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9"/>
  </p:notesMasterIdLst>
  <p:sldIdLst>
    <p:sldId id="256" r:id="rId2"/>
    <p:sldId id="406" r:id="rId3"/>
    <p:sldId id="407" r:id="rId4"/>
    <p:sldId id="408" r:id="rId5"/>
    <p:sldId id="409" r:id="rId6"/>
    <p:sldId id="405" r:id="rId7"/>
    <p:sldId id="394" r:id="rId8"/>
    <p:sldId id="395" r:id="rId9"/>
    <p:sldId id="396" r:id="rId10"/>
    <p:sldId id="410" r:id="rId11"/>
    <p:sldId id="397" r:id="rId12"/>
    <p:sldId id="411" r:id="rId13"/>
    <p:sldId id="398" r:id="rId14"/>
    <p:sldId id="401" r:id="rId15"/>
    <p:sldId id="412" r:id="rId16"/>
    <p:sldId id="399" r:id="rId17"/>
    <p:sldId id="326" r:id="rId18"/>
    <p:sldId id="413" r:id="rId19"/>
    <p:sldId id="414" r:id="rId20"/>
    <p:sldId id="415" r:id="rId21"/>
    <p:sldId id="416" r:id="rId22"/>
    <p:sldId id="417" r:id="rId23"/>
    <p:sldId id="402" r:id="rId24"/>
    <p:sldId id="418" r:id="rId25"/>
    <p:sldId id="419" r:id="rId26"/>
    <p:sldId id="420" r:id="rId27"/>
    <p:sldId id="421" r:id="rId28"/>
    <p:sldId id="403" r:id="rId29"/>
    <p:sldId id="376" r:id="rId30"/>
    <p:sldId id="422" r:id="rId31"/>
    <p:sldId id="400" r:id="rId32"/>
    <p:sldId id="423" r:id="rId33"/>
    <p:sldId id="424" r:id="rId34"/>
    <p:sldId id="425" r:id="rId35"/>
    <p:sldId id="426" r:id="rId36"/>
    <p:sldId id="444" r:id="rId37"/>
    <p:sldId id="445" r:id="rId38"/>
    <p:sldId id="427" r:id="rId39"/>
    <p:sldId id="428" r:id="rId40"/>
    <p:sldId id="429" r:id="rId41"/>
    <p:sldId id="430" r:id="rId42"/>
    <p:sldId id="431" r:id="rId43"/>
    <p:sldId id="441" r:id="rId44"/>
    <p:sldId id="404" r:id="rId45"/>
    <p:sldId id="443" r:id="rId46"/>
    <p:sldId id="432" r:id="rId47"/>
    <p:sldId id="433" r:id="rId48"/>
    <p:sldId id="434" r:id="rId49"/>
    <p:sldId id="435" r:id="rId50"/>
    <p:sldId id="442" r:id="rId51"/>
    <p:sldId id="436" r:id="rId52"/>
    <p:sldId id="330" r:id="rId53"/>
    <p:sldId id="377" r:id="rId54"/>
    <p:sldId id="361" r:id="rId55"/>
    <p:sldId id="362" r:id="rId56"/>
    <p:sldId id="378" r:id="rId57"/>
    <p:sldId id="363" r:id="rId58"/>
    <p:sldId id="334" r:id="rId59"/>
    <p:sldId id="379" r:id="rId60"/>
    <p:sldId id="364" r:id="rId61"/>
    <p:sldId id="365" r:id="rId62"/>
    <p:sldId id="380" r:id="rId63"/>
    <p:sldId id="366" r:id="rId64"/>
    <p:sldId id="341" r:id="rId65"/>
    <p:sldId id="438" r:id="rId66"/>
    <p:sldId id="437" r:id="rId67"/>
    <p:sldId id="368" r:id="rId68"/>
    <p:sldId id="439" r:id="rId69"/>
    <p:sldId id="440" r:id="rId70"/>
    <p:sldId id="383" r:id="rId71"/>
    <p:sldId id="349" r:id="rId72"/>
    <p:sldId id="384" r:id="rId73"/>
    <p:sldId id="351" r:id="rId74"/>
    <p:sldId id="369" r:id="rId75"/>
    <p:sldId id="386" r:id="rId76"/>
    <p:sldId id="373" r:id="rId77"/>
    <p:sldId id="356" r:id="rId7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00CC"/>
    <a:srgbClr val="FF3300"/>
    <a:srgbClr val="FFFFCC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59" autoAdjust="0"/>
    <p:restoredTop sz="94660"/>
  </p:normalViewPr>
  <p:slideViewPr>
    <p:cSldViewPr>
      <p:cViewPr varScale="1">
        <p:scale>
          <a:sx n="64" d="100"/>
          <a:sy n="64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56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6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00FADB2-26F8-4DEA-8EA5-D6DF41E41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79BC7-EEED-497E-948C-EB21058708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25015-884A-440A-8F69-1A2BBC947E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72772-6FB3-4DEA-A0D5-31424A4F8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A7670-3A75-44E3-8BCE-3FA4E9D01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4E1A9-930B-4EE1-BB9B-40BC440F8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2EB0C-2C45-4358-830E-53AF51A7A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94327-1C65-416F-9E20-2A19C7908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991C5-0317-494E-AD77-5D93361D0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5706C-5F0E-4967-B5C4-F08076E36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5B32A-DE9C-4FD0-8AF5-CA3E4A74F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E8E47-28B6-4C40-A113-2F17E0901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9ADAD-3B04-41A9-BB73-3DCF6BA01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7B601F44-23E0-4253-8B92-7AF2759C2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C8C38C-E73D-49E1-A89B-6F02604649C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 Powder Board and Ski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Oracle 11g Workbook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Chapter 7: Integrity and Transactions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Jerry Post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Copyright ©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Optional Test for real Keys</a:t>
            </a:r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50228C-D6AB-4041-99FC-714568FA414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762000" y="1905000"/>
            <a:ext cx="7391400" cy="2586038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>
              <a:tabLst>
                <a:tab pos="457200" algn="l"/>
              </a:tabLst>
            </a:pPr>
            <a:r>
              <a:rPr lang="en-US"/>
              <a:t>CREATE OR REPLACE TRIGGER GenKeyForSale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	BEFORE INSERT ON Sale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	FOR EACH ROW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BEGIN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	</a:t>
            </a:r>
            <a:r>
              <a:rPr lang="en-US">
                <a:solidFill>
                  <a:srgbClr val="0070C0"/>
                </a:solidFill>
              </a:rPr>
              <a:t>IF :NEW.SaleID Is Null OR :New.SaleID &lt; 0 THEN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		SELECT sq_Sale.NEXTVAL INTO :NEW.SaleID FROM dual;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	</a:t>
            </a:r>
            <a:r>
              <a:rPr lang="en-US">
                <a:solidFill>
                  <a:srgbClr val="0070C0"/>
                </a:solidFill>
              </a:rPr>
              <a:t>END IF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END;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/</a:t>
            </a:r>
          </a:p>
        </p:txBody>
      </p:sp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685800" y="4800600"/>
            <a:ext cx="7010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If you want to allow people/code to insert their own ID values and skip the generated number, you can add an IF/END statement.</a:t>
            </a:r>
          </a:p>
          <a:p>
            <a:pPr algn="l"/>
            <a:r>
              <a:rPr lang="en-US"/>
              <a:t>However, you need some way to avoid collisions so that numbers entered directly do not fall into the range of generated values.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E22C0A-4C8A-4B40-96FD-80EC797BE9A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 the Key Generator</a:t>
            </a:r>
          </a:p>
        </p:txBody>
      </p:sp>
      <p:graphicFrame>
        <p:nvGraphicFramePr>
          <p:cNvPr id="493577" name="Group 9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7924800" cy="4419600"/>
        </p:xfrm>
        <a:graphic>
          <a:graphicData uri="http://schemas.openxmlformats.org/drawingml/2006/table">
            <a:tbl>
              <a:tblPr/>
              <a:tblGrid>
                <a:gridCol w="1065213"/>
                <a:gridCol w="6859587"/>
              </a:tblGrid>
              <a:tr h="8604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Insert a new Sale row and check the sequence value.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48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INSERT INTO Sale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CustomerID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EmployeeID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) VALUES (582, 5);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sq_Sale.CURRVAL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FROM dual;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SaleID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CustomerID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FROM Sale WHERE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SaleID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=10000;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428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  CURRVAL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    10000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SQL&gt; SELECT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SaleID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CustomerID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FROM Sale WHERE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SaleID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=10000;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   SALEID CUSTOMERID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   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10000        582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Action: New Project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E216A8-1FCC-48DD-95C6-3095037DBBE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762000" y="1752600"/>
            <a:ext cx="7543800" cy="24384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/>
              <a:t>Action</a:t>
            </a:r>
          </a:p>
          <a:p>
            <a:pPr algn="l"/>
            <a:r>
              <a:rPr lang="en-US"/>
              <a:t>Define sequences and INSERT triggers for tables: Sale, Customer, Manufacturer, Employee, and Rental.</a:t>
            </a:r>
          </a:p>
          <a:p>
            <a:pPr algn="l"/>
            <a:r>
              <a:rPr lang="en-US"/>
              <a:t>Create a new application: AllPowder with package prefix: AP.</a:t>
            </a:r>
          </a:p>
          <a:p>
            <a:pPr algn="l"/>
            <a:r>
              <a:rPr lang="en-US"/>
              <a:t>Define the database connection.</a:t>
            </a:r>
          </a:p>
          <a:p>
            <a:pPr algn="l"/>
            <a:r>
              <a:rPr lang="en-US"/>
              <a:t>Create entities for all tables, do not create view objects.</a:t>
            </a:r>
          </a:p>
          <a:p>
            <a:pPr algn="l"/>
            <a:r>
              <a:rPr lang="en-US"/>
              <a:t>Assign the default Application Module.</a:t>
            </a:r>
          </a:p>
          <a:p>
            <a:pPr algn="l"/>
            <a:r>
              <a:rPr lang="en-US"/>
              <a:t>Select the Business Components diagram.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00200"/>
            <a:ext cx="7148513" cy="445770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  <p:sp>
        <p:nvSpPr>
          <p:cNvPr id="153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Assign DBSequence in Table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DB7E7A-468F-4DC0-96E5-C49698517B3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200400" y="2209800"/>
            <a:ext cx="990600" cy="228600"/>
          </a:xfrm>
          <a:prstGeom prst="rect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3200400" y="2438400"/>
            <a:ext cx="990600" cy="228600"/>
          </a:xfrm>
          <a:prstGeom prst="rect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7" name="Oval 15"/>
          <p:cNvSpPr>
            <a:spLocks noChangeArrowheads="1"/>
          </p:cNvSpPr>
          <p:nvPr/>
        </p:nvSpPr>
        <p:spPr bwMode="auto">
          <a:xfrm>
            <a:off x="7010400" y="2971800"/>
            <a:ext cx="609600" cy="304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 Sale: SaleID=DBSequence</a:t>
            </a:r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3D546E-2794-4C62-ABEE-2A5206DDE343}" type="slidenum">
              <a:rPr lang="en-US" smtClean="0"/>
              <a:pPr/>
              <a:t>14</a:t>
            </a:fld>
            <a:endParaRPr lang="en-US" smtClean="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00200"/>
            <a:ext cx="6386513" cy="3983038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Action: Customer Form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C95989-C0B0-4AF5-9ABB-794257F03EC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762000" y="1752600"/>
            <a:ext cx="7543800" cy="32766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/>
              <a:t>Action</a:t>
            </a:r>
          </a:p>
          <a:p>
            <a:pPr algn="l"/>
            <a:r>
              <a:rPr lang="en-US"/>
              <a:t>Edit the Customer table object.</a:t>
            </a:r>
          </a:p>
          <a:p>
            <a:pPr algn="l"/>
            <a:r>
              <a:rPr lang="en-US"/>
              <a:t>Click the Attributes tab.</a:t>
            </a:r>
          </a:p>
          <a:p>
            <a:pPr algn="l"/>
            <a:r>
              <a:rPr lang="en-US"/>
              <a:t>Edit the CustomerID.</a:t>
            </a:r>
          </a:p>
          <a:p>
            <a:pPr algn="l"/>
            <a:r>
              <a:rPr lang="en-US"/>
              <a:t>Change its type to: DBSequence.</a:t>
            </a:r>
          </a:p>
          <a:p>
            <a:pPr algn="l"/>
            <a:r>
              <a:rPr lang="en-US"/>
              <a:t>Set Update to Never.</a:t>
            </a:r>
          </a:p>
          <a:p>
            <a:pPr algn="l"/>
            <a:r>
              <a:rPr lang="en-US"/>
              <a:t>Re-create the CustomerView.</a:t>
            </a:r>
          </a:p>
          <a:p>
            <a:pPr algn="l"/>
            <a:r>
              <a:rPr lang="en-US"/>
              <a:t>Re-create the Gender LOV and assign it to the CustomerView.</a:t>
            </a:r>
          </a:p>
          <a:p>
            <a:pPr algn="l"/>
            <a:r>
              <a:rPr lang="en-US"/>
              <a:t>Re-create the Edit Customer form.</a:t>
            </a:r>
          </a:p>
          <a:p>
            <a:pPr algn="l"/>
            <a:r>
              <a:rPr lang="en-US"/>
              <a:t>Drag the Commit operation and drop it onto the Submit button.</a:t>
            </a:r>
          </a:p>
          <a:p>
            <a:pPr algn="l"/>
            <a:r>
              <a:rPr lang="en-US"/>
              <a:t>Add a CreateInsert button to the form.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447800"/>
            <a:ext cx="4775200" cy="468630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  <p:sp>
        <p:nvSpPr>
          <p:cNvPr id="184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Sequence Generated</a:t>
            </a:r>
          </a:p>
        </p:txBody>
      </p:sp>
      <p:sp>
        <p:nvSpPr>
          <p:cNvPr id="1843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51DE60-78C1-4303-8CA6-9E6C22644A3D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2209800" y="2362200"/>
            <a:ext cx="914400" cy="369888"/>
          </a:xfrm>
          <a:prstGeom prst="rect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/>
          <p:cNvPicPr>
            <a:picLocks noChangeAspect="1" noChangeArrowheads="1"/>
          </p:cNvPicPr>
          <p:nvPr/>
        </p:nvPicPr>
        <p:blipFill>
          <a:blip r:embed="rId2" cstate="print"/>
          <a:srcRect t="16678" r="12329"/>
          <a:stretch>
            <a:fillRect/>
          </a:stretch>
        </p:blipFill>
        <p:spPr bwMode="auto">
          <a:xfrm>
            <a:off x="1752600" y="1371600"/>
            <a:ext cx="4572000" cy="4757738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A2AFD7-89C8-4C89-9DF1-38E57CD92C7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Compute Sales Tax</a:t>
            </a:r>
          </a:p>
        </p:txBody>
      </p:sp>
      <p:sp>
        <p:nvSpPr>
          <p:cNvPr id="19461" name="Text Box 16"/>
          <p:cNvSpPr txBox="1">
            <a:spLocks noChangeArrowheads="1"/>
          </p:cNvSpPr>
          <p:nvPr/>
        </p:nvSpPr>
        <p:spPr bwMode="auto">
          <a:xfrm>
            <a:off x="4648200" y="3733800"/>
            <a:ext cx="13716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Sales Tax</a:t>
            </a:r>
          </a:p>
        </p:txBody>
      </p:sp>
      <p:sp>
        <p:nvSpPr>
          <p:cNvPr id="19462" name="Line 17"/>
          <p:cNvSpPr>
            <a:spLocks noChangeShapeType="1"/>
          </p:cNvSpPr>
          <p:nvPr/>
        </p:nvSpPr>
        <p:spPr bwMode="auto">
          <a:xfrm flipH="1" flipV="1">
            <a:off x="4343400" y="30480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9FEB64-6292-46C2-B6C2-7BA27C07479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600200" y="1752600"/>
            <a:ext cx="6248400" cy="16002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/>
              <a:t>Action</a:t>
            </a:r>
          </a:p>
          <a:p>
            <a:pPr algn="l"/>
            <a:r>
              <a:rPr lang="en-US"/>
              <a:t>Use SQL to create the ComputeSalesTax function within a new Taxes package.</a:t>
            </a:r>
          </a:p>
          <a:p>
            <a:pPr algn="l"/>
            <a:r>
              <a:rPr lang="en-US"/>
              <a:t>Test the function with an SQL statement.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A57D10-D0BC-4617-AE34-F5F10C6BE48A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186737" cy="914400"/>
          </a:xfrm>
        </p:spPr>
        <p:txBody>
          <a:bodyPr/>
          <a:lstStyle/>
          <a:p>
            <a:pPr eaLnBrk="1" hangingPunct="1"/>
            <a:r>
              <a:rPr lang="en-US" sz="3800" smtClean="0"/>
              <a:t>Create Oracle Package and Function</a:t>
            </a:r>
          </a:p>
        </p:txBody>
      </p:sp>
      <p:graphicFrame>
        <p:nvGraphicFramePr>
          <p:cNvPr id="386073" name="Group 2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1106488"/>
                <a:gridCol w="7123112"/>
              </a:tblGrid>
              <a:tr h="650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Create function to compute sales taxes.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1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CREATE OR REPLACE PACKAGE Taxes AS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  Function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ComputeSalesTax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(Amount REAL) return REAL;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END Taxes;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/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CREATE PACKAGE BODY Taxes AS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  FUNCTION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ComputeSalesTax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(Amount REAL) return REAL IS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taxRate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REAL := 0.07;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  BEGIN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     RETURN (Round(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taxRate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*Amount,2));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  END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ComputeSalesTax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END Taxes;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/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PACKAGE TAXES compiled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PACKAGE BODY TAXES compiled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Program Code in Oracle</a:t>
            </a:r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6829F9-EC88-424B-ABC4-4190471F84AF}" type="slidenum">
              <a:rPr lang="en-US" smtClean="0"/>
              <a:pPr/>
              <a:t>2</a:t>
            </a:fld>
            <a:endParaRPr lang="en-US" smtClean="0"/>
          </a:p>
        </p:txBody>
      </p:sp>
      <p:grpSp>
        <p:nvGrpSpPr>
          <p:cNvPr id="4100" name="Group 14"/>
          <p:cNvGrpSpPr>
            <a:grpSpLocks/>
          </p:cNvGrpSpPr>
          <p:nvPr/>
        </p:nvGrpSpPr>
        <p:grpSpPr bwMode="auto">
          <a:xfrm>
            <a:off x="1066800" y="2895600"/>
            <a:ext cx="304800" cy="228600"/>
            <a:chOff x="990600" y="3733800"/>
            <a:chExt cx="304800" cy="228600"/>
          </a:xfrm>
        </p:grpSpPr>
        <p:sp>
          <p:nvSpPr>
            <p:cNvPr id="4121" name="Oval 12"/>
            <p:cNvSpPr>
              <a:spLocks noChangeArrowheads="1"/>
            </p:cNvSpPr>
            <p:nvPr/>
          </p:nvSpPr>
          <p:spPr bwMode="auto">
            <a:xfrm>
              <a:off x="990600" y="3886200"/>
              <a:ext cx="304800" cy="7620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22" name="Oval 11"/>
            <p:cNvSpPr>
              <a:spLocks noChangeArrowheads="1"/>
            </p:cNvSpPr>
            <p:nvPr/>
          </p:nvSpPr>
          <p:spPr bwMode="auto">
            <a:xfrm>
              <a:off x="990600" y="3835400"/>
              <a:ext cx="304800" cy="7620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23" name="Oval 10"/>
            <p:cNvSpPr>
              <a:spLocks noChangeArrowheads="1"/>
            </p:cNvSpPr>
            <p:nvPr/>
          </p:nvSpPr>
          <p:spPr bwMode="auto">
            <a:xfrm>
              <a:off x="990600" y="3784600"/>
              <a:ext cx="304800" cy="7620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24" name="Oval 13"/>
            <p:cNvSpPr>
              <a:spLocks noChangeArrowheads="1"/>
            </p:cNvSpPr>
            <p:nvPr/>
          </p:nvSpPr>
          <p:spPr bwMode="auto">
            <a:xfrm>
              <a:off x="990600" y="3733800"/>
              <a:ext cx="304800" cy="7620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609600" y="3886200"/>
            <a:ext cx="3276600" cy="132397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pPr algn="l"/>
            <a:r>
              <a:rPr lang="en-US" sz="1000"/>
              <a:t>CREATE OR REPLACE Function ComputeSalesTax </a:t>
            </a:r>
          </a:p>
          <a:p>
            <a:pPr algn="l"/>
            <a:r>
              <a:rPr lang="en-US" sz="1000"/>
              <a:t>       (Amount REAL) return REAL</a:t>
            </a:r>
          </a:p>
          <a:p>
            <a:pPr algn="l"/>
            <a:r>
              <a:rPr lang="en-US" sz="1000"/>
              <a:t>AS</a:t>
            </a:r>
          </a:p>
          <a:p>
            <a:pPr algn="l"/>
            <a:r>
              <a:rPr lang="en-US" sz="1000"/>
              <a:t>BEGIN</a:t>
            </a:r>
          </a:p>
          <a:p>
            <a:pPr algn="l"/>
            <a:r>
              <a:rPr lang="en-US" sz="1000"/>
              <a:t>   RETURN Round(0.07*Amount,2);</a:t>
            </a:r>
          </a:p>
          <a:p>
            <a:pPr algn="l"/>
            <a:r>
              <a:rPr lang="en-US" sz="1000"/>
              <a:t>END ComputeSalesTax;</a:t>
            </a:r>
          </a:p>
          <a:p>
            <a:pPr algn="l"/>
            <a:r>
              <a:rPr lang="en-US" sz="1000"/>
              <a:t>/ </a:t>
            </a:r>
          </a:p>
          <a:p>
            <a:pPr algn="l"/>
            <a:endParaRPr lang="en-US" sz="1000"/>
          </a:p>
        </p:txBody>
      </p:sp>
      <p:sp>
        <p:nvSpPr>
          <p:cNvPr id="4102" name="TextBox 16"/>
          <p:cNvSpPr txBox="1">
            <a:spLocks noChangeArrowheads="1"/>
          </p:cNvSpPr>
          <p:nvPr/>
        </p:nvSpPr>
        <p:spPr bwMode="auto">
          <a:xfrm>
            <a:off x="838200" y="3124200"/>
            <a:ext cx="850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Tables</a:t>
            </a:r>
          </a:p>
          <a:p>
            <a:pPr algn="l"/>
            <a:r>
              <a:rPr lang="en-US"/>
              <a:t>Data</a:t>
            </a:r>
          </a:p>
        </p:txBody>
      </p:sp>
      <p:grpSp>
        <p:nvGrpSpPr>
          <p:cNvPr id="4103" name="Group 26"/>
          <p:cNvGrpSpPr>
            <a:grpSpLocks/>
          </p:cNvGrpSpPr>
          <p:nvPr/>
        </p:nvGrpSpPr>
        <p:grpSpPr bwMode="auto">
          <a:xfrm>
            <a:off x="6629400" y="1981200"/>
            <a:ext cx="1371600" cy="914400"/>
            <a:chOff x="6629400" y="3276600"/>
            <a:chExt cx="1371600" cy="914400"/>
          </a:xfrm>
        </p:grpSpPr>
        <p:sp>
          <p:nvSpPr>
            <p:cNvPr id="4114" name="Rectangle 17"/>
            <p:cNvSpPr>
              <a:spLocks noChangeArrowheads="1"/>
            </p:cNvSpPr>
            <p:nvPr/>
          </p:nvSpPr>
          <p:spPr bwMode="auto">
            <a:xfrm>
              <a:off x="6629400" y="3276600"/>
              <a:ext cx="1371600" cy="91440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705600" y="3352800"/>
              <a:ext cx="609600" cy="26193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n-US" sz="1050" dirty="0" err="1"/>
                <a:t>SaleID</a:t>
              </a:r>
              <a:endParaRPr lang="en-US" sz="105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705600" y="3581400"/>
              <a:ext cx="804863" cy="26193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n-US" sz="1050" dirty="0"/>
                <a:t>Sale Date</a:t>
              </a:r>
            </a:p>
          </p:txBody>
        </p:sp>
        <p:sp>
          <p:nvSpPr>
            <p:cNvPr id="4117" name="Rectangle 20"/>
            <p:cNvSpPr>
              <a:spLocks noChangeArrowheads="1"/>
            </p:cNvSpPr>
            <p:nvPr/>
          </p:nvSpPr>
          <p:spPr bwMode="auto">
            <a:xfrm>
              <a:off x="7467600" y="3429000"/>
              <a:ext cx="457200" cy="1524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18" name="Rectangle 21"/>
            <p:cNvSpPr>
              <a:spLocks noChangeArrowheads="1"/>
            </p:cNvSpPr>
            <p:nvPr/>
          </p:nvSpPr>
          <p:spPr bwMode="auto">
            <a:xfrm>
              <a:off x="7467600" y="3657600"/>
              <a:ext cx="457200" cy="1524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05600" y="3810000"/>
              <a:ext cx="546100" cy="2540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n-US" sz="1050" dirty="0"/>
                <a:t>Name</a:t>
              </a:r>
            </a:p>
          </p:txBody>
        </p:sp>
        <p:sp>
          <p:nvSpPr>
            <p:cNvPr id="4120" name="Rectangle 23"/>
            <p:cNvSpPr>
              <a:spLocks noChangeArrowheads="1"/>
            </p:cNvSpPr>
            <p:nvPr/>
          </p:nvSpPr>
          <p:spPr bwMode="auto">
            <a:xfrm>
              <a:off x="7467600" y="3886200"/>
              <a:ext cx="457200" cy="1524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4104" name="TextBox 24"/>
          <p:cNvSpPr txBox="1">
            <a:spLocks noChangeArrowheads="1"/>
          </p:cNvSpPr>
          <p:nvPr/>
        </p:nvSpPr>
        <p:spPr bwMode="auto">
          <a:xfrm>
            <a:off x="6477000" y="2971800"/>
            <a:ext cx="2014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Web Page: HTML</a:t>
            </a:r>
          </a:p>
        </p:txBody>
      </p:sp>
      <p:sp>
        <p:nvSpPr>
          <p:cNvPr id="4105" name="Rectangle 25"/>
          <p:cNvSpPr>
            <a:spLocks noChangeArrowheads="1"/>
          </p:cNvSpPr>
          <p:nvPr/>
        </p:nvSpPr>
        <p:spPr bwMode="auto">
          <a:xfrm>
            <a:off x="5257800" y="3657600"/>
            <a:ext cx="2590800" cy="1905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pPr algn="l"/>
            <a:r>
              <a:rPr lang="en-US" sz="1000"/>
              <a:t>&lt;script type=“text/javascript”&gt;</a:t>
            </a:r>
          </a:p>
          <a:p>
            <a:pPr algn="l"/>
            <a:r>
              <a:rPr lang="en-US" sz="1000"/>
              <a:t>function validate_form()</a:t>
            </a:r>
          </a:p>
          <a:p>
            <a:pPr algn="l"/>
            <a:r>
              <a:rPr lang="en-US" sz="1000"/>
              <a:t>{</a:t>
            </a:r>
          </a:p>
          <a:p>
            <a:pPr algn="l"/>
            <a:r>
              <a:rPr lang="en-US" sz="1000"/>
              <a:t>   if (document.form1.name.value == ″ ″ )</a:t>
            </a:r>
          </a:p>
          <a:p>
            <a:pPr algn="l"/>
            <a:r>
              <a:rPr lang="en-US" sz="1000"/>
              <a:t>   {</a:t>
            </a:r>
          </a:p>
          <a:p>
            <a:pPr algn="l"/>
            <a:r>
              <a:rPr lang="en-US" sz="1000"/>
              <a:t>      alert(″ Please enter a name. ″);</a:t>
            </a:r>
          </a:p>
          <a:p>
            <a:pPr algn="l"/>
            <a:r>
              <a:rPr lang="en-US" sz="1000"/>
              <a:t>      return false;</a:t>
            </a:r>
          </a:p>
          <a:p>
            <a:pPr algn="l"/>
            <a:r>
              <a:rPr lang="en-US" sz="1000"/>
              <a:t>   }</a:t>
            </a:r>
          </a:p>
          <a:p>
            <a:pPr algn="l"/>
            <a:r>
              <a:rPr lang="en-US" sz="1000"/>
              <a:t>   return true;</a:t>
            </a:r>
          </a:p>
          <a:p>
            <a:pPr algn="l"/>
            <a:r>
              <a:rPr lang="en-US" sz="1000"/>
              <a:t>}</a:t>
            </a:r>
          </a:p>
          <a:p>
            <a:pPr algn="l"/>
            <a:r>
              <a:rPr lang="en-US" sz="1000"/>
              <a:t>&lt;/script&gt;</a:t>
            </a:r>
          </a:p>
          <a:p>
            <a:pPr algn="l"/>
            <a:r>
              <a:rPr lang="en-US" sz="1000"/>
              <a:t>    </a:t>
            </a:r>
          </a:p>
        </p:txBody>
      </p:sp>
      <p:sp>
        <p:nvSpPr>
          <p:cNvPr id="4106" name="TextBox 27"/>
          <p:cNvSpPr txBox="1">
            <a:spLocks noChangeArrowheads="1"/>
          </p:cNvSpPr>
          <p:nvPr/>
        </p:nvSpPr>
        <p:spPr bwMode="auto">
          <a:xfrm>
            <a:off x="5181600" y="5638800"/>
            <a:ext cx="2838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Javascript mixed in HTML</a:t>
            </a:r>
          </a:p>
        </p:txBody>
      </p:sp>
      <p:sp>
        <p:nvSpPr>
          <p:cNvPr id="4107" name="Rectangle 28"/>
          <p:cNvSpPr>
            <a:spLocks noChangeArrowheads="1"/>
          </p:cNvSpPr>
          <p:nvPr/>
        </p:nvSpPr>
        <p:spPr bwMode="auto">
          <a:xfrm>
            <a:off x="3124200" y="1447800"/>
            <a:ext cx="2667000" cy="1600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pPr algn="l"/>
            <a:r>
              <a:rPr lang="en-US" sz="1000"/>
              <a:t>public String cb6_action()  {</a:t>
            </a:r>
          </a:p>
          <a:p>
            <a:pPr algn="l"/>
            <a:r>
              <a:rPr lang="en-US" sz="1000"/>
              <a:t>   BindingContainer bindings =</a:t>
            </a:r>
          </a:p>
          <a:p>
            <a:pPr algn="l"/>
            <a:r>
              <a:rPr lang="en-US" sz="1000"/>
              <a:t>         getBindings();</a:t>
            </a:r>
          </a:p>
          <a:p>
            <a:pPr algn="l"/>
            <a:r>
              <a:rPr lang="en-US" sz="1000"/>
              <a:t>   OperationBinding operationBinding=</a:t>
            </a:r>
          </a:p>
          <a:p>
            <a:pPr algn="l"/>
            <a:r>
              <a:rPr lang="en-US" sz="1000"/>
              <a:t>         bindings.getOperationBinding(</a:t>
            </a:r>
          </a:p>
          <a:p>
            <a:pPr algn="l"/>
            <a:r>
              <a:rPr lang="en-US" sz="1000"/>
              <a:t>         "callSalesTaxFunction");</a:t>
            </a:r>
          </a:p>
          <a:p>
            <a:pPr algn="l"/>
            <a:r>
              <a:rPr lang="en-US" sz="1000"/>
              <a:t>…</a:t>
            </a:r>
          </a:p>
          <a:p>
            <a:pPr algn="l"/>
            <a:r>
              <a:rPr lang="en-US" sz="1000"/>
              <a:t>    return null;</a:t>
            </a:r>
          </a:p>
          <a:p>
            <a:pPr algn="l"/>
            <a:r>
              <a:rPr lang="en-US" sz="1000"/>
              <a:t>}</a:t>
            </a:r>
          </a:p>
        </p:txBody>
      </p:sp>
      <p:sp>
        <p:nvSpPr>
          <p:cNvPr id="4108" name="TextBox 29"/>
          <p:cNvSpPr txBox="1">
            <a:spLocks noChangeArrowheads="1"/>
          </p:cNvSpPr>
          <p:nvPr/>
        </p:nvSpPr>
        <p:spPr bwMode="auto">
          <a:xfrm>
            <a:off x="2900363" y="3048000"/>
            <a:ext cx="29670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Page backing and Modules</a:t>
            </a:r>
          </a:p>
          <a:p>
            <a:pPr algn="l"/>
            <a:r>
              <a:rPr lang="en-US"/>
              <a:t>Java</a:t>
            </a:r>
          </a:p>
        </p:txBody>
      </p:sp>
      <p:sp>
        <p:nvSpPr>
          <p:cNvPr id="4109" name="TextBox 30"/>
          <p:cNvSpPr txBox="1">
            <a:spLocks noChangeArrowheads="1"/>
          </p:cNvSpPr>
          <p:nvPr/>
        </p:nvSpPr>
        <p:spPr bwMode="auto">
          <a:xfrm>
            <a:off x="609600" y="5257800"/>
            <a:ext cx="3454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Functions, Procedures, Triggers</a:t>
            </a:r>
          </a:p>
          <a:p>
            <a:pPr algn="l"/>
            <a:r>
              <a:rPr lang="en-US"/>
              <a:t>PL/SQL</a:t>
            </a:r>
          </a:p>
        </p:txBody>
      </p:sp>
      <p:cxnSp>
        <p:nvCxnSpPr>
          <p:cNvPr id="4110" name="Straight Arrow Connector 32"/>
          <p:cNvCxnSpPr>
            <a:cxnSpLocks noChangeShapeType="1"/>
            <a:stCxn id="4101" idx="0"/>
            <a:endCxn id="4123" idx="6"/>
          </p:cNvCxnSpPr>
          <p:nvPr/>
        </p:nvCxnSpPr>
        <p:spPr bwMode="auto">
          <a:xfrm rot="16200000" flipV="1">
            <a:off x="1358900" y="2997200"/>
            <a:ext cx="901700" cy="8763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lg" len="med"/>
            <a:tailEnd type="stealth" w="lg" len="med"/>
          </a:ln>
        </p:spPr>
      </p:cxnSp>
      <p:cxnSp>
        <p:nvCxnSpPr>
          <p:cNvPr id="4111" name="Straight Arrow Connector 36"/>
          <p:cNvCxnSpPr>
            <a:cxnSpLocks noChangeShapeType="1"/>
            <a:stCxn id="4107" idx="2"/>
            <a:endCxn id="4101" idx="3"/>
          </p:cNvCxnSpPr>
          <p:nvPr/>
        </p:nvCxnSpPr>
        <p:spPr bwMode="auto">
          <a:xfrm rot="5400000">
            <a:off x="3421856" y="3512344"/>
            <a:ext cx="1500188" cy="571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lg" len="med"/>
            <a:tailEnd type="stealth" w="lg" len="med"/>
          </a:ln>
        </p:spPr>
      </p:cxnSp>
      <p:cxnSp>
        <p:nvCxnSpPr>
          <p:cNvPr id="4112" name="Straight Arrow Connector 41"/>
          <p:cNvCxnSpPr>
            <a:cxnSpLocks noChangeShapeType="1"/>
            <a:stCxn id="4107" idx="3"/>
            <a:endCxn id="4114" idx="1"/>
          </p:cNvCxnSpPr>
          <p:nvPr/>
        </p:nvCxnSpPr>
        <p:spPr bwMode="auto">
          <a:xfrm>
            <a:off x="5791200" y="2247900"/>
            <a:ext cx="838200" cy="190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med"/>
          </a:ln>
        </p:spPr>
      </p:cxnSp>
      <p:cxnSp>
        <p:nvCxnSpPr>
          <p:cNvPr id="4113" name="Straight Arrow Connector 43"/>
          <p:cNvCxnSpPr>
            <a:cxnSpLocks noChangeShapeType="1"/>
            <a:stCxn id="4105" idx="0"/>
            <a:endCxn id="4107" idx="3"/>
          </p:cNvCxnSpPr>
          <p:nvPr/>
        </p:nvCxnSpPr>
        <p:spPr bwMode="auto">
          <a:xfrm rot="16200000" flipV="1">
            <a:off x="5467350" y="2571750"/>
            <a:ext cx="1409700" cy="762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med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F052A8-1745-4330-A5D6-74692026D9E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Alternate Function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990600" y="2270125"/>
            <a:ext cx="6772275" cy="2014538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 anchor="ctr">
            <a:spAutoFit/>
          </a:bodyPr>
          <a:lstStyle/>
          <a:p>
            <a:pPr algn="l"/>
            <a:r>
              <a:rPr lang="en-US"/>
              <a:t>CREATE OR REPLACE Function ComputeSalesTax </a:t>
            </a:r>
          </a:p>
          <a:p>
            <a:pPr algn="l"/>
            <a:r>
              <a:rPr lang="en-US"/>
              <a:t>	(Amount REAL) return REAL</a:t>
            </a:r>
          </a:p>
          <a:p>
            <a:pPr algn="l"/>
            <a:r>
              <a:rPr lang="en-US"/>
              <a:t>AS</a:t>
            </a:r>
          </a:p>
          <a:p>
            <a:pPr algn="l"/>
            <a:r>
              <a:rPr lang="en-US"/>
              <a:t>BEGIN</a:t>
            </a:r>
          </a:p>
          <a:p>
            <a:pPr algn="l"/>
            <a:r>
              <a:rPr lang="en-US"/>
              <a:t>	RETURN Round(0.07*Amount,2);</a:t>
            </a:r>
          </a:p>
          <a:p>
            <a:pPr algn="l"/>
            <a:r>
              <a:rPr lang="en-US"/>
              <a:t>END ComputeSalesTax;</a:t>
            </a:r>
          </a:p>
          <a:p>
            <a:pPr algn="l"/>
            <a:r>
              <a:rPr lang="en-US"/>
              <a:t>/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F6B5D5-E241-413A-8254-AEB5FE7BEAA9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 the Function in SQL</a:t>
            </a:r>
          </a:p>
        </p:txBody>
      </p:sp>
      <p:graphicFrame>
        <p:nvGraphicFramePr>
          <p:cNvPr id="467982" name="Group 14"/>
          <p:cNvGraphicFramePr>
            <a:graphicFrameLocks noGrp="1"/>
          </p:cNvGraphicFramePr>
          <p:nvPr>
            <p:ph idx="1"/>
          </p:nvPr>
        </p:nvGraphicFramePr>
        <p:xfrm>
          <a:off x="762000" y="1600200"/>
          <a:ext cx="7391400" cy="3962400"/>
        </p:xfrm>
        <a:graphic>
          <a:graphicData uri="http://schemas.openxmlformats.org/drawingml/2006/table">
            <a:tbl>
              <a:tblPr/>
              <a:tblGrid>
                <a:gridCol w="1266825"/>
                <a:gridCol w="6124575"/>
              </a:tblGrid>
              <a:tr h="13176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Test the function by computing the tax on 500.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Taxes.ComputeSalesTax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(500) FROM dual;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TAXES.COMPUTESALESTAX(500)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                      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35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C47CB2-238F-45C5-B8D9-5A6968D01667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Action: Create a Module</a:t>
            </a: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1600200" y="1752600"/>
            <a:ext cx="6248400" cy="30480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/>
              <a:t>Action</a:t>
            </a:r>
          </a:p>
          <a:p>
            <a:pPr algn="l"/>
            <a:r>
              <a:rPr lang="en-US"/>
              <a:t>Create a new Application Module that extends the existing AppModule.</a:t>
            </a:r>
          </a:p>
          <a:p>
            <a:pPr algn="l"/>
            <a:r>
              <a:rPr lang="en-US"/>
              <a:t>Check box to Generate Application Class.</a:t>
            </a:r>
          </a:p>
          <a:p>
            <a:pPr algn="l"/>
            <a:r>
              <a:rPr lang="en-US"/>
              <a:t>Open DBModuleImpl.java and add helper code from Oracle.</a:t>
            </a:r>
          </a:p>
          <a:p>
            <a:pPr algn="l"/>
            <a:r>
              <a:rPr lang="en-US"/>
              <a:t>Add function: callSalesTaxFunction</a:t>
            </a:r>
          </a:p>
          <a:p>
            <a:pPr algn="l"/>
            <a:r>
              <a:rPr lang="en-US"/>
              <a:t>Open DBModule.xml, Overview tab, Java tab, Client Interface.</a:t>
            </a:r>
          </a:p>
          <a:p>
            <a:pPr algn="l"/>
            <a:r>
              <a:rPr lang="en-US"/>
              <a:t>Move new function to Selected side.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Create New Application Module</a:t>
            </a:r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F7A2AB-8864-4C77-B5B6-40674C9EF154}" type="slidenum">
              <a:rPr lang="en-US" smtClean="0"/>
              <a:pPr/>
              <a:t>23</a:t>
            </a:fld>
            <a:endParaRPr lang="en-US" smtClean="0"/>
          </a:p>
        </p:txBody>
      </p:sp>
      <p:pic>
        <p:nvPicPr>
          <p:cNvPr id="2560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7062788" cy="4414838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Helper Code from Oracle</a:t>
            </a:r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5C3E56-B603-4562-A4BD-5935E4A42295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1219200" y="1371600"/>
            <a:ext cx="65532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400"/>
              <a:t> // Helper method from Oracle Fusion Documentation Chapter 37.5</a:t>
            </a:r>
          </a:p>
          <a:p>
            <a:pPr algn="l"/>
            <a:r>
              <a:rPr lang="en-US" sz="1400"/>
              <a:t>    // Some constants</a:t>
            </a:r>
          </a:p>
          <a:p>
            <a:pPr algn="l"/>
            <a:r>
              <a:rPr lang="en-US" sz="1400"/>
              <a:t>    protected static int NUMBER = Types.NUMERIC;</a:t>
            </a:r>
          </a:p>
          <a:p>
            <a:pPr algn="l"/>
            <a:r>
              <a:rPr lang="en-US" sz="1400"/>
              <a:t>    protected static int DATE = Types.DATE;</a:t>
            </a:r>
          </a:p>
          <a:p>
            <a:pPr algn="l"/>
            <a:r>
              <a:rPr lang="en-US" sz="1400"/>
              <a:t>    protected static int VARCHAR2 = Types.VARCHAR;</a:t>
            </a:r>
          </a:p>
          <a:p>
            <a:pPr algn="l"/>
            <a:endParaRPr lang="en-US" sz="1400"/>
          </a:p>
          <a:p>
            <a:pPr algn="l"/>
            <a:r>
              <a:rPr lang="en-US" sz="1400"/>
              <a:t>    protected Object callStoredFunction(int sqlReturnType, String stmt,</a:t>
            </a:r>
          </a:p>
          <a:p>
            <a:pPr algn="l"/>
            <a:r>
              <a:rPr lang="en-US" sz="1400"/>
              <a:t>                    Object[] bindVars) {</a:t>
            </a:r>
          </a:p>
          <a:p>
            <a:pPr algn="l"/>
            <a:r>
              <a:rPr lang="en-US" sz="1400"/>
              <a:t>      CallableStatement st = null;</a:t>
            </a:r>
          </a:p>
          <a:p>
            <a:pPr algn="l"/>
            <a:r>
              <a:rPr lang="en-US" sz="1400"/>
              <a:t>      try {</a:t>
            </a:r>
          </a:p>
          <a:p>
            <a:pPr algn="l"/>
            <a:r>
              <a:rPr lang="en-US" sz="1400"/>
              <a:t>        // 1. Create a JDBC CallabledStatement</a:t>
            </a:r>
          </a:p>
          <a:p>
            <a:pPr algn="l"/>
            <a:r>
              <a:rPr lang="en-US" sz="1400"/>
              <a:t>        st = getDBTransaction().createCallableStatement(</a:t>
            </a:r>
          </a:p>
          <a:p>
            <a:pPr algn="l"/>
            <a:r>
              <a:rPr lang="en-US" sz="1400"/>
              <a:t>                    "begin ? := "+stmt+";end;",0);</a:t>
            </a:r>
          </a:p>
          <a:p>
            <a:pPr algn="l"/>
            <a:r>
              <a:rPr lang="en-US" sz="1400"/>
              <a:t>        // 2. Register the first bind variable for the return value</a:t>
            </a:r>
          </a:p>
          <a:p>
            <a:pPr algn="l"/>
            <a:r>
              <a:rPr lang="en-US" sz="1400"/>
              <a:t>        st.registerOutParameter(1, sqlReturnType);</a:t>
            </a:r>
          </a:p>
          <a:p>
            <a:pPr algn="l"/>
            <a:r>
              <a:rPr lang="en-US" sz="1400"/>
              <a:t>        if (bindVars != null) {</a:t>
            </a:r>
          </a:p>
          <a:p>
            <a:pPr algn="l"/>
            <a:r>
              <a:rPr lang="en-US" sz="1400"/>
              <a:t>          // 3. Loop over values for the bind variables passed in, if any</a:t>
            </a:r>
          </a:p>
          <a:p>
            <a:pPr algn="l"/>
            <a:r>
              <a:rPr lang="en-US" sz="1400"/>
              <a:t>          for (int z = 0; z &lt; bindVars.length; z++) {</a:t>
            </a:r>
          </a:p>
          <a:p>
            <a:pPr algn="l"/>
            <a:r>
              <a:rPr lang="en-US" sz="1400"/>
              <a:t>            // 4. Set the value of user-supplied bind vars in the stmt</a:t>
            </a:r>
          </a:p>
          <a:p>
            <a:pPr algn="l"/>
            <a:r>
              <a:rPr lang="en-US" sz="1400"/>
              <a:t>            st.setObject(z + 2, bindVars[z]);</a:t>
            </a:r>
          </a:p>
          <a:p>
            <a:pPr algn="l"/>
            <a:r>
              <a:rPr lang="en-US" sz="1400"/>
              <a:t>          }</a:t>
            </a:r>
          </a:p>
          <a:p>
            <a:pPr algn="l"/>
            <a:r>
              <a:rPr lang="en-US" sz="1400"/>
              <a:t>        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Helper Code continued</a:t>
            </a:r>
          </a:p>
        </p:txBody>
      </p:sp>
      <p:sp>
        <p:nvSpPr>
          <p:cNvPr id="2765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41C10F-1830-47E6-A428-ABD80E9EEC96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1066800" y="1524000"/>
            <a:ext cx="7239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600"/>
              <a:t> // 5. Set the value of user-supplied bind vars in the stmt</a:t>
            </a:r>
          </a:p>
          <a:p>
            <a:pPr algn="l"/>
            <a:r>
              <a:rPr lang="en-US" sz="1600"/>
              <a:t>        st.executeUpdate();</a:t>
            </a:r>
          </a:p>
          <a:p>
            <a:pPr algn="l"/>
            <a:r>
              <a:rPr lang="en-US" sz="1600"/>
              <a:t>        // 6. Return the value of the first bind variable</a:t>
            </a:r>
          </a:p>
          <a:p>
            <a:pPr algn="l"/>
            <a:r>
              <a:rPr lang="en-US" sz="1600"/>
              <a:t>        return st.getObject(1);</a:t>
            </a:r>
          </a:p>
          <a:p>
            <a:pPr algn="l"/>
            <a:r>
              <a:rPr lang="en-US" sz="1600"/>
              <a:t>      }</a:t>
            </a:r>
          </a:p>
          <a:p>
            <a:pPr algn="l"/>
            <a:r>
              <a:rPr lang="en-US" sz="1600"/>
              <a:t>      catch (SQLException e) {</a:t>
            </a:r>
          </a:p>
          <a:p>
            <a:pPr algn="l"/>
            <a:r>
              <a:rPr lang="en-US" sz="1600"/>
              <a:t>        throw new JboException(e);</a:t>
            </a:r>
          </a:p>
          <a:p>
            <a:pPr algn="l"/>
            <a:r>
              <a:rPr lang="en-US" sz="1600"/>
              <a:t>      }</a:t>
            </a:r>
          </a:p>
          <a:p>
            <a:pPr algn="l"/>
            <a:r>
              <a:rPr lang="en-US" sz="1600"/>
              <a:t>      finally {</a:t>
            </a:r>
          </a:p>
          <a:p>
            <a:pPr algn="l"/>
            <a:r>
              <a:rPr lang="en-US" sz="1600"/>
              <a:t>        if (st != null) {</a:t>
            </a:r>
          </a:p>
          <a:p>
            <a:pPr algn="l"/>
            <a:r>
              <a:rPr lang="en-US" sz="1600"/>
              <a:t>          try {</a:t>
            </a:r>
          </a:p>
          <a:p>
            <a:pPr algn="l"/>
            <a:r>
              <a:rPr lang="en-US" sz="1600"/>
              <a:t>            // 7. Close the statement</a:t>
            </a:r>
          </a:p>
          <a:p>
            <a:pPr algn="l"/>
            <a:r>
              <a:rPr lang="en-US" sz="1600"/>
              <a:t>            st.close();</a:t>
            </a:r>
          </a:p>
          <a:p>
            <a:pPr algn="l"/>
            <a:r>
              <a:rPr lang="en-US" sz="1600"/>
              <a:t>          }</a:t>
            </a:r>
          </a:p>
          <a:p>
            <a:pPr algn="l"/>
            <a:r>
              <a:rPr lang="en-US" sz="1600"/>
              <a:t>          catch (SQLException e) {}</a:t>
            </a:r>
          </a:p>
          <a:p>
            <a:pPr algn="l"/>
            <a:r>
              <a:rPr lang="en-US" sz="1600"/>
              <a:t>        }</a:t>
            </a:r>
          </a:p>
          <a:p>
            <a:pPr algn="l"/>
            <a:r>
              <a:rPr lang="en-US" sz="1600"/>
              <a:t>      }</a:t>
            </a:r>
          </a:p>
          <a:p>
            <a:pPr algn="l"/>
            <a:r>
              <a:rPr lang="en-US" sz="1600"/>
              <a:t>    }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Helper Code Location</a:t>
            </a:r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B2E18A-2B25-43FC-A7A3-9356C8ED2947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8676" name="TextBox 3"/>
          <p:cNvSpPr txBox="1">
            <a:spLocks noChangeArrowheads="1"/>
          </p:cNvSpPr>
          <p:nvPr/>
        </p:nvSpPr>
        <p:spPr bwMode="auto">
          <a:xfrm>
            <a:off x="2057400" y="1447800"/>
            <a:ext cx="21859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DBModuleImpl.java</a:t>
            </a:r>
          </a:p>
        </p:txBody>
      </p:sp>
      <p:sp>
        <p:nvSpPr>
          <p:cNvPr id="28677" name="TextBox 4"/>
          <p:cNvSpPr txBox="1">
            <a:spLocks noChangeArrowheads="1"/>
          </p:cNvSpPr>
          <p:nvPr/>
        </p:nvSpPr>
        <p:spPr bwMode="auto">
          <a:xfrm>
            <a:off x="762000" y="2057400"/>
            <a:ext cx="67056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public class DBModuleImpl extends ApplicationModuleImpl implements DBModule {</a:t>
            </a:r>
          </a:p>
          <a:p>
            <a:pPr algn="l"/>
            <a:r>
              <a:rPr lang="en-US"/>
              <a:t>    /**</a:t>
            </a:r>
          </a:p>
          <a:p>
            <a:pPr algn="l"/>
            <a:r>
              <a:rPr lang="en-US"/>
              <a:t>     * This is the default constructor (do not remove).</a:t>
            </a:r>
          </a:p>
          <a:p>
            <a:pPr algn="l"/>
            <a:r>
              <a:rPr lang="en-US"/>
              <a:t>     */</a:t>
            </a:r>
          </a:p>
          <a:p>
            <a:pPr algn="l"/>
            <a:r>
              <a:rPr lang="en-US"/>
              <a:t>    public DBModuleImpl() {</a:t>
            </a:r>
          </a:p>
          <a:p>
            <a:pPr algn="l"/>
            <a:r>
              <a:rPr lang="en-US"/>
              <a:t>    }</a:t>
            </a:r>
          </a:p>
          <a:p>
            <a:pPr algn="l"/>
            <a:endParaRPr lang="en-US"/>
          </a:p>
          <a:p>
            <a:pPr algn="l"/>
            <a:r>
              <a:rPr lang="en-US">
                <a:solidFill>
                  <a:srgbClr val="0070C0"/>
                </a:solidFill>
              </a:rPr>
              <a:t>&gt;&gt;&gt;&gt; Paste helper code here</a:t>
            </a:r>
          </a:p>
          <a:p>
            <a:pPr algn="l"/>
            <a:endParaRPr lang="en-US">
              <a:solidFill>
                <a:srgbClr val="0070C0"/>
              </a:solidFill>
            </a:endParaRPr>
          </a:p>
          <a:p>
            <a:pPr algn="l"/>
            <a:r>
              <a:rPr lang="en-US">
                <a:solidFill>
                  <a:srgbClr val="0070C0"/>
                </a:solidFill>
              </a:rPr>
              <a:t>&gt;&gt;&gt;&gt; Write callSalesTaxFunction here</a:t>
            </a:r>
          </a:p>
          <a:p>
            <a:pPr algn="l"/>
            <a:endParaRPr lang="en-US"/>
          </a:p>
          <a:p>
            <a:pPr algn="l"/>
            <a:r>
              <a:rPr lang="en-US"/>
              <a:t> }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Java Code to Call Sales Tax</a:t>
            </a: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D75046-BC4C-4E2C-81CD-22210FD016CA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914400" y="2136775"/>
            <a:ext cx="70104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 public String callSalesTaxFunction(Number value) {</a:t>
            </a:r>
          </a:p>
          <a:p>
            <a:pPr algn="l"/>
            <a:r>
              <a:rPr lang="en-US"/>
              <a:t>        String result=(String)callStoredFunction(</a:t>
            </a:r>
          </a:p>
          <a:p>
            <a:pPr algn="l"/>
            <a:r>
              <a:rPr lang="en-US"/>
              <a:t>                           VARCHAR2, " Taxes.ComputeSalesTax(?)",</a:t>
            </a:r>
          </a:p>
          <a:p>
            <a:pPr algn="l"/>
            <a:r>
              <a:rPr lang="en-US"/>
              <a:t>                           new Object[]{value});</a:t>
            </a:r>
          </a:p>
          <a:p>
            <a:pPr algn="l"/>
            <a:r>
              <a:rPr lang="en-US"/>
              <a:t>        return result;</a:t>
            </a:r>
          </a:p>
          <a:p>
            <a:pPr algn="l"/>
            <a:r>
              <a:rPr lang="en-US"/>
              <a:t>}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Create Client Interface</a:t>
            </a:r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730AC6-64D5-4B59-AF20-9D084454EBE9}" type="slidenum">
              <a:rPr lang="en-US" smtClean="0"/>
              <a:pPr/>
              <a:t>28</a:t>
            </a:fld>
            <a:endParaRPr lang="en-US" smtClean="0"/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676400"/>
            <a:ext cx="5438775" cy="4365625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45813D-3DFA-4C60-A336-A23DB32BA6E5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Action: Define Objects for Sales</a:t>
            </a:r>
          </a:p>
        </p:txBody>
      </p:sp>
      <p:sp>
        <p:nvSpPr>
          <p:cNvPr id="31748" name="Text Box 6"/>
          <p:cNvSpPr txBox="1">
            <a:spLocks noChangeArrowheads="1"/>
          </p:cNvSpPr>
          <p:nvPr/>
        </p:nvSpPr>
        <p:spPr bwMode="auto">
          <a:xfrm>
            <a:off x="762000" y="1752600"/>
            <a:ext cx="7543800" cy="38100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/>
              <a:t>Action</a:t>
            </a:r>
          </a:p>
          <a:p>
            <a:pPr algn="l"/>
            <a:r>
              <a:rPr lang="en-US"/>
              <a:t>Create Sale + Customer View.</a:t>
            </a:r>
          </a:p>
          <a:p>
            <a:pPr algn="l"/>
            <a:r>
              <a:rPr lang="en-US"/>
              <a:t>Create CustomerLOVView as a Combo Box/LOV.</a:t>
            </a:r>
          </a:p>
          <a:p>
            <a:pPr algn="l"/>
            <a:r>
              <a:rPr lang="en-US"/>
              <a:t>Assign it to the SaleCustomerView.</a:t>
            </a:r>
          </a:p>
          <a:p>
            <a:pPr algn="l"/>
            <a:r>
              <a:rPr lang="en-US"/>
              <a:t>Create PaymentMethodLOVView</a:t>
            </a:r>
          </a:p>
          <a:p>
            <a:pPr algn="l"/>
            <a:r>
              <a:rPr lang="en-US"/>
              <a:t>Assign it to the SaleCustomerView.</a:t>
            </a:r>
          </a:p>
          <a:p>
            <a:pPr algn="l"/>
            <a:r>
              <a:rPr lang="en-US"/>
              <a:t>Create SaleItem + Inventory View.</a:t>
            </a:r>
          </a:p>
          <a:p>
            <a:pPr algn="l"/>
            <a:r>
              <a:rPr lang="en-US"/>
              <a:t>Add LineTotal=Saleprice*Quantitysold attribute.</a:t>
            </a:r>
          </a:p>
          <a:p>
            <a:pPr algn="l"/>
            <a:r>
              <a:rPr lang="en-US"/>
              <a:t>Create new View Link SaleToSaleItemViewLink to join the SaleCustomerView to the SaleItemInventoryView.</a:t>
            </a:r>
          </a:p>
          <a:p>
            <a:pPr algn="l"/>
            <a:r>
              <a:rPr lang="en-US"/>
              <a:t>In SaleCustomerView, create SaleTotal=SaleItemInventoryView.sum(“LineTotal”)</a:t>
            </a:r>
          </a:p>
          <a:p>
            <a:pPr algn="l"/>
            <a:r>
              <a:rPr lang="en-US"/>
              <a:t>Set formats for money items to Number: #,000.00 </a:t>
            </a:r>
            <a:r>
              <a:rPr lang="en-US" b="1"/>
              <a:t>not</a:t>
            </a:r>
            <a:r>
              <a:rPr lang="en-US"/>
              <a:t> to Currency.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PL/SQL Functions</a:t>
            </a:r>
          </a:p>
        </p:txBody>
      </p:sp>
      <p:sp>
        <p:nvSpPr>
          <p:cNvPr id="512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716AB3-9617-4CC0-B2A1-B5034414B6F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990600" y="1295400"/>
            <a:ext cx="685800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CREATE OR REPLACE FUNCTION function_name (</a:t>
            </a:r>
          </a:p>
          <a:p>
            <a:pPr algn="l"/>
            <a:r>
              <a:rPr lang="en-US"/>
              <a:t>	sName NVARCHAR2, nValue NUMBER) </a:t>
            </a:r>
          </a:p>
          <a:p>
            <a:pPr algn="l"/>
            <a:r>
              <a:rPr lang="en-US"/>
              <a:t>     returns NUMBER</a:t>
            </a:r>
          </a:p>
          <a:p>
            <a:pPr algn="l"/>
            <a:r>
              <a:rPr lang="en-US"/>
              <a:t>AS</a:t>
            </a:r>
          </a:p>
          <a:p>
            <a:pPr algn="l"/>
            <a:r>
              <a:rPr lang="en-US"/>
              <a:t>   v_Var1 NUMBER := 0;</a:t>
            </a:r>
          </a:p>
          <a:p>
            <a:pPr algn="l"/>
            <a:r>
              <a:rPr lang="en-US"/>
              <a:t>BEGIN</a:t>
            </a:r>
          </a:p>
          <a:p>
            <a:pPr algn="l"/>
            <a:r>
              <a:rPr lang="en-US"/>
              <a:t>   SELECT Balance INTO v_Var1, …</a:t>
            </a:r>
          </a:p>
          <a:p>
            <a:pPr algn="l"/>
            <a:r>
              <a:rPr lang="en-US"/>
              <a:t>    WHILE &lt;condition&gt; LOOP</a:t>
            </a:r>
          </a:p>
          <a:p>
            <a:pPr algn="l"/>
            <a:r>
              <a:rPr lang="en-US"/>
              <a:t>      …</a:t>
            </a:r>
          </a:p>
          <a:p>
            <a:pPr algn="l"/>
            <a:r>
              <a:rPr lang="en-US"/>
              <a:t>    END LOOP;</a:t>
            </a:r>
          </a:p>
          <a:p>
            <a:pPr algn="l"/>
            <a:r>
              <a:rPr lang="en-US"/>
              <a:t>    IF &lt;condition&gt; THEN</a:t>
            </a:r>
          </a:p>
          <a:p>
            <a:pPr algn="l"/>
            <a:r>
              <a:rPr lang="en-US"/>
              <a:t>       …</a:t>
            </a:r>
          </a:p>
          <a:p>
            <a:pPr algn="l"/>
            <a:r>
              <a:rPr lang="en-US"/>
              <a:t>    ELSE</a:t>
            </a:r>
          </a:p>
          <a:p>
            <a:pPr algn="l"/>
            <a:r>
              <a:rPr lang="en-US"/>
              <a:t>       …</a:t>
            </a:r>
          </a:p>
          <a:p>
            <a:pPr algn="l"/>
            <a:r>
              <a:rPr lang="en-US"/>
              <a:t>    END IF;</a:t>
            </a:r>
          </a:p>
          <a:p>
            <a:pPr algn="l"/>
            <a:r>
              <a:rPr lang="en-US"/>
              <a:t>    RETURN v_Var1;</a:t>
            </a:r>
          </a:p>
          <a:p>
            <a:pPr algn="l"/>
            <a:r>
              <a:rPr lang="en-US"/>
              <a:t>EXCEPTION WHEN others THEN …</a:t>
            </a:r>
          </a:p>
          <a:p>
            <a:pPr algn="l"/>
            <a:r>
              <a:rPr lang="en-US"/>
              <a:t>END;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5181600" y="3505200"/>
            <a:ext cx="23622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Common structures</a:t>
            </a:r>
          </a:p>
        </p:txBody>
      </p:sp>
      <p:cxnSp>
        <p:nvCxnSpPr>
          <p:cNvPr id="5126" name="Straight Arrow Connector 6"/>
          <p:cNvCxnSpPr>
            <a:cxnSpLocks noChangeShapeType="1"/>
            <a:stCxn id="5125" idx="1"/>
          </p:cNvCxnSpPr>
          <p:nvPr/>
        </p:nvCxnSpPr>
        <p:spPr bwMode="auto">
          <a:xfrm rot="10800000">
            <a:off x="4267200" y="3276600"/>
            <a:ext cx="914400" cy="4175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27" name="Straight Arrow Connector 8"/>
          <p:cNvCxnSpPr>
            <a:cxnSpLocks noChangeShapeType="1"/>
          </p:cNvCxnSpPr>
          <p:nvPr/>
        </p:nvCxnSpPr>
        <p:spPr bwMode="auto">
          <a:xfrm rot="10800000">
            <a:off x="4038600" y="3505200"/>
            <a:ext cx="1143000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128" name="Straight Arrow Connector 10"/>
          <p:cNvCxnSpPr>
            <a:cxnSpLocks noChangeShapeType="1"/>
          </p:cNvCxnSpPr>
          <p:nvPr/>
        </p:nvCxnSpPr>
        <p:spPr bwMode="auto">
          <a:xfrm rot="10800000" flipV="1">
            <a:off x="3581400" y="3810000"/>
            <a:ext cx="160020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4267200" y="2133600"/>
            <a:ext cx="23622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Variable assignment</a:t>
            </a:r>
          </a:p>
        </p:txBody>
      </p:sp>
      <p:cxnSp>
        <p:nvCxnSpPr>
          <p:cNvPr id="5130" name="Straight Arrow Connector 15"/>
          <p:cNvCxnSpPr>
            <a:cxnSpLocks noChangeShapeType="1"/>
            <a:stCxn id="5129" idx="1"/>
          </p:cNvCxnSpPr>
          <p:nvPr/>
        </p:nvCxnSpPr>
        <p:spPr bwMode="auto">
          <a:xfrm rot="10800000" flipV="1">
            <a:off x="3200400" y="2320925"/>
            <a:ext cx="1066800" cy="1174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131" name="Text Box 7"/>
          <p:cNvSpPr txBox="1">
            <a:spLocks noChangeArrowheads="1"/>
          </p:cNvSpPr>
          <p:nvPr/>
        </p:nvSpPr>
        <p:spPr bwMode="auto">
          <a:xfrm>
            <a:off x="5181600" y="4953000"/>
            <a:ext cx="23622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Error trapping</a:t>
            </a:r>
          </a:p>
        </p:txBody>
      </p:sp>
      <p:cxnSp>
        <p:nvCxnSpPr>
          <p:cNvPr id="5132" name="Straight Arrow Connector 19"/>
          <p:cNvCxnSpPr>
            <a:cxnSpLocks noChangeShapeType="1"/>
            <a:stCxn id="5131" idx="1"/>
          </p:cNvCxnSpPr>
          <p:nvPr/>
        </p:nvCxnSpPr>
        <p:spPr bwMode="auto">
          <a:xfrm rot="10800000" flipV="1">
            <a:off x="3352800" y="5140325"/>
            <a:ext cx="1828800" cy="650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16729F-D267-4084-B40F-5F63C13E1CCF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27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Action: Create Basic Sale Form</a:t>
            </a: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762000" y="1752600"/>
            <a:ext cx="7543800" cy="27432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/>
              <a:t>Action</a:t>
            </a:r>
          </a:p>
          <a:p>
            <a:pPr algn="l"/>
            <a:r>
              <a:rPr lang="en-US"/>
              <a:t>Create a new Sale.jspx page.</a:t>
            </a:r>
          </a:p>
          <a:p>
            <a:pPr algn="l"/>
            <a:r>
              <a:rPr lang="en-US"/>
              <a:t>Expand the Page Implementation section.</a:t>
            </a:r>
          </a:p>
          <a:p>
            <a:pPr algn="l"/>
            <a:r>
              <a:rPr lang="en-US"/>
              <a:t>Check: Automatically Expose UI Components in a New Managed Bean.</a:t>
            </a:r>
          </a:p>
          <a:p>
            <a:pPr algn="l"/>
            <a:r>
              <a:rPr lang="en-US"/>
              <a:t>For the Main form, drag SaleCustomerView as Form/ADF Form.</a:t>
            </a:r>
          </a:p>
          <a:p>
            <a:pPr algn="l"/>
            <a:r>
              <a:rPr lang="en-US"/>
              <a:t>For the subform, drag SaleItemInventoryVIew as Table/ADF Table.</a:t>
            </a:r>
          </a:p>
          <a:p>
            <a:pPr algn="l"/>
            <a:r>
              <a:rPr lang="en-US"/>
              <a:t>Clean up the form and subform.</a:t>
            </a:r>
          </a:p>
          <a:p>
            <a:pPr algn="l"/>
            <a:r>
              <a:rPr lang="en-US"/>
              <a:t>Drag the Commit operation onto the Submit button.</a:t>
            </a:r>
          </a:p>
          <a:p>
            <a:pPr algn="l"/>
            <a:r>
              <a:rPr lang="en-US"/>
              <a:t>Do not add any buttons yet.</a:t>
            </a:r>
          </a:p>
          <a:p>
            <a:pPr algn="l"/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Create Sales Page: Backing</a:t>
            </a:r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AF4D81-7668-44A1-8C27-DD85895B892F}" type="slidenum">
              <a:rPr lang="en-US" smtClean="0"/>
              <a:pPr/>
              <a:t>31</a:t>
            </a:fld>
            <a:endParaRPr lang="en-US" smtClean="0"/>
          </a:p>
        </p:txBody>
      </p:sp>
      <p:pic>
        <p:nvPicPr>
          <p:cNvPr id="3379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600200"/>
            <a:ext cx="4081463" cy="441960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2209800" y="4191000"/>
            <a:ext cx="228600" cy="228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2209800" y="4648200"/>
            <a:ext cx="228600" cy="228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BAA25B-3D44-43C6-AEE8-D386B59572A8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Action: Add Tax Button + Code</a:t>
            </a:r>
          </a:p>
        </p:txBody>
      </p:sp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762000" y="1752600"/>
            <a:ext cx="7543800" cy="32766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/>
              <a:t>Action</a:t>
            </a:r>
          </a:p>
          <a:p>
            <a:pPr algn="l"/>
            <a:r>
              <a:rPr lang="en-US"/>
              <a:t>Drag a button onto the page from the ADF control list.</a:t>
            </a:r>
          </a:p>
          <a:p>
            <a:pPr algn="l"/>
            <a:r>
              <a:rPr lang="en-US"/>
              <a:t>Double-click the button to generate the code entry in the java file.</a:t>
            </a:r>
          </a:p>
          <a:p>
            <a:pPr algn="l"/>
            <a:r>
              <a:rPr lang="en-US"/>
              <a:t>Add code to handle the event that calls the Sales Tax Function.</a:t>
            </a:r>
          </a:p>
          <a:p>
            <a:pPr algn="l"/>
            <a:r>
              <a:rPr lang="en-US"/>
              <a:t>Open the file SalesPageDef.xml and select the Overview tab.</a:t>
            </a:r>
          </a:p>
          <a:p>
            <a:pPr algn="l"/>
            <a:r>
              <a:rPr lang="en-US"/>
              <a:t>Click the Add (plus) button in the Bindings window and select methodAction.</a:t>
            </a:r>
          </a:p>
          <a:p>
            <a:pPr algn="l"/>
            <a:r>
              <a:rPr lang="en-US"/>
              <a:t>Select the DBModule in the top window</a:t>
            </a:r>
          </a:p>
          <a:p>
            <a:pPr algn="l"/>
            <a:r>
              <a:rPr lang="en-US"/>
              <a:t>Choose callSalesTaxFunction in the Operation selection list.</a:t>
            </a:r>
          </a:p>
          <a:p>
            <a:pPr algn="l"/>
            <a:r>
              <a:rPr lang="en-US"/>
              <a:t>Run the form and test the tax button.</a:t>
            </a:r>
          </a:p>
          <a:p>
            <a:pPr algn="l"/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JSPX Page Layout Structure</a:t>
            </a:r>
          </a:p>
        </p:txBody>
      </p:sp>
      <p:sp>
        <p:nvSpPr>
          <p:cNvPr id="3584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4AD14D-2B35-4BAE-9C94-35ECF26FC121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914400" y="1371600"/>
            <a:ext cx="68580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600"/>
              <a:t>&lt;af:form ... &gt;</a:t>
            </a:r>
          </a:p>
          <a:p>
            <a:pPr algn="l"/>
            <a:r>
              <a:rPr lang="en-US" sz="1600"/>
              <a:t>  &lt;af:panelStretchLayout ... &gt;</a:t>
            </a:r>
          </a:p>
          <a:p>
            <a:pPr algn="l"/>
            <a:r>
              <a:rPr lang="en-US" sz="1600"/>
              <a:t>    &lt;f:facet name="top"&gt; ... title ... &lt;/f:facet&gt;</a:t>
            </a:r>
          </a:p>
          <a:p>
            <a:pPr algn="l"/>
            <a:r>
              <a:rPr lang="en-US" sz="1600"/>
              <a:t>    &lt;f:facet name="center"&gt;</a:t>
            </a:r>
          </a:p>
          <a:p>
            <a:pPr algn="l"/>
            <a:r>
              <a:rPr lang="en-US" sz="1600"/>
              <a:t>      &lt;af:panelFormLayout ... &gt;</a:t>
            </a:r>
          </a:p>
          <a:p>
            <a:pPr algn="l"/>
            <a:r>
              <a:rPr lang="en-US" sz="1600"/>
              <a:t>          ... inputText controls for main form ...</a:t>
            </a:r>
          </a:p>
          <a:p>
            <a:pPr algn="l"/>
            <a:r>
              <a:rPr lang="en-US" sz="1600"/>
              <a:t>        &lt;af:facet name="footer"&gt;</a:t>
            </a:r>
          </a:p>
          <a:p>
            <a:pPr algn="l"/>
            <a:r>
              <a:rPr lang="en-US" sz="1600"/>
              <a:t>          &lt;af:panelGroupLayout layout="vertical" ...&gt;</a:t>
            </a:r>
          </a:p>
          <a:p>
            <a:pPr algn="l"/>
            <a:r>
              <a:rPr lang="en-US" sz="1600">
                <a:solidFill>
                  <a:srgbClr val="0070C0"/>
                </a:solidFill>
              </a:rPr>
              <a:t>            &lt;af:panelGroupLayout layout="horizontal" ...&gt;</a:t>
            </a:r>
          </a:p>
          <a:p>
            <a:pPr algn="l"/>
            <a:r>
              <a:rPr lang="en-US" sz="1600"/>
              <a:t>               ... command buttons ...</a:t>
            </a:r>
          </a:p>
          <a:p>
            <a:pPr algn="l"/>
            <a:r>
              <a:rPr lang="en-US" sz="1600"/>
              <a:t>            &lt;/af:panelGroupLayout&gt;</a:t>
            </a:r>
          </a:p>
          <a:p>
            <a:pPr algn="l"/>
            <a:r>
              <a:rPr lang="en-US" sz="1600"/>
              <a:t>          &lt;/af:panelGroupLayout&gt;</a:t>
            </a:r>
          </a:p>
          <a:p>
            <a:pPr algn="l"/>
            <a:r>
              <a:rPr lang="en-US" sz="1600"/>
              <a:t>        &lt;/af:facet&gt;</a:t>
            </a:r>
          </a:p>
          <a:p>
            <a:pPr algn="l"/>
            <a:r>
              <a:rPr lang="en-US" sz="1600"/>
              <a:t>        &lt;af:table ...&gt;</a:t>
            </a:r>
          </a:p>
          <a:p>
            <a:pPr algn="l"/>
            <a:r>
              <a:rPr lang="en-US" sz="1600"/>
              <a:t>          ... subform columns</a:t>
            </a:r>
          </a:p>
          <a:p>
            <a:pPr algn="l"/>
            <a:r>
              <a:rPr lang="en-US" sz="1600"/>
              <a:t>        &lt;/af:table&gt;</a:t>
            </a:r>
          </a:p>
          <a:p>
            <a:pPr algn="l"/>
            <a:r>
              <a:rPr lang="en-US" sz="1600"/>
              <a:t>      &lt;/af:panelFormLayout&gt;</a:t>
            </a:r>
          </a:p>
          <a:p>
            <a:pPr algn="l"/>
            <a:r>
              <a:rPr lang="en-US" sz="1600"/>
              <a:t>    &lt;/facet&gt;</a:t>
            </a:r>
          </a:p>
          <a:p>
            <a:pPr algn="l"/>
            <a:r>
              <a:rPr lang="en-US" sz="1600"/>
              <a:t>  &lt;/af:panelStretchLayout&gt;</a:t>
            </a:r>
          </a:p>
          <a:p>
            <a:pPr algn="l"/>
            <a:r>
              <a:rPr lang="en-US" sz="1600"/>
              <a:t>&lt;/af:form&gt;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Sales Tax Button Code</a:t>
            </a:r>
          </a:p>
        </p:txBody>
      </p:sp>
      <p:sp>
        <p:nvSpPr>
          <p:cNvPr id="368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B83C95-4F9A-4909-A0AB-DCD1E0F9A260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457200" y="1676400"/>
            <a:ext cx="76962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public String cb8_action() {</a:t>
            </a:r>
          </a:p>
          <a:p>
            <a:pPr algn="l"/>
            <a:r>
              <a:rPr lang="en-US"/>
              <a:t>  BindingContainer bindings = getBindings();</a:t>
            </a:r>
          </a:p>
          <a:p>
            <a:pPr algn="l"/>
            <a:r>
              <a:rPr lang="en-US"/>
              <a:t>  OperationBinding operationBinding= </a:t>
            </a:r>
          </a:p>
          <a:p>
            <a:pPr algn="l"/>
            <a:r>
              <a:rPr lang="en-US"/>
              <a:t>      bindings.getOperationBinding("callSalesTaxFunction");</a:t>
            </a:r>
          </a:p>
          <a:p>
            <a:pPr algn="l"/>
            <a:r>
              <a:rPr lang="en-US"/>
              <a:t>  // set parameter</a:t>
            </a:r>
          </a:p>
          <a:p>
            <a:pPr algn="l"/>
            <a:r>
              <a:rPr lang="en-US"/>
              <a:t>  Map paramsMap = operationBinding.getParamsMap();</a:t>
            </a:r>
          </a:p>
          <a:p>
            <a:pPr algn="l"/>
            <a:r>
              <a:rPr lang="en-US"/>
              <a:t>  </a:t>
            </a:r>
            <a:r>
              <a:rPr lang="en-US">
                <a:solidFill>
                  <a:srgbClr val="0070C0"/>
                </a:solidFill>
              </a:rPr>
              <a:t>RichInputText salesTotalTextBox = getIt13();</a:t>
            </a:r>
          </a:p>
          <a:p>
            <a:pPr algn="l"/>
            <a:r>
              <a:rPr lang="en-US"/>
              <a:t>  DecimalFormatSymbols sym = new DecimalFormatSymbols();</a:t>
            </a:r>
          </a:p>
          <a:p>
            <a:pPr algn="l"/>
            <a:r>
              <a:rPr lang="en-US"/>
              <a:t>  sym.setDecimalSeparator('.');</a:t>
            </a:r>
          </a:p>
          <a:p>
            <a:pPr algn="l"/>
            <a:r>
              <a:rPr lang="en-US"/>
              <a:t>  sym.setGroupingSeparator(',');</a:t>
            </a:r>
          </a:p>
          <a:p>
            <a:pPr algn="l"/>
            <a:r>
              <a:rPr lang="en-US"/>
              <a:t>  DecimalFormat form = new DecimalFormat("");</a:t>
            </a:r>
          </a:p>
        </p:txBody>
      </p:sp>
      <p:sp>
        <p:nvSpPr>
          <p:cNvPr id="36869" name="Text Box 22"/>
          <p:cNvSpPr txBox="1">
            <a:spLocks noChangeArrowheads="1"/>
          </p:cNvSpPr>
          <p:nvPr/>
        </p:nvSpPr>
        <p:spPr bwMode="auto">
          <a:xfrm>
            <a:off x="4876800" y="4953000"/>
            <a:ext cx="2895600" cy="6461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Change to match the ID of your SaleTotal Text Box</a:t>
            </a:r>
          </a:p>
        </p:txBody>
      </p:sp>
      <p:cxnSp>
        <p:nvCxnSpPr>
          <p:cNvPr id="36870" name="Straight Arrow Connector 6"/>
          <p:cNvCxnSpPr>
            <a:cxnSpLocks noChangeShapeType="1"/>
            <a:stCxn id="36869" idx="0"/>
          </p:cNvCxnSpPr>
          <p:nvPr/>
        </p:nvCxnSpPr>
        <p:spPr bwMode="auto">
          <a:xfrm rot="16200000" flipV="1">
            <a:off x="5067300" y="3695700"/>
            <a:ext cx="1371600" cy="1143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Sales Tax Button Code (end)</a:t>
            </a:r>
          </a:p>
        </p:txBody>
      </p:sp>
      <p:sp>
        <p:nvSpPr>
          <p:cNvPr id="3789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641ED1-F4D7-441D-9115-6FBEE5BB220C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838200" y="1752600"/>
            <a:ext cx="76962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 Number v;</a:t>
            </a:r>
          </a:p>
          <a:p>
            <a:pPr algn="l"/>
            <a:r>
              <a:rPr lang="en-US"/>
              <a:t>  try {</a:t>
            </a:r>
          </a:p>
          <a:p>
            <a:pPr algn="l"/>
            <a:r>
              <a:rPr lang="en-US"/>
              <a:t>    v = form.parse(salesTotalTextBox.getValue().toString());</a:t>
            </a:r>
          </a:p>
          <a:p>
            <a:pPr algn="l"/>
            <a:r>
              <a:rPr lang="en-US"/>
              <a:t>  } catch (Exception e) {</a:t>
            </a:r>
          </a:p>
          <a:p>
            <a:pPr algn="l"/>
            <a:r>
              <a:rPr lang="en-US"/>
              <a:t>    return null;    // no value</a:t>
            </a:r>
          </a:p>
          <a:p>
            <a:pPr algn="l"/>
            <a:r>
              <a:rPr lang="en-US"/>
              <a:t>  }</a:t>
            </a:r>
          </a:p>
          <a:p>
            <a:pPr algn="l"/>
            <a:r>
              <a:rPr lang="en-US"/>
              <a:t>  paramsMap.put("value", v);</a:t>
            </a:r>
          </a:p>
          <a:p>
            <a:pPr algn="l"/>
            <a:r>
              <a:rPr lang="en-US"/>
              <a:t>  Object result = operationBinding.execute();</a:t>
            </a:r>
          </a:p>
          <a:p>
            <a:pPr algn="l"/>
            <a:r>
              <a:rPr lang="en-US"/>
              <a:t>//        System.out.println("### Result Sales.java= " + result);</a:t>
            </a:r>
          </a:p>
          <a:p>
            <a:pPr algn="l"/>
            <a:r>
              <a:rPr lang="en-US"/>
              <a:t>  </a:t>
            </a:r>
            <a:r>
              <a:rPr lang="en-US">
                <a:solidFill>
                  <a:srgbClr val="0070C0"/>
                </a:solidFill>
              </a:rPr>
              <a:t>RichInputText salesTaxTextBox = getIt3();</a:t>
            </a:r>
          </a:p>
          <a:p>
            <a:pPr algn="l"/>
            <a:r>
              <a:rPr lang="en-US"/>
              <a:t>  salesTaxTextBox.setValue(result.toString());</a:t>
            </a:r>
          </a:p>
          <a:p>
            <a:pPr algn="l"/>
            <a:r>
              <a:rPr lang="en-US"/>
              <a:t>  return null;</a:t>
            </a:r>
          </a:p>
          <a:p>
            <a:pPr algn="l"/>
            <a:r>
              <a:rPr lang="en-US"/>
              <a:t>}</a:t>
            </a:r>
          </a:p>
        </p:txBody>
      </p:sp>
      <p:sp>
        <p:nvSpPr>
          <p:cNvPr id="37893" name="Text Box 22"/>
          <p:cNvSpPr txBox="1">
            <a:spLocks noChangeArrowheads="1"/>
          </p:cNvSpPr>
          <p:nvPr/>
        </p:nvSpPr>
        <p:spPr bwMode="auto">
          <a:xfrm>
            <a:off x="4876800" y="4953000"/>
            <a:ext cx="2895600" cy="6461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Change to match the ID of your Sales Tax Text Box</a:t>
            </a:r>
          </a:p>
        </p:txBody>
      </p:sp>
      <p:cxnSp>
        <p:nvCxnSpPr>
          <p:cNvPr id="37894" name="Straight Arrow Connector 6"/>
          <p:cNvCxnSpPr>
            <a:cxnSpLocks noChangeShapeType="1"/>
            <a:stCxn id="37893" idx="0"/>
          </p:cNvCxnSpPr>
          <p:nvPr/>
        </p:nvCxnSpPr>
        <p:spPr bwMode="auto">
          <a:xfrm rot="16200000" flipV="1">
            <a:off x="5524500" y="4152900"/>
            <a:ext cx="457200" cy="1143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PageDef methodAction</a:t>
            </a:r>
          </a:p>
        </p:txBody>
      </p:sp>
      <p:sp>
        <p:nvSpPr>
          <p:cNvPr id="3891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C90880-AAD9-496E-A997-B6D2C0839080}" type="slidenum">
              <a:rPr lang="en-US" smtClean="0"/>
              <a:pPr/>
              <a:t>36</a:t>
            </a:fld>
            <a:endParaRPr lang="en-US" smtClean="0"/>
          </a:p>
        </p:txBody>
      </p:sp>
      <p:pic>
        <p:nvPicPr>
          <p:cNvPr id="389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447800"/>
            <a:ext cx="5772150" cy="45069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  <p:sp>
        <p:nvSpPr>
          <p:cNvPr id="38917" name="Oval 4"/>
          <p:cNvSpPr>
            <a:spLocks noChangeArrowheads="1"/>
          </p:cNvSpPr>
          <p:nvPr/>
        </p:nvSpPr>
        <p:spPr bwMode="auto">
          <a:xfrm>
            <a:off x="1371600" y="3581400"/>
            <a:ext cx="1219200" cy="304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8918" name="Oval 5"/>
          <p:cNvSpPr>
            <a:spLocks noChangeArrowheads="1"/>
          </p:cNvSpPr>
          <p:nvPr/>
        </p:nvSpPr>
        <p:spPr bwMode="auto">
          <a:xfrm>
            <a:off x="4495800" y="2590800"/>
            <a:ext cx="304800" cy="304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8919" name="Oval 6"/>
          <p:cNvSpPr>
            <a:spLocks noChangeArrowheads="1"/>
          </p:cNvSpPr>
          <p:nvPr/>
        </p:nvSpPr>
        <p:spPr bwMode="auto">
          <a:xfrm>
            <a:off x="3352800" y="4800600"/>
            <a:ext cx="1143000" cy="304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8350" y="1447800"/>
            <a:ext cx="4743450" cy="457200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  <p:sp>
        <p:nvSpPr>
          <p:cNvPr id="399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methodAction Function</a:t>
            </a:r>
          </a:p>
        </p:txBody>
      </p:sp>
      <p:sp>
        <p:nvSpPr>
          <p:cNvPr id="39940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64EE2C-3B4F-429A-A4BE-12368F324BE1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39941" name="Rectangle 6"/>
          <p:cNvSpPr>
            <a:spLocks noChangeArrowheads="1"/>
          </p:cNvSpPr>
          <p:nvPr/>
        </p:nvSpPr>
        <p:spPr bwMode="auto">
          <a:xfrm>
            <a:off x="2133600" y="2362200"/>
            <a:ext cx="1676400" cy="228600"/>
          </a:xfrm>
          <a:prstGeom prst="rect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9942" name="Rectangle 7"/>
          <p:cNvSpPr>
            <a:spLocks noChangeArrowheads="1"/>
          </p:cNvSpPr>
          <p:nvPr/>
        </p:nvSpPr>
        <p:spPr bwMode="auto">
          <a:xfrm>
            <a:off x="2133600" y="3581400"/>
            <a:ext cx="2895600" cy="381000"/>
          </a:xfrm>
          <a:prstGeom prst="rect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methodAction XML</a:t>
            </a:r>
          </a:p>
        </p:txBody>
      </p:sp>
      <p:sp>
        <p:nvSpPr>
          <p:cNvPr id="4096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0C7F37-F74C-4838-8798-F0B908F7823D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457200" y="1600200"/>
            <a:ext cx="8001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&lt;methodAction id="callSalesTaxFunction" RequiresUpdateModel="true"</a:t>
            </a:r>
          </a:p>
          <a:p>
            <a:pPr algn="l"/>
            <a:r>
              <a:rPr lang="en-US"/>
              <a:t>	Action="invokeMethod" MethodName="callSalesTaxFunction“</a:t>
            </a:r>
          </a:p>
          <a:p>
            <a:pPr algn="l"/>
            <a:r>
              <a:rPr lang="en-US"/>
              <a:t>	IsViewObjectMethod="false“</a:t>
            </a:r>
          </a:p>
          <a:p>
            <a:pPr algn="l"/>
            <a:r>
              <a:rPr lang="en-US"/>
              <a:t>	DataControl="DBModuleDataControl"</a:t>
            </a:r>
          </a:p>
          <a:p>
            <a:pPr algn="l"/>
            <a:r>
              <a:rPr lang="en-US"/>
              <a:t>	InstanceName="DBModuleDataControl.dataProvider"</a:t>
            </a:r>
          </a:p>
          <a:p>
            <a:pPr algn="l"/>
            <a:r>
              <a:rPr lang="en-US"/>
              <a:t>                  ReturnName="DBModuleDataControl.methodResults.callSalesTaxFunction_DBModuleDataControl_dataProvider_callSalesTaxFunction_result"&gt;</a:t>
            </a:r>
          </a:p>
          <a:p>
            <a:pPr algn="l"/>
            <a:r>
              <a:rPr lang="en-US"/>
              <a:t>     &lt;NamedData NDName="value" NDValue=““</a:t>
            </a:r>
          </a:p>
          <a:p>
            <a:pPr algn="l"/>
            <a:r>
              <a:rPr lang="en-US"/>
              <a:t>	NDType="java.lang.Number"/&gt;</a:t>
            </a:r>
          </a:p>
          <a:p>
            <a:pPr algn="l"/>
            <a:r>
              <a:rPr lang="en-US"/>
              <a:t>&lt;/methodAction&gt;</a:t>
            </a:r>
          </a:p>
        </p:txBody>
      </p:sp>
      <p:sp>
        <p:nvSpPr>
          <p:cNvPr id="40965" name="TextBox 4"/>
          <p:cNvSpPr txBox="1">
            <a:spLocks noChangeArrowheads="1"/>
          </p:cNvSpPr>
          <p:nvPr/>
        </p:nvSpPr>
        <p:spPr bwMode="auto">
          <a:xfrm>
            <a:off x="762000" y="5029200"/>
            <a:ext cx="7315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i="1">
                <a:solidFill>
                  <a:srgbClr val="0070C0"/>
                </a:solidFill>
              </a:rPr>
              <a:t>Reference required in the SalePageDef.xml file.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3352BA-725D-4EED-9CD7-CAA57E1E40DD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4198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Action: Sale Buttons</a:t>
            </a:r>
          </a:p>
        </p:txBody>
      </p:sp>
      <p:sp>
        <p:nvSpPr>
          <p:cNvPr id="41988" name="Text Box 6"/>
          <p:cNvSpPr txBox="1">
            <a:spLocks noChangeArrowheads="1"/>
          </p:cNvSpPr>
          <p:nvPr/>
        </p:nvSpPr>
        <p:spPr bwMode="auto">
          <a:xfrm>
            <a:off x="762000" y="1752600"/>
            <a:ext cx="7543800" cy="38862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/>
              <a:t>Action</a:t>
            </a:r>
          </a:p>
          <a:p>
            <a:pPr algn="l"/>
            <a:r>
              <a:rPr lang="en-US"/>
              <a:t>Create PL/SQL for inserting a new Sale.</a:t>
            </a:r>
          </a:p>
          <a:p>
            <a:pPr algn="l"/>
            <a:r>
              <a:rPr lang="en-US"/>
              <a:t>Create PL/SQL for inserting a new SaleItem.</a:t>
            </a:r>
          </a:p>
          <a:p>
            <a:pPr algn="l"/>
            <a:r>
              <a:rPr lang="en-US"/>
              <a:t>Add Java functions in DBModuleImpl.java to call the PL/SQL code.</a:t>
            </a:r>
          </a:p>
          <a:p>
            <a:pPr algn="l"/>
            <a:r>
              <a:rPr lang="en-US"/>
              <a:t>Add the Client Interface.</a:t>
            </a:r>
          </a:p>
          <a:p>
            <a:pPr algn="l"/>
            <a:r>
              <a:rPr lang="en-US"/>
              <a:t>Add a button to the main page for New Sale.</a:t>
            </a:r>
          </a:p>
          <a:p>
            <a:pPr algn="l"/>
            <a:r>
              <a:rPr lang="en-US"/>
              <a:t>Write the code for the New Sale button.</a:t>
            </a:r>
          </a:p>
          <a:p>
            <a:pPr algn="l"/>
            <a:r>
              <a:rPr lang="en-US"/>
              <a:t>Add the methodAction for insertNewSale in the SalePageDef.xml file.</a:t>
            </a:r>
          </a:p>
          <a:p>
            <a:pPr algn="l"/>
            <a:r>
              <a:rPr lang="en-US"/>
              <a:t>Add a text box and a button for a New Sale Item.</a:t>
            </a:r>
          </a:p>
          <a:p>
            <a:pPr algn="l"/>
            <a:r>
              <a:rPr lang="en-US"/>
              <a:t>Write the code for the New Sale Item.</a:t>
            </a:r>
          </a:p>
          <a:p>
            <a:pPr algn="l"/>
            <a:r>
              <a:rPr lang="en-US"/>
              <a:t>Add methodAction for insertNewSaleItem in SalePageDef.xml file.</a:t>
            </a:r>
          </a:p>
          <a:p>
            <a:pPr algn="l"/>
            <a:r>
              <a:rPr lang="en-US"/>
              <a:t>Add a text box and button for SaleID search.</a:t>
            </a:r>
          </a:p>
          <a:p>
            <a:pPr algn="l"/>
            <a:r>
              <a:rPr lang="en-US"/>
              <a:t>Write the code for the SaleIDSearch.</a:t>
            </a:r>
          </a:p>
          <a:p>
            <a:pPr algn="l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PL/SQL Triggers</a:t>
            </a:r>
          </a:p>
        </p:txBody>
      </p:sp>
      <p:sp>
        <p:nvSpPr>
          <p:cNvPr id="614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011C95-7DF2-4EA6-A207-F888B19E53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1143000" y="1752600"/>
            <a:ext cx="64008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CREATE OR REPLACE TRIGGER myTriggerName</a:t>
            </a:r>
          </a:p>
          <a:p>
            <a:pPr algn="l"/>
            <a:r>
              <a:rPr lang="en-US"/>
              <a:t>	BEFORE INSERT ON TABLE</a:t>
            </a:r>
          </a:p>
          <a:p>
            <a:pPr algn="l"/>
            <a:r>
              <a:rPr lang="en-US"/>
              <a:t>	FOR EACH ROW</a:t>
            </a:r>
          </a:p>
          <a:p>
            <a:pPr algn="l"/>
            <a:r>
              <a:rPr lang="en-US"/>
              <a:t>BEGIN</a:t>
            </a:r>
          </a:p>
          <a:p>
            <a:pPr algn="l"/>
            <a:r>
              <a:rPr lang="en-US"/>
              <a:t>	code…</a:t>
            </a:r>
          </a:p>
          <a:p>
            <a:pPr algn="l"/>
            <a:r>
              <a:rPr lang="en-US"/>
              <a:t>END;</a:t>
            </a:r>
          </a:p>
          <a:p>
            <a:pPr algn="l"/>
            <a:r>
              <a:rPr lang="en-US"/>
              <a:t>/</a:t>
            </a: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5486400" y="2438400"/>
            <a:ext cx="23622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Event and table</a:t>
            </a:r>
          </a:p>
        </p:txBody>
      </p:sp>
      <p:cxnSp>
        <p:nvCxnSpPr>
          <p:cNvPr id="6150" name="Straight Arrow Connector 6"/>
          <p:cNvCxnSpPr>
            <a:cxnSpLocks noChangeShapeType="1"/>
            <a:stCxn id="6149" idx="1"/>
          </p:cNvCxnSpPr>
          <p:nvPr/>
        </p:nvCxnSpPr>
        <p:spPr bwMode="auto">
          <a:xfrm rot="10800000">
            <a:off x="4038600" y="2286000"/>
            <a:ext cx="1447800" cy="3413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PL/SQL for New Sale</a:t>
            </a:r>
          </a:p>
        </p:txBody>
      </p:sp>
      <p:sp>
        <p:nvSpPr>
          <p:cNvPr id="4301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661688-201A-4580-A9D1-56C6556FBC5A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762000" y="1524000"/>
            <a:ext cx="72390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CREATE OR REPLACE FUNCTION InsertNewSale return NUMBER</a:t>
            </a:r>
          </a:p>
          <a:p>
            <a:pPr algn="l"/>
            <a:r>
              <a:rPr lang="en-US"/>
              <a:t>AS</a:t>
            </a:r>
          </a:p>
          <a:p>
            <a:pPr algn="l"/>
            <a:r>
              <a:rPr lang="en-US"/>
              <a:t>BEGIN</a:t>
            </a:r>
          </a:p>
          <a:p>
            <a:pPr algn="l"/>
            <a:r>
              <a:rPr lang="en-US"/>
              <a:t>	INSERT INTO Sale(SaleDate)</a:t>
            </a:r>
          </a:p>
          <a:p>
            <a:pPr algn="l"/>
            <a:r>
              <a:rPr lang="en-US"/>
              <a:t>	VALUES (SysDate);</a:t>
            </a:r>
          </a:p>
          <a:p>
            <a:pPr algn="l"/>
            <a:r>
              <a:rPr lang="en-US"/>
              <a:t>	Commit;</a:t>
            </a:r>
          </a:p>
          <a:p>
            <a:pPr algn="l"/>
            <a:r>
              <a:rPr lang="en-US"/>
              <a:t>	RETURN sq_Sale.CURRVAL;</a:t>
            </a:r>
          </a:p>
          <a:p>
            <a:pPr algn="l"/>
            <a:r>
              <a:rPr lang="en-US"/>
              <a:t>END InsertNewSale;</a:t>
            </a:r>
          </a:p>
          <a:p>
            <a:pPr algn="l"/>
            <a:r>
              <a:rPr lang="en-US"/>
              <a:t>/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3276600" y="3733800"/>
            <a:ext cx="5029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0070C0"/>
                </a:solidFill>
              </a:rPr>
              <a:t>--To test:</a:t>
            </a:r>
          </a:p>
          <a:p>
            <a:pPr algn="l"/>
            <a:r>
              <a:rPr lang="en-US">
                <a:solidFill>
                  <a:srgbClr val="0070C0"/>
                </a:solidFill>
              </a:rPr>
              <a:t>set serveroutput on;</a:t>
            </a:r>
          </a:p>
          <a:p>
            <a:pPr algn="l"/>
            <a:r>
              <a:rPr lang="en-US">
                <a:solidFill>
                  <a:srgbClr val="0070C0"/>
                </a:solidFill>
              </a:rPr>
              <a:t>declare</a:t>
            </a:r>
          </a:p>
          <a:p>
            <a:pPr algn="l"/>
            <a:r>
              <a:rPr lang="en-US">
                <a:solidFill>
                  <a:srgbClr val="0070C0"/>
                </a:solidFill>
              </a:rPr>
              <a:t>  result number;</a:t>
            </a:r>
          </a:p>
          <a:p>
            <a:pPr algn="l"/>
            <a:r>
              <a:rPr lang="en-US">
                <a:solidFill>
                  <a:srgbClr val="0070C0"/>
                </a:solidFill>
              </a:rPr>
              <a:t>begin</a:t>
            </a:r>
          </a:p>
          <a:p>
            <a:pPr algn="l"/>
            <a:r>
              <a:rPr lang="en-US">
                <a:solidFill>
                  <a:srgbClr val="0070C0"/>
                </a:solidFill>
              </a:rPr>
              <a:t>  result := InsertNewSale();</a:t>
            </a:r>
          </a:p>
          <a:p>
            <a:pPr algn="l"/>
            <a:r>
              <a:rPr lang="en-US">
                <a:solidFill>
                  <a:srgbClr val="0070C0"/>
                </a:solidFill>
              </a:rPr>
              <a:t>  dbms_output.put_line('result: ' || result);</a:t>
            </a:r>
          </a:p>
          <a:p>
            <a:pPr algn="l"/>
            <a:r>
              <a:rPr lang="en-US">
                <a:solidFill>
                  <a:srgbClr val="0070C0"/>
                </a:solidFill>
              </a:rPr>
              <a:t>end;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PL/SQL for New SaleItem</a:t>
            </a:r>
          </a:p>
        </p:txBody>
      </p:sp>
      <p:sp>
        <p:nvSpPr>
          <p:cNvPr id="4403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9916F6-D26F-4A6F-8485-C97C5E77182F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533400" y="1447800"/>
            <a:ext cx="80010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600"/>
              <a:t>CREATE OR REPLACE FUNCTION InsertNewSaleItem(inSaleID NUMBER, </a:t>
            </a:r>
          </a:p>
          <a:p>
            <a:pPr algn="l"/>
            <a:r>
              <a:rPr lang="en-US" sz="1600"/>
              <a:t>	inSKU NVARCHAR2)</a:t>
            </a:r>
          </a:p>
          <a:p>
            <a:pPr algn="l"/>
            <a:r>
              <a:rPr lang="en-US" sz="1600"/>
              <a:t>    return NUMBER</a:t>
            </a:r>
          </a:p>
          <a:p>
            <a:pPr algn="l"/>
            <a:r>
              <a:rPr lang="en-US" sz="1600"/>
              <a:t>AS</a:t>
            </a:r>
          </a:p>
          <a:p>
            <a:pPr algn="l"/>
            <a:r>
              <a:rPr lang="en-US" sz="1600"/>
              <a:t>  v_ListPrice NUMBER(10,4);</a:t>
            </a:r>
          </a:p>
          <a:p>
            <a:pPr algn="l"/>
            <a:r>
              <a:rPr lang="en-US" sz="1600"/>
              <a:t>BEGIN</a:t>
            </a:r>
          </a:p>
          <a:p>
            <a:pPr algn="l"/>
            <a:r>
              <a:rPr lang="en-US" sz="1600"/>
              <a:t>  SELECT ItemModel.ListPrice INTO v_ListPrice</a:t>
            </a:r>
          </a:p>
          <a:p>
            <a:pPr algn="l"/>
            <a:r>
              <a:rPr lang="en-US" sz="1600"/>
              <a:t>  FROM INVENTORY</a:t>
            </a:r>
          </a:p>
          <a:p>
            <a:pPr algn="l"/>
            <a:r>
              <a:rPr lang="en-US" sz="1600"/>
              <a:t>  INNER JOIN ITEMMODEL</a:t>
            </a:r>
          </a:p>
          <a:p>
            <a:pPr algn="l"/>
            <a:r>
              <a:rPr lang="en-US" sz="1600"/>
              <a:t>    ON INVENTORY.MODELID=ITEMMODEL.MODELID</a:t>
            </a:r>
          </a:p>
          <a:p>
            <a:pPr algn="l"/>
            <a:r>
              <a:rPr lang="en-US" sz="1600"/>
              <a:t>  WHERE INVENTORY.SKU=inSKU;</a:t>
            </a:r>
          </a:p>
          <a:p>
            <a:pPr algn="l"/>
            <a:r>
              <a:rPr lang="en-US" sz="1600"/>
              <a:t>  INSERT INTO SaleItem(SaleID, SKU, QuantitySold, SalePrice)</a:t>
            </a:r>
          </a:p>
          <a:p>
            <a:pPr algn="l"/>
            <a:r>
              <a:rPr lang="en-US" sz="1600"/>
              <a:t>  VALUES (inSaleID, inSKU, 1, v_ListPrice);</a:t>
            </a:r>
          </a:p>
          <a:p>
            <a:pPr algn="l"/>
            <a:r>
              <a:rPr lang="en-US" sz="1600"/>
              <a:t>  Commit;</a:t>
            </a:r>
          </a:p>
          <a:p>
            <a:pPr algn="l"/>
            <a:r>
              <a:rPr lang="en-US" sz="1600"/>
              <a:t>  return 1;</a:t>
            </a:r>
          </a:p>
          <a:p>
            <a:pPr algn="l"/>
            <a:endParaRPr lang="en-US" sz="1600"/>
          </a:p>
          <a:p>
            <a:pPr algn="l"/>
            <a:r>
              <a:rPr lang="en-US" sz="1600"/>
              <a:t>EXCEPTION WHEN others THEN</a:t>
            </a:r>
          </a:p>
          <a:p>
            <a:pPr algn="l"/>
            <a:r>
              <a:rPr lang="en-US" sz="1600"/>
              <a:t>    RETURN 0;</a:t>
            </a:r>
          </a:p>
          <a:p>
            <a:pPr algn="l"/>
            <a:r>
              <a:rPr lang="en-US" sz="1600"/>
              <a:t>END;</a:t>
            </a:r>
          </a:p>
          <a:p>
            <a:pPr algn="l"/>
            <a:r>
              <a:rPr lang="en-US" sz="1600"/>
              <a:t>/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Java Code in DBModuleImpl</a:t>
            </a:r>
          </a:p>
        </p:txBody>
      </p:sp>
      <p:sp>
        <p:nvSpPr>
          <p:cNvPr id="4505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80A970-205B-4F56-87DC-5F8C1B7EA00F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762000" y="1676400"/>
            <a:ext cx="74676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public Number InsertNewSale() {</a:t>
            </a:r>
          </a:p>
          <a:p>
            <a:pPr algn="l"/>
            <a:r>
              <a:rPr lang="en-US"/>
              <a:t>	Number result = (Number)callStoredFunction(</a:t>
            </a:r>
          </a:p>
          <a:p>
            <a:pPr algn="l"/>
            <a:r>
              <a:rPr lang="en-US"/>
              <a:t>		NUMBER, " InsertNewSale()",</a:t>
            </a:r>
          </a:p>
          <a:p>
            <a:pPr algn="l"/>
            <a:r>
              <a:rPr lang="en-US"/>
              <a:t>		null);</a:t>
            </a:r>
          </a:p>
          <a:p>
            <a:pPr algn="l"/>
            <a:r>
              <a:rPr lang="en-US"/>
              <a:t>	return result;</a:t>
            </a:r>
          </a:p>
          <a:p>
            <a:pPr algn="l"/>
            <a:r>
              <a:rPr lang="en-US"/>
              <a:t>}</a:t>
            </a:r>
          </a:p>
          <a:p>
            <a:pPr algn="l"/>
            <a:endParaRPr lang="en-US"/>
          </a:p>
          <a:p>
            <a:pPr algn="l"/>
            <a:r>
              <a:rPr lang="en-US"/>
              <a:t>public Number InsertNewSaleItem(Number SaleID, String SKU) {</a:t>
            </a:r>
          </a:p>
          <a:p>
            <a:pPr algn="l"/>
            <a:r>
              <a:rPr lang="en-US"/>
              <a:t>	Number result=(Number)callStoredFunction(</a:t>
            </a:r>
          </a:p>
          <a:p>
            <a:pPr algn="l"/>
            <a:r>
              <a:rPr lang="en-US"/>
              <a:t>	NUMBER, " InsertNewSaleItem(?,?)",</a:t>
            </a:r>
          </a:p>
          <a:p>
            <a:pPr algn="l"/>
            <a:r>
              <a:rPr lang="en-US"/>
              <a:t>	new Object[]{SaleID, SKU});</a:t>
            </a:r>
          </a:p>
          <a:p>
            <a:pPr algn="l"/>
            <a:r>
              <a:rPr lang="en-US"/>
              <a:t>	return result;</a:t>
            </a:r>
          </a:p>
          <a:p>
            <a:pPr algn="l"/>
            <a:r>
              <a:rPr lang="en-US"/>
              <a:t>}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Import Statements: DBModule</a:t>
            </a:r>
          </a:p>
        </p:txBody>
      </p:sp>
      <p:sp>
        <p:nvSpPr>
          <p:cNvPr id="4608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21E514-94D7-49A4-A757-6BB8366D0C5C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46084" name="TextBox 3"/>
          <p:cNvSpPr txBox="1">
            <a:spLocks noChangeArrowheads="1"/>
          </p:cNvSpPr>
          <p:nvPr/>
        </p:nvSpPr>
        <p:spPr bwMode="auto">
          <a:xfrm>
            <a:off x="1066800" y="1905000"/>
            <a:ext cx="63246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import AP.model.common.DBModule;</a:t>
            </a:r>
          </a:p>
          <a:p>
            <a:pPr algn="l"/>
            <a:r>
              <a:rPr lang="en-US"/>
              <a:t>import java.sql.CallableStatement;</a:t>
            </a:r>
          </a:p>
          <a:p>
            <a:pPr algn="l"/>
            <a:r>
              <a:rPr lang="en-US"/>
              <a:t>import java.sql.SQLException;</a:t>
            </a:r>
          </a:p>
          <a:p>
            <a:pPr algn="l"/>
            <a:r>
              <a:rPr lang="en-US"/>
              <a:t>import java.sql.Types;</a:t>
            </a:r>
          </a:p>
          <a:p>
            <a:pPr algn="l"/>
            <a:r>
              <a:rPr lang="en-US"/>
              <a:t>import oracle.jbo.JboException;</a:t>
            </a:r>
          </a:p>
          <a:p>
            <a:pPr algn="l"/>
            <a:r>
              <a:rPr lang="en-US"/>
              <a:t>import oracle.jbo.server.ApplicationModuleImpl;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DBModule Client Interface</a:t>
            </a:r>
          </a:p>
        </p:txBody>
      </p:sp>
      <p:sp>
        <p:nvSpPr>
          <p:cNvPr id="4710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29F5FB-3191-46DD-AD9D-C8FA7AEF5B3F}" type="slidenum">
              <a:rPr lang="en-US" smtClean="0"/>
              <a:pPr/>
              <a:t>44</a:t>
            </a:fld>
            <a:endParaRPr lang="en-US" smtClean="0"/>
          </a:p>
        </p:txBody>
      </p:sp>
      <p:pic>
        <p:nvPicPr>
          <p:cNvPr id="4710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447800"/>
            <a:ext cx="6248400" cy="4333875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Sales Helper Function</a:t>
            </a:r>
          </a:p>
        </p:txBody>
      </p:sp>
      <p:sp>
        <p:nvSpPr>
          <p:cNvPr id="4813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A5A2DF-387B-49F1-BA2D-92534058525C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838200" y="2057400"/>
            <a:ext cx="7315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 public BindingContainer getBindings() {</a:t>
            </a:r>
          </a:p>
          <a:p>
            <a:pPr algn="l"/>
            <a:r>
              <a:rPr lang="en-US"/>
              <a:t>        return BindingContext.getCurrent().getCurrentBindingsEntry();</a:t>
            </a:r>
          </a:p>
          <a:p>
            <a:pPr algn="l"/>
            <a:r>
              <a:rPr lang="en-US"/>
              <a:t>    }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Java Page Code for New Sale</a:t>
            </a:r>
          </a:p>
        </p:txBody>
      </p:sp>
      <p:sp>
        <p:nvSpPr>
          <p:cNvPr id="4915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49238-3F43-45FF-89FF-11A86B3FFF62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609600" y="1295400"/>
            <a:ext cx="807720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public String cb9_action() {</a:t>
            </a:r>
          </a:p>
          <a:p>
            <a:pPr algn="l"/>
            <a:r>
              <a:rPr lang="en-US"/>
              <a:t>  // Add event code here... New Sale</a:t>
            </a:r>
          </a:p>
          <a:p>
            <a:pPr algn="l"/>
            <a:r>
              <a:rPr lang="en-US"/>
              <a:t>  BindingContainer bindings = getBindings();</a:t>
            </a:r>
          </a:p>
          <a:p>
            <a:pPr algn="l"/>
            <a:r>
              <a:rPr lang="en-US"/>
              <a:t>  OperationBinding operationBinding= bindings.getOperationBinding("InsertNewSale");</a:t>
            </a:r>
          </a:p>
          <a:p>
            <a:pPr algn="l"/>
            <a:r>
              <a:rPr lang="en-US"/>
              <a:t>  Object result = operationBinding.execute();</a:t>
            </a:r>
          </a:p>
          <a:p>
            <a:pPr algn="l"/>
            <a:r>
              <a:rPr lang="en-US"/>
              <a:t>  //System.out.println("### Result new SalesID= " + result);</a:t>
            </a:r>
          </a:p>
          <a:p>
            <a:pPr algn="l"/>
            <a:r>
              <a:rPr lang="en-US"/>
              <a:t>  // Requery the page to load the newly inserted row</a:t>
            </a:r>
          </a:p>
          <a:p>
            <a:pPr algn="l"/>
            <a:r>
              <a:rPr lang="en-US"/>
              <a:t>  DCBindingContainer dcBindings =</a:t>
            </a:r>
          </a:p>
          <a:p>
            <a:pPr algn="l"/>
            <a:r>
              <a:rPr lang="en-US"/>
              <a:t>     (DCBindingContainer)BindingContext.getCurrent().getCurrentBindingsEntry();</a:t>
            </a:r>
          </a:p>
          <a:p>
            <a:pPr algn="l"/>
            <a:r>
              <a:rPr lang="en-US"/>
              <a:t>  DCIteratorBinding iterBind =</a:t>
            </a:r>
          </a:p>
          <a:p>
            <a:pPr algn="l"/>
            <a:r>
              <a:rPr lang="en-US"/>
              <a:t>     (DCIteratorBinding)dcBindings.get("SaleCustomerView2Iterator");</a:t>
            </a:r>
          </a:p>
          <a:p>
            <a:pPr algn="l"/>
            <a:r>
              <a:rPr lang="en-US"/>
              <a:t>  iterBind.executeQuery();</a:t>
            </a:r>
          </a:p>
          <a:p>
            <a:pPr algn="l"/>
            <a:r>
              <a:rPr lang="en-US"/>
              <a:t>  //Find the new row</a:t>
            </a:r>
          </a:p>
          <a:p>
            <a:pPr algn="l"/>
            <a:r>
              <a:rPr lang="en-US"/>
              <a:t>  iterBind.setCurrentRowWithKeyValue(result.toString());</a:t>
            </a:r>
          </a:p>
          <a:p>
            <a:pPr algn="l"/>
            <a:r>
              <a:rPr lang="en-US"/>
              <a:t>  return null;</a:t>
            </a:r>
          </a:p>
          <a:p>
            <a:pPr algn="l"/>
            <a:r>
              <a:rPr lang="en-US"/>
              <a:t>}</a:t>
            </a:r>
          </a:p>
        </p:txBody>
      </p:sp>
      <p:sp>
        <p:nvSpPr>
          <p:cNvPr id="49157" name="Text Box 23"/>
          <p:cNvSpPr txBox="1">
            <a:spLocks noChangeArrowheads="1"/>
          </p:cNvSpPr>
          <p:nvPr/>
        </p:nvSpPr>
        <p:spPr bwMode="auto">
          <a:xfrm>
            <a:off x="5867400" y="1600200"/>
            <a:ext cx="1747838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Call the insert Sale function.</a:t>
            </a:r>
          </a:p>
        </p:txBody>
      </p:sp>
      <p:sp>
        <p:nvSpPr>
          <p:cNvPr id="49158" name="Text Box 23"/>
          <p:cNvSpPr txBox="1">
            <a:spLocks noChangeArrowheads="1"/>
          </p:cNvSpPr>
          <p:nvPr/>
        </p:nvSpPr>
        <p:spPr bwMode="auto">
          <a:xfrm>
            <a:off x="6477000" y="3352800"/>
            <a:ext cx="1905000" cy="6461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Reload the data for the page.</a:t>
            </a:r>
          </a:p>
        </p:txBody>
      </p:sp>
      <p:sp>
        <p:nvSpPr>
          <p:cNvPr id="49159" name="Text Box 23"/>
          <p:cNvSpPr txBox="1">
            <a:spLocks noChangeArrowheads="1"/>
          </p:cNvSpPr>
          <p:nvPr/>
        </p:nvSpPr>
        <p:spPr bwMode="auto">
          <a:xfrm>
            <a:off x="6400800" y="4953000"/>
            <a:ext cx="1747838" cy="6461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Set the new row as current.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Java Code for New Sale Item</a:t>
            </a:r>
          </a:p>
        </p:txBody>
      </p:sp>
      <p:sp>
        <p:nvSpPr>
          <p:cNvPr id="5017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207F7D-F574-48D5-8149-75817F31C0EB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457200" y="1447800"/>
            <a:ext cx="79248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 public String cb6_action() {</a:t>
            </a:r>
          </a:p>
          <a:p>
            <a:pPr algn="l"/>
            <a:r>
              <a:rPr lang="en-US"/>
              <a:t>        // Add event code here...Insert new SaleItem</a:t>
            </a:r>
          </a:p>
          <a:p>
            <a:pPr algn="l"/>
            <a:r>
              <a:rPr lang="en-US"/>
              <a:t>        BindingContainer bindings = getBindings();</a:t>
            </a:r>
          </a:p>
          <a:p>
            <a:pPr algn="l"/>
            <a:r>
              <a:rPr lang="en-US"/>
              <a:t>        OperationBinding operationBinding=</a:t>
            </a:r>
          </a:p>
          <a:p>
            <a:pPr algn="l"/>
            <a:r>
              <a:rPr lang="en-US"/>
              <a:t>	bindings.getOperationBinding("InsertNewSaleItem");</a:t>
            </a:r>
          </a:p>
          <a:p>
            <a:pPr algn="l"/>
            <a:endParaRPr lang="en-US"/>
          </a:p>
          <a:p>
            <a:pPr algn="l"/>
            <a:r>
              <a:rPr lang="en-US"/>
              <a:t>        // set parameters</a:t>
            </a:r>
          </a:p>
          <a:p>
            <a:pPr algn="l"/>
            <a:r>
              <a:rPr lang="en-US"/>
              <a:t>        RichInputText SIDTextBox = </a:t>
            </a:r>
            <a:r>
              <a:rPr lang="en-US">
                <a:solidFill>
                  <a:srgbClr val="0070C0"/>
                </a:solidFill>
              </a:rPr>
              <a:t>getIt1();</a:t>
            </a:r>
          </a:p>
          <a:p>
            <a:pPr algn="l"/>
            <a:r>
              <a:rPr lang="en-US"/>
              <a:t>        RichInputText SKUTextBox = </a:t>
            </a:r>
            <a:r>
              <a:rPr lang="en-US">
                <a:solidFill>
                  <a:srgbClr val="0070C0"/>
                </a:solidFill>
              </a:rPr>
              <a:t>getIt20();</a:t>
            </a:r>
          </a:p>
          <a:p>
            <a:pPr algn="l"/>
            <a:r>
              <a:rPr lang="en-US"/>
              <a:t>        Map paramsMap = operationBinding.getParamsMap();</a:t>
            </a:r>
          </a:p>
        </p:txBody>
      </p:sp>
      <p:sp>
        <p:nvSpPr>
          <p:cNvPr id="50181" name="Text Box 23"/>
          <p:cNvSpPr txBox="1">
            <a:spLocks noChangeArrowheads="1"/>
          </p:cNvSpPr>
          <p:nvPr/>
        </p:nvSpPr>
        <p:spPr bwMode="auto">
          <a:xfrm>
            <a:off x="5867400" y="1600200"/>
            <a:ext cx="2133600" cy="6461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Define the insert Sale Item function.</a:t>
            </a:r>
          </a:p>
        </p:txBody>
      </p:sp>
      <p:sp>
        <p:nvSpPr>
          <p:cNvPr id="50182" name="Text Box 23"/>
          <p:cNvSpPr txBox="1">
            <a:spLocks noChangeArrowheads="1"/>
          </p:cNvSpPr>
          <p:nvPr/>
        </p:nvSpPr>
        <p:spPr bwMode="auto">
          <a:xfrm>
            <a:off x="5943600" y="3200400"/>
            <a:ext cx="1747838" cy="6461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Get SaleID and new SKU.</a:t>
            </a:r>
          </a:p>
        </p:txBody>
      </p:sp>
      <p:sp>
        <p:nvSpPr>
          <p:cNvPr id="50183" name="TextBox 6"/>
          <p:cNvSpPr txBox="1">
            <a:spLocks noChangeArrowheads="1"/>
          </p:cNvSpPr>
          <p:nvPr/>
        </p:nvSpPr>
        <p:spPr bwMode="auto">
          <a:xfrm>
            <a:off x="1219200" y="4953000"/>
            <a:ext cx="5608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70C0"/>
                </a:solidFill>
              </a:rPr>
              <a:t>Edit the two get statements to match your text boxes.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Sale Item Code (more)</a:t>
            </a:r>
          </a:p>
        </p:txBody>
      </p:sp>
      <p:sp>
        <p:nvSpPr>
          <p:cNvPr id="5120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CB815C-894D-4359-8994-821A0439D7E1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685800" y="1524000"/>
            <a:ext cx="73914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600"/>
              <a:t>  NumberFormat fmt = NumberFormat.getInstance();</a:t>
            </a:r>
          </a:p>
          <a:p>
            <a:pPr algn="l"/>
            <a:r>
              <a:rPr lang="en-US" sz="1600"/>
              <a:t>  Number v;</a:t>
            </a:r>
          </a:p>
          <a:p>
            <a:pPr algn="l"/>
            <a:r>
              <a:rPr lang="en-US" sz="1600"/>
              <a:t>  try {</a:t>
            </a:r>
          </a:p>
          <a:p>
            <a:pPr algn="l"/>
            <a:r>
              <a:rPr lang="en-US" sz="1600"/>
              <a:t>    v = fmt.parse(SIDTextBox.getValue().toString());</a:t>
            </a:r>
          </a:p>
          <a:p>
            <a:pPr algn="l"/>
            <a:r>
              <a:rPr lang="en-US" sz="1600"/>
              <a:t>  } catch (Exception e) {</a:t>
            </a:r>
          </a:p>
          <a:p>
            <a:pPr algn="l"/>
            <a:r>
              <a:rPr lang="en-US" sz="1600"/>
              <a:t>    return null;    // no value</a:t>
            </a:r>
          </a:p>
          <a:p>
            <a:pPr algn="l"/>
            <a:r>
              <a:rPr lang="en-US" sz="1600"/>
              <a:t>  }</a:t>
            </a:r>
          </a:p>
          <a:p>
            <a:pPr algn="l"/>
            <a:r>
              <a:rPr lang="en-US" sz="1600"/>
              <a:t>  paramsMap.put("SaleID", v);</a:t>
            </a:r>
          </a:p>
          <a:p>
            <a:pPr algn="l"/>
            <a:r>
              <a:rPr lang="en-US" sz="1600"/>
              <a:t>  paramsMap.put("SKU", SKUTextBox.getValue().toString());</a:t>
            </a:r>
          </a:p>
          <a:p>
            <a:pPr algn="l"/>
            <a:r>
              <a:rPr lang="en-US" sz="1600"/>
              <a:t>  Object result = operationBinding.execute();</a:t>
            </a:r>
          </a:p>
          <a:p>
            <a:pPr algn="l"/>
            <a:r>
              <a:rPr lang="en-US" sz="1600"/>
              <a:t>  // Requery the subform to load the newly inserted row</a:t>
            </a:r>
          </a:p>
          <a:p>
            <a:pPr algn="l"/>
            <a:r>
              <a:rPr lang="en-US" sz="1600"/>
              <a:t>  DCBindingContainer dcBindings =</a:t>
            </a:r>
          </a:p>
          <a:p>
            <a:pPr algn="l"/>
            <a:r>
              <a:rPr lang="en-US" sz="1600"/>
              <a:t>(DCBindingContainer)BindingContext.getCurrent().getCurrentBindingsEntry();</a:t>
            </a:r>
          </a:p>
          <a:p>
            <a:pPr algn="l"/>
            <a:r>
              <a:rPr lang="en-US" sz="1600"/>
              <a:t>  DCIteratorBinding iterBind =</a:t>
            </a:r>
          </a:p>
          <a:p>
            <a:pPr algn="l"/>
            <a:r>
              <a:rPr lang="en-US" sz="1600"/>
              <a:t>     (DCIteratorBinding)dcBindings.get("SaleItemInventoryView2Iterator");</a:t>
            </a:r>
          </a:p>
          <a:p>
            <a:pPr algn="l"/>
            <a:r>
              <a:rPr lang="en-US" sz="1600"/>
              <a:t>  iterBind.executeQuery();</a:t>
            </a:r>
          </a:p>
          <a:p>
            <a:pPr algn="l"/>
            <a:r>
              <a:rPr lang="en-US" sz="1600"/>
              <a:t>  return null;</a:t>
            </a:r>
          </a:p>
          <a:p>
            <a:pPr algn="l"/>
            <a:r>
              <a:rPr lang="en-US" sz="1600"/>
              <a:t>}</a:t>
            </a:r>
          </a:p>
        </p:txBody>
      </p:sp>
      <p:sp>
        <p:nvSpPr>
          <p:cNvPr id="51205" name="Text Box 23"/>
          <p:cNvSpPr txBox="1">
            <a:spLocks noChangeArrowheads="1"/>
          </p:cNvSpPr>
          <p:nvPr/>
        </p:nvSpPr>
        <p:spPr bwMode="auto">
          <a:xfrm>
            <a:off x="5867400" y="1600200"/>
            <a:ext cx="2438400" cy="6461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Convert the SaleID from string to number.</a:t>
            </a:r>
          </a:p>
        </p:txBody>
      </p:sp>
      <p:sp>
        <p:nvSpPr>
          <p:cNvPr id="51206" name="Text Box 23"/>
          <p:cNvSpPr txBox="1">
            <a:spLocks noChangeArrowheads="1"/>
          </p:cNvSpPr>
          <p:nvPr/>
        </p:nvSpPr>
        <p:spPr bwMode="auto">
          <a:xfrm>
            <a:off x="6324600" y="3505200"/>
            <a:ext cx="2133600" cy="6461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Call the insert Sale Item function.</a:t>
            </a:r>
          </a:p>
        </p:txBody>
      </p:sp>
      <p:sp>
        <p:nvSpPr>
          <p:cNvPr id="51207" name="Text Box 23"/>
          <p:cNvSpPr txBox="1">
            <a:spLocks noChangeArrowheads="1"/>
          </p:cNvSpPr>
          <p:nvPr/>
        </p:nvSpPr>
        <p:spPr bwMode="auto">
          <a:xfrm>
            <a:off x="5181600" y="5334000"/>
            <a:ext cx="2438400" cy="6461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Refresh the subform with the new data.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 for SaleID Search</a:t>
            </a:r>
          </a:p>
        </p:txBody>
      </p:sp>
      <p:sp>
        <p:nvSpPr>
          <p:cNvPr id="5222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A44FAA-FE5D-4041-A094-EBDC88B63C8D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52228" name="Rectangle 3"/>
          <p:cNvSpPr>
            <a:spLocks noChangeArrowheads="1"/>
          </p:cNvSpPr>
          <p:nvPr/>
        </p:nvSpPr>
        <p:spPr bwMode="auto">
          <a:xfrm>
            <a:off x="762000" y="1600200"/>
            <a:ext cx="7620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600"/>
              <a:t>public String cb5_action() {</a:t>
            </a:r>
          </a:p>
          <a:p>
            <a:pPr algn="l"/>
            <a:r>
              <a:rPr lang="en-US" sz="1600"/>
              <a:t>        // call find row on iterator</a:t>
            </a:r>
          </a:p>
          <a:p>
            <a:pPr algn="l"/>
            <a:r>
              <a:rPr lang="en-US" sz="1600"/>
              <a:t>        RichInputText findSIDTextBox = getIt17();</a:t>
            </a:r>
          </a:p>
          <a:p>
            <a:pPr algn="l"/>
            <a:r>
              <a:rPr lang="en-US" sz="1600"/>
              <a:t>        try {</a:t>
            </a:r>
          </a:p>
          <a:p>
            <a:pPr algn="l"/>
            <a:r>
              <a:rPr lang="en-US" sz="1600"/>
              <a:t>            DCBindingContainer dcBindings =</a:t>
            </a:r>
          </a:p>
          <a:p>
            <a:pPr algn="l"/>
            <a:r>
              <a:rPr lang="en-US" sz="1600"/>
              <a:t> (DCBindingContainer)BindingContext.getCurrent().getCurrentBindingsEntry();</a:t>
            </a:r>
          </a:p>
          <a:p>
            <a:pPr algn="l"/>
            <a:r>
              <a:rPr lang="en-US" sz="1600"/>
              <a:t>            DCIteratorBinding iterBind =</a:t>
            </a:r>
          </a:p>
          <a:p>
            <a:pPr algn="l"/>
            <a:r>
              <a:rPr lang="en-US" sz="1600"/>
              <a:t>	(DCIteratorBinding)dcBindings.get("SaleCustomerView2Iterator");</a:t>
            </a:r>
          </a:p>
          <a:p>
            <a:pPr algn="l"/>
            <a:r>
              <a:rPr lang="en-US" sz="1600"/>
              <a:t>            String sSID = findSIDTextBox.getValue().toString();</a:t>
            </a:r>
          </a:p>
          <a:p>
            <a:pPr algn="l"/>
            <a:r>
              <a:rPr lang="en-US" sz="1600"/>
              <a:t>            iterBind.setCurrentRowWithKeyValue(sSID);</a:t>
            </a:r>
          </a:p>
          <a:p>
            <a:pPr algn="l"/>
            <a:r>
              <a:rPr lang="en-US" sz="1600"/>
              <a:t>        } catch (Exception e) {</a:t>
            </a:r>
          </a:p>
          <a:p>
            <a:pPr algn="l"/>
            <a:r>
              <a:rPr lang="en-US" sz="1600"/>
              <a:t>            findSIDTextBox.setValue("Invalid");</a:t>
            </a:r>
          </a:p>
          <a:p>
            <a:pPr algn="l"/>
            <a:r>
              <a:rPr lang="en-US" sz="1600"/>
              <a:t>        }</a:t>
            </a:r>
          </a:p>
          <a:p>
            <a:pPr algn="l"/>
            <a:r>
              <a:rPr lang="en-US" sz="1600"/>
              <a:t>        return null;</a:t>
            </a:r>
          </a:p>
          <a:p>
            <a:pPr algn="l"/>
            <a:r>
              <a:rPr lang="en-US" sz="1600"/>
              <a:t>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ADF Faces and Java</a:t>
            </a:r>
          </a:p>
        </p:txBody>
      </p:sp>
      <p:sp>
        <p:nvSpPr>
          <p:cNvPr id="717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E8D433-1009-429C-969E-0EB9BBD30F2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3810000" y="4953000"/>
            <a:ext cx="1600200" cy="838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r>
              <a:rPr lang="en-US"/>
              <a:t>XML</a:t>
            </a:r>
          </a:p>
          <a:p>
            <a:r>
              <a:rPr lang="en-US"/>
              <a:t>&lt;af: controls&gt;</a:t>
            </a: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6477000" y="3276600"/>
            <a:ext cx="1295400" cy="1371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r>
              <a:rPr lang="en-US"/>
              <a:t>HTML</a:t>
            </a:r>
          </a:p>
          <a:p>
            <a:r>
              <a:rPr lang="en-US"/>
              <a:t>Form</a:t>
            </a:r>
          </a:p>
          <a:p>
            <a:r>
              <a:rPr lang="en-US"/>
              <a:t>Controls</a:t>
            </a:r>
          </a:p>
          <a:p>
            <a:r>
              <a:rPr lang="en-US"/>
              <a:t>Javascript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3810000" y="1828800"/>
            <a:ext cx="1600200" cy="914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r>
              <a:rPr lang="en-US"/>
              <a:t>XML</a:t>
            </a:r>
          </a:p>
          <a:p>
            <a:r>
              <a:rPr lang="en-US"/>
              <a:t>Bindings</a:t>
            </a: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3810000" y="3200400"/>
            <a:ext cx="1600200" cy="10668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r>
              <a:rPr lang="en-US"/>
              <a:t>Java</a:t>
            </a:r>
          </a:p>
          <a:p>
            <a:r>
              <a:rPr lang="en-US"/>
              <a:t>Control references</a:t>
            </a: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>
            <a:off x="6324600" y="1981200"/>
            <a:ext cx="1600200" cy="6858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r>
              <a:rPr lang="en-US"/>
              <a:t>Stylesheet</a:t>
            </a:r>
          </a:p>
        </p:txBody>
      </p:sp>
      <p:sp>
        <p:nvSpPr>
          <p:cNvPr id="7177" name="TextBox 8"/>
          <p:cNvSpPr txBox="1">
            <a:spLocks noChangeArrowheads="1"/>
          </p:cNvSpPr>
          <p:nvPr/>
        </p:nvSpPr>
        <p:spPr bwMode="auto">
          <a:xfrm>
            <a:off x="6553200" y="4724400"/>
            <a:ext cx="1287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Sales form</a:t>
            </a:r>
          </a:p>
          <a:p>
            <a:pPr algn="l"/>
            <a:r>
              <a:rPr lang="en-US"/>
              <a:t>To User</a:t>
            </a:r>
          </a:p>
        </p:txBody>
      </p:sp>
      <p:sp>
        <p:nvSpPr>
          <p:cNvPr id="7178" name="TextBox 9"/>
          <p:cNvSpPr txBox="1">
            <a:spLocks noChangeArrowheads="1"/>
          </p:cNvSpPr>
          <p:nvPr/>
        </p:nvSpPr>
        <p:spPr bwMode="auto">
          <a:xfrm>
            <a:off x="6400800" y="1524000"/>
            <a:ext cx="1365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Powder.css</a:t>
            </a:r>
          </a:p>
        </p:txBody>
      </p:sp>
      <p:sp>
        <p:nvSpPr>
          <p:cNvPr id="7179" name="TextBox 10"/>
          <p:cNvSpPr txBox="1">
            <a:spLocks noChangeArrowheads="1"/>
          </p:cNvSpPr>
          <p:nvPr/>
        </p:nvSpPr>
        <p:spPr bwMode="auto">
          <a:xfrm>
            <a:off x="3581400" y="1447800"/>
            <a:ext cx="208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SalesPageDef.xml</a:t>
            </a:r>
          </a:p>
        </p:txBody>
      </p:sp>
      <p:sp>
        <p:nvSpPr>
          <p:cNvPr id="7180" name="TextBox 11"/>
          <p:cNvSpPr txBox="1">
            <a:spLocks noChangeArrowheads="1"/>
          </p:cNvSpPr>
          <p:nvPr/>
        </p:nvSpPr>
        <p:spPr bwMode="auto">
          <a:xfrm>
            <a:off x="3962400" y="4191000"/>
            <a:ext cx="1249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Sales.java</a:t>
            </a:r>
          </a:p>
        </p:txBody>
      </p:sp>
      <p:sp>
        <p:nvSpPr>
          <p:cNvPr id="7181" name="TextBox 12"/>
          <p:cNvSpPr txBox="1">
            <a:spLocks noChangeArrowheads="1"/>
          </p:cNvSpPr>
          <p:nvPr/>
        </p:nvSpPr>
        <p:spPr bwMode="auto">
          <a:xfrm>
            <a:off x="3962400" y="5715000"/>
            <a:ext cx="1236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Sales.jspx</a:t>
            </a:r>
          </a:p>
        </p:txBody>
      </p:sp>
      <p:sp>
        <p:nvSpPr>
          <p:cNvPr id="7182" name="Rectangle 13"/>
          <p:cNvSpPr>
            <a:spLocks noChangeArrowheads="1"/>
          </p:cNvSpPr>
          <p:nvPr/>
        </p:nvSpPr>
        <p:spPr bwMode="auto">
          <a:xfrm>
            <a:off x="1066800" y="1828800"/>
            <a:ext cx="1600200" cy="914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r>
              <a:rPr lang="en-US"/>
              <a:t>XML</a:t>
            </a:r>
          </a:p>
          <a:p>
            <a:r>
              <a:rPr lang="en-US"/>
              <a:t>Configuration</a:t>
            </a:r>
          </a:p>
        </p:txBody>
      </p:sp>
      <p:sp>
        <p:nvSpPr>
          <p:cNvPr id="7183" name="Rectangle 14"/>
          <p:cNvSpPr>
            <a:spLocks noChangeArrowheads="1"/>
          </p:cNvSpPr>
          <p:nvPr/>
        </p:nvSpPr>
        <p:spPr bwMode="auto">
          <a:xfrm>
            <a:off x="1066800" y="3314700"/>
            <a:ext cx="1600200" cy="838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sm" len="sm"/>
          </a:ln>
        </p:spPr>
        <p:txBody>
          <a:bodyPr/>
          <a:lstStyle/>
          <a:p>
            <a:r>
              <a:rPr lang="en-US"/>
              <a:t>Java</a:t>
            </a:r>
          </a:p>
          <a:p>
            <a:r>
              <a:rPr lang="en-US"/>
              <a:t>Code</a:t>
            </a:r>
          </a:p>
        </p:txBody>
      </p:sp>
      <p:sp>
        <p:nvSpPr>
          <p:cNvPr id="7184" name="TextBox 15"/>
          <p:cNvSpPr txBox="1">
            <a:spLocks noChangeArrowheads="1"/>
          </p:cNvSpPr>
          <p:nvPr/>
        </p:nvSpPr>
        <p:spPr bwMode="auto">
          <a:xfrm>
            <a:off x="762000" y="2982913"/>
            <a:ext cx="2185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DBModuleImpl.java</a:t>
            </a:r>
          </a:p>
        </p:txBody>
      </p:sp>
      <p:sp>
        <p:nvSpPr>
          <p:cNvPr id="7185" name="TextBox 16"/>
          <p:cNvSpPr txBox="1">
            <a:spLocks noChangeArrowheads="1"/>
          </p:cNvSpPr>
          <p:nvPr/>
        </p:nvSpPr>
        <p:spPr bwMode="auto">
          <a:xfrm>
            <a:off x="990600" y="1447800"/>
            <a:ext cx="1684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DBModule.xml</a:t>
            </a:r>
          </a:p>
        </p:txBody>
      </p:sp>
      <p:grpSp>
        <p:nvGrpSpPr>
          <p:cNvPr id="7186" name="Group 14"/>
          <p:cNvGrpSpPr>
            <a:grpSpLocks/>
          </p:cNvGrpSpPr>
          <p:nvPr/>
        </p:nvGrpSpPr>
        <p:grpSpPr bwMode="auto">
          <a:xfrm>
            <a:off x="1714500" y="4953000"/>
            <a:ext cx="304800" cy="228600"/>
            <a:chOff x="990600" y="3733800"/>
            <a:chExt cx="304800" cy="228600"/>
          </a:xfrm>
        </p:grpSpPr>
        <p:sp>
          <p:nvSpPr>
            <p:cNvPr id="7195" name="Oval 12"/>
            <p:cNvSpPr>
              <a:spLocks noChangeArrowheads="1"/>
            </p:cNvSpPr>
            <p:nvPr/>
          </p:nvSpPr>
          <p:spPr bwMode="auto">
            <a:xfrm>
              <a:off x="990600" y="3886200"/>
              <a:ext cx="304800" cy="7620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196" name="Oval 11"/>
            <p:cNvSpPr>
              <a:spLocks noChangeArrowheads="1"/>
            </p:cNvSpPr>
            <p:nvPr/>
          </p:nvSpPr>
          <p:spPr bwMode="auto">
            <a:xfrm>
              <a:off x="990600" y="3835400"/>
              <a:ext cx="304800" cy="7620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197" name="Oval 10"/>
            <p:cNvSpPr>
              <a:spLocks noChangeArrowheads="1"/>
            </p:cNvSpPr>
            <p:nvPr/>
          </p:nvSpPr>
          <p:spPr bwMode="auto">
            <a:xfrm>
              <a:off x="990600" y="3784600"/>
              <a:ext cx="304800" cy="7620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198" name="Oval 13"/>
            <p:cNvSpPr>
              <a:spLocks noChangeArrowheads="1"/>
            </p:cNvSpPr>
            <p:nvPr/>
          </p:nvSpPr>
          <p:spPr bwMode="auto">
            <a:xfrm>
              <a:off x="990600" y="3733800"/>
              <a:ext cx="304800" cy="7620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7187" name="TextBox 22"/>
          <p:cNvSpPr txBox="1">
            <a:spLocks noChangeArrowheads="1"/>
          </p:cNvSpPr>
          <p:nvPr/>
        </p:nvSpPr>
        <p:spPr bwMode="auto">
          <a:xfrm>
            <a:off x="914400" y="5257800"/>
            <a:ext cx="2047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PL/SQL Functions</a:t>
            </a:r>
          </a:p>
        </p:txBody>
      </p:sp>
      <p:cxnSp>
        <p:nvCxnSpPr>
          <p:cNvPr id="7188" name="Straight Arrow Connector 24"/>
          <p:cNvCxnSpPr>
            <a:cxnSpLocks noChangeShapeType="1"/>
            <a:stCxn id="7175" idx="3"/>
            <a:endCxn id="7173" idx="1"/>
          </p:cNvCxnSpPr>
          <p:nvPr/>
        </p:nvCxnSpPr>
        <p:spPr bwMode="auto">
          <a:xfrm>
            <a:off x="5410200" y="3733800"/>
            <a:ext cx="1066800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89" name="Straight Arrow Connector 26"/>
          <p:cNvCxnSpPr>
            <a:cxnSpLocks noChangeShapeType="1"/>
            <a:stCxn id="7172" idx="3"/>
            <a:endCxn id="7173" idx="1"/>
          </p:cNvCxnSpPr>
          <p:nvPr/>
        </p:nvCxnSpPr>
        <p:spPr bwMode="auto">
          <a:xfrm flipV="1">
            <a:off x="5410200" y="3962400"/>
            <a:ext cx="1066800" cy="1409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90" name="Straight Arrow Connector 28"/>
          <p:cNvCxnSpPr>
            <a:cxnSpLocks noChangeShapeType="1"/>
            <a:stCxn id="7176" idx="2"/>
            <a:endCxn id="7173" idx="0"/>
          </p:cNvCxnSpPr>
          <p:nvPr/>
        </p:nvCxnSpPr>
        <p:spPr bwMode="auto">
          <a:xfrm rot="5400000">
            <a:off x="6819901" y="2971800"/>
            <a:ext cx="609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91" name="Straight Arrow Connector 31"/>
          <p:cNvCxnSpPr>
            <a:cxnSpLocks noChangeShapeType="1"/>
            <a:stCxn id="7175" idx="1"/>
            <a:endCxn id="7183" idx="3"/>
          </p:cNvCxnSpPr>
          <p:nvPr/>
        </p:nvCxnSpPr>
        <p:spPr bwMode="auto">
          <a:xfrm rot="10800000">
            <a:off x="2667000" y="3733800"/>
            <a:ext cx="1143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lg" len="med"/>
            <a:tailEnd type="stealth" w="lg" len="med"/>
          </a:ln>
        </p:spPr>
      </p:cxnSp>
      <p:cxnSp>
        <p:nvCxnSpPr>
          <p:cNvPr id="7192" name="Straight Arrow Connector 38"/>
          <p:cNvCxnSpPr>
            <a:cxnSpLocks noChangeShapeType="1"/>
            <a:stCxn id="7183" idx="2"/>
            <a:endCxn id="7198" idx="0"/>
          </p:cNvCxnSpPr>
          <p:nvPr/>
        </p:nvCxnSpPr>
        <p:spPr bwMode="auto">
          <a:xfrm rot="5400000">
            <a:off x="1466851" y="4552950"/>
            <a:ext cx="8001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stealth" w="lg" len="med"/>
            <a:tailEnd type="stealth" w="lg" len="med"/>
          </a:ln>
        </p:spPr>
      </p:cxnSp>
      <p:cxnSp>
        <p:nvCxnSpPr>
          <p:cNvPr id="7193" name="Straight Arrow Connector 42"/>
          <p:cNvCxnSpPr>
            <a:cxnSpLocks noChangeShapeType="1"/>
            <a:stCxn id="7174" idx="2"/>
            <a:endCxn id="7175" idx="0"/>
          </p:cNvCxnSpPr>
          <p:nvPr/>
        </p:nvCxnSpPr>
        <p:spPr bwMode="auto">
          <a:xfrm rot="5400000">
            <a:off x="4381501" y="2971800"/>
            <a:ext cx="4572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 type="stealth" w="lg" len="med"/>
            <a:tailEnd type="stealth" w="lg" len="med"/>
          </a:ln>
        </p:spPr>
      </p:cxnSp>
      <p:cxnSp>
        <p:nvCxnSpPr>
          <p:cNvPr id="7194" name="Straight Arrow Connector 44"/>
          <p:cNvCxnSpPr>
            <a:cxnSpLocks noChangeShapeType="1"/>
            <a:stCxn id="7182" idx="3"/>
            <a:endCxn id="7174" idx="1"/>
          </p:cNvCxnSpPr>
          <p:nvPr/>
        </p:nvCxnSpPr>
        <p:spPr bwMode="auto">
          <a:xfrm>
            <a:off x="2667000" y="2286000"/>
            <a:ext cx="1143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 type="stealth" w="lg" len="med"/>
            <a:tailEnd type="stealth" w="lg" len="med"/>
          </a:ln>
        </p:spPr>
      </p:cxn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Import Statements: Sales</a:t>
            </a:r>
          </a:p>
        </p:txBody>
      </p:sp>
      <p:sp>
        <p:nvSpPr>
          <p:cNvPr id="5325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D19C5E-F0CC-4827-97B6-E127BB6DDDC9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3252" name="TextBox 3"/>
          <p:cNvSpPr txBox="1">
            <a:spLocks noChangeArrowheads="1"/>
          </p:cNvSpPr>
          <p:nvPr/>
        </p:nvSpPr>
        <p:spPr bwMode="auto">
          <a:xfrm>
            <a:off x="762000" y="1600200"/>
            <a:ext cx="7086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import java.text.DecimalFormat;</a:t>
            </a:r>
          </a:p>
          <a:p>
            <a:pPr algn="l"/>
            <a:r>
              <a:rPr lang="en-US"/>
              <a:t>import java.text.DecimalFormatSymbols;</a:t>
            </a:r>
          </a:p>
          <a:p>
            <a:pPr algn="l"/>
            <a:endParaRPr lang="en-US"/>
          </a:p>
          <a:p>
            <a:pPr algn="l"/>
            <a:r>
              <a:rPr lang="en-US"/>
              <a:t>import java.text.NumberFormat;</a:t>
            </a:r>
          </a:p>
          <a:p>
            <a:pPr algn="l"/>
            <a:r>
              <a:rPr lang="en-US"/>
              <a:t>import java.text.ParseException;</a:t>
            </a:r>
          </a:p>
          <a:p>
            <a:pPr algn="l"/>
            <a:endParaRPr lang="en-US"/>
          </a:p>
          <a:p>
            <a:pPr algn="l"/>
            <a:r>
              <a:rPr lang="en-US"/>
              <a:t>import javax.faces.component.UISelectItems;</a:t>
            </a:r>
          </a:p>
          <a:p>
            <a:pPr algn="l"/>
            <a:r>
              <a:rPr lang="en-US"/>
              <a:t>import java.util.Map;</a:t>
            </a:r>
          </a:p>
          <a:p>
            <a:pPr algn="l"/>
            <a:r>
              <a:rPr lang="en-US"/>
              <a:t>import javax.faces.convert.Converter;</a:t>
            </a:r>
          </a:p>
          <a:p>
            <a:pPr algn="l"/>
            <a:r>
              <a:rPr lang="en-US"/>
              <a:t>import javax.faces.convert.NumberConverter;</a:t>
            </a:r>
          </a:p>
          <a:p>
            <a:pPr algn="l"/>
            <a:endParaRPr lang="en-US"/>
          </a:p>
          <a:p>
            <a:pPr algn="l"/>
            <a:r>
              <a:rPr lang="en-US"/>
              <a:t>import oracle.adf.view.rich.context.AdfFacesContext;</a:t>
            </a:r>
          </a:p>
          <a:p>
            <a:pPr algn="l"/>
            <a:r>
              <a:rPr lang="en-US"/>
              <a:t>import oracle.adf.model.BindingContext;</a:t>
            </a:r>
          </a:p>
          <a:p>
            <a:pPr algn="l"/>
            <a:r>
              <a:rPr lang="en-US"/>
              <a:t>import oracle.adf.model.binding.DCBindingContainer;</a:t>
            </a:r>
          </a:p>
          <a:p>
            <a:pPr algn="l"/>
            <a:r>
              <a:rPr lang="en-US"/>
              <a:t>import oracle.adf.model.binding.DCIteratorBinding;</a:t>
            </a:r>
          </a:p>
          <a:p>
            <a:pPr algn="l"/>
            <a:r>
              <a:rPr lang="en-US"/>
              <a:t>import oracle.binding.BindingContainer;</a:t>
            </a:r>
          </a:p>
          <a:p>
            <a:pPr algn="l"/>
            <a:r>
              <a:rPr lang="en-US"/>
              <a:t>import oracle.binding.OperationBinding;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 To SalePageDef.xml</a:t>
            </a:r>
          </a:p>
        </p:txBody>
      </p:sp>
      <p:sp>
        <p:nvSpPr>
          <p:cNvPr id="5427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CE3200-D76F-46B9-A4D1-AD84EE6B5FFB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533400" y="1524000"/>
            <a:ext cx="80772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600"/>
              <a:t>&lt;methodAction id="InsertNewSale" RequiresUpdateModel="true"</a:t>
            </a:r>
          </a:p>
          <a:p>
            <a:pPr algn="l"/>
            <a:r>
              <a:rPr lang="en-US" sz="1600"/>
              <a:t>                  Action="invokeMethod" MethodName="InsertNewSale"</a:t>
            </a:r>
          </a:p>
          <a:p>
            <a:pPr algn="l"/>
            <a:r>
              <a:rPr lang="en-US" sz="1600"/>
              <a:t>                  IsViewObjectMethod="false" DataControl="DBModuleDataControl"</a:t>
            </a:r>
          </a:p>
          <a:p>
            <a:pPr algn="l"/>
            <a:r>
              <a:rPr lang="en-US" sz="1600"/>
              <a:t>                  InstanceName="DBModuleDataControl.dataProvider"</a:t>
            </a:r>
          </a:p>
          <a:p>
            <a:pPr algn="l"/>
            <a:r>
              <a:rPr lang="en-US" sz="1600"/>
              <a:t>                  ReturnName="DBModuleDataControl.methodResults.InsertNewSale_DBModuleDataControl_dataProvider_InsertNewSale_result"/&gt;</a:t>
            </a:r>
          </a:p>
          <a:p>
            <a:pPr algn="l"/>
            <a:endParaRPr lang="en-US" sz="1600"/>
          </a:p>
          <a:p>
            <a:pPr algn="l"/>
            <a:r>
              <a:rPr lang="en-US" sz="1600"/>
              <a:t>&lt;methodAction id="InsertNewSaleItem" RequiresUpdateModel="true"</a:t>
            </a:r>
          </a:p>
          <a:p>
            <a:pPr algn="l"/>
            <a:r>
              <a:rPr lang="en-US" sz="1600"/>
              <a:t>                  Action="invokeMethod" MethodName="InsertNewSaleItem"</a:t>
            </a:r>
          </a:p>
          <a:p>
            <a:pPr algn="l"/>
            <a:r>
              <a:rPr lang="en-US" sz="1600"/>
              <a:t>                  IsViewObjectMethod="false" DataControl="DBModuleDataControl"</a:t>
            </a:r>
          </a:p>
          <a:p>
            <a:pPr algn="l"/>
            <a:r>
              <a:rPr lang="en-US" sz="1600"/>
              <a:t>                  InstanceName="DBModuleDataControl.dataProvider"</a:t>
            </a:r>
          </a:p>
          <a:p>
            <a:pPr algn="l"/>
            <a:r>
              <a:rPr lang="en-US" sz="1600"/>
              <a:t>                  ReturnName="DBModuleDataControl.methodResults.InsertNewSaleItem_DBModuleDataControl_dataProvider_InsertNewSaleItem_result"&gt;</a:t>
            </a:r>
          </a:p>
          <a:p>
            <a:pPr algn="l"/>
            <a:r>
              <a:rPr lang="en-US" sz="1600"/>
              <a:t>      &lt;NamedData NDName="SaleID" NDValue="1" NDType="java.lang.Number"/&gt;</a:t>
            </a:r>
          </a:p>
          <a:p>
            <a:pPr algn="l"/>
            <a:r>
              <a:rPr lang="en-US" sz="1600"/>
              <a:t>      &lt;NamedData NDName="SKU" NDValue="'1'" NDType="java.lang.String"/&gt;</a:t>
            </a:r>
          </a:p>
          <a:p>
            <a:pPr algn="l"/>
            <a:r>
              <a:rPr lang="en-US" sz="1600"/>
              <a:t>&lt;/methodAction&gt;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46B030-A8C1-4905-9BE6-919617B90896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55299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Inventory Database Triggers</a:t>
            </a:r>
          </a:p>
        </p:txBody>
      </p:sp>
      <p:sp>
        <p:nvSpPr>
          <p:cNvPr id="55300" name="Text Box 21"/>
          <p:cNvSpPr txBox="1">
            <a:spLocks noChangeArrowheads="1"/>
          </p:cNvSpPr>
          <p:nvPr/>
        </p:nvSpPr>
        <p:spPr bwMode="auto">
          <a:xfrm>
            <a:off x="609600" y="1600200"/>
            <a:ext cx="7239000" cy="11922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Sale(</a:t>
            </a:r>
            <a:r>
              <a:rPr lang="en-US" b="1" u="sng"/>
              <a:t>SaleID</a:t>
            </a:r>
            <a:r>
              <a:rPr lang="en-US"/>
              <a:t>, CustomerID, EmployeeID, SaleDate, …)</a:t>
            </a:r>
          </a:p>
          <a:p>
            <a:pPr algn="l">
              <a:spcBef>
                <a:spcPct val="50000"/>
              </a:spcBef>
            </a:pPr>
            <a:r>
              <a:rPr lang="en-US"/>
              <a:t>SaleItem(</a:t>
            </a:r>
            <a:r>
              <a:rPr lang="en-US" b="1" u="sng"/>
              <a:t>SaleID</a:t>
            </a:r>
            <a:r>
              <a:rPr lang="en-US"/>
              <a:t>, </a:t>
            </a:r>
            <a:r>
              <a:rPr lang="en-US" b="1" u="sng"/>
              <a:t>SKU</a:t>
            </a:r>
            <a:r>
              <a:rPr lang="en-US"/>
              <a:t>, QuantitySold, SalePrice)</a:t>
            </a:r>
          </a:p>
          <a:p>
            <a:pPr algn="l">
              <a:spcBef>
                <a:spcPct val="50000"/>
              </a:spcBef>
            </a:pPr>
            <a:r>
              <a:rPr lang="en-US"/>
              <a:t>Inventory(</a:t>
            </a:r>
            <a:r>
              <a:rPr lang="en-US" b="1" u="sng"/>
              <a:t>SKU</a:t>
            </a:r>
            <a:r>
              <a:rPr lang="en-US"/>
              <a:t>, QuantityOnHand, …)</a:t>
            </a:r>
          </a:p>
        </p:txBody>
      </p:sp>
      <p:sp>
        <p:nvSpPr>
          <p:cNvPr id="55301" name="Text Box 22"/>
          <p:cNvSpPr txBox="1">
            <a:spLocks noChangeArrowheads="1"/>
          </p:cNvSpPr>
          <p:nvPr/>
        </p:nvSpPr>
        <p:spPr bwMode="auto">
          <a:xfrm>
            <a:off x="609600" y="3276600"/>
            <a:ext cx="6858000" cy="146526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/>
              <a:t>If a new item is sold, subtract QuantitySold from QuantityOnHand</a:t>
            </a:r>
          </a:p>
          <a:p>
            <a:pPr algn="l"/>
            <a:r>
              <a:rPr lang="en-US"/>
              <a:t>Complications: changes to the data</a:t>
            </a:r>
          </a:p>
          <a:p>
            <a:pPr algn="l"/>
            <a:r>
              <a:rPr lang="en-US"/>
              <a:t>	A SaleItem is revoked, the SaleItem row deleted</a:t>
            </a:r>
          </a:p>
          <a:p>
            <a:pPr algn="l"/>
            <a:r>
              <a:rPr lang="en-US"/>
              <a:t>	The QuantitySold is changed</a:t>
            </a:r>
          </a:p>
          <a:p>
            <a:pPr algn="l"/>
            <a:r>
              <a:rPr lang="en-US"/>
              <a:t>	The SKU is changed</a:t>
            </a:r>
          </a:p>
        </p:txBody>
      </p:sp>
      <p:sp>
        <p:nvSpPr>
          <p:cNvPr id="55302" name="Text Box 23"/>
          <p:cNvSpPr txBox="1">
            <a:spLocks noChangeArrowheads="1"/>
          </p:cNvSpPr>
          <p:nvPr/>
        </p:nvSpPr>
        <p:spPr bwMode="auto">
          <a:xfrm>
            <a:off x="609600" y="4953000"/>
            <a:ext cx="4953000" cy="915988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0000CC"/>
                </a:solidFill>
              </a:rPr>
              <a:t>Sample values:</a:t>
            </a:r>
          </a:p>
          <a:p>
            <a:pPr algn="l"/>
            <a:r>
              <a:rPr lang="en-US">
                <a:solidFill>
                  <a:srgbClr val="0000CC"/>
                </a:solidFill>
              </a:rPr>
              <a:t>SaleID=3000	SKU=500000 or 500010</a:t>
            </a:r>
          </a:p>
          <a:p>
            <a:pPr algn="l"/>
            <a:r>
              <a:rPr lang="en-US">
                <a:solidFill>
                  <a:srgbClr val="0000CC"/>
                </a:solidFill>
              </a:rPr>
              <a:t>CustomerID=582	EmployeeID=5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703BAE-1771-402D-886E-870C0061F997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563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56324" name="Text Box 6"/>
          <p:cNvSpPr txBox="1">
            <a:spLocks noChangeArrowheads="1"/>
          </p:cNvSpPr>
          <p:nvPr/>
        </p:nvSpPr>
        <p:spPr bwMode="auto">
          <a:xfrm>
            <a:off x="762000" y="1752600"/>
            <a:ext cx="7543800" cy="22098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/>
              <a:t>Action</a:t>
            </a:r>
          </a:p>
          <a:p>
            <a:pPr algn="l"/>
            <a:r>
              <a:rPr lang="en-US"/>
              <a:t>Insert a new row into the Sale table with a SaleID of 3000, CustomerID of 582, and EmployeeID of 5.</a:t>
            </a:r>
          </a:p>
          <a:p>
            <a:pPr algn="l"/>
            <a:r>
              <a:rPr lang="en-US"/>
              <a:t>Create the AFTER INSERT trigger for the SaleItem table.</a:t>
            </a:r>
          </a:p>
          <a:p>
            <a:pPr algn="l"/>
            <a:r>
              <a:rPr lang="en-US"/>
              <a:t>Insert a new row into the SaleItem table (3000, 500000, 1, 100).</a:t>
            </a:r>
          </a:p>
          <a:p>
            <a:pPr algn="l"/>
            <a:r>
              <a:rPr lang="en-US"/>
              <a:t>Check the value of QuantityOnHand in the Inventory table for SKU=500000 and ensure it was decreased from 10 to 9.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62CAD7-9B68-44BE-A453-71A54021FE6A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Database Event Triggers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762000" y="1600200"/>
            <a:ext cx="4038600" cy="11922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tabLst>
                <a:tab pos="1381125" algn="l"/>
                <a:tab pos="2743200" algn="l"/>
              </a:tabLst>
            </a:pPr>
            <a:r>
              <a:rPr lang="en-US">
                <a:solidFill>
                  <a:srgbClr val="0000CC"/>
                </a:solidFill>
              </a:rPr>
              <a:t>	DELETE</a:t>
            </a:r>
          </a:p>
          <a:p>
            <a:pPr algn="l">
              <a:spcBef>
                <a:spcPct val="50000"/>
              </a:spcBef>
              <a:tabLst>
                <a:tab pos="1381125" algn="l"/>
                <a:tab pos="2743200" algn="l"/>
              </a:tabLst>
            </a:pPr>
            <a:r>
              <a:rPr lang="en-US">
                <a:solidFill>
                  <a:srgbClr val="0000CC"/>
                </a:solidFill>
              </a:rPr>
              <a:t>BEFORE	INSERT	AFTER</a:t>
            </a:r>
          </a:p>
          <a:p>
            <a:pPr algn="l">
              <a:spcBef>
                <a:spcPct val="50000"/>
              </a:spcBef>
              <a:tabLst>
                <a:tab pos="1381125" algn="l"/>
                <a:tab pos="2743200" algn="l"/>
              </a:tabLst>
            </a:pPr>
            <a:r>
              <a:rPr lang="en-US">
                <a:solidFill>
                  <a:srgbClr val="0000CC"/>
                </a:solidFill>
              </a:rPr>
              <a:t>	UPDATE</a:t>
            </a:r>
          </a:p>
        </p:txBody>
      </p:sp>
      <p:sp>
        <p:nvSpPr>
          <p:cNvPr id="57349" name="Text Box 6"/>
          <p:cNvSpPr txBox="1">
            <a:spLocks noChangeArrowheads="1"/>
          </p:cNvSpPr>
          <p:nvPr/>
        </p:nvSpPr>
        <p:spPr bwMode="auto">
          <a:xfrm>
            <a:off x="762000" y="3200400"/>
            <a:ext cx="7010400" cy="2289175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>
              <a:tabLst>
                <a:tab pos="466725" algn="l"/>
                <a:tab pos="914400" algn="l"/>
              </a:tabLst>
            </a:pPr>
            <a:r>
              <a:rPr lang="en-US"/>
              <a:t>CREATE OR REPLACE TRIGGER NewSaleQOH</a:t>
            </a:r>
          </a:p>
          <a:p>
            <a:pPr algn="l">
              <a:tabLst>
                <a:tab pos="466725" algn="l"/>
                <a:tab pos="914400" algn="l"/>
              </a:tabLst>
            </a:pPr>
            <a:r>
              <a:rPr lang="en-US"/>
              <a:t>	AFTER INSERT ON SaleItem</a:t>
            </a:r>
          </a:p>
          <a:p>
            <a:pPr algn="l">
              <a:tabLst>
                <a:tab pos="466725" algn="l"/>
                <a:tab pos="914400" algn="l"/>
              </a:tabLst>
            </a:pPr>
            <a:r>
              <a:rPr lang="en-US"/>
              <a:t>	FOR EACH ROW</a:t>
            </a:r>
          </a:p>
          <a:p>
            <a:pPr algn="l">
              <a:tabLst>
                <a:tab pos="466725" algn="l"/>
                <a:tab pos="914400" algn="l"/>
              </a:tabLst>
            </a:pPr>
            <a:r>
              <a:rPr lang="en-US"/>
              <a:t>BEGIN</a:t>
            </a:r>
          </a:p>
          <a:p>
            <a:pPr algn="l">
              <a:tabLst>
                <a:tab pos="466725" algn="l"/>
                <a:tab pos="914400" algn="l"/>
              </a:tabLst>
            </a:pPr>
            <a:r>
              <a:rPr lang="en-US"/>
              <a:t>	UPDATE INVENTORY </a:t>
            </a:r>
          </a:p>
          <a:p>
            <a:pPr algn="l">
              <a:tabLst>
                <a:tab pos="466725" algn="l"/>
                <a:tab pos="914400" algn="l"/>
              </a:tabLst>
            </a:pPr>
            <a:r>
              <a:rPr lang="en-US"/>
              <a:t>	SET QuantityOnHand = QuantityOnHand - :NEW.QuantitySold </a:t>
            </a:r>
          </a:p>
          <a:p>
            <a:pPr algn="l">
              <a:tabLst>
                <a:tab pos="466725" algn="l"/>
                <a:tab pos="914400" algn="l"/>
              </a:tabLst>
            </a:pPr>
            <a:r>
              <a:rPr lang="en-US"/>
              <a:t>	WHERE SKU = :NEW.SKU;</a:t>
            </a:r>
          </a:p>
          <a:p>
            <a:pPr algn="l">
              <a:tabLst>
                <a:tab pos="466725" algn="l"/>
                <a:tab pos="914400" algn="l"/>
              </a:tabLst>
            </a:pPr>
            <a:r>
              <a:rPr lang="en-US"/>
              <a:t>END;</a:t>
            </a:r>
          </a:p>
        </p:txBody>
      </p:sp>
      <p:sp>
        <p:nvSpPr>
          <p:cNvPr id="57350" name="Text Box 7"/>
          <p:cNvSpPr txBox="1">
            <a:spLocks noChangeArrowheads="1"/>
          </p:cNvSpPr>
          <p:nvPr/>
        </p:nvSpPr>
        <p:spPr bwMode="auto">
          <a:xfrm>
            <a:off x="5562600" y="5486400"/>
            <a:ext cx="18288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New/inserted value</a:t>
            </a:r>
          </a:p>
        </p:txBody>
      </p:sp>
      <p:sp>
        <p:nvSpPr>
          <p:cNvPr id="57351" name="Line 8"/>
          <p:cNvSpPr>
            <a:spLocks noChangeShapeType="1"/>
          </p:cNvSpPr>
          <p:nvPr/>
        </p:nvSpPr>
        <p:spPr bwMode="auto">
          <a:xfrm flipH="1" flipV="1">
            <a:off x="6019800" y="4953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7352" name="Line 9"/>
          <p:cNvSpPr>
            <a:spLocks noChangeShapeType="1"/>
          </p:cNvSpPr>
          <p:nvPr/>
        </p:nvSpPr>
        <p:spPr bwMode="auto">
          <a:xfrm flipH="1" flipV="1">
            <a:off x="4191000" y="51054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700DCF-FF7D-45CD-A1C6-8C744364A360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Setup Example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33400" y="1828800"/>
            <a:ext cx="7391400" cy="25638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/>
              <a:t>INSERT INTO Sale (SaleID, CustomerID, EmployeeID)</a:t>
            </a:r>
          </a:p>
          <a:p>
            <a:pPr algn="l"/>
            <a:r>
              <a:rPr lang="en-US"/>
              <a:t>VALUES (3000, 582, 5);</a:t>
            </a:r>
          </a:p>
          <a:p>
            <a:pPr algn="l"/>
            <a:endParaRPr lang="en-US"/>
          </a:p>
          <a:p>
            <a:pPr algn="l"/>
            <a:r>
              <a:rPr lang="en-US"/>
              <a:t>SELECT SKU, QuantityOnHand</a:t>
            </a:r>
          </a:p>
          <a:p>
            <a:pPr algn="l"/>
            <a:r>
              <a:rPr lang="en-US"/>
              <a:t>FROM Inventory</a:t>
            </a:r>
          </a:p>
          <a:p>
            <a:pPr algn="l"/>
            <a:r>
              <a:rPr lang="en-US"/>
              <a:t>WHERE SKU=500000;</a:t>
            </a:r>
          </a:p>
          <a:p>
            <a:pPr algn="l"/>
            <a:endParaRPr lang="en-US"/>
          </a:p>
          <a:p>
            <a:pPr algn="l"/>
            <a:r>
              <a:rPr lang="en-US"/>
              <a:t>INSERT INTO SaleItem (SaleID, SKU, QuantitySold, SalePrice)</a:t>
            </a:r>
          </a:p>
          <a:p>
            <a:pPr algn="l"/>
            <a:r>
              <a:rPr lang="en-US"/>
              <a:t>VALUES (3000, 500000, 1, 100);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685800" y="4953000"/>
            <a:ext cx="60960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Check the QuantityOnHand before and after the INSERT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1E8D3D-854B-4899-AA28-E5C1AF9ABE0A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593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59396" name="Text Box 6"/>
          <p:cNvSpPr txBox="1">
            <a:spLocks noChangeArrowheads="1"/>
          </p:cNvSpPr>
          <p:nvPr/>
        </p:nvSpPr>
        <p:spPr bwMode="auto">
          <a:xfrm>
            <a:off x="762000" y="1752600"/>
            <a:ext cx="7543800" cy="25146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/>
              <a:t>Action</a:t>
            </a:r>
          </a:p>
          <a:p>
            <a:pPr algn="l"/>
            <a:r>
              <a:rPr lang="en-US"/>
              <a:t>Delete the SaleItem row (SaleID=3000 And SKU=500000).</a:t>
            </a:r>
          </a:p>
          <a:p>
            <a:pPr algn="l"/>
            <a:r>
              <a:rPr lang="en-US"/>
              <a:t>Check the quantity on hand.</a:t>
            </a:r>
          </a:p>
          <a:p>
            <a:pPr algn="l"/>
            <a:r>
              <a:rPr lang="en-US"/>
              <a:t>Add the AFTER DELETE trigger.</a:t>
            </a:r>
          </a:p>
          <a:p>
            <a:pPr algn="l"/>
            <a:r>
              <a:rPr lang="en-US"/>
              <a:t>Insert the SaleItem row again.</a:t>
            </a:r>
          </a:p>
          <a:p>
            <a:pPr algn="l"/>
            <a:r>
              <a:rPr lang="en-US"/>
              <a:t>Check the quantity on hand.</a:t>
            </a:r>
          </a:p>
          <a:p>
            <a:pPr algn="l"/>
            <a:r>
              <a:rPr lang="en-US"/>
              <a:t>Delete the SaleItem row.</a:t>
            </a:r>
          </a:p>
          <a:p>
            <a:pPr algn="l"/>
            <a:r>
              <a:rPr lang="en-US"/>
              <a:t>Check the quantity on hand.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58517D-6EA7-4EC2-95D3-BDBC0F3B47EA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Potential Problem: Delete Row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838200" y="1524000"/>
            <a:ext cx="48006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/>
              <a:t>DELETE FROM SaleItem</a:t>
            </a:r>
          </a:p>
          <a:p>
            <a:pPr algn="l"/>
            <a:r>
              <a:rPr lang="en-US"/>
              <a:t>WHERE SaleID=3000 And SKU=500000;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762000" y="2514600"/>
            <a:ext cx="60960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Check the QuantityOnHand before and after the DELETE</a:t>
            </a:r>
          </a:p>
          <a:p>
            <a:pPr algn="l"/>
            <a:r>
              <a:rPr lang="en-US"/>
              <a:t>The value does not change!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685800" y="3581400"/>
            <a:ext cx="7239000" cy="2289175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>
              <a:tabLst>
                <a:tab pos="406400" algn="l"/>
              </a:tabLst>
            </a:pPr>
            <a:r>
              <a:rPr lang="en-US"/>
              <a:t>CREATE OR REPLACE TRIGGER DelSaleQOH</a:t>
            </a:r>
          </a:p>
          <a:p>
            <a:pPr algn="l">
              <a:tabLst>
                <a:tab pos="406400" algn="l"/>
              </a:tabLst>
            </a:pPr>
            <a:r>
              <a:rPr lang="en-US"/>
              <a:t>	AFTER DELETE ON SaleItem</a:t>
            </a:r>
          </a:p>
          <a:p>
            <a:pPr algn="l">
              <a:tabLst>
                <a:tab pos="406400" algn="l"/>
              </a:tabLst>
            </a:pPr>
            <a:r>
              <a:rPr lang="en-US"/>
              <a:t>	FOR EACH ROW</a:t>
            </a:r>
          </a:p>
          <a:p>
            <a:pPr algn="l">
              <a:tabLst>
                <a:tab pos="406400" algn="l"/>
              </a:tabLst>
            </a:pPr>
            <a:r>
              <a:rPr lang="en-US"/>
              <a:t>BEGIN</a:t>
            </a:r>
          </a:p>
          <a:p>
            <a:pPr algn="l">
              <a:tabLst>
                <a:tab pos="406400" algn="l"/>
              </a:tabLst>
            </a:pPr>
            <a:r>
              <a:rPr lang="en-US"/>
              <a:t>	UPDATE INVENTORY </a:t>
            </a:r>
          </a:p>
          <a:p>
            <a:pPr algn="l">
              <a:tabLst>
                <a:tab pos="406400" algn="l"/>
              </a:tabLst>
            </a:pPr>
            <a:r>
              <a:rPr lang="en-US"/>
              <a:t>	SET QuantityOnHand = QuantityOnHand + :OLD.QuantitySold </a:t>
            </a:r>
          </a:p>
          <a:p>
            <a:pPr algn="l">
              <a:tabLst>
                <a:tab pos="406400" algn="l"/>
              </a:tabLst>
            </a:pPr>
            <a:r>
              <a:rPr lang="en-US"/>
              <a:t>	WHERE SKU = :OLD.SKU;</a:t>
            </a:r>
          </a:p>
          <a:p>
            <a:pPr algn="l">
              <a:tabLst>
                <a:tab pos="406400" algn="l"/>
              </a:tabLst>
            </a:pPr>
            <a:r>
              <a:rPr lang="en-US"/>
              <a:t>END;</a:t>
            </a:r>
          </a:p>
        </p:txBody>
      </p:sp>
      <p:sp>
        <p:nvSpPr>
          <p:cNvPr id="60423" name="Line 8"/>
          <p:cNvSpPr>
            <a:spLocks noChangeShapeType="1"/>
          </p:cNvSpPr>
          <p:nvPr/>
        </p:nvSpPr>
        <p:spPr bwMode="auto">
          <a:xfrm flipH="1">
            <a:off x="5562600" y="44958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0424" name="Text Box 7"/>
          <p:cNvSpPr txBox="1">
            <a:spLocks noChangeArrowheads="1"/>
          </p:cNvSpPr>
          <p:nvPr/>
        </p:nvSpPr>
        <p:spPr bwMode="auto">
          <a:xfrm>
            <a:off x="5943600" y="3886200"/>
            <a:ext cx="18288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Restore the deleted quantity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1BF1EA-0E66-449C-B879-6274A00A9B11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What if the clerk entered the wrong value and should have entered 1 instead of 2 units?</a:t>
            </a:r>
          </a:p>
          <a:p>
            <a:pPr eaLnBrk="1" hangingPunct="1"/>
            <a:r>
              <a:rPr lang="en-US" sz="2800" smtClean="0"/>
              <a:t>Test it, and the code subtracts 1 from the QOH, leaving 7.</a:t>
            </a:r>
          </a:p>
          <a:p>
            <a:pPr eaLnBrk="1" hangingPunct="1"/>
            <a:r>
              <a:rPr lang="en-US" sz="2800" smtClean="0"/>
              <a:t>You need to add the original 2 units back.</a:t>
            </a:r>
          </a:p>
        </p:txBody>
      </p:sp>
      <p:sp>
        <p:nvSpPr>
          <p:cNvPr id="61445" name="Text Box 4"/>
          <p:cNvSpPr txBox="1">
            <a:spLocks noChangeArrowheads="1"/>
          </p:cNvSpPr>
          <p:nvPr/>
        </p:nvSpPr>
        <p:spPr bwMode="auto">
          <a:xfrm>
            <a:off x="533400" y="4394200"/>
            <a:ext cx="77263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QuantityOnHand = QuantityOnHand – QuantitySold + </a:t>
            </a:r>
            <a:r>
              <a:rPr lang="en-US" sz="2000" b="1"/>
              <a:t>OldQuantity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44CFA1-2F4B-49F0-A1E9-C5FE7AD8E004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624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62468" name="Text Box 7"/>
          <p:cNvSpPr txBox="1">
            <a:spLocks noChangeArrowheads="1"/>
          </p:cNvSpPr>
          <p:nvPr/>
        </p:nvSpPr>
        <p:spPr bwMode="auto">
          <a:xfrm>
            <a:off x="762000" y="1752600"/>
            <a:ext cx="7543800" cy="16002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/>
              <a:t>Action</a:t>
            </a:r>
          </a:p>
          <a:p>
            <a:pPr algn="l"/>
            <a:r>
              <a:rPr lang="en-US"/>
              <a:t>Add the ON UPDATE trigger.</a:t>
            </a:r>
          </a:p>
          <a:p>
            <a:pPr algn="l"/>
            <a:r>
              <a:rPr lang="en-US"/>
              <a:t>Check the quantity on hand.</a:t>
            </a:r>
          </a:p>
          <a:p>
            <a:pPr algn="l"/>
            <a:r>
              <a:rPr lang="en-US"/>
              <a:t>Issue an update to change the QuantitySold in the SaleItem table.</a:t>
            </a:r>
          </a:p>
          <a:p>
            <a:pPr algn="l"/>
            <a:r>
              <a:rPr lang="en-US"/>
              <a:t>Check the quantity on hand.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Improved Sale Form</a:t>
            </a: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2877E3-E3BA-40D5-A47A-2CAA131D294C}" type="slidenum">
              <a:rPr lang="en-US" smtClean="0"/>
              <a:pPr/>
              <a:t>6</a:t>
            </a:fld>
            <a:endParaRPr lang="en-US" smtClean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447800"/>
            <a:ext cx="4019550" cy="470535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4DD455-70BD-4C5A-B262-F247603AB487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6349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Problem: Change the Quantity</a:t>
            </a:r>
          </a:p>
        </p:txBody>
      </p:sp>
      <p:sp>
        <p:nvSpPr>
          <p:cNvPr id="63492" name="Rectangle 5"/>
          <p:cNvSpPr>
            <a:spLocks noChangeArrowheads="1"/>
          </p:cNvSpPr>
          <p:nvPr/>
        </p:nvSpPr>
        <p:spPr bwMode="auto">
          <a:xfrm>
            <a:off x="685800" y="2895600"/>
            <a:ext cx="6934200" cy="25638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>
              <a:tabLst>
                <a:tab pos="466725" algn="l"/>
              </a:tabLst>
            </a:pPr>
            <a:r>
              <a:rPr lang="en-US"/>
              <a:t>CREATE or REPLACE TRIGGER ChangeSaleQOH</a:t>
            </a:r>
          </a:p>
          <a:p>
            <a:pPr algn="l">
              <a:tabLst>
                <a:tab pos="466725" algn="l"/>
              </a:tabLst>
            </a:pPr>
            <a:r>
              <a:rPr lang="en-US"/>
              <a:t>	AFTER UPDATE ON SaleItem</a:t>
            </a:r>
          </a:p>
          <a:p>
            <a:pPr algn="l">
              <a:tabLst>
                <a:tab pos="466725" algn="l"/>
              </a:tabLst>
            </a:pPr>
            <a:r>
              <a:rPr lang="en-US"/>
              <a:t>	FOR EACH ROW</a:t>
            </a:r>
          </a:p>
          <a:p>
            <a:pPr algn="l">
              <a:tabLst>
                <a:tab pos="466725" algn="l"/>
              </a:tabLst>
            </a:pPr>
            <a:r>
              <a:rPr lang="en-US"/>
              <a:t>BEGIN</a:t>
            </a:r>
          </a:p>
          <a:p>
            <a:pPr algn="l">
              <a:tabLst>
                <a:tab pos="466725" algn="l"/>
              </a:tabLst>
            </a:pPr>
            <a:r>
              <a:rPr lang="en-US"/>
              <a:t>	UPDATE Inventory </a:t>
            </a:r>
          </a:p>
          <a:p>
            <a:pPr algn="l">
              <a:tabLst>
                <a:tab pos="466725" algn="l"/>
              </a:tabLst>
            </a:pPr>
            <a:r>
              <a:rPr lang="en-US"/>
              <a:t>	SET QuantityOnHand = QuantityOnHand </a:t>
            </a:r>
          </a:p>
          <a:p>
            <a:pPr algn="l">
              <a:tabLst>
                <a:tab pos="466725" algn="l"/>
              </a:tabLst>
            </a:pPr>
            <a:r>
              <a:rPr lang="en-US"/>
              <a:t>			+ :OLD.QuantitySold - :NEW.QuantitySold</a:t>
            </a:r>
          </a:p>
          <a:p>
            <a:pPr algn="l">
              <a:tabLst>
                <a:tab pos="466725" algn="l"/>
              </a:tabLst>
            </a:pPr>
            <a:r>
              <a:rPr lang="en-US"/>
              <a:t>	WHERE SKU = :OLD.SKU;</a:t>
            </a:r>
          </a:p>
          <a:p>
            <a:pPr algn="l">
              <a:tabLst>
                <a:tab pos="466725" algn="l"/>
              </a:tabLst>
            </a:pPr>
            <a:r>
              <a:rPr lang="en-US"/>
              <a:t>END;</a:t>
            </a:r>
          </a:p>
        </p:txBody>
      </p:sp>
      <p:sp>
        <p:nvSpPr>
          <p:cNvPr id="63493" name="Text Box 6"/>
          <p:cNvSpPr txBox="1">
            <a:spLocks noChangeArrowheads="1"/>
          </p:cNvSpPr>
          <p:nvPr/>
        </p:nvSpPr>
        <p:spPr bwMode="auto">
          <a:xfrm>
            <a:off x="457200" y="1600200"/>
            <a:ext cx="7620000" cy="915988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/>
              <a:t>UPDATE SaleITem</a:t>
            </a:r>
          </a:p>
          <a:p>
            <a:pPr algn="l"/>
            <a:r>
              <a:rPr lang="en-US"/>
              <a:t>SET QuantitySold = 2</a:t>
            </a:r>
          </a:p>
          <a:p>
            <a:pPr algn="l"/>
            <a:r>
              <a:rPr lang="en-US"/>
              <a:t>WHERE SaleID=3000 And SKU=500000;</a:t>
            </a:r>
          </a:p>
        </p:txBody>
      </p:sp>
      <p:sp>
        <p:nvSpPr>
          <p:cNvPr id="63494" name="Text Box 7"/>
          <p:cNvSpPr txBox="1">
            <a:spLocks noChangeArrowheads="1"/>
          </p:cNvSpPr>
          <p:nvPr/>
        </p:nvSpPr>
        <p:spPr bwMode="auto">
          <a:xfrm>
            <a:off x="5181600" y="1524000"/>
            <a:ext cx="9906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Test it</a:t>
            </a:r>
          </a:p>
        </p:txBody>
      </p:sp>
      <p:sp>
        <p:nvSpPr>
          <p:cNvPr id="63495" name="Text Box 8"/>
          <p:cNvSpPr txBox="1">
            <a:spLocks noChangeArrowheads="1"/>
          </p:cNvSpPr>
          <p:nvPr/>
        </p:nvSpPr>
        <p:spPr bwMode="auto">
          <a:xfrm>
            <a:off x="1143000" y="5715000"/>
            <a:ext cx="15240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Test it again</a:t>
            </a:r>
          </a:p>
        </p:txBody>
      </p:sp>
      <p:sp>
        <p:nvSpPr>
          <p:cNvPr id="63496" name="Text Box 9"/>
          <p:cNvSpPr txBox="1">
            <a:spLocks noChangeArrowheads="1"/>
          </p:cNvSpPr>
          <p:nvPr/>
        </p:nvSpPr>
        <p:spPr bwMode="auto">
          <a:xfrm>
            <a:off x="4495800" y="5181600"/>
            <a:ext cx="36576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Add back the old quantity (1) and subtract the new value (2)</a:t>
            </a:r>
          </a:p>
        </p:txBody>
      </p:sp>
      <p:sp>
        <p:nvSpPr>
          <p:cNvPr id="63497" name="Line 10"/>
          <p:cNvSpPr>
            <a:spLocks noChangeShapeType="1"/>
          </p:cNvSpPr>
          <p:nvPr/>
        </p:nvSpPr>
        <p:spPr bwMode="auto">
          <a:xfrm flipH="1" flipV="1">
            <a:off x="4648200" y="48768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498" name="Line 11"/>
          <p:cNvSpPr>
            <a:spLocks noChangeShapeType="1"/>
          </p:cNvSpPr>
          <p:nvPr/>
        </p:nvSpPr>
        <p:spPr bwMode="auto">
          <a:xfrm flipV="1">
            <a:off x="5791200" y="48768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4AA8A4-79E9-45FF-BABC-B4629DA64565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645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Problem: Change the SKU</a:t>
            </a:r>
          </a:p>
        </p:txBody>
      </p:sp>
      <p:sp>
        <p:nvSpPr>
          <p:cNvPr id="64516" name="Text Box 6"/>
          <p:cNvSpPr txBox="1">
            <a:spLocks noChangeArrowheads="1"/>
          </p:cNvSpPr>
          <p:nvPr/>
        </p:nvSpPr>
        <p:spPr bwMode="auto">
          <a:xfrm>
            <a:off x="990600" y="3352800"/>
            <a:ext cx="5867400" cy="915988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/>
              <a:t>UPDATE SaleITem</a:t>
            </a:r>
          </a:p>
          <a:p>
            <a:pPr algn="l"/>
            <a:r>
              <a:rPr lang="en-US"/>
              <a:t>SET QuantitySold = 3, SKU = 500010</a:t>
            </a:r>
          </a:p>
          <a:p>
            <a:pPr algn="l"/>
            <a:r>
              <a:rPr lang="en-US"/>
              <a:t>WHERE SaleID=3000 And SKU=500000;</a:t>
            </a:r>
          </a:p>
        </p:txBody>
      </p:sp>
      <p:sp>
        <p:nvSpPr>
          <p:cNvPr id="64517" name="Text Box 7"/>
          <p:cNvSpPr txBox="1">
            <a:spLocks noChangeArrowheads="1"/>
          </p:cNvSpPr>
          <p:nvPr/>
        </p:nvSpPr>
        <p:spPr bwMode="auto">
          <a:xfrm>
            <a:off x="990600" y="2595563"/>
            <a:ext cx="5257800" cy="3762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Test it by changing both QuantitySold and SKU</a:t>
            </a:r>
          </a:p>
        </p:txBody>
      </p:sp>
      <p:sp>
        <p:nvSpPr>
          <p:cNvPr id="64518" name="Text Box 12"/>
          <p:cNvSpPr txBox="1">
            <a:spLocks noChangeArrowheads="1"/>
          </p:cNvSpPr>
          <p:nvPr/>
        </p:nvSpPr>
        <p:spPr bwMode="auto">
          <a:xfrm>
            <a:off x="990600" y="4495800"/>
            <a:ext cx="4876800" cy="915988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/>
              <a:t>SELECT SKU, QuantityOnHand</a:t>
            </a:r>
          </a:p>
          <a:p>
            <a:pPr algn="l"/>
            <a:r>
              <a:rPr lang="en-US"/>
              <a:t>FROM Inventory</a:t>
            </a:r>
          </a:p>
          <a:p>
            <a:pPr algn="l"/>
            <a:r>
              <a:rPr lang="en-US"/>
              <a:t>WHERE SKU=500000 Or SKU=500010;</a:t>
            </a:r>
          </a:p>
        </p:txBody>
      </p:sp>
      <p:sp>
        <p:nvSpPr>
          <p:cNvPr id="64519" name="Text Box 13"/>
          <p:cNvSpPr txBox="1">
            <a:spLocks noChangeArrowheads="1"/>
          </p:cNvSpPr>
          <p:nvPr/>
        </p:nvSpPr>
        <p:spPr bwMode="auto">
          <a:xfrm>
            <a:off x="990600" y="1447800"/>
            <a:ext cx="4876800" cy="915988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/>
              <a:t>SELECT SKU, QuantityOnHand</a:t>
            </a:r>
          </a:p>
          <a:p>
            <a:pPr algn="l"/>
            <a:r>
              <a:rPr lang="en-US"/>
              <a:t>FROM Inventory</a:t>
            </a:r>
          </a:p>
          <a:p>
            <a:pPr algn="l"/>
            <a:r>
              <a:rPr lang="en-US"/>
              <a:t>WHERE SKU=500000 Or SKU=500010;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5331AA-D67E-4D6D-9C05-57756F29F7EB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655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65540" name="Text Box 6"/>
          <p:cNvSpPr txBox="1">
            <a:spLocks noChangeArrowheads="1"/>
          </p:cNvSpPr>
          <p:nvPr/>
        </p:nvSpPr>
        <p:spPr bwMode="auto">
          <a:xfrm>
            <a:off x="762000" y="1752600"/>
            <a:ext cx="7543800" cy="16002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/>
              <a:t>Action</a:t>
            </a:r>
          </a:p>
          <a:p>
            <a:pPr algn="l"/>
            <a:r>
              <a:rPr lang="en-US"/>
              <a:t>Create the full ON UPDATE trigger.</a:t>
            </a:r>
          </a:p>
          <a:p>
            <a:pPr algn="l"/>
            <a:r>
              <a:rPr lang="en-US"/>
              <a:t>Check the quantity on hand.</a:t>
            </a:r>
          </a:p>
          <a:p>
            <a:pPr algn="l"/>
            <a:r>
              <a:rPr lang="en-US"/>
              <a:t>Change the QuantitySold and SKU (to 500010) in the SaleItem row.</a:t>
            </a:r>
          </a:p>
          <a:p>
            <a:pPr algn="l"/>
            <a:r>
              <a:rPr lang="en-US"/>
              <a:t>Check the quantity on hand for SKU 500000 and 500010.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360784-475F-4F89-ABAE-9A76B1F8B6A3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665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Trigger to Handle SKU Changes</a:t>
            </a:r>
          </a:p>
        </p:txBody>
      </p:sp>
      <p:sp>
        <p:nvSpPr>
          <p:cNvPr id="66564" name="Rectangle 5"/>
          <p:cNvSpPr>
            <a:spLocks noChangeArrowheads="1"/>
          </p:cNvSpPr>
          <p:nvPr/>
        </p:nvSpPr>
        <p:spPr bwMode="auto">
          <a:xfrm>
            <a:off x="457200" y="1547813"/>
            <a:ext cx="7620000" cy="503555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>
              <a:tabLst>
                <a:tab pos="466725" algn="l"/>
                <a:tab pos="854075" algn="l"/>
              </a:tabLst>
            </a:pPr>
            <a:r>
              <a:rPr lang="en-US"/>
              <a:t>CREATE or REPLACE TRIGGER ChangeSaleQOH</a:t>
            </a:r>
          </a:p>
          <a:p>
            <a:pPr algn="l">
              <a:tabLst>
                <a:tab pos="466725" algn="l"/>
                <a:tab pos="854075" algn="l"/>
              </a:tabLst>
            </a:pPr>
            <a:r>
              <a:rPr lang="en-US"/>
              <a:t>	AFTER UPDATE ON SaleItem</a:t>
            </a:r>
          </a:p>
          <a:p>
            <a:pPr algn="l">
              <a:tabLst>
                <a:tab pos="466725" algn="l"/>
                <a:tab pos="854075" algn="l"/>
              </a:tabLst>
            </a:pPr>
            <a:r>
              <a:rPr lang="en-US"/>
              <a:t>	FOR EACH ROW</a:t>
            </a:r>
          </a:p>
          <a:p>
            <a:pPr algn="l">
              <a:tabLst>
                <a:tab pos="466725" algn="l"/>
                <a:tab pos="854075" algn="l"/>
              </a:tabLst>
            </a:pPr>
            <a:r>
              <a:rPr lang="en-US"/>
              <a:t>BEGIN</a:t>
            </a:r>
          </a:p>
          <a:p>
            <a:pPr algn="l">
              <a:tabLst>
                <a:tab pos="466725" algn="l"/>
                <a:tab pos="854075" algn="l"/>
              </a:tabLst>
            </a:pPr>
            <a:r>
              <a:rPr lang="en-US"/>
              <a:t>	IF (:OLD.SKU = :NEW.SKU) THEN</a:t>
            </a:r>
          </a:p>
          <a:p>
            <a:pPr algn="l">
              <a:tabLst>
                <a:tab pos="466725" algn="l"/>
                <a:tab pos="854075" algn="l"/>
              </a:tabLst>
            </a:pPr>
            <a:r>
              <a:rPr lang="en-US"/>
              <a:t>		UPDATE Inventory </a:t>
            </a:r>
          </a:p>
          <a:p>
            <a:pPr algn="l">
              <a:tabLst>
                <a:tab pos="466725" algn="l"/>
                <a:tab pos="854075" algn="l"/>
              </a:tabLst>
            </a:pPr>
            <a:r>
              <a:rPr lang="en-US"/>
              <a:t>		SET QuantityOnHand = QuantityOnHand </a:t>
            </a:r>
          </a:p>
          <a:p>
            <a:pPr algn="l">
              <a:tabLst>
                <a:tab pos="466725" algn="l"/>
                <a:tab pos="854075" algn="l"/>
              </a:tabLst>
            </a:pPr>
            <a:r>
              <a:rPr lang="en-US"/>
              <a:t>				+ :OLD.QuantitySold - :NEW.QuantitySold</a:t>
            </a:r>
          </a:p>
          <a:p>
            <a:pPr algn="l">
              <a:tabLst>
                <a:tab pos="466725" algn="l"/>
                <a:tab pos="854075" algn="l"/>
              </a:tabLst>
            </a:pPr>
            <a:r>
              <a:rPr lang="en-US"/>
              <a:t>		WHERE SKU = :OLD.SKU;</a:t>
            </a:r>
          </a:p>
          <a:p>
            <a:pPr algn="l">
              <a:tabLst>
                <a:tab pos="466725" algn="l"/>
                <a:tab pos="854075" algn="l"/>
              </a:tabLst>
            </a:pPr>
            <a:r>
              <a:rPr lang="en-US"/>
              <a:t>	ELSE</a:t>
            </a:r>
          </a:p>
          <a:p>
            <a:pPr algn="l">
              <a:tabLst>
                <a:tab pos="466725" algn="l"/>
                <a:tab pos="854075" algn="l"/>
              </a:tabLst>
            </a:pPr>
            <a:r>
              <a:rPr lang="en-US"/>
              <a:t>		UPDATE Inventory</a:t>
            </a:r>
          </a:p>
          <a:p>
            <a:pPr algn="l">
              <a:tabLst>
                <a:tab pos="466725" algn="l"/>
                <a:tab pos="854075" algn="l"/>
              </a:tabLst>
            </a:pPr>
            <a:r>
              <a:rPr lang="en-US"/>
              <a:t>		SET QuantityOnHand = QuantityOnHand + :OLD.QuantitySold</a:t>
            </a:r>
          </a:p>
          <a:p>
            <a:pPr algn="l">
              <a:tabLst>
                <a:tab pos="466725" algn="l"/>
                <a:tab pos="854075" algn="l"/>
              </a:tabLst>
            </a:pPr>
            <a:r>
              <a:rPr lang="en-US"/>
              <a:t>		WHERE SKU = :OLD.SKU;</a:t>
            </a:r>
          </a:p>
          <a:p>
            <a:pPr algn="l">
              <a:tabLst>
                <a:tab pos="466725" algn="l"/>
                <a:tab pos="854075" algn="l"/>
              </a:tabLst>
            </a:pPr>
            <a:r>
              <a:rPr lang="en-US"/>
              <a:t>		UPDATE Inventory</a:t>
            </a:r>
          </a:p>
          <a:p>
            <a:pPr algn="l">
              <a:tabLst>
                <a:tab pos="466725" algn="l"/>
                <a:tab pos="854075" algn="l"/>
              </a:tabLst>
            </a:pPr>
            <a:r>
              <a:rPr lang="en-US"/>
              <a:t>		SET QuantityOnHand = QuantityOnHand - :NEW.QuantitySold</a:t>
            </a:r>
          </a:p>
          <a:p>
            <a:pPr algn="l">
              <a:tabLst>
                <a:tab pos="466725" algn="l"/>
                <a:tab pos="854075" algn="l"/>
              </a:tabLst>
            </a:pPr>
            <a:r>
              <a:rPr lang="en-US"/>
              <a:t>		WHERE SKU = :NEW.SKU;</a:t>
            </a:r>
          </a:p>
          <a:p>
            <a:pPr algn="l">
              <a:tabLst>
                <a:tab pos="466725" algn="l"/>
                <a:tab pos="854075" algn="l"/>
              </a:tabLst>
            </a:pPr>
            <a:r>
              <a:rPr lang="en-US"/>
              <a:t>	END IF;</a:t>
            </a:r>
          </a:p>
          <a:p>
            <a:pPr algn="l">
              <a:tabLst>
                <a:tab pos="466725" algn="l"/>
                <a:tab pos="854075" algn="l"/>
              </a:tabLst>
            </a:pPr>
            <a:r>
              <a:rPr lang="en-US"/>
              <a:t>END;</a:t>
            </a:r>
          </a:p>
        </p:txBody>
      </p:sp>
      <p:sp>
        <p:nvSpPr>
          <p:cNvPr id="66565" name="Text Box 6"/>
          <p:cNvSpPr txBox="1">
            <a:spLocks noChangeArrowheads="1"/>
          </p:cNvSpPr>
          <p:nvPr/>
        </p:nvSpPr>
        <p:spPr bwMode="auto">
          <a:xfrm>
            <a:off x="2514600" y="6172200"/>
            <a:ext cx="15240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Test it again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31632-AD91-44A4-8DB7-1F58153041D2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6758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Transactions for Discounts</a:t>
            </a:r>
          </a:p>
        </p:txBody>
      </p:sp>
      <p:pic>
        <p:nvPicPr>
          <p:cNvPr id="67588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528763"/>
            <a:ext cx="4495800" cy="440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4A304C-5888-4033-B161-7C03B0CBB8AD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6861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68612" name="Text Box 6"/>
          <p:cNvSpPr txBox="1">
            <a:spLocks noChangeArrowheads="1"/>
          </p:cNvSpPr>
          <p:nvPr/>
        </p:nvSpPr>
        <p:spPr bwMode="auto">
          <a:xfrm>
            <a:off x="762000" y="1752600"/>
            <a:ext cx="7543800" cy="18288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/>
              <a:t>Action</a:t>
            </a:r>
          </a:p>
          <a:p>
            <a:pPr algn="l"/>
            <a:r>
              <a:rPr lang="en-US"/>
              <a:t>Create the RentalDiscount table.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CREATE TABLE</a:t>
            </a:r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9B45F3-4978-4D50-9E50-34F88B077FBF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69636" name="Rectangle 5"/>
          <p:cNvSpPr>
            <a:spLocks noChangeArrowheads="1"/>
          </p:cNvSpPr>
          <p:nvPr/>
        </p:nvSpPr>
        <p:spPr bwMode="auto">
          <a:xfrm>
            <a:off x="609600" y="1582738"/>
            <a:ext cx="7848600" cy="313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CREATE TABLE RentalDiscount</a:t>
            </a:r>
          </a:p>
          <a:p>
            <a:pPr algn="l"/>
            <a:r>
              <a:rPr lang="en-US"/>
              <a:t>(  </a:t>
            </a:r>
          </a:p>
          <a:p>
            <a:pPr algn="l"/>
            <a:r>
              <a:rPr lang="en-US"/>
              <a:t>   RentID INTEGER,</a:t>
            </a:r>
          </a:p>
          <a:p>
            <a:pPr algn="l"/>
            <a:r>
              <a:rPr lang="en-US"/>
              <a:t>   DiscountDate DATE,</a:t>
            </a:r>
          </a:p>
          <a:p>
            <a:pPr algn="l"/>
            <a:r>
              <a:rPr lang="en-US"/>
              <a:t>   DiscountAmount NUMBER(10,4),</a:t>
            </a:r>
          </a:p>
          <a:p>
            <a:pPr algn="l"/>
            <a:r>
              <a:rPr lang="en-US"/>
              <a:t>   Reason NVARCHAR2(255),</a:t>
            </a:r>
          </a:p>
          <a:p>
            <a:pPr algn="l"/>
            <a:r>
              <a:rPr lang="en-US"/>
              <a:t>  CONSTRAINT pk_RentalDiscount PRIMARY KEY(RentID, DiscountDate),</a:t>
            </a:r>
          </a:p>
          <a:p>
            <a:pPr algn="l"/>
            <a:r>
              <a:rPr lang="en-US"/>
              <a:t>  CONSTRAINT fk_RentalDiscount_Rent FOREIGN KEY(RentID)</a:t>
            </a:r>
          </a:p>
          <a:p>
            <a:pPr algn="l"/>
            <a:r>
              <a:rPr lang="en-US"/>
              <a:t>     REFERENCES Rental (RentID)</a:t>
            </a:r>
          </a:p>
          <a:p>
            <a:pPr algn="l"/>
            <a:r>
              <a:rPr lang="en-US"/>
              <a:t>     ON DELETE CASCADE</a:t>
            </a:r>
          </a:p>
          <a:p>
            <a:pPr algn="l"/>
            <a:r>
              <a:rPr lang="en-US"/>
              <a:t>);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ChangeArrowheads="1"/>
          </p:cNvSpPr>
          <p:nvPr/>
        </p:nvSpPr>
        <p:spPr bwMode="auto">
          <a:xfrm>
            <a:off x="533400" y="1447800"/>
            <a:ext cx="7848600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600"/>
              <a:t>CREATE OR REPLACE FUNCTION GiveCustomerRentalDiscount</a:t>
            </a:r>
          </a:p>
          <a:p>
            <a:pPr algn="l"/>
            <a:r>
              <a:rPr lang="en-US" sz="1600"/>
              <a:t>  (oldRentID NUMBER, oldSKU NVARCHAR2, DiscountAmount NUMBER, </a:t>
            </a:r>
          </a:p>
          <a:p>
            <a:pPr algn="l"/>
            <a:r>
              <a:rPr lang="en-US" sz="1600"/>
              <a:t>	Reason NVARCHAR2)    RETURN NUMBER</a:t>
            </a:r>
          </a:p>
          <a:p>
            <a:pPr algn="l"/>
            <a:r>
              <a:rPr lang="en-US" sz="1600"/>
              <a:t>AS</a:t>
            </a:r>
          </a:p>
          <a:p>
            <a:pPr algn="l"/>
            <a:r>
              <a:rPr lang="en-US" sz="1600"/>
              <a:t>  OldRepairCharge NUMBER(10,4);</a:t>
            </a:r>
          </a:p>
          <a:p>
            <a:pPr algn="l"/>
            <a:r>
              <a:rPr lang="en-US" sz="1600"/>
              <a:t>BEGIN</a:t>
            </a:r>
          </a:p>
          <a:p>
            <a:pPr algn="l"/>
            <a:r>
              <a:rPr lang="en-US" sz="1600"/>
              <a:t>  SELECT RepairCharges INTO OldRepairCharge FROM RentItem </a:t>
            </a:r>
          </a:p>
          <a:p>
            <a:pPr algn="l"/>
            <a:r>
              <a:rPr lang="en-US" sz="1600"/>
              <a:t>  WHERE RentItem.RentID=oldRentID AND RentItem.SKU=oldSKU;</a:t>
            </a:r>
          </a:p>
          <a:p>
            <a:pPr algn="l"/>
            <a:r>
              <a:rPr lang="en-US" sz="1600"/>
              <a:t>  OldRepairCharge := OldRepairCharge-DiscountAmount;</a:t>
            </a:r>
          </a:p>
          <a:p>
            <a:pPr algn="l"/>
            <a:r>
              <a:rPr lang="en-US" sz="1600"/>
              <a:t>  IF (OldRepairCharge &lt; 0) THEN </a:t>
            </a:r>
          </a:p>
          <a:p>
            <a:pPr algn="l"/>
            <a:r>
              <a:rPr lang="en-US" sz="1600"/>
              <a:t>    OldRepairCharge := 0;</a:t>
            </a:r>
          </a:p>
          <a:p>
            <a:pPr algn="l"/>
            <a:r>
              <a:rPr lang="en-US" sz="1600"/>
              <a:t>  END IF;</a:t>
            </a:r>
          </a:p>
          <a:p>
            <a:pPr algn="l"/>
            <a:r>
              <a:rPr lang="en-US" sz="1600"/>
              <a:t>  UPDATE RentItem SET RepairCharges=OldRepairCharge</a:t>
            </a:r>
          </a:p>
          <a:p>
            <a:pPr algn="l"/>
            <a:r>
              <a:rPr lang="en-US" sz="1600"/>
              <a:t>  WHERE RentItem.RentID=oldRentID AND RentItem.SKU=oldSKU;</a:t>
            </a:r>
          </a:p>
          <a:p>
            <a:pPr algn="l"/>
            <a:endParaRPr lang="en-US" sz="1600"/>
          </a:p>
          <a:p>
            <a:pPr algn="l"/>
            <a:r>
              <a:rPr lang="en-US" sz="1600"/>
              <a:t>  INSERT INTO RentalDiscount(RentID, DiscountDate, DiscountAmount, Reason)</a:t>
            </a:r>
          </a:p>
          <a:p>
            <a:pPr algn="l"/>
            <a:r>
              <a:rPr lang="en-US" sz="1600"/>
              <a:t>  VALUES (oldRentID, SYSDATE, DiscountAmount, Reason);</a:t>
            </a:r>
          </a:p>
          <a:p>
            <a:pPr algn="l"/>
            <a:r>
              <a:rPr lang="en-US" sz="1600"/>
              <a:t>  Commit;</a:t>
            </a:r>
          </a:p>
          <a:p>
            <a:pPr algn="l"/>
            <a:r>
              <a:rPr lang="en-US" sz="1600"/>
              <a:t>  Return OldRepairCharge;</a:t>
            </a:r>
          </a:p>
        </p:txBody>
      </p:sp>
      <p:sp>
        <p:nvSpPr>
          <p:cNvPr id="706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3DA1B4-B45F-4D2C-A1FE-62918BC17E65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 Code</a:t>
            </a:r>
          </a:p>
        </p:txBody>
      </p:sp>
      <p:sp>
        <p:nvSpPr>
          <p:cNvPr id="70661" name="Text Box 7"/>
          <p:cNvSpPr txBox="1">
            <a:spLocks noChangeArrowheads="1"/>
          </p:cNvSpPr>
          <p:nvPr/>
        </p:nvSpPr>
        <p:spPr bwMode="auto">
          <a:xfrm>
            <a:off x="7162800" y="4495800"/>
            <a:ext cx="1295400" cy="6461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UPDATE +</a:t>
            </a:r>
          </a:p>
          <a:p>
            <a:pPr algn="l"/>
            <a:r>
              <a:rPr lang="en-US"/>
              <a:t>INSERT</a:t>
            </a:r>
          </a:p>
        </p:txBody>
      </p:sp>
      <p:cxnSp>
        <p:nvCxnSpPr>
          <p:cNvPr id="70662" name="Straight Arrow Connector 11"/>
          <p:cNvCxnSpPr>
            <a:cxnSpLocks noChangeShapeType="1"/>
            <a:stCxn id="70661" idx="1"/>
          </p:cNvCxnSpPr>
          <p:nvPr/>
        </p:nvCxnSpPr>
        <p:spPr bwMode="auto">
          <a:xfrm rot="10800000">
            <a:off x="6553200" y="4572000"/>
            <a:ext cx="609600" cy="2476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0663" name="Straight Arrow Connector 13"/>
          <p:cNvCxnSpPr>
            <a:cxnSpLocks noChangeShapeType="1"/>
            <a:stCxn id="70661" idx="1"/>
          </p:cNvCxnSpPr>
          <p:nvPr/>
        </p:nvCxnSpPr>
        <p:spPr bwMode="auto">
          <a:xfrm rot="10800000" flipV="1">
            <a:off x="6553200" y="4819650"/>
            <a:ext cx="609600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Transaction Code (more)</a:t>
            </a:r>
          </a:p>
        </p:txBody>
      </p:sp>
      <p:sp>
        <p:nvSpPr>
          <p:cNvPr id="7168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D08005-3BB7-4516-90B6-E4FBE103DF4B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71684" name="Rectangle 3"/>
          <p:cNvSpPr>
            <a:spLocks noChangeArrowheads="1"/>
          </p:cNvSpPr>
          <p:nvPr/>
        </p:nvSpPr>
        <p:spPr bwMode="auto">
          <a:xfrm>
            <a:off x="1828800" y="2590800"/>
            <a:ext cx="4572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EXCEPTION  </a:t>
            </a:r>
          </a:p>
          <a:p>
            <a:pPr algn="l"/>
            <a:r>
              <a:rPr lang="en-US"/>
              <a:t>  WHEN others THEN</a:t>
            </a:r>
          </a:p>
          <a:p>
            <a:pPr algn="l"/>
            <a:r>
              <a:rPr lang="en-US"/>
              <a:t>    ROLLBACK;</a:t>
            </a:r>
          </a:p>
          <a:p>
            <a:pPr algn="l"/>
            <a:r>
              <a:rPr lang="en-US"/>
              <a:t>    Return -1;</a:t>
            </a:r>
          </a:p>
          <a:p>
            <a:pPr algn="l"/>
            <a:r>
              <a:rPr lang="en-US"/>
              <a:t>END GiveCustomerRentalDiscount;</a:t>
            </a:r>
          </a:p>
          <a:p>
            <a:pPr algn="l"/>
            <a:r>
              <a:rPr lang="en-US"/>
              <a:t>/</a:t>
            </a:r>
          </a:p>
        </p:txBody>
      </p:sp>
      <p:sp>
        <p:nvSpPr>
          <p:cNvPr id="71685" name="Text Box 7"/>
          <p:cNvSpPr txBox="1">
            <a:spLocks noChangeArrowheads="1"/>
          </p:cNvSpPr>
          <p:nvPr/>
        </p:nvSpPr>
        <p:spPr bwMode="auto">
          <a:xfrm>
            <a:off x="6172200" y="2362200"/>
            <a:ext cx="2133600" cy="9239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If something goes wrong, cancel the first update</a:t>
            </a:r>
          </a:p>
        </p:txBody>
      </p:sp>
      <p:cxnSp>
        <p:nvCxnSpPr>
          <p:cNvPr id="71686" name="Straight Arrow Connector 7"/>
          <p:cNvCxnSpPr>
            <a:cxnSpLocks noChangeShapeType="1"/>
            <a:stCxn id="71685" idx="1"/>
          </p:cNvCxnSpPr>
          <p:nvPr/>
        </p:nvCxnSpPr>
        <p:spPr bwMode="auto">
          <a:xfrm rot="10800000" flipV="1">
            <a:off x="3733800" y="2824163"/>
            <a:ext cx="2438400" cy="4524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Script to Test the Function</a:t>
            </a:r>
          </a:p>
        </p:txBody>
      </p:sp>
      <p:sp>
        <p:nvSpPr>
          <p:cNvPr id="7270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69B731-8818-46D9-B1DC-89100E06FC5C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72708" name="Rectangle 3"/>
          <p:cNvSpPr>
            <a:spLocks noChangeArrowheads="1"/>
          </p:cNvSpPr>
          <p:nvPr/>
        </p:nvSpPr>
        <p:spPr bwMode="auto">
          <a:xfrm>
            <a:off x="1371600" y="2057400"/>
            <a:ext cx="59436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set ServerOutput on</a:t>
            </a:r>
          </a:p>
          <a:p>
            <a:pPr algn="l"/>
            <a:r>
              <a:rPr lang="en-US"/>
              <a:t>declare result NUMBER;</a:t>
            </a:r>
          </a:p>
          <a:p>
            <a:pPr algn="l"/>
            <a:r>
              <a:rPr lang="en-US"/>
              <a:t>begin</a:t>
            </a:r>
          </a:p>
          <a:p>
            <a:pPr algn="l"/>
            <a:r>
              <a:rPr lang="en-US"/>
              <a:t>result := GiveCustomerRentalDiscount (</a:t>
            </a:r>
          </a:p>
          <a:p>
            <a:pPr algn="l"/>
            <a:r>
              <a:rPr lang="en-US"/>
              <a:t>	4020, '200285', 15, 'Testing');</a:t>
            </a:r>
          </a:p>
          <a:p>
            <a:pPr algn="l"/>
            <a:r>
              <a:rPr lang="en-US"/>
              <a:t>dbms_output.put_line('result: ' || result);</a:t>
            </a:r>
          </a:p>
          <a:p>
            <a:pPr algn="l"/>
            <a:r>
              <a:rPr lang="en-US"/>
              <a:t>end;</a:t>
            </a:r>
          </a:p>
        </p:txBody>
      </p:sp>
      <p:sp>
        <p:nvSpPr>
          <p:cNvPr id="72709" name="TextBox 4"/>
          <p:cNvSpPr txBox="1">
            <a:spLocks noChangeArrowheads="1"/>
          </p:cNvSpPr>
          <p:nvPr/>
        </p:nvSpPr>
        <p:spPr bwMode="auto">
          <a:xfrm>
            <a:off x="1295400" y="4572000"/>
            <a:ext cx="5148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70C0"/>
                </a:solidFill>
              </a:rPr>
              <a:t>Result is 3  which is 18 – 15 (charge – discount).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81980D-54B5-4475-B999-85B25412C0E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762000" y="1752600"/>
            <a:ext cx="7543800" cy="19812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/>
              <a:t>Action</a:t>
            </a:r>
          </a:p>
          <a:p>
            <a:pPr algn="l"/>
            <a:r>
              <a:rPr lang="en-US"/>
              <a:t>Create the new sequence definition for the Sale table. </a:t>
            </a:r>
          </a:p>
          <a:p>
            <a:pPr algn="l"/>
            <a:r>
              <a:rPr lang="en-US"/>
              <a:t>Create a trigger for the Sale table that generates a new sequence value and uses it for the SaleID.</a:t>
            </a:r>
          </a:p>
          <a:p>
            <a:pPr algn="l"/>
            <a:r>
              <a:rPr lang="en-US"/>
              <a:t>Test the process by inserting a row into the Sale table without using a SaleID.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C475B2-1FA1-4AD3-A433-417276DA1080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7373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73732" name="Text Box 6"/>
          <p:cNvSpPr txBox="1">
            <a:spLocks noChangeArrowheads="1"/>
          </p:cNvSpPr>
          <p:nvPr/>
        </p:nvSpPr>
        <p:spPr bwMode="auto">
          <a:xfrm>
            <a:off x="762000" y="1752600"/>
            <a:ext cx="7543800" cy="19812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/>
              <a:t>Action</a:t>
            </a:r>
          </a:p>
          <a:p>
            <a:pPr algn="l"/>
            <a:r>
              <a:rPr lang="en-US"/>
              <a:t>Create a new query.</a:t>
            </a:r>
          </a:p>
          <a:p>
            <a:pPr algn="l"/>
            <a:r>
              <a:rPr lang="en-US"/>
              <a:t>Tables: Sale and SaleItem.</a:t>
            </a:r>
          </a:p>
          <a:p>
            <a:pPr algn="l"/>
            <a:r>
              <a:rPr lang="en-US"/>
              <a:t>Create column TO_CHAR(SaleDate, ‘ww’) AS SaleWeek.</a:t>
            </a:r>
          </a:p>
          <a:p>
            <a:pPr algn="l"/>
            <a:r>
              <a:rPr lang="en-US"/>
              <a:t>Create column QuantitySold*SalePrice AS Value.</a:t>
            </a:r>
          </a:p>
          <a:p>
            <a:pPr algn="l"/>
            <a:r>
              <a:rPr lang="en-US"/>
              <a:t>Sum the Value column by week.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E43127-E066-48B8-9286-2CDBFF180CEE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7475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Query for Cursor: Weekly Sales</a:t>
            </a:r>
          </a:p>
        </p:txBody>
      </p:sp>
      <p:sp>
        <p:nvSpPr>
          <p:cNvPr id="74756" name="Rectangle 17"/>
          <p:cNvSpPr>
            <a:spLocks noChangeArrowheads="1"/>
          </p:cNvSpPr>
          <p:nvPr/>
        </p:nvSpPr>
        <p:spPr bwMode="auto">
          <a:xfrm>
            <a:off x="533400" y="2284413"/>
            <a:ext cx="7391400" cy="173990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/>
              <a:t>CREATE VIEW WeeklySales AS</a:t>
            </a:r>
          </a:p>
          <a:p>
            <a:pPr algn="l"/>
            <a:r>
              <a:rPr lang="en-US"/>
              <a:t>SELECT TO_CHAR(SaleDate, 'ww') AS SalesWeek,</a:t>
            </a:r>
          </a:p>
          <a:p>
            <a:pPr algn="l"/>
            <a:r>
              <a:rPr lang="en-US"/>
              <a:t>	Sum(SalePrice*QuantitySold) AS Value</a:t>
            </a:r>
          </a:p>
          <a:p>
            <a:pPr algn="l"/>
            <a:r>
              <a:rPr lang="en-US"/>
              <a:t>FROM Sale INNER JOIN SaleItem ON Sale.SaleID=SaleItem.SaleID</a:t>
            </a:r>
          </a:p>
          <a:p>
            <a:pPr algn="l"/>
            <a:r>
              <a:rPr lang="en-US"/>
              <a:t>WHERE SaleDate Is Not Null</a:t>
            </a:r>
          </a:p>
          <a:p>
            <a:pPr algn="l"/>
            <a:r>
              <a:rPr lang="en-US"/>
              <a:t>GROUP BY TO_CHAR(SaleDate, 'ww');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01B994-951E-48E2-B07E-BCC7A85B0F0E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7577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75780" name="Text Box 6"/>
          <p:cNvSpPr txBox="1">
            <a:spLocks noChangeArrowheads="1"/>
          </p:cNvSpPr>
          <p:nvPr/>
        </p:nvSpPr>
        <p:spPr bwMode="auto">
          <a:xfrm>
            <a:off x="762000" y="1752600"/>
            <a:ext cx="7543800" cy="16764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/>
              <a:t>Action</a:t>
            </a:r>
          </a:p>
          <a:p>
            <a:pPr algn="l"/>
            <a:r>
              <a:rPr lang="en-US"/>
              <a:t>Create the SalesAnalysis package with the AvgPercentWeeklyChange function.</a:t>
            </a:r>
          </a:p>
          <a:p>
            <a:pPr algn="l"/>
            <a:r>
              <a:rPr lang="en-US"/>
              <a:t>Use SQL to call the function: SELECT SalesAnalysis.AvgPercentWeeklyChange FROM dual.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BB1EB9-0AD6-4C6A-AECB-AB20B5154B54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76803" name="Rectangle 4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262937" cy="914400"/>
          </a:xfrm>
        </p:spPr>
        <p:txBody>
          <a:bodyPr/>
          <a:lstStyle/>
          <a:p>
            <a:pPr eaLnBrk="1" hangingPunct="1"/>
            <a:r>
              <a:rPr lang="en-US" sz="3800" smtClean="0"/>
              <a:t>Set up Package to Compute Average</a:t>
            </a:r>
          </a:p>
        </p:txBody>
      </p:sp>
      <p:sp>
        <p:nvSpPr>
          <p:cNvPr id="76804" name="Rectangle 5"/>
          <p:cNvSpPr>
            <a:spLocks noChangeArrowheads="1"/>
          </p:cNvSpPr>
          <p:nvPr/>
        </p:nvSpPr>
        <p:spPr bwMode="auto">
          <a:xfrm>
            <a:off x="533400" y="1295400"/>
            <a:ext cx="8153400" cy="3387725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/>
              <a:t>CREATE OR REPLACE PACKAGE SalesAnalysis AS</a:t>
            </a:r>
          </a:p>
          <a:p>
            <a:pPr algn="l"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/>
              <a:t>	FUNCTION AvgPercentWeeklyChange return REAL;</a:t>
            </a:r>
          </a:p>
          <a:p>
            <a:pPr algn="l"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/>
              <a:t>END SalesAnalysis;</a:t>
            </a:r>
          </a:p>
          <a:p>
            <a:pPr algn="l"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/>
              <a:t>/</a:t>
            </a:r>
          </a:p>
          <a:p>
            <a:pPr algn="l"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/>
              <a:t>CREATE or REPLACE PACKAGE BODY SalesAnalysis AS</a:t>
            </a:r>
          </a:p>
          <a:p>
            <a:pPr algn="l"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/>
              <a:t>	FUNCTION AvgPercentWeeklyChange return REAL IS</a:t>
            </a:r>
          </a:p>
          <a:p>
            <a:pPr algn="l"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/>
              <a:t>		CURSOR c1 IS</a:t>
            </a:r>
          </a:p>
          <a:p>
            <a:pPr algn="l"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/>
              <a:t>			SELECT SalesWeek, Value FROM WeeklySales;</a:t>
            </a:r>
          </a:p>
          <a:p>
            <a:pPr algn="l"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/>
              <a:t>		Avg1 REAL;</a:t>
            </a:r>
          </a:p>
          <a:p>
            <a:pPr algn="l"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/>
              <a:t>		N  Integer;</a:t>
            </a:r>
          </a:p>
          <a:p>
            <a:pPr algn="l">
              <a:tabLst>
                <a:tab pos="228600" algn="l"/>
                <a:tab pos="457200" algn="l"/>
                <a:tab pos="685800" algn="l"/>
                <a:tab pos="914400" algn="l"/>
              </a:tabLst>
            </a:pPr>
            <a:r>
              <a:rPr lang="en-US"/>
              <a:t>		PriorValue WeeklySales.Value%TYPE;</a:t>
            </a:r>
          </a:p>
          <a:p>
            <a:pPr algn="l">
              <a:tabLst>
                <a:tab pos="228600" algn="l"/>
                <a:tab pos="457200" algn="l"/>
                <a:tab pos="685800" algn="l"/>
                <a:tab pos="914400" algn="l"/>
              </a:tabLst>
            </a:pPr>
            <a:endParaRPr lang="en-US"/>
          </a:p>
        </p:txBody>
      </p:sp>
      <p:sp>
        <p:nvSpPr>
          <p:cNvPr id="76805" name="Text Box 6"/>
          <p:cNvSpPr txBox="1">
            <a:spLocks noChangeArrowheads="1"/>
          </p:cNvSpPr>
          <p:nvPr/>
        </p:nvSpPr>
        <p:spPr bwMode="auto">
          <a:xfrm>
            <a:off x="4876800" y="4572000"/>
            <a:ext cx="33528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Define the SELECT statement for the cursor to trace through</a:t>
            </a:r>
          </a:p>
        </p:txBody>
      </p:sp>
      <p:sp>
        <p:nvSpPr>
          <p:cNvPr id="76806" name="Line 7"/>
          <p:cNvSpPr>
            <a:spLocks noChangeShapeType="1"/>
          </p:cNvSpPr>
          <p:nvPr/>
        </p:nvSpPr>
        <p:spPr bwMode="auto">
          <a:xfrm flipH="1" flipV="1">
            <a:off x="4495800" y="3581400"/>
            <a:ext cx="1447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6807" name="Text Box 14"/>
          <p:cNvSpPr txBox="1">
            <a:spLocks noChangeArrowheads="1"/>
          </p:cNvSpPr>
          <p:nvPr/>
        </p:nvSpPr>
        <p:spPr bwMode="auto">
          <a:xfrm>
            <a:off x="685800" y="4953000"/>
            <a:ext cx="3352800" cy="12001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Create variable to hold the value from the previous row with the same data type as the column in the table</a:t>
            </a:r>
          </a:p>
        </p:txBody>
      </p:sp>
      <p:sp>
        <p:nvSpPr>
          <p:cNvPr id="76808" name="Line 15"/>
          <p:cNvSpPr>
            <a:spLocks noChangeShapeType="1"/>
          </p:cNvSpPr>
          <p:nvPr/>
        </p:nvSpPr>
        <p:spPr bwMode="auto">
          <a:xfrm flipV="1">
            <a:off x="2514600" y="44196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762F02-6F06-4568-80FB-D2C2EA398A35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778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Code to Compute Average Change</a:t>
            </a:r>
          </a:p>
        </p:txBody>
      </p:sp>
      <p:sp>
        <p:nvSpPr>
          <p:cNvPr id="77828" name="Rectangle 5"/>
          <p:cNvSpPr>
            <a:spLocks noChangeArrowheads="1"/>
          </p:cNvSpPr>
          <p:nvPr/>
        </p:nvSpPr>
        <p:spPr bwMode="auto">
          <a:xfrm>
            <a:off x="381000" y="1371600"/>
            <a:ext cx="8001000" cy="4211638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BEGIN</a:t>
            </a:r>
          </a:p>
          <a:p>
            <a:pPr algn="l"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Avg1 := 0;</a:t>
            </a:r>
          </a:p>
          <a:p>
            <a:pPr algn="l"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N := 0;</a:t>
            </a:r>
          </a:p>
          <a:p>
            <a:pPr algn="l"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PriorValue := -1;</a:t>
            </a:r>
          </a:p>
          <a:p>
            <a:pPr algn="l"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FOR recSales in c1 LOOP</a:t>
            </a:r>
          </a:p>
          <a:p>
            <a:pPr algn="l"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	IF PriorValue &gt; 0 THEN</a:t>
            </a:r>
          </a:p>
          <a:p>
            <a:pPr algn="l"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		Avg1 := Avg1 + (recSales.Value - PriorValue)/PriorValue;</a:t>
            </a:r>
          </a:p>
          <a:p>
            <a:pPr algn="l"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		N := N + 1;</a:t>
            </a:r>
          </a:p>
          <a:p>
            <a:pPr algn="l"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  		END IF;</a:t>
            </a:r>
          </a:p>
          <a:p>
            <a:pPr algn="l"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	PriorValue := recSales.Value;</a:t>
            </a:r>
          </a:p>
          <a:p>
            <a:pPr algn="l"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END LOOP;</a:t>
            </a:r>
          </a:p>
          <a:p>
            <a:pPr algn="l"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RETURN (Avg1/N);</a:t>
            </a:r>
          </a:p>
          <a:p>
            <a:pPr algn="l"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END AvgPercentWeeklyChange;</a:t>
            </a:r>
          </a:p>
          <a:p>
            <a:pPr algn="l"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END SalesAnalysis;</a:t>
            </a:r>
          </a:p>
          <a:p>
            <a:pPr algn="l"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/</a:t>
            </a:r>
          </a:p>
        </p:txBody>
      </p:sp>
      <p:sp>
        <p:nvSpPr>
          <p:cNvPr id="77829" name="Text Box 6"/>
          <p:cNvSpPr txBox="1">
            <a:spLocks noChangeArrowheads="1"/>
          </p:cNvSpPr>
          <p:nvPr/>
        </p:nvSpPr>
        <p:spPr bwMode="auto">
          <a:xfrm>
            <a:off x="5334000" y="1828800"/>
            <a:ext cx="30480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Skip the first week because there is no prior value</a:t>
            </a:r>
          </a:p>
        </p:txBody>
      </p:sp>
      <p:sp>
        <p:nvSpPr>
          <p:cNvPr id="77830" name="Text Box 7"/>
          <p:cNvSpPr txBox="1">
            <a:spLocks noChangeArrowheads="1"/>
          </p:cNvSpPr>
          <p:nvPr/>
        </p:nvSpPr>
        <p:spPr bwMode="auto">
          <a:xfrm>
            <a:off x="5029200" y="3733800"/>
            <a:ext cx="32766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Compute the percent change and keep a running total</a:t>
            </a:r>
          </a:p>
        </p:txBody>
      </p:sp>
      <p:sp>
        <p:nvSpPr>
          <p:cNvPr id="77831" name="Text Box 8"/>
          <p:cNvSpPr txBox="1">
            <a:spLocks noChangeArrowheads="1"/>
          </p:cNvSpPr>
          <p:nvPr/>
        </p:nvSpPr>
        <p:spPr bwMode="auto">
          <a:xfrm>
            <a:off x="5410200" y="4953000"/>
            <a:ext cx="31242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Save the current row value and move to the next row</a:t>
            </a:r>
          </a:p>
        </p:txBody>
      </p:sp>
      <p:sp>
        <p:nvSpPr>
          <p:cNvPr id="77832" name="Line 9"/>
          <p:cNvSpPr>
            <a:spLocks noChangeShapeType="1"/>
          </p:cNvSpPr>
          <p:nvPr/>
        </p:nvSpPr>
        <p:spPr bwMode="auto">
          <a:xfrm flipH="1">
            <a:off x="3581400" y="22860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7833" name="Line 10"/>
          <p:cNvSpPr>
            <a:spLocks noChangeShapeType="1"/>
          </p:cNvSpPr>
          <p:nvPr/>
        </p:nvSpPr>
        <p:spPr bwMode="auto">
          <a:xfrm flipH="1">
            <a:off x="2667000" y="2286000"/>
            <a:ext cx="2667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7834" name="Line 11"/>
          <p:cNvSpPr>
            <a:spLocks noChangeShapeType="1"/>
          </p:cNvSpPr>
          <p:nvPr/>
        </p:nvSpPr>
        <p:spPr bwMode="auto">
          <a:xfrm flipH="1" flipV="1">
            <a:off x="4724400" y="3352800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7835" name="Line 12"/>
          <p:cNvSpPr>
            <a:spLocks noChangeShapeType="1"/>
          </p:cNvSpPr>
          <p:nvPr/>
        </p:nvSpPr>
        <p:spPr bwMode="auto">
          <a:xfrm flipH="1" flipV="1">
            <a:off x="3581400" y="4191000"/>
            <a:ext cx="2819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6D4501-9E96-4036-8AD1-A31FABE4125A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7885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78852" name="Text Box 6"/>
          <p:cNvSpPr txBox="1">
            <a:spLocks noChangeArrowheads="1"/>
          </p:cNvSpPr>
          <p:nvPr/>
        </p:nvSpPr>
        <p:spPr bwMode="auto">
          <a:xfrm>
            <a:off x="762000" y="1752600"/>
            <a:ext cx="7543800" cy="24384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/>
              <a:t>Action</a:t>
            </a:r>
          </a:p>
          <a:p>
            <a:pPr algn="l"/>
            <a:r>
              <a:rPr lang="en-US"/>
              <a:t>Open the EditCustomer.jspx page in JDeveloper and run it.</a:t>
            </a:r>
          </a:p>
          <a:p>
            <a:pPr algn="l"/>
            <a:r>
              <a:rPr lang="en-US"/>
              <a:t>Open a Database query window connected to AllPowder.</a:t>
            </a:r>
          </a:p>
          <a:p>
            <a:pPr algn="l"/>
            <a:r>
              <a:rPr lang="en-US"/>
              <a:t>Run a SELECT query to verify the data matches the ID on the form.</a:t>
            </a:r>
          </a:p>
          <a:p>
            <a:pPr algn="l"/>
            <a:r>
              <a:rPr lang="en-US"/>
              <a:t>Run an UPDATE query to change the ZIP Code.</a:t>
            </a:r>
          </a:p>
          <a:p>
            <a:pPr algn="l"/>
            <a:r>
              <a:rPr lang="en-US"/>
              <a:t>Change the ZIP Code value on the Edit Customer form and click the Submit or Commit button.</a:t>
            </a:r>
          </a:p>
          <a:p>
            <a:pPr algn="l"/>
            <a:r>
              <a:rPr lang="en-US"/>
              <a:t>Note the error message.</a:t>
            </a:r>
          </a:p>
          <a:p>
            <a:pPr algn="l"/>
            <a:endParaRPr lang="en-US"/>
          </a:p>
          <a:p>
            <a:pPr algn="l"/>
            <a:endParaRPr lang="en-US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DEB552-C219-464B-B4E6-461BB8F4E4B4}" type="slidenum">
              <a:rPr lang="en-US" smtClean="0"/>
              <a:pPr/>
              <a:t>76</a:t>
            </a:fld>
            <a:endParaRPr lang="en-US" smtClean="0"/>
          </a:p>
        </p:txBody>
      </p:sp>
      <p:sp>
        <p:nvSpPr>
          <p:cNvPr id="7987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SQL to Change ZIP Code</a:t>
            </a:r>
          </a:p>
        </p:txBody>
      </p:sp>
      <p:sp>
        <p:nvSpPr>
          <p:cNvPr id="79876" name="Rectangle 5"/>
          <p:cNvSpPr>
            <a:spLocks noChangeArrowheads="1"/>
          </p:cNvSpPr>
          <p:nvPr/>
        </p:nvSpPr>
        <p:spPr bwMode="auto">
          <a:xfrm>
            <a:off x="990600" y="1524000"/>
            <a:ext cx="5029200" cy="923925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>
              <a:tabLst>
                <a:tab pos="457200" algn="l"/>
              </a:tabLst>
            </a:pPr>
            <a:r>
              <a:rPr lang="en-US"/>
              <a:t>SELECT CustomerID, LastName, ZIP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FROM Customer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WHERE CustomerID=1110;</a:t>
            </a:r>
          </a:p>
        </p:txBody>
      </p:sp>
      <p:sp>
        <p:nvSpPr>
          <p:cNvPr id="79877" name="Rectangle 4"/>
          <p:cNvSpPr>
            <a:spLocks noChangeArrowheads="1"/>
          </p:cNvSpPr>
          <p:nvPr/>
        </p:nvSpPr>
        <p:spPr bwMode="auto">
          <a:xfrm>
            <a:off x="990600" y="2828925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UPDATE Customer</a:t>
            </a:r>
          </a:p>
          <a:p>
            <a:pPr algn="l"/>
            <a:r>
              <a:rPr lang="en-US"/>
              <a:t>SET ZIP=’32777’</a:t>
            </a:r>
          </a:p>
          <a:p>
            <a:pPr algn="l"/>
            <a:r>
              <a:rPr lang="en-US"/>
              <a:t>WHERE CustomerID=1110;</a:t>
            </a:r>
          </a:p>
          <a:p>
            <a:pPr algn="l"/>
            <a:r>
              <a:rPr lang="en-US"/>
              <a:t>Commit;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B7E27-532C-48AD-8B5F-065CB506823C}" type="slidenum">
              <a:rPr lang="en-US" smtClean="0"/>
              <a:pPr/>
              <a:t>77</a:t>
            </a:fld>
            <a:endParaRPr lang="en-US" smtClean="0"/>
          </a:p>
        </p:txBody>
      </p:sp>
      <p:sp>
        <p:nvSpPr>
          <p:cNvPr id="808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EditCustomer Form Error</a:t>
            </a:r>
          </a:p>
        </p:txBody>
      </p:sp>
      <p:pic>
        <p:nvPicPr>
          <p:cNvPr id="8090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00200"/>
            <a:ext cx="4876800" cy="436880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8239DE-89D2-4F4F-BB2D-248EB2D2CC7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Sequence for the Sale Table</a:t>
            </a: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2286000" y="2214563"/>
            <a:ext cx="4572000" cy="2014537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/>
              <a:t>--DROP SEQUENCE sq_Sale;</a:t>
            </a:r>
          </a:p>
          <a:p>
            <a:pPr algn="l"/>
            <a:r>
              <a:rPr lang="en-US"/>
              <a:t>CREATE SEQUENCE sq_Sale</a:t>
            </a:r>
          </a:p>
          <a:p>
            <a:pPr algn="l"/>
            <a:r>
              <a:rPr lang="en-US"/>
              <a:t>INCREMENT BY 1</a:t>
            </a:r>
          </a:p>
          <a:p>
            <a:pPr algn="l"/>
            <a:r>
              <a:rPr lang="en-US"/>
              <a:t>START WITH 10000</a:t>
            </a:r>
          </a:p>
          <a:p>
            <a:pPr algn="l"/>
            <a:r>
              <a:rPr lang="en-US"/>
              <a:t>NOMAXVALUE</a:t>
            </a:r>
          </a:p>
          <a:p>
            <a:pPr algn="l"/>
            <a:r>
              <a:rPr lang="en-US"/>
              <a:t>NOCYCLE</a:t>
            </a:r>
          </a:p>
          <a:p>
            <a:pPr algn="l"/>
            <a:r>
              <a:rPr lang="en-US"/>
              <a:t>CACHE 10;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6324600" y="2667000"/>
            <a:ext cx="1905000" cy="12001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Start at a high number to avoid collisions with existing data</a:t>
            </a:r>
          </a:p>
        </p:txBody>
      </p:sp>
      <p:sp>
        <p:nvSpPr>
          <p:cNvPr id="10246" name="Line 7"/>
          <p:cNvSpPr>
            <a:spLocks noChangeShapeType="1"/>
          </p:cNvSpPr>
          <p:nvPr/>
        </p:nvSpPr>
        <p:spPr bwMode="auto">
          <a:xfrm flipH="1" flipV="1">
            <a:off x="4572000" y="28956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A681B7-B2BE-40F2-9BA4-8BFA04A12A1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Trigger to Generate Key</a:t>
            </a: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1066800" y="2667000"/>
            <a:ext cx="7086600" cy="2014538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>
              <a:tabLst>
                <a:tab pos="457200" algn="l"/>
              </a:tabLst>
            </a:pPr>
            <a:r>
              <a:rPr lang="en-US"/>
              <a:t>CREATE OR REPLACE TRIGGER GenKeyForSale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	BEFORE INSERT ON Sale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	FOR EACH ROW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BEGIN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	SELECT sq_Sale.NEXTVAL INTO :NEW.SaleID FROM dual;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END;</a:t>
            </a:r>
          </a:p>
          <a:p>
            <a:pPr algn="l">
              <a:tabLst>
                <a:tab pos="457200" algn="l"/>
              </a:tabLst>
            </a:pPr>
            <a:r>
              <a:rPr lang="en-US"/>
              <a:t>/</a:t>
            </a: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1371600" y="1752600"/>
            <a:ext cx="55626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Automatically generate and use a new key value for SaleID whenever a row is added to the Sale table</a:t>
            </a: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1828800" y="4648200"/>
            <a:ext cx="23622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Generate next value</a:t>
            </a:r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5257800" y="4648200"/>
            <a:ext cx="28194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Use it as the new SaleID</a:t>
            </a:r>
          </a:p>
        </p:txBody>
      </p:sp>
      <p:sp>
        <p:nvSpPr>
          <p:cNvPr id="11272" name="Line 9"/>
          <p:cNvSpPr>
            <a:spLocks noChangeShapeType="1"/>
          </p:cNvSpPr>
          <p:nvPr/>
        </p:nvSpPr>
        <p:spPr bwMode="auto">
          <a:xfrm flipV="1">
            <a:off x="3048000" y="41148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3" name="Line 10"/>
          <p:cNvSpPr>
            <a:spLocks noChangeShapeType="1"/>
          </p:cNvSpPr>
          <p:nvPr/>
        </p:nvSpPr>
        <p:spPr bwMode="auto">
          <a:xfrm flipH="1" flipV="1">
            <a:off x="6019800" y="41148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9414</TotalTime>
  <Words>3381</Words>
  <Application>Microsoft Office PowerPoint</Application>
  <PresentationFormat>On-screen Show (4:3)</PresentationFormat>
  <Paragraphs>895</Paragraphs>
  <Slides>77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4" baseType="lpstr">
      <vt:lpstr>Arial</vt:lpstr>
      <vt:lpstr>Wingdings</vt:lpstr>
      <vt:lpstr>Times New Roman</vt:lpstr>
      <vt:lpstr>Arial Black</vt:lpstr>
      <vt:lpstr>Century Schoolbook</vt:lpstr>
      <vt:lpstr>Courier New</vt:lpstr>
      <vt:lpstr>Radial</vt:lpstr>
      <vt:lpstr>All Powder Board and Ski</vt:lpstr>
      <vt:lpstr>Program Code in Oracle</vt:lpstr>
      <vt:lpstr>PL/SQL Functions</vt:lpstr>
      <vt:lpstr>PL/SQL Triggers</vt:lpstr>
      <vt:lpstr>ADF Faces and Java</vt:lpstr>
      <vt:lpstr>Improved Sale Form</vt:lpstr>
      <vt:lpstr>Action</vt:lpstr>
      <vt:lpstr>A Sequence for the Sale Table</vt:lpstr>
      <vt:lpstr>Trigger to Generate Key</vt:lpstr>
      <vt:lpstr>Optional Test for real Keys</vt:lpstr>
      <vt:lpstr>Test the Key Generator</vt:lpstr>
      <vt:lpstr>Action: New Project</vt:lpstr>
      <vt:lpstr>Assign DBSequence in Table</vt:lpstr>
      <vt:lpstr>Edit Sale: SaleID=DBSequence</vt:lpstr>
      <vt:lpstr>Action: Customer Form</vt:lpstr>
      <vt:lpstr>Sequence Generated</vt:lpstr>
      <vt:lpstr>Compute Sales Tax</vt:lpstr>
      <vt:lpstr>Action</vt:lpstr>
      <vt:lpstr>Create Oracle Package and Function</vt:lpstr>
      <vt:lpstr>Alternate Function</vt:lpstr>
      <vt:lpstr>Test the Function in SQL</vt:lpstr>
      <vt:lpstr>Action: Create a Module</vt:lpstr>
      <vt:lpstr>Create New Application Module</vt:lpstr>
      <vt:lpstr>Helper Code from Oracle</vt:lpstr>
      <vt:lpstr>Helper Code continued</vt:lpstr>
      <vt:lpstr>Helper Code Location</vt:lpstr>
      <vt:lpstr>Java Code to Call Sales Tax</vt:lpstr>
      <vt:lpstr>Create Client Interface</vt:lpstr>
      <vt:lpstr>Action: Define Objects for Sales</vt:lpstr>
      <vt:lpstr>Action: Create Basic Sale Form</vt:lpstr>
      <vt:lpstr>Create Sales Page: Backing</vt:lpstr>
      <vt:lpstr>Action: Add Tax Button + Code</vt:lpstr>
      <vt:lpstr>JSPX Page Layout Structure</vt:lpstr>
      <vt:lpstr>Sales Tax Button Code</vt:lpstr>
      <vt:lpstr>Sales Tax Button Code (end)</vt:lpstr>
      <vt:lpstr>PageDef methodAction</vt:lpstr>
      <vt:lpstr>methodAction Function</vt:lpstr>
      <vt:lpstr>methodAction XML</vt:lpstr>
      <vt:lpstr>Action: Sale Buttons</vt:lpstr>
      <vt:lpstr>PL/SQL for New Sale</vt:lpstr>
      <vt:lpstr>PL/SQL for New SaleItem</vt:lpstr>
      <vt:lpstr>Java Code in DBModuleImpl</vt:lpstr>
      <vt:lpstr>Import Statements: DBModule</vt:lpstr>
      <vt:lpstr>DBModule Client Interface</vt:lpstr>
      <vt:lpstr>Sales Helper Function</vt:lpstr>
      <vt:lpstr>Java Page Code for New Sale</vt:lpstr>
      <vt:lpstr>Java Code for New Sale Item</vt:lpstr>
      <vt:lpstr>New Sale Item Code (more)</vt:lpstr>
      <vt:lpstr>Code for SaleID Search</vt:lpstr>
      <vt:lpstr>Main Import Statements: Sales</vt:lpstr>
      <vt:lpstr>Add To SalePageDef.xml</vt:lpstr>
      <vt:lpstr>Inventory Database Triggers</vt:lpstr>
      <vt:lpstr>Action</vt:lpstr>
      <vt:lpstr>Database Event Triggers</vt:lpstr>
      <vt:lpstr>Setup Example</vt:lpstr>
      <vt:lpstr>Action</vt:lpstr>
      <vt:lpstr>Potential Problem: Delete Row</vt:lpstr>
      <vt:lpstr>Problems</vt:lpstr>
      <vt:lpstr>Action</vt:lpstr>
      <vt:lpstr>Problem: Change the Quantity</vt:lpstr>
      <vt:lpstr>Problem: Change the SKU</vt:lpstr>
      <vt:lpstr>Action</vt:lpstr>
      <vt:lpstr>Trigger to Handle SKU Changes</vt:lpstr>
      <vt:lpstr>Transactions for Discounts</vt:lpstr>
      <vt:lpstr>Action</vt:lpstr>
      <vt:lpstr>CREATE TABLE</vt:lpstr>
      <vt:lpstr>Transaction Code</vt:lpstr>
      <vt:lpstr>Transaction Code (more)</vt:lpstr>
      <vt:lpstr>Script to Test the Function</vt:lpstr>
      <vt:lpstr>Action</vt:lpstr>
      <vt:lpstr>Query for Cursor: Weekly Sales</vt:lpstr>
      <vt:lpstr>Action</vt:lpstr>
      <vt:lpstr>Set up Package to Compute Average</vt:lpstr>
      <vt:lpstr>Code to Compute Average Change</vt:lpstr>
      <vt:lpstr>Action</vt:lpstr>
      <vt:lpstr>SQL to Change ZIP Code</vt:lpstr>
      <vt:lpstr>EditCustomer Form Error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Powder Board and Ski</dc:title>
  <dc:creator>Jerry Post</dc:creator>
  <cp:lastModifiedBy>JPost</cp:lastModifiedBy>
  <cp:revision>202</cp:revision>
  <dcterms:created xsi:type="dcterms:W3CDTF">2003-04-08T22:44:22Z</dcterms:created>
  <dcterms:modified xsi:type="dcterms:W3CDTF">2010-03-13T16:04:40Z</dcterms:modified>
</cp:coreProperties>
</file>