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sldIdLst>
    <p:sldId id="256" r:id="rId2"/>
    <p:sldId id="290" r:id="rId3"/>
    <p:sldId id="385" r:id="rId4"/>
    <p:sldId id="410" r:id="rId5"/>
    <p:sldId id="386" r:id="rId6"/>
    <p:sldId id="387" r:id="rId7"/>
    <p:sldId id="388" r:id="rId8"/>
    <p:sldId id="384" r:id="rId9"/>
    <p:sldId id="374" r:id="rId10"/>
    <p:sldId id="411" r:id="rId11"/>
    <p:sldId id="383" r:id="rId12"/>
    <p:sldId id="412" r:id="rId13"/>
    <p:sldId id="389" r:id="rId14"/>
    <p:sldId id="390" r:id="rId15"/>
    <p:sldId id="413" r:id="rId16"/>
    <p:sldId id="391" r:id="rId17"/>
    <p:sldId id="392" r:id="rId18"/>
    <p:sldId id="414" r:id="rId19"/>
    <p:sldId id="415" r:id="rId20"/>
    <p:sldId id="393" r:id="rId21"/>
    <p:sldId id="394" r:id="rId22"/>
    <p:sldId id="416" r:id="rId23"/>
    <p:sldId id="433" r:id="rId24"/>
    <p:sldId id="417" r:id="rId25"/>
    <p:sldId id="434" r:id="rId26"/>
    <p:sldId id="418" r:id="rId27"/>
    <p:sldId id="435" r:id="rId28"/>
    <p:sldId id="420" r:id="rId29"/>
    <p:sldId id="436" r:id="rId30"/>
    <p:sldId id="419" r:id="rId31"/>
    <p:sldId id="421" r:id="rId32"/>
    <p:sldId id="437" r:id="rId33"/>
    <p:sldId id="438" r:id="rId34"/>
    <p:sldId id="399" r:id="rId35"/>
    <p:sldId id="398" r:id="rId36"/>
    <p:sldId id="397" r:id="rId37"/>
    <p:sldId id="400" r:id="rId38"/>
    <p:sldId id="401" r:id="rId39"/>
    <p:sldId id="439" r:id="rId40"/>
    <p:sldId id="403" r:id="rId41"/>
    <p:sldId id="402" r:id="rId42"/>
    <p:sldId id="440" r:id="rId43"/>
    <p:sldId id="441" r:id="rId44"/>
    <p:sldId id="423" r:id="rId45"/>
    <p:sldId id="424" r:id="rId46"/>
    <p:sldId id="427" r:id="rId47"/>
    <p:sldId id="407" r:id="rId48"/>
    <p:sldId id="443" r:id="rId49"/>
    <p:sldId id="426" r:id="rId50"/>
    <p:sldId id="444" r:id="rId51"/>
    <p:sldId id="428" r:id="rId52"/>
    <p:sldId id="432" r:id="rId53"/>
    <p:sldId id="430" r:id="rId54"/>
    <p:sldId id="431" r:id="rId55"/>
    <p:sldId id="429" r:id="rId56"/>
    <p:sldId id="370" r:id="rId57"/>
    <p:sldId id="320" r:id="rId58"/>
    <p:sldId id="447" r:id="rId59"/>
    <p:sldId id="452" r:id="rId60"/>
    <p:sldId id="445" r:id="rId61"/>
    <p:sldId id="446" r:id="rId62"/>
    <p:sldId id="451" r:id="rId63"/>
    <p:sldId id="448" r:id="rId64"/>
    <p:sldId id="449" r:id="rId65"/>
    <p:sldId id="450" r:id="rId66"/>
    <p:sldId id="348" r:id="rId67"/>
    <p:sldId id="321" r:id="rId68"/>
    <p:sldId id="373" r:id="rId69"/>
    <p:sldId id="322" r:id="rId70"/>
    <p:sldId id="323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454" r:id="rId79"/>
    <p:sldId id="356" r:id="rId80"/>
    <p:sldId id="453" r:id="rId81"/>
    <p:sldId id="381" r:id="rId82"/>
    <p:sldId id="382" r:id="rId8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0F0F0"/>
    <a:srgbClr val="E1F0FF"/>
    <a:srgbClr val="CCECFF"/>
    <a:srgbClr val="FFCCFF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7" autoAdjust="0"/>
  </p:normalViewPr>
  <p:slideViewPr>
    <p:cSldViewPr>
      <p:cViewPr varScale="1">
        <p:scale>
          <a:sx n="60" d="100"/>
          <a:sy n="60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C633283-DD55-468A-AF4A-F046F68B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741B-F123-4564-84CD-69766EC3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8E58-4904-46E8-AE2E-B7FDA785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425A-6D70-4B9D-8599-6680880A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C411-4D87-45D9-ADA1-FD643D5B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E8CD-71CF-45D5-A885-09CFA51B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71DB-51F2-4096-84E8-1A63D52A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5849-221D-4E99-AE59-9FF1964A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668A-A0A9-433F-8BEC-B8C038804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EC91-0FF5-4FB7-88EB-88D304197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0D02-4406-4A6F-9D3B-9C8021967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9616-7A71-4508-A377-9ADBE4AE5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A7E88F6-1C1D-4C86-B711-C043FC0A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otn.oracle.com/software/tech/java/help/htdocs/utilsoft.htm" TargetMode="Externa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A9789-3808-4DD2-8BE9-E9E146C2E5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Powder Board and Ski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Oracle 11g Workbook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Chapter 8: Applications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Jerry Post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Copyright ©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5F218-249C-415B-8821-E29C30A989F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a Template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962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template.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Right-click ViewController, New, Web Tier, JSF: JSF Page Template.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Name: MainTemplate.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Check option for Create Associated ADFm Page Definition.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Uncheck option for Quick Start Layout.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Define five facets: </a:t>
            </a:r>
            <a:r>
              <a:rPr lang="it-IT"/>
              <a:t>TitleArea, ButtonArea, MenuArea, MainArea, and MessageArea.</a:t>
            </a:r>
          </a:p>
          <a:p>
            <a:pPr marL="457200" indent="-457200" algn="l">
              <a:spcBef>
                <a:spcPct val="0"/>
              </a:spcBef>
            </a:pPr>
            <a:r>
              <a:rPr lang="it-IT"/>
              <a:t>Drag a Panel Stretch Layout control onto the blank MainTemplate.jspx.</a:t>
            </a:r>
          </a:p>
          <a:p>
            <a:pPr marL="457200" indent="-457200" algn="l">
              <a:spcBef>
                <a:spcPct val="0"/>
              </a:spcBef>
            </a:pPr>
            <a:r>
              <a:rPr lang="it-IT"/>
              <a:t>Place a Panel Group Layout into the top element and set its Appearance/Layout to horizontal.</a:t>
            </a:r>
          </a:p>
          <a:p>
            <a:pPr marL="457200" indent="-457200" algn="l">
              <a:spcBef>
                <a:spcPct val="0"/>
              </a:spcBef>
            </a:pPr>
            <a:r>
              <a:rPr lang="it-IT"/>
              <a:t>Place an Image Control in the left of this group and locate an icon file.</a:t>
            </a:r>
          </a:p>
          <a:p>
            <a:pPr marL="457200" indent="-457200" algn="l">
              <a:spcBef>
                <a:spcPct val="0"/>
              </a:spcBef>
            </a:pPr>
            <a:r>
              <a:rPr lang="it-IT"/>
              <a:t>Add a new Panel Group Layout just to the right of the image and set its layout to vertical.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Template Definition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A319F-8026-4585-BE56-1DDD2E0BF91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4958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B6F40-D18F-488D-B9AD-FF2FDB44B62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Template Facets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962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Drop a Facet ref into the new vertical layout and assign it: TitleArea.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Drop a second Facet ref below that one and assign it to: ButtonArea.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Drop a third Facet ref in the start area for the MenuArea.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Drop a fourth Facet ref in the center for the MainArea.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Drop a fifth Facet ref on the bottom for the MessageArea.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Delete the “end” facet on the right side of the page.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Assign styles. Main Panel Stretch Layout: MainBackground.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Top main horizontal Panel Group Layout: TitleBackground.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MainTemplate.jspx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E4F18-DF95-4103-93B6-7456FC7C7D15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733800" cy="4244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Top Source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8CFA1-D414-4438-B4E6-11C3E68F0CB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38200" y="1524000"/>
            <a:ext cx="7315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 &lt;f:facet name="top"&gt;</a:t>
            </a:r>
          </a:p>
          <a:p>
            <a:pPr algn="l"/>
            <a:r>
              <a:rPr lang="en-US"/>
              <a:t>        &lt;af:panelGroupLayout id="pt_pgl1" layout="horizontal" &gt;</a:t>
            </a:r>
          </a:p>
          <a:p>
            <a:pPr algn="l"/>
            <a:r>
              <a:rPr lang="en-US"/>
              <a:t>          &lt;af:image source="/APLogo1.png"</a:t>
            </a:r>
          </a:p>
          <a:p>
            <a:pPr algn="l"/>
            <a:r>
              <a:rPr lang="en-US"/>
              <a:t>                    shortDesc="All Powder Board and Ski Shop" id="pt_i1"/&gt;</a:t>
            </a:r>
          </a:p>
          <a:p>
            <a:pPr algn="l"/>
            <a:r>
              <a:rPr lang="en-US"/>
              <a:t>          &lt;af:panelGroupLayout id="pt_pgl2" layout="vertical"&gt;</a:t>
            </a:r>
          </a:p>
          <a:p>
            <a:pPr algn="l"/>
            <a:r>
              <a:rPr lang="en-US"/>
              <a:t>            &lt;af:facetRef facetName="TitleArea"/&gt;</a:t>
            </a:r>
          </a:p>
          <a:p>
            <a:pPr algn="l"/>
            <a:r>
              <a:rPr lang="en-US"/>
              <a:t>            &lt;af:facetRef facetName="ButtonArea"/&gt;</a:t>
            </a:r>
          </a:p>
          <a:p>
            <a:pPr algn="l"/>
            <a:r>
              <a:rPr lang="en-US"/>
              <a:t>          &lt;/af:panelGroupLayout&gt;</a:t>
            </a:r>
          </a:p>
          <a:p>
            <a:pPr algn="l"/>
            <a:r>
              <a:rPr lang="en-US"/>
              <a:t>        &lt;/af:panelGroupLayout&gt;</a:t>
            </a:r>
          </a:p>
          <a:p>
            <a:pPr algn="l"/>
            <a:r>
              <a:rPr lang="en-US"/>
              <a:t>      &lt;/f:facet&gt;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66836E-7D6A-43CA-AA8C-765B4654A8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Edit Employee Page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EditEmployee.jspx page using the MainTemplate.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Drag an Output Text control into the TitleArea.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Value: Edit Employee, Style: PageTitle.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Drag an Output Text control into the MessageArea.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Value: “”, Style: MessageText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Run the page to test it.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Edit the Powder.css TitleBackground to add: min-width: 100%;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Employee data entity and an LOV for Manager.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buttons for Commit.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Write PL/SQL and Module code to add an Insert Employee button.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191000" cy="45529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Template and Skin Test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925C6-36D1-42EC-90E9-A768FA367F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743200" y="2133600"/>
            <a:ext cx="762000" cy="152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438400" y="3124200"/>
            <a:ext cx="1905000" cy="152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Employee Page with Template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B18E0-5E8C-45F2-8728-D6BD4F8677E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486400" y="1905000"/>
            <a:ext cx="2819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To make the top row extend across the top, Edit the style sheet, add:</a:t>
            </a:r>
          </a:p>
          <a:p>
            <a:pPr algn="l"/>
            <a:r>
              <a:rPr lang="en-US"/>
              <a:t>    min-width: 100.0%;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4273550" cy="4371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CB3081-B91F-4565-A74D-1BE11140088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Retrofit Template Page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2971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 (optional)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1. Find the existing panelStretchLayout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2. Replace it with the starting &lt;af:pageTemplate stuff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3. Move the existing outputText into the TitleArea facet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4. Delete the old facets.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5. Go to the end, delete the closing &lt;/af:panelStretchLayout&gt;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6. Enter a new closing tag for the template--should be automatic.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7. Add the facet for MessageArea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8. In design, drag an outputText into the MessageArea and set style.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	9. Delete the psl1 entry and two functions in the Java backing page.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990600" y="4648200"/>
            <a:ext cx="701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How to assign a template to an existing page (e.g., Edit Customer).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You have to edit the Source so be careful.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Basically, replace the Panel Stretch Layout with the new Template and place any controls into the new facets.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8C753-2DE3-4307-B7D1-5F4E31041A9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New Tree Report (option)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JSPX page.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Rebuild the CustomerSales and SalesDetail views if necessary.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Rebuild the View Link to join them if necessary.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the Data Module, drag the CustomerSalesReportMain onto the center section of the page.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Select the Customer data to be displayed.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Click the Green Plus sign and add the Detail section to the list.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the SaleID, SaleDate, and SaleTotal to the nested display.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Run the report.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l="39756" t="32727" b="7273"/>
          <a:stretch>
            <a:fillRect/>
          </a:stretch>
        </p:blipFill>
        <p:spPr bwMode="auto">
          <a:xfrm>
            <a:off x="3429000" y="1447800"/>
            <a:ext cx="3925888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r="29749" b="37500"/>
          <a:stretch>
            <a:fillRect/>
          </a:stretch>
        </p:blipFill>
        <p:spPr bwMode="auto">
          <a:xfrm>
            <a:off x="762000" y="1447800"/>
            <a:ext cx="25146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r="32272"/>
          <a:stretch>
            <a:fillRect/>
          </a:stretch>
        </p:blipFill>
        <p:spPr bwMode="auto">
          <a:xfrm>
            <a:off x="990600" y="3200400"/>
            <a:ext cx="2286000" cy="290146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C30E5-5E6E-45A1-8F5C-20008F3C730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Applications: Integration</a:t>
            </a:r>
          </a:p>
        </p:txBody>
      </p:sp>
      <p:sp>
        <p:nvSpPr>
          <p:cNvPr id="4107" name="Text Box 109"/>
          <p:cNvSpPr txBox="1">
            <a:spLocks noChangeArrowheads="1"/>
          </p:cNvSpPr>
          <p:nvPr/>
        </p:nvSpPr>
        <p:spPr bwMode="auto">
          <a:xfrm>
            <a:off x="2133600" y="2438400"/>
            <a:ext cx="990600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/>
              <a:t>Login form</a:t>
            </a:r>
            <a:endParaRPr lang="en-US" dirty="0"/>
          </a:p>
        </p:txBody>
      </p:sp>
      <p:sp>
        <p:nvSpPr>
          <p:cNvPr id="4108" name="Text Box 110"/>
          <p:cNvSpPr txBox="1">
            <a:spLocks noChangeArrowheads="1"/>
          </p:cNvSpPr>
          <p:nvPr/>
        </p:nvSpPr>
        <p:spPr bwMode="auto">
          <a:xfrm>
            <a:off x="6019800" y="2209800"/>
            <a:ext cx="8382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Help files</a:t>
            </a:r>
          </a:p>
        </p:txBody>
      </p:sp>
      <p:sp>
        <p:nvSpPr>
          <p:cNvPr id="4111" name="Text Box 113"/>
          <p:cNvSpPr txBox="1">
            <a:spLocks noChangeArrowheads="1"/>
          </p:cNvSpPr>
          <p:nvPr/>
        </p:nvSpPr>
        <p:spPr bwMode="auto">
          <a:xfrm>
            <a:off x="2209800" y="4343400"/>
            <a:ext cx="1371600" cy="9255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Integrated forms and reports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/>
          <a:srcRect r="20107" b="13333"/>
          <a:stretch>
            <a:fillRect/>
          </a:stretch>
        </p:blipFill>
        <p:spPr bwMode="auto">
          <a:xfrm>
            <a:off x="4343400" y="2971800"/>
            <a:ext cx="3048000" cy="316992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109" name="Text Box 111"/>
          <p:cNvSpPr txBox="1">
            <a:spLocks noChangeArrowheads="1"/>
          </p:cNvSpPr>
          <p:nvPr/>
        </p:nvSpPr>
        <p:spPr bwMode="auto">
          <a:xfrm>
            <a:off x="6019800" y="3124200"/>
            <a:ext cx="9906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Custom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Hierarchy Report with Tree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BC1AE-24B4-46F9-BE96-94FC94BC26B2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700463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 with Tree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489F9-2FCE-4C4B-937D-5624D5197338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021263" cy="43164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C2A4AA-4863-45F2-B663-7F78B6FDAEA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Home Page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JSPX page: home.jspx based on the MainTemplate and including the backing bean.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title and place simple text on the page: Welcome to the shop.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On the main menu: Run / Choose Active Run Configuration / Manage Run Configurations…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For the Default Run Target, click Browse, search for the home.jspx page (up a level in the folder then public_html).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Home Page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68C6F-A989-4666-B2D1-18AFC65554D3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52575"/>
            <a:ext cx="44577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743200" y="2057400"/>
            <a:ext cx="9144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Logo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2362200" y="3657600"/>
            <a:ext cx="9144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Future menu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4953000" y="2057400"/>
            <a:ext cx="9144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Title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733800" y="3581400"/>
            <a:ext cx="12954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More content later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9144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Login</a:t>
            </a:r>
          </a:p>
        </p:txBody>
      </p:sp>
      <p:cxnSp>
        <p:nvCxnSpPr>
          <p:cNvPr id="25610" name="Straight Arrow Connector 10"/>
          <p:cNvCxnSpPr>
            <a:cxnSpLocks noChangeShapeType="1"/>
            <a:stCxn id="25607" idx="1"/>
          </p:cNvCxnSpPr>
          <p:nvPr/>
        </p:nvCxnSpPr>
        <p:spPr bwMode="auto">
          <a:xfrm rot="10800000" flipV="1">
            <a:off x="4495800" y="2241550"/>
            <a:ext cx="457200" cy="425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1" name="Straight Arrow Connector 12"/>
          <p:cNvCxnSpPr>
            <a:cxnSpLocks noChangeShapeType="1"/>
            <a:stCxn id="25605" idx="2"/>
          </p:cNvCxnSpPr>
          <p:nvPr/>
        </p:nvCxnSpPr>
        <p:spPr bwMode="auto">
          <a:xfrm rot="5400000">
            <a:off x="2890044" y="2509044"/>
            <a:ext cx="392112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2" name="Straight Arrow Connector 14"/>
          <p:cNvCxnSpPr>
            <a:cxnSpLocks noChangeShapeType="1"/>
            <a:stCxn id="25609" idx="1"/>
          </p:cNvCxnSpPr>
          <p:nvPr/>
        </p:nvCxnSpPr>
        <p:spPr bwMode="auto">
          <a:xfrm rot="10800000">
            <a:off x="4114800" y="3048000"/>
            <a:ext cx="762000" cy="107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3" name="Straight Arrow Connector 16"/>
          <p:cNvCxnSpPr>
            <a:cxnSpLocks noChangeShapeType="1"/>
            <a:stCxn id="25606" idx="0"/>
          </p:cNvCxnSpPr>
          <p:nvPr/>
        </p:nvCxnSpPr>
        <p:spPr bwMode="auto">
          <a:xfrm rot="16200000" flipV="1">
            <a:off x="2628900" y="3467100"/>
            <a:ext cx="152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Configuration: home.jspx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A50BF-4256-4582-94DF-8F180D1EB1FA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486400" cy="44577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4114800" y="1524000"/>
            <a:ext cx="304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5638800" y="2590800"/>
            <a:ext cx="8382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5791200" y="3200400"/>
            <a:ext cx="990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550FC-35F8-4126-B710-365FAA87837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First Task Flow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Open adfc-config.xml, click the Diagram tab.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Drag the home.jspx file onto the diagram.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From component palette drag a View onto the diagram, name it: login.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the component palette, click the Control Flow Case object.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the main diagram, click the home object followed by login object.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Name the flow: toLogin.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Repeat the process to create a connection from login to home: toHome.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Save everything, close JDeveloper and restart it.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Flow in adfc-config.xml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DA21D-4995-40B4-9858-F2192E37F41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10550" cy="42005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838200" y="2819400"/>
            <a:ext cx="14478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762000" y="4419600"/>
            <a:ext cx="1143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28679" name="Straight Arrow Connector 10"/>
          <p:cNvCxnSpPr>
            <a:cxnSpLocks noChangeShapeType="1"/>
            <a:stCxn id="28678" idx="6"/>
          </p:cNvCxnSpPr>
          <p:nvPr/>
        </p:nvCxnSpPr>
        <p:spPr bwMode="auto">
          <a:xfrm flipV="1">
            <a:off x="1905000" y="3886200"/>
            <a:ext cx="10668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stealth" w="med" len="med"/>
          </a:ln>
        </p:spPr>
      </p:cxnSp>
      <p:sp>
        <p:nvSpPr>
          <p:cNvPr id="28680" name="Oval 11"/>
          <p:cNvSpPr>
            <a:spLocks noChangeArrowheads="1"/>
          </p:cNvSpPr>
          <p:nvPr/>
        </p:nvSpPr>
        <p:spPr bwMode="auto">
          <a:xfrm>
            <a:off x="7086600" y="3429000"/>
            <a:ext cx="685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28681" name="Straight Arrow Connector 13"/>
          <p:cNvCxnSpPr>
            <a:cxnSpLocks noChangeShapeType="1"/>
          </p:cNvCxnSpPr>
          <p:nvPr/>
        </p:nvCxnSpPr>
        <p:spPr bwMode="auto">
          <a:xfrm rot="10800000">
            <a:off x="5257800" y="3581400"/>
            <a:ext cx="18288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stealth" w="med" len="med"/>
          </a:ln>
        </p:spPr>
      </p:cxnSp>
      <p:sp>
        <p:nvSpPr>
          <p:cNvPr id="28682" name="Oval 14"/>
          <p:cNvSpPr>
            <a:spLocks noChangeArrowheads="1"/>
          </p:cNvSpPr>
          <p:nvPr/>
        </p:nvSpPr>
        <p:spPr bwMode="auto">
          <a:xfrm>
            <a:off x="7010400" y="3810000"/>
            <a:ext cx="1371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3" name="Freeform 15"/>
          <p:cNvSpPr>
            <a:spLocks/>
          </p:cNvSpPr>
          <p:nvPr/>
        </p:nvSpPr>
        <p:spPr bwMode="auto">
          <a:xfrm>
            <a:off x="4373563" y="3916363"/>
            <a:ext cx="2644775" cy="625475"/>
          </a:xfrm>
          <a:custGeom>
            <a:avLst/>
            <a:gdLst>
              <a:gd name="T0" fmla="*/ 2648584 w 2644140"/>
              <a:gd name="T1" fmla="*/ 38373 h 624840"/>
              <a:gd name="T2" fmla="*/ 740385 w 2644140"/>
              <a:gd name="T3" fmla="*/ 629299 h 624840"/>
              <a:gd name="T4" fmla="*/ 0 w 2644140"/>
              <a:gd name="T5" fmla="*/ 0 h 624840"/>
              <a:gd name="T6" fmla="*/ 0 60000 65536"/>
              <a:gd name="T7" fmla="*/ 0 60000 65536"/>
              <a:gd name="T8" fmla="*/ 0 60000 65536"/>
              <a:gd name="T9" fmla="*/ 0 w 2644140"/>
              <a:gd name="T10" fmla="*/ 0 h 624840"/>
              <a:gd name="T11" fmla="*/ 2644140 w 2644140"/>
              <a:gd name="T12" fmla="*/ 624840 h 624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4140" h="624840">
                <a:moveTo>
                  <a:pt x="2644140" y="38100"/>
                </a:moveTo>
                <a:lnTo>
                  <a:pt x="739140" y="624840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AD87D-0ABC-4E59-B3F8-0D41E3523C5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login Page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Double-click the login icon to create a new login.jspx page.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the title and Message box.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Panel Form Layout to the main section.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input text boxes for Last Name and Phone.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Set Behavior/Required to true for both and Secret for the Phone box.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command button named login. 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Save everything even though the login button is not finished.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login.jspx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19C32B-4BD0-4579-8727-CBFFA5A74462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327650" cy="40846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39E31-5CBA-4C42-A2B8-27CB21564C0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Edit home.jspx for login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horizontal group layout to the Button Area of home.jspx.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an Output Text box and use Expression Builder to set its value to: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Welcome Welcome #{backingBeanScope.backing_login.it1.value}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spacer and a login button after the output box.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Set the login Button Action to: toLogin using the selection choices.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Save everything, run the home.jspx page and test the login button.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Skins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F1E6D-557C-4E8B-91CC-DC30511DB4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6781800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Goal: Create a central display scheme that applies to all pages.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Create a CSS file.</a:t>
            </a:r>
          </a:p>
          <a:p>
            <a:pPr marL="342900" indent="-342900" algn="l">
              <a:defRPr/>
            </a:pPr>
            <a:r>
              <a:rPr lang="en-US" dirty="0"/>
              <a:t> 	- </a:t>
            </a:r>
            <a:r>
              <a:rPr lang="en-US" dirty="0" err="1"/>
              <a:t>ViewController</a:t>
            </a:r>
            <a:r>
              <a:rPr lang="en-US" dirty="0"/>
              <a:t> right-click: New, Web Tier/HTML: CSS</a:t>
            </a:r>
          </a:p>
          <a:p>
            <a:pPr marL="342900" indent="-342900" algn="l">
              <a:defRPr/>
            </a:pPr>
            <a:r>
              <a:rPr lang="en-US" dirty="0"/>
              <a:t>	- Define styles: </a:t>
            </a:r>
            <a:r>
              <a:rPr lang="en-US" dirty="0" err="1"/>
              <a:t>PageTitle</a:t>
            </a:r>
            <a:r>
              <a:rPr lang="en-US" dirty="0"/>
              <a:t>, </a:t>
            </a:r>
            <a:r>
              <a:rPr lang="en-US" dirty="0" err="1"/>
              <a:t>TitleBackground</a:t>
            </a:r>
            <a:r>
              <a:rPr lang="en-US" dirty="0"/>
              <a:t>, </a:t>
            </a:r>
            <a:r>
              <a:rPr lang="en-US" dirty="0" err="1"/>
              <a:t>MenuBackground</a:t>
            </a:r>
            <a:r>
              <a:rPr lang="en-US" dirty="0"/>
              <a:t>, </a:t>
            </a:r>
            <a:r>
              <a:rPr lang="en-US" dirty="0" err="1"/>
              <a:t>MessageText</a:t>
            </a:r>
            <a:r>
              <a:rPr lang="en-US" dirty="0"/>
              <a:t>, </a:t>
            </a:r>
            <a:r>
              <a:rPr lang="en-US" dirty="0" err="1"/>
              <a:t>MessageBackground</a:t>
            </a:r>
            <a:endParaRPr lang="en-US" dirty="0"/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Define the new skin by creating an XML file.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Edit the trinidad-config.xml file to tell it to use the new skin.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home.jspx Text: Welcome …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0F172-2567-4BFE-9A0C-FB658B83897B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984625" cy="37655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295400" y="55626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Welcome #{backingBeanScope.backing_login.it1.value}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Page: home.jspx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D57F4F-7CFD-4473-AC71-05751C933DCC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72238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410200" y="4648200"/>
            <a:ext cx="2286000" cy="609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352800" y="2438400"/>
            <a:ext cx="685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53B90-DC89-471C-BCFD-030D79D259D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Login Code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Write PL/SQL code to search Person table for Lastname and Phone.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new Application Module: LoginModule.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Write module code to connect to the database TestLogin function.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Write the login.java code to call to the TestLogin function.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 PL/SQL Code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4F9F7-1D90-41AC-A475-5E4E10C5DF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3400" y="1600200"/>
            <a:ext cx="7467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FUNCTION TestCustomerLogin(</a:t>
            </a:r>
          </a:p>
          <a:p>
            <a:pPr algn="l">
              <a:spcBef>
                <a:spcPct val="0"/>
              </a:spcBef>
            </a:pPr>
            <a:r>
              <a:rPr lang="en-US"/>
              <a:t>	sLastname NVARCHAR2, sPhone NVARCHAR2)</a:t>
            </a:r>
          </a:p>
          <a:p>
            <a:pPr algn="l">
              <a:spcBef>
                <a:spcPct val="0"/>
              </a:spcBef>
            </a:pPr>
            <a:r>
              <a:rPr lang="en-US"/>
              <a:t>    RETURN NUMBER</a:t>
            </a:r>
          </a:p>
          <a:p>
            <a:pPr algn="l">
              <a:spcBef>
                <a:spcPct val="0"/>
              </a:spcBef>
            </a:pPr>
            <a:r>
              <a:rPr lang="en-US"/>
              <a:t>AS</a:t>
            </a:r>
          </a:p>
          <a:p>
            <a:pPr algn="l">
              <a:spcBef>
                <a:spcPct val="0"/>
              </a:spcBef>
            </a:pPr>
            <a:r>
              <a:rPr lang="en-US"/>
              <a:t>nID integer;</a:t>
            </a:r>
          </a:p>
          <a:p>
            <a:pPr algn="l">
              <a:spcBef>
                <a:spcPct val="0"/>
              </a:spcBef>
            </a:pPr>
            <a:r>
              <a:rPr lang="en-US"/>
              <a:t>BEGIN</a:t>
            </a:r>
          </a:p>
          <a:p>
            <a:pPr algn="l">
              <a:spcBef>
                <a:spcPct val="0"/>
              </a:spcBef>
            </a:pPr>
            <a:r>
              <a:rPr lang="en-US"/>
              <a:t>    nID := -1;</a:t>
            </a:r>
          </a:p>
          <a:p>
            <a:pPr algn="l">
              <a:spcBef>
                <a:spcPct val="0"/>
              </a:spcBef>
            </a:pPr>
            <a:r>
              <a:rPr lang="en-US"/>
              <a:t>    SELECT CustomerID INTO nID</a:t>
            </a:r>
          </a:p>
          <a:p>
            <a:pPr algn="l">
              <a:spcBef>
                <a:spcPct val="0"/>
              </a:spcBef>
            </a:pPr>
            <a:r>
              <a:rPr lang="en-US"/>
              <a:t>    FROM CUSTOMER</a:t>
            </a:r>
          </a:p>
          <a:p>
            <a:pPr algn="l">
              <a:spcBef>
                <a:spcPct val="0"/>
              </a:spcBef>
            </a:pPr>
            <a:r>
              <a:rPr lang="en-US"/>
              <a:t>    WHERE Lastname=sLastName AND Phone=sPhone;</a:t>
            </a:r>
          </a:p>
          <a:p>
            <a:pPr algn="l">
              <a:spcBef>
                <a:spcPct val="0"/>
              </a:spcBef>
            </a:pPr>
            <a:r>
              <a:rPr lang="en-US"/>
              <a:t>    return nID;</a:t>
            </a:r>
          </a:p>
          <a:p>
            <a:pPr algn="l">
              <a:spcBef>
                <a:spcPct val="0"/>
              </a:spcBef>
            </a:pPr>
            <a:r>
              <a:rPr lang="en-US"/>
              <a:t>EXCEPTION WHEN others THEN</a:t>
            </a:r>
          </a:p>
          <a:p>
            <a:pPr algn="l">
              <a:spcBef>
                <a:spcPct val="0"/>
              </a:spcBef>
            </a:pPr>
            <a:r>
              <a:rPr lang="en-US"/>
              <a:t>    return -1;</a:t>
            </a:r>
          </a:p>
          <a:p>
            <a:pPr algn="l">
              <a:spcBef>
                <a:spcPct val="0"/>
              </a:spcBef>
            </a:pPr>
            <a:r>
              <a:rPr lang="en-US"/>
              <a:t>END TestCustomerLogin;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LoginModuleImpl.java code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2C6F7-3FDA-4A6E-B4E0-24781B8FF4C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762000" y="1384300"/>
            <a:ext cx="7391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int loginAttempts = 0;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Number nCustomerID=-1;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public Number TestCustomerLogin(String lastname, String phone)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loginAttempts++;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Number result =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(Number)callStoredFunction(NUMBER, " TestCustomerLogin(?,?)",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                   new Object[] { lastname, phone });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nCustomerID=result;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if (result.longValue() &gt; 0)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loginAttempts = 0;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 else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if (loginAttempts &lt; 3)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result = 0;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return result;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public Number getCustomerID()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return nCustomerID;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}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5410200" y="1371600"/>
            <a:ext cx="301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Include helper code here 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Login.java Button Code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AFE26-F35C-483D-99B2-9825D797FEE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500"/>
              <a:t>Public String cb1_action() {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// Add event code here... Login button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String result = "toHome";</a:t>
            </a:r>
          </a:p>
          <a:p>
            <a:pPr algn="l">
              <a:spcBef>
                <a:spcPct val="0"/>
              </a:spcBef>
            </a:pPr>
            <a:endParaRPr lang="en-US" sz="1500"/>
          </a:p>
          <a:p>
            <a:pPr algn="l">
              <a:spcBef>
                <a:spcPct val="0"/>
              </a:spcBef>
            </a:pPr>
            <a:r>
              <a:rPr lang="en-US" sz="1500"/>
              <a:t>        // compare in database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BindingContainer bindings = BindingContext.getCurrent().getCurrentBindingsEntry();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OperationBinding operationBinding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= bindings.getOperationBinding("TestCustomerLogin");</a:t>
            </a:r>
          </a:p>
          <a:p>
            <a:pPr algn="l">
              <a:spcBef>
                <a:spcPct val="0"/>
              </a:spcBef>
            </a:pPr>
            <a:endParaRPr lang="en-US" sz="1500"/>
          </a:p>
          <a:p>
            <a:pPr algn="l">
              <a:spcBef>
                <a:spcPct val="0"/>
              </a:spcBef>
            </a:pPr>
            <a:r>
              <a:rPr lang="en-US" sz="1500"/>
              <a:t>        String sLastname = getIt1().getValue().toString();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String sPhone = getIt2().getValue().toString();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Map paramsMap = operationBinding.getParamsMap();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paramsMap.put("lastname", sLastname);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paramsMap.put("phone", sPhone);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Object oID = operationBinding.execute();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 long nID = Long.parseLong(oID.toString());</a:t>
            </a:r>
          </a:p>
          <a:p>
            <a:pPr algn="l">
              <a:spcBef>
                <a:spcPct val="0"/>
              </a:spcBef>
            </a:pPr>
            <a:r>
              <a:rPr lang="en-US" sz="1500"/>
              <a:t> 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 Button Code continued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D0C46-A4F9-4388-9D3F-6D3656949B4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09600" y="1524000"/>
            <a:ext cx="79248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        String sMessage = "";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AdfFacesContext afContext = AdfFacesContext.getCurrentInstance();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afContext.getPageFlowScope().put("CustomerID", nID);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if (nID &lt;= 0)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result = null;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if (nID &lt; 0) {     // have exceeded allowed number of attempts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sMessage = "Please stop guessing.";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} else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sMessage = "Incorrect login. Please try again.";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FacesContext messageContext = FacesContext.getCurrentInstance();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messageContext.addMessage(null, new FacesMessage(sMessage));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// or just use the output text at the bottom which is faster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else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it2.setValue(null);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return result;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Login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69734E-628F-4939-BEDA-50DEE572EC90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800600" cy="40878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3886200" y="3810000"/>
            <a:ext cx="160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Use: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Peck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213-249-4611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Page After Login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8B8FC-01F5-4B65-B280-0C37EB9BD570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921250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3124200" y="2819400"/>
            <a:ext cx="762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811CF-01DC-4D15-B096-15AA591E47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A New Customer Report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Customer report where the Customer query uses a bind variable to retrieve data for a single CustomerID.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Define the bind variable customeridVar.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Define the subform query and build the View Link.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new OneCustomerSalesReport page.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Drag the OneSalesTotalsReportView2 object to create a Master-Detail: ADF Master form, Detail table.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5D125-1558-4ABF-8334-31A22590F3B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a Skin/Stylesheet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3657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Style Sheet: Powder.css.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ViewController right-click: New, Web Tier/HTML: CSS.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styles for: PageTitle, TitleBackground, MenuBackground, MessageText, MessageBackground.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Define the new skin by creating an XML file: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WEB-INF, right-click, New, General, XML: XML Document Name: trinidad-skins.xml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Edit the trinidad-config.xml file to tell it to use the new skin &lt;skin-family&gt;.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Main menu: Tools/Preferences/CSS Editor: CSS Level 3.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with Parameter: Query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B17C3-2242-4C86-97A0-211C35A7729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38200" y="1524000"/>
            <a:ext cx="701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SELECT </a:t>
            </a:r>
          </a:p>
          <a:p>
            <a:pPr algn="l"/>
            <a:r>
              <a:rPr lang="en-US"/>
              <a:t>    CUSTOMER.CUSTOMERID CUSTOMERID, </a:t>
            </a:r>
          </a:p>
          <a:p>
            <a:pPr algn="l"/>
            <a:r>
              <a:rPr lang="en-US"/>
              <a:t>    CUSTOMER.LASTNAME LASTNAME, </a:t>
            </a:r>
          </a:p>
          <a:p>
            <a:pPr algn="l"/>
            <a:r>
              <a:rPr lang="en-US"/>
              <a:t>    CUSTOMER.FIRSTNAME FIRSTNAME, </a:t>
            </a:r>
          </a:p>
          <a:p>
            <a:pPr algn="l"/>
            <a:r>
              <a:rPr lang="en-US"/>
              <a:t>    CUSTOMER.EMAIL EMAIL, </a:t>
            </a:r>
          </a:p>
          <a:p>
            <a:pPr algn="l"/>
            <a:r>
              <a:rPr lang="en-US"/>
              <a:t>    CUSTOMER.STATE STATE, </a:t>
            </a:r>
          </a:p>
          <a:p>
            <a:pPr algn="l"/>
            <a:r>
              <a:rPr lang="en-US"/>
              <a:t>    CUSTOMER.GENDER GENDER </a:t>
            </a:r>
          </a:p>
          <a:p>
            <a:pPr algn="l"/>
            <a:r>
              <a:rPr lang="en-US"/>
              <a:t>FROM </a:t>
            </a:r>
          </a:p>
          <a:p>
            <a:pPr algn="l"/>
            <a:r>
              <a:rPr lang="en-US"/>
              <a:t>    CUSTOMER </a:t>
            </a:r>
          </a:p>
          <a:p>
            <a:pPr algn="l"/>
            <a:r>
              <a:rPr lang="en-US"/>
              <a:t>WHERE CUSTOMER.CUSTOMERID=:customeridVar</a:t>
            </a:r>
          </a:p>
          <a:p>
            <a:pPr algn="l"/>
            <a:r>
              <a:rPr lang="en-US"/>
              <a:t>ORDER BY CUSTOMER.LASTNAME, CUSTOMER.FIRSTNAME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762000" y="5181600"/>
            <a:ext cx="5943600" cy="457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with Bind Variable/Param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B74FA-6E82-4DC4-8160-2DAB5EBBE7BE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3638" cy="38830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2971800" y="3048000"/>
            <a:ext cx="381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048000" y="3657600"/>
            <a:ext cx="1295400" cy="381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Query for Subform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2702F3-FBDB-4D4F-A9DA-16BFDFB0311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33400" y="1905000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SELECT </a:t>
            </a:r>
          </a:p>
          <a:p>
            <a:pPr algn="l">
              <a:spcBef>
                <a:spcPct val="0"/>
              </a:spcBef>
            </a:pPr>
            <a:r>
              <a:rPr lang="en-US"/>
              <a:t>    SALE.SALEID SALEID, </a:t>
            </a:r>
          </a:p>
          <a:p>
            <a:pPr algn="l">
              <a:spcBef>
                <a:spcPct val="0"/>
              </a:spcBef>
            </a:pPr>
            <a:r>
              <a:rPr lang="en-US"/>
              <a:t>    SALE.SALEDATE SALEDATE, </a:t>
            </a:r>
          </a:p>
          <a:p>
            <a:pPr algn="l">
              <a:spcBef>
                <a:spcPct val="0"/>
              </a:spcBef>
            </a:pPr>
            <a:r>
              <a:rPr lang="en-US"/>
              <a:t>    SALE.CUSTOMERID CUSTOMERID, </a:t>
            </a:r>
          </a:p>
          <a:p>
            <a:pPr algn="l">
              <a:spcBef>
                <a:spcPct val="0"/>
              </a:spcBef>
            </a:pPr>
            <a:r>
              <a:rPr lang="en-US"/>
              <a:t>    SUM(SALEITEM.QUANTITYSOLD*SALEITEM.SALEPRICE) SaleTotal, </a:t>
            </a:r>
          </a:p>
          <a:p>
            <a:pPr algn="l">
              <a:spcBef>
                <a:spcPct val="0"/>
              </a:spcBef>
            </a:pPr>
            <a:r>
              <a:rPr lang="en-US"/>
              <a:t>    COUNT(SALE.SALEID) SaleCount</a:t>
            </a:r>
          </a:p>
          <a:p>
            <a:pPr algn="l">
              <a:spcBef>
                <a:spcPct val="0"/>
              </a:spcBef>
            </a:pPr>
            <a:r>
              <a:rPr lang="en-US"/>
              <a:t>FROM </a:t>
            </a:r>
          </a:p>
          <a:p>
            <a:pPr algn="l">
              <a:spcBef>
                <a:spcPct val="0"/>
              </a:spcBef>
            </a:pPr>
            <a:r>
              <a:rPr lang="en-US"/>
              <a:t>    SALE INNER JOIN SALEITEM</a:t>
            </a:r>
          </a:p>
          <a:p>
            <a:pPr algn="l">
              <a:spcBef>
                <a:spcPct val="0"/>
              </a:spcBef>
            </a:pPr>
            <a:r>
              <a:rPr lang="en-US"/>
              <a:t>      ON SALE.SALEID=SALEITEM.SALEID</a:t>
            </a:r>
          </a:p>
          <a:p>
            <a:pPr algn="l">
              <a:spcBef>
                <a:spcPct val="0"/>
              </a:spcBef>
            </a:pPr>
            <a:r>
              <a:rPr lang="en-US"/>
              <a:t>GROUP BY SALE.SALEID, SALE.SALEDATE, SALE.CUSTOMERID</a:t>
            </a:r>
          </a:p>
          <a:p>
            <a:pPr algn="l">
              <a:spcBef>
                <a:spcPct val="0"/>
              </a:spcBef>
            </a:pPr>
            <a:r>
              <a:rPr lang="en-US"/>
              <a:t>ORDER BY SALE.SALEDATE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B5A24A-648C-476E-B5F1-586A2EEE9DF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Bind Variables on Page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4343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OneCustomerSalesReport page, click the Bindings tab.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Bindings window click the green plus sign, choose “action.”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Select the main AppModuleDataControl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Select Iterator: OneCustomerSalesReportView2Iterator.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Select Operation: ExecuteWithParams.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For parameter: customeridVar, oracle.jbo.domain.Number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Value: #{pageFlowScope.CustomerID}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Executables window click the green plus sign, choose “invokeAction”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id: invokeExecuteWithParams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binds: ExecuteWithParams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the Executables window select the new invokeExecuteWithParams entry and click the edit pencil icon.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Select the Common tab and set Refresh to “ifNeeded” and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RefreshCondition: #{adfFacesContext.postback == false}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Customer Report Page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6F1837-4AD1-4B8D-96A2-6864C868B016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946650" cy="4749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81200" y="2057400"/>
            <a:ext cx="16002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895600" y="3200400"/>
            <a:ext cx="3200400" cy="381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895600" y="3657600"/>
            <a:ext cx="16764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038600" y="4572000"/>
            <a:ext cx="1600200" cy="685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Executables Bindings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D9253-6830-4130-BD5C-A5BF968E22D0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831013" cy="3556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5029200" y="1905000"/>
            <a:ext cx="4572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895600" y="3657600"/>
            <a:ext cx="2362200" cy="685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Invoke Action Refresh</a:t>
            </a: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BE904-3D94-4491-96E2-332BAB5F49F8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95988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3962400" y="2743200"/>
            <a:ext cx="3352800" cy="488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Login Code Connection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751426-56C1-4A3E-8BA5-431626FB7C4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2066925"/>
            <a:ext cx="79248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…</a:t>
            </a:r>
          </a:p>
          <a:p>
            <a:pPr algn="l"/>
            <a:r>
              <a:rPr lang="en-US"/>
              <a:t>String sMessage = "";</a:t>
            </a:r>
          </a:p>
          <a:p>
            <a:pPr algn="l"/>
            <a:endParaRPr lang="en-US"/>
          </a:p>
          <a:p>
            <a:pPr algn="l"/>
            <a:r>
              <a:rPr lang="en-US"/>
              <a:t>        // Save the returned ID in the pageFlow scope</a:t>
            </a:r>
          </a:p>
          <a:p>
            <a:pPr algn="l"/>
            <a:r>
              <a:rPr lang="en-US"/>
              <a:t>        AdfFacesContext afContext = AdfFacesContext.getCurrentInstance();</a:t>
            </a:r>
          </a:p>
          <a:p>
            <a:pPr algn="l"/>
            <a:r>
              <a:rPr lang="en-US"/>
              <a:t>        afContext.getPageFlowScope().put("CustomerID", nID);</a:t>
            </a:r>
          </a:p>
          <a:p>
            <a:pPr algn="l"/>
            <a:endParaRPr lang="en-US"/>
          </a:p>
          <a:p>
            <a:pPr algn="l"/>
            <a:r>
              <a:rPr lang="en-US"/>
              <a:t>If (nID &lt;= 0) 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9E4EC-9C96-40F6-B2BE-5817651619B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Build Task Flow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543800" cy="4343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Open adfc-config.xml diagram.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Drag OneCustomerSaleReport onto the diagram.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Control Task Flow from home to the new report, name it: toSalesReport.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return control flow named: back.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home.jspx, add a Panel Group Layout set to vertical and place a command button in it.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Set the button label to: Sales Report and select its action as: toSalesReport.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button to the Sales Report, label it Back and set its Action to back.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Test the login and open the Sales report for Peck.</a:t>
            </a:r>
          </a:p>
          <a:p>
            <a:pPr marL="457200" indent="-457200"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Customer Report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20803-2196-48BE-A474-3C318E3D56B6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4300538" cy="45132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943600" y="1752600"/>
            <a:ext cx="2514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Home page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   Login button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Login page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   Peck/213-249-4611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   Login button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Home page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   Sales Report button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Skins: Powder.css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004D3-F220-4703-992F-E13DE9FC79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09600" y="1447800"/>
            <a:ext cx="4876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.PageTitle {</a:t>
            </a:r>
          </a:p>
          <a:p>
            <a:pPr algn="l">
              <a:spcBef>
                <a:spcPct val="0"/>
              </a:spcBef>
            </a:pPr>
            <a:r>
              <a:rPr lang="en-US"/>
              <a:t>    color : #000060;</a:t>
            </a:r>
          </a:p>
          <a:p>
            <a:pPr algn="l">
              <a:spcBef>
                <a:spcPct val="0"/>
              </a:spcBef>
            </a:pPr>
            <a:r>
              <a:rPr lang="en-US"/>
              <a:t>    font-family: Arial, Helvetica, sans-serif;</a:t>
            </a:r>
          </a:p>
          <a:p>
            <a:pPr algn="l">
              <a:spcBef>
                <a:spcPct val="0"/>
              </a:spcBef>
            </a:pPr>
            <a:r>
              <a:rPr lang="en-US"/>
              <a:t>    font-size: 200%;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  <a:p>
            <a:pPr algn="l">
              <a:spcBef>
                <a:spcPct val="0"/>
              </a:spcBef>
            </a:pPr>
            <a:r>
              <a:rPr lang="en-US"/>
              <a:t>.TitleBackground {</a:t>
            </a:r>
          </a:p>
          <a:p>
            <a:pPr algn="l">
              <a:spcBef>
                <a:spcPct val="0"/>
              </a:spcBef>
            </a:pPr>
            <a:r>
              <a:rPr lang="en-US"/>
              <a:t>    background: #D0F0F0;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  <a:p>
            <a:pPr algn="l">
              <a:spcBef>
                <a:spcPct val="0"/>
              </a:spcBef>
            </a:pPr>
            <a:r>
              <a:rPr lang="en-US"/>
              <a:t>.MenuBackground {</a:t>
            </a:r>
          </a:p>
          <a:p>
            <a:pPr algn="l">
              <a:spcBef>
                <a:spcPct val="0"/>
              </a:spcBef>
            </a:pPr>
            <a:r>
              <a:rPr lang="en-US"/>
              <a:t>    background: #F0FFFF 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  <a:p>
            <a:pPr algn="l">
              <a:spcBef>
                <a:spcPct val="0"/>
              </a:spcBef>
            </a:pPr>
            <a:r>
              <a:rPr lang="en-US"/>
              <a:t>.MessageText {</a:t>
            </a:r>
          </a:p>
          <a:p>
            <a:pPr algn="l">
              <a:spcBef>
                <a:spcPct val="0"/>
              </a:spcBef>
            </a:pPr>
            <a:r>
              <a:rPr lang="en-US"/>
              <a:t>    color: red;</a:t>
            </a:r>
          </a:p>
          <a:p>
            <a:pPr algn="l">
              <a:spcBef>
                <a:spcPct val="0"/>
              </a:spcBef>
            </a:pPr>
            <a:r>
              <a:rPr lang="en-US"/>
              <a:t>    font-family: Arial, Helvetica, sans-serif;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334000" y="3276600"/>
            <a:ext cx="304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.MessageBackground {</a:t>
            </a:r>
          </a:p>
          <a:p>
            <a:pPr algn="l">
              <a:spcBef>
                <a:spcPct val="0"/>
              </a:spcBef>
            </a:pPr>
            <a:r>
              <a:rPr lang="en-US"/>
              <a:t>    background: white;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  <a:p>
            <a:pPr algn="l">
              <a:spcBef>
                <a:spcPct val="0"/>
              </a:spcBef>
            </a:pPr>
            <a:r>
              <a:rPr lang="en-US"/>
              <a:t>.MainBackground {</a:t>
            </a:r>
          </a:p>
          <a:p>
            <a:pPr algn="l">
              <a:spcBef>
                <a:spcPct val="0"/>
              </a:spcBef>
            </a:pPr>
            <a:r>
              <a:rPr lang="en-US"/>
              <a:t>    background: white;</a:t>
            </a:r>
          </a:p>
          <a:p>
            <a:pPr algn="l">
              <a:spcBef>
                <a:spcPct val="0"/>
              </a:spcBef>
            </a:pPr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6EC63-D1C8-4DF8-834A-F93EAABF976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Add Sale Detail Report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543800" cy="4876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column to the OneCustomerSalesReport detail that includes a command button.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Write code function in OneCustomerSalesReport2.java.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Sales view (DisplaySaleReportView) with a bind variable for saleidVar.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subreport query (DisplaySaleItemsView) and the view link (DisplaySalereportToItemsViewLink).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new page for DisplaySale.jspx using the Master-Detail form/table for the DisplaySaleItemsView2 object.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the page bindings setting saleidVar to #{pageFlowScope.SaleID}.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the DisplaySale page to the adfc-config diagram.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Control Flow Case from OneCustomerSalesReport to DisplaySale using: showSale. 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reverse control flow with the keyword: back.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button to the DisplaySale.jspx page and assign the back Action.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Save everything and test the reports.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Details Column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72053-D3B1-4A44-A0DE-07EDB7CC3586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419600" cy="45291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OneCustomerSalesReport</a:t>
            </a:r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E2A334-3964-485C-A4C3-0A1FE251C2C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09600" y="1828800"/>
            <a:ext cx="7772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 &lt;af:column headerText="Details“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sortable="false" id="c6" width="60"&gt;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&lt;af:commandButton id="cbT0" text="Details“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action="#{backingBeanScope.backing_OneCustomerSalesReport.showSale}"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&lt;/af:column&gt;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914400" y="1447800"/>
            <a:ext cx="476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OneCustomerSalesReport.jspx, add to table: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914400" y="3657600"/>
            <a:ext cx="586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OneCustomerSalesReport.java, add code (next screen)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609600" y="4191000"/>
            <a:ext cx="777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Public String showSale()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…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return “showSale”;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showSale() function for Sales</a:t>
            </a: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E56F7-C433-4E3B-8C7B-C206738BA8A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685800" y="1752600"/>
            <a:ext cx="784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 public String showSale()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RichTable tbl = getT1();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List&lt;oracle.jbo.Key&gt; kList = (List&lt;oracle.jbo.Key&gt;)tbl.getRowKey();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// Could be multiple keys, but we know there is only one key with a single value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oracle.jbo.Key key1 = kList.get(0);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Object oList[] = key1.getAttributeValues();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long nID=-1;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try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nID = Long.parseLong(oList[0].toString());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 catch (Exception ex) {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nID=-1;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AdfFacesContext afContext = AdfFacesContext.getCurrentInstance();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afContext.getPageFlowScope().put("SaleID", nID);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return "showSale";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}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Flows: adfc-config.xml</a:t>
            </a:r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8D43A-70FC-48B6-9CAF-D3DBCD9C67C3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673725" cy="39560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Sales Report</a:t>
            </a: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1A6BE-1531-451E-A7CA-4FE8DDF0E963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313238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159AD-BBE0-49E3-A6AD-31089EB429F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More Forms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162800" cy="304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If you have time create more forms.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Rentals form following the details for the Sales form.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edit forms (tabular) for ProductCategory, SkiBoardStyle, and Binding Style.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the forms to the adfc-config.xml diagram. If you lack time, just add View objects.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Do not add flow connectors.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Menus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2B6AB-68E2-4AB2-A1B5-6C71D4A333DA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6042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644650"/>
            <a:ext cx="7440613" cy="35687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1676400" y="5334000"/>
            <a:ext cx="5867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Right-click main diagram in adfc-config.xml.</a:t>
            </a:r>
          </a:p>
          <a:p>
            <a:pPr algn="l"/>
            <a:r>
              <a:rPr lang="en-US">
                <a:solidFill>
                  <a:srgbClr val="0070C0"/>
                </a:solidFill>
              </a:rPr>
              <a:t>Choose: Create ADF Menu Model and accept defaults.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root_menu.xml Structure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EF423-C141-4618-8D9C-6EC5E67C100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533400" y="13716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Home	Login	Checkout	Customer	Admin	Help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2895600" y="1668463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Sales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Rentals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5867400" y="1674813"/>
            <a:ext cx="2286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Edit Customer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Edit Employee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Setup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     Categories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     Ski Board Style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     Binding Style</a:t>
            </a:r>
          </a:p>
        </p:txBody>
      </p:sp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533400" y="1828800"/>
            <a:ext cx="4191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&lt;menu …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&lt;itemNode … “home”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&lt;itemNode… “login”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   &lt;groupNode … “Checkout”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… “Sales”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&lt;itemNode… “Rentals”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&lt;/groupNode&gt;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…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   &lt;groupNode … “Admin”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… “Edit Customer” 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… “EditEmployee”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       &lt;groupNode … “Setup”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&lt;itemNode … “Categories”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…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&lt;/groupNode&gt;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&lt;/groupNode&gt;    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&lt;/menu&gt;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85944C-D892-462B-AE1E-B6BDFE14F42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root_menu.xml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162800" cy="304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Right-click the main diagram and choose: Create ADF Menu Model.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Sketch a potential menu layout.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Edit the root_menu.xml file to add groupNodes.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Change the label values.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three main groups: Checkout, Customer, and Admin.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 nested group (Setup) inside the Admin group.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Skin: Definition in XML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54D68-1D65-4413-89BD-E1F3AC492A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371600" y="2667000"/>
            <a:ext cx="6324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&lt;?xml version="1.0" encoding="windows-1252" ?&gt;</a:t>
            </a:r>
          </a:p>
          <a:p>
            <a:pPr algn="l">
              <a:spcBef>
                <a:spcPct val="0"/>
              </a:spcBef>
            </a:pPr>
            <a:r>
              <a:rPr lang="en-US"/>
              <a:t>&lt;skins xmlns="http://myfaces.apache.org/trinidad/skin"&gt;</a:t>
            </a:r>
          </a:p>
          <a:p>
            <a:pPr algn="l">
              <a:spcBef>
                <a:spcPct val="0"/>
              </a:spcBef>
            </a:pPr>
            <a:r>
              <a:rPr lang="en-US"/>
              <a:t>&lt;skin&gt;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&lt;id&gt;</a:t>
            </a:r>
            <a:r>
              <a:rPr lang="en-US">
                <a:solidFill>
                  <a:srgbClr val="FF0000"/>
                </a:solidFill>
              </a:rPr>
              <a:t>APSkin.desktop</a:t>
            </a:r>
            <a:r>
              <a:rPr lang="en-US"/>
              <a:t>&lt;/id&gt;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&lt;family&gt;</a:t>
            </a:r>
            <a:r>
              <a:rPr lang="en-US">
                <a:solidFill>
                  <a:srgbClr val="FF0000"/>
                </a:solidFill>
              </a:rPr>
              <a:t>APSkin</a:t>
            </a:r>
            <a:r>
              <a:rPr lang="en-US"/>
              <a:t>&lt;/family&gt;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&lt;extends&gt;</a:t>
            </a:r>
            <a:r>
              <a:rPr lang="en-US">
                <a:solidFill>
                  <a:srgbClr val="FF0000"/>
                </a:solidFill>
              </a:rPr>
              <a:t>blafplus-rich.desktop</a:t>
            </a:r>
            <a:r>
              <a:rPr lang="en-US"/>
              <a:t>&lt;/extends&gt;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&lt;style-sheet-name&gt;</a:t>
            </a:r>
            <a:r>
              <a:rPr lang="en-US">
                <a:solidFill>
                  <a:srgbClr val="FF0000"/>
                </a:solidFill>
              </a:rPr>
              <a:t>css/Powder.css</a:t>
            </a:r>
            <a:r>
              <a:rPr lang="en-US"/>
              <a:t>&lt;/style-sheet-name&gt;</a:t>
            </a:r>
          </a:p>
          <a:p>
            <a:pPr algn="l">
              <a:spcBef>
                <a:spcPct val="0"/>
              </a:spcBef>
            </a:pPr>
            <a:r>
              <a:rPr lang="en-US"/>
              <a:t>&lt;/skin&gt;</a:t>
            </a:r>
          </a:p>
          <a:p>
            <a:pPr algn="l">
              <a:spcBef>
                <a:spcPct val="0"/>
              </a:spcBef>
            </a:pPr>
            <a:r>
              <a:rPr lang="en-US"/>
              <a:t>&lt;/skins&gt;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90600" y="1676400"/>
            <a:ext cx="6477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WEB-INF, right-click, New, General, XML: XML Document</a:t>
            </a:r>
          </a:p>
          <a:p>
            <a:pPr algn="l"/>
            <a:r>
              <a:rPr lang="en-US"/>
              <a:t>Name: trinidad-skins.xml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root_menu.xml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1CB04-2E27-435C-BA5F-6A0DAC13C98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57200" y="1371600"/>
            <a:ext cx="78486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&lt;?xml version="1.0" encoding="windows-1252" ?&gt;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&lt;menu xmlns="http://myfaces.apache.org/trinidad/menu"&gt;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&lt;itemNode id="itemNode_home" label="home" action="adfMenu_home"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focusViewId="/home"/&gt;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&lt;itemNode id="itemNode_login" label="login" action="adfMenu_login"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focusViewId="/login"/&gt;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&lt;groupNode id="groupNode_Checkout" label="Checkout" idref="itemNode_Sales"&gt;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&lt;itemNode id="itemNode_Sales" label="Sales" action="adfMenu_Sales"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focusViewId="/Sales"/&gt;</a:t>
            </a:r>
          </a:p>
          <a:p>
            <a:pPr algn="l">
              <a:spcBef>
                <a:spcPct val="0"/>
              </a:spcBef>
            </a:pPr>
            <a:r>
              <a:rPr lang="fr-FR" sz="1600"/>
              <a:t>    &lt;itemNode id="itemNode_Rental" label="Rental" action="adfMenu_Rental"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focusViewId="/Rental"/&gt;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&lt;/groupNode&gt;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&lt;groupNode id="groupNode_Customer" label="Customer" idref="itemNode_OneCustomerSalesReport"&gt;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&lt;itemNode id="itemNode_OneCustomerSalesReport"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label="One Customer Sales Report"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action="adfMenu_OneCustomerSalesReport"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focusViewId="/OneCustomerSalesReport"/&gt;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&lt;/groupNode&gt;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root_menu.xml (continued)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9243C-27CF-4AEF-A25C-991ED09BAA5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609600" y="1447800"/>
            <a:ext cx="78486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&lt;groupNode id="groupNode_Admin" label="Admin" idref="itemNode_EditCustomer"&gt;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&lt;itemNode id="itemNode_EditCustomer" label="Edit Customer"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action="adfMenu_EditCustomer" focusViewId="/EditCustomer"/&gt;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&lt;itemNode id="itemNode_EditEmployee" label="Edit Employee"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action="adfMenu_EditEmployee" focusViewId="/EditEmployee"/&gt;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&lt;groupNode id="groupNode_Setup" label="Setup" idref="itemNode_EditProductCategory"&gt;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id="itemNode_EditProductCategory" 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label="Edit Product Category"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action="adfMenu_EditProductCategory"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focusViewId="/EditProductCategory"/&gt;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id="itemNode_EditSkiBoardStyle" label="Edit Ski Board Style"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action="adfMenu_EditSkiBoardStyle"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focusViewId="/EditSkiBoardStyle"/&gt;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&lt;itemNode id="itemNode_EditBindingStyle" label="Edit Binding Style"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action="adfMenu_EditBindingStyle" focusViewId="/EditBindingStyle"/&gt;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&lt;/groupNode&gt;            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&lt;/groupNode&gt;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&lt;/menu&gt;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4A62CD-9526-408D-A934-8651B149813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Edit MainTemplate.jspx</a:t>
            </a:r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162800" cy="3429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MainTemplate.jspx, add three navigationPane tags—one for each menu level.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Place the tags in the top facet beneath the title and button panes.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Set var=“menuInfo” value=“#{root_menu}” hint=“tabs” level=“0”.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In the commandNavigationItem tag, set text=“#{menuInfo.label} destination=“#{menuInfo.destination}” action=“#{menuInfo.doAction}”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For the second and third versions of navigationPane, set level to 1 and 2 respectively.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For the third version of navigationPane, set hints=“list”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MainTemplate.jspx: Level 0</a:t>
            </a: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BAB6F-4183-4D4C-A020-A83C6B8BC32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09600" y="1752600"/>
            <a:ext cx="762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 &lt;af:navigationPane id="np1" var="menuInfo" value="</a:t>
            </a:r>
            <a:r>
              <a:rPr lang="en-US">
                <a:solidFill>
                  <a:srgbClr val="FF0000"/>
                </a:solidFill>
              </a:rPr>
              <a:t>#{root_menu}</a:t>
            </a:r>
            <a:r>
              <a:rPr lang="en-US"/>
              <a:t>"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hint="</a:t>
            </a:r>
            <a:r>
              <a:rPr lang="en-US">
                <a:solidFill>
                  <a:srgbClr val="FF0000"/>
                </a:solidFill>
              </a:rPr>
              <a:t>tabs</a:t>
            </a:r>
            <a:r>
              <a:rPr lang="en-US"/>
              <a:t>" level="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"&gt;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&lt;f:facet name="nodeStamp"&gt;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&lt;af:commandNavigationItem text="#{menuInfo.label}"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           id="cni1" icon="#{menuInfo.icon}"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           destination="#{menuInfo.destination}"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           action="#{menuInfo.doAction}" 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           visible="#{menuInfo.visible}"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                            rendered="#{menuInfo.rendered}" /&gt;</a:t>
            </a:r>
          </a:p>
          <a:p>
            <a:pPr algn="l">
              <a:spcBef>
                <a:spcPct val="0"/>
              </a:spcBef>
            </a:pPr>
            <a:r>
              <a:rPr lang="en-US"/>
              <a:t>              &lt;/f:facet&gt;</a:t>
            </a:r>
          </a:p>
          <a:p>
            <a:pPr algn="l">
              <a:spcBef>
                <a:spcPct val="0"/>
              </a:spcBef>
            </a:pPr>
            <a:r>
              <a:rPr lang="en-US"/>
              <a:t>&lt;/af:navigationPane&gt;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MainTemplate.jspx: Multi-level</a:t>
            </a: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85B4E1-064C-4EF1-B5CB-4B2AC54EEEE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838200" y="1325563"/>
            <a:ext cx="7315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&lt;af:navigationPane id="</a:t>
            </a:r>
            <a:r>
              <a:rPr lang="en-US" sz="1600">
                <a:solidFill>
                  <a:srgbClr val="FF0000"/>
                </a:solidFill>
              </a:rPr>
              <a:t>np1</a:t>
            </a:r>
            <a:r>
              <a:rPr lang="en-US" sz="1600"/>
              <a:t>" var="menuInfo" value="</a:t>
            </a:r>
            <a:r>
              <a:rPr lang="en-US" sz="1600">
                <a:solidFill>
                  <a:srgbClr val="FF0000"/>
                </a:solidFill>
              </a:rPr>
              <a:t>#{root_menu}</a:t>
            </a:r>
            <a:r>
              <a:rPr lang="en-US" sz="1600"/>
              <a:t>“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	hint="</a:t>
            </a:r>
            <a:r>
              <a:rPr lang="en-US" sz="1600">
                <a:solidFill>
                  <a:srgbClr val="FF0000"/>
                </a:solidFill>
              </a:rPr>
              <a:t>tabs</a:t>
            </a:r>
            <a:r>
              <a:rPr lang="en-US" sz="1600"/>
              <a:t>" level="</a:t>
            </a:r>
            <a:r>
              <a:rPr lang="en-US" sz="1600">
                <a:solidFill>
                  <a:srgbClr val="FF0000"/>
                </a:solidFill>
              </a:rPr>
              <a:t>0</a:t>
            </a:r>
            <a:r>
              <a:rPr lang="en-US" sz="1600"/>
              <a:t>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&lt;f:facet name="nodeStamp"&gt;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&lt;af:commandNavigationItem text="#{menuInfo.label}“ id …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&lt;/f:facet&gt;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&lt;/af:navigationPane&gt;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838200" y="3001963"/>
            <a:ext cx="7315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&lt;af:navigationPane id="</a:t>
            </a:r>
            <a:r>
              <a:rPr lang="en-US" sz="1600">
                <a:solidFill>
                  <a:srgbClr val="FF0000"/>
                </a:solidFill>
              </a:rPr>
              <a:t>np2</a:t>
            </a:r>
            <a:r>
              <a:rPr lang="en-US" sz="1600"/>
              <a:t>" var="menuInfo" value="</a:t>
            </a:r>
            <a:r>
              <a:rPr lang="en-US" sz="1600">
                <a:solidFill>
                  <a:srgbClr val="FF0000"/>
                </a:solidFill>
              </a:rPr>
              <a:t>#{root_menu}</a:t>
            </a:r>
            <a:r>
              <a:rPr lang="en-US" sz="1600"/>
              <a:t>“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	hint="</a:t>
            </a:r>
            <a:r>
              <a:rPr lang="en-US" sz="1600">
                <a:solidFill>
                  <a:srgbClr val="FF0000"/>
                </a:solidFill>
              </a:rPr>
              <a:t>tabs</a:t>
            </a:r>
            <a:r>
              <a:rPr lang="en-US" sz="1600"/>
              <a:t>" level=“</a:t>
            </a:r>
            <a:r>
              <a:rPr lang="en-US" sz="1600">
                <a:solidFill>
                  <a:srgbClr val="FF0000"/>
                </a:solidFill>
              </a:rPr>
              <a:t>1</a:t>
            </a:r>
            <a:r>
              <a:rPr lang="en-US" sz="1600"/>
              <a:t>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&lt;f:facet name="nodeStamp"&gt;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&lt;af:commandNavigationItem text="#{menuInfo.label}“ id …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&lt;/f:facet&gt;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&lt;/af:navigationPane&gt;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38200" y="4678363"/>
            <a:ext cx="7315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&lt;af:navigationPane id="</a:t>
            </a:r>
            <a:r>
              <a:rPr lang="en-US" sz="1600">
                <a:solidFill>
                  <a:srgbClr val="FF0000"/>
                </a:solidFill>
              </a:rPr>
              <a:t>np3</a:t>
            </a:r>
            <a:r>
              <a:rPr lang="en-US" sz="1600"/>
              <a:t>" var="menuInfo" value="</a:t>
            </a:r>
            <a:r>
              <a:rPr lang="en-US" sz="1600">
                <a:solidFill>
                  <a:srgbClr val="FF0000"/>
                </a:solidFill>
              </a:rPr>
              <a:t>#{root_menu}</a:t>
            </a:r>
            <a:r>
              <a:rPr lang="en-US" sz="1600"/>
              <a:t>“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	hint=“</a:t>
            </a:r>
            <a:r>
              <a:rPr lang="en-US" sz="1600">
                <a:solidFill>
                  <a:srgbClr val="FF0000"/>
                </a:solidFill>
              </a:rPr>
              <a:t>list</a:t>
            </a:r>
            <a:r>
              <a:rPr lang="en-US" sz="1600"/>
              <a:t>" level=“</a:t>
            </a:r>
            <a:r>
              <a:rPr lang="en-US" sz="1600">
                <a:solidFill>
                  <a:srgbClr val="FF0000"/>
                </a:solidFill>
              </a:rPr>
              <a:t>2</a:t>
            </a:r>
            <a:r>
              <a:rPr lang="en-US" sz="1600"/>
              <a:t>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&lt;f:facet name="nodeStamp"&gt;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&lt;af:commandNavigationItem text="#{menuInfo.label}“ id …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	&lt;/f:facet&gt;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&lt;/af:navigationPane&gt;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adfc-config.xml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E61CF-3B50-4158-B358-AFB9F07A5450}" type="slidenum">
              <a:rPr lang="en-US" smtClean="0"/>
              <a:pPr/>
              <a:t>65</a:t>
            </a:fld>
            <a:endParaRPr 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314700" cy="46196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CBF21D-5147-4A15-869C-993226335BC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 Menu</a:t>
            </a: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76885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B2FD8-0243-41F4-A5C4-48EE193EFFA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Help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457200" y="3810000"/>
            <a:ext cx="1600200" cy="161448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Form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838200" y="1752600"/>
            <a:ext cx="3381375" cy="167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/>
              <a:t>Help File</a:t>
            </a:r>
          </a:p>
          <a:p>
            <a:pPr algn="l">
              <a:spcBef>
                <a:spcPct val="0"/>
              </a:spcBef>
            </a:pPr>
            <a:r>
              <a:rPr lang="en-US" b="1"/>
              <a:t>Helpset: AllPowderHelp.hs</a:t>
            </a:r>
          </a:p>
          <a:p>
            <a:pPr algn="l">
              <a:spcBef>
                <a:spcPct val="0"/>
              </a:spcBef>
            </a:pPr>
            <a:r>
              <a:rPr lang="en-US"/>
              <a:t>Map:	map.xml</a:t>
            </a:r>
          </a:p>
          <a:p>
            <a:pPr algn="l">
              <a:spcBef>
                <a:spcPct val="0"/>
              </a:spcBef>
            </a:pPr>
            <a:r>
              <a:rPr lang="en-US"/>
              <a:t>Index:	index.xml</a:t>
            </a:r>
          </a:p>
          <a:p>
            <a:pPr algn="l">
              <a:spcBef>
                <a:spcPct val="0"/>
              </a:spcBef>
            </a:pPr>
            <a:r>
              <a:rPr lang="en-US"/>
              <a:t>TOC:	toc.xml</a:t>
            </a:r>
          </a:p>
          <a:p>
            <a:pPr algn="l">
              <a:spcBef>
                <a:spcPct val="0"/>
              </a:spcBef>
            </a:pPr>
            <a:r>
              <a:rPr lang="en-US"/>
              <a:t>Search:	search.idx</a:t>
            </a: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6096000" y="2112963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 </a:t>
            </a:r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6096000" y="3200400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 </a:t>
            </a:r>
          </a:p>
        </p:txBody>
      </p:sp>
      <p:sp>
        <p:nvSpPr>
          <p:cNvPr id="70664" name="Rectangle 10"/>
          <p:cNvSpPr>
            <a:spLocks noChangeArrowheads="1"/>
          </p:cNvSpPr>
          <p:nvPr/>
        </p:nvSpPr>
        <p:spPr bwMode="auto">
          <a:xfrm>
            <a:off x="6096000" y="4267200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 </a:t>
            </a:r>
          </a:p>
        </p:txBody>
      </p:sp>
      <p:sp>
        <p:nvSpPr>
          <p:cNvPr id="70665" name="Rectangle 12"/>
          <p:cNvSpPr>
            <a:spLocks noChangeArrowheads="1"/>
          </p:cNvSpPr>
          <p:nvPr/>
        </p:nvSpPr>
        <p:spPr bwMode="auto">
          <a:xfrm>
            <a:off x="7315200" y="2112963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 </a:t>
            </a:r>
          </a:p>
        </p:txBody>
      </p:sp>
      <p:sp>
        <p:nvSpPr>
          <p:cNvPr id="70666" name="Rectangle 13"/>
          <p:cNvSpPr>
            <a:spLocks noChangeArrowheads="1"/>
          </p:cNvSpPr>
          <p:nvPr/>
        </p:nvSpPr>
        <p:spPr bwMode="auto">
          <a:xfrm>
            <a:off x="7315200" y="3200400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 </a:t>
            </a:r>
          </a:p>
        </p:txBody>
      </p:sp>
      <p:sp>
        <p:nvSpPr>
          <p:cNvPr id="70667" name="Rectangle 14"/>
          <p:cNvSpPr>
            <a:spLocks noChangeArrowheads="1"/>
          </p:cNvSpPr>
          <p:nvPr/>
        </p:nvSpPr>
        <p:spPr bwMode="auto">
          <a:xfrm>
            <a:off x="7315200" y="4267200"/>
            <a:ext cx="914400" cy="6508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n-US"/>
              <a:t>HTML Topic</a:t>
            </a:r>
          </a:p>
        </p:txBody>
      </p:sp>
      <p:sp>
        <p:nvSpPr>
          <p:cNvPr id="70668" name="Text Box 15"/>
          <p:cNvSpPr txBox="1">
            <a:spLocks noChangeArrowheads="1"/>
          </p:cNvSpPr>
          <p:nvPr/>
        </p:nvSpPr>
        <p:spPr bwMode="auto">
          <a:xfrm>
            <a:off x="762000" y="4572000"/>
            <a:ext cx="26670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Help Topic ID:</a:t>
            </a:r>
          </a:p>
          <a:p>
            <a:pPr algn="l"/>
            <a:r>
              <a:rPr lang="en-US" sz="1600"/>
              <a:t>Topic_A</a:t>
            </a:r>
          </a:p>
        </p:txBody>
      </p:sp>
      <p:sp>
        <p:nvSpPr>
          <p:cNvPr id="70669" name="Rectangle 17"/>
          <p:cNvSpPr>
            <a:spLocks noChangeArrowheads="1"/>
          </p:cNvSpPr>
          <p:nvPr/>
        </p:nvSpPr>
        <p:spPr bwMode="auto">
          <a:xfrm>
            <a:off x="4343400" y="3197225"/>
            <a:ext cx="1206500" cy="1755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1 Topic_A</a:t>
            </a:r>
          </a:p>
          <a:p>
            <a:pPr algn="l">
              <a:spcBef>
                <a:spcPct val="0"/>
              </a:spcBef>
            </a:pPr>
            <a:r>
              <a:rPr lang="en-US"/>
              <a:t>2 Topic_B</a:t>
            </a:r>
          </a:p>
          <a:p>
            <a:pPr algn="l">
              <a:spcBef>
                <a:spcPct val="0"/>
              </a:spcBef>
            </a:pPr>
            <a:r>
              <a:rPr lang="en-US"/>
              <a:t>3 Topic_C</a:t>
            </a:r>
          </a:p>
          <a:p>
            <a:pPr algn="l">
              <a:spcBef>
                <a:spcPct val="0"/>
              </a:spcBef>
            </a:pPr>
            <a:r>
              <a:rPr lang="en-US"/>
              <a:t>4 Topic_D</a:t>
            </a:r>
          </a:p>
          <a:p>
            <a:pPr algn="l">
              <a:spcBef>
                <a:spcPct val="0"/>
              </a:spcBef>
            </a:pPr>
            <a:r>
              <a:rPr lang="en-US"/>
              <a:t>5 Topic_E</a:t>
            </a:r>
          </a:p>
          <a:p>
            <a:pPr algn="l">
              <a:spcBef>
                <a:spcPct val="0"/>
              </a:spcBef>
            </a:pPr>
            <a:r>
              <a:rPr lang="en-US"/>
              <a:t>6 Topic_F</a:t>
            </a:r>
          </a:p>
        </p:txBody>
      </p:sp>
      <p:sp>
        <p:nvSpPr>
          <p:cNvPr id="70670" name="Line 18"/>
          <p:cNvSpPr>
            <a:spLocks noChangeShapeType="1"/>
          </p:cNvSpPr>
          <p:nvPr/>
        </p:nvSpPr>
        <p:spPr bwMode="auto">
          <a:xfrm flipV="1">
            <a:off x="5486400" y="2590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71" name="Line 19"/>
          <p:cNvSpPr>
            <a:spLocks noChangeShapeType="1"/>
          </p:cNvSpPr>
          <p:nvPr/>
        </p:nvSpPr>
        <p:spPr bwMode="auto">
          <a:xfrm flipV="1">
            <a:off x="5562600" y="3429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72" name="Line 20"/>
          <p:cNvSpPr>
            <a:spLocks noChangeShapeType="1"/>
          </p:cNvSpPr>
          <p:nvPr/>
        </p:nvSpPr>
        <p:spPr bwMode="auto">
          <a:xfrm>
            <a:off x="5486400" y="3962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73" name="Freeform 21"/>
          <p:cNvSpPr>
            <a:spLocks/>
          </p:cNvSpPr>
          <p:nvPr/>
        </p:nvSpPr>
        <p:spPr bwMode="auto">
          <a:xfrm>
            <a:off x="3875088" y="1225550"/>
            <a:ext cx="4749800" cy="4683125"/>
          </a:xfrm>
          <a:custGeom>
            <a:avLst/>
            <a:gdLst>
              <a:gd name="T0" fmla="*/ 2147483647 w 2992"/>
              <a:gd name="T1" fmla="*/ 2147483647 h 2950"/>
              <a:gd name="T2" fmla="*/ 2147483647 w 2992"/>
              <a:gd name="T3" fmla="*/ 2147483647 h 2950"/>
              <a:gd name="T4" fmla="*/ 2147483647 w 2992"/>
              <a:gd name="T5" fmla="*/ 2147483647 h 2950"/>
              <a:gd name="T6" fmla="*/ 2147483647 w 2992"/>
              <a:gd name="T7" fmla="*/ 2147483647 h 2950"/>
              <a:gd name="T8" fmla="*/ 2147483647 w 2992"/>
              <a:gd name="T9" fmla="*/ 2147483647 h 2950"/>
              <a:gd name="T10" fmla="*/ 2147483647 w 2992"/>
              <a:gd name="T11" fmla="*/ 2147483647 h 2950"/>
              <a:gd name="T12" fmla="*/ 2147483647 w 2992"/>
              <a:gd name="T13" fmla="*/ 2147483647 h 2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2"/>
              <a:gd name="T22" fmla="*/ 0 h 2950"/>
              <a:gd name="T23" fmla="*/ 2992 w 2992"/>
              <a:gd name="T24" fmla="*/ 2950 h 2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2" h="2950">
                <a:moveTo>
                  <a:pt x="1554" y="340"/>
                </a:moveTo>
                <a:cubicBezTo>
                  <a:pt x="1154" y="445"/>
                  <a:pt x="621" y="717"/>
                  <a:pt x="375" y="996"/>
                </a:cubicBezTo>
                <a:cubicBezTo>
                  <a:pt x="129" y="1275"/>
                  <a:pt x="0" y="1707"/>
                  <a:pt x="79" y="2012"/>
                </a:cubicBezTo>
                <a:cubicBezTo>
                  <a:pt x="158" y="2317"/>
                  <a:pt x="415" y="2740"/>
                  <a:pt x="847" y="2828"/>
                </a:cubicBezTo>
                <a:cubicBezTo>
                  <a:pt x="1279" y="2916"/>
                  <a:pt x="2350" y="2950"/>
                  <a:pt x="2671" y="2540"/>
                </a:cubicBezTo>
                <a:cubicBezTo>
                  <a:pt x="2992" y="2130"/>
                  <a:pt x="2959" y="734"/>
                  <a:pt x="2773" y="367"/>
                </a:cubicBezTo>
                <a:cubicBezTo>
                  <a:pt x="2587" y="0"/>
                  <a:pt x="1933" y="237"/>
                  <a:pt x="1554" y="34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74" name="Line 22"/>
          <p:cNvSpPr>
            <a:spLocks noChangeShapeType="1"/>
          </p:cNvSpPr>
          <p:nvPr/>
        </p:nvSpPr>
        <p:spPr bwMode="auto">
          <a:xfrm flipV="1">
            <a:off x="2362200" y="28194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75" name="Line 24"/>
          <p:cNvSpPr>
            <a:spLocks noChangeShapeType="1"/>
          </p:cNvSpPr>
          <p:nvPr/>
        </p:nvSpPr>
        <p:spPr bwMode="auto">
          <a:xfrm flipH="1">
            <a:off x="4114800" y="2286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76" name="Rectangle 25">
            <a:hlinkClick r:id="rId2"/>
          </p:cNvPr>
          <p:cNvSpPr>
            <a:spLocks noChangeArrowheads="1"/>
          </p:cNvSpPr>
          <p:nvPr/>
        </p:nvSpPr>
        <p:spPr bwMode="auto">
          <a:xfrm>
            <a:off x="1157288" y="6248400"/>
            <a:ext cx="62261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http://www.oracle.com/technology/tech/java/help/index.html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0B467-6E3B-47A6-96C0-E08FBEBEFD9F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7162800" cy="3657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at least three HTML Help files for the All Powder forms using an HTML editor or Wordpad.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If necessary, download and install the Oracle Web Help and Java Help systems.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Map, Index, TOC, and Link files.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Build the search.idx file. 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the new HelpSystem .hs file.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Edit the ohwconfig.xml file to add your helpsystem project.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Copy your files to the server and test the project.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Add a help link to a page using http://localhost:7101/ohw-rcf-demo-thin/APHelp?topic=Customers.help.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AEDB5-0BEE-409C-88DA-93FB7572995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Help Files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762000" y="1752600"/>
            <a:ext cx="7162800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&lt;html&gt;&lt;head&gt;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&lt;title&gt;All Powder Board and Ski Shop&lt;/title&gt;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&lt;link rel="stylesheet" type="text/css" href="Styles.css"&gt;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&lt;/head&gt;&lt;body&gt;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&lt;h1&gt;Introduction to the All Powder Board and Ski Shop&lt;/H1&gt;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&lt;table&gt;&lt;tr&gt;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&lt;td&gt;&lt;img src="BoardLogo1.gif" border="0"&gt;&lt;/td&gt;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&lt;td&gt;All Powder Board and Ski Shop sells and rents snowboards and skis for all levels of riders and skiers.&lt;/td&gt;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&lt;/tr&gt;&lt;/table&gt;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&lt;h2&gt;The Board and Ski Shop&lt;/h2&gt;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&lt;ul&gt;&lt;li&gt;&lt;a href="Customers.html"&gt;Customers&lt;/a&gt;&lt;/li&gt;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&lt;li&gt;&lt;a href="Sales.html"&gt;Sales &lt;/a&gt;&lt;/li&gt;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&lt;/ul&gt;&lt;/body&gt;&lt;/html&gt;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609600" y="5486400"/>
            <a:ext cx="767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For examples, search your computer for *.hs and look at files in the folder.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 Choice: trinidad-config.xml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B184B-DAD8-409C-8035-749B4E5A41D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85800" y="1905000"/>
            <a:ext cx="754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&lt;?xml version="1.0" encoding="windows-1252"?&gt;</a:t>
            </a:r>
          </a:p>
          <a:p>
            <a:pPr algn="l"/>
            <a:r>
              <a:rPr lang="en-US"/>
              <a:t>&lt;trinidad-config xmlns="http://myfaces.apache.org/trinidad/config"&gt;</a:t>
            </a:r>
          </a:p>
          <a:p>
            <a:pPr algn="l"/>
            <a:r>
              <a:rPr lang="en-US"/>
              <a:t>  &lt;skin-family&gt;</a:t>
            </a:r>
            <a:r>
              <a:rPr lang="en-US">
                <a:solidFill>
                  <a:srgbClr val="FF0000"/>
                </a:solidFill>
              </a:rPr>
              <a:t>APSkin</a:t>
            </a:r>
            <a:r>
              <a:rPr lang="en-US"/>
              <a:t>&lt;/skin-family&gt;</a:t>
            </a:r>
          </a:p>
          <a:p>
            <a:pPr algn="l"/>
            <a:r>
              <a:rPr lang="en-US"/>
              <a:t>&lt;/trinidad-config&gt;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4F0E4-B093-4160-A15A-D9953EE4F689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Map File</a:t>
            </a: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762000" y="2057400"/>
            <a:ext cx="685800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&lt;?xml version='1.0' ?&gt;</a:t>
            </a:r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endParaRPr lang="en-US"/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&lt;map version="1.0"&gt;</a:t>
            </a:r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  &lt;mapID target="AllPowder_help" url="AllPowder.html" /&gt;</a:t>
            </a:r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  &lt;mapID target="Customers_help" url="Customers.html" /&gt;</a:t>
            </a:r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  &lt;mapID target="Sales_help" url="Sales.html" /&gt;</a:t>
            </a:r>
          </a:p>
          <a:p>
            <a:pPr algn="l">
              <a:spcBef>
                <a:spcPct val="0"/>
              </a:spcBef>
              <a:tabLst>
                <a:tab pos="2679700" algn="l"/>
              </a:tabLst>
            </a:pPr>
            <a:r>
              <a:rPr lang="en-US"/>
              <a:t>&lt;/map&gt;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3C2C8-A1C8-47A5-B4D9-5B93A75A0EA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Contents (TOC) file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38200" y="1524000"/>
            <a:ext cx="7696200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&lt;?xml version='1.0' ?&gt;</a:t>
            </a:r>
          </a:p>
          <a:p>
            <a:pPr algn="l">
              <a:spcBef>
                <a:spcPct val="0"/>
              </a:spcBef>
            </a:pPr>
            <a:r>
              <a:rPr lang="en-US"/>
              <a:t>&lt;toc version="1.0"&gt;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  &lt;tocitem text="Introduction to All Powder Board and Ski Shop"&gt;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&lt;tocitem target="AllPowder_help" text="The Board and Ski Shop" /&gt;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&lt;tocitem text="Sales Options" target="Sales_help" /&gt;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&lt;/tocitem&gt;</a:t>
            </a:r>
          </a:p>
          <a:p>
            <a:pPr algn="l">
              <a:spcBef>
                <a:spcPct val="0"/>
              </a:spcBef>
            </a:pPr>
            <a:r>
              <a:rPr lang="en-US"/>
              <a:t>  &lt;tocitem text="Customer Options"&gt;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&lt;tocitem target="Customers_help" text="Adding New Customers" /&gt;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&lt;tocitem target="Sales_help" text="Sales Options" /&gt;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&lt;/tocitem&gt;</a:t>
            </a:r>
          </a:p>
          <a:p>
            <a:pPr algn="l">
              <a:spcBef>
                <a:spcPct val="0"/>
              </a:spcBef>
            </a:pPr>
            <a:r>
              <a:rPr lang="en-US"/>
              <a:t>&lt;/toc&gt;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00BBD-00C9-46FB-91C2-1085DDB056A5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 File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685800" y="1676400"/>
            <a:ext cx="7696200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&lt;?xml version='1.0' ?&gt;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&lt;index version="1.0"&gt;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  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&lt;indexitem text="All Powder“ 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   &lt;indexentry text= "AllPowder“target="AllPowder.html“ /&gt;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&lt;/indexitem&gt;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&lt;indexitem text=“Management”&gt;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   &lt;indexientry text =“AP Management” target="AllPowder.html“ /&gt; 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&lt;/indexitem&gt;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…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&lt;indexitem text="Introduction"&gt;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	&lt;indexentry target="AllPowder.html" text="The Company" /&gt;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	&lt;indexentry target="Customers.html" text="Customers" /&gt;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	&lt;indexentry target="Sales.html" text="Sales" /&gt;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&lt;/indexitem&gt;</a:t>
            </a:r>
          </a:p>
          <a:p>
            <a:pPr algn="l">
              <a:spcBef>
                <a:spcPct val="0"/>
              </a:spcBef>
              <a:tabLst>
                <a:tab pos="466725" algn="l"/>
              </a:tabLst>
            </a:pPr>
            <a:r>
              <a:rPr lang="en-US"/>
              <a:t>&lt;/index&gt;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11517-E990-45D8-8688-1982A02314C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File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7724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Is a proprietary binary file that must be generated.</a:t>
            </a:r>
          </a:p>
          <a:p>
            <a:pPr algn="l"/>
            <a:r>
              <a:rPr lang="en-US"/>
              <a:t>Commercial systems can create the file:  Adobe RoboHelp</a:t>
            </a:r>
          </a:p>
          <a:p>
            <a:pPr algn="l"/>
            <a:r>
              <a:rPr lang="en-US"/>
              <a:t>Can download the Text Search Indexer from Oracle.</a:t>
            </a:r>
          </a:p>
          <a:p>
            <a:pPr algn="l"/>
            <a:r>
              <a:rPr lang="en-US"/>
              <a:t>Can also download OHJ (Java version) from Oracle and use that to create basic control files.</a:t>
            </a:r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37512-7F02-4EE9-AA50-6893FAB08D2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HelpSystem File (1)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371600" y="2362200"/>
            <a:ext cx="6019800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&lt;?xml version='1.0' ?&gt;</a:t>
            </a:r>
          </a:p>
          <a:p>
            <a:pPr algn="l">
              <a:spcBef>
                <a:spcPct val="0"/>
              </a:spcBef>
            </a:pPr>
            <a:r>
              <a:rPr lang="en-US"/>
              <a:t>&lt;helpset&gt;</a:t>
            </a:r>
          </a:p>
          <a:p>
            <a:pPr algn="l">
              <a:spcBef>
                <a:spcPct val="0"/>
              </a:spcBef>
            </a:pPr>
            <a:r>
              <a:rPr lang="en-US"/>
              <a:t>  &lt;title&gt;All Powder Board and Ski Shop&lt;/title&gt;</a:t>
            </a:r>
          </a:p>
          <a:p>
            <a:pPr algn="l">
              <a:spcBef>
                <a:spcPct val="0"/>
              </a:spcBef>
            </a:pPr>
            <a:r>
              <a:rPr lang="en-US"/>
              <a:t>  &lt;maps&gt;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&lt;mapref location=“map.xml" /&gt;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&lt;/maps&gt;</a:t>
            </a:r>
          </a:p>
          <a:p>
            <a:pPr algn="l">
              <a:spcBef>
                <a:spcPct val="0"/>
              </a:spcBef>
            </a:pPr>
            <a:r>
              <a:rPr lang="en-US"/>
              <a:t>  &lt;links&gt;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&lt;linkref location="link.xml"/&gt;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&lt;/links&gt;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FDDCB-0778-4645-BA65-7009D9367EF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HelpSystem File (2)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33400" y="1371600"/>
            <a:ext cx="8153400" cy="50355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 &lt;view&gt;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&lt;label&gt;Contents&lt;/label&gt;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&lt;type&gt;oracle.help.navigator.tocNavigator.TOCNavigator&lt;/type&gt;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&lt;data engine="oracle.help.engine.XMLTOCEngine"&gt;toc.xml&lt;/data&gt;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&lt;/view&gt;</a:t>
            </a:r>
          </a:p>
          <a:p>
            <a:pPr algn="l">
              <a:spcBef>
                <a:spcPct val="0"/>
              </a:spcBef>
            </a:pPr>
            <a:r>
              <a:rPr lang="en-US"/>
              <a:t>  &lt;view&gt;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&lt;label&gt;Index&lt;/label&gt;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&lt;type&gt;oracle.help.navigator.keywordNavigator.KeywordNavigator&lt;/type&gt;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&lt;title&gt;All Powder Board and Ski Shop&lt;/title&gt;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&lt;data engine="oracle.help.engine.XMLIndexEngine"&gt;index.xml&lt;/data&gt;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&lt;/view&gt;</a:t>
            </a:r>
          </a:p>
          <a:p>
            <a:pPr algn="l">
              <a:spcBef>
                <a:spcPct val="0"/>
              </a:spcBef>
            </a:pPr>
            <a:r>
              <a:rPr lang="en-US"/>
              <a:t>  &lt;view&gt;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&lt;label&gt;Search&lt;/label&gt;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&lt;title&gt;All Powder Board and Ski Shop&lt;/title&gt;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&lt;type&gt;oracle.help.navigator.searchNavigator.SearchNavigator&lt;/type&gt;</a:t>
            </a:r>
          </a:p>
          <a:p>
            <a:pPr algn="l">
              <a:spcBef>
                <a:spcPct val="0"/>
              </a:spcBef>
            </a:pPr>
            <a:r>
              <a:rPr lang="en-US"/>
              <a:t>    &lt;data engine="oracle.help.engine.SearchEngine"&gt;search.idx&lt;/data&gt;</a:t>
            </a:r>
          </a:p>
          <a:p>
            <a:pPr algn="l">
              <a:spcBef>
                <a:spcPct val="0"/>
              </a:spcBef>
            </a:pPr>
            <a:r>
              <a:rPr lang="en-US"/>
              <a:t>  &lt;/view&gt;</a:t>
            </a:r>
          </a:p>
          <a:p>
            <a:pPr algn="l">
              <a:spcBef>
                <a:spcPct val="0"/>
              </a:spcBef>
            </a:pPr>
            <a:r>
              <a:rPr lang="en-US"/>
              <a:t>&lt;/helpset&gt;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B45B4-EC29-453A-ABE6-3992CA501D6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ohwconfig.xml</a:t>
            </a: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&lt;?xml version=‘1.0’ encoding=‘UTF-8’ ?&gt;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&lt;helpConfiguration …&gt;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&lt;brandings&gt;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&lt;branding text=“title”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&lt;/brandings&gt;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&lt;locales&gt;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&lt;locale language=“en”&gt;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&lt;books&gt;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         &lt;helpSet id=“APHelp” location=“APHelp/APHelp.hs” 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&lt;/books&gt;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&lt;/locale&gt;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…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&lt;/locales&gt;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&lt;parameters&gt;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&lt;combineBooks&gt;true&lt;/combineBooks&gt;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&lt;useLaelInfo&gt;true&lt;/useLabelInfo&gt;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&lt;/parameters&gt;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&lt;/helpConfiguration&gt;</a:t>
            </a:r>
          </a:p>
        </p:txBody>
      </p:sp>
      <p:sp>
        <p:nvSpPr>
          <p:cNvPr id="79877" name="Text Box 10"/>
          <p:cNvSpPr txBox="1">
            <a:spLocks noChangeArrowheads="1"/>
          </p:cNvSpPr>
          <p:nvPr/>
        </p:nvSpPr>
        <p:spPr bwMode="auto">
          <a:xfrm>
            <a:off x="5181600" y="3962400"/>
            <a:ext cx="22860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Add or edit this line into ohw-rcf-demo-thin project file.</a:t>
            </a:r>
          </a:p>
        </p:txBody>
      </p:sp>
      <p:cxnSp>
        <p:nvCxnSpPr>
          <p:cNvPr id="79878" name="Straight Arrow Connector 6"/>
          <p:cNvCxnSpPr>
            <a:cxnSpLocks noChangeShapeType="1"/>
            <a:stCxn id="79877" idx="1"/>
          </p:cNvCxnSpPr>
          <p:nvPr/>
        </p:nvCxnSpPr>
        <p:spPr bwMode="auto">
          <a:xfrm rot="10800000">
            <a:off x="3810000" y="3733800"/>
            <a:ext cx="1371600" cy="690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Help File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390C4-0A8F-44AB-9994-E48B4A1B1C14}" type="slidenum">
              <a:rPr lang="en-US" smtClean="0"/>
              <a:pPr/>
              <a:t>77</a:t>
            </a:fld>
            <a:endParaRPr lang="en-US" smtClean="0"/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16688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adf-settings.xml file</a:t>
            </a:r>
          </a:p>
        </p:txBody>
      </p:sp>
      <p:sp>
        <p:nvSpPr>
          <p:cNvPr id="819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E1C0C-1ACB-4EF2-B9AA-5B4363B2B9E4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457200" y="1447800"/>
            <a:ext cx="807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/>
              <a:t>&lt;?xml version="1.0" encoding="windows-1252" ?&gt;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&lt;adf-settings xmlns="http://xmlns.oracle.com/adf/settings"&gt;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&lt;help-provider&gt;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   &lt;help-provider-class&gt;oracle.help.web.rich.helpProvider.OHWHelpProvider&lt;/help-provider-class&gt;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      &lt;property&gt;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         &lt;property-name&gt;ohwConfigFileURL&lt;/property-name&gt;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         &lt;value&gt;/helpsets/APHelp/ohwconfig.xml&lt;/value&gt;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      &lt;/property&gt;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&lt;!--property&gt;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   &lt;property-name&gt;group&lt;/property-name&gt;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   &lt;value&gt;null&lt;/value&gt;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&lt;/property--&gt;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&lt;property&gt;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	&lt;property-name&gt;baseURI&lt;/property-name&gt;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	&lt;value&gt;http://localhost:7101/ohw-rcf-demo-thin/ohguide/&lt;/value&gt;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	   &lt;/property&gt;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   &lt;/help-provider&gt;</a:t>
            </a:r>
          </a:p>
          <a:p>
            <a:pPr algn="l">
              <a:spcBef>
                <a:spcPct val="0"/>
              </a:spcBef>
            </a:pPr>
            <a:r>
              <a:rPr lang="en-US" sz="1400"/>
              <a:t>&lt;/adf-settings&gt;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914400" y="5486400"/>
            <a:ext cx="710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Must be manually created in the JDeveloper folder: .adf/META-INF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F7CD3-47B8-4D6E-A212-D09852A27DCF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Context-Sensitive Help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876800" cy="3736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4572000" y="4724400"/>
            <a:ext cx="198120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82950" name="TextBox 6"/>
          <p:cNvSpPr txBox="1">
            <a:spLocks noChangeArrowheads="1"/>
          </p:cNvSpPr>
          <p:nvPr/>
        </p:nvSpPr>
        <p:spPr bwMode="auto">
          <a:xfrm>
            <a:off x="1828800" y="5486400"/>
            <a:ext cx="461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Probably does not work. I do not know why.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Skins: Set CSS Level 3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63C68-7F4A-485B-AEBD-58A7CB6EB5B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334000" cy="3795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743200" y="5638800"/>
            <a:ext cx="329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Main menu: Tools/Preferences</a:t>
            </a:r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2057400" y="3200400"/>
            <a:ext cx="838200" cy="152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4419600" y="1981200"/>
            <a:ext cx="1447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8" name="Oval 10"/>
          <p:cNvSpPr>
            <a:spLocks noChangeArrowheads="1"/>
          </p:cNvSpPr>
          <p:nvPr/>
        </p:nvSpPr>
        <p:spPr bwMode="auto">
          <a:xfrm>
            <a:off x="3429000" y="2667000"/>
            <a:ext cx="14478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839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3BE3F-7215-46A9-8C56-A5A0DCA52E2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685800" y="1676400"/>
            <a:ext cx="762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Problems getting Help Provider registered to work within JDeveloper.</a:t>
            </a:r>
          </a:p>
          <a:p>
            <a:pPr algn="l"/>
            <a:r>
              <a:rPr lang="en-US"/>
              <a:t>And problems downloading ohw-links.ear.</a:t>
            </a:r>
          </a:p>
          <a:p>
            <a:pPr algn="l"/>
            <a:r>
              <a:rPr lang="en-US"/>
              <a:t>Can make help work with the thin-client, but not context-sensitive.</a:t>
            </a:r>
          </a:p>
          <a:p>
            <a:pPr algn="l"/>
            <a:r>
              <a:rPr lang="en-US"/>
              <a:t>Find directory used by thin-client. Search for Shakespeare (their example). But three folders, find the right one by testing ohwconfig.</a:t>
            </a:r>
          </a:p>
          <a:p>
            <a:pPr algn="l"/>
            <a:r>
              <a:rPr lang="en-US"/>
              <a:t>Example: C:\Users\JPost\AppData\Roaming\JDeveloper\system11.1.1.2.36.55.36\DefaultDomain\servers\DefaultServer\tmp\_WL_user\ohw-rcf-demo-thin\ehn3p4\war\helpsets</a:t>
            </a:r>
          </a:p>
          <a:p>
            <a:pPr algn="l"/>
            <a:r>
              <a:rPr lang="en-US"/>
              <a:t>Copy APHelp folder into that directory and add </a:t>
            </a:r>
          </a:p>
          <a:p>
            <a:pPr algn="l"/>
            <a:r>
              <a:rPr lang="en-US"/>
              <a:t>&lt;helpSet id="APHelp" location="APHelp/APHelp.hs"/&gt;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7C8FE5-2B39-4383-BBE1-1CAC37CEEA3E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Deploying an Application</a:t>
            </a:r>
          </a:p>
        </p:txBody>
      </p:sp>
      <p:pic>
        <p:nvPicPr>
          <p:cNvPr id="84996" name="Picture 4" descr="j0285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17954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CG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038600"/>
            <a:ext cx="15033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95325" y="4608513"/>
            <a:ext cx="1695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Developer files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019800" y="5257800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Application users</a:t>
            </a:r>
          </a:p>
        </p:txBody>
      </p:sp>
      <p:grpSp>
        <p:nvGrpSpPr>
          <p:cNvPr id="85000" name="Group 9"/>
          <p:cNvGrpSpPr>
            <a:grpSpLocks/>
          </p:cNvGrpSpPr>
          <p:nvPr/>
        </p:nvGrpSpPr>
        <p:grpSpPr bwMode="auto">
          <a:xfrm>
            <a:off x="4495800" y="1828800"/>
            <a:ext cx="898525" cy="1358900"/>
            <a:chOff x="2256" y="1536"/>
            <a:chExt cx="566" cy="856"/>
          </a:xfrm>
        </p:grpSpPr>
        <p:sp>
          <p:nvSpPr>
            <p:cNvPr id="85006" name="Freeform 10"/>
            <p:cNvSpPr>
              <a:spLocks/>
            </p:cNvSpPr>
            <p:nvPr/>
          </p:nvSpPr>
          <p:spPr bwMode="auto">
            <a:xfrm>
              <a:off x="2570" y="1540"/>
              <a:ext cx="252" cy="844"/>
            </a:xfrm>
            <a:custGeom>
              <a:avLst/>
              <a:gdLst>
                <a:gd name="T0" fmla="*/ 222 w 252"/>
                <a:gd name="T1" fmla="*/ 82 h 844"/>
                <a:gd name="T2" fmla="*/ 252 w 252"/>
                <a:gd name="T3" fmla="*/ 746 h 844"/>
                <a:gd name="T4" fmla="*/ 6 w 252"/>
                <a:gd name="T5" fmla="*/ 844 h 844"/>
                <a:gd name="T6" fmla="*/ 4 w 252"/>
                <a:gd name="T7" fmla="*/ 0 h 844"/>
                <a:gd name="T8" fmla="*/ 98 w 252"/>
                <a:gd name="T9" fmla="*/ 40 h 844"/>
                <a:gd name="T10" fmla="*/ 144 w 252"/>
                <a:gd name="T11" fmla="*/ 44 h 844"/>
                <a:gd name="T12" fmla="*/ 162 w 252"/>
                <a:gd name="T13" fmla="*/ 64 h 844"/>
                <a:gd name="T14" fmla="*/ 222 w 252"/>
                <a:gd name="T15" fmla="*/ 82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844"/>
                <a:gd name="T26" fmla="*/ 252 w 252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844">
                  <a:moveTo>
                    <a:pt x="222" y="82"/>
                  </a:moveTo>
                  <a:cubicBezTo>
                    <a:pt x="234" y="198"/>
                    <a:pt x="248" y="620"/>
                    <a:pt x="252" y="746"/>
                  </a:cubicBezTo>
                  <a:cubicBezTo>
                    <a:pt x="138" y="786"/>
                    <a:pt x="90" y="808"/>
                    <a:pt x="6" y="844"/>
                  </a:cubicBezTo>
                  <a:cubicBezTo>
                    <a:pt x="8" y="710"/>
                    <a:pt x="0" y="142"/>
                    <a:pt x="4" y="0"/>
                  </a:cubicBezTo>
                  <a:cubicBezTo>
                    <a:pt x="62" y="22"/>
                    <a:pt x="75" y="33"/>
                    <a:pt x="98" y="40"/>
                  </a:cubicBezTo>
                  <a:cubicBezTo>
                    <a:pt x="121" y="47"/>
                    <a:pt x="133" y="40"/>
                    <a:pt x="144" y="44"/>
                  </a:cubicBezTo>
                  <a:cubicBezTo>
                    <a:pt x="155" y="48"/>
                    <a:pt x="149" y="58"/>
                    <a:pt x="162" y="64"/>
                  </a:cubicBezTo>
                  <a:cubicBezTo>
                    <a:pt x="175" y="70"/>
                    <a:pt x="178" y="64"/>
                    <a:pt x="222" y="8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9696D5"/>
                </a:gs>
                <a:gs pos="100000">
                  <a:srgbClr val="000099"/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07" name="Freeform 11"/>
            <p:cNvSpPr>
              <a:spLocks/>
            </p:cNvSpPr>
            <p:nvPr/>
          </p:nvSpPr>
          <p:spPr bwMode="auto">
            <a:xfrm>
              <a:off x="2684" y="1582"/>
              <a:ext cx="60" cy="744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52" y="140"/>
                </a:cxn>
                <a:cxn ang="0">
                  <a:pos x="46" y="366"/>
                </a:cxn>
                <a:cxn ang="0">
                  <a:pos x="55" y="736"/>
                </a:cxn>
                <a:cxn ang="0">
                  <a:pos x="41" y="744"/>
                </a:cxn>
                <a:cxn ang="0">
                  <a:pos x="8" y="239"/>
                </a:cxn>
                <a:cxn ang="0">
                  <a:pos x="4" y="2"/>
                </a:cxn>
                <a:cxn ang="0">
                  <a:pos x="35" y="2"/>
                </a:cxn>
                <a:cxn ang="0">
                  <a:pos x="50" y="17"/>
                </a:cxn>
              </a:cxnLst>
              <a:rect l="0" t="0" r="r" b="b"/>
              <a:pathLst>
                <a:path w="60" h="744">
                  <a:moveTo>
                    <a:pt x="50" y="17"/>
                  </a:moveTo>
                  <a:cubicBezTo>
                    <a:pt x="53" y="40"/>
                    <a:pt x="53" y="82"/>
                    <a:pt x="52" y="140"/>
                  </a:cubicBezTo>
                  <a:cubicBezTo>
                    <a:pt x="51" y="198"/>
                    <a:pt x="46" y="267"/>
                    <a:pt x="46" y="366"/>
                  </a:cubicBezTo>
                  <a:cubicBezTo>
                    <a:pt x="46" y="465"/>
                    <a:pt x="56" y="673"/>
                    <a:pt x="55" y="736"/>
                  </a:cubicBezTo>
                  <a:cubicBezTo>
                    <a:pt x="42" y="739"/>
                    <a:pt x="60" y="737"/>
                    <a:pt x="41" y="744"/>
                  </a:cubicBezTo>
                  <a:cubicBezTo>
                    <a:pt x="33" y="661"/>
                    <a:pt x="14" y="363"/>
                    <a:pt x="8" y="239"/>
                  </a:cubicBezTo>
                  <a:cubicBezTo>
                    <a:pt x="2" y="115"/>
                    <a:pt x="0" y="41"/>
                    <a:pt x="4" y="2"/>
                  </a:cubicBezTo>
                  <a:cubicBezTo>
                    <a:pt x="25" y="8"/>
                    <a:pt x="27" y="0"/>
                    <a:pt x="35" y="2"/>
                  </a:cubicBezTo>
                  <a:cubicBezTo>
                    <a:pt x="43" y="4"/>
                    <a:pt x="37" y="0"/>
                    <a:pt x="50" y="1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008" name="Freeform 12"/>
            <p:cNvSpPr>
              <a:spLocks/>
            </p:cNvSpPr>
            <p:nvPr/>
          </p:nvSpPr>
          <p:spPr bwMode="auto">
            <a:xfrm>
              <a:off x="2256" y="1536"/>
              <a:ext cx="322" cy="856"/>
            </a:xfrm>
            <a:custGeom>
              <a:avLst/>
              <a:gdLst>
                <a:gd name="T0" fmla="*/ 322 w 322"/>
                <a:gd name="T1" fmla="*/ 850 h 856"/>
                <a:gd name="T2" fmla="*/ 220 w 322"/>
                <a:gd name="T3" fmla="*/ 842 h 856"/>
                <a:gd name="T4" fmla="*/ 170 w 322"/>
                <a:gd name="T5" fmla="*/ 796 h 856"/>
                <a:gd name="T6" fmla="*/ 142 w 322"/>
                <a:gd name="T7" fmla="*/ 788 h 856"/>
                <a:gd name="T8" fmla="*/ 48 w 322"/>
                <a:gd name="T9" fmla="*/ 768 h 856"/>
                <a:gd name="T10" fmla="*/ 0 w 322"/>
                <a:gd name="T11" fmla="*/ 722 h 856"/>
                <a:gd name="T12" fmla="*/ 36 w 322"/>
                <a:gd name="T13" fmla="*/ 84 h 856"/>
                <a:gd name="T14" fmla="*/ 94 w 322"/>
                <a:gd name="T15" fmla="*/ 60 h 856"/>
                <a:gd name="T16" fmla="*/ 168 w 322"/>
                <a:gd name="T17" fmla="*/ 42 h 856"/>
                <a:gd name="T18" fmla="*/ 202 w 322"/>
                <a:gd name="T19" fmla="*/ 32 h 856"/>
                <a:gd name="T20" fmla="*/ 252 w 322"/>
                <a:gd name="T21" fmla="*/ 10 h 856"/>
                <a:gd name="T22" fmla="*/ 320 w 322"/>
                <a:gd name="T23" fmla="*/ 4 h 856"/>
                <a:gd name="T24" fmla="*/ 322 w 322"/>
                <a:gd name="T25" fmla="*/ 850 h 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2"/>
                <a:gd name="T40" fmla="*/ 0 h 856"/>
                <a:gd name="T41" fmla="*/ 322 w 322"/>
                <a:gd name="T42" fmla="*/ 856 h 8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2" h="856">
                  <a:moveTo>
                    <a:pt x="322" y="850"/>
                  </a:moveTo>
                  <a:cubicBezTo>
                    <a:pt x="284" y="856"/>
                    <a:pt x="245" y="851"/>
                    <a:pt x="220" y="842"/>
                  </a:cubicBezTo>
                  <a:cubicBezTo>
                    <a:pt x="195" y="833"/>
                    <a:pt x="183" y="805"/>
                    <a:pt x="170" y="796"/>
                  </a:cubicBezTo>
                  <a:cubicBezTo>
                    <a:pt x="157" y="787"/>
                    <a:pt x="162" y="793"/>
                    <a:pt x="142" y="788"/>
                  </a:cubicBezTo>
                  <a:cubicBezTo>
                    <a:pt x="122" y="783"/>
                    <a:pt x="72" y="779"/>
                    <a:pt x="48" y="768"/>
                  </a:cubicBezTo>
                  <a:cubicBezTo>
                    <a:pt x="24" y="757"/>
                    <a:pt x="32" y="756"/>
                    <a:pt x="0" y="722"/>
                  </a:cubicBezTo>
                  <a:cubicBezTo>
                    <a:pt x="8" y="610"/>
                    <a:pt x="22" y="194"/>
                    <a:pt x="36" y="84"/>
                  </a:cubicBezTo>
                  <a:cubicBezTo>
                    <a:pt x="80" y="56"/>
                    <a:pt x="72" y="67"/>
                    <a:pt x="94" y="60"/>
                  </a:cubicBezTo>
                  <a:cubicBezTo>
                    <a:pt x="116" y="53"/>
                    <a:pt x="150" y="47"/>
                    <a:pt x="168" y="42"/>
                  </a:cubicBezTo>
                  <a:cubicBezTo>
                    <a:pt x="186" y="37"/>
                    <a:pt x="188" y="37"/>
                    <a:pt x="202" y="32"/>
                  </a:cubicBezTo>
                  <a:cubicBezTo>
                    <a:pt x="216" y="27"/>
                    <a:pt x="232" y="15"/>
                    <a:pt x="252" y="10"/>
                  </a:cubicBezTo>
                  <a:cubicBezTo>
                    <a:pt x="272" y="5"/>
                    <a:pt x="276" y="0"/>
                    <a:pt x="320" y="4"/>
                  </a:cubicBezTo>
                  <a:cubicBezTo>
                    <a:pt x="320" y="156"/>
                    <a:pt x="322" y="706"/>
                    <a:pt x="322" y="8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000097"/>
                </a:gs>
                <a:gs pos="100000">
                  <a:srgbClr val="000099"/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09" name="Freeform 13"/>
            <p:cNvSpPr>
              <a:spLocks/>
            </p:cNvSpPr>
            <p:nvPr/>
          </p:nvSpPr>
          <p:spPr bwMode="auto">
            <a:xfrm>
              <a:off x="2402" y="1542"/>
              <a:ext cx="51" cy="839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19" y="116"/>
                </a:cxn>
                <a:cxn ang="0">
                  <a:pos x="4" y="728"/>
                </a:cxn>
                <a:cxn ang="0">
                  <a:pos x="1" y="785"/>
                </a:cxn>
                <a:cxn ang="0">
                  <a:pos x="3" y="783"/>
                </a:cxn>
                <a:cxn ang="0">
                  <a:pos x="18" y="791"/>
                </a:cxn>
                <a:cxn ang="0">
                  <a:pos x="34" y="801"/>
                </a:cxn>
                <a:cxn ang="0">
                  <a:pos x="46" y="372"/>
                </a:cxn>
                <a:cxn ang="0">
                  <a:pos x="49" y="27"/>
                </a:cxn>
                <a:cxn ang="0">
                  <a:pos x="34" y="32"/>
                </a:cxn>
              </a:cxnLst>
              <a:rect l="0" t="0" r="r" b="b"/>
              <a:pathLst>
                <a:path w="51" h="839">
                  <a:moveTo>
                    <a:pt x="34" y="32"/>
                  </a:moveTo>
                  <a:cubicBezTo>
                    <a:pt x="29" y="43"/>
                    <a:pt x="24" y="0"/>
                    <a:pt x="19" y="116"/>
                  </a:cubicBezTo>
                  <a:cubicBezTo>
                    <a:pt x="14" y="232"/>
                    <a:pt x="7" y="617"/>
                    <a:pt x="4" y="728"/>
                  </a:cubicBezTo>
                  <a:cubicBezTo>
                    <a:pt x="1" y="839"/>
                    <a:pt x="1" y="750"/>
                    <a:pt x="1" y="785"/>
                  </a:cubicBezTo>
                  <a:cubicBezTo>
                    <a:pt x="24" y="789"/>
                    <a:pt x="0" y="782"/>
                    <a:pt x="3" y="783"/>
                  </a:cubicBezTo>
                  <a:cubicBezTo>
                    <a:pt x="6" y="784"/>
                    <a:pt x="13" y="788"/>
                    <a:pt x="18" y="791"/>
                  </a:cubicBezTo>
                  <a:cubicBezTo>
                    <a:pt x="23" y="794"/>
                    <a:pt x="15" y="794"/>
                    <a:pt x="34" y="801"/>
                  </a:cubicBezTo>
                  <a:cubicBezTo>
                    <a:pt x="38" y="733"/>
                    <a:pt x="44" y="501"/>
                    <a:pt x="46" y="372"/>
                  </a:cubicBezTo>
                  <a:cubicBezTo>
                    <a:pt x="48" y="243"/>
                    <a:pt x="51" y="84"/>
                    <a:pt x="49" y="27"/>
                  </a:cubicBezTo>
                  <a:cubicBezTo>
                    <a:pt x="24" y="32"/>
                    <a:pt x="37" y="31"/>
                    <a:pt x="34" y="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010" name="Freeform 14"/>
            <p:cNvSpPr>
              <a:spLocks/>
            </p:cNvSpPr>
            <p:nvPr/>
          </p:nvSpPr>
          <p:spPr bwMode="auto">
            <a:xfrm>
              <a:off x="2678" y="173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Freeform 15"/>
            <p:cNvSpPr>
              <a:spLocks/>
            </p:cNvSpPr>
            <p:nvPr/>
          </p:nvSpPr>
          <p:spPr bwMode="auto">
            <a:xfrm>
              <a:off x="2678" y="1775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Freeform 16"/>
            <p:cNvSpPr>
              <a:spLocks/>
            </p:cNvSpPr>
            <p:nvPr/>
          </p:nvSpPr>
          <p:spPr bwMode="auto">
            <a:xfrm>
              <a:off x="2678" y="1821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Freeform 17"/>
            <p:cNvSpPr>
              <a:spLocks/>
            </p:cNvSpPr>
            <p:nvPr/>
          </p:nvSpPr>
          <p:spPr bwMode="auto">
            <a:xfrm>
              <a:off x="2678" y="185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Freeform 18"/>
            <p:cNvSpPr>
              <a:spLocks/>
            </p:cNvSpPr>
            <p:nvPr/>
          </p:nvSpPr>
          <p:spPr bwMode="auto">
            <a:xfrm>
              <a:off x="2678" y="1907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Freeform 19"/>
            <p:cNvSpPr>
              <a:spLocks/>
            </p:cNvSpPr>
            <p:nvPr/>
          </p:nvSpPr>
          <p:spPr bwMode="auto">
            <a:xfrm>
              <a:off x="2372" y="1713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Freeform 20"/>
            <p:cNvSpPr>
              <a:spLocks/>
            </p:cNvSpPr>
            <p:nvPr/>
          </p:nvSpPr>
          <p:spPr bwMode="auto">
            <a:xfrm>
              <a:off x="2372" y="175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Freeform 21"/>
            <p:cNvSpPr>
              <a:spLocks/>
            </p:cNvSpPr>
            <p:nvPr/>
          </p:nvSpPr>
          <p:spPr bwMode="auto">
            <a:xfrm>
              <a:off x="2372" y="1799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Freeform 22"/>
            <p:cNvSpPr>
              <a:spLocks/>
            </p:cNvSpPr>
            <p:nvPr/>
          </p:nvSpPr>
          <p:spPr bwMode="auto">
            <a:xfrm>
              <a:off x="2372" y="1845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Freeform 23"/>
            <p:cNvSpPr>
              <a:spLocks/>
            </p:cNvSpPr>
            <p:nvPr/>
          </p:nvSpPr>
          <p:spPr bwMode="auto">
            <a:xfrm>
              <a:off x="2372" y="189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 cap="flat" cmpd="sng">
              <a:solidFill>
                <a:srgbClr val="0000FF">
                  <a:alpha val="76862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Freeform 24"/>
            <p:cNvSpPr>
              <a:spLocks/>
            </p:cNvSpPr>
            <p:nvPr/>
          </p:nvSpPr>
          <p:spPr bwMode="auto">
            <a:xfrm>
              <a:off x="2581" y="1723"/>
              <a:ext cx="96" cy="21"/>
            </a:xfrm>
            <a:custGeom>
              <a:avLst/>
              <a:gdLst>
                <a:gd name="T0" fmla="*/ 96 w 96"/>
                <a:gd name="T1" fmla="*/ 21 h 21"/>
                <a:gd name="T2" fmla="*/ 0 w 96"/>
                <a:gd name="T3" fmla="*/ 0 h 21"/>
                <a:gd name="T4" fmla="*/ 0 60000 65536"/>
                <a:gd name="T5" fmla="*/ 0 60000 65536"/>
                <a:gd name="T6" fmla="*/ 0 w 96"/>
                <a:gd name="T7" fmla="*/ 0 h 21"/>
                <a:gd name="T8" fmla="*/ 96 w 96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1">
                  <a:moveTo>
                    <a:pt x="96" y="2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Freeform 25"/>
            <p:cNvSpPr>
              <a:spLocks/>
            </p:cNvSpPr>
            <p:nvPr/>
          </p:nvSpPr>
          <p:spPr bwMode="auto">
            <a:xfrm>
              <a:off x="2581" y="1764"/>
              <a:ext cx="95" cy="18"/>
            </a:xfrm>
            <a:custGeom>
              <a:avLst/>
              <a:gdLst>
                <a:gd name="T0" fmla="*/ 95 w 95"/>
                <a:gd name="T1" fmla="*/ 18 h 18"/>
                <a:gd name="T2" fmla="*/ 0 w 95"/>
                <a:gd name="T3" fmla="*/ 0 h 18"/>
                <a:gd name="T4" fmla="*/ 0 60000 65536"/>
                <a:gd name="T5" fmla="*/ 0 60000 65536"/>
                <a:gd name="T6" fmla="*/ 0 w 95"/>
                <a:gd name="T7" fmla="*/ 0 h 18"/>
                <a:gd name="T8" fmla="*/ 95 w 9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18">
                  <a:moveTo>
                    <a:pt x="95" y="1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Freeform 26"/>
            <p:cNvSpPr>
              <a:spLocks/>
            </p:cNvSpPr>
            <p:nvPr/>
          </p:nvSpPr>
          <p:spPr bwMode="auto">
            <a:xfrm>
              <a:off x="2576" y="1812"/>
              <a:ext cx="100" cy="14"/>
            </a:xfrm>
            <a:custGeom>
              <a:avLst/>
              <a:gdLst>
                <a:gd name="T0" fmla="*/ 100 w 100"/>
                <a:gd name="T1" fmla="*/ 14 h 14"/>
                <a:gd name="T2" fmla="*/ 0 w 100"/>
                <a:gd name="T3" fmla="*/ 0 h 14"/>
                <a:gd name="T4" fmla="*/ 0 60000 65536"/>
                <a:gd name="T5" fmla="*/ 0 60000 65536"/>
                <a:gd name="T6" fmla="*/ 0 w 100"/>
                <a:gd name="T7" fmla="*/ 0 h 14"/>
                <a:gd name="T8" fmla="*/ 100 w 10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14">
                  <a:moveTo>
                    <a:pt x="100" y="14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Freeform 27"/>
            <p:cNvSpPr>
              <a:spLocks/>
            </p:cNvSpPr>
            <p:nvPr/>
          </p:nvSpPr>
          <p:spPr bwMode="auto">
            <a:xfrm>
              <a:off x="2574" y="1856"/>
              <a:ext cx="102" cy="10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0 h 10"/>
                <a:gd name="T4" fmla="*/ 0 60000 65536"/>
                <a:gd name="T5" fmla="*/ 0 60000 65536"/>
                <a:gd name="T6" fmla="*/ 0 w 102"/>
                <a:gd name="T7" fmla="*/ 0 h 10"/>
                <a:gd name="T8" fmla="*/ 102 w 10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0">
                  <a:moveTo>
                    <a:pt x="102" y="1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Freeform 28"/>
            <p:cNvSpPr>
              <a:spLocks/>
            </p:cNvSpPr>
            <p:nvPr/>
          </p:nvSpPr>
          <p:spPr bwMode="auto">
            <a:xfrm>
              <a:off x="2574" y="1904"/>
              <a:ext cx="109" cy="8"/>
            </a:xfrm>
            <a:custGeom>
              <a:avLst/>
              <a:gdLst>
                <a:gd name="T0" fmla="*/ 109 w 109"/>
                <a:gd name="T1" fmla="*/ 8 h 8"/>
                <a:gd name="T2" fmla="*/ 0 w 109"/>
                <a:gd name="T3" fmla="*/ 0 h 8"/>
                <a:gd name="T4" fmla="*/ 0 60000 65536"/>
                <a:gd name="T5" fmla="*/ 0 60000 65536"/>
                <a:gd name="T6" fmla="*/ 0 w 109"/>
                <a:gd name="T7" fmla="*/ 0 h 8"/>
                <a:gd name="T8" fmla="*/ 109 w 10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8">
                  <a:moveTo>
                    <a:pt x="109" y="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99CCFF">
                  <a:alpha val="7097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Freeform 29"/>
            <p:cNvSpPr>
              <a:spLocks/>
            </p:cNvSpPr>
            <p:nvPr/>
          </p:nvSpPr>
          <p:spPr bwMode="auto">
            <a:xfrm>
              <a:off x="2731" y="1752"/>
              <a:ext cx="71" cy="12"/>
            </a:xfrm>
            <a:custGeom>
              <a:avLst/>
              <a:gdLst>
                <a:gd name="T0" fmla="*/ 0 w 71"/>
                <a:gd name="T1" fmla="*/ 0 h 12"/>
                <a:gd name="T2" fmla="*/ 71 w 71"/>
                <a:gd name="T3" fmla="*/ 12 h 12"/>
                <a:gd name="T4" fmla="*/ 0 60000 65536"/>
                <a:gd name="T5" fmla="*/ 0 60000 65536"/>
                <a:gd name="T6" fmla="*/ 0 w 71"/>
                <a:gd name="T7" fmla="*/ 0 h 12"/>
                <a:gd name="T8" fmla="*/ 71 w 71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2">
                  <a:moveTo>
                    <a:pt x="0" y="0"/>
                  </a:moveTo>
                  <a:lnTo>
                    <a:pt x="71" y="1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Freeform 30"/>
            <p:cNvSpPr>
              <a:spLocks/>
            </p:cNvSpPr>
            <p:nvPr/>
          </p:nvSpPr>
          <p:spPr bwMode="auto">
            <a:xfrm>
              <a:off x="2733" y="1791"/>
              <a:ext cx="72" cy="9"/>
            </a:xfrm>
            <a:custGeom>
              <a:avLst/>
              <a:gdLst>
                <a:gd name="T0" fmla="*/ 0 w 72"/>
                <a:gd name="T1" fmla="*/ 0 h 9"/>
                <a:gd name="T2" fmla="*/ 72 w 72"/>
                <a:gd name="T3" fmla="*/ 9 h 9"/>
                <a:gd name="T4" fmla="*/ 0 60000 65536"/>
                <a:gd name="T5" fmla="*/ 0 60000 65536"/>
                <a:gd name="T6" fmla="*/ 0 w 72"/>
                <a:gd name="T7" fmla="*/ 0 h 9"/>
                <a:gd name="T8" fmla="*/ 72 w 7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9">
                  <a:moveTo>
                    <a:pt x="0" y="0"/>
                  </a:moveTo>
                  <a:lnTo>
                    <a:pt x="72" y="9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Line 31"/>
            <p:cNvSpPr>
              <a:spLocks noChangeShapeType="1"/>
            </p:cNvSpPr>
            <p:nvPr/>
          </p:nvSpPr>
          <p:spPr bwMode="auto">
            <a:xfrm>
              <a:off x="2733" y="1834"/>
              <a:ext cx="7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Freeform 32"/>
            <p:cNvSpPr>
              <a:spLocks/>
            </p:cNvSpPr>
            <p:nvPr/>
          </p:nvSpPr>
          <p:spPr bwMode="auto">
            <a:xfrm>
              <a:off x="2730" y="1872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9" name="Freeform 33"/>
            <p:cNvSpPr>
              <a:spLocks/>
            </p:cNvSpPr>
            <p:nvPr/>
          </p:nvSpPr>
          <p:spPr bwMode="auto">
            <a:xfrm>
              <a:off x="2733" y="1917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1" name="Text Box 34"/>
          <p:cNvSpPr txBox="1">
            <a:spLocks noChangeArrowheads="1"/>
          </p:cNvSpPr>
          <p:nvPr/>
        </p:nvSpPr>
        <p:spPr bwMode="auto">
          <a:xfrm>
            <a:off x="3971925" y="3160713"/>
            <a:ext cx="2000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Application server</a:t>
            </a:r>
          </a:p>
        </p:txBody>
      </p:sp>
      <p:sp>
        <p:nvSpPr>
          <p:cNvPr id="85002" name="Freeform 35"/>
          <p:cNvSpPr>
            <a:spLocks/>
          </p:cNvSpPr>
          <p:nvPr/>
        </p:nvSpPr>
        <p:spPr bwMode="auto">
          <a:xfrm>
            <a:off x="2590800" y="2743200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2147483647 h 768"/>
              <a:gd name="T4" fmla="*/ 2147483647 w 1152"/>
              <a:gd name="T5" fmla="*/ 2147483647 h 768"/>
              <a:gd name="T6" fmla="*/ 2147483647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cubicBezTo>
                  <a:pt x="184" y="752"/>
                  <a:pt x="368" y="736"/>
                  <a:pt x="480" y="624"/>
                </a:cubicBezTo>
                <a:cubicBezTo>
                  <a:pt x="592" y="512"/>
                  <a:pt x="560" y="192"/>
                  <a:pt x="672" y="96"/>
                </a:cubicBezTo>
                <a:cubicBezTo>
                  <a:pt x="784" y="0"/>
                  <a:pt x="968" y="24"/>
                  <a:pt x="115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5003" name="Text Box 36"/>
          <p:cNvSpPr txBox="1">
            <a:spLocks noChangeArrowheads="1"/>
          </p:cNvSpPr>
          <p:nvPr/>
        </p:nvSpPr>
        <p:spPr bwMode="auto">
          <a:xfrm>
            <a:off x="2971800" y="3962400"/>
            <a:ext cx="192405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Database scripts</a:t>
            </a:r>
          </a:p>
          <a:p>
            <a:pPr algn="l">
              <a:spcBef>
                <a:spcPct val="0"/>
              </a:spcBef>
            </a:pPr>
            <a:r>
              <a:rPr lang="en-US"/>
              <a:t>Data loading</a:t>
            </a:r>
          </a:p>
          <a:p>
            <a:pPr algn="l">
              <a:spcBef>
                <a:spcPct val="0"/>
              </a:spcBef>
            </a:pPr>
            <a:r>
              <a:rPr lang="en-US"/>
              <a:t>Compiled forms</a:t>
            </a:r>
          </a:p>
          <a:p>
            <a:pPr algn="l">
              <a:spcBef>
                <a:spcPct val="0"/>
              </a:spcBef>
            </a:pPr>
            <a:r>
              <a:rPr lang="en-US"/>
              <a:t>Compiled reports</a:t>
            </a:r>
          </a:p>
          <a:p>
            <a:pPr algn="l">
              <a:spcBef>
                <a:spcPct val="0"/>
              </a:spcBef>
            </a:pPr>
            <a:r>
              <a:rPr lang="en-US"/>
              <a:t>Help files</a:t>
            </a:r>
          </a:p>
        </p:txBody>
      </p:sp>
      <p:sp>
        <p:nvSpPr>
          <p:cNvPr id="85004" name="Freeform 37"/>
          <p:cNvSpPr>
            <a:spLocks/>
          </p:cNvSpPr>
          <p:nvPr/>
        </p:nvSpPr>
        <p:spPr bwMode="auto">
          <a:xfrm>
            <a:off x="5410200" y="2895600"/>
            <a:ext cx="1320800" cy="2133600"/>
          </a:xfrm>
          <a:custGeom>
            <a:avLst/>
            <a:gdLst>
              <a:gd name="T0" fmla="*/ 0 w 832"/>
              <a:gd name="T1" fmla="*/ 0 h 1344"/>
              <a:gd name="T2" fmla="*/ 2147483647 w 832"/>
              <a:gd name="T3" fmla="*/ 2147483647 h 1344"/>
              <a:gd name="T4" fmla="*/ 2147483647 w 832"/>
              <a:gd name="T5" fmla="*/ 2147483647 h 1344"/>
              <a:gd name="T6" fmla="*/ 2147483647 w 832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1344"/>
              <a:gd name="T14" fmla="*/ 832 w 832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1344">
                <a:moveTo>
                  <a:pt x="0" y="0"/>
                </a:moveTo>
                <a:cubicBezTo>
                  <a:pt x="352" y="48"/>
                  <a:pt x="704" y="96"/>
                  <a:pt x="768" y="288"/>
                </a:cubicBezTo>
                <a:cubicBezTo>
                  <a:pt x="832" y="480"/>
                  <a:pt x="392" y="976"/>
                  <a:pt x="384" y="1152"/>
                </a:cubicBezTo>
                <a:cubicBezTo>
                  <a:pt x="376" y="1328"/>
                  <a:pt x="548" y="1336"/>
                  <a:pt x="720" y="13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4E712-93B9-4950-AFA2-F7F7AB1216F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162800" cy="27432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Create SQL scripts to rebuild your database on a new server.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Try to get to an Oracle Application Server.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Have a DBA configure a new database and the AS for a new application.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Change your global variables to point to the new locations.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Build the new database.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Compile and transfer the application files.</a:t>
            </a:r>
          </a:p>
          <a:p>
            <a:pPr marL="457200" indent="-457200" algn="l">
              <a:spcBef>
                <a:spcPct val="0"/>
              </a:spcBef>
            </a:pPr>
            <a:r>
              <a:rPr lang="en-US"/>
              <a:t>Test everything.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/>
          <p:cNvSpPr>
            <a:spLocks noChangeArrowheads="1"/>
          </p:cNvSpPr>
          <p:nvPr/>
        </p:nvSpPr>
        <p:spPr bwMode="auto">
          <a:xfrm>
            <a:off x="2362200" y="2590800"/>
            <a:ext cx="1600200" cy="3200400"/>
          </a:xfrm>
          <a:prstGeom prst="rect">
            <a:avLst/>
          </a:prstGeom>
          <a:solidFill>
            <a:srgbClr val="E1F0FF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2362200" y="1828800"/>
            <a:ext cx="6096000" cy="7620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9166B6-3121-4523-9C99-B0E3C852C7F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Template: Structure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14600" y="2133600"/>
            <a:ext cx="7620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Logo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72200" y="1981200"/>
            <a:ext cx="6858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Title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86200" y="2209800"/>
            <a:ext cx="11430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Buttons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181600" y="5410200"/>
            <a:ext cx="12954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Messages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5908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H="1" flipV="1">
            <a:off x="44958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H="1">
            <a:off x="53340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2362200" y="1828800"/>
            <a:ext cx="6096000" cy="3962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8" name="Text Box 8"/>
          <p:cNvSpPr txBox="1">
            <a:spLocks noChangeArrowheads="1"/>
          </p:cNvSpPr>
          <p:nvPr/>
        </p:nvSpPr>
        <p:spPr bwMode="auto">
          <a:xfrm>
            <a:off x="2667000" y="3733800"/>
            <a:ext cx="11430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Menu</a:t>
            </a: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3962400" y="5410200"/>
            <a:ext cx="44958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80" name="Text Box 8"/>
          <p:cNvSpPr txBox="1">
            <a:spLocks noChangeArrowheads="1"/>
          </p:cNvSpPr>
          <p:nvPr/>
        </p:nvSpPr>
        <p:spPr bwMode="auto">
          <a:xfrm>
            <a:off x="5257800" y="3733800"/>
            <a:ext cx="11430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Main Content</a:t>
            </a:r>
          </a:p>
        </p:txBody>
      </p:sp>
      <p:sp>
        <p:nvSpPr>
          <p:cNvPr id="11281" name="TextBox 21"/>
          <p:cNvSpPr txBox="1">
            <a:spLocks noChangeArrowheads="1"/>
          </p:cNvSpPr>
          <p:nvPr/>
        </p:nvSpPr>
        <p:spPr bwMode="auto">
          <a:xfrm>
            <a:off x="457200" y="2209800"/>
            <a:ext cx="1752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Five facets:</a:t>
            </a:r>
          </a:p>
          <a:p>
            <a:pPr algn="l"/>
            <a:r>
              <a:rPr lang="en-US"/>
              <a:t>TitleArea</a:t>
            </a:r>
          </a:p>
          <a:p>
            <a:pPr algn="l"/>
            <a:r>
              <a:rPr lang="en-US"/>
              <a:t>ButtonArea</a:t>
            </a:r>
          </a:p>
          <a:p>
            <a:pPr algn="l"/>
            <a:r>
              <a:rPr lang="en-US"/>
              <a:t>MenuArea:</a:t>
            </a:r>
          </a:p>
          <a:p>
            <a:pPr algn="l"/>
            <a:r>
              <a:rPr lang="en-US"/>
              <a:t>MainArea</a:t>
            </a:r>
          </a:p>
          <a:p>
            <a:pPr algn="l"/>
            <a:r>
              <a:rPr lang="en-US"/>
              <a:t>MessageArea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l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11130</TotalTime>
  <Words>4407</Words>
  <Application>Microsoft Office PowerPoint</Application>
  <PresentationFormat>On-screen Show (4:3)</PresentationFormat>
  <Paragraphs>810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Wingdings</vt:lpstr>
      <vt:lpstr>Times New Roman</vt:lpstr>
      <vt:lpstr>Arial Black</vt:lpstr>
      <vt:lpstr>Radial</vt:lpstr>
      <vt:lpstr>All Powder Board and Ski</vt:lpstr>
      <vt:lpstr>Applications: Integration</vt:lpstr>
      <vt:lpstr>Skins</vt:lpstr>
      <vt:lpstr>Action: Create a Skin/Stylesheet</vt:lpstr>
      <vt:lpstr>Skins: Powder.css</vt:lpstr>
      <vt:lpstr>Skin: Definition in XML</vt:lpstr>
      <vt:lpstr>Skin Choice: trinidad-config.xml</vt:lpstr>
      <vt:lpstr>Skins: Set CSS Level 3</vt:lpstr>
      <vt:lpstr>Template: Structure</vt:lpstr>
      <vt:lpstr>Action: Create a Template</vt:lpstr>
      <vt:lpstr>Template Definition</vt:lpstr>
      <vt:lpstr>Action: Template Facets</vt:lpstr>
      <vt:lpstr>MainTemplate.jspx</vt:lpstr>
      <vt:lpstr>Details of Top Source</vt:lpstr>
      <vt:lpstr>Action: Edit Employee Page</vt:lpstr>
      <vt:lpstr>Template and Skin Test</vt:lpstr>
      <vt:lpstr>Employee Page with Template</vt:lpstr>
      <vt:lpstr>Action: Retrofit Template Page</vt:lpstr>
      <vt:lpstr>Action: New Tree Report (option)</vt:lpstr>
      <vt:lpstr>Hierarchy Report with Tree</vt:lpstr>
      <vt:lpstr>Report with Tree</vt:lpstr>
      <vt:lpstr>Action: Create Home Page</vt:lpstr>
      <vt:lpstr>Initial Home Page</vt:lpstr>
      <vt:lpstr>Run Configuration: home.jspx</vt:lpstr>
      <vt:lpstr>Action: First Task Flow</vt:lpstr>
      <vt:lpstr>Task Flow in adfc-config.xml</vt:lpstr>
      <vt:lpstr>Action: Create login Page</vt:lpstr>
      <vt:lpstr>Page login.jspx</vt:lpstr>
      <vt:lpstr>Action: Edit home.jspx for login</vt:lpstr>
      <vt:lpstr>home.jspx Text: Welcome …</vt:lpstr>
      <vt:lpstr>Page: home.jspx</vt:lpstr>
      <vt:lpstr>Action: Create Login Code</vt:lpstr>
      <vt:lpstr>Login PL/SQL Code</vt:lpstr>
      <vt:lpstr>LoginModuleImpl.java code</vt:lpstr>
      <vt:lpstr>Login.java Button Code</vt:lpstr>
      <vt:lpstr>Login Button Code continued</vt:lpstr>
      <vt:lpstr>Customer Login</vt:lpstr>
      <vt:lpstr>Home Page After Login</vt:lpstr>
      <vt:lpstr>Action: A New Customer Report</vt:lpstr>
      <vt:lpstr>View with Parameter: Query</vt:lpstr>
      <vt:lpstr>View with Bind Variable/Param</vt:lpstr>
      <vt:lpstr>Details Query for Subform</vt:lpstr>
      <vt:lpstr>Action: Bind Variables on Page</vt:lpstr>
      <vt:lpstr>One Customer Report Page</vt:lpstr>
      <vt:lpstr>Executables Bindings</vt:lpstr>
      <vt:lpstr>Invoke Action Refresh</vt:lpstr>
      <vt:lpstr>Login Code Connection</vt:lpstr>
      <vt:lpstr>Action: Build Task Flow</vt:lpstr>
      <vt:lpstr>One Customer Report</vt:lpstr>
      <vt:lpstr>Action: Add Sale Detail Report</vt:lpstr>
      <vt:lpstr>Add Details Column</vt:lpstr>
      <vt:lpstr>OneCustomerSalesReport</vt:lpstr>
      <vt:lpstr>showSale() function for Sales</vt:lpstr>
      <vt:lpstr>Task Flows: adfc-config.xml</vt:lpstr>
      <vt:lpstr>Sales Report</vt:lpstr>
      <vt:lpstr>Action: Create More Forms</vt:lpstr>
      <vt:lpstr>Creating Menus</vt:lpstr>
      <vt:lpstr>root_menu.xml Structure</vt:lpstr>
      <vt:lpstr>Action: Create root_menu.xml</vt:lpstr>
      <vt:lpstr>root_menu.xml</vt:lpstr>
      <vt:lpstr>root_menu.xml (continued)</vt:lpstr>
      <vt:lpstr>Action: Edit MainTemplate.jspx</vt:lpstr>
      <vt:lpstr>MainTemplate.jspx: Level 0</vt:lpstr>
      <vt:lpstr>MainTemplate.jspx: Multi-level</vt:lpstr>
      <vt:lpstr>adfc-config.xml</vt:lpstr>
      <vt:lpstr>Custom Menu</vt:lpstr>
      <vt:lpstr>HTML Help</vt:lpstr>
      <vt:lpstr>Action</vt:lpstr>
      <vt:lpstr>HTML Help Files</vt:lpstr>
      <vt:lpstr>Topics Map File</vt:lpstr>
      <vt:lpstr>Table of Contents (TOC) file</vt:lpstr>
      <vt:lpstr>Index File</vt:lpstr>
      <vt:lpstr>Search File</vt:lpstr>
      <vt:lpstr>HelpSystem File (1)</vt:lpstr>
      <vt:lpstr>HelpSystem File (2)</vt:lpstr>
      <vt:lpstr>ohwconfig.xml</vt:lpstr>
      <vt:lpstr>Initial Help File</vt:lpstr>
      <vt:lpstr>adf-settings.xml file</vt:lpstr>
      <vt:lpstr>Context-Sensitive Help</vt:lpstr>
      <vt:lpstr>Challenges</vt:lpstr>
      <vt:lpstr>Deploying an Application</vt:lpstr>
      <vt:lpstr>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Powder Board and Ski</dc:title>
  <dc:creator>Jerry Post</dc:creator>
  <cp:lastModifiedBy>JPost</cp:lastModifiedBy>
  <cp:revision>344</cp:revision>
  <dcterms:created xsi:type="dcterms:W3CDTF">2003-04-08T22:44:22Z</dcterms:created>
  <dcterms:modified xsi:type="dcterms:W3CDTF">2010-03-15T03:12:18Z</dcterms:modified>
</cp:coreProperties>
</file>