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0"/>
  </p:notesMasterIdLst>
  <p:sldIdLst>
    <p:sldId id="256" r:id="rId2"/>
    <p:sldId id="349" r:id="rId3"/>
    <p:sldId id="408" r:id="rId4"/>
    <p:sldId id="409" r:id="rId5"/>
    <p:sldId id="326" r:id="rId6"/>
    <p:sldId id="327" r:id="rId7"/>
    <p:sldId id="369" r:id="rId8"/>
    <p:sldId id="347" r:id="rId9"/>
    <p:sldId id="348" r:id="rId10"/>
    <p:sldId id="328" r:id="rId11"/>
    <p:sldId id="329" r:id="rId12"/>
    <p:sldId id="330" r:id="rId13"/>
    <p:sldId id="370" r:id="rId14"/>
    <p:sldId id="331" r:id="rId15"/>
    <p:sldId id="332" r:id="rId16"/>
    <p:sldId id="333" r:id="rId17"/>
    <p:sldId id="334" r:id="rId18"/>
    <p:sldId id="350" r:id="rId19"/>
    <p:sldId id="371" r:id="rId20"/>
    <p:sldId id="391" r:id="rId21"/>
    <p:sldId id="392" r:id="rId22"/>
    <p:sldId id="410" r:id="rId23"/>
    <p:sldId id="393" r:id="rId24"/>
    <p:sldId id="405" r:id="rId25"/>
    <p:sldId id="394" r:id="rId26"/>
    <p:sldId id="411" r:id="rId27"/>
    <p:sldId id="395" r:id="rId28"/>
    <p:sldId id="396" r:id="rId29"/>
    <p:sldId id="398" r:id="rId30"/>
    <p:sldId id="399" r:id="rId31"/>
    <p:sldId id="397" r:id="rId32"/>
    <p:sldId id="400" r:id="rId33"/>
    <p:sldId id="412" r:id="rId34"/>
    <p:sldId id="401" r:id="rId35"/>
    <p:sldId id="402" r:id="rId36"/>
    <p:sldId id="413" r:id="rId37"/>
    <p:sldId id="403" r:id="rId38"/>
    <p:sldId id="414" r:id="rId39"/>
    <p:sldId id="404" r:id="rId40"/>
    <p:sldId id="406" r:id="rId41"/>
    <p:sldId id="372" r:id="rId42"/>
    <p:sldId id="415" r:id="rId43"/>
    <p:sldId id="416" r:id="rId44"/>
    <p:sldId id="417" r:id="rId45"/>
    <p:sldId id="373" r:id="rId46"/>
    <p:sldId id="407" r:id="rId47"/>
    <p:sldId id="421" r:id="rId48"/>
    <p:sldId id="418" r:id="rId49"/>
    <p:sldId id="419" r:id="rId50"/>
    <p:sldId id="420" r:id="rId51"/>
    <p:sldId id="422" r:id="rId52"/>
    <p:sldId id="423" r:id="rId53"/>
    <p:sldId id="374" r:id="rId54"/>
    <p:sldId id="424" r:id="rId55"/>
    <p:sldId id="425" r:id="rId56"/>
    <p:sldId id="426" r:id="rId57"/>
    <p:sldId id="427" r:id="rId58"/>
    <p:sldId id="428" r:id="rId59"/>
    <p:sldId id="429" r:id="rId60"/>
    <p:sldId id="430" r:id="rId61"/>
    <p:sldId id="388" r:id="rId62"/>
    <p:sldId id="431" r:id="rId63"/>
    <p:sldId id="432" r:id="rId64"/>
    <p:sldId id="433" r:id="rId65"/>
    <p:sldId id="434" r:id="rId66"/>
    <p:sldId id="341" r:id="rId67"/>
    <p:sldId id="342" r:id="rId68"/>
    <p:sldId id="343" r:id="rId6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CC"/>
    <a:srgbClr val="FF3300"/>
    <a:srgbClr val="FFFFCC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DBWorkbooks\Oracle11g\Databases\Instructor\Chapter09TimeSe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All Powder Monthly</a:t>
            </a:r>
            <a:r>
              <a:rPr lang="en-US" sz="1400" baseline="0"/>
              <a:t> Sales</a:t>
            </a:r>
            <a:endParaRPr lang="en-US" sz="14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SalesValue</c:v>
                </c:pt>
              </c:strCache>
            </c:strRef>
          </c:tx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2007-01</c:v>
                </c:pt>
                <c:pt idx="1">
                  <c:v>2007-02</c:v>
                </c:pt>
                <c:pt idx="2">
                  <c:v>2007-03</c:v>
                </c:pt>
                <c:pt idx="3">
                  <c:v>2007-04</c:v>
                </c:pt>
                <c:pt idx="4">
                  <c:v>2007-05</c:v>
                </c:pt>
                <c:pt idx="5">
                  <c:v>2007-06</c:v>
                </c:pt>
                <c:pt idx="6">
                  <c:v>2007-07</c:v>
                </c:pt>
                <c:pt idx="7">
                  <c:v>2007-08</c:v>
                </c:pt>
                <c:pt idx="8">
                  <c:v>2007-09</c:v>
                </c:pt>
                <c:pt idx="9">
                  <c:v>2007-10</c:v>
                </c:pt>
                <c:pt idx="10">
                  <c:v>2007-11</c:v>
                </c:pt>
                <c:pt idx="11">
                  <c:v>2007-12</c:v>
                </c:pt>
                <c:pt idx="12">
                  <c:v>2008-01</c:v>
                </c:pt>
                <c:pt idx="13">
                  <c:v>2008-02</c:v>
                </c:pt>
                <c:pt idx="14">
                  <c:v>2008-03</c:v>
                </c:pt>
                <c:pt idx="15">
                  <c:v>2008-04</c:v>
                </c:pt>
                <c:pt idx="16">
                  <c:v>2008-05</c:v>
                </c:pt>
                <c:pt idx="17">
                  <c:v>2008-06</c:v>
                </c:pt>
                <c:pt idx="18">
                  <c:v>2008-07</c:v>
                </c:pt>
                <c:pt idx="19">
                  <c:v>2008-08</c:v>
                </c:pt>
                <c:pt idx="20">
                  <c:v>2008-09</c:v>
                </c:pt>
                <c:pt idx="21">
                  <c:v>2008-10</c:v>
                </c:pt>
                <c:pt idx="22">
                  <c:v>2008-11</c:v>
                </c:pt>
                <c:pt idx="23">
                  <c:v>2008-12</c:v>
                </c:pt>
                <c:pt idx="24">
                  <c:v>2009-01</c:v>
                </c:pt>
                <c:pt idx="25">
                  <c:v>2009-02</c:v>
                </c:pt>
                <c:pt idx="26">
                  <c:v>2009-03</c:v>
                </c:pt>
                <c:pt idx="27">
                  <c:v>2009-04</c:v>
                </c:pt>
                <c:pt idx="28">
                  <c:v>2009-05</c:v>
                </c:pt>
                <c:pt idx="29">
                  <c:v>2009-06</c:v>
                </c:pt>
                <c:pt idx="30">
                  <c:v>2009-07</c:v>
                </c:pt>
                <c:pt idx="31">
                  <c:v>2009-08</c:v>
                </c:pt>
                <c:pt idx="32">
                  <c:v>2009-09</c:v>
                </c:pt>
                <c:pt idx="33">
                  <c:v>2009-10</c:v>
                </c:pt>
                <c:pt idx="34">
                  <c:v>2009-11</c:v>
                </c:pt>
                <c:pt idx="35">
                  <c:v>2009-12</c:v>
                </c:pt>
                <c:pt idx="36">
                  <c:v>2010-01</c:v>
                </c:pt>
                <c:pt idx="37">
                  <c:v>2010-02</c:v>
                </c:pt>
                <c:pt idx="38">
                  <c:v>2010-03</c:v>
                </c:pt>
                <c:pt idx="39">
                  <c:v>2010-04</c:v>
                </c:pt>
                <c:pt idx="40">
                  <c:v>2010-05</c:v>
                </c:pt>
                <c:pt idx="41">
                  <c:v>2010-06</c:v>
                </c:pt>
                <c:pt idx="42">
                  <c:v>2010-07</c:v>
                </c:pt>
                <c:pt idx="43">
                  <c:v>2010-08</c:v>
                </c:pt>
                <c:pt idx="44">
                  <c:v>2010-09</c:v>
                </c:pt>
                <c:pt idx="45">
                  <c:v>2010-10</c:v>
                </c:pt>
                <c:pt idx="46">
                  <c:v>2010-11</c:v>
                </c:pt>
                <c:pt idx="47">
                  <c:v>2010-12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11541</c:v>
                </c:pt>
                <c:pt idx="1">
                  <c:v>10261</c:v>
                </c:pt>
                <c:pt idx="2">
                  <c:v>11987</c:v>
                </c:pt>
                <c:pt idx="3">
                  <c:v>10360</c:v>
                </c:pt>
                <c:pt idx="4">
                  <c:v>14035</c:v>
                </c:pt>
                <c:pt idx="5">
                  <c:v>9839</c:v>
                </c:pt>
                <c:pt idx="6">
                  <c:v>16324</c:v>
                </c:pt>
                <c:pt idx="7">
                  <c:v>14467</c:v>
                </c:pt>
                <c:pt idx="8">
                  <c:v>8345</c:v>
                </c:pt>
                <c:pt idx="9">
                  <c:v>7936</c:v>
                </c:pt>
                <c:pt idx="10">
                  <c:v>11186</c:v>
                </c:pt>
                <c:pt idx="11">
                  <c:v>2742</c:v>
                </c:pt>
                <c:pt idx="12">
                  <c:v>13873</c:v>
                </c:pt>
                <c:pt idx="13">
                  <c:v>16197</c:v>
                </c:pt>
                <c:pt idx="14">
                  <c:v>18470</c:v>
                </c:pt>
                <c:pt idx="15">
                  <c:v>16627</c:v>
                </c:pt>
                <c:pt idx="16">
                  <c:v>14623</c:v>
                </c:pt>
                <c:pt idx="17">
                  <c:v>11304</c:v>
                </c:pt>
                <c:pt idx="18">
                  <c:v>13024</c:v>
                </c:pt>
                <c:pt idx="19">
                  <c:v>22511</c:v>
                </c:pt>
                <c:pt idx="20">
                  <c:v>14541</c:v>
                </c:pt>
                <c:pt idx="21">
                  <c:v>14277</c:v>
                </c:pt>
                <c:pt idx="22">
                  <c:v>23489</c:v>
                </c:pt>
                <c:pt idx="23">
                  <c:v>21869</c:v>
                </c:pt>
                <c:pt idx="24">
                  <c:v>27928</c:v>
                </c:pt>
                <c:pt idx="25">
                  <c:v>19639</c:v>
                </c:pt>
                <c:pt idx="26">
                  <c:v>31294</c:v>
                </c:pt>
                <c:pt idx="27">
                  <c:v>32582</c:v>
                </c:pt>
                <c:pt idx="28">
                  <c:v>25446</c:v>
                </c:pt>
                <c:pt idx="29">
                  <c:v>26908</c:v>
                </c:pt>
                <c:pt idx="30">
                  <c:v>31300</c:v>
                </c:pt>
                <c:pt idx="31">
                  <c:v>20275</c:v>
                </c:pt>
                <c:pt idx="32">
                  <c:v>22665</c:v>
                </c:pt>
                <c:pt idx="33">
                  <c:v>29969</c:v>
                </c:pt>
                <c:pt idx="34">
                  <c:v>27169</c:v>
                </c:pt>
                <c:pt idx="35">
                  <c:v>34839</c:v>
                </c:pt>
                <c:pt idx="36">
                  <c:v>34153</c:v>
                </c:pt>
                <c:pt idx="37">
                  <c:v>37785</c:v>
                </c:pt>
                <c:pt idx="38">
                  <c:v>42733</c:v>
                </c:pt>
                <c:pt idx="39">
                  <c:v>45979</c:v>
                </c:pt>
                <c:pt idx="40">
                  <c:v>23071</c:v>
                </c:pt>
                <c:pt idx="41">
                  <c:v>48136</c:v>
                </c:pt>
                <c:pt idx="42">
                  <c:v>33092</c:v>
                </c:pt>
                <c:pt idx="43">
                  <c:v>25573</c:v>
                </c:pt>
                <c:pt idx="44">
                  <c:v>26160</c:v>
                </c:pt>
                <c:pt idx="45">
                  <c:v>26913</c:v>
                </c:pt>
                <c:pt idx="46">
                  <c:v>36834</c:v>
                </c:pt>
                <c:pt idx="47">
                  <c:v>32374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MA3</c:v>
                </c:pt>
              </c:strCache>
            </c:strRef>
          </c:tx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2007-01</c:v>
                </c:pt>
                <c:pt idx="1">
                  <c:v>2007-02</c:v>
                </c:pt>
                <c:pt idx="2">
                  <c:v>2007-03</c:v>
                </c:pt>
                <c:pt idx="3">
                  <c:v>2007-04</c:v>
                </c:pt>
                <c:pt idx="4">
                  <c:v>2007-05</c:v>
                </c:pt>
                <c:pt idx="5">
                  <c:v>2007-06</c:v>
                </c:pt>
                <c:pt idx="6">
                  <c:v>2007-07</c:v>
                </c:pt>
                <c:pt idx="7">
                  <c:v>2007-08</c:v>
                </c:pt>
                <c:pt idx="8">
                  <c:v>2007-09</c:v>
                </c:pt>
                <c:pt idx="9">
                  <c:v>2007-10</c:v>
                </c:pt>
                <c:pt idx="10">
                  <c:v>2007-11</c:v>
                </c:pt>
                <c:pt idx="11">
                  <c:v>2007-12</c:v>
                </c:pt>
                <c:pt idx="12">
                  <c:v>2008-01</c:v>
                </c:pt>
                <c:pt idx="13">
                  <c:v>2008-02</c:v>
                </c:pt>
                <c:pt idx="14">
                  <c:v>2008-03</c:v>
                </c:pt>
                <c:pt idx="15">
                  <c:v>2008-04</c:v>
                </c:pt>
                <c:pt idx="16">
                  <c:v>2008-05</c:v>
                </c:pt>
                <c:pt idx="17">
                  <c:v>2008-06</c:v>
                </c:pt>
                <c:pt idx="18">
                  <c:v>2008-07</c:v>
                </c:pt>
                <c:pt idx="19">
                  <c:v>2008-08</c:v>
                </c:pt>
                <c:pt idx="20">
                  <c:v>2008-09</c:v>
                </c:pt>
                <c:pt idx="21">
                  <c:v>2008-10</c:v>
                </c:pt>
                <c:pt idx="22">
                  <c:v>2008-11</c:v>
                </c:pt>
                <c:pt idx="23">
                  <c:v>2008-12</c:v>
                </c:pt>
                <c:pt idx="24">
                  <c:v>2009-01</c:v>
                </c:pt>
                <c:pt idx="25">
                  <c:v>2009-02</c:v>
                </c:pt>
                <c:pt idx="26">
                  <c:v>2009-03</c:v>
                </c:pt>
                <c:pt idx="27">
                  <c:v>2009-04</c:v>
                </c:pt>
                <c:pt idx="28">
                  <c:v>2009-05</c:v>
                </c:pt>
                <c:pt idx="29">
                  <c:v>2009-06</c:v>
                </c:pt>
                <c:pt idx="30">
                  <c:v>2009-07</c:v>
                </c:pt>
                <c:pt idx="31">
                  <c:v>2009-08</c:v>
                </c:pt>
                <c:pt idx="32">
                  <c:v>2009-09</c:v>
                </c:pt>
                <c:pt idx="33">
                  <c:v>2009-10</c:v>
                </c:pt>
                <c:pt idx="34">
                  <c:v>2009-11</c:v>
                </c:pt>
                <c:pt idx="35">
                  <c:v>2009-12</c:v>
                </c:pt>
                <c:pt idx="36">
                  <c:v>2010-01</c:v>
                </c:pt>
                <c:pt idx="37">
                  <c:v>2010-02</c:v>
                </c:pt>
                <c:pt idx="38">
                  <c:v>2010-03</c:v>
                </c:pt>
                <c:pt idx="39">
                  <c:v>2010-04</c:v>
                </c:pt>
                <c:pt idx="40">
                  <c:v>2010-05</c:v>
                </c:pt>
                <c:pt idx="41">
                  <c:v>2010-06</c:v>
                </c:pt>
                <c:pt idx="42">
                  <c:v>2010-07</c:v>
                </c:pt>
                <c:pt idx="43">
                  <c:v>2010-08</c:v>
                </c:pt>
                <c:pt idx="44">
                  <c:v>2010-09</c:v>
                </c:pt>
                <c:pt idx="45">
                  <c:v>2010-10</c:v>
                </c:pt>
                <c:pt idx="46">
                  <c:v>2010-11</c:v>
                </c:pt>
                <c:pt idx="47">
                  <c:v>2010-12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11541</c:v>
                </c:pt>
                <c:pt idx="1">
                  <c:v>10901</c:v>
                </c:pt>
                <c:pt idx="2">
                  <c:v>11263</c:v>
                </c:pt>
                <c:pt idx="3">
                  <c:v>10869.333333333299</c:v>
                </c:pt>
                <c:pt idx="4">
                  <c:v>12127.333333333299</c:v>
                </c:pt>
                <c:pt idx="5">
                  <c:v>11411.333333333299</c:v>
                </c:pt>
                <c:pt idx="6">
                  <c:v>13399.333333333299</c:v>
                </c:pt>
                <c:pt idx="7">
                  <c:v>13543.333333333299</c:v>
                </c:pt>
                <c:pt idx="8">
                  <c:v>13045.333333333299</c:v>
                </c:pt>
                <c:pt idx="9">
                  <c:v>10249.333333333299</c:v>
                </c:pt>
                <c:pt idx="10">
                  <c:v>9155.6666666666606</c:v>
                </c:pt>
                <c:pt idx="11">
                  <c:v>7288</c:v>
                </c:pt>
                <c:pt idx="12">
                  <c:v>9267</c:v>
                </c:pt>
                <c:pt idx="13">
                  <c:v>10937.333333333299</c:v>
                </c:pt>
                <c:pt idx="14">
                  <c:v>16180</c:v>
                </c:pt>
                <c:pt idx="15">
                  <c:v>17098</c:v>
                </c:pt>
                <c:pt idx="16">
                  <c:v>16573.333333333299</c:v>
                </c:pt>
                <c:pt idx="17">
                  <c:v>14184.666666666601</c:v>
                </c:pt>
                <c:pt idx="18">
                  <c:v>12983.666666666601</c:v>
                </c:pt>
                <c:pt idx="19">
                  <c:v>15613</c:v>
                </c:pt>
                <c:pt idx="20">
                  <c:v>16692</c:v>
                </c:pt>
                <c:pt idx="21">
                  <c:v>17109.666666666599</c:v>
                </c:pt>
                <c:pt idx="22">
                  <c:v>17435.666666666599</c:v>
                </c:pt>
                <c:pt idx="23">
                  <c:v>19878.333333333299</c:v>
                </c:pt>
                <c:pt idx="24">
                  <c:v>24428.666666666599</c:v>
                </c:pt>
                <c:pt idx="25">
                  <c:v>23145.333333333299</c:v>
                </c:pt>
                <c:pt idx="26">
                  <c:v>26287</c:v>
                </c:pt>
                <c:pt idx="27">
                  <c:v>27838.333333333299</c:v>
                </c:pt>
                <c:pt idx="28">
                  <c:v>29774</c:v>
                </c:pt>
                <c:pt idx="29">
                  <c:v>28312</c:v>
                </c:pt>
                <c:pt idx="30">
                  <c:v>27884.666666666599</c:v>
                </c:pt>
                <c:pt idx="31">
                  <c:v>26161</c:v>
                </c:pt>
                <c:pt idx="32">
                  <c:v>24746.666666666599</c:v>
                </c:pt>
                <c:pt idx="33">
                  <c:v>24303</c:v>
                </c:pt>
                <c:pt idx="34">
                  <c:v>26601</c:v>
                </c:pt>
                <c:pt idx="35">
                  <c:v>30659</c:v>
                </c:pt>
                <c:pt idx="36">
                  <c:v>32053.666666666599</c:v>
                </c:pt>
                <c:pt idx="37">
                  <c:v>35592.333333333299</c:v>
                </c:pt>
                <c:pt idx="38">
                  <c:v>38223.666666666599</c:v>
                </c:pt>
                <c:pt idx="39">
                  <c:v>42165.666666666599</c:v>
                </c:pt>
                <c:pt idx="40">
                  <c:v>37261</c:v>
                </c:pt>
                <c:pt idx="41">
                  <c:v>39062</c:v>
                </c:pt>
                <c:pt idx="42">
                  <c:v>34766.333333333299</c:v>
                </c:pt>
                <c:pt idx="43">
                  <c:v>35600.333333333299</c:v>
                </c:pt>
                <c:pt idx="44">
                  <c:v>28275</c:v>
                </c:pt>
                <c:pt idx="45">
                  <c:v>26215.333333333299</c:v>
                </c:pt>
                <c:pt idx="46">
                  <c:v>29969</c:v>
                </c:pt>
                <c:pt idx="47">
                  <c:v>32040.333333333299</c:v>
                </c:pt>
              </c:numCache>
            </c:numRef>
          </c:val>
        </c:ser>
        <c:marker val="1"/>
        <c:axId val="56777344"/>
        <c:axId val="56831360"/>
      </c:lineChart>
      <c:catAx>
        <c:axId val="56777344"/>
        <c:scaling>
          <c:orientation val="minMax"/>
        </c:scaling>
        <c:axPos val="b"/>
        <c:tickLblPos val="nextTo"/>
        <c:crossAx val="56831360"/>
        <c:crosses val="autoZero"/>
        <c:auto val="1"/>
        <c:lblAlgn val="ctr"/>
        <c:lblOffset val="100"/>
      </c:catAx>
      <c:valAx>
        <c:axId val="56831360"/>
        <c:scaling>
          <c:orientation val="minMax"/>
        </c:scaling>
        <c:axPos val="l"/>
        <c:majorGridlines/>
        <c:numFmt formatCode="General" sourceLinked="1"/>
        <c:tickLblPos val="nextTo"/>
        <c:crossAx val="567773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0F0D2B85-EDA7-4BEB-B565-92ACF013A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2518-4417-4F7B-8CF2-124C32692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E128-9C68-4D4E-AFBE-52C48AB92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C3AA-349A-4BA5-984E-9821663B5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E10B-6D82-4C53-AEB9-06B675A72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FA559-18AB-48BC-AF5B-4A66DBD72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7A47-A474-4026-817A-8C3922A85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4CB0D-B5C8-405A-90A1-1952DEBA8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39134-1E3E-4174-925F-6B5AF35F4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285C-EE2F-4915-98F4-E23300E8A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844C9-4CB5-4AD3-9D53-CB998D9ED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DAEBA-300D-48BF-A63A-0757CD394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D79B639-9A81-460F-BAD9-52646310C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0CE626-4B33-4ECC-B6DB-9853B69D140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Powder Board and Ski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Oracle 11g Workbook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Chapter 9: Data Warehouses and Data Mining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Jerry Post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Copyright ©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A52E0B-B316-48CD-858A-97CBC89737A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Create Customer and Employee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838200" y="1636713"/>
            <a:ext cx="7635875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CustomerID and EmployeeID are missing from the old data.</a:t>
            </a:r>
          </a:p>
          <a:p>
            <a:pPr algn="l">
              <a:spcBef>
                <a:spcPct val="0"/>
              </a:spcBef>
            </a:pPr>
            <a:r>
              <a:rPr lang="en-US"/>
              <a:t>Instead of relying on blank cell values, create a new customer called “Walk-in” and a new employee called “Employee”</a:t>
            </a:r>
          </a:p>
          <a:p>
            <a:pPr algn="l">
              <a:spcBef>
                <a:spcPct val="0"/>
              </a:spcBef>
            </a:pPr>
            <a:r>
              <a:rPr lang="en-US"/>
              <a:t>Write down the ID numbers generated for these anonymous entries.</a:t>
            </a:r>
          </a:p>
          <a:p>
            <a:pPr algn="l">
              <a:spcBef>
                <a:spcPct val="0"/>
              </a:spcBef>
            </a:pPr>
            <a:r>
              <a:rPr lang="en-US"/>
              <a:t>If you use SQL, you can assign a value of zero to these entries.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838200" y="3429000"/>
            <a:ext cx="5715000" cy="650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INSERT INTO Customer (CustomerID, LastName)</a:t>
            </a:r>
          </a:p>
          <a:p>
            <a:pPr algn="l">
              <a:spcBef>
                <a:spcPct val="0"/>
              </a:spcBef>
            </a:pPr>
            <a:r>
              <a:rPr lang="en-US"/>
              <a:t>Values (0,'Walk-in')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838200" y="4343400"/>
            <a:ext cx="5791200" cy="650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INSERT INTO Employee (EmployeeID, LastName)</a:t>
            </a:r>
          </a:p>
          <a:p>
            <a:pPr algn="l">
              <a:spcBef>
                <a:spcPct val="0"/>
              </a:spcBef>
            </a:pPr>
            <a:r>
              <a:rPr lang="en-US"/>
              <a:t>Values (0,'Staff')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8F4B98-1140-4410-9031-F52A819231D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Extract Model Data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447800"/>
            <a:ext cx="6408738" cy="2952750"/>
          </a:xfrm>
          <a:noFill/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143000" y="4495800"/>
            <a:ext cx="7010400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SELECT DISTINCT OldSale_ext.ModelID, OldSale_ext.ManufacturerID, OldSale_ext.Category, OldSale_ext.Color, OldSale_ext.ModelYear, OldSale_ext.Graphics, OldSale_ext.ItemMaterial,  OldSale_ext.ListPrice, OldSale_ext.Style, OldSale_ext.SkillLevel, OldSale_ext.WeightMax, OldSale_ext.WaistWidth, OldSale_ext.BindingStyle</a:t>
            </a:r>
          </a:p>
          <a:p>
            <a:pPr algn="l">
              <a:spcBef>
                <a:spcPct val="0"/>
              </a:spcBef>
            </a:pPr>
            <a:r>
              <a:rPr lang="en-US" sz="1600"/>
              <a:t>FROM OldSale_ext;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492723-07E8-44E1-8551-24FC8FFA0D4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UNION Query for Models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6324600" cy="2017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n-US"/>
              <a:t>SELECT DISTINCT ModelID, ManufacturerID, Category, …</a:t>
            </a:r>
          </a:p>
          <a:p>
            <a:pPr algn="l"/>
            <a:r>
              <a:rPr lang="en-US"/>
              <a:t>FROM OldSales_ext</a:t>
            </a:r>
          </a:p>
          <a:p>
            <a:pPr algn="l"/>
            <a:r>
              <a:rPr lang="en-US"/>
              <a:t>UNION</a:t>
            </a:r>
          </a:p>
          <a:p>
            <a:pPr algn="l"/>
            <a:r>
              <a:rPr lang="en-US"/>
              <a:t>SELECT DISTINCT ModelID, ManufacturerID, Category, …</a:t>
            </a:r>
          </a:p>
          <a:p>
            <a:pPr algn="l"/>
            <a:r>
              <a:rPr lang="en-US"/>
              <a:t>FROM OldRentals_ext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903615-B9B0-40F3-B3F0-A6CEC0E38CC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7391400" cy="33528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Create a new query that retrieves DISTINCT values from the saved UNION query.</a:t>
            </a:r>
          </a:p>
          <a:p>
            <a:pPr algn="l">
              <a:spcBef>
                <a:spcPct val="0"/>
              </a:spcBef>
            </a:pPr>
            <a:r>
              <a:rPr lang="en-US"/>
              <a:t>Verify that it works.</a:t>
            </a:r>
          </a:p>
          <a:p>
            <a:pPr algn="l">
              <a:spcBef>
                <a:spcPct val="0"/>
              </a:spcBef>
            </a:pPr>
            <a:r>
              <a:rPr lang="en-US"/>
              <a:t>Add an INSERT INTO statement above the SELECT statement to copy the data to the ItemModel table.</a:t>
            </a:r>
          </a:p>
          <a:p>
            <a:pPr algn="l">
              <a:spcBef>
                <a:spcPct val="0"/>
              </a:spcBef>
            </a:pPr>
            <a:r>
              <a:rPr lang="en-US"/>
              <a:t>Run the query.</a:t>
            </a:r>
          </a:p>
          <a:p>
            <a:pPr algn="l">
              <a:spcBef>
                <a:spcPct val="0"/>
              </a:spcBef>
            </a:pPr>
            <a:r>
              <a:rPr lang="en-US"/>
              <a:t>Use a similar process to add SKU, ModelID, and Size to the Inventory table.</a:t>
            </a:r>
          </a:p>
          <a:p>
            <a:pPr algn="l">
              <a:spcBef>
                <a:spcPct val="0"/>
              </a:spcBef>
            </a:pPr>
            <a:r>
              <a:rPr lang="en-US"/>
              <a:t>Follow a similar process to copy the Sale, Rental, SalesItem, and RentalItems tables.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C6ABEA-1607-4111-8E30-8C7C2A4823D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Insert Model Data into ItemModel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33400" y="2057400"/>
            <a:ext cx="7924800" cy="33877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INSERT INTO ItemModel (ModelID, ManufacturerID, Category, Color, ModelYear, </a:t>
            </a:r>
          </a:p>
          <a:p>
            <a:pPr algn="l">
              <a:spcBef>
                <a:spcPct val="0"/>
              </a:spcBef>
            </a:pPr>
            <a:r>
              <a:rPr lang="en-US"/>
              <a:t>Graphics, ItemMaterial, ListPrice, Style, SkillLevel, WeightMax, WaistWidth, BindingStyle)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qryOldModels.ModelID, qryOldModels.ManufacturerID, qryOldModels.Category, </a:t>
            </a:r>
          </a:p>
          <a:p>
            <a:pPr algn="l">
              <a:spcBef>
                <a:spcPct val="0"/>
              </a:spcBef>
            </a:pPr>
            <a:r>
              <a:rPr lang="en-US"/>
              <a:t>qryOldModels.Color, qryOldModels.ModelYear, qryOldModels.Graphics, qryOldModels.ItemMaterial, </a:t>
            </a:r>
          </a:p>
          <a:p>
            <a:pPr algn="l">
              <a:spcBef>
                <a:spcPct val="0"/>
              </a:spcBef>
            </a:pPr>
            <a:r>
              <a:rPr lang="en-US"/>
              <a:t>qryOldModels.ListPrice, qryOldModels.Style, qryOldModels.SkillLevel, qryOldModels.WeightMax, </a:t>
            </a:r>
          </a:p>
          <a:p>
            <a:pPr algn="l">
              <a:spcBef>
                <a:spcPct val="0"/>
              </a:spcBef>
            </a:pPr>
            <a:r>
              <a:rPr lang="en-US"/>
              <a:t>qryOldModels.WaistWidth, qryOldModels.BindingStyle </a:t>
            </a:r>
          </a:p>
          <a:p>
            <a:pPr algn="l">
              <a:spcBef>
                <a:spcPct val="0"/>
              </a:spcBef>
            </a:pPr>
            <a:r>
              <a:rPr lang="en-US"/>
              <a:t>FROM qryOldModels;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6968EE-8A43-434F-B2FF-BDC5AFD7BCC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Insert SKU Data into Inventory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85800" y="3568700"/>
            <a:ext cx="78486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INSERT INTO Inventory (ModelID, SKU, ItemSize, QuantityOnHand)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qryOldInventory.ModelID, qryOldInventory.SKU, qryOldInventory.ItemSize, </a:t>
            </a:r>
            <a:r>
              <a:rPr lang="en-US" b="1"/>
              <a:t>0 As QuantityOnHand </a:t>
            </a:r>
          </a:p>
          <a:p>
            <a:pPr algn="l">
              <a:spcBef>
                <a:spcPct val="0"/>
              </a:spcBef>
            </a:pPr>
            <a:r>
              <a:rPr lang="en-US"/>
              <a:t>FROM qryOldInventory;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962400" y="5170488"/>
            <a:ext cx="3276600" cy="9255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Note the use of the column alias to force a zero value for QuantityOnHand for each row</a:t>
            </a:r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flipH="1" flipV="1">
            <a:off x="4114800" y="4484688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85800" y="1447800"/>
            <a:ext cx="7239000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CREATE VIEW qryOldInventory AS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ModelID, SKU, ItemSize</a:t>
            </a:r>
          </a:p>
          <a:p>
            <a:pPr algn="l">
              <a:spcBef>
                <a:spcPct val="0"/>
              </a:spcBef>
            </a:pPr>
            <a:r>
              <a:rPr lang="en-US"/>
              <a:t>FROM OldSale_ext</a:t>
            </a:r>
          </a:p>
          <a:p>
            <a:pPr algn="l">
              <a:spcBef>
                <a:spcPct val="0"/>
              </a:spcBef>
            </a:pPr>
            <a:r>
              <a:rPr lang="en-US"/>
              <a:t>UNION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ModelID, SKU, ItemSize</a:t>
            </a:r>
          </a:p>
          <a:p>
            <a:pPr algn="l">
              <a:spcBef>
                <a:spcPct val="0"/>
              </a:spcBef>
            </a:pPr>
            <a:r>
              <a:rPr lang="en-US"/>
              <a:t>FROM OldRental_ext;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E51EBE-CA61-4C17-9141-2ECE2AB7042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Copy Sales Data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33400" y="1600200"/>
            <a:ext cx="81534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INSERT INTO Sale (SaleID, SaleDate, ShipState, ShipZIP, PaymentMethod)</a:t>
            </a:r>
          </a:p>
          <a:p>
            <a:pPr algn="l">
              <a:spcBef>
                <a:spcPct val="0"/>
              </a:spcBef>
            </a:pPr>
            <a:r>
              <a:rPr lang="en-US" sz="1600"/>
              <a:t>SELECT DISTINCT OldSales_ext.SaleID, OldSales_ext.SaleDate, OldSales_ext.ShipState, OldSales_ext.ShipZIP, OldSales_ext.PaymentMethod</a:t>
            </a:r>
          </a:p>
          <a:p>
            <a:pPr algn="l">
              <a:spcBef>
                <a:spcPct val="0"/>
              </a:spcBef>
            </a:pPr>
            <a:r>
              <a:rPr lang="en-US" sz="1600"/>
              <a:t>FROM OldSales_ext;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914400" y="3067050"/>
            <a:ext cx="3276600" cy="1200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Note that if you have added data to your Sales table, your existing SaleID values might conflict with these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4648200" y="3067050"/>
            <a:ext cx="3276600" cy="12001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You can solve the problem by adding a number to these values so they are all larger than your highest ID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33400" y="4800600"/>
            <a:ext cx="81534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INSERT INTO Sale (SaleID, SaleDate, ShipState, ShipZIP, PaymentMethod)</a:t>
            </a:r>
          </a:p>
          <a:p>
            <a:pPr algn="l">
              <a:spcBef>
                <a:spcPct val="0"/>
              </a:spcBef>
            </a:pPr>
            <a:r>
              <a:rPr lang="en-US" sz="1600"/>
              <a:t>SELECT DISTINCT OldSales_ext.SaleID</a:t>
            </a:r>
            <a:r>
              <a:rPr lang="en-US" sz="1600" b="1"/>
              <a:t>+5000</a:t>
            </a:r>
            <a:r>
              <a:rPr lang="en-US" sz="1600"/>
              <a:t>, OldSales_ext.SaleDate, OldSales_ext.ShipState, OldSales_ext.ShipZIP, OldSales_ext.PaymentMethod</a:t>
            </a:r>
          </a:p>
          <a:p>
            <a:pPr algn="l">
              <a:spcBef>
                <a:spcPct val="0"/>
              </a:spcBef>
            </a:pPr>
            <a:r>
              <a:rPr lang="en-US" sz="1600"/>
              <a:t>FROM OldSales_ext;</a:t>
            </a:r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flipV="1">
            <a:off x="990600" y="1524000"/>
            <a:ext cx="3581400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1752600" y="1447800"/>
            <a:ext cx="1828800" cy="1371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7E6626-286A-4F73-BDBF-43617907F13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Copy SaleItem Rows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33400" y="2057400"/>
            <a:ext cx="79248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INSERT INTO SaleItem (SaleID, SKU, QuantitySold, SalePrice)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OldSale_ext.SaleID</a:t>
            </a:r>
            <a:r>
              <a:rPr lang="en-US" b="1"/>
              <a:t>+5000</a:t>
            </a:r>
            <a:r>
              <a:rPr lang="en-US"/>
              <a:t>, OldSale_ext.SKU, OldSale_ext.QuantitySold, OldSale_ext.SalePrice </a:t>
            </a:r>
          </a:p>
          <a:p>
            <a:pPr algn="l">
              <a:spcBef>
                <a:spcPct val="0"/>
              </a:spcBef>
            </a:pPr>
            <a:r>
              <a:rPr lang="en-US"/>
              <a:t>FROM OldSale_ext;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648200" y="3810000"/>
            <a:ext cx="3276600" cy="14747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If you transformed the SaleID in the prior step for the Sale data, you must do the exact same calculation for SaleID in the SaleItem table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 flipV="1">
            <a:off x="4876800" y="26670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E43F39-623C-4B0F-A320-90445710BC1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Copy Rental Data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33400" y="1781175"/>
            <a:ext cx="82296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INSERT INTO Rental (RentID, RentDate, ExpectedReturn, PaymentMethod)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OldRental_ext.RentID+5000, OldRental_ext.RentDate, OldRental_ext.ExpectedReturn, OldRental_ext.PaymentMethod </a:t>
            </a:r>
          </a:p>
          <a:p>
            <a:pPr algn="l">
              <a:spcBef>
                <a:spcPct val="0"/>
              </a:spcBef>
            </a:pPr>
            <a:r>
              <a:rPr lang="en-US"/>
              <a:t>FROM OldRental_ext;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33400" y="3810000"/>
            <a:ext cx="74676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INSERT INTO RentItem (RentID, SKU, RentFee, ReturnDate)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OldRental_ext.RentID+5000, OldRental_ext.SKU, OldRental_ext.RentFee, OldRental_ext.ReturnDate </a:t>
            </a:r>
          </a:p>
          <a:p>
            <a:pPr algn="l">
              <a:spcBef>
                <a:spcPct val="0"/>
              </a:spcBef>
            </a:pPr>
            <a:r>
              <a:rPr lang="en-US"/>
              <a:t>FROM OldRental_ext;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384FA9-CA66-4821-9FF4-1DF2B2F9981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Analytic Workspace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143000" y="1676400"/>
            <a:ext cx="6629400" cy="39624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 sz="2000"/>
              <a:t>If you skipped the first activity, run the DeleteTables and BuildAllPowder files for this chapter.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Run the Analytic Workspace Manager and connect to the database with your login.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Right-click Analytic Workspaces, to create a new Analytic Workspace. </a:t>
            </a:r>
          </a:p>
          <a:p>
            <a:pPr algn="l">
              <a:spcBef>
                <a:spcPct val="0"/>
              </a:spcBef>
            </a:pPr>
            <a:r>
              <a:rPr lang="en-US" sz="2000"/>
              <a:t>Name it AllPowder and accept the default tablespace.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Expand the new workspace and check out the various options.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CE2B9A-ABB3-4EC3-9A87-A2FE6FC0154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Oracle Relational Approach</a:t>
            </a:r>
          </a:p>
        </p:txBody>
      </p:sp>
      <p:grpSp>
        <p:nvGrpSpPr>
          <p:cNvPr id="4100" name="Group 24"/>
          <p:cNvGrpSpPr>
            <a:grpSpLocks/>
          </p:cNvGrpSpPr>
          <p:nvPr/>
        </p:nvGrpSpPr>
        <p:grpSpPr bwMode="auto">
          <a:xfrm>
            <a:off x="609600" y="2973388"/>
            <a:ext cx="1371600" cy="1827212"/>
            <a:chOff x="384" y="1633"/>
            <a:chExt cx="1117" cy="1774"/>
          </a:xfrm>
        </p:grpSpPr>
        <p:sp>
          <p:nvSpPr>
            <p:cNvPr id="4119" name="Rectangle 5"/>
            <p:cNvSpPr>
              <a:spLocks noChangeArrowheads="1"/>
            </p:cNvSpPr>
            <p:nvPr/>
          </p:nvSpPr>
          <p:spPr bwMode="auto">
            <a:xfrm>
              <a:off x="384" y="1633"/>
              <a:ext cx="877" cy="8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sm" len="sm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en-US" sz="1600"/>
                <a:t>Customer</a:t>
              </a:r>
            </a:p>
          </p:txBody>
        </p:sp>
        <p:sp>
          <p:nvSpPr>
            <p:cNvPr id="4120" name="Rectangle 6"/>
            <p:cNvSpPr>
              <a:spLocks noChangeArrowheads="1"/>
            </p:cNvSpPr>
            <p:nvPr/>
          </p:nvSpPr>
          <p:spPr bwMode="auto">
            <a:xfrm>
              <a:off x="432" y="1920"/>
              <a:ext cx="877" cy="8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sm" len="sm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en-US" sz="1600"/>
                <a:t>Sale</a:t>
              </a:r>
            </a:p>
          </p:txBody>
        </p:sp>
        <p:sp>
          <p:nvSpPr>
            <p:cNvPr id="4121" name="Rectangle 7"/>
            <p:cNvSpPr>
              <a:spLocks noChangeArrowheads="1"/>
            </p:cNvSpPr>
            <p:nvPr/>
          </p:nvSpPr>
          <p:spPr bwMode="auto">
            <a:xfrm>
              <a:off x="528" y="2208"/>
              <a:ext cx="877" cy="8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sm" len="sm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en-US" sz="1600"/>
                <a:t>SaleItem</a:t>
              </a:r>
            </a:p>
          </p:txBody>
        </p:sp>
        <p:sp>
          <p:nvSpPr>
            <p:cNvPr id="4122" name="Rectangle 8"/>
            <p:cNvSpPr>
              <a:spLocks noChangeArrowheads="1"/>
            </p:cNvSpPr>
            <p:nvPr/>
          </p:nvSpPr>
          <p:spPr bwMode="auto">
            <a:xfrm>
              <a:off x="624" y="2544"/>
              <a:ext cx="877" cy="8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 type="none" w="sm" len="sm"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en-US" sz="1600"/>
                <a:t>Item</a:t>
              </a:r>
            </a:p>
          </p:txBody>
        </p:sp>
      </p:grp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762000" y="1752600"/>
            <a:ext cx="1219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Relational Tables</a:t>
            </a:r>
          </a:p>
        </p:txBody>
      </p:sp>
      <p:grpSp>
        <p:nvGrpSpPr>
          <p:cNvPr id="4102" name="Group 23"/>
          <p:cNvGrpSpPr>
            <a:grpSpLocks/>
          </p:cNvGrpSpPr>
          <p:nvPr/>
        </p:nvGrpSpPr>
        <p:grpSpPr bwMode="auto">
          <a:xfrm>
            <a:off x="4267200" y="2743200"/>
            <a:ext cx="3429000" cy="2436813"/>
            <a:chOff x="2064" y="1536"/>
            <a:chExt cx="2448" cy="1727"/>
          </a:xfrm>
        </p:grpSpPr>
        <p:sp>
          <p:nvSpPr>
            <p:cNvPr id="4110" name="Rectangle 12"/>
            <p:cNvSpPr>
              <a:spLocks noChangeArrowheads="1"/>
            </p:cNvSpPr>
            <p:nvPr/>
          </p:nvSpPr>
          <p:spPr bwMode="auto">
            <a:xfrm>
              <a:off x="2919" y="2160"/>
              <a:ext cx="729" cy="479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600"/>
                <a:t>Fact Measure</a:t>
              </a:r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3648" y="1536"/>
              <a:ext cx="864" cy="479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600"/>
                <a:t>Dimension</a:t>
              </a: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2064" y="1536"/>
              <a:ext cx="864" cy="479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600"/>
                <a:t>Dimension</a:t>
              </a: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2064" y="2784"/>
              <a:ext cx="864" cy="479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600"/>
                <a:t>Dimension</a:t>
              </a:r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3648" y="2784"/>
              <a:ext cx="864" cy="479"/>
            </a:xfrm>
            <a:prstGeom prst="rect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1600"/>
                <a:t>Dimension</a:t>
              </a:r>
            </a:p>
          </p:txBody>
        </p:sp>
        <p:cxnSp>
          <p:nvCxnSpPr>
            <p:cNvPr id="4115" name="AutoShape 19"/>
            <p:cNvCxnSpPr>
              <a:cxnSpLocks noChangeShapeType="1"/>
              <a:stCxn id="4113" idx="0"/>
              <a:endCxn id="4110" idx="1"/>
            </p:cNvCxnSpPr>
            <p:nvPr/>
          </p:nvCxnSpPr>
          <p:spPr bwMode="auto">
            <a:xfrm flipV="1">
              <a:off x="2496" y="2400"/>
              <a:ext cx="423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16" name="AutoShape 20"/>
            <p:cNvCxnSpPr>
              <a:cxnSpLocks noChangeShapeType="1"/>
              <a:stCxn id="4112" idx="2"/>
              <a:endCxn id="4110" idx="1"/>
            </p:cNvCxnSpPr>
            <p:nvPr/>
          </p:nvCxnSpPr>
          <p:spPr bwMode="auto">
            <a:xfrm>
              <a:off x="2496" y="2015"/>
              <a:ext cx="423" cy="3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17" name="AutoShape 21"/>
            <p:cNvCxnSpPr>
              <a:cxnSpLocks noChangeShapeType="1"/>
              <a:stCxn id="4111" idx="2"/>
              <a:endCxn id="4110" idx="3"/>
            </p:cNvCxnSpPr>
            <p:nvPr/>
          </p:nvCxnSpPr>
          <p:spPr bwMode="auto">
            <a:xfrm flipH="1">
              <a:off x="3648" y="2015"/>
              <a:ext cx="432" cy="3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18" name="AutoShape 22"/>
            <p:cNvCxnSpPr>
              <a:cxnSpLocks noChangeShapeType="1"/>
              <a:stCxn id="4114" idx="0"/>
              <a:endCxn id="4110" idx="3"/>
            </p:cNvCxnSpPr>
            <p:nvPr/>
          </p:nvCxnSpPr>
          <p:spPr bwMode="auto">
            <a:xfrm flipH="1" flipV="1">
              <a:off x="3648" y="2400"/>
              <a:ext cx="43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103" name="Text Box 25"/>
          <p:cNvSpPr txBox="1">
            <a:spLocks noChangeArrowheads="1"/>
          </p:cNvSpPr>
          <p:nvPr/>
        </p:nvSpPr>
        <p:spPr bwMode="auto">
          <a:xfrm>
            <a:off x="5257800" y="2133600"/>
            <a:ext cx="152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Star Design</a:t>
            </a:r>
          </a:p>
        </p:txBody>
      </p:sp>
      <p:sp>
        <p:nvSpPr>
          <p:cNvPr id="4104" name="Text Box 26"/>
          <p:cNvSpPr txBox="1">
            <a:spLocks noChangeArrowheads="1"/>
          </p:cNvSpPr>
          <p:nvPr/>
        </p:nvSpPr>
        <p:spPr bwMode="auto">
          <a:xfrm>
            <a:off x="5257800" y="1524000"/>
            <a:ext cx="152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/>
              <a:t>Meta-Data</a:t>
            </a:r>
          </a:p>
        </p:txBody>
      </p:sp>
      <p:sp>
        <p:nvSpPr>
          <p:cNvPr id="4105" name="Rectangle 27"/>
          <p:cNvSpPr>
            <a:spLocks noChangeArrowheads="1"/>
          </p:cNvSpPr>
          <p:nvPr/>
        </p:nvSpPr>
        <p:spPr bwMode="auto">
          <a:xfrm>
            <a:off x="2514600" y="3276600"/>
            <a:ext cx="1184275" cy="788988"/>
          </a:xfrm>
          <a:prstGeom prst="rec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Sale + </a:t>
            </a:r>
          </a:p>
          <a:p>
            <a:r>
              <a:rPr lang="en-US"/>
              <a:t>Customer</a:t>
            </a:r>
          </a:p>
        </p:txBody>
      </p:sp>
      <p:sp>
        <p:nvSpPr>
          <p:cNvPr id="4106" name="Text Box 28"/>
          <p:cNvSpPr txBox="1">
            <a:spLocks noChangeArrowheads="1"/>
          </p:cNvSpPr>
          <p:nvPr/>
        </p:nvSpPr>
        <p:spPr bwMode="auto">
          <a:xfrm>
            <a:off x="2590800" y="1905000"/>
            <a:ext cx="152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Materialized Views</a:t>
            </a:r>
          </a:p>
        </p:txBody>
      </p:sp>
      <p:sp>
        <p:nvSpPr>
          <p:cNvPr id="4107" name="Line 29"/>
          <p:cNvSpPr>
            <a:spLocks noChangeShapeType="1"/>
          </p:cNvSpPr>
          <p:nvPr/>
        </p:nvSpPr>
        <p:spPr bwMode="auto">
          <a:xfrm flipV="1">
            <a:off x="1905000" y="3048000"/>
            <a:ext cx="2057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8" name="Line 30"/>
          <p:cNvSpPr>
            <a:spLocks noChangeShapeType="1"/>
          </p:cNvSpPr>
          <p:nvPr/>
        </p:nvSpPr>
        <p:spPr bwMode="auto">
          <a:xfrm flipV="1">
            <a:off x="2057400" y="3886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9" name="Line 31"/>
          <p:cNvSpPr>
            <a:spLocks noChangeShapeType="1"/>
          </p:cNvSpPr>
          <p:nvPr/>
        </p:nvSpPr>
        <p:spPr bwMode="auto">
          <a:xfrm>
            <a:off x="3810000" y="36576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Analytic Workspace Manager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756396-A5B8-4C0E-8F81-9AE9142EEC06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367338" cy="39957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Starting Empty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A985DE-97F5-414F-ADA4-876C61E8F3AB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5610225" cy="4175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8ABE6-92D8-4825-B4CA-DBB2E60C198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Time Dimension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143000" y="1676400"/>
            <a:ext cx="6629400" cy="39624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 sz="2000"/>
              <a:t>Right-click the Dimension entry and choose the option to create a new dimension.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Name it: Dim_Sale_Date</a:t>
            </a:r>
          </a:p>
          <a:p>
            <a:pPr algn="l">
              <a:spcBef>
                <a:spcPct val="0"/>
              </a:spcBef>
            </a:pPr>
            <a:r>
              <a:rPr lang="en-US" sz="2000"/>
              <a:t>Select the option to make it a Time dimension (not user).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Click the Levels tab and add: Sale_Year, Sale_Quarter, Sale_Month</a:t>
            </a:r>
          </a:p>
          <a:p>
            <a:pPr algn="l">
              <a:spcBef>
                <a:spcPct val="0"/>
              </a:spcBef>
            </a:pPr>
            <a:r>
              <a:rPr lang="en-US" sz="2000"/>
              <a:t>Click the Implementation Details tab and select to use Keys from Data Source, not the surrogate keys.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Expand the new dimension and right-click Hierarchies to add a new hierarchy. </a:t>
            </a:r>
          </a:p>
          <a:p>
            <a:pPr algn="l">
              <a:spcBef>
                <a:spcPct val="0"/>
              </a:spcBef>
            </a:pPr>
            <a:r>
              <a:rPr lang="en-US" sz="2000"/>
              <a:t>Name: Sale_Calendar</a:t>
            </a:r>
          </a:p>
          <a:p>
            <a:pPr algn="l">
              <a:spcBef>
                <a:spcPct val="0"/>
              </a:spcBef>
            </a:pPr>
            <a:r>
              <a:rPr lang="en-US" sz="2000"/>
              <a:t>Choose the levels in order: Year, Quarter, Month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Dimension: Sale Date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25B81-839C-4335-8175-5E9F301FFF0C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677025" cy="4557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2133600" y="3124200"/>
            <a:ext cx="1143000" cy="304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Levels by Time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8ED19D-5058-42D7-B559-01180A0A819F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257800" cy="356076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914400" y="5181600"/>
            <a:ext cx="693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Use complex names for everything! Very high risk that simple names will collide with reserved words and cube will fail for strange reasons later (bug).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Hierarchy: Calendar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EC2E66-6DBE-44CD-B13C-26E6AA7FA75F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919663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FC28C6-7532-473A-ADC0-67361F16B9B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Data for Time Dimension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143000" y="1676400"/>
            <a:ext cx="6629400" cy="45720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 sz="2000"/>
              <a:t>Click the Attributes entry for the dimension to see the data needed for each level.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Create three queries (year, quarter, month) to build the data needed for the dimension.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Select the Mappings entry in the new time dimension.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Set the Snowflake schema instead of star.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Drag the entries from the time views and drop them onto the matching rows in the dimension.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Click the Apply button.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Right-click the dimension in the navigator and choose Maintain… to load the data.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Right-click the dimension and choose View Data. </a:t>
            </a:r>
          </a:p>
          <a:p>
            <a:pPr algn="l">
              <a:spcBef>
                <a:spcPct val="0"/>
              </a:spcBef>
            </a:pPr>
            <a:r>
              <a:rPr lang="en-US" sz="2000"/>
              <a:t>Verify that the hierarchy and data are correct.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Needed for Calendar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41656B-37CD-4EB3-9503-0F2050BBEA72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038850" cy="44513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 For Year Time Data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897400-753F-4FA3-9F09-5A67A8EAF1F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1676400" y="6324600"/>
            <a:ext cx="5113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Tricky date functions. Use cut-and-paste to copy.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609600" y="1905000"/>
            <a:ext cx="8077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CREATE or REPLACE VIEW SaleYears AS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To_Char(SaleDate,'YYYY') As YearID,</a:t>
            </a:r>
          </a:p>
          <a:p>
            <a:pPr algn="l">
              <a:spcBef>
                <a:spcPct val="0"/>
              </a:spcBef>
            </a:pPr>
            <a:r>
              <a:rPr lang="en-US"/>
              <a:t>To_Char(SaleDate,'YYYY') As YearValue,</a:t>
            </a:r>
          </a:p>
          <a:p>
            <a:pPr algn="l">
              <a:spcBef>
                <a:spcPct val="0"/>
              </a:spcBef>
            </a:pPr>
            <a:r>
              <a:rPr lang="en-US"/>
              <a:t>To_Date(Extract(Year from SaleDate) || '1231', 'YYYYMMDD') As YearEnd,</a:t>
            </a:r>
          </a:p>
          <a:p>
            <a:pPr algn="l">
              <a:spcBef>
                <a:spcPct val="0"/>
              </a:spcBef>
            </a:pPr>
            <a:r>
              <a:rPr lang="en-US"/>
              <a:t>To_Date(Extract(Year from SaleDate) || '1231', 'YYYYMMDD')-To_Date(Extract(Year from SaleDate)-1 || '1231', 'YYYYMMDD') As YearSpan,</a:t>
            </a:r>
          </a:p>
          <a:p>
            <a:pPr algn="l">
              <a:spcBef>
                <a:spcPct val="0"/>
              </a:spcBef>
            </a:pPr>
            <a:r>
              <a:rPr lang="en-US"/>
              <a:t>TO_CHAR(SaleDate, 'YYYY') As YearDesc, TO_CHAR(SaleDate, 'YYYY') As YearLongDesc</a:t>
            </a:r>
          </a:p>
          <a:p>
            <a:pPr algn="l">
              <a:spcBef>
                <a:spcPct val="0"/>
              </a:spcBef>
            </a:pPr>
            <a:r>
              <a:rPr lang="en-US"/>
              <a:t>FROM SALE</a:t>
            </a:r>
          </a:p>
          <a:p>
            <a:pPr algn="l">
              <a:spcBef>
                <a:spcPct val="0"/>
              </a:spcBef>
            </a:pPr>
            <a:r>
              <a:rPr lang="en-US"/>
              <a:t>ORDER BY YearValue;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 For Quarter Time Data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4D2C18-0264-4700-8EAF-AFABAC82B7F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1676400" y="6324600"/>
            <a:ext cx="5113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Tricky date functions. Use cut-and-paste to copy.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381000" y="1600200"/>
            <a:ext cx="8305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CREATE or REPLACE VIEW SaleQuarters AS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To_Char(SaleDate,'YYYY') As YearID,</a:t>
            </a:r>
          </a:p>
          <a:p>
            <a:pPr algn="l">
              <a:spcBef>
                <a:spcPct val="0"/>
              </a:spcBef>
            </a:pPr>
            <a:r>
              <a:rPr lang="en-US"/>
              <a:t>To_Char(SaleDate,'YYYYQ') As QuarterID,</a:t>
            </a:r>
          </a:p>
          <a:p>
            <a:pPr algn="l">
              <a:spcBef>
                <a:spcPct val="0"/>
              </a:spcBef>
            </a:pPr>
            <a:r>
              <a:rPr lang="en-US"/>
              <a:t>To_Char(SaleDate, 'Q') As QuarterValue,</a:t>
            </a:r>
          </a:p>
          <a:p>
            <a:pPr algn="l">
              <a:spcBef>
                <a:spcPct val="0"/>
              </a:spcBef>
            </a:pPr>
            <a:r>
              <a:rPr lang="en-US"/>
              <a:t>Add_Months(TO_DATE((Extract(Year from SaleDate)*100 + TO_CHAR(SaleDate, 'Q')*3 )*100 +1, 'YYYYMMDD'),1)-1 As QuarterEnd,</a:t>
            </a:r>
          </a:p>
          <a:p>
            <a:pPr algn="l">
              <a:spcBef>
                <a:spcPct val="0"/>
              </a:spcBef>
            </a:pPr>
            <a:r>
              <a:rPr lang="en-US"/>
              <a:t>Add_Months(TO_DATE((Extract(Year from SaleDate)*100 + TO_CHAR(SaleDate, 'Q')*3 )*100 +1, 'YYYYMMDD'),1)</a:t>
            </a:r>
          </a:p>
          <a:p>
            <a:pPr algn="l">
              <a:spcBef>
                <a:spcPct val="0"/>
              </a:spcBef>
            </a:pPr>
            <a:r>
              <a:rPr lang="en-US"/>
              <a:t>-Add_Months(TO_DATE((Extract(Year from SaleDate)*100 + TO_CHAR(SaleDate, 'Q')*3 )*100 +1, 'YYYYMMDD'),-2) As QuarterSpan,</a:t>
            </a:r>
          </a:p>
          <a:p>
            <a:pPr algn="l">
              <a:spcBef>
                <a:spcPct val="0"/>
              </a:spcBef>
            </a:pPr>
            <a:r>
              <a:rPr lang="en-US"/>
              <a:t>TO_CHAR(SaleDate,'YYYY-Q') As QuarterDesc,</a:t>
            </a:r>
          </a:p>
          <a:p>
            <a:pPr algn="l">
              <a:spcBef>
                <a:spcPct val="0"/>
              </a:spcBef>
            </a:pPr>
            <a:r>
              <a:rPr lang="en-US"/>
              <a:t>TO_CHAR(SaleDate,'YYYY-Q') As QuarterLongDesc</a:t>
            </a:r>
          </a:p>
          <a:p>
            <a:pPr algn="l">
              <a:spcBef>
                <a:spcPct val="0"/>
              </a:spcBef>
            </a:pPr>
            <a:r>
              <a:rPr lang="en-US"/>
              <a:t>FROM SALE</a:t>
            </a:r>
          </a:p>
          <a:p>
            <a:pPr algn="l">
              <a:spcBef>
                <a:spcPct val="0"/>
              </a:spcBef>
            </a:pPr>
            <a:r>
              <a:rPr lang="en-US"/>
              <a:t>ORDER BY QuarterDesc;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Oracle References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D30A-F8A7-45C3-8462-3340806BB4B8}" type="slidenum">
              <a:rPr lang="en-US" smtClean="0"/>
              <a:pPr/>
              <a:t>3</a:t>
            </a:fld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600200"/>
          <a:ext cx="77724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/>
                <a:gridCol w="3810000"/>
              </a:tblGrid>
              <a:tr h="5461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http://www.oracle.com/technology/products/bi/olap/index.html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 Business</a:t>
                      </a:r>
                      <a:r>
                        <a:rPr lang="en-US" baseline="0" dirty="0" smtClean="0"/>
                        <a:t> Intelligence site.</a:t>
                      </a:r>
                      <a:endParaRPr lang="en-US" dirty="0"/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http://www.oracle.com/technology/products/bi/odm/index.html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Oracle Data Mining including download</a:t>
                      </a:r>
                      <a:endParaRPr lang="en-US" dirty="0"/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http://www.oracle.com/technology/products/discoverer/index.html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Discoverer</a:t>
                      </a:r>
                      <a:endParaRPr lang="en-US" dirty="0"/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http://www.oracle.com/technology/software/products/ias/htdocs/101320bi.html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OTN</a:t>
                      </a:r>
                      <a:r>
                        <a:rPr lang="en-US" baseline="0" dirty="0" smtClean="0"/>
                        <a:t> BI Suite EE</a:t>
                      </a:r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dirty="0" smtClean="0"/>
                        <a:t>http://www.oracle.com/technology/products/bi/olap/olap_downloads.html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Analytic Workspace Manager Download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 For Month Time Data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1DE7EF-E088-42FC-A211-AA7D1E894AE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676400" y="6324600"/>
            <a:ext cx="5113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Tricky date functions. Use cut-and-paste to copy.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57200" y="1447800"/>
            <a:ext cx="838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CREATE OR REPLACE VIEW SaleMonths AS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To_Char(SaleDate,'YYYYQ') As QuarterID,</a:t>
            </a:r>
          </a:p>
          <a:p>
            <a:pPr algn="l">
              <a:spcBef>
                <a:spcPct val="0"/>
              </a:spcBef>
            </a:pPr>
            <a:r>
              <a:rPr lang="en-US"/>
              <a:t>To_Char(SaleDate,'YYYYMM') As MonthID,</a:t>
            </a:r>
          </a:p>
          <a:p>
            <a:pPr algn="l">
              <a:spcBef>
                <a:spcPct val="0"/>
              </a:spcBef>
            </a:pPr>
            <a:r>
              <a:rPr lang="en-US"/>
              <a:t>To_Char(SaleDate, 'MM') As MonthValue,</a:t>
            </a:r>
          </a:p>
          <a:p>
            <a:pPr algn="l">
              <a:spcBef>
                <a:spcPct val="0"/>
              </a:spcBef>
            </a:pPr>
            <a:r>
              <a:rPr lang="en-US"/>
              <a:t>Add_Months(To_Date(Extract(Year from SaleDate)*10000+Extract(Month from SaleDate)*100+1,'YYYYMMDD'),1)-1 As MonthEnd,</a:t>
            </a:r>
          </a:p>
          <a:p>
            <a:pPr algn="l">
              <a:spcBef>
                <a:spcPct val="0"/>
              </a:spcBef>
            </a:pPr>
            <a:r>
              <a:rPr lang="en-US"/>
              <a:t>Add_Months(To_Date(Extract(Year from SaleDate)*10000+Extract(Month from SaleDate)*100+1,'YYYYMMDD'),1) </a:t>
            </a:r>
          </a:p>
          <a:p>
            <a:pPr algn="l">
              <a:spcBef>
                <a:spcPct val="0"/>
              </a:spcBef>
            </a:pPr>
            <a:r>
              <a:rPr lang="en-US"/>
              <a:t>-To_Date(Extract(Year from SaleDate)*10000+Extract(Month from SaleDate)*100+1,'YYYYMMDD') As MonthSpan,</a:t>
            </a:r>
          </a:p>
          <a:p>
            <a:pPr algn="l">
              <a:spcBef>
                <a:spcPct val="0"/>
              </a:spcBef>
            </a:pPr>
            <a:r>
              <a:rPr lang="en-US"/>
              <a:t>TO_CHAR(SaleDate, 'YYYY-MM') As MonthDesc,</a:t>
            </a:r>
          </a:p>
          <a:p>
            <a:pPr algn="l">
              <a:spcBef>
                <a:spcPct val="0"/>
              </a:spcBef>
            </a:pPr>
            <a:r>
              <a:rPr lang="en-US"/>
              <a:t>TO_CHAR(SaleDate, 'YYYY-Mon') As MonthLongDesc</a:t>
            </a:r>
          </a:p>
          <a:p>
            <a:pPr algn="l">
              <a:spcBef>
                <a:spcPct val="0"/>
              </a:spcBef>
            </a:pPr>
            <a:r>
              <a:rPr lang="en-US"/>
              <a:t>from sale</a:t>
            </a:r>
          </a:p>
          <a:p>
            <a:pPr algn="l">
              <a:spcBef>
                <a:spcPct val="0"/>
              </a:spcBef>
            </a:pPr>
            <a:r>
              <a:rPr lang="en-US"/>
              <a:t>ORDER BY MonthID;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Mapping Time Dimension</a:t>
            </a: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514B0D-B1EB-4BC0-B3D3-1A942803716F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886450" cy="43386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Verify Data in Dimension</a:t>
            </a: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E2E2F9-B383-4148-903C-591F94AB2EE0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5962650" cy="4394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F2D06C-B60B-407B-9732-FD5F938A3C8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Create other Dimensions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143000" y="1676400"/>
            <a:ext cx="6629400" cy="37338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 sz="2000"/>
              <a:t>Create views for location (ShipState and ShipCity).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Create dimensions with hierarchies for location and product category style.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Create views to retrieve distinct data for Color, Graphics, and ItemMaterial.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Define dimensions for other attributes: Color, ItemMaterial, BindingStyle, ManufacturerID (with Name), Graphics, PaymentMethod, and ModelID.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Load data (Maintain) into each dimension and test them.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 Dimension Queries </a:t>
            </a: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AB89AE-727E-4830-AA61-F30ADBC3F2D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2286000" y="2209800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CREATE VIEW ShipStates AS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ShipState</a:t>
            </a:r>
          </a:p>
          <a:p>
            <a:pPr algn="l">
              <a:spcBef>
                <a:spcPct val="0"/>
              </a:spcBef>
            </a:pPr>
            <a:r>
              <a:rPr lang="en-US"/>
              <a:t>FROM Sale</a:t>
            </a:r>
          </a:p>
          <a:p>
            <a:pPr algn="l">
              <a:spcBef>
                <a:spcPct val="0"/>
              </a:spcBef>
            </a:pPr>
            <a:r>
              <a:rPr lang="en-US"/>
              <a:t>ORDER BY ShipState;</a:t>
            </a:r>
          </a:p>
          <a:p>
            <a:pPr algn="l">
              <a:spcBef>
                <a:spcPct val="0"/>
              </a:spcBef>
            </a:pPr>
            <a:endParaRPr lang="en-US"/>
          </a:p>
          <a:p>
            <a:pPr algn="l">
              <a:spcBef>
                <a:spcPct val="0"/>
              </a:spcBef>
            </a:pPr>
            <a:r>
              <a:rPr lang="en-US"/>
              <a:t>CREATE VIEW ShipStateCities AS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ShipState, ShipCity</a:t>
            </a:r>
          </a:p>
          <a:p>
            <a:pPr algn="l">
              <a:spcBef>
                <a:spcPct val="0"/>
              </a:spcBef>
            </a:pPr>
            <a:r>
              <a:rPr lang="en-US"/>
              <a:t>FROM Sale</a:t>
            </a:r>
          </a:p>
          <a:p>
            <a:pPr algn="l">
              <a:spcBef>
                <a:spcPct val="0"/>
              </a:spcBef>
            </a:pPr>
            <a:r>
              <a:rPr lang="en-US"/>
              <a:t>ORDER BY ShipState, ShipCity;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Dimension Queries</a:t>
            </a:r>
          </a:p>
        </p:txBody>
      </p:sp>
      <p:sp>
        <p:nvSpPr>
          <p:cNvPr id="3789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19CD7B-662C-49F4-8C61-5764964B74B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1600200" y="1676400"/>
            <a:ext cx="5486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CREATE OR REPLACE VIEW ItemColorList AS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COLOR As ItemColor</a:t>
            </a:r>
          </a:p>
          <a:p>
            <a:pPr algn="l">
              <a:spcBef>
                <a:spcPct val="0"/>
              </a:spcBef>
            </a:pPr>
            <a:r>
              <a:rPr lang="en-US"/>
              <a:t>FROM ITEMMODEL</a:t>
            </a:r>
          </a:p>
          <a:p>
            <a:pPr algn="l">
              <a:spcBef>
                <a:spcPct val="0"/>
              </a:spcBef>
            </a:pPr>
            <a:r>
              <a:rPr lang="en-US"/>
              <a:t>ORDER BY ItemColor;</a:t>
            </a:r>
          </a:p>
          <a:p>
            <a:pPr algn="l">
              <a:spcBef>
                <a:spcPct val="0"/>
              </a:spcBef>
            </a:pPr>
            <a:endParaRPr lang="en-US"/>
          </a:p>
          <a:p>
            <a:pPr algn="l">
              <a:spcBef>
                <a:spcPct val="0"/>
              </a:spcBef>
            </a:pPr>
            <a:r>
              <a:rPr lang="en-US"/>
              <a:t>CREATE OR REPLACE VIEW GraphicsList AS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GraphicsName</a:t>
            </a:r>
          </a:p>
          <a:p>
            <a:pPr algn="l">
              <a:spcBef>
                <a:spcPct val="0"/>
              </a:spcBef>
            </a:pPr>
            <a:r>
              <a:rPr lang="en-US"/>
              <a:t>FROM ITEMMODEL</a:t>
            </a:r>
          </a:p>
          <a:p>
            <a:pPr algn="l">
              <a:spcBef>
                <a:spcPct val="0"/>
              </a:spcBef>
            </a:pPr>
            <a:r>
              <a:rPr lang="en-US"/>
              <a:t>ORDER BY GraphicsName;</a:t>
            </a:r>
          </a:p>
          <a:p>
            <a:pPr algn="l">
              <a:spcBef>
                <a:spcPct val="0"/>
              </a:spcBef>
            </a:pPr>
            <a:endParaRPr lang="en-US"/>
          </a:p>
          <a:p>
            <a:pPr algn="l">
              <a:spcBef>
                <a:spcPct val="0"/>
              </a:spcBef>
            </a:pPr>
            <a:r>
              <a:rPr lang="en-US"/>
              <a:t>CREATE OR REPLACE VIEW ItemMaterialList AS</a:t>
            </a:r>
          </a:p>
          <a:p>
            <a:pPr algn="l">
              <a:spcBef>
                <a:spcPct val="0"/>
              </a:spcBef>
            </a:pPr>
            <a:r>
              <a:rPr lang="en-US"/>
              <a:t>SELECT DISTINCT ItemMaterial</a:t>
            </a:r>
          </a:p>
          <a:p>
            <a:pPr algn="l">
              <a:spcBef>
                <a:spcPct val="0"/>
              </a:spcBef>
            </a:pPr>
            <a:r>
              <a:rPr lang="en-US"/>
              <a:t>FROM ITEMMODEL</a:t>
            </a:r>
          </a:p>
          <a:p>
            <a:pPr algn="l">
              <a:spcBef>
                <a:spcPct val="0"/>
              </a:spcBef>
            </a:pPr>
            <a:r>
              <a:rPr lang="en-US"/>
              <a:t>ORDER BY ItemMaterial;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BC915C-EECD-4D0C-843E-EE30FD8DC7D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Create Cube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143000" y="1676400"/>
            <a:ext cx="6629400" cy="37338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 sz="2000"/>
              <a:t>Create a view to retrieve data from multiple tables: Sale, SaleItem, Inventory, ItemModel.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Create a new Cube and assign all of the dimensions.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Create a measure (Sales_Value).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Map the columns from the data view to the Cube values.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Create join conditions to match the cube data to the view columns.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Load the cube data through the Maintain option.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View the data in the View that was generated.</a:t>
            </a:r>
          </a:p>
          <a:p>
            <a:pPr algn="l">
              <a:spcBef>
                <a:spcPct val="0"/>
              </a:spcBef>
            </a:pPr>
            <a:r>
              <a:rPr lang="en-US" sz="2000"/>
              <a:t>Test the cube browser.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View to Multiply</a:t>
            </a: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505537-8015-4FC4-80E7-B6F0BD32C51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533400" y="1905000"/>
            <a:ext cx="78486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CREATE OR REPLACE VIEW SaleDetails AS</a:t>
            </a:r>
          </a:p>
          <a:p>
            <a:pPr algn="l">
              <a:spcBef>
                <a:spcPct val="0"/>
              </a:spcBef>
            </a:pPr>
            <a:r>
              <a:rPr lang="en-US"/>
              <a:t>SELECT SaleDate, CustomerID, EmployeeID, ShipCity, ShipState, PaymentMethod, To_Char(SaleDate, 'YYYY') As SaleYear,</a:t>
            </a:r>
          </a:p>
          <a:p>
            <a:pPr algn="l">
              <a:spcBef>
                <a:spcPct val="0"/>
              </a:spcBef>
            </a:pPr>
            <a:r>
              <a:rPr lang="en-US"/>
              <a:t>To_Char(SaleDate, 'YYYYQ') As SaleQuarterID, To_Char(SaleDate, 'YYYYMM') As SaleMonthID, QuantitySold, 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FF0000"/>
                </a:solidFill>
              </a:rPr>
              <a:t>SalePrice*QuantitySold As SaleValue,</a:t>
            </a:r>
          </a:p>
          <a:p>
            <a:pPr algn="l">
              <a:spcBef>
                <a:spcPct val="0"/>
              </a:spcBef>
            </a:pPr>
            <a:r>
              <a:rPr lang="en-US"/>
              <a:t>Inventory.SKU, Inventory.ModelID, ItemSize, QuantityOnHand,</a:t>
            </a:r>
          </a:p>
          <a:p>
            <a:pPr algn="l">
              <a:spcBef>
                <a:spcPct val="0"/>
              </a:spcBef>
            </a:pPr>
            <a:r>
              <a:rPr lang="en-US"/>
              <a:t>ManufacturerID, Category As ProductCategory, Color As ColorName, Cost As ItemCost, ModelYear, Graphics As GraphicsName, ItemMaterial, ListPrice, Style As SkiStyle, SkillLevel, WeightMax, WeightMin, WaistWidth, EffectiveEdge, BindingStyle, RentalRate</a:t>
            </a:r>
          </a:p>
          <a:p>
            <a:pPr algn="l">
              <a:spcBef>
                <a:spcPct val="0"/>
              </a:spcBef>
            </a:pPr>
            <a:r>
              <a:rPr lang="en-US"/>
              <a:t>FROM SALE</a:t>
            </a:r>
          </a:p>
          <a:p>
            <a:pPr algn="l">
              <a:spcBef>
                <a:spcPct val="0"/>
              </a:spcBef>
            </a:pPr>
            <a:r>
              <a:rPr lang="en-US"/>
              <a:t>INNER JOIN SaleItem ON Sale.SaleID=SaleItem.SaleID</a:t>
            </a:r>
          </a:p>
          <a:p>
            <a:pPr algn="l">
              <a:spcBef>
                <a:spcPct val="0"/>
              </a:spcBef>
            </a:pPr>
            <a:r>
              <a:rPr lang="en-US"/>
              <a:t>INNER JOIN Inventory ON SALEITEM.SKU=Inventory.SKU</a:t>
            </a:r>
          </a:p>
          <a:p>
            <a:pPr algn="l">
              <a:spcBef>
                <a:spcPct val="0"/>
              </a:spcBef>
            </a:pPr>
            <a:r>
              <a:rPr lang="en-US"/>
              <a:t>INNER JOIN ItemModel ON Inventory.ModelID=ItemModel.ModelID;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Dimensions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590332" cy="4191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sm" len="sm"/>
          </a:ln>
        </p:spPr>
      </p:pic>
      <p:sp>
        <p:nvSpPr>
          <p:cNvPr id="5" name="TextBox 4"/>
          <p:cNvSpPr txBox="1"/>
          <p:nvPr/>
        </p:nvSpPr>
        <p:spPr>
          <a:xfrm>
            <a:off x="1447800" y="5638800"/>
            <a:ext cx="6096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Use a limited number of dimensions. Because of a bug, the cube browser does not support the ALL option.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So adding dimensions becomes restrictive.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Cube Mapping</a:t>
            </a:r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C12E2A-D50A-41E4-B90B-43E983E6A05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914400" y="56388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0070C0"/>
                </a:solidFill>
              </a:rPr>
              <a:t>ALLPOWDER.SALEDETAILS.SALEMONTHID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0070C0"/>
                </a:solidFill>
              </a:rPr>
              <a:t>=ALLPOWDER.DIM_SALE_DATE_SALE_CALEND_VIEW.DIM_KEY</a:t>
            </a: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483396" cy="4038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Permissions for Data Mining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C8BD27-ABB9-42C4-B8EB-BBF54B43DAC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09600" y="1524000"/>
            <a:ext cx="6705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CREATE MATERIALIZED VIEW</a:t>
            </a:r>
          </a:p>
          <a:p>
            <a:pPr algn="l">
              <a:spcBef>
                <a:spcPct val="0"/>
              </a:spcBef>
            </a:pPr>
            <a:r>
              <a:rPr lang="en-US"/>
              <a:t>CREATE CUBE</a:t>
            </a:r>
          </a:p>
          <a:p>
            <a:pPr algn="l">
              <a:spcBef>
                <a:spcPct val="0"/>
              </a:spcBef>
            </a:pPr>
            <a:r>
              <a:rPr lang="en-US"/>
              <a:t>CREATE CUBE DIMENSION</a:t>
            </a:r>
          </a:p>
          <a:p>
            <a:pPr algn="l">
              <a:spcBef>
                <a:spcPct val="0"/>
              </a:spcBef>
            </a:pPr>
            <a:r>
              <a:rPr lang="en-US"/>
              <a:t>OLAP_USER</a:t>
            </a:r>
          </a:p>
          <a:p>
            <a:pPr algn="l">
              <a:spcBef>
                <a:spcPct val="0"/>
              </a:spcBef>
            </a:pPr>
            <a:endParaRPr lang="en-US"/>
          </a:p>
          <a:p>
            <a:pPr algn="l">
              <a:spcBef>
                <a:spcPct val="0"/>
              </a:spcBef>
            </a:pPr>
            <a:r>
              <a:rPr lang="en-US"/>
              <a:t>CREATE MINING MODEL </a:t>
            </a:r>
          </a:p>
          <a:p>
            <a:pPr algn="l">
              <a:spcBef>
                <a:spcPct val="0"/>
              </a:spcBef>
            </a:pPr>
            <a:r>
              <a:rPr lang="en-US"/>
              <a:t>CREATE JOB </a:t>
            </a:r>
          </a:p>
          <a:p>
            <a:pPr algn="l">
              <a:spcBef>
                <a:spcPct val="0"/>
              </a:spcBef>
            </a:pPr>
            <a:r>
              <a:rPr lang="en-US"/>
              <a:t>CREATE TYPE </a:t>
            </a:r>
          </a:p>
          <a:p>
            <a:pPr algn="l">
              <a:spcBef>
                <a:spcPct val="0"/>
              </a:spcBef>
            </a:pPr>
            <a:r>
              <a:rPr lang="en-US"/>
              <a:t>CREATE SYNONYM </a:t>
            </a:r>
          </a:p>
          <a:p>
            <a:pPr algn="l">
              <a:spcBef>
                <a:spcPct val="0"/>
              </a:spcBef>
            </a:pPr>
            <a:r>
              <a:rPr lang="en-US"/>
              <a:t>Optional: EXECUTE ON ctxsys.ctx_ddl for text mining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Small Cube</a:t>
            </a:r>
            <a:endParaRPr lang="en-US" dirty="0" smtClean="0"/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C3E0B-C640-4FA0-AC06-DBED51FE0910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943600" cy="424983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sm" len="sm"/>
          </a:ln>
        </p:spPr>
      </p:pic>
      <p:sp>
        <p:nvSpPr>
          <p:cNvPr id="6" name="TextBox 5"/>
          <p:cNvSpPr txBox="1"/>
          <p:nvPr/>
        </p:nvSpPr>
        <p:spPr>
          <a:xfrm>
            <a:off x="1524000" y="5715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70C0"/>
                </a:solidFill>
              </a:rPr>
              <a:t>Notice that you cannot select ALL for the page dimensions so every dimension is highly restrictive.</a:t>
            </a:r>
            <a:endParaRPr lang="en-US" sz="16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0BD7D3-206F-4DD5-90A4-F9844BFB79B8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Action: SQL Analytic Functions</a:t>
            </a:r>
            <a:endParaRPr lang="en-US" dirty="0" smtClean="0"/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6934200" cy="28194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/>
              <a:t>Action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Create a view to compute the total sales per month using TO_CHAR(</a:t>
            </a:r>
            <a:r>
              <a:rPr lang="en-US" dirty="0" err="1" smtClean="0"/>
              <a:t>SaleDate</a:t>
            </a:r>
            <a:r>
              <a:rPr lang="en-US" dirty="0" smtClean="0"/>
              <a:t>, ‘YYYY-MM’) to get the month.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Create a query to display the Month, </a:t>
            </a:r>
            <a:r>
              <a:rPr lang="en-US" dirty="0" err="1" smtClean="0"/>
              <a:t>SalesValue</a:t>
            </a:r>
            <a:r>
              <a:rPr lang="en-US" dirty="0" smtClean="0"/>
              <a:t>, and the Sales Value from the prior month using the LAG function.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Create a query to compute the 3-month moving average of the sales.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Copy the data to Excel and draw a chart showing sales and the 3-month moving average.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Lagged Data Query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/>
              <a:t>SELECT </a:t>
            </a:r>
            <a:r>
              <a:rPr lang="en-US" dirty="0" err="1" smtClean="0"/>
              <a:t>SaleMonth</a:t>
            </a:r>
            <a:r>
              <a:rPr lang="en-US" dirty="0" smtClean="0"/>
              <a:t>, </a:t>
            </a:r>
            <a:r>
              <a:rPr lang="en-US" dirty="0" err="1" smtClean="0"/>
              <a:t>SalesValue</a:t>
            </a:r>
            <a:r>
              <a:rPr lang="en-US" dirty="0" smtClean="0"/>
              <a:t>, LAG(</a:t>
            </a:r>
            <a:r>
              <a:rPr lang="en-US" dirty="0" err="1" smtClean="0"/>
              <a:t>SalesValue</a:t>
            </a:r>
            <a:r>
              <a:rPr lang="en-US" dirty="0" smtClean="0"/>
              <a:t>, 1, 0)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  OVER (PARTITION BY 1 ORDER BY </a:t>
            </a:r>
            <a:r>
              <a:rPr lang="en-US" dirty="0" err="1" smtClean="0"/>
              <a:t>SaleMonth</a:t>
            </a:r>
            <a:r>
              <a:rPr lang="en-US" dirty="0" smtClean="0"/>
              <a:t>) AS </a:t>
            </a:r>
            <a:r>
              <a:rPr lang="en-US" dirty="0" err="1" smtClean="0"/>
              <a:t>PriorSales</a:t>
            </a: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 smtClean="0"/>
              <a:t>FROM </a:t>
            </a:r>
            <a:r>
              <a:rPr lang="en-US" dirty="0" err="1" smtClean="0"/>
              <a:t>MonthlySales</a:t>
            </a: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 smtClean="0"/>
              <a:t>ORDER BY </a:t>
            </a:r>
            <a:r>
              <a:rPr lang="en-US" dirty="0" err="1" smtClean="0"/>
              <a:t>SaleMonth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3048000"/>
            <a:ext cx="67056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Normally, you would partition by another variable/column, such as department or category.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OVER (PARTITION BY </a:t>
            </a:r>
            <a:r>
              <a:rPr lang="en-US" dirty="0" err="1" smtClean="0">
                <a:solidFill>
                  <a:srgbClr val="0070C0"/>
                </a:solidFill>
              </a:rPr>
              <a:t>ProductCategory</a:t>
            </a:r>
            <a:r>
              <a:rPr lang="en-US" dirty="0" smtClean="0">
                <a:solidFill>
                  <a:srgbClr val="0070C0"/>
                </a:solidFill>
              </a:rPr>
              <a:t> ORDER BY ...)</a:t>
            </a:r>
          </a:p>
          <a:p>
            <a:pPr algn="l"/>
            <a:endParaRPr lang="en-US" dirty="0" smtClean="0">
              <a:solidFill>
                <a:srgbClr val="0070C0"/>
              </a:solidFill>
            </a:endParaRP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Can also skip the partition statement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MA Query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1752600"/>
            <a:ext cx="6324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SELECT </a:t>
            </a:r>
            <a:r>
              <a:rPr lang="en-US" dirty="0" err="1" smtClean="0"/>
              <a:t>SaleMonth</a:t>
            </a:r>
            <a:r>
              <a:rPr lang="en-US" dirty="0" smtClean="0"/>
              <a:t>, </a:t>
            </a:r>
            <a:r>
              <a:rPr lang="en-US" dirty="0" err="1" smtClean="0"/>
              <a:t>SalesValue</a:t>
            </a:r>
            <a:r>
              <a:rPr lang="en-US" dirty="0" smtClean="0"/>
              <a:t>, </a:t>
            </a:r>
            <a:r>
              <a:rPr lang="en-US" dirty="0" err="1" smtClean="0"/>
              <a:t>Avg</a:t>
            </a:r>
            <a:r>
              <a:rPr lang="en-US" dirty="0" smtClean="0"/>
              <a:t>(</a:t>
            </a:r>
            <a:r>
              <a:rPr lang="en-US" dirty="0" err="1" smtClean="0"/>
              <a:t>SalesValue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  OVER (ORDER BY </a:t>
            </a:r>
            <a:r>
              <a:rPr lang="en-US" dirty="0" err="1" smtClean="0"/>
              <a:t>SaleMonth</a:t>
            </a:r>
            <a:endParaRPr lang="en-US" dirty="0" smtClean="0"/>
          </a:p>
          <a:p>
            <a:pPr algn="l"/>
            <a:r>
              <a:rPr lang="en-US" dirty="0" smtClean="0"/>
              <a:t>    ROWS 2 PRECEDING) AS MA3</a:t>
            </a:r>
          </a:p>
          <a:p>
            <a:pPr algn="l"/>
            <a:r>
              <a:rPr lang="en-US" dirty="0" smtClean="0"/>
              <a:t>FROM </a:t>
            </a:r>
            <a:r>
              <a:rPr lang="en-US" dirty="0" err="1" smtClean="0"/>
              <a:t>MonthlySales</a:t>
            </a:r>
            <a:endParaRPr lang="en-US" dirty="0" smtClean="0"/>
          </a:p>
          <a:p>
            <a:pPr algn="l"/>
            <a:r>
              <a:rPr lang="en-US" dirty="0" smtClean="0"/>
              <a:t>ORDER BY </a:t>
            </a:r>
            <a:r>
              <a:rPr lang="en-US" dirty="0" err="1" smtClean="0"/>
              <a:t>SaleMonth</a:t>
            </a:r>
            <a:r>
              <a:rPr lang="en-US" dirty="0" smtClean="0"/>
              <a:t>;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Chart (Excel)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891646" y="1600200"/>
          <a:ext cx="7474214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C71482-38B9-4A5E-BF6C-0F94DB9E0D3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Action: Data Miner Introduction</a:t>
            </a:r>
            <a:endParaRPr lang="en-US" dirty="0" smtClean="0"/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914400" y="1676400"/>
            <a:ext cx="7086600" cy="2895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/>
              <a:t>Action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Download, install, and start Oracle Data Miner.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Set the initial database connection.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Create a </a:t>
            </a:r>
            <a:r>
              <a:rPr lang="en-US" dirty="0" err="1" smtClean="0"/>
              <a:t>SaleGroups</a:t>
            </a:r>
            <a:r>
              <a:rPr lang="en-US" dirty="0" smtClean="0"/>
              <a:t> view to compute subtotals.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Create a </a:t>
            </a:r>
            <a:r>
              <a:rPr lang="en-US" dirty="0" err="1" smtClean="0"/>
              <a:t>SaleTreeData</a:t>
            </a:r>
            <a:r>
              <a:rPr lang="en-US" dirty="0" smtClean="0"/>
              <a:t> view to classify the sales totals into four categories.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Run the Classification/Decision Tree analysis.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Set the target as the new classification column.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Explore the results.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Oracle Data Miner</a:t>
            </a:r>
          </a:p>
        </p:txBody>
      </p:sp>
      <p:sp>
        <p:nvSpPr>
          <p:cNvPr id="440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184881-AB00-4415-9DFA-E99A35535288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813300" cy="43053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dirty="0" smtClean="0"/>
              <a:t>CREATE VIEW </a:t>
            </a:r>
            <a:r>
              <a:rPr lang="en-US" sz="1600" dirty="0" err="1" smtClean="0"/>
              <a:t>SaleGroups</a:t>
            </a:r>
            <a:r>
              <a:rPr lang="en-US" sz="1600" dirty="0" smtClean="0"/>
              <a:t> AS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/>
              <a:t>SELECT </a:t>
            </a:r>
            <a:r>
              <a:rPr lang="en-US" sz="1600" dirty="0" err="1" smtClean="0"/>
              <a:t>ShipState</a:t>
            </a:r>
            <a:r>
              <a:rPr lang="en-US" sz="1600" dirty="0" smtClean="0"/>
              <a:t>, </a:t>
            </a:r>
            <a:r>
              <a:rPr lang="en-US" sz="1600" dirty="0" err="1" smtClean="0"/>
              <a:t>ColorName,ProductCategory</a:t>
            </a:r>
            <a:r>
              <a:rPr lang="en-US" sz="1600" dirty="0" smtClean="0"/>
              <a:t>, </a:t>
            </a:r>
            <a:r>
              <a:rPr lang="en-US" sz="1600" dirty="0" err="1" smtClean="0"/>
              <a:t>SkiStyle</a:t>
            </a:r>
            <a:r>
              <a:rPr lang="en-US" sz="1600" dirty="0" smtClean="0"/>
              <a:t>, </a:t>
            </a:r>
            <a:r>
              <a:rPr lang="en-US" sz="1600" dirty="0" err="1" smtClean="0"/>
              <a:t>PaymentMethod</a:t>
            </a:r>
            <a:r>
              <a:rPr lang="en-US" sz="1600" dirty="0" smtClean="0"/>
              <a:t>, </a:t>
            </a:r>
            <a:r>
              <a:rPr lang="en-US" sz="1600" dirty="0" err="1" smtClean="0"/>
              <a:t>SaleYear</a:t>
            </a:r>
            <a:r>
              <a:rPr lang="en-US" sz="1600" dirty="0" smtClean="0"/>
              <a:t>, SUM(</a:t>
            </a:r>
            <a:r>
              <a:rPr lang="en-US" sz="1600" dirty="0" err="1" smtClean="0"/>
              <a:t>SaleValue</a:t>
            </a:r>
            <a:r>
              <a:rPr lang="en-US" sz="1600" dirty="0" smtClean="0"/>
              <a:t>) As </a:t>
            </a:r>
            <a:r>
              <a:rPr lang="en-US" sz="1600" dirty="0" err="1" smtClean="0"/>
              <a:t>SalesTotal</a:t>
            </a:r>
            <a:endParaRPr lang="en-US" sz="1600" dirty="0" smtClean="0"/>
          </a:p>
          <a:p>
            <a:pPr algn="l">
              <a:spcBef>
                <a:spcPts val="0"/>
              </a:spcBef>
            </a:pPr>
            <a:r>
              <a:rPr lang="en-US" sz="1600" dirty="0" smtClean="0"/>
              <a:t>FROM </a:t>
            </a:r>
            <a:r>
              <a:rPr lang="en-US" sz="1600" dirty="0" err="1" smtClean="0"/>
              <a:t>SaleDetails</a:t>
            </a:r>
            <a:r>
              <a:rPr lang="en-US" sz="1600" dirty="0" smtClean="0"/>
              <a:t> 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/>
              <a:t>GROUP BY </a:t>
            </a:r>
            <a:r>
              <a:rPr lang="en-US" sz="1600" dirty="0" err="1" smtClean="0"/>
              <a:t>ShipState</a:t>
            </a:r>
            <a:r>
              <a:rPr lang="en-US" sz="1600" dirty="0" smtClean="0"/>
              <a:t>, </a:t>
            </a:r>
            <a:r>
              <a:rPr lang="en-US" sz="1600" dirty="0" err="1" smtClean="0"/>
              <a:t>ColorName</a:t>
            </a:r>
            <a:r>
              <a:rPr lang="en-US" sz="1600" dirty="0" smtClean="0"/>
              <a:t>, </a:t>
            </a:r>
            <a:r>
              <a:rPr lang="en-US" sz="1600" dirty="0" err="1" smtClean="0"/>
              <a:t>ProductCategory</a:t>
            </a:r>
            <a:r>
              <a:rPr lang="en-US" sz="1600" dirty="0" smtClean="0"/>
              <a:t>, </a:t>
            </a:r>
            <a:r>
              <a:rPr lang="en-US" sz="1600" dirty="0" err="1" smtClean="0"/>
              <a:t>SkiStyle</a:t>
            </a:r>
            <a:r>
              <a:rPr lang="en-US" sz="1600" dirty="0" smtClean="0"/>
              <a:t>, </a:t>
            </a:r>
            <a:r>
              <a:rPr lang="en-US" sz="1600" dirty="0" err="1" smtClean="0"/>
              <a:t>PaymentMethod</a:t>
            </a:r>
            <a:r>
              <a:rPr lang="en-US" sz="1600" dirty="0" smtClean="0"/>
              <a:t>, </a:t>
            </a:r>
            <a:r>
              <a:rPr lang="en-US" sz="1600" dirty="0" err="1" smtClean="0"/>
              <a:t>SaleYear</a:t>
            </a:r>
            <a:r>
              <a:rPr lang="en-US" sz="1600" dirty="0" smtClean="0"/>
              <a:t>;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33400" y="3276600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600" dirty="0" smtClean="0"/>
              <a:t>CREATE VIEW </a:t>
            </a:r>
            <a:r>
              <a:rPr lang="en-US" sz="1600" dirty="0" err="1" smtClean="0"/>
              <a:t>SaleTreeData</a:t>
            </a:r>
            <a:r>
              <a:rPr lang="en-US" sz="1600" dirty="0" smtClean="0"/>
              <a:t> AS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/>
              <a:t>SELECT </a:t>
            </a:r>
            <a:r>
              <a:rPr lang="en-US" sz="1600" dirty="0" err="1" smtClean="0"/>
              <a:t>ShipState</a:t>
            </a:r>
            <a:r>
              <a:rPr lang="en-US" sz="1600" dirty="0" smtClean="0"/>
              <a:t>, </a:t>
            </a:r>
            <a:r>
              <a:rPr lang="en-US" sz="1600" dirty="0" err="1" smtClean="0"/>
              <a:t>ColorName</a:t>
            </a:r>
            <a:r>
              <a:rPr lang="en-US" sz="1600" dirty="0" smtClean="0"/>
              <a:t>, </a:t>
            </a:r>
            <a:r>
              <a:rPr lang="en-US" sz="1600" dirty="0" err="1" smtClean="0"/>
              <a:t>ProductCategory</a:t>
            </a:r>
            <a:r>
              <a:rPr lang="en-US" sz="1600" dirty="0" smtClean="0"/>
              <a:t>, </a:t>
            </a:r>
            <a:r>
              <a:rPr lang="en-US" sz="1600" dirty="0" err="1" smtClean="0"/>
              <a:t>SkiStyle</a:t>
            </a:r>
            <a:r>
              <a:rPr lang="en-US" sz="1600" dirty="0" smtClean="0"/>
              <a:t>, </a:t>
            </a:r>
            <a:r>
              <a:rPr lang="en-US" sz="1600" dirty="0" err="1" smtClean="0"/>
              <a:t>PaymentMethod</a:t>
            </a:r>
            <a:r>
              <a:rPr lang="en-US" sz="1600" dirty="0" smtClean="0"/>
              <a:t>, </a:t>
            </a:r>
            <a:r>
              <a:rPr lang="en-US" sz="1600" dirty="0" err="1" smtClean="0"/>
              <a:t>SaleYear</a:t>
            </a:r>
            <a:r>
              <a:rPr lang="en-US" sz="1600" dirty="0" smtClean="0"/>
              <a:t>, </a:t>
            </a:r>
            <a:r>
              <a:rPr lang="en-US" sz="1600" dirty="0" err="1" smtClean="0"/>
              <a:t>SalesTotal</a:t>
            </a:r>
            <a:r>
              <a:rPr lang="en-US" sz="1600" dirty="0" smtClean="0"/>
              <a:t>,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/>
              <a:t>CASE 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/>
              <a:t>  WHEN </a:t>
            </a:r>
            <a:r>
              <a:rPr lang="en-US" sz="1600" dirty="0" err="1" smtClean="0"/>
              <a:t>SalesTotal</a:t>
            </a:r>
            <a:r>
              <a:rPr lang="en-US" sz="1600" dirty="0" smtClean="0"/>
              <a:t>&lt;100 THEN 'Very Low'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/>
              <a:t>  WHEN </a:t>
            </a:r>
            <a:r>
              <a:rPr lang="en-US" sz="1600" dirty="0" err="1" smtClean="0"/>
              <a:t>SalesTotal</a:t>
            </a:r>
            <a:r>
              <a:rPr lang="en-US" sz="1600" dirty="0" smtClean="0"/>
              <a:t> BETWEEN 100 AND 300 THEN 'Low'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/>
              <a:t>  WHEN </a:t>
            </a:r>
            <a:r>
              <a:rPr lang="en-US" sz="1600" dirty="0" err="1" smtClean="0"/>
              <a:t>SalesTotal</a:t>
            </a:r>
            <a:r>
              <a:rPr lang="en-US" sz="1600" dirty="0" smtClean="0"/>
              <a:t> BETWEEN 300.01 AND 500 THEN 'Average'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/>
              <a:t>  WHEN </a:t>
            </a:r>
            <a:r>
              <a:rPr lang="en-US" sz="1600" dirty="0" err="1" smtClean="0"/>
              <a:t>SalesTotal</a:t>
            </a:r>
            <a:r>
              <a:rPr lang="en-US" sz="1600" dirty="0" smtClean="0"/>
              <a:t>&gt;500 THEN 'High'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/>
              <a:t>END As </a:t>
            </a:r>
            <a:r>
              <a:rPr lang="en-US" sz="1600" dirty="0" err="1" smtClean="0"/>
              <a:t>SalesCat</a:t>
            </a:r>
            <a:endParaRPr lang="en-US" sz="1600" dirty="0" smtClean="0"/>
          </a:p>
          <a:p>
            <a:pPr algn="l">
              <a:spcBef>
                <a:spcPts val="0"/>
              </a:spcBef>
            </a:pPr>
            <a:r>
              <a:rPr lang="en-US" sz="1600" dirty="0" smtClean="0"/>
              <a:t>FROM </a:t>
            </a:r>
            <a:r>
              <a:rPr lang="en-US" sz="1600" dirty="0" err="1" smtClean="0"/>
              <a:t>SaleGroups</a:t>
            </a:r>
            <a:r>
              <a:rPr lang="en-US" sz="1600" dirty="0" smtClean="0"/>
              <a:t>;</a:t>
            </a:r>
            <a:endParaRPr lang="en-US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Classification: Decision Tree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791200" cy="434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791200" cy="434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174161-FAB3-4869-AD9E-65092107E77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Desired Sales Cube Dimensions</a:t>
            </a:r>
          </a:p>
        </p:txBody>
      </p:sp>
      <p:sp>
        <p:nvSpPr>
          <p:cNvPr id="7172" name="Rectangle 12"/>
          <p:cNvSpPr>
            <a:spLocks noChangeArrowheads="1"/>
          </p:cNvSpPr>
          <p:nvPr/>
        </p:nvSpPr>
        <p:spPr bwMode="auto">
          <a:xfrm>
            <a:off x="1600200" y="1828800"/>
            <a:ext cx="4572000" cy="3937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Sales Dimensions</a:t>
            </a:r>
          </a:p>
          <a:p>
            <a:pPr algn="l">
              <a:spcBef>
                <a:spcPct val="0"/>
              </a:spcBef>
            </a:pPr>
            <a:endParaRPr lang="en-US"/>
          </a:p>
          <a:p>
            <a:pPr algn="l">
              <a:spcBef>
                <a:spcPct val="0"/>
              </a:spcBef>
            </a:pPr>
            <a:r>
              <a:rPr lang="en-US"/>
              <a:t>State (ship)</a:t>
            </a:r>
          </a:p>
          <a:p>
            <a:pPr algn="l">
              <a:spcBef>
                <a:spcPct val="0"/>
              </a:spcBef>
            </a:pPr>
            <a:r>
              <a:rPr lang="en-US"/>
              <a:t>Month</a:t>
            </a:r>
          </a:p>
          <a:p>
            <a:pPr algn="l">
              <a:spcBef>
                <a:spcPct val="0"/>
              </a:spcBef>
            </a:pPr>
            <a:r>
              <a:rPr lang="en-US"/>
              <a:t>Category</a:t>
            </a:r>
          </a:p>
          <a:p>
            <a:pPr algn="l">
              <a:spcBef>
                <a:spcPct val="0"/>
              </a:spcBef>
            </a:pPr>
            <a:r>
              <a:rPr lang="en-US"/>
              <a:t>Style</a:t>
            </a:r>
          </a:p>
          <a:p>
            <a:pPr algn="l">
              <a:spcBef>
                <a:spcPct val="0"/>
              </a:spcBef>
            </a:pPr>
            <a:r>
              <a:rPr lang="en-US"/>
              <a:t>SkillLevel</a:t>
            </a:r>
          </a:p>
          <a:p>
            <a:pPr algn="l">
              <a:spcBef>
                <a:spcPct val="0"/>
              </a:spcBef>
            </a:pPr>
            <a:r>
              <a:rPr lang="en-US"/>
              <a:t>Size</a:t>
            </a:r>
          </a:p>
          <a:p>
            <a:pPr algn="l">
              <a:spcBef>
                <a:spcPct val="0"/>
              </a:spcBef>
            </a:pPr>
            <a:r>
              <a:rPr lang="en-US"/>
              <a:t>Color</a:t>
            </a:r>
          </a:p>
          <a:p>
            <a:pPr algn="l">
              <a:spcBef>
                <a:spcPct val="0"/>
              </a:spcBef>
            </a:pPr>
            <a:r>
              <a:rPr lang="en-US"/>
              <a:t>Manufacturer</a:t>
            </a:r>
          </a:p>
          <a:p>
            <a:pPr algn="l">
              <a:spcBef>
                <a:spcPct val="0"/>
              </a:spcBef>
            </a:pPr>
            <a:r>
              <a:rPr lang="en-US"/>
              <a:t>BindingStyle</a:t>
            </a:r>
          </a:p>
          <a:p>
            <a:pPr algn="l">
              <a:spcBef>
                <a:spcPct val="0"/>
              </a:spcBef>
            </a:pPr>
            <a:r>
              <a:rPr lang="en-US"/>
              <a:t>WeightMax?</a:t>
            </a:r>
          </a:p>
          <a:p>
            <a:pPr algn="l">
              <a:spcBef>
                <a:spcPct val="0"/>
              </a:spcBef>
            </a:pPr>
            <a:r>
              <a:rPr lang="en-US"/>
              <a:t>ItemMaterial?</a:t>
            </a:r>
          </a:p>
          <a:p>
            <a:pPr algn="l">
              <a:spcBef>
                <a:spcPct val="0"/>
              </a:spcBef>
            </a:pPr>
            <a:r>
              <a:rPr lang="en-US"/>
              <a:t>WaistWidth?</a:t>
            </a:r>
          </a:p>
        </p:txBody>
      </p:sp>
      <p:sp>
        <p:nvSpPr>
          <p:cNvPr id="7173" name="Action Button: Custom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51475" y="2673350"/>
            <a:ext cx="2660650" cy="368300"/>
          </a:xfrm>
          <a:prstGeom prst="actionButtonBlan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 anchor="ctr">
            <a:spAutoFit/>
          </a:bodyPr>
          <a:lstStyle/>
          <a:p>
            <a:r>
              <a:rPr lang="en-US"/>
              <a:t>Jump to Second Lesson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Target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5943600" cy="44577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376872" cy="4572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4292600" cy="44422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5D372E-FF06-454B-A645-7C334A36A0BA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Action: Multiple Regression</a:t>
            </a:r>
            <a:endParaRPr lang="en-US" dirty="0" smtClean="0"/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990600" y="1600200"/>
            <a:ext cx="6934200" cy="35814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 marL="468313" indent="-468313">
              <a:spcBef>
                <a:spcPct val="0"/>
              </a:spcBef>
            </a:pPr>
            <a:r>
              <a:rPr lang="en-US" b="1" dirty="0"/>
              <a:t>Action</a:t>
            </a:r>
          </a:p>
          <a:p>
            <a:pPr marL="468313" indent="-468313" algn="l">
              <a:spcBef>
                <a:spcPct val="0"/>
              </a:spcBef>
            </a:pPr>
            <a:r>
              <a:rPr lang="en-US" dirty="0" smtClean="0"/>
              <a:t>Create a new table to hold the demographic data.</a:t>
            </a:r>
          </a:p>
          <a:p>
            <a:pPr marL="468313" indent="-468313" algn="l">
              <a:spcBef>
                <a:spcPct val="0"/>
              </a:spcBef>
            </a:pPr>
            <a:r>
              <a:rPr lang="en-US" dirty="0" smtClean="0"/>
              <a:t>Read the data from the CSV file into the new table.</a:t>
            </a:r>
          </a:p>
          <a:p>
            <a:pPr marL="468313" indent="-468313" algn="l">
              <a:spcBef>
                <a:spcPct val="0"/>
              </a:spcBef>
            </a:pPr>
            <a:r>
              <a:rPr lang="en-US" dirty="0" smtClean="0"/>
              <a:t>Create a view that computes total sales by state for 2008.</a:t>
            </a:r>
          </a:p>
          <a:p>
            <a:pPr marL="468313" indent="-468313" algn="l">
              <a:spcBef>
                <a:spcPct val="0"/>
              </a:spcBef>
            </a:pPr>
            <a:r>
              <a:rPr lang="en-US" dirty="0" smtClean="0"/>
              <a:t>Create a view that combines the state sales and demographic data.</a:t>
            </a:r>
          </a:p>
          <a:p>
            <a:pPr marL="468313" indent="-468313" algn="l">
              <a:spcBef>
                <a:spcPct val="0"/>
              </a:spcBef>
            </a:pPr>
            <a:r>
              <a:rPr lang="en-US" dirty="0" smtClean="0"/>
              <a:t>In ODM, select Action/Build and choose the Regression: Multiple Regression (GLM) model.</a:t>
            </a:r>
          </a:p>
          <a:p>
            <a:pPr marL="468313" indent="-468313" algn="l">
              <a:spcBef>
                <a:spcPct val="0"/>
              </a:spcBef>
            </a:pPr>
            <a:r>
              <a:rPr lang="en-US" dirty="0" smtClean="0"/>
              <a:t>Use SPI2008, GDP2008, POP2008, and Sales2008 in the model.</a:t>
            </a:r>
          </a:p>
          <a:p>
            <a:pPr marL="468313" indent="-468313" algn="l">
              <a:spcBef>
                <a:spcPct val="0"/>
              </a:spcBef>
            </a:pPr>
            <a:r>
              <a:rPr lang="en-US" dirty="0" smtClean="0"/>
              <a:t>Set Sales2008 as the target.</a:t>
            </a:r>
          </a:p>
          <a:p>
            <a:pPr marL="468313" indent="-468313" algn="l">
              <a:spcBef>
                <a:spcPct val="0"/>
              </a:spcBef>
            </a:pPr>
            <a:r>
              <a:rPr lang="en-US" dirty="0" smtClean="0"/>
              <a:t>Run the analysis and explore the results.</a:t>
            </a:r>
          </a:p>
          <a:p>
            <a:pPr marL="468313" indent="-468313" algn="l">
              <a:spcBef>
                <a:spcPct val="0"/>
              </a:spcBef>
            </a:pPr>
            <a:endParaRPr lang="en-US" dirty="0" smtClean="0"/>
          </a:p>
          <a:p>
            <a:pPr marL="468313" indent="-468313" algn="l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to Create Table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1752600"/>
            <a:ext cx="655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/>
              <a:t>CREATE TABLE </a:t>
            </a:r>
            <a:r>
              <a:rPr lang="en-US" dirty="0" err="1" smtClean="0"/>
              <a:t>StateDemo</a:t>
            </a: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 smtClean="0"/>
              <a:t>( 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  FIPS NUMBER(5,0),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  </a:t>
            </a:r>
            <a:r>
              <a:rPr lang="en-US" dirty="0" err="1" smtClean="0"/>
              <a:t>StateCode</a:t>
            </a:r>
            <a:r>
              <a:rPr lang="en-US" dirty="0" smtClean="0"/>
              <a:t> NVarchar2(10),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  </a:t>
            </a:r>
            <a:r>
              <a:rPr lang="en-US" dirty="0" err="1" smtClean="0"/>
              <a:t>AreaName</a:t>
            </a:r>
            <a:r>
              <a:rPr lang="en-US" dirty="0" smtClean="0"/>
              <a:t> NVarchar2(100),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  DPI2008 NUMBER(10,0),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  GDP2008 NUMBER(10,0),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  POP2008 NUMBER(10,0),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  CONSTRAINT </a:t>
            </a:r>
            <a:r>
              <a:rPr lang="en-US" dirty="0" err="1" smtClean="0"/>
              <a:t>pk_StateDemo</a:t>
            </a:r>
            <a:r>
              <a:rPr lang="en-US" dirty="0" smtClean="0"/>
              <a:t> PRIMARY KEY (FIPS)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CSV File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524000"/>
            <a:ext cx="701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/>
              <a:t>CREATE OR REPLACE directory </a:t>
            </a:r>
            <a:r>
              <a:rPr lang="en-US" dirty="0" err="1" smtClean="0"/>
              <a:t>csv_dir</a:t>
            </a:r>
            <a:r>
              <a:rPr lang="en-US" dirty="0" smtClean="0"/>
              <a:t> AS 'C:\Database\';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CREATE TABLE </a:t>
            </a:r>
            <a:r>
              <a:rPr lang="en-US" dirty="0" err="1" smtClean="0"/>
              <a:t>StateDemoCSV</a:t>
            </a: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 smtClean="0"/>
              <a:t>( FIPS NUMBER(5,0),</a:t>
            </a:r>
          </a:p>
          <a:p>
            <a:pPr algn="l">
              <a:spcBef>
                <a:spcPts val="0"/>
              </a:spcBef>
            </a:pPr>
            <a:r>
              <a:rPr lang="en-US" dirty="0" err="1" smtClean="0"/>
              <a:t>StateCode</a:t>
            </a:r>
            <a:r>
              <a:rPr lang="en-US" dirty="0" smtClean="0"/>
              <a:t> NVarchar2(10),</a:t>
            </a:r>
          </a:p>
          <a:p>
            <a:pPr algn="l">
              <a:spcBef>
                <a:spcPts val="0"/>
              </a:spcBef>
            </a:pPr>
            <a:r>
              <a:rPr lang="en-US" dirty="0" err="1" smtClean="0"/>
              <a:t>AreaName</a:t>
            </a:r>
            <a:r>
              <a:rPr lang="en-US" dirty="0" smtClean="0"/>
              <a:t> NVarchar2(100),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DPI2008 NUMBER(10,0),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GDP2008 NUMBER(10,0),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POP2008 NUMBER(10,0)       )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organization external (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  default directory </a:t>
            </a:r>
            <a:r>
              <a:rPr lang="en-US" dirty="0" err="1" smtClean="0"/>
              <a:t>csv_dir</a:t>
            </a:r>
            <a:endParaRPr lang="en-US" dirty="0" smtClean="0"/>
          </a:p>
          <a:p>
            <a:pPr algn="l">
              <a:spcBef>
                <a:spcPts val="0"/>
              </a:spcBef>
            </a:pPr>
            <a:r>
              <a:rPr lang="en-US" dirty="0" smtClean="0"/>
              <a:t>  access parameters (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  records delimited by newline  fields terminated by ',‘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  optionally enclosed by '"' </a:t>
            </a:r>
            <a:r>
              <a:rPr lang="en-US" dirty="0" err="1" smtClean="0"/>
              <a:t>lrtrim</a:t>
            </a:r>
            <a:r>
              <a:rPr lang="en-US" dirty="0" smtClean="0"/>
              <a:t> missing field values are null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	)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	location ('StateDemogBEA2008.csv')</a:t>
            </a:r>
          </a:p>
          <a:p>
            <a:pPr algn="l">
              <a:spcBef>
                <a:spcPts val="0"/>
              </a:spcBef>
            </a:pPr>
            <a:r>
              <a:rPr lang="en-US" dirty="0" smtClean="0"/>
              <a:t>) 	reject limit unlimited;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2413338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INSERT INTO </a:t>
            </a:r>
            <a:r>
              <a:rPr lang="en-US" dirty="0" err="1" smtClean="0"/>
              <a:t>StateDemo</a:t>
            </a:r>
            <a:r>
              <a:rPr lang="en-US" dirty="0" smtClean="0"/>
              <a:t>(FIPS, </a:t>
            </a:r>
            <a:r>
              <a:rPr lang="en-US" dirty="0" err="1" smtClean="0"/>
              <a:t>StateCode</a:t>
            </a:r>
            <a:r>
              <a:rPr lang="en-US" dirty="0" smtClean="0"/>
              <a:t>, </a:t>
            </a:r>
            <a:r>
              <a:rPr lang="en-US" dirty="0" err="1" smtClean="0"/>
              <a:t>AreaName</a:t>
            </a:r>
            <a:r>
              <a:rPr lang="en-US" dirty="0" smtClean="0"/>
              <a:t>, DPI2008, GDP2008, POP2008)</a:t>
            </a:r>
          </a:p>
          <a:p>
            <a:pPr algn="l"/>
            <a:r>
              <a:rPr lang="en-US" dirty="0" smtClean="0"/>
              <a:t>SELECT FIPS, </a:t>
            </a:r>
            <a:r>
              <a:rPr lang="en-US" dirty="0" err="1" smtClean="0"/>
              <a:t>StateCode</a:t>
            </a:r>
            <a:r>
              <a:rPr lang="en-US" dirty="0" smtClean="0"/>
              <a:t>, </a:t>
            </a:r>
            <a:r>
              <a:rPr lang="en-US" dirty="0" err="1" smtClean="0"/>
              <a:t>AreaName</a:t>
            </a:r>
            <a:r>
              <a:rPr lang="en-US" dirty="0" smtClean="0"/>
              <a:t>, DPI2008, GDP2008, POP2008</a:t>
            </a:r>
          </a:p>
          <a:p>
            <a:pPr algn="l"/>
            <a:r>
              <a:rPr lang="en-US" dirty="0" smtClean="0"/>
              <a:t>FROM </a:t>
            </a:r>
            <a:r>
              <a:rPr lang="en-US" dirty="0" err="1" smtClean="0"/>
              <a:t>StateDemoCSV</a:t>
            </a:r>
            <a:r>
              <a:rPr lang="en-US" dirty="0" smtClean="0"/>
              <a:t>;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DROP TABLE </a:t>
            </a:r>
            <a:r>
              <a:rPr lang="en-US" dirty="0" err="1" smtClean="0"/>
              <a:t>StateDemoCSV</a:t>
            </a:r>
            <a:r>
              <a:rPr lang="en-US" dirty="0" smtClean="0"/>
              <a:t>;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View: Total Sales By State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1828800"/>
            <a:ext cx="57912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CREATE VIEW </a:t>
            </a:r>
            <a:r>
              <a:rPr lang="en-US" dirty="0" err="1" smtClean="0"/>
              <a:t>SalesByState</a:t>
            </a:r>
            <a:r>
              <a:rPr lang="en-US" dirty="0" smtClean="0"/>
              <a:t> AS</a:t>
            </a:r>
          </a:p>
          <a:p>
            <a:pPr algn="l"/>
            <a:r>
              <a:rPr lang="en-US" dirty="0" smtClean="0"/>
              <a:t>SELECT </a:t>
            </a:r>
            <a:r>
              <a:rPr lang="en-US" dirty="0" err="1" smtClean="0"/>
              <a:t>ShipState</a:t>
            </a:r>
            <a:r>
              <a:rPr lang="en-US" dirty="0" smtClean="0"/>
              <a:t>, Sum(</a:t>
            </a:r>
            <a:r>
              <a:rPr lang="en-US" dirty="0" err="1" smtClean="0"/>
              <a:t>SaleValue</a:t>
            </a:r>
            <a:r>
              <a:rPr lang="en-US" dirty="0" smtClean="0"/>
              <a:t>) As </a:t>
            </a:r>
            <a:r>
              <a:rPr lang="en-US" dirty="0" err="1" smtClean="0"/>
              <a:t>StateTotal</a:t>
            </a:r>
            <a:endParaRPr lang="en-US" dirty="0" smtClean="0"/>
          </a:p>
          <a:p>
            <a:pPr algn="l"/>
            <a:r>
              <a:rPr lang="en-US" dirty="0" smtClean="0"/>
              <a:t>FROM </a:t>
            </a:r>
            <a:r>
              <a:rPr lang="en-US" dirty="0" err="1" smtClean="0"/>
              <a:t>SaleDetails</a:t>
            </a:r>
            <a:endParaRPr lang="en-US" dirty="0" smtClean="0"/>
          </a:p>
          <a:p>
            <a:pPr algn="l"/>
            <a:r>
              <a:rPr lang="en-US" dirty="0" smtClean="0"/>
              <a:t>WHERE </a:t>
            </a:r>
            <a:r>
              <a:rPr lang="en-US" dirty="0" err="1" smtClean="0"/>
              <a:t>SaleYear</a:t>
            </a:r>
            <a:r>
              <a:rPr lang="en-US" dirty="0" smtClean="0"/>
              <a:t>=2010 GROUP BY </a:t>
            </a:r>
            <a:r>
              <a:rPr lang="en-US" dirty="0" err="1" smtClean="0"/>
              <a:t>ShipState</a:t>
            </a:r>
            <a:r>
              <a:rPr lang="en-US" dirty="0" smtClean="0"/>
              <a:t>;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View: Combine Sales and Econ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205588"/>
            <a:ext cx="79248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CREATE VIEW </a:t>
            </a:r>
            <a:r>
              <a:rPr lang="en-US" dirty="0" err="1" smtClean="0"/>
              <a:t>StateEconSales</a:t>
            </a:r>
            <a:r>
              <a:rPr lang="en-US" dirty="0" smtClean="0"/>
              <a:t> AS</a:t>
            </a:r>
          </a:p>
          <a:p>
            <a:pPr algn="l"/>
            <a:r>
              <a:rPr lang="en-US" dirty="0" smtClean="0"/>
              <a:t>SELECT </a:t>
            </a:r>
            <a:r>
              <a:rPr lang="en-US" dirty="0" err="1" smtClean="0"/>
              <a:t>ShipState</a:t>
            </a:r>
            <a:r>
              <a:rPr lang="en-US" dirty="0" smtClean="0"/>
              <a:t>, DPI2008, GDP2008, POP2008, </a:t>
            </a:r>
            <a:r>
              <a:rPr lang="en-US" dirty="0" err="1" smtClean="0"/>
              <a:t>StateTotal</a:t>
            </a:r>
            <a:endParaRPr lang="en-US" dirty="0" smtClean="0"/>
          </a:p>
          <a:p>
            <a:pPr algn="l"/>
            <a:r>
              <a:rPr lang="en-US" dirty="0" smtClean="0"/>
              <a:t>FROM SALESBYSTATE</a:t>
            </a:r>
          </a:p>
          <a:p>
            <a:pPr algn="l"/>
            <a:r>
              <a:rPr lang="en-US" dirty="0" smtClean="0"/>
              <a:t>INNER JOIN </a:t>
            </a:r>
            <a:r>
              <a:rPr lang="en-US" dirty="0" err="1" smtClean="0"/>
              <a:t>StateDemo</a:t>
            </a:r>
            <a:r>
              <a:rPr lang="en-US" dirty="0" smtClean="0"/>
              <a:t> ON </a:t>
            </a:r>
            <a:r>
              <a:rPr lang="en-US" dirty="0" err="1" smtClean="0"/>
              <a:t>SalesByState.ShipState</a:t>
            </a:r>
            <a:r>
              <a:rPr lang="en-US" dirty="0" smtClean="0"/>
              <a:t>=</a:t>
            </a:r>
            <a:r>
              <a:rPr lang="en-US" dirty="0" err="1" smtClean="0"/>
              <a:t>StateDemo.StateCode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4500562" cy="44069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B55B50-4A74-48B4-B976-651CA767C3C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Early Data: Spreadsheets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76400"/>
            <a:ext cx="5867400" cy="3190875"/>
          </a:xfrm>
          <a:noFill/>
        </p:spPr>
      </p:pic>
      <p:pic>
        <p:nvPicPr>
          <p:cNvPr id="8197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2895600"/>
            <a:ext cx="6019800" cy="3273425"/>
          </a:xfr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Coefficients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153275" cy="43243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2ED5FC-0DD2-447F-9F0F-A764B5848FF4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Action: Association Analysis</a:t>
            </a:r>
            <a:endParaRPr lang="en-US" dirty="0" smtClean="0"/>
          </a:p>
        </p:txBody>
      </p:sp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1066800" y="1600200"/>
            <a:ext cx="6934200" cy="42672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/>
              <a:t>Action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Create a query that lists the </a:t>
            </a:r>
            <a:r>
              <a:rPr lang="en-US" dirty="0" err="1" smtClean="0"/>
              <a:t>SaleID</a:t>
            </a:r>
            <a:r>
              <a:rPr lang="en-US" dirty="0" smtClean="0"/>
              <a:t> and a concatenation of Category and Style.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Create a new Activity / Build in Oracle Data Miner.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Choose Association Rules: </a:t>
            </a:r>
            <a:r>
              <a:rPr lang="en-US" dirty="0" err="1" smtClean="0"/>
              <a:t>Apriori</a:t>
            </a:r>
            <a:r>
              <a:rPr lang="en-US" dirty="0" smtClean="0"/>
              <a:t> algorithm.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Choose the new view as the data source and set the </a:t>
            </a:r>
            <a:r>
              <a:rPr lang="en-US" dirty="0" err="1" smtClean="0"/>
              <a:t>ItemCategory</a:t>
            </a:r>
            <a:r>
              <a:rPr lang="en-US" dirty="0" smtClean="0"/>
              <a:t> as the </a:t>
            </a:r>
            <a:r>
              <a:rPr lang="en-US" dirty="0" err="1" smtClean="0"/>
              <a:t>ItemID</a:t>
            </a:r>
            <a:r>
              <a:rPr lang="en-US" dirty="0" smtClean="0"/>
              <a:t>.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For </a:t>
            </a:r>
            <a:r>
              <a:rPr lang="en-US" dirty="0" err="1" smtClean="0"/>
              <a:t>TransactionID</a:t>
            </a:r>
            <a:r>
              <a:rPr lang="en-US" dirty="0" smtClean="0"/>
              <a:t>, select </a:t>
            </a:r>
            <a:r>
              <a:rPr lang="en-US" dirty="0" err="1" smtClean="0"/>
              <a:t>SaleID</a:t>
            </a:r>
            <a:r>
              <a:rPr lang="en-US" dirty="0" smtClean="0"/>
              <a:t>. 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Click the Results link then the Get Results button.</a:t>
            </a:r>
          </a:p>
          <a:p>
            <a:pPr algn="l">
              <a:spcBef>
                <a:spcPct val="0"/>
              </a:spcBef>
            </a:pPr>
            <a:r>
              <a:rPr lang="en-US" dirty="0" smtClean="0"/>
              <a:t>Explore the results.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for Sales by Category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651591"/>
            <a:ext cx="6705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CREATE VIEW </a:t>
            </a:r>
            <a:r>
              <a:rPr lang="en-US" dirty="0" err="1" smtClean="0"/>
              <a:t>CategoryItemsSold</a:t>
            </a:r>
            <a:r>
              <a:rPr lang="en-US" dirty="0" smtClean="0"/>
              <a:t> AS</a:t>
            </a:r>
          </a:p>
          <a:p>
            <a:pPr algn="l"/>
            <a:r>
              <a:rPr lang="en-US" dirty="0" smtClean="0"/>
              <a:t>SELECT </a:t>
            </a:r>
            <a:r>
              <a:rPr lang="en-US" dirty="0" err="1" smtClean="0"/>
              <a:t>SaleID</a:t>
            </a:r>
            <a:r>
              <a:rPr lang="en-US" dirty="0" smtClean="0"/>
              <a:t>, </a:t>
            </a:r>
          </a:p>
          <a:p>
            <a:pPr algn="l"/>
            <a:r>
              <a:rPr lang="en-US" dirty="0" err="1" smtClean="0"/>
              <a:t>ItemModel.Category</a:t>
            </a:r>
            <a:r>
              <a:rPr lang="en-US" dirty="0" smtClean="0"/>
              <a:t> || N'-' || </a:t>
            </a:r>
            <a:r>
              <a:rPr lang="en-US" dirty="0" err="1" smtClean="0"/>
              <a:t>ItemModel.Style</a:t>
            </a:r>
            <a:r>
              <a:rPr lang="en-US" dirty="0" smtClean="0"/>
              <a:t> As </a:t>
            </a:r>
            <a:r>
              <a:rPr lang="en-US" dirty="0" err="1" smtClean="0"/>
              <a:t>ItemCat</a:t>
            </a:r>
            <a:endParaRPr lang="en-US" dirty="0" smtClean="0"/>
          </a:p>
          <a:p>
            <a:pPr algn="l"/>
            <a:r>
              <a:rPr lang="en-US" dirty="0" smtClean="0"/>
              <a:t>FROM SALEITEM</a:t>
            </a:r>
          </a:p>
          <a:p>
            <a:pPr algn="l"/>
            <a:r>
              <a:rPr lang="en-US" dirty="0" smtClean="0"/>
              <a:t>INNER JOIN Inventory ON SaleItem.SKU=INVENTORY.SKU</a:t>
            </a:r>
          </a:p>
          <a:p>
            <a:pPr algn="l"/>
            <a:r>
              <a:rPr lang="en-US" dirty="0" smtClean="0"/>
              <a:t>INNER JOIN </a:t>
            </a:r>
            <a:r>
              <a:rPr lang="en-US" dirty="0" err="1" smtClean="0"/>
              <a:t>ItemModel</a:t>
            </a:r>
            <a:r>
              <a:rPr lang="en-US" dirty="0" smtClean="0"/>
              <a:t> ON </a:t>
            </a:r>
            <a:r>
              <a:rPr lang="en-US" dirty="0" err="1" smtClean="0"/>
              <a:t>Inventory.ModelID</a:t>
            </a:r>
            <a:r>
              <a:rPr lang="en-US" dirty="0" smtClean="0"/>
              <a:t>=ITEMMODEL.MODELID</a:t>
            </a:r>
          </a:p>
          <a:p>
            <a:pPr algn="l"/>
            <a:r>
              <a:rPr lang="en-US" dirty="0" smtClean="0"/>
              <a:t>ORDER BY </a:t>
            </a:r>
            <a:r>
              <a:rPr lang="en-US" dirty="0" err="1" smtClean="0"/>
              <a:t>SaleID</a:t>
            </a:r>
            <a:r>
              <a:rPr lang="en-US" dirty="0" smtClean="0"/>
              <a:t>;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5943600" cy="44577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Identifier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715000" cy="428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Click Button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39134-1E3E-4174-925F-6B5AF35F4D0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062537" cy="44884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sm" len="sm"/>
          </a:ln>
        </p:spPr>
      </p:pic>
      <p:sp>
        <p:nvSpPr>
          <p:cNvPr id="6" name="Rectangle 5"/>
          <p:cNvSpPr/>
          <p:nvPr/>
        </p:nvSpPr>
        <p:spPr bwMode="auto">
          <a:xfrm>
            <a:off x="5791200" y="1905000"/>
            <a:ext cx="1143000" cy="4572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DFB4AD-DEA8-4492-B55C-E1D13B061F71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GIS: Microsoft MapPoint</a:t>
            </a:r>
          </a:p>
        </p:txBody>
      </p:sp>
      <p:pic>
        <p:nvPicPr>
          <p:cNvPr id="66564" name="Picture 7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447800"/>
            <a:ext cx="4746625" cy="4419600"/>
          </a:xfrm>
          <a:noFill/>
        </p:spPr>
      </p:pic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3733800" y="5562600"/>
            <a:ext cx="3505200" cy="650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/>
              <a:t>A dynamic copy of this sheet is used to remove the top rows</a:t>
            </a:r>
          </a:p>
        </p:txBody>
      </p:sp>
      <p:sp>
        <p:nvSpPr>
          <p:cNvPr id="66567" name="Line 12"/>
          <p:cNvSpPr>
            <a:spLocks noChangeShapeType="1"/>
          </p:cNvSpPr>
          <p:nvPr/>
        </p:nvSpPr>
        <p:spPr bwMode="auto">
          <a:xfrm flipH="1" flipV="1">
            <a:off x="2057400" y="57150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F9476F-8D14-4535-A16C-076B2D705E6F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MapPoint Data Wizard</a:t>
            </a:r>
          </a:p>
        </p:txBody>
      </p:sp>
      <p:pic>
        <p:nvPicPr>
          <p:cNvPr id="67588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849438"/>
            <a:ext cx="3886200" cy="3921125"/>
          </a:xfrm>
          <a:noFill/>
        </p:spPr>
      </p:pic>
      <p:pic>
        <p:nvPicPr>
          <p:cNvPr id="67589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49438"/>
            <a:ext cx="3886200" cy="3921125"/>
          </a:xfr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AA329B-CF99-4EFA-946C-E9E0F7735FE3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GIS Analysis of Sales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371600"/>
            <a:ext cx="5588000" cy="44196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4A9B64-6B9E-45F8-9865-3DDAAA63D92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371600" y="1981200"/>
            <a:ext cx="5486400" cy="2514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Delete all sales with SaleID&gt;2000.</a:t>
            </a:r>
          </a:p>
          <a:p>
            <a:pPr algn="l">
              <a:spcBef>
                <a:spcPct val="0"/>
              </a:spcBef>
            </a:pPr>
            <a:r>
              <a:rPr lang="en-US"/>
              <a:t>Disable the trigger that creates SaleID keys:</a:t>
            </a:r>
          </a:p>
          <a:p>
            <a:pPr algn="l">
              <a:spcBef>
                <a:spcPct val="0"/>
              </a:spcBef>
            </a:pPr>
            <a:r>
              <a:rPr lang="en-US"/>
              <a:t>ALTER TRIGGER GenKeyForSale Disable;</a:t>
            </a:r>
          </a:p>
          <a:p>
            <a:pPr algn="l">
              <a:spcBef>
                <a:spcPct val="0"/>
              </a:spcBef>
            </a:pPr>
            <a:r>
              <a:rPr lang="en-US"/>
              <a:t>Modify and run the code to create the external tables for the old Sale and Rental data.</a:t>
            </a:r>
          </a:p>
          <a:p>
            <a:pPr algn="l">
              <a:spcBef>
                <a:spcPct val="0"/>
              </a:spcBef>
            </a:pPr>
            <a:r>
              <a:rPr lang="en-US"/>
              <a:t>Insert CustomerID 0 and EmployeeID 0.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169357-68CE-41CC-B42F-B5D0BACF717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External Tables: Attach to CSV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81000" y="2362200"/>
            <a:ext cx="3962400" cy="30257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create table OldSale_Ext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( SaleID	INTEGER,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SaleDate	DATE,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ShipState	VARCHAR2(50),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ShipZIP	VARCHAR2(50),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PaymentMethod	VARCHAR2(50),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SKU	VARCHAR2(50),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QuantitySold	INTEGER,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SalePrice	NUMBER(10,2)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ModelID	VARCHAR2(250),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ItemSize	NUMBER,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ManufacturerID	INTEGER,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762000" y="1371600"/>
            <a:ext cx="63738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create or replace directory csv_dir as ‘D:\students\BuildAllPowder\AllPowderSampleDataCSV';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4419600" y="2581275"/>
            <a:ext cx="4191000" cy="35147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Category	VARCHAR2(50),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Color	VARCHAR2(50),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ModelYear	INTEGER,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Graphics	VARCHAR2(50),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ItemMaterial	VARCHAR2(50),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ListPrice	NUMBER(10,2),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Style	VARCHAR2(50),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SkillLevel	INTEGER,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WeightMax	NUMBER,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WaistWidth	NUMBER,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 BindingStyle	VARCHAR2(50)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/>
              <a:t> )</a:t>
            </a:r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endParaRPr lang="en-US" sz="1600"/>
          </a:p>
          <a:p>
            <a:pPr algn="l">
              <a:spcBef>
                <a:spcPct val="0"/>
              </a:spcBef>
              <a:tabLst>
                <a:tab pos="2066925" algn="l"/>
              </a:tabLst>
            </a:pPr>
            <a:r>
              <a:rPr lang="en-US" sz="1600" i="1"/>
              <a:t>Continued on next slide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765175" y="6262688"/>
            <a:ext cx="7067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b="1" i="1"/>
              <a:t>Warning: currency columns cannot have $ symbols or commas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6ADD2C-310E-40BD-AAB1-3A37F7C01D2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External File Definition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85800" y="1295400"/>
            <a:ext cx="7924800" cy="49815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organization external (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	type oracle_loader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	default directory csv_dir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   access parameters (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      records delimited by newline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      fields terminated by ','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      optionally enclosed by '"' lrtrim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      missing field values are null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	(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		SaleID, 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		SaleDate char date_format date mask "mm/dd/yyyy",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		ShipState, ShipZIP, PaymentMethod, SKU, QuantitySold, SalePrice,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		odelID, ItemSize, ManufacturerID, Category, Color, ModelYear,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		Graphics, ItemMaterial, ListPrice, Style, SkillLevel, WeightMax,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		WaistWidth, BindingStyle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	)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   )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   location ('Lab 08-01 Early Sales.csv') 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)</a:t>
            </a:r>
          </a:p>
          <a:p>
            <a:pPr algn="l">
              <a:spcBef>
                <a:spcPct val="0"/>
              </a:spcBef>
              <a:tabLst>
                <a:tab pos="457200" algn="l"/>
                <a:tab pos="914400" algn="l"/>
              </a:tabLst>
            </a:pPr>
            <a:r>
              <a:rPr lang="en-US" sz="1600"/>
              <a:t>	reject limit unlimited;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9602</TotalTime>
  <Words>2746</Words>
  <Application>Microsoft Office PowerPoint</Application>
  <PresentationFormat>On-screen Show (4:3)</PresentationFormat>
  <Paragraphs>517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Wingdings</vt:lpstr>
      <vt:lpstr>Times New Roman</vt:lpstr>
      <vt:lpstr>Arial Black</vt:lpstr>
      <vt:lpstr>Courier New</vt:lpstr>
      <vt:lpstr>Century Schoolbook</vt:lpstr>
      <vt:lpstr>Radial</vt:lpstr>
      <vt:lpstr>All Powder Board and Ski</vt:lpstr>
      <vt:lpstr>Oracle Relational Approach</vt:lpstr>
      <vt:lpstr>Oracle References</vt:lpstr>
      <vt:lpstr>Permissions for Data Mining</vt:lpstr>
      <vt:lpstr>Desired Sales Cube Dimensions</vt:lpstr>
      <vt:lpstr>Early Data: Spreadsheets</vt:lpstr>
      <vt:lpstr>Action</vt:lpstr>
      <vt:lpstr>External Tables: Attach to CSV</vt:lpstr>
      <vt:lpstr>External File Definition</vt:lpstr>
      <vt:lpstr>Create Customer and Employee</vt:lpstr>
      <vt:lpstr>Extract Model Data</vt:lpstr>
      <vt:lpstr>UNION Query for Models</vt:lpstr>
      <vt:lpstr>Action</vt:lpstr>
      <vt:lpstr>Insert Model Data into ItemModel</vt:lpstr>
      <vt:lpstr>Insert SKU Data into Inventory</vt:lpstr>
      <vt:lpstr>Copy Sales Data</vt:lpstr>
      <vt:lpstr>Copy SaleItem Rows</vt:lpstr>
      <vt:lpstr>Copy Rental Data</vt:lpstr>
      <vt:lpstr>Action: Analytic Workspace</vt:lpstr>
      <vt:lpstr>Analytic Workspace Manager</vt:lpstr>
      <vt:lpstr>Starting Empty</vt:lpstr>
      <vt:lpstr>Action: Time Dimension</vt:lpstr>
      <vt:lpstr>New Dimension: Sale Date</vt:lpstr>
      <vt:lpstr>Levels by Time</vt:lpstr>
      <vt:lpstr>Hierarchy: Calendar</vt:lpstr>
      <vt:lpstr>Action: Data for Time Dimension</vt:lpstr>
      <vt:lpstr>Data Needed for Calendar</vt:lpstr>
      <vt:lpstr>View For Year Time Data</vt:lpstr>
      <vt:lpstr>View For Quarter Time Data</vt:lpstr>
      <vt:lpstr>View For Month Time Data</vt:lpstr>
      <vt:lpstr>Mapping Time Dimension</vt:lpstr>
      <vt:lpstr>Verify Data in Dimension</vt:lpstr>
      <vt:lpstr>Action: Create other Dimensions</vt:lpstr>
      <vt:lpstr>Location Dimension Queries </vt:lpstr>
      <vt:lpstr>More Dimension Queries</vt:lpstr>
      <vt:lpstr>Action: Create Cube</vt:lpstr>
      <vt:lpstr>Data View to Multiply</vt:lpstr>
      <vt:lpstr>Cube Dimensions</vt:lpstr>
      <vt:lpstr>Cube Mapping</vt:lpstr>
      <vt:lpstr>The Small Cube</vt:lpstr>
      <vt:lpstr>Action: SQL Analytic Functions</vt:lpstr>
      <vt:lpstr>Lagged Data Query</vt:lpstr>
      <vt:lpstr>Time Series MA Query</vt:lpstr>
      <vt:lpstr>Time Series Chart (Excel)</vt:lpstr>
      <vt:lpstr>Action: Data Miner Introduction</vt:lpstr>
      <vt:lpstr>Oracle Data Miner</vt:lpstr>
      <vt:lpstr>Data Query</vt:lpstr>
      <vt:lpstr>Classification: Decision Tree</vt:lpstr>
      <vt:lpstr>Data Table</vt:lpstr>
      <vt:lpstr>Data Target</vt:lpstr>
      <vt:lpstr>Decision Tree Results</vt:lpstr>
      <vt:lpstr>Classification Details</vt:lpstr>
      <vt:lpstr>Action: Multiple Regression</vt:lpstr>
      <vt:lpstr>Query to Create Table</vt:lpstr>
      <vt:lpstr>Connect to CSV File</vt:lpstr>
      <vt:lpstr>Transfer Data</vt:lpstr>
      <vt:lpstr>View: Total Sales By State</vt:lpstr>
      <vt:lpstr>View: Combine Sales and Econ</vt:lpstr>
      <vt:lpstr>Regression Summary</vt:lpstr>
      <vt:lpstr>Regression Coefficients</vt:lpstr>
      <vt:lpstr>Action: Association Analysis</vt:lpstr>
      <vt:lpstr>Query for Sales by Category</vt:lpstr>
      <vt:lpstr>Association Rules</vt:lpstr>
      <vt:lpstr>Transaction Identifier</vt:lpstr>
      <vt:lpstr>Results: Click Button</vt:lpstr>
      <vt:lpstr>GIS: Microsoft MapPoint</vt:lpstr>
      <vt:lpstr>MapPoint Data Wizard</vt:lpstr>
      <vt:lpstr>GIS Analysis of Sales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Powder Board and Ski</dc:title>
  <dc:creator>Jerry Post</dc:creator>
  <cp:lastModifiedBy>JPost</cp:lastModifiedBy>
  <cp:revision>207</cp:revision>
  <dcterms:created xsi:type="dcterms:W3CDTF">2003-04-08T22:44:22Z</dcterms:created>
  <dcterms:modified xsi:type="dcterms:W3CDTF">2010-02-28T23:31:57Z</dcterms:modified>
</cp:coreProperties>
</file>