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347" r:id="rId3"/>
    <p:sldId id="366" r:id="rId4"/>
    <p:sldId id="383" r:id="rId5"/>
    <p:sldId id="392" r:id="rId6"/>
    <p:sldId id="365" r:id="rId7"/>
    <p:sldId id="367" r:id="rId8"/>
    <p:sldId id="364" r:id="rId9"/>
    <p:sldId id="368" r:id="rId10"/>
    <p:sldId id="384" r:id="rId11"/>
    <p:sldId id="348" r:id="rId12"/>
    <p:sldId id="369" r:id="rId13"/>
    <p:sldId id="391" r:id="rId14"/>
    <p:sldId id="370" r:id="rId15"/>
    <p:sldId id="371" r:id="rId16"/>
    <p:sldId id="389" r:id="rId17"/>
    <p:sldId id="390" r:id="rId18"/>
    <p:sldId id="351" r:id="rId19"/>
    <p:sldId id="386" r:id="rId20"/>
    <p:sldId id="355" r:id="rId21"/>
    <p:sldId id="387" r:id="rId22"/>
    <p:sldId id="356" r:id="rId23"/>
    <p:sldId id="380" r:id="rId24"/>
    <p:sldId id="388" r:id="rId25"/>
    <p:sldId id="381" r:id="rId26"/>
    <p:sldId id="382"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00FF"/>
    <a:srgbClr val="FFCCFF"/>
    <a:srgbClr val="0000CC"/>
    <a:srgbClr val="FF3300"/>
    <a:srgbClr val="FFFF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4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5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5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E8002F-B22F-4E75-9ECD-3A52D6E2B2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02FD85C7-6B59-45E5-BF40-BF2846F655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E8F1975-9DEF-487F-9E40-ABFAC13BA9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56C3E01-86BE-4D5A-BEBF-77A9EE9849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924800" cy="44196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7CE7C7E-4F51-4711-AC1B-B36D57808B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ACC5C16-B4AD-49D8-ADD9-50B63C1550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5D884BF-D7D7-4AD9-9841-0524AB209A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DCFE7C8-0BD0-416D-B7B1-6ADAC655F2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1E38D3C-5611-4008-848C-BED41ACC64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FFF9F7A7-47FF-46DB-B178-CFD8883931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5B91047-6D99-4114-B22E-3F1FDB7381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B8F205A-AF69-4EC2-9D05-4AA687ADFC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872D764-FACE-4BF7-809E-3945BC43D4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EA01298C-8650-418F-B444-DA12638EB5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noChangeArrowheads="1"/>
          </p:cNvSpPr>
          <p:nvPr>
            <p:ph type="sldNum" sz="quarter" idx="12"/>
          </p:nvPr>
        </p:nvSpPr>
        <p:spPr>
          <a:noFill/>
        </p:spPr>
        <p:txBody>
          <a:bodyPr/>
          <a:lstStyle/>
          <a:p>
            <a:fld id="{FF125E56-315D-4B19-9B66-ACF4FAEAB7BD}" type="slidenum">
              <a:rPr lang="en-US"/>
              <a:pPr/>
              <a:t>1</a:t>
            </a:fld>
            <a:endParaRPr lang="en-US"/>
          </a:p>
        </p:txBody>
      </p:sp>
      <p:sp>
        <p:nvSpPr>
          <p:cNvPr id="3075" name="Rectangle 2"/>
          <p:cNvSpPr>
            <a:spLocks noGrp="1" noChangeArrowheads="1"/>
          </p:cNvSpPr>
          <p:nvPr>
            <p:ph type="ctrTitle"/>
          </p:nvPr>
        </p:nvSpPr>
        <p:spPr/>
        <p:txBody>
          <a:bodyPr/>
          <a:lstStyle/>
          <a:p>
            <a:pPr eaLnBrk="1" hangingPunct="1"/>
            <a:r>
              <a:rPr lang="en-US" smtClean="0"/>
              <a:t>All Powder Board and Ski</a:t>
            </a:r>
          </a:p>
        </p:txBody>
      </p:sp>
      <p:sp>
        <p:nvSpPr>
          <p:cNvPr id="3076" name="Rectangle 3"/>
          <p:cNvSpPr>
            <a:spLocks noGrp="1" noChangeArrowheads="1"/>
          </p:cNvSpPr>
          <p:nvPr>
            <p:ph type="subTitle" idx="1"/>
          </p:nvPr>
        </p:nvSpPr>
        <p:spPr/>
        <p:txBody>
          <a:bodyPr/>
          <a:lstStyle/>
          <a:p>
            <a:pPr eaLnBrk="1" hangingPunct="1">
              <a:lnSpc>
                <a:spcPct val="80000"/>
              </a:lnSpc>
            </a:pPr>
            <a:r>
              <a:rPr lang="en-US" sz="2400" smtClean="0"/>
              <a:t>Oracle 11g Workbook</a:t>
            </a:r>
          </a:p>
          <a:p>
            <a:pPr eaLnBrk="1" hangingPunct="1">
              <a:lnSpc>
                <a:spcPct val="80000"/>
              </a:lnSpc>
            </a:pPr>
            <a:r>
              <a:rPr lang="en-US" sz="2400" smtClean="0"/>
              <a:t>Chapter 10: Database Administration</a:t>
            </a:r>
          </a:p>
          <a:p>
            <a:pPr eaLnBrk="1" hangingPunct="1">
              <a:lnSpc>
                <a:spcPct val="80000"/>
              </a:lnSpc>
            </a:pPr>
            <a:r>
              <a:rPr lang="en-US" sz="2000" smtClean="0"/>
              <a:t>Jerry Post</a:t>
            </a:r>
          </a:p>
          <a:p>
            <a:pPr eaLnBrk="1" hangingPunct="1">
              <a:lnSpc>
                <a:spcPct val="80000"/>
              </a:lnSpc>
            </a:pPr>
            <a:r>
              <a:rPr lang="en-US" sz="1800" smtClean="0"/>
              <a:t>Copyright ©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p>
            <a:fld id="{B1208914-8EDB-49AA-8066-7106C9348E59}" type="slidenum">
              <a:rPr lang="en-US"/>
              <a:pPr/>
              <a:t>10</a:t>
            </a:fld>
            <a:endParaRPr lang="en-US"/>
          </a:p>
        </p:txBody>
      </p:sp>
      <p:sp>
        <p:nvSpPr>
          <p:cNvPr id="12291" name="Rectangle 4"/>
          <p:cNvSpPr>
            <a:spLocks noGrp="1" noChangeArrowheads="1"/>
          </p:cNvSpPr>
          <p:nvPr>
            <p:ph type="title"/>
          </p:nvPr>
        </p:nvSpPr>
        <p:spPr/>
        <p:txBody>
          <a:bodyPr/>
          <a:lstStyle/>
          <a:p>
            <a:pPr eaLnBrk="1" hangingPunct="1"/>
            <a:r>
              <a:rPr lang="en-US" smtClean="0"/>
              <a:t>Action</a:t>
            </a:r>
          </a:p>
        </p:txBody>
      </p:sp>
      <p:sp>
        <p:nvSpPr>
          <p:cNvPr id="12292" name="Text Box 5"/>
          <p:cNvSpPr txBox="1">
            <a:spLocks noChangeArrowheads="1"/>
          </p:cNvSpPr>
          <p:nvPr/>
        </p:nvSpPr>
        <p:spPr bwMode="auto">
          <a:xfrm>
            <a:off x="1447800" y="1752600"/>
            <a:ext cx="6172200" cy="2743200"/>
          </a:xfrm>
          <a:prstGeom prst="rect">
            <a:avLst/>
          </a:prstGeom>
          <a:gradFill rotWithShape="1">
            <a:gsLst>
              <a:gs pos="0">
                <a:srgbClr val="D3D3D3"/>
              </a:gs>
              <a:gs pos="100000">
                <a:srgbClr val="F4F4F4"/>
              </a:gs>
            </a:gsLst>
            <a:lin ang="5400000" scaled="1"/>
          </a:gradFill>
          <a:ln w="9525" algn="ctr">
            <a:solidFill>
              <a:srgbClr val="993300"/>
            </a:solidFill>
            <a:miter lim="800000"/>
            <a:headEnd/>
            <a:tailEnd/>
          </a:ln>
        </p:spPr>
        <p:txBody>
          <a:bodyPr/>
          <a:lstStyle/>
          <a:p>
            <a:pPr marL="468313" indent="-468313" algn="ctr"/>
            <a:r>
              <a:rPr lang="en-US" sz="2000" b="1"/>
              <a:t>Action</a:t>
            </a:r>
          </a:p>
          <a:p>
            <a:pPr marL="468313" indent="-468313"/>
            <a:r>
              <a:rPr lang="en-US" sz="2000"/>
              <a:t>Run a SQL query in SQL Developer.</a:t>
            </a:r>
          </a:p>
          <a:p>
            <a:pPr marL="468313" indent="-468313"/>
            <a:r>
              <a:rPr lang="en-US" sz="2000"/>
              <a:t>Use the SQL Search to find it.</a:t>
            </a:r>
          </a:p>
          <a:p>
            <a:pPr marL="468313" indent="-468313"/>
            <a:r>
              <a:rPr lang="en-US" sz="2000"/>
              <a:t>Run the SQL Tuning Wizard.</a:t>
            </a:r>
          </a:p>
          <a:p>
            <a:pPr marL="468313" indent="-468313"/>
            <a:r>
              <a:rPr lang="en-US" sz="2000"/>
              <a:t>Click the button to implement any suggestions.</a:t>
            </a:r>
          </a:p>
          <a:p>
            <a:pPr marL="468313" indent="-468313"/>
            <a:r>
              <a:rPr lang="en-US" sz="2000"/>
              <a:t>Run the Gather_Statistics command.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B64B5AEE-3A75-4279-874B-FA1D61CD102D}" type="slidenum">
              <a:rPr lang="en-US"/>
              <a:pPr/>
              <a:t>11</a:t>
            </a:fld>
            <a:endParaRPr lang="en-US"/>
          </a:p>
        </p:txBody>
      </p:sp>
      <p:sp>
        <p:nvSpPr>
          <p:cNvPr id="13315" name="Rectangle 6"/>
          <p:cNvSpPr>
            <a:spLocks noGrp="1" noChangeArrowheads="1"/>
          </p:cNvSpPr>
          <p:nvPr>
            <p:ph type="title"/>
          </p:nvPr>
        </p:nvSpPr>
        <p:spPr/>
        <p:txBody>
          <a:bodyPr/>
          <a:lstStyle/>
          <a:p>
            <a:pPr eaLnBrk="1" hangingPunct="1"/>
            <a:r>
              <a:rPr lang="en-US" smtClean="0"/>
              <a:t>SQL Search Plan</a:t>
            </a:r>
          </a:p>
        </p:txBody>
      </p:sp>
      <p:pic>
        <p:nvPicPr>
          <p:cNvPr id="13316" name="Picture 18"/>
          <p:cNvPicPr>
            <a:picLocks noChangeAspect="1" noChangeArrowheads="1"/>
          </p:cNvPicPr>
          <p:nvPr/>
        </p:nvPicPr>
        <p:blipFill>
          <a:blip r:embed="rId2" cstate="print"/>
          <a:srcRect/>
          <a:stretch>
            <a:fillRect/>
          </a:stretch>
        </p:blipFill>
        <p:spPr bwMode="auto">
          <a:xfrm>
            <a:off x="1447800" y="1524000"/>
            <a:ext cx="5562600" cy="4346575"/>
          </a:xfrm>
          <a:prstGeom prst="rect">
            <a:avLst/>
          </a:prstGeom>
          <a:noFill/>
          <a:ln w="9525" algn="ctr">
            <a:noFill/>
            <a:miter lim="800000"/>
            <a:headEnd/>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A01DE02-BF25-4DC8-A7EC-804C43471FF9}" type="slidenum">
              <a:rPr lang="en-US"/>
              <a:pPr/>
              <a:t>12</a:t>
            </a:fld>
            <a:endParaRPr lang="en-US"/>
          </a:p>
        </p:txBody>
      </p:sp>
      <p:sp>
        <p:nvSpPr>
          <p:cNvPr id="14339" name="Rectangle 4"/>
          <p:cNvSpPr>
            <a:spLocks noGrp="1" noChangeArrowheads="1"/>
          </p:cNvSpPr>
          <p:nvPr>
            <p:ph type="title"/>
          </p:nvPr>
        </p:nvSpPr>
        <p:spPr/>
        <p:txBody>
          <a:bodyPr/>
          <a:lstStyle/>
          <a:p>
            <a:pPr eaLnBrk="1" hangingPunct="1"/>
            <a:r>
              <a:rPr lang="en-US" smtClean="0"/>
              <a:t>Tuning: Recommendations</a:t>
            </a:r>
          </a:p>
        </p:txBody>
      </p:sp>
      <p:pic>
        <p:nvPicPr>
          <p:cNvPr id="14340" name="Picture 12"/>
          <p:cNvPicPr>
            <a:picLocks noChangeAspect="1" noChangeArrowheads="1"/>
          </p:cNvPicPr>
          <p:nvPr/>
        </p:nvPicPr>
        <p:blipFill>
          <a:blip r:embed="rId2" cstate="print"/>
          <a:srcRect/>
          <a:stretch>
            <a:fillRect/>
          </a:stretch>
        </p:blipFill>
        <p:spPr bwMode="auto">
          <a:xfrm>
            <a:off x="1752600" y="1284288"/>
            <a:ext cx="5486400" cy="4964112"/>
          </a:xfrm>
          <a:prstGeom prst="rect">
            <a:avLst/>
          </a:prstGeom>
          <a:noFill/>
          <a:ln w="9525">
            <a:noFill/>
            <a:miter lim="800000"/>
            <a:headEnd/>
            <a:tailEnd/>
          </a:ln>
        </p:spPr>
      </p:pic>
      <p:sp>
        <p:nvSpPr>
          <p:cNvPr id="14341" name="Text Box 13"/>
          <p:cNvSpPr txBox="1">
            <a:spLocks noChangeArrowheads="1"/>
          </p:cNvSpPr>
          <p:nvPr/>
        </p:nvSpPr>
        <p:spPr bwMode="auto">
          <a:xfrm>
            <a:off x="4800600" y="5246688"/>
            <a:ext cx="1905000" cy="650875"/>
          </a:xfrm>
          <a:prstGeom prst="rect">
            <a:avLst/>
          </a:prstGeom>
          <a:solidFill>
            <a:srgbClr val="FFFFCC"/>
          </a:solidFill>
          <a:ln w="9525">
            <a:solidFill>
              <a:schemeClr val="tx1"/>
            </a:solidFill>
            <a:miter lim="800000"/>
            <a:headEnd/>
            <a:tailEnd/>
          </a:ln>
        </p:spPr>
        <p:txBody>
          <a:bodyPr>
            <a:spAutoFit/>
          </a:bodyPr>
          <a:lstStyle/>
          <a:p>
            <a:r>
              <a:rPr lang="en-US">
                <a:cs typeface="Arial" charset="0"/>
              </a:rPr>
              <a:t>Main recommendation</a:t>
            </a:r>
          </a:p>
        </p:txBody>
      </p:sp>
      <p:sp>
        <p:nvSpPr>
          <p:cNvPr id="14342" name="Line 14"/>
          <p:cNvSpPr>
            <a:spLocks noChangeShapeType="1"/>
          </p:cNvSpPr>
          <p:nvPr/>
        </p:nvSpPr>
        <p:spPr bwMode="auto">
          <a:xfrm flipH="1" flipV="1">
            <a:off x="4876800" y="4408488"/>
            <a:ext cx="533400" cy="838200"/>
          </a:xfrm>
          <a:prstGeom prst="line">
            <a:avLst/>
          </a:prstGeom>
          <a:noFill/>
          <a:ln w="9525">
            <a:solidFill>
              <a:schemeClr val="tx1"/>
            </a:solidFill>
            <a:round/>
            <a:headEnd/>
            <a:tailEnd type="triangle" w="sm" len="sm"/>
          </a:ln>
        </p:spPr>
        <p:txBody>
          <a:bodyPr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p>
            <a:fld id="{8D342A81-BEB7-4407-9562-39EC1FDFBD31}" type="slidenum">
              <a:rPr lang="en-US"/>
              <a:pPr/>
              <a:t>13</a:t>
            </a:fld>
            <a:endParaRPr lang="en-US"/>
          </a:p>
        </p:txBody>
      </p:sp>
      <p:sp>
        <p:nvSpPr>
          <p:cNvPr id="15363" name="Rectangle 4"/>
          <p:cNvSpPr>
            <a:spLocks noGrp="1" noChangeArrowheads="1"/>
          </p:cNvSpPr>
          <p:nvPr>
            <p:ph type="title"/>
          </p:nvPr>
        </p:nvSpPr>
        <p:spPr/>
        <p:txBody>
          <a:bodyPr/>
          <a:lstStyle/>
          <a:p>
            <a:pPr eaLnBrk="1" hangingPunct="1"/>
            <a:r>
              <a:rPr lang="en-US" smtClean="0"/>
              <a:t>Action</a:t>
            </a:r>
          </a:p>
        </p:txBody>
      </p:sp>
      <p:sp>
        <p:nvSpPr>
          <p:cNvPr id="15364" name="Text Box 5"/>
          <p:cNvSpPr txBox="1">
            <a:spLocks noChangeArrowheads="1"/>
          </p:cNvSpPr>
          <p:nvPr/>
        </p:nvSpPr>
        <p:spPr bwMode="auto">
          <a:xfrm>
            <a:off x="1447800" y="1752600"/>
            <a:ext cx="6172200" cy="3886200"/>
          </a:xfrm>
          <a:prstGeom prst="rect">
            <a:avLst/>
          </a:prstGeom>
          <a:gradFill rotWithShape="1">
            <a:gsLst>
              <a:gs pos="0">
                <a:srgbClr val="D3D3D3"/>
              </a:gs>
              <a:gs pos="100000">
                <a:srgbClr val="F4F4F4"/>
              </a:gs>
            </a:gsLst>
            <a:lin ang="5400000" scaled="1"/>
          </a:gradFill>
          <a:ln w="9525" algn="ctr">
            <a:solidFill>
              <a:srgbClr val="993300"/>
            </a:solidFill>
            <a:miter lim="800000"/>
            <a:headEnd/>
            <a:tailEnd/>
          </a:ln>
        </p:spPr>
        <p:txBody>
          <a:bodyPr/>
          <a:lstStyle/>
          <a:p>
            <a:pPr marL="468313" indent="-468313" algn="ctr"/>
            <a:r>
              <a:rPr lang="en-US" sz="2000" b="1"/>
              <a:t>Action</a:t>
            </a:r>
          </a:p>
          <a:p>
            <a:pPr marL="468313" indent="-468313"/>
            <a:r>
              <a:rPr lang="en-US" sz="2000"/>
              <a:t>Run several queries from Chapters 4 and 5 to establish base data.</a:t>
            </a:r>
          </a:p>
          <a:p>
            <a:pPr marL="468313" indent="-468313"/>
            <a:r>
              <a:rPr lang="en-US" sz="2000"/>
              <a:t>Run the SQL Access Advisor.</a:t>
            </a:r>
          </a:p>
          <a:p>
            <a:pPr marL="468313" indent="-468313"/>
            <a:r>
              <a:rPr lang="en-US" sz="2000"/>
              <a:t>Pick the option for Both Indexes and Materialized Views.</a:t>
            </a:r>
          </a:p>
          <a:p>
            <a:pPr marL="468313" indent="-468313"/>
            <a:r>
              <a:rPr lang="en-US" sz="2000"/>
              <a:t>View the recommendations and examine the proposed SQL.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p:cNvPicPr>
            <a:picLocks noChangeAspect="1" noChangeArrowheads="1"/>
          </p:cNvPicPr>
          <p:nvPr/>
        </p:nvPicPr>
        <p:blipFill>
          <a:blip r:embed="rId2" cstate="print"/>
          <a:srcRect/>
          <a:stretch>
            <a:fillRect/>
          </a:stretch>
        </p:blipFill>
        <p:spPr bwMode="auto">
          <a:xfrm>
            <a:off x="1676400" y="1524000"/>
            <a:ext cx="5105400" cy="4572000"/>
          </a:xfrm>
          <a:prstGeom prst="rect">
            <a:avLst/>
          </a:prstGeom>
          <a:noFill/>
          <a:ln w="9525" algn="ctr">
            <a:noFill/>
            <a:miter lim="800000"/>
            <a:headEnd/>
            <a:tailEnd type="none" w="sm" len="sm"/>
          </a:ln>
        </p:spPr>
      </p:pic>
      <p:sp>
        <p:nvSpPr>
          <p:cNvPr id="16387" name="Slide Number Placeholder 5"/>
          <p:cNvSpPr>
            <a:spLocks noGrp="1"/>
          </p:cNvSpPr>
          <p:nvPr>
            <p:ph type="sldNum" sz="quarter" idx="12"/>
          </p:nvPr>
        </p:nvSpPr>
        <p:spPr>
          <a:noFill/>
        </p:spPr>
        <p:txBody>
          <a:bodyPr/>
          <a:lstStyle/>
          <a:p>
            <a:fld id="{852B8ADD-10A9-4D6F-87AB-C073BB6F6B14}" type="slidenum">
              <a:rPr lang="en-US"/>
              <a:pPr/>
              <a:t>14</a:t>
            </a:fld>
            <a:endParaRPr lang="en-US"/>
          </a:p>
        </p:txBody>
      </p:sp>
      <p:sp>
        <p:nvSpPr>
          <p:cNvPr id="16388" name="Rectangle 2"/>
          <p:cNvSpPr>
            <a:spLocks noGrp="1" noChangeArrowheads="1"/>
          </p:cNvSpPr>
          <p:nvPr>
            <p:ph type="title"/>
          </p:nvPr>
        </p:nvSpPr>
        <p:spPr/>
        <p:txBody>
          <a:bodyPr/>
          <a:lstStyle/>
          <a:p>
            <a:pPr eaLnBrk="1" hangingPunct="1"/>
            <a:r>
              <a:rPr lang="en-US" smtClean="0"/>
              <a:t>SQL Access Advisor</a:t>
            </a:r>
          </a:p>
        </p:txBody>
      </p:sp>
      <p:sp>
        <p:nvSpPr>
          <p:cNvPr id="16389" name="Text Box 14"/>
          <p:cNvSpPr txBox="1">
            <a:spLocks noChangeArrowheads="1"/>
          </p:cNvSpPr>
          <p:nvPr/>
        </p:nvSpPr>
        <p:spPr bwMode="auto">
          <a:xfrm>
            <a:off x="3886200" y="3657600"/>
            <a:ext cx="2590800" cy="369888"/>
          </a:xfrm>
          <a:prstGeom prst="rect">
            <a:avLst/>
          </a:prstGeom>
          <a:solidFill>
            <a:srgbClr val="FFFFCC"/>
          </a:solidFill>
          <a:ln w="9525">
            <a:solidFill>
              <a:schemeClr val="tx1"/>
            </a:solidFill>
            <a:miter lim="800000"/>
            <a:headEnd/>
            <a:tailEnd/>
          </a:ln>
        </p:spPr>
        <p:txBody>
          <a:bodyPr>
            <a:spAutoFit/>
          </a:bodyPr>
          <a:lstStyle/>
          <a:p>
            <a:r>
              <a:rPr lang="en-US">
                <a:cs typeface="Arial" charset="0"/>
              </a:rPr>
              <a:t>Choose all options</a:t>
            </a:r>
          </a:p>
        </p:txBody>
      </p:sp>
      <p:sp>
        <p:nvSpPr>
          <p:cNvPr id="16390" name="Line 15"/>
          <p:cNvSpPr>
            <a:spLocks noChangeShapeType="1"/>
          </p:cNvSpPr>
          <p:nvPr/>
        </p:nvSpPr>
        <p:spPr bwMode="auto">
          <a:xfrm flipH="1" flipV="1">
            <a:off x="2819400" y="3581400"/>
            <a:ext cx="1066800" cy="228600"/>
          </a:xfrm>
          <a:prstGeom prst="line">
            <a:avLst/>
          </a:prstGeom>
          <a:noFill/>
          <a:ln w="9525">
            <a:solidFill>
              <a:schemeClr val="tx1"/>
            </a:solidFill>
            <a:round/>
            <a:headEnd/>
            <a:tailEnd type="triangle" w="sm" len="sm"/>
          </a:ln>
        </p:spPr>
        <p:txBody>
          <a:bodyPr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0F8F219-E133-41DC-852A-EC1EC9D18231}" type="slidenum">
              <a:rPr lang="en-US"/>
              <a:pPr/>
              <a:t>15</a:t>
            </a:fld>
            <a:endParaRPr lang="en-US"/>
          </a:p>
        </p:txBody>
      </p:sp>
      <p:sp>
        <p:nvSpPr>
          <p:cNvPr id="17411" name="Rectangle 2"/>
          <p:cNvSpPr>
            <a:spLocks noGrp="1" noChangeArrowheads="1"/>
          </p:cNvSpPr>
          <p:nvPr>
            <p:ph type="title"/>
          </p:nvPr>
        </p:nvSpPr>
        <p:spPr/>
        <p:txBody>
          <a:bodyPr/>
          <a:lstStyle/>
          <a:p>
            <a:pPr eaLnBrk="1" hangingPunct="1"/>
            <a:r>
              <a:rPr lang="en-US" smtClean="0"/>
              <a:t>Expert Recommendations</a:t>
            </a:r>
          </a:p>
        </p:txBody>
      </p:sp>
      <p:sp>
        <p:nvSpPr>
          <p:cNvPr id="17412" name="Rectangle 12"/>
          <p:cNvSpPr>
            <a:spLocks noChangeArrowheads="1"/>
          </p:cNvSpPr>
          <p:nvPr/>
        </p:nvSpPr>
        <p:spPr bwMode="auto">
          <a:xfrm>
            <a:off x="381000" y="1524000"/>
            <a:ext cx="8382000" cy="4984750"/>
          </a:xfrm>
          <a:prstGeom prst="rect">
            <a:avLst/>
          </a:prstGeom>
          <a:noFill/>
          <a:ln w="9525">
            <a:noFill/>
            <a:miter lim="800000"/>
            <a:headEnd/>
            <a:tailEnd/>
          </a:ln>
        </p:spPr>
        <p:txBody>
          <a:bodyPr>
            <a:spAutoFit/>
          </a:bodyPr>
          <a:lstStyle/>
          <a:p>
            <a:pPr eaLnBrk="1" hangingPunct="1"/>
            <a:r>
              <a:rPr lang="en-US" sz="1400">
                <a:cs typeface="Arial" charset="0"/>
              </a:rPr>
              <a:t>CREATE MATERIALIZED VIEW "JPOST"."MV$$_00160000"</a:t>
            </a:r>
          </a:p>
          <a:p>
            <a:pPr eaLnBrk="1" hangingPunct="1"/>
            <a:r>
              <a:rPr lang="en-US" sz="1400">
                <a:cs typeface="Arial" charset="0"/>
              </a:rPr>
              <a:t>REFRESH FAST WITH ROWID</a:t>
            </a:r>
          </a:p>
          <a:p>
            <a:pPr eaLnBrk="1" hangingPunct="1"/>
            <a:r>
              <a:rPr lang="en-US" sz="1400">
                <a:cs typeface="Arial" charset="0"/>
              </a:rPr>
              <a:t>ENABLE QUERY REWRITE</a:t>
            </a:r>
          </a:p>
          <a:p>
            <a:pPr eaLnBrk="1" hangingPunct="1"/>
            <a:r>
              <a:rPr lang="en-US" sz="1400">
                <a:cs typeface="Arial" charset="0"/>
              </a:rPr>
              <a:t>AS SELECT POWDER.SALE.ROWID C1, POWDER.CUSTOMER.ROWID C2, "POWDER"."CUSTOMER"."ADDRESS"</a:t>
            </a:r>
          </a:p>
          <a:p>
            <a:pPr eaLnBrk="1" hangingPunct="1"/>
            <a:r>
              <a:rPr lang="en-US" sz="1400">
                <a:cs typeface="Arial" charset="0"/>
              </a:rPr>
              <a:t>M1, "POWDER"."CUSTOMER"."CITY" M2, "POWDER"."CUSTOMER"."CUSTOMERID" M3,</a:t>
            </a:r>
          </a:p>
          <a:p>
            <a:pPr eaLnBrk="1" hangingPunct="1"/>
            <a:r>
              <a:rPr lang="en-US" sz="1400">
                <a:cs typeface="Arial" charset="0"/>
              </a:rPr>
              <a:t>"POWDER"."CUSTOMER"."DATEOFBIRTH" M4, "POWDER"."CUSTOMER"."EMAIL" M5,</a:t>
            </a:r>
          </a:p>
          <a:p>
            <a:pPr eaLnBrk="1" hangingPunct="1"/>
            <a:r>
              <a:rPr lang="en-US" sz="1400">
                <a:cs typeface="Arial" charset="0"/>
              </a:rPr>
              <a:t>"POWDER"."CUSTOMER"."FIRSTNAME" M6, "POWDER"."CUSTOMER"."GENDER" M7, "POWDER"."CUSTOMER"."LASTNAME"</a:t>
            </a:r>
          </a:p>
          <a:p>
            <a:pPr eaLnBrk="1" hangingPunct="1"/>
            <a:r>
              <a:rPr lang="en-US" sz="1400">
                <a:cs typeface="Arial" charset="0"/>
              </a:rPr>
              <a:t>M8, "POWDER"."CUSTOMER"."PHONE" M9, "POWDER"."CUSTOMER"."STATE" M10, "POWDER"."CUSTOMER"."ZIP"</a:t>
            </a:r>
          </a:p>
          <a:p>
            <a:pPr eaLnBrk="1" hangingPunct="1"/>
            <a:r>
              <a:rPr lang="en-US" sz="1400">
                <a:cs typeface="Arial" charset="0"/>
              </a:rPr>
              <a:t>M11, "POWDER"."SALE"."CUSTOMERID" M12, "POWDER"."SALE"."EMPLOYEEID" M13,</a:t>
            </a:r>
          </a:p>
          <a:p>
            <a:pPr eaLnBrk="1" hangingPunct="1"/>
            <a:r>
              <a:rPr lang="en-US" sz="1400">
                <a:cs typeface="Arial" charset="0"/>
              </a:rPr>
              <a:t>"POWDER"."SALE"."PAYMENTMETHOD" M14, "POWDER"."SALE"."SALEDATE" M15, "POWDER"."SALE"."SALEID"</a:t>
            </a:r>
          </a:p>
          <a:p>
            <a:pPr eaLnBrk="1" hangingPunct="1"/>
            <a:r>
              <a:rPr lang="en-US" sz="1400">
                <a:cs typeface="Arial" charset="0"/>
              </a:rPr>
              <a:t>M16, "POWDER"."SALE"."SALESTAX" M17, "POWDER"."SALE"."SHIPADDRESS" M18,</a:t>
            </a:r>
          </a:p>
          <a:p>
            <a:pPr eaLnBrk="1" hangingPunct="1"/>
            <a:r>
              <a:rPr lang="en-US" sz="1400">
                <a:cs typeface="Arial" charset="0"/>
              </a:rPr>
              <a:t>"POWDER"."SALE"."SHIPCITY" M19, "POWDER"."SALE"."SHIPSTATE" M20, "POWDER"."SALE"."SHIPZIP"</a:t>
            </a:r>
          </a:p>
          <a:p>
            <a:pPr eaLnBrk="1" hangingPunct="1"/>
            <a:r>
              <a:rPr lang="en-US" sz="1400">
                <a:cs typeface="Arial" charset="0"/>
              </a:rPr>
              <a:t>M21 FROM POWDER.SALE, POWDER.CUSTOMER WHERE POWDER.CUSTOMER.CUSTOMERID</a:t>
            </a:r>
          </a:p>
          <a:p>
            <a:pPr eaLnBrk="1" hangingPunct="1"/>
            <a:r>
              <a:rPr lang="en-US" sz="1400">
                <a:cs typeface="Arial" charset="0"/>
              </a:rPr>
              <a:t>= POWDER.SALE.CUSTOMERID;</a:t>
            </a:r>
          </a:p>
          <a:p>
            <a:pPr eaLnBrk="1" hangingPunct="1"/>
            <a:endParaRPr lang="en-US" sz="1400">
              <a:cs typeface="Arial" charset="0"/>
            </a:endParaRPr>
          </a:p>
          <a:p>
            <a:pPr eaLnBrk="1" hangingPunct="1"/>
            <a:r>
              <a:rPr lang="en-US" sz="1400">
                <a:cs typeface="Arial" charset="0"/>
              </a:rPr>
              <a:t>begin</a:t>
            </a:r>
          </a:p>
          <a:p>
            <a:pPr eaLnBrk="1" hangingPunct="1"/>
            <a:r>
              <a:rPr lang="en-US" sz="1400">
                <a:cs typeface="Arial" charset="0"/>
              </a:rPr>
              <a:t>dbms_stats.gather_table_stats('"JPOST"','"MV$$_00160000"',NULL,dbms_stats.auto_sample_size);</a:t>
            </a:r>
          </a:p>
          <a:p>
            <a:pPr eaLnBrk="1" hangingPunct="1"/>
            <a:r>
              <a:rPr lang="en-US" sz="1400">
                <a:cs typeface="Arial" charset="0"/>
              </a:rPr>
              <a:t>end;</a:t>
            </a:r>
          </a:p>
        </p:txBody>
      </p:sp>
      <p:sp>
        <p:nvSpPr>
          <p:cNvPr id="17413" name="Text Box 13"/>
          <p:cNvSpPr txBox="1">
            <a:spLocks noChangeArrowheads="1"/>
          </p:cNvSpPr>
          <p:nvPr/>
        </p:nvSpPr>
        <p:spPr bwMode="auto">
          <a:xfrm>
            <a:off x="4343400" y="5486400"/>
            <a:ext cx="3581400" cy="376238"/>
          </a:xfrm>
          <a:prstGeom prst="rect">
            <a:avLst/>
          </a:prstGeom>
          <a:solidFill>
            <a:srgbClr val="FFFFCC"/>
          </a:solidFill>
          <a:ln w="9525">
            <a:solidFill>
              <a:schemeClr val="tx1"/>
            </a:solidFill>
            <a:miter lim="800000"/>
            <a:headEnd/>
            <a:tailEnd/>
          </a:ln>
        </p:spPr>
        <p:txBody>
          <a:bodyPr>
            <a:spAutoFit/>
          </a:bodyPr>
          <a:lstStyle/>
          <a:p>
            <a:r>
              <a:rPr lang="en-US">
                <a:cs typeface="Arial" charset="0"/>
              </a:rPr>
              <a:t>Gather statistics for the new view</a:t>
            </a:r>
          </a:p>
        </p:txBody>
      </p:sp>
      <p:sp>
        <p:nvSpPr>
          <p:cNvPr id="17414" name="Text Box 14"/>
          <p:cNvSpPr txBox="1">
            <a:spLocks noChangeArrowheads="1"/>
          </p:cNvSpPr>
          <p:nvPr/>
        </p:nvSpPr>
        <p:spPr bwMode="auto">
          <a:xfrm>
            <a:off x="5638800" y="1371600"/>
            <a:ext cx="3124200" cy="650875"/>
          </a:xfrm>
          <a:prstGeom prst="rect">
            <a:avLst/>
          </a:prstGeom>
          <a:solidFill>
            <a:srgbClr val="FFFFCC"/>
          </a:solidFill>
          <a:ln w="9525">
            <a:solidFill>
              <a:schemeClr val="tx1"/>
            </a:solidFill>
            <a:miter lim="800000"/>
            <a:headEnd/>
            <a:tailEnd/>
          </a:ln>
        </p:spPr>
        <p:txBody>
          <a:bodyPr>
            <a:spAutoFit/>
          </a:bodyPr>
          <a:lstStyle/>
          <a:p>
            <a:r>
              <a:rPr lang="en-US">
                <a:cs typeface="Arial" charset="0"/>
              </a:rPr>
              <a:t>Primary materialized view joining Sale and Customer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028C8E73-C455-465F-84E2-2D3944212FDC}" type="slidenum">
              <a:rPr lang="en-US"/>
              <a:pPr/>
              <a:t>16</a:t>
            </a:fld>
            <a:endParaRPr lang="en-US"/>
          </a:p>
        </p:txBody>
      </p:sp>
      <p:sp>
        <p:nvSpPr>
          <p:cNvPr id="18435" name="Rectangle 4"/>
          <p:cNvSpPr>
            <a:spLocks noGrp="1" noChangeArrowheads="1"/>
          </p:cNvSpPr>
          <p:nvPr>
            <p:ph type="title"/>
          </p:nvPr>
        </p:nvSpPr>
        <p:spPr/>
        <p:txBody>
          <a:bodyPr/>
          <a:lstStyle/>
          <a:p>
            <a:pPr eaLnBrk="1" hangingPunct="1"/>
            <a:r>
              <a:rPr lang="en-US" smtClean="0"/>
              <a:t>DBMS_ADVISOR Scripts</a:t>
            </a:r>
          </a:p>
        </p:txBody>
      </p:sp>
      <p:sp>
        <p:nvSpPr>
          <p:cNvPr id="18436" name="Rectangle 8"/>
          <p:cNvSpPr>
            <a:spLocks noChangeArrowheads="1"/>
          </p:cNvSpPr>
          <p:nvPr/>
        </p:nvSpPr>
        <p:spPr bwMode="auto">
          <a:xfrm>
            <a:off x="1698625" y="1828800"/>
            <a:ext cx="5746750" cy="1739900"/>
          </a:xfrm>
          <a:prstGeom prst="rect">
            <a:avLst/>
          </a:prstGeom>
          <a:noFill/>
          <a:ln w="9525" algn="ctr">
            <a:noFill/>
            <a:miter lim="800000"/>
            <a:headEnd/>
            <a:tailEnd type="none" w="sm" len="sm"/>
          </a:ln>
        </p:spPr>
        <p:txBody>
          <a:bodyPr wrap="none" anchor="ctr">
            <a:spAutoFit/>
          </a:bodyPr>
          <a:lstStyle/>
          <a:p>
            <a:pPr indent="457200"/>
            <a:r>
              <a:rPr lang="en-US"/>
              <a:t>DBMS_ADVISOR.CREATE_TASK(…);</a:t>
            </a:r>
          </a:p>
          <a:p>
            <a:pPr indent="457200"/>
            <a:r>
              <a:rPr lang="en-US"/>
              <a:t>DBMS_ADVISOR.CRAETE)SQLWKLD(…); </a:t>
            </a:r>
          </a:p>
          <a:p>
            <a:pPr indent="457200"/>
            <a:r>
              <a:rPr lang="en-US"/>
              <a:t>DBMS_ADVISOR.ADD_SQLWKLD_REF(…);</a:t>
            </a:r>
          </a:p>
          <a:p>
            <a:pPr indent="457200"/>
            <a:r>
              <a:rPr lang="en-US"/>
              <a:t>Sql_text := ‘SELECT …’;</a:t>
            </a:r>
          </a:p>
          <a:p>
            <a:pPr indent="457200"/>
            <a:r>
              <a:rPr lang="en-US"/>
              <a:t>DBMS_ADVISOR.ADD_SQLWKLD_STATEMENT(…);</a:t>
            </a:r>
          </a:p>
          <a:p>
            <a:pPr indent="457200"/>
            <a:r>
              <a:rPr lang="en-US"/>
              <a:t>DBMS_ADVISOR.EXECUTE_TASK(task_name);</a:t>
            </a:r>
          </a:p>
        </p:txBody>
      </p:sp>
      <p:sp>
        <p:nvSpPr>
          <p:cNvPr id="18437" name="Rectangle 9"/>
          <p:cNvSpPr>
            <a:spLocks noChangeArrowheads="1"/>
          </p:cNvSpPr>
          <p:nvPr/>
        </p:nvSpPr>
        <p:spPr bwMode="auto">
          <a:xfrm>
            <a:off x="533400" y="4343400"/>
            <a:ext cx="8115300" cy="1190625"/>
          </a:xfrm>
          <a:prstGeom prst="rect">
            <a:avLst/>
          </a:prstGeom>
          <a:noFill/>
          <a:ln w="9525" algn="ctr">
            <a:noFill/>
            <a:miter lim="800000"/>
            <a:headEnd/>
            <a:tailEnd type="none" w="sm" len="sm"/>
          </a:ln>
        </p:spPr>
        <p:txBody>
          <a:bodyPr wrap="none" anchor="ctr">
            <a:spAutoFit/>
          </a:bodyPr>
          <a:lstStyle/>
          <a:p>
            <a:pPr indent="457200"/>
            <a:r>
              <a:rPr lang="en-US"/>
              <a:t>VARIABLE buf CLOB;</a:t>
            </a:r>
          </a:p>
          <a:p>
            <a:pPr indent="457200"/>
            <a:r>
              <a:rPr lang="en-US"/>
              <a:t>	Set long 50000;</a:t>
            </a:r>
          </a:p>
          <a:p>
            <a:pPr indent="457200"/>
            <a:r>
              <a:rPr lang="en-US"/>
              <a:t>	Execute :buf := DBMS_ADVISOR.GET_TASK_SCRIPT(‘First_Task’);</a:t>
            </a:r>
          </a:p>
          <a:p>
            <a:pPr indent="457200"/>
            <a:r>
              <a:rPr lang="en-US"/>
              <a:t>Print :buf;</a:t>
            </a:r>
          </a:p>
        </p:txBody>
      </p:sp>
      <p:sp>
        <p:nvSpPr>
          <p:cNvPr id="18438" name="Text Box 10"/>
          <p:cNvSpPr txBox="1">
            <a:spLocks noChangeArrowheads="1"/>
          </p:cNvSpPr>
          <p:nvPr/>
        </p:nvSpPr>
        <p:spPr bwMode="auto">
          <a:xfrm>
            <a:off x="3505200" y="4114800"/>
            <a:ext cx="1905000" cy="376238"/>
          </a:xfrm>
          <a:prstGeom prst="rect">
            <a:avLst/>
          </a:prstGeom>
          <a:solidFill>
            <a:srgbClr val="FFFFCC"/>
          </a:solidFill>
          <a:ln w="9525">
            <a:solidFill>
              <a:schemeClr val="tx1"/>
            </a:solidFill>
            <a:miter lim="800000"/>
            <a:headEnd/>
            <a:tailEnd/>
          </a:ln>
        </p:spPr>
        <p:txBody>
          <a:bodyPr>
            <a:spAutoFit/>
          </a:bodyPr>
          <a:lstStyle/>
          <a:p>
            <a:r>
              <a:rPr lang="en-US">
                <a:cs typeface="Arial" charset="0"/>
              </a:rPr>
              <a:t>See the results</a:t>
            </a:r>
          </a:p>
        </p:txBody>
      </p:sp>
      <p:sp>
        <p:nvSpPr>
          <p:cNvPr id="18439" name="Text Box 11"/>
          <p:cNvSpPr txBox="1">
            <a:spLocks noChangeArrowheads="1"/>
          </p:cNvSpPr>
          <p:nvPr/>
        </p:nvSpPr>
        <p:spPr bwMode="auto">
          <a:xfrm>
            <a:off x="3505200" y="1447800"/>
            <a:ext cx="2743200" cy="376238"/>
          </a:xfrm>
          <a:prstGeom prst="rect">
            <a:avLst/>
          </a:prstGeom>
          <a:solidFill>
            <a:srgbClr val="FFFFCC"/>
          </a:solidFill>
          <a:ln w="9525">
            <a:solidFill>
              <a:schemeClr val="tx1"/>
            </a:solidFill>
            <a:miter lim="800000"/>
            <a:headEnd/>
            <a:tailEnd/>
          </a:ln>
        </p:spPr>
        <p:txBody>
          <a:bodyPr>
            <a:spAutoFit/>
          </a:bodyPr>
          <a:lstStyle/>
          <a:p>
            <a:r>
              <a:rPr lang="en-US">
                <a:cs typeface="Arial" charset="0"/>
              </a:rPr>
              <a:t>Script to run the advisor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917437EB-8583-4EB7-9661-1ADD88F3AACE}" type="slidenum">
              <a:rPr lang="en-US"/>
              <a:pPr/>
              <a:t>17</a:t>
            </a:fld>
            <a:endParaRPr lang="en-US"/>
          </a:p>
        </p:txBody>
      </p:sp>
      <p:sp>
        <p:nvSpPr>
          <p:cNvPr id="19459" name="Rectangle 4"/>
          <p:cNvSpPr>
            <a:spLocks noGrp="1" noChangeArrowheads="1"/>
          </p:cNvSpPr>
          <p:nvPr>
            <p:ph type="title"/>
          </p:nvPr>
        </p:nvSpPr>
        <p:spPr/>
        <p:txBody>
          <a:bodyPr/>
          <a:lstStyle/>
          <a:p>
            <a:pPr eaLnBrk="1" hangingPunct="1"/>
            <a:r>
              <a:rPr lang="en-US" smtClean="0"/>
              <a:t>Backup and Recovery: EM</a:t>
            </a:r>
          </a:p>
        </p:txBody>
      </p:sp>
      <p:pic>
        <p:nvPicPr>
          <p:cNvPr id="19460" name="Picture 6"/>
          <p:cNvPicPr>
            <a:picLocks noChangeAspect="1" noChangeArrowheads="1"/>
          </p:cNvPicPr>
          <p:nvPr/>
        </p:nvPicPr>
        <p:blipFill>
          <a:blip r:embed="rId2" cstate="print"/>
          <a:srcRect/>
          <a:stretch>
            <a:fillRect/>
          </a:stretch>
        </p:blipFill>
        <p:spPr bwMode="auto">
          <a:xfrm>
            <a:off x="1752600" y="1447800"/>
            <a:ext cx="4724400" cy="4649788"/>
          </a:xfrm>
          <a:prstGeom prst="rect">
            <a:avLst/>
          </a:prstGeom>
          <a:noFill/>
          <a:ln w="9525" algn="ctr">
            <a:noFill/>
            <a:miter lim="800000"/>
            <a:headEnd/>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3880FCCE-BE23-402F-9401-99B11F907601}" type="slidenum">
              <a:rPr lang="en-US"/>
              <a:pPr/>
              <a:t>18</a:t>
            </a:fld>
            <a:endParaRPr lang="en-US"/>
          </a:p>
        </p:txBody>
      </p:sp>
      <p:sp>
        <p:nvSpPr>
          <p:cNvPr id="20483" name="Rectangle 2"/>
          <p:cNvSpPr>
            <a:spLocks noGrp="1" noChangeArrowheads="1"/>
          </p:cNvSpPr>
          <p:nvPr>
            <p:ph type="title"/>
          </p:nvPr>
        </p:nvSpPr>
        <p:spPr/>
        <p:txBody>
          <a:bodyPr/>
          <a:lstStyle/>
          <a:p>
            <a:pPr eaLnBrk="1" hangingPunct="1"/>
            <a:r>
              <a:rPr lang="en-US" smtClean="0"/>
              <a:t>Backup and Recovery</a:t>
            </a:r>
          </a:p>
        </p:txBody>
      </p:sp>
      <p:sp>
        <p:nvSpPr>
          <p:cNvPr id="20484" name="Rectangle 4"/>
          <p:cNvSpPr>
            <a:spLocks noGrp="1" noChangeArrowheads="1"/>
          </p:cNvSpPr>
          <p:nvPr>
            <p:ph type="body" idx="1"/>
          </p:nvPr>
        </p:nvSpPr>
        <p:spPr/>
        <p:txBody>
          <a:bodyPr/>
          <a:lstStyle/>
          <a:p>
            <a:pPr eaLnBrk="1" hangingPunct="1">
              <a:lnSpc>
                <a:spcPct val="80000"/>
              </a:lnSpc>
            </a:pPr>
            <a:r>
              <a:rPr lang="en-US" sz="2000" smtClean="0"/>
              <a:t>You could shut down the database and copy the data files and the control file</a:t>
            </a:r>
          </a:p>
          <a:p>
            <a:pPr eaLnBrk="1" hangingPunct="1">
              <a:lnSpc>
                <a:spcPct val="80000"/>
              </a:lnSpc>
            </a:pPr>
            <a:endParaRPr lang="en-US" sz="2000" smtClean="0"/>
          </a:p>
          <a:p>
            <a:pPr eaLnBrk="1" hangingPunct="1">
              <a:lnSpc>
                <a:spcPct val="80000"/>
              </a:lnSpc>
            </a:pPr>
            <a:r>
              <a:rPr lang="en-US" sz="2000" smtClean="0"/>
              <a:t>Make sure the Oracle Management Server is installed and running.</a:t>
            </a:r>
          </a:p>
          <a:p>
            <a:pPr lvl="1" eaLnBrk="1" hangingPunct="1">
              <a:lnSpc>
                <a:spcPct val="80000"/>
              </a:lnSpc>
            </a:pPr>
            <a:r>
              <a:rPr lang="en-US" sz="1800" smtClean="0"/>
              <a:t>You might have to install it from the main install wizard</a:t>
            </a:r>
          </a:p>
          <a:p>
            <a:pPr lvl="1" eaLnBrk="1" hangingPunct="1">
              <a:lnSpc>
                <a:spcPct val="80000"/>
              </a:lnSpc>
            </a:pPr>
            <a:r>
              <a:rPr lang="en-US" sz="1800" smtClean="0"/>
              <a:t>Make sure the Oracle ManagementServer service is running (it is set to Manual start)</a:t>
            </a:r>
          </a:p>
          <a:p>
            <a:pPr lvl="1" eaLnBrk="1" hangingPunct="1">
              <a:lnSpc>
                <a:spcPct val="80000"/>
              </a:lnSpc>
            </a:pPr>
            <a:r>
              <a:rPr lang="en-US" sz="1800" smtClean="0"/>
              <a:t>Use the Enterprise Manager Console to log in.</a:t>
            </a:r>
          </a:p>
          <a:p>
            <a:pPr eaLnBrk="1" hangingPunct="1">
              <a:lnSpc>
                <a:spcPct val="80000"/>
              </a:lnSpc>
            </a:pPr>
            <a:r>
              <a:rPr lang="en-US" sz="2000" smtClean="0"/>
              <a:t>You need Archive Log mode set to handle a running backup</a:t>
            </a:r>
          </a:p>
          <a:p>
            <a:pPr lvl="1" eaLnBrk="1" hangingPunct="1">
              <a:lnSpc>
                <a:spcPct val="80000"/>
              </a:lnSpc>
            </a:pPr>
            <a:r>
              <a:rPr lang="en-US" sz="1800" smtClean="0"/>
              <a:t>Select the database/Instance/Configuration in the tree view</a:t>
            </a:r>
          </a:p>
          <a:p>
            <a:pPr lvl="1" eaLnBrk="1" hangingPunct="1">
              <a:lnSpc>
                <a:spcPct val="80000"/>
              </a:lnSpc>
            </a:pPr>
            <a:r>
              <a:rPr lang="en-US" sz="1800" smtClean="0"/>
              <a:t>Under the Recovery tab, check the Archive Log mode</a:t>
            </a:r>
          </a:p>
          <a:p>
            <a:pPr lvl="1" eaLnBrk="1" hangingPunct="1">
              <a:lnSpc>
                <a:spcPct val="80000"/>
              </a:lnSpc>
            </a:pPr>
            <a:r>
              <a:rPr lang="en-US" sz="1800" smtClean="0"/>
              <a:t>This option will generate lots of data files since all changes to the database will be saved in these archive files</a:t>
            </a:r>
          </a:p>
          <a:p>
            <a:pPr eaLnBrk="1" hangingPunct="1">
              <a:lnSpc>
                <a:spcPct val="80000"/>
              </a:lnSpc>
            </a:pPr>
            <a:r>
              <a:rPr lang="en-US" sz="2000" smtClean="0"/>
              <a:t>Run or schedule the backup</a:t>
            </a:r>
          </a:p>
          <a:p>
            <a:pPr lvl="1" eaLnBrk="1" hangingPunct="1">
              <a:lnSpc>
                <a:spcPct val="80000"/>
              </a:lnSpc>
            </a:pPr>
            <a:r>
              <a:rPr lang="en-US" sz="1800" smtClean="0"/>
              <a:t>Tools/Database Tools/Backup Management/Backup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4FC174C0-11FD-4F25-8F3D-DB91A563450E}" type="slidenum">
              <a:rPr lang="en-US"/>
              <a:pPr/>
              <a:t>19</a:t>
            </a:fld>
            <a:endParaRPr lang="en-US"/>
          </a:p>
        </p:txBody>
      </p:sp>
      <p:sp>
        <p:nvSpPr>
          <p:cNvPr id="21507" name="Rectangle 4"/>
          <p:cNvSpPr>
            <a:spLocks noGrp="1" noChangeArrowheads="1"/>
          </p:cNvSpPr>
          <p:nvPr>
            <p:ph type="title"/>
          </p:nvPr>
        </p:nvSpPr>
        <p:spPr/>
        <p:txBody>
          <a:bodyPr/>
          <a:lstStyle/>
          <a:p>
            <a:pPr eaLnBrk="1" hangingPunct="1"/>
            <a:r>
              <a:rPr lang="en-US" smtClean="0"/>
              <a:t>Action</a:t>
            </a:r>
          </a:p>
        </p:txBody>
      </p:sp>
      <p:sp>
        <p:nvSpPr>
          <p:cNvPr id="21508" name="Text Box 5"/>
          <p:cNvSpPr txBox="1">
            <a:spLocks noChangeArrowheads="1"/>
          </p:cNvSpPr>
          <p:nvPr/>
        </p:nvSpPr>
        <p:spPr bwMode="auto">
          <a:xfrm>
            <a:off x="762000" y="1676400"/>
            <a:ext cx="7467600" cy="3048000"/>
          </a:xfrm>
          <a:prstGeom prst="rect">
            <a:avLst/>
          </a:prstGeom>
          <a:gradFill rotWithShape="1">
            <a:gsLst>
              <a:gs pos="0">
                <a:srgbClr val="D3D3D3"/>
              </a:gs>
              <a:gs pos="100000">
                <a:srgbClr val="F4F4F4"/>
              </a:gs>
            </a:gsLst>
            <a:lin ang="5400000" scaled="1"/>
          </a:gradFill>
          <a:ln w="9525" algn="ctr">
            <a:solidFill>
              <a:srgbClr val="993300"/>
            </a:solidFill>
            <a:miter lim="800000"/>
            <a:headEnd/>
            <a:tailEnd/>
          </a:ln>
        </p:spPr>
        <p:txBody>
          <a:bodyPr/>
          <a:lstStyle/>
          <a:p>
            <a:pPr marL="466725" indent="-466725" algn="ctr"/>
            <a:r>
              <a:rPr lang="en-US" sz="2000" b="1"/>
              <a:t>Action</a:t>
            </a:r>
          </a:p>
          <a:p>
            <a:pPr marL="466725" indent="-466725"/>
            <a:r>
              <a:rPr lang="en-US" sz="2000"/>
              <a:t>Start the Enterprise Manager as SYSDBA and switch to the Availability tab.</a:t>
            </a:r>
          </a:p>
          <a:p>
            <a:pPr marL="466725" indent="-466725"/>
            <a:r>
              <a:rPr lang="en-US" sz="2000"/>
              <a:t>Click the Recovery Settings option to check the NoArchiveLog status.</a:t>
            </a:r>
          </a:p>
          <a:p>
            <a:pPr marL="466725" indent="-466725"/>
            <a:r>
              <a:rPr lang="en-US" sz="2000"/>
              <a:t>Return to Availability and check the Backup Settings link.</a:t>
            </a:r>
          </a:p>
          <a:p>
            <a:pPr marL="466725" indent="-466725"/>
            <a:r>
              <a:rPr lang="en-US" sz="2000"/>
              <a:t>If you have permission, and if you have drive or tape facilities you can try to create a backup.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AEB97A43-B3B3-498D-9223-0938F7A70C2B}" type="slidenum">
              <a:rPr lang="en-US"/>
              <a:pPr/>
              <a:t>2</a:t>
            </a:fld>
            <a:endParaRPr lang="en-US"/>
          </a:p>
        </p:txBody>
      </p:sp>
      <p:sp>
        <p:nvSpPr>
          <p:cNvPr id="4099" name="Rectangle 6"/>
          <p:cNvSpPr>
            <a:spLocks noGrp="1" noChangeArrowheads="1"/>
          </p:cNvSpPr>
          <p:nvPr>
            <p:ph type="title"/>
          </p:nvPr>
        </p:nvSpPr>
        <p:spPr>
          <a:xfrm>
            <a:off x="195263" y="304800"/>
            <a:ext cx="8015287" cy="838200"/>
          </a:xfrm>
        </p:spPr>
        <p:txBody>
          <a:bodyPr/>
          <a:lstStyle/>
          <a:p>
            <a:pPr eaLnBrk="1" hangingPunct="1"/>
            <a:r>
              <a:rPr lang="en-US" sz="3800" dirty="0" smtClean="0"/>
              <a:t>Oracle System Tables (Synonyms): Metadata</a:t>
            </a:r>
          </a:p>
        </p:txBody>
      </p:sp>
      <p:graphicFrame>
        <p:nvGraphicFramePr>
          <p:cNvPr id="526450" name="Group 114"/>
          <p:cNvGraphicFramePr>
            <a:graphicFrameLocks noGrp="1"/>
          </p:cNvGraphicFramePr>
          <p:nvPr>
            <p:ph idx="1"/>
          </p:nvPr>
        </p:nvGraphicFramePr>
        <p:xfrm>
          <a:off x="609600" y="1600200"/>
          <a:ext cx="7924800" cy="4419600"/>
        </p:xfrm>
        <a:graphic>
          <a:graphicData uri="http://schemas.openxmlformats.org/drawingml/2006/table">
            <a:tbl>
              <a:tblPr/>
              <a:tblGrid>
                <a:gridCol w="1543050"/>
                <a:gridCol w="2640013"/>
                <a:gridCol w="3741737"/>
              </a:tblGrid>
              <a:tr h="447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Prefixes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sm" len="sm"/>
                    </a:lnL>
                    <a:lnR w="12700" cap="flat" cmpd="sng" algn="ctr">
                      <a:solidFill>
                        <a:srgbClr val="000000"/>
                      </a:solidFill>
                      <a:prstDash val="solid"/>
                      <a:round/>
                      <a:headEnd type="none" w="med" len="med"/>
                      <a:tailEnd type="triangle" w="sm" len="sm"/>
                    </a:lnR>
                    <a:lnT w="12700" cap="flat" cmpd="sng" algn="ctr">
                      <a:solidFill>
                        <a:srgbClr val="000000"/>
                      </a:solidFill>
                      <a:prstDash val="solid"/>
                      <a:round/>
                      <a:headEnd type="none" w="med" len="med"/>
                      <a:tailEnd type="none" w="sm" len="sm"/>
                    </a:lnT>
                    <a:lnB w="12700" cap="flat" cmpd="sng" algn="ctr">
                      <a:solidFill>
                        <a:srgbClr val="000000"/>
                      </a:solidFill>
                      <a:prstDash val="solid"/>
                      <a:round/>
                      <a:headEnd type="none" w="med" len="med"/>
                      <a:tailEnd type="triangl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Synonym</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sm" len="sm"/>
                    </a:lnL>
                    <a:lnR w="12700" cap="flat" cmpd="sng" algn="ctr">
                      <a:solidFill>
                        <a:srgbClr val="000000"/>
                      </a:solidFill>
                      <a:prstDash val="solid"/>
                      <a:round/>
                      <a:headEnd type="none" w="med" len="med"/>
                      <a:tailEnd type="triangle" w="sm" len="sm"/>
                    </a:lnR>
                    <a:lnT w="12700" cap="flat" cmpd="sng" algn="ctr">
                      <a:solidFill>
                        <a:srgbClr val="000000"/>
                      </a:solidFill>
                      <a:prstDash val="solid"/>
                      <a:round/>
                      <a:headEnd type="none" w="med" len="med"/>
                      <a:tailEnd type="none" w="sm" len="sm"/>
                    </a:lnT>
                    <a:lnB w="12700" cap="flat" cmpd="sng" algn="ctr">
                      <a:solidFill>
                        <a:srgbClr val="000000"/>
                      </a:solidFill>
                      <a:prstDash val="solid"/>
                      <a:round/>
                      <a:headEnd type="none" w="med" len="med"/>
                      <a:tailEnd type="triangl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Description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triangle" w="sm" len="sm"/>
                    </a:lnL>
                    <a:lnR w="12700" cap="flat" cmpd="sng" algn="ctr">
                      <a:solidFill>
                        <a:srgbClr val="000000"/>
                      </a:solidFill>
                      <a:prstDash val="solid"/>
                      <a:round/>
                      <a:headEnd type="none" w="med" len="med"/>
                      <a:tailEnd type="none" w="sm" len="sm"/>
                    </a:lnR>
                    <a:lnT w="12700" cap="flat" cmpd="sng" algn="ctr">
                      <a:solidFill>
                        <a:srgbClr val="000000"/>
                      </a:solidFill>
                      <a:prstDash val="solid"/>
                      <a:round/>
                      <a:headEnd type="none" w="med" len="med"/>
                      <a:tailEnd type="none" w="sm" len="sm"/>
                    </a:lnT>
                    <a:lnB w="12700" cap="flat" cmpd="sng" algn="ctr">
                      <a:solidFill>
                        <a:srgbClr val="000000"/>
                      </a:solidFill>
                      <a:prstDash val="solid"/>
                      <a:round/>
                      <a:headEnd type="none" w="med" len="med"/>
                      <a:tailEnd type="triangle" w="sm" len="sm"/>
                    </a:lnB>
                    <a:lnTlToBr>
                      <a:noFill/>
                    </a:lnTlToBr>
                    <a:lnBlToTr>
                      <a:noFill/>
                    </a:lnBlToTr>
                    <a:noFill/>
                  </a:tcPr>
                </a:tc>
              </a:tr>
              <a:tr h="3524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ALL_</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DBA_</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USER_</a:t>
                      </a:r>
                    </a:p>
                  </a:txBody>
                  <a:tcPr horzOverflow="overflow">
                    <a:lnL w="12700" cap="flat" cmpd="sng" algn="ctr">
                      <a:solidFill>
                        <a:srgbClr val="000000"/>
                      </a:solidFill>
                      <a:prstDash val="solid"/>
                      <a:round/>
                      <a:headEnd type="none" w="med" len="med"/>
                      <a:tailEnd type="none" w="sm" len="sm"/>
                    </a:lnL>
                    <a:lnR w="12700" cap="flat" cmpd="sng" algn="ctr">
                      <a:solidFill>
                        <a:srgbClr val="000000"/>
                      </a:solidFill>
                      <a:prstDash val="solid"/>
                      <a:round/>
                      <a:headEnd type="none" w="med" len="med"/>
                      <a:tailEnd type="triangle" w="sm" len="sm"/>
                    </a:lnR>
                    <a:lnT w="12700" cap="flat" cmpd="sng" algn="ctr">
                      <a:solidFill>
                        <a:srgbClr val="000000"/>
                      </a:solidFill>
                      <a:prstDash val="solid"/>
                      <a:round/>
                      <a:headEnd type="none" w="med" len="med"/>
                      <a:tailEnd type="triangle" w="sm" len="sm"/>
                    </a:lnT>
                    <a:lnB w="12700" cap="flat" cmpd="sng" algn="ctr">
                      <a:solidFill>
                        <a:srgbClr val="000000"/>
                      </a:solidFill>
                      <a:prstDash val="solid"/>
                      <a:round/>
                      <a:headEnd type="none" w="med" len="med"/>
                      <a:tailEnd type="triangl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CONSTRAINTS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IND_COLS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MVIEWS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SEQUENCES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SYNONYMS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TAB_COLUMNS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TABLES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TRIGGER_COLS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TRIGGERS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TYPES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USERS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VIEWS</a:t>
                      </a:r>
                    </a:p>
                  </a:txBody>
                  <a:tcPr horzOverflow="overflow">
                    <a:lnL w="12700" cap="flat" cmpd="sng" algn="ctr">
                      <a:solidFill>
                        <a:srgbClr val="000000"/>
                      </a:solidFill>
                      <a:prstDash val="solid"/>
                      <a:round/>
                      <a:headEnd type="none" w="med" len="med"/>
                      <a:tailEnd type="triangle" w="sm" len="sm"/>
                    </a:lnL>
                    <a:lnR w="12700" cap="flat" cmpd="sng" algn="ctr">
                      <a:solidFill>
                        <a:srgbClr val="000000"/>
                      </a:solidFill>
                      <a:prstDash val="solid"/>
                      <a:round/>
                      <a:headEnd type="none" w="med" len="med"/>
                      <a:tailEnd type="triangle" w="sm" len="sm"/>
                    </a:lnR>
                    <a:lnT w="12700" cap="flat" cmpd="sng" algn="ctr">
                      <a:solidFill>
                        <a:srgbClr val="000000"/>
                      </a:solidFill>
                      <a:prstDash val="solid"/>
                      <a:round/>
                      <a:headEnd type="none" w="med" len="med"/>
                      <a:tailEnd type="triangle" w="sm" len="sm"/>
                    </a:lnT>
                    <a:lnB w="12700" cap="flat" cmpd="sng" algn="ctr">
                      <a:solidFill>
                        <a:srgbClr val="000000"/>
                      </a:solidFill>
                      <a:prstDash val="solid"/>
                      <a:round/>
                      <a:headEnd type="none" w="med" len="med"/>
                      <a:tailEnd type="triangl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Table constraints and keys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Indexed columns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Materialized views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Sequences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Synonyms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Table columns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Tables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Trigger columns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Triggers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User-defined data types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Users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Views (saved queries)</a:t>
                      </a:r>
                    </a:p>
                  </a:txBody>
                  <a:tcPr horzOverflow="overflow">
                    <a:lnL w="12700" cap="flat" cmpd="sng" algn="ctr">
                      <a:solidFill>
                        <a:srgbClr val="000000"/>
                      </a:solidFill>
                      <a:prstDash val="solid"/>
                      <a:round/>
                      <a:headEnd type="none" w="med" len="med"/>
                      <a:tailEnd type="triangle" w="sm" len="sm"/>
                    </a:lnL>
                    <a:lnR w="12700" cap="flat" cmpd="sng" algn="ctr">
                      <a:solidFill>
                        <a:srgbClr val="000000"/>
                      </a:solidFill>
                      <a:prstDash val="solid"/>
                      <a:round/>
                      <a:headEnd type="none" w="med" len="med"/>
                      <a:tailEnd type="none" w="sm" len="sm"/>
                    </a:lnR>
                    <a:lnT w="12700" cap="flat" cmpd="sng" algn="ctr">
                      <a:solidFill>
                        <a:srgbClr val="000000"/>
                      </a:solidFill>
                      <a:prstDash val="solid"/>
                      <a:round/>
                      <a:headEnd type="none" w="med" len="med"/>
                      <a:tailEnd type="triangle" w="sm" len="sm"/>
                    </a:lnT>
                    <a:lnB w="12700" cap="flat" cmpd="sng" algn="ctr">
                      <a:solidFill>
                        <a:srgbClr val="000000"/>
                      </a:solidFill>
                      <a:prstDash val="solid"/>
                      <a:round/>
                      <a:headEnd type="none" w="med" len="med"/>
                      <a:tailEnd type="triangle" w="sm" len="sm"/>
                    </a:lnB>
                    <a:lnTlToBr>
                      <a:noFill/>
                    </a:lnTlToBr>
                    <a:lnBlToTr>
                      <a:noFill/>
                    </a:lnBlToTr>
                    <a:noFill/>
                  </a:tcPr>
                </a:tc>
              </a:tr>
              <a:tr h="447675">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SELECT Table_Name, Pct_Free FROM USER_TABLES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sm" len="sm"/>
                    </a:lnL>
                    <a:lnR w="12700" cap="flat" cmpd="sng" algn="ctr">
                      <a:solidFill>
                        <a:srgbClr val="000000"/>
                      </a:solidFill>
                      <a:prstDash val="solid"/>
                      <a:round/>
                      <a:headEnd type="none" w="med" len="med"/>
                      <a:tailEnd type="none" w="sm" len="sm"/>
                    </a:lnR>
                    <a:lnT w="12700" cap="flat" cmpd="sng" algn="ctr">
                      <a:solidFill>
                        <a:srgbClr val="000000"/>
                      </a:solidFill>
                      <a:prstDash val="solid"/>
                      <a:round/>
                      <a:headEnd type="none" w="med" len="med"/>
                      <a:tailEnd type="triangle" w="sm" len="sm"/>
                    </a:lnT>
                    <a:lnB w="12700" cap="flat" cmpd="sng" algn="ctr">
                      <a:solidFill>
                        <a:srgbClr val="000000"/>
                      </a:solidFill>
                      <a:prstDash val="solid"/>
                      <a:round/>
                      <a:headEnd type="none" w="med" len="med"/>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E3627CDB-D354-4D88-A808-41B17BE07330}" type="slidenum">
              <a:rPr lang="en-US"/>
              <a:pPr/>
              <a:t>20</a:t>
            </a:fld>
            <a:endParaRPr lang="en-US"/>
          </a:p>
        </p:txBody>
      </p:sp>
      <p:sp>
        <p:nvSpPr>
          <p:cNvPr id="22531" name="Rectangle 4"/>
          <p:cNvSpPr>
            <a:spLocks noGrp="1" noChangeArrowheads="1"/>
          </p:cNvSpPr>
          <p:nvPr>
            <p:ph type="title"/>
          </p:nvPr>
        </p:nvSpPr>
        <p:spPr/>
        <p:txBody>
          <a:bodyPr/>
          <a:lstStyle/>
          <a:p>
            <a:pPr eaLnBrk="1" hangingPunct="1"/>
            <a:r>
              <a:rPr lang="en-US" smtClean="0"/>
              <a:t>User-Level Security</a:t>
            </a:r>
          </a:p>
        </p:txBody>
      </p:sp>
      <p:sp>
        <p:nvSpPr>
          <p:cNvPr id="22532" name="Rectangle 5"/>
          <p:cNvSpPr>
            <a:spLocks noChangeArrowheads="1"/>
          </p:cNvSpPr>
          <p:nvPr/>
        </p:nvSpPr>
        <p:spPr bwMode="auto">
          <a:xfrm>
            <a:off x="4800600" y="1828800"/>
            <a:ext cx="2743200" cy="1600200"/>
          </a:xfrm>
          <a:prstGeom prst="rect">
            <a:avLst/>
          </a:prstGeom>
          <a:solidFill>
            <a:srgbClr val="FFFFCC"/>
          </a:solidFill>
          <a:ln w="9525" algn="ctr">
            <a:solidFill>
              <a:schemeClr val="tx1"/>
            </a:solidFill>
            <a:miter lim="800000"/>
            <a:headEnd/>
            <a:tailEnd type="none" w="sm" len="sm"/>
          </a:ln>
        </p:spPr>
        <p:txBody>
          <a:bodyPr anchor="ctr"/>
          <a:lstStyle/>
          <a:p>
            <a:pPr algn="ctr"/>
            <a:r>
              <a:rPr lang="en-US"/>
              <a:t>Database Application</a:t>
            </a:r>
          </a:p>
        </p:txBody>
      </p:sp>
      <p:grpSp>
        <p:nvGrpSpPr>
          <p:cNvPr id="22533" name="Group 14"/>
          <p:cNvGrpSpPr>
            <a:grpSpLocks/>
          </p:cNvGrpSpPr>
          <p:nvPr/>
        </p:nvGrpSpPr>
        <p:grpSpPr bwMode="auto">
          <a:xfrm>
            <a:off x="4038600" y="4038600"/>
            <a:ext cx="457200" cy="1143000"/>
            <a:chOff x="720" y="1680"/>
            <a:chExt cx="288" cy="720"/>
          </a:xfrm>
        </p:grpSpPr>
        <p:sp>
          <p:nvSpPr>
            <p:cNvPr id="22574" name="Oval 6"/>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2575" name="Line 7"/>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2576" name="Line 9"/>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2577" name="Line 11"/>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2578" name="Line 12"/>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2579" name="Line 13"/>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sp>
        <p:nvSpPr>
          <p:cNvPr id="22534" name="Rectangle 17"/>
          <p:cNvSpPr>
            <a:spLocks noChangeArrowheads="1"/>
          </p:cNvSpPr>
          <p:nvPr/>
        </p:nvSpPr>
        <p:spPr bwMode="auto">
          <a:xfrm>
            <a:off x="4800600" y="3048000"/>
            <a:ext cx="685800" cy="381000"/>
          </a:xfrm>
          <a:prstGeom prst="rect">
            <a:avLst/>
          </a:prstGeom>
          <a:solidFill>
            <a:schemeClr val="accent1"/>
          </a:solidFill>
          <a:ln w="9525" algn="ctr">
            <a:solidFill>
              <a:schemeClr val="tx1"/>
            </a:solidFill>
            <a:miter lim="800000"/>
            <a:headEnd/>
            <a:tailEnd type="none" w="sm" len="sm"/>
          </a:ln>
        </p:spPr>
        <p:txBody>
          <a:bodyPr wrap="none" anchor="ctr"/>
          <a:lstStyle/>
          <a:p>
            <a:pPr algn="ctr"/>
            <a:r>
              <a:rPr lang="en-US" sz="1400"/>
              <a:t>Form1</a:t>
            </a:r>
          </a:p>
        </p:txBody>
      </p:sp>
      <p:sp>
        <p:nvSpPr>
          <p:cNvPr id="22535" name="Rectangle 18"/>
          <p:cNvSpPr>
            <a:spLocks noChangeArrowheads="1"/>
          </p:cNvSpPr>
          <p:nvPr/>
        </p:nvSpPr>
        <p:spPr bwMode="auto">
          <a:xfrm>
            <a:off x="5486400" y="3048000"/>
            <a:ext cx="685800" cy="381000"/>
          </a:xfrm>
          <a:prstGeom prst="rect">
            <a:avLst/>
          </a:prstGeom>
          <a:solidFill>
            <a:schemeClr val="accent1"/>
          </a:solidFill>
          <a:ln w="9525" algn="ctr">
            <a:solidFill>
              <a:schemeClr val="tx1"/>
            </a:solidFill>
            <a:miter lim="800000"/>
            <a:headEnd/>
            <a:tailEnd type="none" w="sm" len="sm"/>
          </a:ln>
        </p:spPr>
        <p:txBody>
          <a:bodyPr wrap="none" anchor="ctr"/>
          <a:lstStyle/>
          <a:p>
            <a:pPr algn="ctr"/>
            <a:r>
              <a:rPr lang="en-US" sz="1400"/>
              <a:t>Form 2</a:t>
            </a:r>
          </a:p>
        </p:txBody>
      </p:sp>
      <p:sp>
        <p:nvSpPr>
          <p:cNvPr id="22536" name="Rectangle 19"/>
          <p:cNvSpPr>
            <a:spLocks noChangeArrowheads="1"/>
          </p:cNvSpPr>
          <p:nvPr/>
        </p:nvSpPr>
        <p:spPr bwMode="auto">
          <a:xfrm>
            <a:off x="6172200" y="3048000"/>
            <a:ext cx="685800" cy="381000"/>
          </a:xfrm>
          <a:prstGeom prst="rect">
            <a:avLst/>
          </a:prstGeom>
          <a:solidFill>
            <a:schemeClr val="accent1"/>
          </a:solidFill>
          <a:ln w="9525" algn="ctr">
            <a:solidFill>
              <a:schemeClr val="tx1"/>
            </a:solidFill>
            <a:miter lim="800000"/>
            <a:headEnd/>
            <a:tailEnd type="none" w="sm" len="sm"/>
          </a:ln>
        </p:spPr>
        <p:txBody>
          <a:bodyPr wrap="none" anchor="ctr"/>
          <a:lstStyle/>
          <a:p>
            <a:pPr algn="ctr"/>
            <a:r>
              <a:rPr lang="en-US" sz="1400"/>
              <a:t>Form 3</a:t>
            </a:r>
          </a:p>
        </p:txBody>
      </p:sp>
      <p:sp>
        <p:nvSpPr>
          <p:cNvPr id="22537" name="Rectangle 20"/>
          <p:cNvSpPr>
            <a:spLocks noChangeArrowheads="1"/>
          </p:cNvSpPr>
          <p:nvPr/>
        </p:nvSpPr>
        <p:spPr bwMode="auto">
          <a:xfrm>
            <a:off x="6858000" y="3048000"/>
            <a:ext cx="685800" cy="381000"/>
          </a:xfrm>
          <a:prstGeom prst="rect">
            <a:avLst/>
          </a:prstGeom>
          <a:solidFill>
            <a:schemeClr val="accent1"/>
          </a:solidFill>
          <a:ln w="9525" algn="ctr">
            <a:solidFill>
              <a:schemeClr val="tx1"/>
            </a:solidFill>
            <a:miter lim="800000"/>
            <a:headEnd/>
            <a:tailEnd type="none" w="sm" len="sm"/>
          </a:ln>
        </p:spPr>
        <p:txBody>
          <a:bodyPr wrap="none" anchor="ctr"/>
          <a:lstStyle/>
          <a:p>
            <a:pPr algn="ctr"/>
            <a:r>
              <a:rPr lang="en-US" sz="1400"/>
              <a:t>Form 4</a:t>
            </a:r>
          </a:p>
        </p:txBody>
      </p:sp>
      <p:sp>
        <p:nvSpPr>
          <p:cNvPr id="22538" name="Line 21"/>
          <p:cNvSpPr>
            <a:spLocks noChangeShapeType="1"/>
          </p:cNvSpPr>
          <p:nvPr/>
        </p:nvSpPr>
        <p:spPr bwMode="auto">
          <a:xfrm flipV="1">
            <a:off x="4495800" y="3429000"/>
            <a:ext cx="685800" cy="1066800"/>
          </a:xfrm>
          <a:prstGeom prst="line">
            <a:avLst/>
          </a:prstGeom>
          <a:noFill/>
          <a:ln w="9525">
            <a:solidFill>
              <a:schemeClr val="tx1"/>
            </a:solidFill>
            <a:round/>
            <a:headEnd/>
            <a:tailEnd type="triangle" w="sm" len="sm"/>
          </a:ln>
        </p:spPr>
        <p:txBody>
          <a:bodyPr>
            <a:spAutoFit/>
          </a:bodyPr>
          <a:lstStyle/>
          <a:p>
            <a:endParaRPr lang="en-US"/>
          </a:p>
        </p:txBody>
      </p:sp>
      <p:sp>
        <p:nvSpPr>
          <p:cNvPr id="22539" name="Line 22"/>
          <p:cNvSpPr>
            <a:spLocks noChangeShapeType="1"/>
          </p:cNvSpPr>
          <p:nvPr/>
        </p:nvSpPr>
        <p:spPr bwMode="auto">
          <a:xfrm flipV="1">
            <a:off x="4495800" y="3429000"/>
            <a:ext cx="1371600" cy="1066800"/>
          </a:xfrm>
          <a:prstGeom prst="line">
            <a:avLst/>
          </a:prstGeom>
          <a:noFill/>
          <a:ln w="9525">
            <a:solidFill>
              <a:schemeClr val="tx1"/>
            </a:solidFill>
            <a:round/>
            <a:headEnd/>
            <a:tailEnd type="triangle" w="sm" len="sm"/>
          </a:ln>
        </p:spPr>
        <p:txBody>
          <a:bodyPr>
            <a:spAutoFit/>
          </a:bodyPr>
          <a:lstStyle/>
          <a:p>
            <a:endParaRPr lang="en-US"/>
          </a:p>
        </p:txBody>
      </p:sp>
      <p:sp>
        <p:nvSpPr>
          <p:cNvPr id="22540" name="Text Box 23"/>
          <p:cNvSpPr txBox="1">
            <a:spLocks noChangeArrowheads="1"/>
          </p:cNvSpPr>
          <p:nvPr/>
        </p:nvSpPr>
        <p:spPr bwMode="auto">
          <a:xfrm>
            <a:off x="3962400" y="5181600"/>
            <a:ext cx="782638" cy="336550"/>
          </a:xfrm>
          <a:prstGeom prst="rect">
            <a:avLst/>
          </a:prstGeom>
          <a:noFill/>
          <a:ln w="9525" algn="ctr">
            <a:noFill/>
            <a:miter lim="800000"/>
            <a:headEnd/>
            <a:tailEnd type="none" w="sm" len="sm"/>
          </a:ln>
        </p:spPr>
        <p:txBody>
          <a:bodyPr wrap="none">
            <a:spAutoFit/>
          </a:bodyPr>
          <a:lstStyle/>
          <a:p>
            <a:r>
              <a:rPr lang="en-US" sz="1600"/>
              <a:t>User 1</a:t>
            </a:r>
          </a:p>
        </p:txBody>
      </p:sp>
      <p:grpSp>
        <p:nvGrpSpPr>
          <p:cNvPr id="22541" name="Group 24"/>
          <p:cNvGrpSpPr>
            <a:grpSpLocks/>
          </p:cNvGrpSpPr>
          <p:nvPr/>
        </p:nvGrpSpPr>
        <p:grpSpPr bwMode="auto">
          <a:xfrm>
            <a:off x="6781800" y="4038600"/>
            <a:ext cx="457200" cy="1143000"/>
            <a:chOff x="720" y="1680"/>
            <a:chExt cx="288" cy="720"/>
          </a:xfrm>
        </p:grpSpPr>
        <p:sp>
          <p:nvSpPr>
            <p:cNvPr id="22568" name="Oval 25"/>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2569" name="Line 26"/>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2570" name="Line 27"/>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2571" name="Line 28"/>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2572" name="Line 29"/>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2573" name="Line 30"/>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sp>
        <p:nvSpPr>
          <p:cNvPr id="22542" name="Text Box 31"/>
          <p:cNvSpPr txBox="1">
            <a:spLocks noChangeArrowheads="1"/>
          </p:cNvSpPr>
          <p:nvPr/>
        </p:nvSpPr>
        <p:spPr bwMode="auto">
          <a:xfrm>
            <a:off x="6705600" y="5181600"/>
            <a:ext cx="782638" cy="336550"/>
          </a:xfrm>
          <a:prstGeom prst="rect">
            <a:avLst/>
          </a:prstGeom>
          <a:noFill/>
          <a:ln w="9525" algn="ctr">
            <a:noFill/>
            <a:miter lim="800000"/>
            <a:headEnd/>
            <a:tailEnd type="none" w="sm" len="sm"/>
          </a:ln>
        </p:spPr>
        <p:txBody>
          <a:bodyPr wrap="none">
            <a:spAutoFit/>
          </a:bodyPr>
          <a:lstStyle/>
          <a:p>
            <a:r>
              <a:rPr lang="en-US" sz="1600"/>
              <a:t>User 2</a:t>
            </a:r>
          </a:p>
        </p:txBody>
      </p:sp>
      <p:sp>
        <p:nvSpPr>
          <p:cNvPr id="22543" name="Line 32"/>
          <p:cNvSpPr>
            <a:spLocks noChangeShapeType="1"/>
          </p:cNvSpPr>
          <p:nvPr/>
        </p:nvSpPr>
        <p:spPr bwMode="auto">
          <a:xfrm flipH="1" flipV="1">
            <a:off x="5943600" y="3429000"/>
            <a:ext cx="762000" cy="1219200"/>
          </a:xfrm>
          <a:prstGeom prst="line">
            <a:avLst/>
          </a:prstGeom>
          <a:noFill/>
          <a:ln w="9525">
            <a:solidFill>
              <a:schemeClr val="tx1"/>
            </a:solidFill>
            <a:round/>
            <a:headEnd/>
            <a:tailEnd type="triangle" w="sm" len="sm"/>
          </a:ln>
        </p:spPr>
        <p:txBody>
          <a:bodyPr>
            <a:spAutoFit/>
          </a:bodyPr>
          <a:lstStyle/>
          <a:p>
            <a:endParaRPr lang="en-US"/>
          </a:p>
        </p:txBody>
      </p:sp>
      <p:sp>
        <p:nvSpPr>
          <p:cNvPr id="22544" name="Line 33"/>
          <p:cNvSpPr>
            <a:spLocks noChangeShapeType="1"/>
          </p:cNvSpPr>
          <p:nvPr/>
        </p:nvSpPr>
        <p:spPr bwMode="auto">
          <a:xfrm flipH="1" flipV="1">
            <a:off x="6477000" y="3429000"/>
            <a:ext cx="228600" cy="1219200"/>
          </a:xfrm>
          <a:prstGeom prst="line">
            <a:avLst/>
          </a:prstGeom>
          <a:noFill/>
          <a:ln w="9525">
            <a:solidFill>
              <a:schemeClr val="tx1"/>
            </a:solidFill>
            <a:round/>
            <a:headEnd/>
            <a:tailEnd type="triangle" w="sm" len="sm"/>
          </a:ln>
        </p:spPr>
        <p:txBody>
          <a:bodyPr>
            <a:spAutoFit/>
          </a:bodyPr>
          <a:lstStyle/>
          <a:p>
            <a:endParaRPr lang="en-US"/>
          </a:p>
        </p:txBody>
      </p:sp>
      <p:grpSp>
        <p:nvGrpSpPr>
          <p:cNvPr id="22545" name="Group 40"/>
          <p:cNvGrpSpPr>
            <a:grpSpLocks/>
          </p:cNvGrpSpPr>
          <p:nvPr/>
        </p:nvGrpSpPr>
        <p:grpSpPr bwMode="auto">
          <a:xfrm>
            <a:off x="2438400" y="3200400"/>
            <a:ext cx="381000" cy="457200"/>
            <a:chOff x="912" y="1824"/>
            <a:chExt cx="240" cy="288"/>
          </a:xfrm>
        </p:grpSpPr>
        <p:sp>
          <p:nvSpPr>
            <p:cNvPr id="22563" name="Oval 34"/>
            <p:cNvSpPr>
              <a:spLocks noChangeArrowheads="1"/>
            </p:cNvSpPr>
            <p:nvPr/>
          </p:nvSpPr>
          <p:spPr bwMode="auto">
            <a:xfrm>
              <a:off x="912" y="2016"/>
              <a:ext cx="240" cy="96"/>
            </a:xfrm>
            <a:prstGeom prst="ellipse">
              <a:avLst/>
            </a:prstGeom>
            <a:solidFill>
              <a:schemeClr val="accent1"/>
            </a:solidFill>
            <a:ln w="9525" algn="ctr">
              <a:solidFill>
                <a:schemeClr val="tx1"/>
              </a:solidFill>
              <a:round/>
              <a:headEnd/>
              <a:tailEnd type="none" w="sm" len="sm"/>
            </a:ln>
          </p:spPr>
          <p:txBody>
            <a:bodyPr wrap="none" anchor="ctr">
              <a:spAutoFit/>
            </a:bodyPr>
            <a:lstStyle/>
            <a:p>
              <a:endParaRPr lang="en-US"/>
            </a:p>
          </p:txBody>
        </p:sp>
        <p:sp>
          <p:nvSpPr>
            <p:cNvPr id="22564" name="Oval 35"/>
            <p:cNvSpPr>
              <a:spLocks noChangeArrowheads="1"/>
            </p:cNvSpPr>
            <p:nvPr/>
          </p:nvSpPr>
          <p:spPr bwMode="auto">
            <a:xfrm>
              <a:off x="912" y="1968"/>
              <a:ext cx="240" cy="96"/>
            </a:xfrm>
            <a:prstGeom prst="ellipse">
              <a:avLst/>
            </a:prstGeom>
            <a:solidFill>
              <a:schemeClr val="accent1"/>
            </a:solidFill>
            <a:ln w="9525" algn="ctr">
              <a:solidFill>
                <a:schemeClr val="tx1"/>
              </a:solidFill>
              <a:round/>
              <a:headEnd/>
              <a:tailEnd type="none" w="sm" len="sm"/>
            </a:ln>
          </p:spPr>
          <p:txBody>
            <a:bodyPr wrap="none" anchor="ctr">
              <a:spAutoFit/>
            </a:bodyPr>
            <a:lstStyle/>
            <a:p>
              <a:endParaRPr lang="en-US"/>
            </a:p>
          </p:txBody>
        </p:sp>
        <p:sp>
          <p:nvSpPr>
            <p:cNvPr id="22565" name="Oval 36"/>
            <p:cNvSpPr>
              <a:spLocks noChangeArrowheads="1"/>
            </p:cNvSpPr>
            <p:nvPr/>
          </p:nvSpPr>
          <p:spPr bwMode="auto">
            <a:xfrm>
              <a:off x="912" y="1920"/>
              <a:ext cx="240" cy="96"/>
            </a:xfrm>
            <a:prstGeom prst="ellipse">
              <a:avLst/>
            </a:prstGeom>
            <a:solidFill>
              <a:schemeClr val="accent1"/>
            </a:solidFill>
            <a:ln w="9525" algn="ctr">
              <a:solidFill>
                <a:schemeClr val="tx1"/>
              </a:solidFill>
              <a:round/>
              <a:headEnd/>
              <a:tailEnd type="none" w="sm" len="sm"/>
            </a:ln>
          </p:spPr>
          <p:txBody>
            <a:bodyPr wrap="none" anchor="ctr">
              <a:spAutoFit/>
            </a:bodyPr>
            <a:lstStyle/>
            <a:p>
              <a:endParaRPr lang="en-US"/>
            </a:p>
          </p:txBody>
        </p:sp>
        <p:sp>
          <p:nvSpPr>
            <p:cNvPr id="22566" name="Oval 37"/>
            <p:cNvSpPr>
              <a:spLocks noChangeArrowheads="1"/>
            </p:cNvSpPr>
            <p:nvPr/>
          </p:nvSpPr>
          <p:spPr bwMode="auto">
            <a:xfrm>
              <a:off x="912" y="1872"/>
              <a:ext cx="240" cy="96"/>
            </a:xfrm>
            <a:prstGeom prst="ellipse">
              <a:avLst/>
            </a:prstGeom>
            <a:solidFill>
              <a:schemeClr val="accent1"/>
            </a:solidFill>
            <a:ln w="9525" algn="ctr">
              <a:solidFill>
                <a:schemeClr val="tx1"/>
              </a:solidFill>
              <a:round/>
              <a:headEnd/>
              <a:tailEnd type="none" w="sm" len="sm"/>
            </a:ln>
          </p:spPr>
          <p:txBody>
            <a:bodyPr wrap="none" anchor="ctr">
              <a:spAutoFit/>
            </a:bodyPr>
            <a:lstStyle/>
            <a:p>
              <a:endParaRPr lang="en-US"/>
            </a:p>
          </p:txBody>
        </p:sp>
        <p:sp>
          <p:nvSpPr>
            <p:cNvPr id="22567" name="Oval 38"/>
            <p:cNvSpPr>
              <a:spLocks noChangeArrowheads="1"/>
            </p:cNvSpPr>
            <p:nvPr/>
          </p:nvSpPr>
          <p:spPr bwMode="auto">
            <a:xfrm>
              <a:off x="912" y="1824"/>
              <a:ext cx="240" cy="96"/>
            </a:xfrm>
            <a:prstGeom prst="ellipse">
              <a:avLst/>
            </a:prstGeom>
            <a:solidFill>
              <a:schemeClr val="accent1"/>
            </a:solidFill>
            <a:ln w="9525" algn="ctr">
              <a:solidFill>
                <a:schemeClr val="tx1"/>
              </a:solidFill>
              <a:round/>
              <a:headEnd/>
              <a:tailEnd type="none" w="sm" len="sm"/>
            </a:ln>
          </p:spPr>
          <p:txBody>
            <a:bodyPr wrap="none" anchor="ctr">
              <a:spAutoFit/>
            </a:bodyPr>
            <a:lstStyle/>
            <a:p>
              <a:endParaRPr lang="en-US"/>
            </a:p>
          </p:txBody>
        </p:sp>
      </p:grpSp>
      <p:sp>
        <p:nvSpPr>
          <p:cNvPr id="22546" name="Text Box 39"/>
          <p:cNvSpPr txBox="1">
            <a:spLocks noChangeArrowheads="1"/>
          </p:cNvSpPr>
          <p:nvPr/>
        </p:nvSpPr>
        <p:spPr bwMode="auto">
          <a:xfrm>
            <a:off x="762000" y="3886200"/>
            <a:ext cx="2209800" cy="825500"/>
          </a:xfrm>
          <a:prstGeom prst="rect">
            <a:avLst/>
          </a:prstGeom>
          <a:noFill/>
          <a:ln w="9525" algn="ctr">
            <a:noFill/>
            <a:miter lim="800000"/>
            <a:headEnd/>
            <a:tailEnd type="none" w="sm" len="sm"/>
          </a:ln>
        </p:spPr>
        <p:txBody>
          <a:bodyPr>
            <a:spAutoFit/>
          </a:bodyPr>
          <a:lstStyle/>
          <a:p>
            <a:r>
              <a:rPr lang="en-US" sz="1600"/>
              <a:t>Workgroup database</a:t>
            </a:r>
          </a:p>
          <a:p>
            <a:r>
              <a:rPr lang="en-US" sz="1600"/>
              <a:t>Usernames and passwords</a:t>
            </a:r>
          </a:p>
        </p:txBody>
      </p:sp>
      <p:grpSp>
        <p:nvGrpSpPr>
          <p:cNvPr id="22547" name="Group 41"/>
          <p:cNvGrpSpPr>
            <a:grpSpLocks/>
          </p:cNvGrpSpPr>
          <p:nvPr/>
        </p:nvGrpSpPr>
        <p:grpSpPr bwMode="auto">
          <a:xfrm>
            <a:off x="2133600" y="1676400"/>
            <a:ext cx="457200" cy="1143000"/>
            <a:chOff x="720" y="1680"/>
            <a:chExt cx="288" cy="720"/>
          </a:xfrm>
        </p:grpSpPr>
        <p:sp>
          <p:nvSpPr>
            <p:cNvPr id="22557" name="Oval 42"/>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2558" name="Line 43"/>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2559" name="Line 44"/>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2560" name="Line 45"/>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2561" name="Line 46"/>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2562" name="Line 47"/>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sp>
        <p:nvSpPr>
          <p:cNvPr id="22548" name="Text Box 48"/>
          <p:cNvSpPr txBox="1">
            <a:spLocks noChangeArrowheads="1"/>
          </p:cNvSpPr>
          <p:nvPr/>
        </p:nvSpPr>
        <p:spPr bwMode="auto">
          <a:xfrm>
            <a:off x="609600" y="1905000"/>
            <a:ext cx="1447800" cy="581025"/>
          </a:xfrm>
          <a:prstGeom prst="rect">
            <a:avLst/>
          </a:prstGeom>
          <a:noFill/>
          <a:ln w="9525" algn="ctr">
            <a:noFill/>
            <a:miter lim="800000"/>
            <a:headEnd/>
            <a:tailEnd type="none" w="sm" len="sm"/>
          </a:ln>
        </p:spPr>
        <p:txBody>
          <a:bodyPr>
            <a:spAutoFit/>
          </a:bodyPr>
          <a:lstStyle/>
          <a:p>
            <a:r>
              <a:rPr lang="en-US" sz="1600"/>
              <a:t>Database Administrator</a:t>
            </a:r>
          </a:p>
        </p:txBody>
      </p:sp>
      <p:sp>
        <p:nvSpPr>
          <p:cNvPr id="22549" name="Line 49"/>
          <p:cNvSpPr>
            <a:spLocks noChangeShapeType="1"/>
          </p:cNvSpPr>
          <p:nvPr/>
        </p:nvSpPr>
        <p:spPr bwMode="auto">
          <a:xfrm flipH="1" flipV="1">
            <a:off x="2819400" y="3657600"/>
            <a:ext cx="1219200" cy="914400"/>
          </a:xfrm>
          <a:prstGeom prst="line">
            <a:avLst/>
          </a:prstGeom>
          <a:noFill/>
          <a:ln w="9525">
            <a:solidFill>
              <a:srgbClr val="FF3300"/>
            </a:solidFill>
            <a:prstDash val="dash"/>
            <a:round/>
            <a:headEnd/>
            <a:tailEnd type="triangle" w="sm" len="sm"/>
          </a:ln>
        </p:spPr>
        <p:txBody>
          <a:bodyPr>
            <a:spAutoFit/>
          </a:bodyPr>
          <a:lstStyle/>
          <a:p>
            <a:endParaRPr lang="en-US"/>
          </a:p>
        </p:txBody>
      </p:sp>
      <p:sp>
        <p:nvSpPr>
          <p:cNvPr id="22550" name="Line 50"/>
          <p:cNvSpPr>
            <a:spLocks noChangeShapeType="1"/>
          </p:cNvSpPr>
          <p:nvPr/>
        </p:nvSpPr>
        <p:spPr bwMode="auto">
          <a:xfrm flipH="1" flipV="1">
            <a:off x="2895600" y="3429000"/>
            <a:ext cx="3810000" cy="1371600"/>
          </a:xfrm>
          <a:prstGeom prst="line">
            <a:avLst/>
          </a:prstGeom>
          <a:noFill/>
          <a:ln w="9525">
            <a:solidFill>
              <a:srgbClr val="FF3300"/>
            </a:solidFill>
            <a:prstDash val="dash"/>
            <a:round/>
            <a:headEnd/>
            <a:tailEnd type="triangle" w="sm" len="sm"/>
          </a:ln>
        </p:spPr>
        <p:txBody>
          <a:bodyPr>
            <a:spAutoFit/>
          </a:bodyPr>
          <a:lstStyle/>
          <a:p>
            <a:endParaRPr lang="en-US"/>
          </a:p>
        </p:txBody>
      </p:sp>
      <p:sp>
        <p:nvSpPr>
          <p:cNvPr id="22551" name="Text Box 51"/>
          <p:cNvSpPr txBox="1">
            <a:spLocks noChangeArrowheads="1"/>
          </p:cNvSpPr>
          <p:nvPr/>
        </p:nvSpPr>
        <p:spPr bwMode="auto">
          <a:xfrm rot="1146229">
            <a:off x="3124200" y="3681413"/>
            <a:ext cx="611188" cy="336550"/>
          </a:xfrm>
          <a:prstGeom prst="rect">
            <a:avLst/>
          </a:prstGeom>
          <a:noFill/>
          <a:ln w="9525" algn="ctr">
            <a:noFill/>
            <a:miter lim="800000"/>
            <a:headEnd/>
            <a:tailEnd type="none" w="sm" len="sm"/>
          </a:ln>
        </p:spPr>
        <p:txBody>
          <a:bodyPr wrap="none">
            <a:spAutoFit/>
          </a:bodyPr>
          <a:lstStyle/>
          <a:p>
            <a:r>
              <a:rPr lang="en-US" sz="1600" i="1"/>
              <a:t>login</a:t>
            </a:r>
          </a:p>
        </p:txBody>
      </p:sp>
      <p:sp>
        <p:nvSpPr>
          <p:cNvPr id="22552" name="Line 52"/>
          <p:cNvSpPr>
            <a:spLocks noChangeShapeType="1"/>
          </p:cNvSpPr>
          <p:nvPr/>
        </p:nvSpPr>
        <p:spPr bwMode="auto">
          <a:xfrm>
            <a:off x="2667000" y="2514600"/>
            <a:ext cx="76200" cy="609600"/>
          </a:xfrm>
          <a:prstGeom prst="line">
            <a:avLst/>
          </a:prstGeom>
          <a:noFill/>
          <a:ln w="9525">
            <a:solidFill>
              <a:srgbClr val="FF3300"/>
            </a:solidFill>
            <a:prstDash val="dash"/>
            <a:round/>
            <a:headEnd/>
            <a:tailEnd type="triangle" w="sm" len="sm"/>
          </a:ln>
        </p:spPr>
        <p:txBody>
          <a:bodyPr wrap="none">
            <a:spAutoFit/>
          </a:bodyPr>
          <a:lstStyle/>
          <a:p>
            <a:endParaRPr lang="en-US"/>
          </a:p>
        </p:txBody>
      </p:sp>
      <p:sp>
        <p:nvSpPr>
          <p:cNvPr id="22553" name="Line 53"/>
          <p:cNvSpPr>
            <a:spLocks noChangeShapeType="1"/>
          </p:cNvSpPr>
          <p:nvPr/>
        </p:nvSpPr>
        <p:spPr bwMode="auto">
          <a:xfrm>
            <a:off x="2667000" y="2438400"/>
            <a:ext cx="2057400" cy="457200"/>
          </a:xfrm>
          <a:prstGeom prst="line">
            <a:avLst/>
          </a:prstGeom>
          <a:noFill/>
          <a:ln w="9525">
            <a:solidFill>
              <a:schemeClr val="tx1"/>
            </a:solidFill>
            <a:round/>
            <a:headEnd/>
            <a:tailEnd type="triangle" w="sm" len="sm"/>
          </a:ln>
        </p:spPr>
        <p:txBody>
          <a:bodyPr wrap="none">
            <a:spAutoFit/>
          </a:bodyPr>
          <a:lstStyle/>
          <a:p>
            <a:endParaRPr lang="en-US"/>
          </a:p>
        </p:txBody>
      </p:sp>
      <p:sp>
        <p:nvSpPr>
          <p:cNvPr id="22554" name="Text Box 54"/>
          <p:cNvSpPr txBox="1">
            <a:spLocks noChangeArrowheads="1"/>
          </p:cNvSpPr>
          <p:nvPr/>
        </p:nvSpPr>
        <p:spPr bwMode="auto">
          <a:xfrm>
            <a:off x="2841625" y="2193925"/>
            <a:ext cx="1931988" cy="336550"/>
          </a:xfrm>
          <a:prstGeom prst="rect">
            <a:avLst/>
          </a:prstGeom>
          <a:noFill/>
          <a:ln w="9525" algn="ctr">
            <a:noFill/>
            <a:miter lim="800000"/>
            <a:headEnd/>
            <a:tailEnd type="none" w="sm" len="sm"/>
          </a:ln>
        </p:spPr>
        <p:txBody>
          <a:bodyPr wrap="none">
            <a:spAutoFit/>
          </a:bodyPr>
          <a:lstStyle/>
          <a:p>
            <a:r>
              <a:rPr lang="en-US" sz="1600" i="1"/>
              <a:t>Assign permissions</a:t>
            </a:r>
          </a:p>
        </p:txBody>
      </p:sp>
      <p:sp>
        <p:nvSpPr>
          <p:cNvPr id="22555" name="Line 55"/>
          <p:cNvSpPr>
            <a:spLocks noChangeShapeType="1"/>
          </p:cNvSpPr>
          <p:nvPr/>
        </p:nvSpPr>
        <p:spPr bwMode="auto">
          <a:xfrm flipV="1">
            <a:off x="2895600" y="3048000"/>
            <a:ext cx="1828800" cy="304800"/>
          </a:xfrm>
          <a:prstGeom prst="line">
            <a:avLst/>
          </a:prstGeom>
          <a:noFill/>
          <a:ln w="9525">
            <a:solidFill>
              <a:srgbClr val="FF3300"/>
            </a:solidFill>
            <a:prstDash val="dash"/>
            <a:round/>
            <a:headEnd/>
            <a:tailEnd type="triangle" w="sm" len="sm"/>
          </a:ln>
        </p:spPr>
        <p:txBody>
          <a:bodyPr wrap="none">
            <a:spAutoFit/>
          </a:bodyPr>
          <a:lstStyle/>
          <a:p>
            <a:endParaRPr lang="en-US"/>
          </a:p>
        </p:txBody>
      </p:sp>
      <p:sp>
        <p:nvSpPr>
          <p:cNvPr id="22556" name="Text Box 56"/>
          <p:cNvSpPr txBox="1">
            <a:spLocks noChangeArrowheads="1"/>
          </p:cNvSpPr>
          <p:nvPr/>
        </p:nvSpPr>
        <p:spPr bwMode="auto">
          <a:xfrm rot="-587355">
            <a:off x="2971800" y="2895600"/>
            <a:ext cx="1165225" cy="336550"/>
          </a:xfrm>
          <a:prstGeom prst="rect">
            <a:avLst/>
          </a:prstGeom>
          <a:noFill/>
          <a:ln w="9525" algn="ctr">
            <a:noFill/>
            <a:miter lim="800000"/>
            <a:headEnd/>
            <a:tailEnd type="none" w="sm" len="sm"/>
          </a:ln>
        </p:spPr>
        <p:txBody>
          <a:bodyPr wrap="none">
            <a:spAutoFit/>
          </a:bodyPr>
          <a:lstStyle/>
          <a:p>
            <a:r>
              <a:rPr lang="en-US" sz="1600" i="1"/>
              <a:t>credentials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7258F8FF-C3F5-4429-A881-8635BF7FC5A3}" type="slidenum">
              <a:rPr lang="en-US"/>
              <a:pPr/>
              <a:t>21</a:t>
            </a:fld>
            <a:endParaRPr lang="en-US"/>
          </a:p>
        </p:txBody>
      </p:sp>
      <p:sp>
        <p:nvSpPr>
          <p:cNvPr id="23555" name="Rectangle 4"/>
          <p:cNvSpPr>
            <a:spLocks noGrp="1" noChangeArrowheads="1"/>
          </p:cNvSpPr>
          <p:nvPr>
            <p:ph type="title"/>
          </p:nvPr>
        </p:nvSpPr>
        <p:spPr/>
        <p:txBody>
          <a:bodyPr/>
          <a:lstStyle/>
          <a:p>
            <a:pPr eaLnBrk="1" hangingPunct="1"/>
            <a:r>
              <a:rPr lang="en-US" smtClean="0"/>
              <a:t>Action</a:t>
            </a:r>
          </a:p>
        </p:txBody>
      </p:sp>
      <p:sp>
        <p:nvSpPr>
          <p:cNvPr id="23556" name="Text Box 5"/>
          <p:cNvSpPr txBox="1">
            <a:spLocks noChangeArrowheads="1"/>
          </p:cNvSpPr>
          <p:nvPr/>
        </p:nvSpPr>
        <p:spPr bwMode="auto">
          <a:xfrm>
            <a:off x="838200" y="1905000"/>
            <a:ext cx="7162800" cy="1828800"/>
          </a:xfrm>
          <a:prstGeom prst="rect">
            <a:avLst/>
          </a:prstGeom>
          <a:gradFill rotWithShape="1">
            <a:gsLst>
              <a:gs pos="0">
                <a:srgbClr val="D3D3D3"/>
              </a:gs>
              <a:gs pos="100000">
                <a:srgbClr val="F4F4F4"/>
              </a:gs>
            </a:gsLst>
            <a:lin ang="5400000" scaled="1"/>
          </a:gradFill>
          <a:ln w="9525" algn="ctr">
            <a:solidFill>
              <a:srgbClr val="993300"/>
            </a:solidFill>
            <a:miter lim="800000"/>
            <a:headEnd/>
            <a:tailEnd/>
          </a:ln>
        </p:spPr>
        <p:txBody>
          <a:bodyPr/>
          <a:lstStyle/>
          <a:p>
            <a:pPr marL="466725" indent="-466725" algn="ctr"/>
            <a:r>
              <a:rPr lang="en-US" sz="2000" b="1"/>
              <a:t>Action</a:t>
            </a:r>
          </a:p>
          <a:p>
            <a:pPr marL="466725" indent="-466725"/>
            <a:r>
              <a:rPr lang="en-US" sz="2000"/>
              <a:t>Identify the SalesClerk and SalesManagers roles and determine what permissions are needed on the basic Sale, SaleItem, Customer, and Inventory tables.</a:t>
            </a:r>
          </a:p>
          <a:p>
            <a:pPr marL="466725" indent="-466725"/>
            <a:r>
              <a:rPr lang="en-US" sz="2000"/>
              <a:t>Create three new users and assign them simple passwords.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BCB8001D-C768-475E-B6A3-A2964816A674}" type="slidenum">
              <a:rPr lang="en-US"/>
              <a:pPr/>
              <a:t>22</a:t>
            </a:fld>
            <a:endParaRPr lang="en-US"/>
          </a:p>
        </p:txBody>
      </p:sp>
      <p:sp>
        <p:nvSpPr>
          <p:cNvPr id="24579" name="Rectangle 2"/>
          <p:cNvSpPr>
            <a:spLocks noGrp="1" noChangeArrowheads="1"/>
          </p:cNvSpPr>
          <p:nvPr>
            <p:ph type="title"/>
          </p:nvPr>
        </p:nvSpPr>
        <p:spPr/>
        <p:txBody>
          <a:bodyPr/>
          <a:lstStyle/>
          <a:p>
            <a:pPr eaLnBrk="1" hangingPunct="1"/>
            <a:r>
              <a:rPr lang="en-US" smtClean="0"/>
              <a:t>User Groups</a:t>
            </a:r>
          </a:p>
        </p:txBody>
      </p:sp>
      <p:grpSp>
        <p:nvGrpSpPr>
          <p:cNvPr id="24580" name="Group 4"/>
          <p:cNvGrpSpPr>
            <a:grpSpLocks/>
          </p:cNvGrpSpPr>
          <p:nvPr/>
        </p:nvGrpSpPr>
        <p:grpSpPr bwMode="auto">
          <a:xfrm>
            <a:off x="4741863" y="4495800"/>
            <a:ext cx="274637" cy="685800"/>
            <a:chOff x="720" y="1680"/>
            <a:chExt cx="288" cy="720"/>
          </a:xfrm>
        </p:grpSpPr>
        <p:sp>
          <p:nvSpPr>
            <p:cNvPr id="24654" name="Oval 5"/>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55" name="Line 6"/>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56" name="Line 7"/>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57" name="Line 8"/>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58" name="Line 9"/>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59" name="Line 10"/>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grpSp>
        <p:nvGrpSpPr>
          <p:cNvPr id="24581" name="Group 11"/>
          <p:cNvGrpSpPr>
            <a:grpSpLocks/>
          </p:cNvGrpSpPr>
          <p:nvPr/>
        </p:nvGrpSpPr>
        <p:grpSpPr bwMode="auto">
          <a:xfrm>
            <a:off x="5046663" y="4648200"/>
            <a:ext cx="274637" cy="685800"/>
            <a:chOff x="720" y="1680"/>
            <a:chExt cx="288" cy="720"/>
          </a:xfrm>
        </p:grpSpPr>
        <p:sp>
          <p:nvSpPr>
            <p:cNvPr id="24648" name="Oval 12"/>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49" name="Line 13"/>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50" name="Line 14"/>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51" name="Line 15"/>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52" name="Line 16"/>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53" name="Line 17"/>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grpSp>
        <p:nvGrpSpPr>
          <p:cNvPr id="24582" name="Group 18"/>
          <p:cNvGrpSpPr>
            <a:grpSpLocks/>
          </p:cNvGrpSpPr>
          <p:nvPr/>
        </p:nvGrpSpPr>
        <p:grpSpPr bwMode="auto">
          <a:xfrm>
            <a:off x="4437063" y="4724400"/>
            <a:ext cx="274637" cy="685800"/>
            <a:chOff x="720" y="1680"/>
            <a:chExt cx="288" cy="720"/>
          </a:xfrm>
        </p:grpSpPr>
        <p:sp>
          <p:nvSpPr>
            <p:cNvPr id="24642" name="Oval 19"/>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43" name="Line 20"/>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44" name="Line 21"/>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45" name="Line 22"/>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46" name="Line 23"/>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47" name="Line 24"/>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grpSp>
        <p:nvGrpSpPr>
          <p:cNvPr id="24583" name="Group 25"/>
          <p:cNvGrpSpPr>
            <a:grpSpLocks/>
          </p:cNvGrpSpPr>
          <p:nvPr/>
        </p:nvGrpSpPr>
        <p:grpSpPr bwMode="auto">
          <a:xfrm>
            <a:off x="6723063" y="4724400"/>
            <a:ext cx="274637" cy="685800"/>
            <a:chOff x="720" y="1680"/>
            <a:chExt cx="288" cy="720"/>
          </a:xfrm>
        </p:grpSpPr>
        <p:sp>
          <p:nvSpPr>
            <p:cNvPr id="24636" name="Oval 26"/>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37" name="Line 27"/>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38" name="Line 28"/>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39" name="Line 29"/>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40" name="Line 30"/>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41" name="Line 31"/>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grpSp>
        <p:nvGrpSpPr>
          <p:cNvPr id="24584" name="Group 32"/>
          <p:cNvGrpSpPr>
            <a:grpSpLocks/>
          </p:cNvGrpSpPr>
          <p:nvPr/>
        </p:nvGrpSpPr>
        <p:grpSpPr bwMode="auto">
          <a:xfrm>
            <a:off x="6951663" y="4495800"/>
            <a:ext cx="274637" cy="685800"/>
            <a:chOff x="720" y="1680"/>
            <a:chExt cx="288" cy="720"/>
          </a:xfrm>
        </p:grpSpPr>
        <p:sp>
          <p:nvSpPr>
            <p:cNvPr id="24630" name="Oval 33"/>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31" name="Line 34"/>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32" name="Line 35"/>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33" name="Line 36"/>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34" name="Line 37"/>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35" name="Line 38"/>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grpSp>
        <p:nvGrpSpPr>
          <p:cNvPr id="24585" name="Group 39"/>
          <p:cNvGrpSpPr>
            <a:grpSpLocks/>
          </p:cNvGrpSpPr>
          <p:nvPr/>
        </p:nvGrpSpPr>
        <p:grpSpPr bwMode="auto">
          <a:xfrm>
            <a:off x="7104063" y="4724400"/>
            <a:ext cx="274637" cy="685800"/>
            <a:chOff x="720" y="1680"/>
            <a:chExt cx="288" cy="720"/>
          </a:xfrm>
        </p:grpSpPr>
        <p:sp>
          <p:nvSpPr>
            <p:cNvPr id="24624" name="Oval 40"/>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25" name="Line 41"/>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26" name="Line 42"/>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27" name="Line 43"/>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28" name="Line 44"/>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29" name="Line 45"/>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grpSp>
        <p:nvGrpSpPr>
          <p:cNvPr id="24586" name="Group 46"/>
          <p:cNvGrpSpPr>
            <a:grpSpLocks/>
          </p:cNvGrpSpPr>
          <p:nvPr/>
        </p:nvGrpSpPr>
        <p:grpSpPr bwMode="auto">
          <a:xfrm>
            <a:off x="7332663" y="4572000"/>
            <a:ext cx="274637" cy="685800"/>
            <a:chOff x="720" y="1680"/>
            <a:chExt cx="288" cy="720"/>
          </a:xfrm>
        </p:grpSpPr>
        <p:sp>
          <p:nvSpPr>
            <p:cNvPr id="24618" name="Oval 47"/>
            <p:cNvSpPr>
              <a:spLocks noChangeArrowheads="1"/>
            </p:cNvSpPr>
            <p:nvPr/>
          </p:nvSpPr>
          <p:spPr bwMode="auto">
            <a:xfrm>
              <a:off x="743" y="1680"/>
              <a:ext cx="240" cy="240"/>
            </a:xfrm>
            <a:prstGeom prst="ellipse">
              <a:avLst/>
            </a:prstGeom>
            <a:noFill/>
            <a:ln w="9525" algn="ctr">
              <a:solidFill>
                <a:schemeClr val="tx1"/>
              </a:solidFill>
              <a:round/>
              <a:headEnd/>
              <a:tailEnd type="none" w="sm" len="sm"/>
            </a:ln>
          </p:spPr>
          <p:txBody>
            <a:bodyPr wrap="none" anchor="ctr">
              <a:spAutoFit/>
            </a:bodyPr>
            <a:lstStyle/>
            <a:p>
              <a:endParaRPr lang="en-US"/>
            </a:p>
          </p:txBody>
        </p:sp>
        <p:sp>
          <p:nvSpPr>
            <p:cNvPr id="24619" name="Line 48"/>
            <p:cNvSpPr>
              <a:spLocks noChangeShapeType="1"/>
            </p:cNvSpPr>
            <p:nvPr/>
          </p:nvSpPr>
          <p:spPr bwMode="auto">
            <a:xfrm>
              <a:off x="864" y="1920"/>
              <a:ext cx="0" cy="288"/>
            </a:xfrm>
            <a:prstGeom prst="line">
              <a:avLst/>
            </a:prstGeom>
            <a:noFill/>
            <a:ln w="9525">
              <a:solidFill>
                <a:schemeClr val="tx1"/>
              </a:solidFill>
              <a:round/>
              <a:headEnd/>
              <a:tailEnd type="none" w="sm" len="sm"/>
            </a:ln>
          </p:spPr>
          <p:txBody>
            <a:bodyPr>
              <a:spAutoFit/>
            </a:bodyPr>
            <a:lstStyle/>
            <a:p>
              <a:endParaRPr lang="en-US"/>
            </a:p>
          </p:txBody>
        </p:sp>
        <p:sp>
          <p:nvSpPr>
            <p:cNvPr id="24620" name="Line 49"/>
            <p:cNvSpPr>
              <a:spLocks noChangeShapeType="1"/>
            </p:cNvSpPr>
            <p:nvPr/>
          </p:nvSpPr>
          <p:spPr bwMode="auto">
            <a:xfrm>
              <a:off x="864"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21" name="Line 50"/>
            <p:cNvSpPr>
              <a:spLocks noChangeShapeType="1"/>
            </p:cNvSpPr>
            <p:nvPr/>
          </p:nvSpPr>
          <p:spPr bwMode="auto">
            <a:xfrm flipH="1">
              <a:off x="720" y="2208"/>
              <a:ext cx="144" cy="192"/>
            </a:xfrm>
            <a:prstGeom prst="line">
              <a:avLst/>
            </a:prstGeom>
            <a:noFill/>
            <a:ln w="9525">
              <a:solidFill>
                <a:schemeClr val="tx1"/>
              </a:solidFill>
              <a:round/>
              <a:headEnd/>
              <a:tailEnd type="none" w="sm" len="sm"/>
            </a:ln>
          </p:spPr>
          <p:txBody>
            <a:bodyPr>
              <a:spAutoFit/>
            </a:bodyPr>
            <a:lstStyle/>
            <a:p>
              <a:endParaRPr lang="en-US"/>
            </a:p>
          </p:txBody>
        </p:sp>
        <p:sp>
          <p:nvSpPr>
            <p:cNvPr id="24622" name="Line 51"/>
            <p:cNvSpPr>
              <a:spLocks noChangeShapeType="1"/>
            </p:cNvSpPr>
            <p:nvPr/>
          </p:nvSpPr>
          <p:spPr bwMode="auto">
            <a:xfrm>
              <a:off x="864" y="2016"/>
              <a:ext cx="144" cy="96"/>
            </a:xfrm>
            <a:prstGeom prst="line">
              <a:avLst/>
            </a:prstGeom>
            <a:noFill/>
            <a:ln w="9525">
              <a:solidFill>
                <a:schemeClr val="tx1"/>
              </a:solidFill>
              <a:round/>
              <a:headEnd/>
              <a:tailEnd type="none" w="sm" len="sm"/>
            </a:ln>
          </p:spPr>
          <p:txBody>
            <a:bodyPr>
              <a:spAutoFit/>
            </a:bodyPr>
            <a:lstStyle/>
            <a:p>
              <a:endParaRPr lang="en-US"/>
            </a:p>
          </p:txBody>
        </p:sp>
        <p:sp>
          <p:nvSpPr>
            <p:cNvPr id="24623" name="Line 52"/>
            <p:cNvSpPr>
              <a:spLocks noChangeShapeType="1"/>
            </p:cNvSpPr>
            <p:nvPr/>
          </p:nvSpPr>
          <p:spPr bwMode="auto">
            <a:xfrm flipH="1">
              <a:off x="720" y="2016"/>
              <a:ext cx="144" cy="96"/>
            </a:xfrm>
            <a:prstGeom prst="line">
              <a:avLst/>
            </a:prstGeom>
            <a:noFill/>
            <a:ln w="9525">
              <a:solidFill>
                <a:schemeClr val="tx1"/>
              </a:solidFill>
              <a:round/>
              <a:headEnd/>
              <a:tailEnd type="none" w="sm" len="sm"/>
            </a:ln>
          </p:spPr>
          <p:txBody>
            <a:bodyPr>
              <a:spAutoFit/>
            </a:bodyPr>
            <a:lstStyle/>
            <a:p>
              <a:endParaRPr lang="en-US"/>
            </a:p>
          </p:txBody>
        </p:sp>
      </p:grpSp>
      <p:sp>
        <p:nvSpPr>
          <p:cNvPr id="24587" name="Oval 60"/>
          <p:cNvSpPr>
            <a:spLocks noChangeArrowheads="1"/>
          </p:cNvSpPr>
          <p:nvPr/>
        </p:nvSpPr>
        <p:spPr bwMode="auto">
          <a:xfrm>
            <a:off x="6292850" y="3733800"/>
            <a:ext cx="1936750" cy="490538"/>
          </a:xfrm>
          <a:prstGeom prst="ellipse">
            <a:avLst/>
          </a:prstGeom>
          <a:solidFill>
            <a:srgbClr val="FFFFFF"/>
          </a:solidFill>
          <a:ln w="9525" algn="ctr">
            <a:solidFill>
              <a:schemeClr val="tx1"/>
            </a:solidFill>
            <a:round/>
            <a:headEnd/>
            <a:tailEnd type="none" w="sm" len="sm"/>
          </a:ln>
        </p:spPr>
        <p:txBody>
          <a:bodyPr wrap="none" anchor="ctr">
            <a:spAutoFit/>
          </a:bodyPr>
          <a:lstStyle/>
          <a:p>
            <a:pPr algn="ctr"/>
            <a:r>
              <a:rPr lang="en-US"/>
              <a:t>Sales clerks</a:t>
            </a:r>
          </a:p>
        </p:txBody>
      </p:sp>
      <p:sp>
        <p:nvSpPr>
          <p:cNvPr id="24588" name="Oval 61"/>
          <p:cNvSpPr>
            <a:spLocks noChangeArrowheads="1"/>
          </p:cNvSpPr>
          <p:nvPr/>
        </p:nvSpPr>
        <p:spPr bwMode="auto">
          <a:xfrm>
            <a:off x="3522663" y="3733800"/>
            <a:ext cx="2530475" cy="490538"/>
          </a:xfrm>
          <a:prstGeom prst="ellipse">
            <a:avLst/>
          </a:prstGeom>
          <a:solidFill>
            <a:srgbClr val="FFFFFF"/>
          </a:solidFill>
          <a:ln w="9525" algn="ctr">
            <a:solidFill>
              <a:schemeClr val="tx1"/>
            </a:solidFill>
            <a:round/>
            <a:headEnd/>
            <a:tailEnd type="none" w="sm" len="sm"/>
          </a:ln>
        </p:spPr>
        <p:txBody>
          <a:bodyPr wrap="none" anchor="ctr">
            <a:spAutoFit/>
          </a:bodyPr>
          <a:lstStyle/>
          <a:p>
            <a:pPr algn="ctr"/>
            <a:r>
              <a:rPr lang="en-US"/>
              <a:t>Sales Managers</a:t>
            </a:r>
          </a:p>
        </p:txBody>
      </p:sp>
      <p:graphicFrame>
        <p:nvGraphicFramePr>
          <p:cNvPr id="554099" name="Group 115"/>
          <p:cNvGraphicFramePr>
            <a:graphicFrameLocks noGrp="1"/>
          </p:cNvGraphicFramePr>
          <p:nvPr>
            <p:ph idx="1"/>
          </p:nvPr>
        </p:nvGraphicFramePr>
        <p:xfrm>
          <a:off x="2782888" y="1600200"/>
          <a:ext cx="5751512" cy="1737360"/>
        </p:xfrm>
        <a:graphic>
          <a:graphicData uri="http://schemas.openxmlformats.org/drawingml/2006/table">
            <a:tbl>
              <a:tblPr/>
              <a:tblGrid>
                <a:gridCol w="1924050"/>
                <a:gridCol w="1177925"/>
                <a:gridCol w="1668462"/>
                <a:gridCol w="981075"/>
              </a:tblGrid>
              <a:tr h="190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Sales table</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Customer table</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Item table</a:t>
                      </a:r>
                    </a:p>
                  </a:txBody>
                  <a:tcP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Sales clerks</a:t>
                      </a:r>
                    </a:p>
                  </a:txBody>
                  <a:tcP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S,U,I</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S,U,I</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Sales Managers</a:t>
                      </a:r>
                    </a:p>
                  </a:txBody>
                  <a:tcP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S,U,I,D</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S,U,I</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Rental Managers</a:t>
                      </a:r>
                    </a:p>
                  </a:txBody>
                  <a:tcP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S,U,I</a:t>
                      </a:r>
                    </a:p>
                  </a:txBody>
                  <a:tcP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r>
            </a:tbl>
          </a:graphicData>
        </a:graphic>
      </p:graphicFrame>
      <p:sp>
        <p:nvSpPr>
          <p:cNvPr id="24616" name="Text Box 116"/>
          <p:cNvSpPr txBox="1">
            <a:spLocks noChangeArrowheads="1"/>
          </p:cNvSpPr>
          <p:nvPr/>
        </p:nvSpPr>
        <p:spPr bwMode="auto">
          <a:xfrm>
            <a:off x="5046663" y="5486400"/>
            <a:ext cx="1771650" cy="366713"/>
          </a:xfrm>
          <a:prstGeom prst="rect">
            <a:avLst/>
          </a:prstGeom>
          <a:noFill/>
          <a:ln w="9525" algn="ctr">
            <a:noFill/>
            <a:miter lim="800000"/>
            <a:headEnd/>
            <a:tailEnd type="none" w="sm" len="sm"/>
          </a:ln>
        </p:spPr>
        <p:txBody>
          <a:bodyPr wrap="none">
            <a:spAutoFit/>
          </a:bodyPr>
          <a:lstStyle/>
          <a:p>
            <a:r>
              <a:rPr lang="en-US"/>
              <a:t>Individual users</a:t>
            </a:r>
          </a:p>
        </p:txBody>
      </p:sp>
      <p:sp>
        <p:nvSpPr>
          <p:cNvPr id="24617" name="Text Box 117"/>
          <p:cNvSpPr txBox="1">
            <a:spLocks noChangeArrowheads="1"/>
          </p:cNvSpPr>
          <p:nvPr/>
        </p:nvSpPr>
        <p:spPr bwMode="auto">
          <a:xfrm>
            <a:off x="609600" y="4038600"/>
            <a:ext cx="3352800" cy="2289175"/>
          </a:xfrm>
          <a:prstGeom prst="rect">
            <a:avLst/>
          </a:prstGeom>
          <a:noFill/>
          <a:ln w="9525" algn="ctr">
            <a:noFill/>
            <a:miter lim="800000"/>
            <a:headEnd/>
            <a:tailEnd type="none" w="sm" len="sm"/>
          </a:ln>
        </p:spPr>
        <p:txBody>
          <a:bodyPr>
            <a:spAutoFit/>
          </a:bodyPr>
          <a:lstStyle/>
          <a:p>
            <a:pPr>
              <a:spcBef>
                <a:spcPct val="50000"/>
              </a:spcBef>
            </a:pPr>
            <a:r>
              <a:rPr lang="en-US" i="1">
                <a:solidFill>
                  <a:srgbClr val="0000FF"/>
                </a:solidFill>
              </a:rPr>
              <a:t>Assign permissions to groups or roles based on tasks, and assign users to groups. Permissions only have to be set once. Employee changes are handled by moving individuals into or out of groups.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6"/>
          <p:cNvPicPr>
            <a:picLocks noChangeAspect="1" noChangeArrowheads="1"/>
          </p:cNvPicPr>
          <p:nvPr/>
        </p:nvPicPr>
        <p:blipFill>
          <a:blip r:embed="rId2" cstate="print"/>
          <a:srcRect/>
          <a:stretch>
            <a:fillRect/>
          </a:stretch>
        </p:blipFill>
        <p:spPr bwMode="auto">
          <a:xfrm>
            <a:off x="1676400" y="1524000"/>
            <a:ext cx="5019675" cy="4495800"/>
          </a:xfrm>
          <a:prstGeom prst="rect">
            <a:avLst/>
          </a:prstGeom>
          <a:noFill/>
          <a:ln w="9525" algn="ctr">
            <a:noFill/>
            <a:miter lim="800000"/>
            <a:headEnd/>
            <a:tailEnd type="none" w="sm" len="sm"/>
          </a:ln>
        </p:spPr>
      </p:pic>
      <p:sp>
        <p:nvSpPr>
          <p:cNvPr id="25603" name="Slide Number Placeholder 5"/>
          <p:cNvSpPr>
            <a:spLocks noGrp="1"/>
          </p:cNvSpPr>
          <p:nvPr>
            <p:ph type="sldNum" sz="quarter" idx="12"/>
          </p:nvPr>
        </p:nvSpPr>
        <p:spPr>
          <a:noFill/>
        </p:spPr>
        <p:txBody>
          <a:bodyPr/>
          <a:lstStyle/>
          <a:p>
            <a:fld id="{BEAF0FC4-C819-46FA-8134-D1E1352FF4EE}" type="slidenum">
              <a:rPr lang="en-US"/>
              <a:pPr/>
              <a:t>23</a:t>
            </a:fld>
            <a:endParaRPr lang="en-US"/>
          </a:p>
        </p:txBody>
      </p:sp>
      <p:sp>
        <p:nvSpPr>
          <p:cNvPr id="25604" name="Rectangle 2"/>
          <p:cNvSpPr>
            <a:spLocks noGrp="1" noChangeArrowheads="1"/>
          </p:cNvSpPr>
          <p:nvPr>
            <p:ph type="title"/>
          </p:nvPr>
        </p:nvSpPr>
        <p:spPr/>
        <p:txBody>
          <a:bodyPr/>
          <a:lstStyle/>
          <a:p>
            <a:pPr eaLnBrk="1" hangingPunct="1"/>
            <a:r>
              <a:rPr lang="en-US" smtClean="0"/>
              <a:t>Create New Users</a:t>
            </a:r>
          </a:p>
        </p:txBody>
      </p:sp>
      <p:sp>
        <p:nvSpPr>
          <p:cNvPr id="25605" name="Text Box 12"/>
          <p:cNvSpPr txBox="1">
            <a:spLocks noChangeArrowheads="1"/>
          </p:cNvSpPr>
          <p:nvPr/>
        </p:nvSpPr>
        <p:spPr bwMode="auto">
          <a:xfrm>
            <a:off x="3962400" y="3581400"/>
            <a:ext cx="2133600" cy="650875"/>
          </a:xfrm>
          <a:prstGeom prst="rect">
            <a:avLst/>
          </a:prstGeom>
          <a:solidFill>
            <a:srgbClr val="FFFFCC"/>
          </a:solidFill>
          <a:ln w="9525">
            <a:solidFill>
              <a:schemeClr val="tx1"/>
            </a:solidFill>
            <a:miter lim="800000"/>
            <a:headEnd/>
            <a:tailEnd/>
          </a:ln>
        </p:spPr>
        <p:txBody>
          <a:bodyPr>
            <a:spAutoFit/>
          </a:bodyPr>
          <a:lstStyle/>
          <a:p>
            <a:r>
              <a:rPr lang="en-US">
                <a:cs typeface="Arial" charset="0"/>
              </a:rPr>
              <a:t>Internal or external authentication</a:t>
            </a:r>
          </a:p>
        </p:txBody>
      </p:sp>
      <p:sp>
        <p:nvSpPr>
          <p:cNvPr id="25606" name="Line 13"/>
          <p:cNvSpPr>
            <a:spLocks noChangeShapeType="1"/>
          </p:cNvSpPr>
          <p:nvPr/>
        </p:nvSpPr>
        <p:spPr bwMode="auto">
          <a:xfrm flipH="1" flipV="1">
            <a:off x="3200400" y="3733800"/>
            <a:ext cx="762000" cy="76200"/>
          </a:xfrm>
          <a:prstGeom prst="line">
            <a:avLst/>
          </a:prstGeom>
          <a:noFill/>
          <a:ln w="9525">
            <a:solidFill>
              <a:schemeClr val="tx1"/>
            </a:solidFill>
            <a:round/>
            <a:headEnd/>
            <a:tailEnd type="triangle" w="sm" len="sm"/>
          </a:ln>
        </p:spPr>
        <p:txBody>
          <a:bodyPr anchor="ctr"/>
          <a:lstStyle/>
          <a:p>
            <a:endParaRPr lang="en-US"/>
          </a:p>
        </p:txBody>
      </p:sp>
      <p:sp>
        <p:nvSpPr>
          <p:cNvPr id="25607" name="Text Box 14"/>
          <p:cNvSpPr txBox="1">
            <a:spLocks noChangeArrowheads="1"/>
          </p:cNvSpPr>
          <p:nvPr/>
        </p:nvSpPr>
        <p:spPr bwMode="auto">
          <a:xfrm>
            <a:off x="2286000" y="5160963"/>
            <a:ext cx="2209800" cy="650875"/>
          </a:xfrm>
          <a:prstGeom prst="rect">
            <a:avLst/>
          </a:prstGeom>
          <a:solidFill>
            <a:srgbClr val="FFFFCC"/>
          </a:solidFill>
          <a:ln w="9525">
            <a:solidFill>
              <a:schemeClr val="tx1"/>
            </a:solidFill>
            <a:miter lim="800000"/>
            <a:headEnd/>
            <a:tailEnd/>
          </a:ln>
        </p:spPr>
        <p:txBody>
          <a:bodyPr>
            <a:spAutoFit/>
          </a:bodyPr>
          <a:lstStyle/>
          <a:p>
            <a:r>
              <a:rPr lang="en-US">
                <a:cs typeface="Arial" charset="0"/>
              </a:rPr>
              <a:t>For many accounts at once, use SQL</a:t>
            </a:r>
          </a:p>
        </p:txBody>
      </p:sp>
      <p:sp>
        <p:nvSpPr>
          <p:cNvPr id="25608" name="Line 15"/>
          <p:cNvSpPr>
            <a:spLocks noChangeShapeType="1"/>
          </p:cNvSpPr>
          <p:nvPr/>
        </p:nvSpPr>
        <p:spPr bwMode="auto">
          <a:xfrm flipV="1">
            <a:off x="4495800" y="5334000"/>
            <a:ext cx="762000" cy="55563"/>
          </a:xfrm>
          <a:prstGeom prst="line">
            <a:avLst/>
          </a:prstGeom>
          <a:noFill/>
          <a:ln w="9525">
            <a:solidFill>
              <a:schemeClr val="tx1"/>
            </a:solidFill>
            <a:round/>
            <a:headEnd/>
            <a:tailEnd type="triangle" w="sm" len="sm"/>
          </a:ln>
        </p:spPr>
        <p:txBody>
          <a:bodyPr anchor="ctr"/>
          <a:lstStyle/>
          <a:p>
            <a:endParaRPr lang="en-US"/>
          </a:p>
        </p:txBody>
      </p:sp>
      <p:sp>
        <p:nvSpPr>
          <p:cNvPr id="25609" name="Text Box 14"/>
          <p:cNvSpPr txBox="1">
            <a:spLocks noChangeArrowheads="1"/>
          </p:cNvSpPr>
          <p:nvPr/>
        </p:nvSpPr>
        <p:spPr bwMode="auto">
          <a:xfrm>
            <a:off x="4648200" y="4343400"/>
            <a:ext cx="1828800" cy="646113"/>
          </a:xfrm>
          <a:prstGeom prst="rect">
            <a:avLst/>
          </a:prstGeom>
          <a:solidFill>
            <a:srgbClr val="FFFFCC"/>
          </a:solidFill>
          <a:ln w="9525">
            <a:solidFill>
              <a:schemeClr val="tx1"/>
            </a:solidFill>
            <a:miter lim="800000"/>
            <a:headEnd/>
            <a:tailEnd/>
          </a:ln>
        </p:spPr>
        <p:txBody>
          <a:bodyPr>
            <a:spAutoFit/>
          </a:bodyPr>
          <a:lstStyle/>
          <a:p>
            <a:r>
              <a:rPr lang="en-US">
                <a:cs typeface="Arial" charset="0"/>
              </a:rPr>
              <a:t>Need to assign quota later</a:t>
            </a:r>
          </a:p>
        </p:txBody>
      </p:sp>
      <p:sp>
        <p:nvSpPr>
          <p:cNvPr id="25610" name="Line 13"/>
          <p:cNvSpPr>
            <a:spLocks noChangeShapeType="1"/>
          </p:cNvSpPr>
          <p:nvPr/>
        </p:nvSpPr>
        <p:spPr bwMode="auto">
          <a:xfrm flipH="1" flipV="1">
            <a:off x="3352800" y="4572000"/>
            <a:ext cx="1295400" cy="76200"/>
          </a:xfrm>
          <a:prstGeom prst="line">
            <a:avLst/>
          </a:prstGeom>
          <a:noFill/>
          <a:ln w="9525">
            <a:solidFill>
              <a:schemeClr val="tx1"/>
            </a:solidFill>
            <a:round/>
            <a:headEnd/>
            <a:tailEnd type="triangle" w="sm" len="sm"/>
          </a:ln>
        </p:spPr>
        <p:txBody>
          <a:bodyPr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p>
            <a:fld id="{A48E6B51-779F-423F-9D4F-C84AC97C1607}" type="slidenum">
              <a:rPr lang="en-US"/>
              <a:pPr/>
              <a:t>24</a:t>
            </a:fld>
            <a:endParaRPr lang="en-US"/>
          </a:p>
        </p:txBody>
      </p:sp>
      <p:sp>
        <p:nvSpPr>
          <p:cNvPr id="26627" name="Rectangle 4"/>
          <p:cNvSpPr>
            <a:spLocks noGrp="1" noChangeArrowheads="1"/>
          </p:cNvSpPr>
          <p:nvPr>
            <p:ph type="title"/>
          </p:nvPr>
        </p:nvSpPr>
        <p:spPr/>
        <p:txBody>
          <a:bodyPr/>
          <a:lstStyle/>
          <a:p>
            <a:pPr eaLnBrk="1" hangingPunct="1"/>
            <a:r>
              <a:rPr lang="en-US" smtClean="0"/>
              <a:t>Action</a:t>
            </a:r>
          </a:p>
        </p:txBody>
      </p:sp>
      <p:sp>
        <p:nvSpPr>
          <p:cNvPr id="26628" name="Text Box 5"/>
          <p:cNvSpPr txBox="1">
            <a:spLocks noChangeArrowheads="1"/>
          </p:cNvSpPr>
          <p:nvPr/>
        </p:nvSpPr>
        <p:spPr bwMode="auto">
          <a:xfrm>
            <a:off x="1371600" y="1905000"/>
            <a:ext cx="6324600" cy="2133600"/>
          </a:xfrm>
          <a:prstGeom prst="rect">
            <a:avLst/>
          </a:prstGeom>
          <a:gradFill rotWithShape="1">
            <a:gsLst>
              <a:gs pos="0">
                <a:srgbClr val="D3D3D3"/>
              </a:gs>
              <a:gs pos="100000">
                <a:srgbClr val="F4F4F4"/>
              </a:gs>
            </a:gsLst>
            <a:lin ang="5400000" scaled="1"/>
          </a:gradFill>
          <a:ln w="9525" algn="ctr">
            <a:solidFill>
              <a:srgbClr val="993300"/>
            </a:solidFill>
            <a:miter lim="800000"/>
            <a:headEnd/>
            <a:tailEnd/>
          </a:ln>
        </p:spPr>
        <p:txBody>
          <a:bodyPr/>
          <a:lstStyle/>
          <a:p>
            <a:pPr marL="466725" indent="-466725" algn="ctr"/>
            <a:r>
              <a:rPr lang="en-US" sz="2000" b="1"/>
              <a:t>Action</a:t>
            </a:r>
          </a:p>
          <a:p>
            <a:pPr marL="466725" indent="-466725"/>
            <a:r>
              <a:rPr lang="en-US" sz="2000"/>
              <a:t>Create the SalesClerk and SalesManager roles.</a:t>
            </a:r>
          </a:p>
          <a:p>
            <a:pPr marL="466725" indent="-466725"/>
            <a:r>
              <a:rPr lang="en-US" sz="2000"/>
              <a:t>Assign appropriate table permissions to the new roles.</a:t>
            </a:r>
          </a:p>
          <a:p>
            <a:pPr marL="466725" indent="-466725"/>
            <a:r>
              <a:rPr lang="en-US" sz="2000"/>
              <a:t>Assign one of the roles to each of the new users.</a:t>
            </a:r>
          </a:p>
          <a:p>
            <a:pPr marL="466725" indent="-466725"/>
            <a:r>
              <a:rPr lang="en-US" sz="2000"/>
              <a:t>Use the Sales form to test the accounts and roles.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2"/>
          <p:cNvPicPr>
            <a:picLocks noChangeAspect="1" noChangeArrowheads="1"/>
          </p:cNvPicPr>
          <p:nvPr/>
        </p:nvPicPr>
        <p:blipFill>
          <a:blip r:embed="rId2" cstate="print"/>
          <a:srcRect/>
          <a:stretch>
            <a:fillRect/>
          </a:stretch>
        </p:blipFill>
        <p:spPr bwMode="auto">
          <a:xfrm>
            <a:off x="1143000" y="1524000"/>
            <a:ext cx="3971925" cy="4386263"/>
          </a:xfrm>
          <a:prstGeom prst="rect">
            <a:avLst/>
          </a:prstGeom>
          <a:noFill/>
          <a:ln w="9525" algn="ctr">
            <a:noFill/>
            <a:miter lim="800000"/>
            <a:headEnd/>
            <a:tailEnd type="none" w="sm" len="sm"/>
          </a:ln>
        </p:spPr>
      </p:pic>
      <p:pic>
        <p:nvPicPr>
          <p:cNvPr id="27651" name="Picture 20"/>
          <p:cNvPicPr>
            <a:picLocks noChangeAspect="1" noChangeArrowheads="1"/>
          </p:cNvPicPr>
          <p:nvPr/>
        </p:nvPicPr>
        <p:blipFill>
          <a:blip r:embed="rId3" cstate="print"/>
          <a:srcRect/>
          <a:stretch>
            <a:fillRect/>
          </a:stretch>
        </p:blipFill>
        <p:spPr bwMode="auto">
          <a:xfrm>
            <a:off x="3810000" y="2286000"/>
            <a:ext cx="3638550" cy="3486150"/>
          </a:xfrm>
          <a:prstGeom prst="rect">
            <a:avLst/>
          </a:prstGeom>
          <a:noFill/>
          <a:ln w="9525" algn="ctr">
            <a:noFill/>
            <a:miter lim="800000"/>
            <a:headEnd/>
            <a:tailEnd type="none" w="sm" len="sm"/>
          </a:ln>
        </p:spPr>
      </p:pic>
      <p:sp>
        <p:nvSpPr>
          <p:cNvPr id="27652" name="Slide Number Placeholder 5"/>
          <p:cNvSpPr>
            <a:spLocks noGrp="1"/>
          </p:cNvSpPr>
          <p:nvPr>
            <p:ph type="sldNum" sz="quarter" idx="12"/>
          </p:nvPr>
        </p:nvSpPr>
        <p:spPr>
          <a:noFill/>
        </p:spPr>
        <p:txBody>
          <a:bodyPr/>
          <a:lstStyle/>
          <a:p>
            <a:fld id="{CE7B5F1A-A6B9-4220-A3C1-1870428920F7}" type="slidenum">
              <a:rPr lang="en-US"/>
              <a:pPr/>
              <a:t>25</a:t>
            </a:fld>
            <a:endParaRPr lang="en-US"/>
          </a:p>
        </p:txBody>
      </p:sp>
      <p:sp>
        <p:nvSpPr>
          <p:cNvPr id="27653" name="Rectangle 2"/>
          <p:cNvSpPr>
            <a:spLocks noGrp="1" noChangeArrowheads="1"/>
          </p:cNvSpPr>
          <p:nvPr>
            <p:ph type="title"/>
          </p:nvPr>
        </p:nvSpPr>
        <p:spPr/>
        <p:txBody>
          <a:bodyPr/>
          <a:lstStyle/>
          <a:p>
            <a:pPr eaLnBrk="1" hangingPunct="1"/>
            <a:r>
              <a:rPr lang="en-US" smtClean="0"/>
              <a:t>Grant Permissions to Role</a:t>
            </a:r>
          </a:p>
        </p:txBody>
      </p:sp>
      <p:sp>
        <p:nvSpPr>
          <p:cNvPr id="27654" name="Text Box 14"/>
          <p:cNvSpPr txBox="1">
            <a:spLocks noChangeArrowheads="1"/>
          </p:cNvSpPr>
          <p:nvPr/>
        </p:nvSpPr>
        <p:spPr bwMode="auto">
          <a:xfrm>
            <a:off x="1676400" y="5257800"/>
            <a:ext cx="1447800" cy="650875"/>
          </a:xfrm>
          <a:prstGeom prst="rect">
            <a:avLst/>
          </a:prstGeom>
          <a:solidFill>
            <a:srgbClr val="FFFFCC"/>
          </a:solidFill>
          <a:ln w="9525">
            <a:solidFill>
              <a:schemeClr val="tx1"/>
            </a:solidFill>
            <a:miter lim="800000"/>
            <a:headEnd/>
            <a:tailEnd/>
          </a:ln>
        </p:spPr>
        <p:txBody>
          <a:bodyPr>
            <a:spAutoFit/>
          </a:bodyPr>
          <a:lstStyle/>
          <a:p>
            <a:r>
              <a:rPr lang="en-US">
                <a:cs typeface="Arial" charset="0"/>
              </a:rPr>
              <a:t>Grant permissions</a:t>
            </a:r>
          </a:p>
        </p:txBody>
      </p:sp>
      <p:sp>
        <p:nvSpPr>
          <p:cNvPr id="27655" name="Line 15"/>
          <p:cNvSpPr>
            <a:spLocks noChangeShapeType="1"/>
          </p:cNvSpPr>
          <p:nvPr/>
        </p:nvSpPr>
        <p:spPr bwMode="auto">
          <a:xfrm flipH="1">
            <a:off x="3200400" y="2362200"/>
            <a:ext cx="76200" cy="838200"/>
          </a:xfrm>
          <a:prstGeom prst="line">
            <a:avLst/>
          </a:prstGeom>
          <a:noFill/>
          <a:ln w="9525">
            <a:solidFill>
              <a:schemeClr val="tx1"/>
            </a:solidFill>
            <a:round/>
            <a:headEnd/>
            <a:tailEnd type="triangle" w="med" len="med"/>
          </a:ln>
        </p:spPr>
        <p:txBody>
          <a:bodyPr/>
          <a:lstStyle/>
          <a:p>
            <a:endParaRPr lang="en-US"/>
          </a:p>
        </p:txBody>
      </p:sp>
      <p:sp>
        <p:nvSpPr>
          <p:cNvPr id="27656" name="Line 16"/>
          <p:cNvSpPr>
            <a:spLocks noChangeShapeType="1"/>
          </p:cNvSpPr>
          <p:nvPr/>
        </p:nvSpPr>
        <p:spPr bwMode="auto">
          <a:xfrm>
            <a:off x="3276600" y="2362200"/>
            <a:ext cx="685800" cy="1447800"/>
          </a:xfrm>
          <a:prstGeom prst="line">
            <a:avLst/>
          </a:prstGeom>
          <a:noFill/>
          <a:ln w="9525">
            <a:solidFill>
              <a:schemeClr val="tx1"/>
            </a:solidFill>
            <a:round/>
            <a:headEnd/>
            <a:tailEnd type="triangle" w="med" len="med"/>
          </a:ln>
        </p:spPr>
        <p:txBody>
          <a:bodyPr/>
          <a:lstStyle/>
          <a:p>
            <a:endParaRPr lang="en-US"/>
          </a:p>
        </p:txBody>
      </p:sp>
      <p:sp>
        <p:nvSpPr>
          <p:cNvPr id="27657" name="Text Box 17"/>
          <p:cNvSpPr txBox="1">
            <a:spLocks noChangeArrowheads="1"/>
          </p:cNvSpPr>
          <p:nvPr/>
        </p:nvSpPr>
        <p:spPr bwMode="auto">
          <a:xfrm>
            <a:off x="2667000" y="1752600"/>
            <a:ext cx="1447800" cy="650875"/>
          </a:xfrm>
          <a:prstGeom prst="rect">
            <a:avLst/>
          </a:prstGeom>
          <a:solidFill>
            <a:srgbClr val="FFFFCC"/>
          </a:solidFill>
          <a:ln w="9525">
            <a:solidFill>
              <a:schemeClr val="tx1"/>
            </a:solidFill>
            <a:miter lim="800000"/>
            <a:headEnd/>
            <a:tailEnd/>
          </a:ln>
        </p:spPr>
        <p:txBody>
          <a:bodyPr>
            <a:spAutoFit/>
          </a:bodyPr>
          <a:lstStyle/>
          <a:p>
            <a:r>
              <a:rPr lang="en-US">
                <a:cs typeface="Arial" charset="0"/>
              </a:rPr>
              <a:t>Select table object</a:t>
            </a:r>
          </a:p>
        </p:txBody>
      </p:sp>
      <p:sp>
        <p:nvSpPr>
          <p:cNvPr id="27658" name="Line 18"/>
          <p:cNvSpPr>
            <a:spLocks noChangeShapeType="1"/>
          </p:cNvSpPr>
          <p:nvPr/>
        </p:nvSpPr>
        <p:spPr bwMode="auto">
          <a:xfrm flipV="1">
            <a:off x="1828800" y="4343400"/>
            <a:ext cx="609600" cy="914400"/>
          </a:xfrm>
          <a:prstGeom prst="line">
            <a:avLst/>
          </a:prstGeom>
          <a:noFill/>
          <a:ln w="9525">
            <a:solidFill>
              <a:schemeClr val="tx1"/>
            </a:solidFill>
            <a:round/>
            <a:headEnd/>
            <a:tailEnd type="triangle" w="med" len="med"/>
          </a:ln>
        </p:spPr>
        <p:txBody>
          <a:bodyPr/>
          <a:lstStyle/>
          <a:p>
            <a:endParaRPr lang="en-US"/>
          </a:p>
        </p:txBody>
      </p:sp>
      <p:sp>
        <p:nvSpPr>
          <p:cNvPr id="27659" name="Line 19"/>
          <p:cNvSpPr>
            <a:spLocks noChangeShapeType="1"/>
          </p:cNvSpPr>
          <p:nvPr/>
        </p:nvSpPr>
        <p:spPr bwMode="auto">
          <a:xfrm flipH="1" flipV="1">
            <a:off x="1600200" y="4572000"/>
            <a:ext cx="228600" cy="685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7C46805B-4880-4F7C-83A0-03E800300B50}" type="slidenum">
              <a:rPr lang="en-US"/>
              <a:pPr/>
              <a:t>26</a:t>
            </a:fld>
            <a:endParaRPr lang="en-US"/>
          </a:p>
        </p:txBody>
      </p:sp>
      <p:sp>
        <p:nvSpPr>
          <p:cNvPr id="28675" name="Rectangle 2"/>
          <p:cNvSpPr>
            <a:spLocks noGrp="1" noChangeArrowheads="1"/>
          </p:cNvSpPr>
          <p:nvPr>
            <p:ph type="title"/>
          </p:nvPr>
        </p:nvSpPr>
        <p:spPr/>
        <p:txBody>
          <a:bodyPr/>
          <a:lstStyle/>
          <a:p>
            <a:pPr eaLnBrk="1" hangingPunct="1"/>
            <a:r>
              <a:rPr lang="en-US" smtClean="0"/>
              <a:t>Assign Roles to Users</a:t>
            </a:r>
          </a:p>
        </p:txBody>
      </p:sp>
      <p:pic>
        <p:nvPicPr>
          <p:cNvPr id="28676" name="Picture 8"/>
          <p:cNvPicPr>
            <a:picLocks noChangeAspect="1" noChangeArrowheads="1"/>
          </p:cNvPicPr>
          <p:nvPr/>
        </p:nvPicPr>
        <p:blipFill>
          <a:blip r:embed="rId2" cstate="print"/>
          <a:srcRect/>
          <a:stretch>
            <a:fillRect/>
          </a:stretch>
        </p:blipFill>
        <p:spPr bwMode="auto">
          <a:xfrm>
            <a:off x="1905000" y="1447800"/>
            <a:ext cx="5100638" cy="4419600"/>
          </a:xfrm>
          <a:prstGeom prst="rect">
            <a:avLst/>
          </a:prstGeom>
          <a:noFill/>
          <a:ln w="9525" algn="ctr">
            <a:noFill/>
            <a:miter lim="800000"/>
            <a:headEnd/>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p:spPr>
        <p:txBody>
          <a:bodyPr/>
          <a:lstStyle/>
          <a:p>
            <a:fld id="{E666E66F-49A1-48EA-AC34-4DA5770A072F}" type="slidenum">
              <a:rPr lang="en-US"/>
              <a:pPr/>
              <a:t>3</a:t>
            </a:fld>
            <a:endParaRPr lang="en-US"/>
          </a:p>
        </p:txBody>
      </p:sp>
      <p:sp>
        <p:nvSpPr>
          <p:cNvPr id="5123" name="Rectangle 2"/>
          <p:cNvSpPr>
            <a:spLocks noGrp="1" noChangeArrowheads="1"/>
          </p:cNvSpPr>
          <p:nvPr>
            <p:ph type="title"/>
          </p:nvPr>
        </p:nvSpPr>
        <p:spPr/>
        <p:txBody>
          <a:bodyPr/>
          <a:lstStyle/>
          <a:p>
            <a:pPr eaLnBrk="1" hangingPunct="1"/>
            <a:r>
              <a:rPr lang="en-US" smtClean="0"/>
              <a:t>Oracle Data Storage</a:t>
            </a:r>
          </a:p>
        </p:txBody>
      </p:sp>
      <p:sp>
        <p:nvSpPr>
          <p:cNvPr id="5124" name="Text Box 20"/>
          <p:cNvSpPr txBox="1">
            <a:spLocks noChangeArrowheads="1"/>
          </p:cNvSpPr>
          <p:nvPr/>
        </p:nvSpPr>
        <p:spPr bwMode="auto">
          <a:xfrm>
            <a:off x="1143000" y="4343400"/>
            <a:ext cx="6477000" cy="1741488"/>
          </a:xfrm>
          <a:prstGeom prst="rect">
            <a:avLst/>
          </a:prstGeom>
          <a:noFill/>
          <a:ln w="9525" algn="ctr">
            <a:noFill/>
            <a:miter lim="800000"/>
            <a:headEnd/>
            <a:tailEnd/>
          </a:ln>
        </p:spPr>
        <p:txBody>
          <a:bodyPr>
            <a:spAutoFit/>
          </a:bodyPr>
          <a:lstStyle/>
          <a:p>
            <a:pPr>
              <a:spcBef>
                <a:spcPct val="50000"/>
              </a:spcBef>
            </a:pPr>
            <a:r>
              <a:rPr lang="en-US"/>
              <a:t>RAID drives automatically spread files across multiple drives.</a:t>
            </a:r>
          </a:p>
          <a:p>
            <a:pPr>
              <a:spcBef>
                <a:spcPct val="50000"/>
              </a:spcBef>
            </a:pPr>
            <a:r>
              <a:rPr lang="en-US"/>
              <a:t>Even without RAID you can manually assign table data and rollback segments to different drives.</a:t>
            </a:r>
          </a:p>
          <a:p>
            <a:pPr>
              <a:spcBef>
                <a:spcPct val="50000"/>
              </a:spcBef>
            </a:pPr>
            <a:r>
              <a:rPr lang="en-US"/>
              <a:t>Goal: Substantially improved performance and recovery in case of hardware failure.</a:t>
            </a:r>
          </a:p>
        </p:txBody>
      </p:sp>
      <p:sp>
        <p:nvSpPr>
          <p:cNvPr id="5125" name="Rectangle 21"/>
          <p:cNvSpPr>
            <a:spLocks noChangeArrowheads="1"/>
          </p:cNvSpPr>
          <p:nvPr/>
        </p:nvSpPr>
        <p:spPr bwMode="auto">
          <a:xfrm>
            <a:off x="1066800" y="3048000"/>
            <a:ext cx="3048000" cy="1143000"/>
          </a:xfrm>
          <a:prstGeom prst="rect">
            <a:avLst/>
          </a:prstGeom>
          <a:solidFill>
            <a:srgbClr val="FFFFCC"/>
          </a:solidFill>
          <a:ln w="9525" algn="ctr">
            <a:solidFill>
              <a:schemeClr val="tx1"/>
            </a:solidFill>
            <a:miter lim="800000"/>
            <a:headEnd/>
            <a:tailEnd type="none" w="sm" len="sm"/>
          </a:ln>
        </p:spPr>
        <p:txBody>
          <a:bodyPr/>
          <a:lstStyle/>
          <a:p>
            <a:pPr algn="ctr"/>
            <a:r>
              <a:rPr lang="en-US">
                <a:cs typeface="Arial" charset="0"/>
              </a:rPr>
              <a:t>Disk Drive</a:t>
            </a:r>
          </a:p>
        </p:txBody>
      </p:sp>
      <p:sp>
        <p:nvSpPr>
          <p:cNvPr id="5126" name="Rectangle 22"/>
          <p:cNvSpPr>
            <a:spLocks noChangeArrowheads="1"/>
          </p:cNvSpPr>
          <p:nvPr/>
        </p:nvSpPr>
        <p:spPr bwMode="auto">
          <a:xfrm>
            <a:off x="1219200" y="3505200"/>
            <a:ext cx="1371600" cy="457200"/>
          </a:xfrm>
          <a:prstGeom prst="rect">
            <a:avLst/>
          </a:prstGeom>
          <a:solidFill>
            <a:schemeClr val="accent1"/>
          </a:solidFill>
          <a:ln w="9525" algn="ctr">
            <a:solidFill>
              <a:schemeClr val="tx1"/>
            </a:solidFill>
            <a:miter lim="800000"/>
            <a:headEnd/>
            <a:tailEnd type="none" w="sm" len="sm"/>
          </a:ln>
        </p:spPr>
        <p:txBody>
          <a:bodyPr anchor="ctr"/>
          <a:lstStyle/>
          <a:p>
            <a:pPr algn="ctr"/>
            <a:r>
              <a:rPr lang="en-US">
                <a:cs typeface="Arial" charset="0"/>
              </a:rPr>
              <a:t>Data Files</a:t>
            </a:r>
          </a:p>
        </p:txBody>
      </p:sp>
      <p:sp>
        <p:nvSpPr>
          <p:cNvPr id="5127" name="Rectangle 23"/>
          <p:cNvSpPr>
            <a:spLocks noChangeArrowheads="1"/>
          </p:cNvSpPr>
          <p:nvPr/>
        </p:nvSpPr>
        <p:spPr bwMode="auto">
          <a:xfrm>
            <a:off x="2667000" y="3505200"/>
            <a:ext cx="1371600" cy="457200"/>
          </a:xfrm>
          <a:prstGeom prst="rect">
            <a:avLst/>
          </a:prstGeom>
          <a:solidFill>
            <a:schemeClr val="accent1"/>
          </a:solidFill>
          <a:ln w="9525" algn="ctr">
            <a:solidFill>
              <a:schemeClr val="tx1"/>
            </a:solidFill>
            <a:miter lim="800000"/>
            <a:headEnd/>
            <a:tailEnd type="none" w="sm" len="sm"/>
          </a:ln>
        </p:spPr>
        <p:txBody>
          <a:bodyPr anchor="ctr"/>
          <a:lstStyle/>
          <a:p>
            <a:pPr algn="ctr"/>
            <a:r>
              <a:rPr lang="en-US">
                <a:cs typeface="Arial" charset="0"/>
              </a:rPr>
              <a:t>Data Files</a:t>
            </a:r>
          </a:p>
        </p:txBody>
      </p:sp>
      <p:sp>
        <p:nvSpPr>
          <p:cNvPr id="5128" name="Rectangle 24"/>
          <p:cNvSpPr>
            <a:spLocks noChangeArrowheads="1"/>
          </p:cNvSpPr>
          <p:nvPr/>
        </p:nvSpPr>
        <p:spPr bwMode="auto">
          <a:xfrm>
            <a:off x="4572000" y="3048000"/>
            <a:ext cx="3048000" cy="1143000"/>
          </a:xfrm>
          <a:prstGeom prst="rect">
            <a:avLst/>
          </a:prstGeom>
          <a:solidFill>
            <a:srgbClr val="FFFFCC"/>
          </a:solidFill>
          <a:ln w="9525" algn="ctr">
            <a:solidFill>
              <a:schemeClr val="tx1"/>
            </a:solidFill>
            <a:miter lim="800000"/>
            <a:headEnd/>
            <a:tailEnd type="none" w="sm" len="sm"/>
          </a:ln>
        </p:spPr>
        <p:txBody>
          <a:bodyPr/>
          <a:lstStyle/>
          <a:p>
            <a:pPr algn="ctr"/>
            <a:r>
              <a:rPr lang="en-US">
                <a:cs typeface="Arial" charset="0"/>
              </a:rPr>
              <a:t>Disk Drive</a:t>
            </a:r>
          </a:p>
        </p:txBody>
      </p:sp>
      <p:sp>
        <p:nvSpPr>
          <p:cNvPr id="5129" name="Rectangle 25"/>
          <p:cNvSpPr>
            <a:spLocks noChangeArrowheads="1"/>
          </p:cNvSpPr>
          <p:nvPr/>
        </p:nvSpPr>
        <p:spPr bwMode="auto">
          <a:xfrm>
            <a:off x="4724400" y="3505200"/>
            <a:ext cx="1371600" cy="457200"/>
          </a:xfrm>
          <a:prstGeom prst="rect">
            <a:avLst/>
          </a:prstGeom>
          <a:solidFill>
            <a:schemeClr val="accent1"/>
          </a:solidFill>
          <a:ln w="9525" algn="ctr">
            <a:solidFill>
              <a:schemeClr val="tx1"/>
            </a:solidFill>
            <a:miter lim="800000"/>
            <a:headEnd/>
            <a:tailEnd type="none" w="sm" len="sm"/>
          </a:ln>
        </p:spPr>
        <p:txBody>
          <a:bodyPr anchor="ctr"/>
          <a:lstStyle/>
          <a:p>
            <a:pPr algn="ctr"/>
            <a:r>
              <a:rPr lang="en-US">
                <a:cs typeface="Arial" charset="0"/>
              </a:rPr>
              <a:t>Data Files</a:t>
            </a:r>
          </a:p>
        </p:txBody>
      </p:sp>
      <p:sp>
        <p:nvSpPr>
          <p:cNvPr id="5130" name="Rectangle 26"/>
          <p:cNvSpPr>
            <a:spLocks noChangeArrowheads="1"/>
          </p:cNvSpPr>
          <p:nvPr/>
        </p:nvSpPr>
        <p:spPr bwMode="auto">
          <a:xfrm>
            <a:off x="6172200" y="3505200"/>
            <a:ext cx="1371600" cy="457200"/>
          </a:xfrm>
          <a:prstGeom prst="rect">
            <a:avLst/>
          </a:prstGeom>
          <a:solidFill>
            <a:schemeClr val="accent1"/>
          </a:solidFill>
          <a:ln w="9525" algn="ctr">
            <a:solidFill>
              <a:schemeClr val="tx1"/>
            </a:solidFill>
            <a:miter lim="800000"/>
            <a:headEnd/>
            <a:tailEnd type="none" w="sm" len="sm"/>
          </a:ln>
        </p:spPr>
        <p:txBody>
          <a:bodyPr anchor="ctr"/>
          <a:lstStyle/>
          <a:p>
            <a:pPr algn="ctr"/>
            <a:r>
              <a:rPr lang="en-US">
                <a:cs typeface="Arial" charset="0"/>
              </a:rPr>
              <a:t>Data Files</a:t>
            </a:r>
          </a:p>
        </p:txBody>
      </p:sp>
      <p:sp>
        <p:nvSpPr>
          <p:cNvPr id="5131" name="Rectangle 27"/>
          <p:cNvSpPr>
            <a:spLocks noChangeArrowheads="1"/>
          </p:cNvSpPr>
          <p:nvPr/>
        </p:nvSpPr>
        <p:spPr bwMode="auto">
          <a:xfrm>
            <a:off x="1143000" y="1600200"/>
            <a:ext cx="2895600" cy="1219200"/>
          </a:xfrm>
          <a:prstGeom prst="rect">
            <a:avLst/>
          </a:prstGeom>
          <a:noFill/>
          <a:ln w="9525" algn="ctr">
            <a:solidFill>
              <a:schemeClr val="tx1"/>
            </a:solidFill>
            <a:miter lim="800000"/>
            <a:headEnd/>
            <a:tailEnd/>
          </a:ln>
        </p:spPr>
        <p:txBody>
          <a:bodyPr wrap="none"/>
          <a:lstStyle/>
          <a:p>
            <a:pPr algn="ctr"/>
            <a:r>
              <a:rPr lang="en-US">
                <a:cs typeface="Arial" charset="0"/>
              </a:rPr>
              <a:t>Tablespace</a:t>
            </a:r>
          </a:p>
        </p:txBody>
      </p:sp>
      <p:sp>
        <p:nvSpPr>
          <p:cNvPr id="5132" name="Text Box 28"/>
          <p:cNvSpPr txBox="1">
            <a:spLocks noChangeArrowheads="1"/>
          </p:cNvSpPr>
          <p:nvPr/>
        </p:nvSpPr>
        <p:spPr bwMode="auto">
          <a:xfrm>
            <a:off x="1219200" y="1981200"/>
            <a:ext cx="1447800" cy="366713"/>
          </a:xfrm>
          <a:prstGeom prst="rect">
            <a:avLst/>
          </a:prstGeom>
          <a:noFill/>
          <a:ln w="9525" algn="ctr">
            <a:noFill/>
            <a:miter lim="800000"/>
            <a:headEnd/>
            <a:tailEnd/>
          </a:ln>
        </p:spPr>
        <p:txBody>
          <a:bodyPr>
            <a:spAutoFit/>
          </a:bodyPr>
          <a:lstStyle/>
          <a:p>
            <a:pPr>
              <a:spcBef>
                <a:spcPct val="50000"/>
              </a:spcBef>
            </a:pPr>
            <a:r>
              <a:rPr lang="en-US">
                <a:cs typeface="Arial" charset="0"/>
              </a:rPr>
              <a:t>Table Data</a:t>
            </a:r>
          </a:p>
        </p:txBody>
      </p:sp>
      <p:sp>
        <p:nvSpPr>
          <p:cNvPr id="5133" name="Rectangle 29"/>
          <p:cNvSpPr>
            <a:spLocks noChangeArrowheads="1"/>
          </p:cNvSpPr>
          <p:nvPr/>
        </p:nvSpPr>
        <p:spPr bwMode="auto">
          <a:xfrm>
            <a:off x="4572000" y="1600200"/>
            <a:ext cx="2895600" cy="1219200"/>
          </a:xfrm>
          <a:prstGeom prst="rect">
            <a:avLst/>
          </a:prstGeom>
          <a:noFill/>
          <a:ln w="9525" algn="ctr">
            <a:solidFill>
              <a:schemeClr val="tx1"/>
            </a:solidFill>
            <a:miter lim="800000"/>
            <a:headEnd/>
            <a:tailEnd/>
          </a:ln>
        </p:spPr>
        <p:txBody>
          <a:bodyPr wrap="none"/>
          <a:lstStyle/>
          <a:p>
            <a:pPr algn="ctr"/>
            <a:r>
              <a:rPr lang="en-US">
                <a:cs typeface="Arial" charset="0"/>
              </a:rPr>
              <a:t>Tablespace</a:t>
            </a:r>
          </a:p>
        </p:txBody>
      </p:sp>
      <p:sp>
        <p:nvSpPr>
          <p:cNvPr id="5134" name="Text Box 30"/>
          <p:cNvSpPr txBox="1">
            <a:spLocks noChangeArrowheads="1"/>
          </p:cNvSpPr>
          <p:nvPr/>
        </p:nvSpPr>
        <p:spPr bwMode="auto">
          <a:xfrm>
            <a:off x="4648200" y="1981200"/>
            <a:ext cx="2286000" cy="779463"/>
          </a:xfrm>
          <a:prstGeom prst="rect">
            <a:avLst/>
          </a:prstGeom>
          <a:noFill/>
          <a:ln w="9525" algn="ctr">
            <a:noFill/>
            <a:miter lim="800000"/>
            <a:headEnd/>
            <a:tailEnd/>
          </a:ln>
        </p:spPr>
        <p:txBody>
          <a:bodyPr>
            <a:spAutoFit/>
          </a:bodyPr>
          <a:lstStyle/>
          <a:p>
            <a:pPr>
              <a:spcBef>
                <a:spcPct val="50000"/>
              </a:spcBef>
            </a:pPr>
            <a:r>
              <a:rPr lang="en-US">
                <a:cs typeface="Arial" charset="0"/>
              </a:rPr>
              <a:t>Rollback segments</a:t>
            </a:r>
          </a:p>
          <a:p>
            <a:pPr>
              <a:spcBef>
                <a:spcPct val="50000"/>
              </a:spcBef>
            </a:pPr>
            <a:r>
              <a:rPr lang="en-US">
                <a:cs typeface="Arial" charset="0"/>
              </a:rPr>
              <a:t>Redo logs</a:t>
            </a:r>
          </a:p>
        </p:txBody>
      </p:sp>
      <p:sp>
        <p:nvSpPr>
          <p:cNvPr id="5135" name="Line 31"/>
          <p:cNvSpPr>
            <a:spLocks noChangeShapeType="1"/>
          </p:cNvSpPr>
          <p:nvPr/>
        </p:nvSpPr>
        <p:spPr bwMode="auto">
          <a:xfrm>
            <a:off x="1295400" y="2819400"/>
            <a:ext cx="457200" cy="685800"/>
          </a:xfrm>
          <a:prstGeom prst="line">
            <a:avLst/>
          </a:prstGeom>
          <a:noFill/>
          <a:ln w="9525">
            <a:solidFill>
              <a:schemeClr val="tx1"/>
            </a:solidFill>
            <a:round/>
            <a:headEnd/>
            <a:tailEnd type="triangle" w="sm" len="sm"/>
          </a:ln>
        </p:spPr>
        <p:txBody>
          <a:bodyPr anchor="ctr"/>
          <a:lstStyle/>
          <a:p>
            <a:endParaRPr lang="en-US"/>
          </a:p>
        </p:txBody>
      </p:sp>
      <p:sp>
        <p:nvSpPr>
          <p:cNvPr id="5136" name="Line 32"/>
          <p:cNvSpPr>
            <a:spLocks noChangeShapeType="1"/>
          </p:cNvSpPr>
          <p:nvPr/>
        </p:nvSpPr>
        <p:spPr bwMode="auto">
          <a:xfrm>
            <a:off x="1295400" y="2819400"/>
            <a:ext cx="1447800" cy="685800"/>
          </a:xfrm>
          <a:prstGeom prst="line">
            <a:avLst/>
          </a:prstGeom>
          <a:noFill/>
          <a:ln w="9525">
            <a:solidFill>
              <a:schemeClr val="tx1"/>
            </a:solidFill>
            <a:round/>
            <a:headEnd/>
            <a:tailEnd type="triangle" w="sm" len="sm"/>
          </a:ln>
        </p:spPr>
        <p:txBody>
          <a:bodyPr anchor="ctr"/>
          <a:lstStyle/>
          <a:p>
            <a:endParaRPr lang="en-US"/>
          </a:p>
        </p:txBody>
      </p:sp>
      <p:sp>
        <p:nvSpPr>
          <p:cNvPr id="5137" name="Line 33"/>
          <p:cNvSpPr>
            <a:spLocks noChangeShapeType="1"/>
          </p:cNvSpPr>
          <p:nvPr/>
        </p:nvSpPr>
        <p:spPr bwMode="auto">
          <a:xfrm>
            <a:off x="4800600" y="2819400"/>
            <a:ext cx="457200" cy="685800"/>
          </a:xfrm>
          <a:prstGeom prst="line">
            <a:avLst/>
          </a:prstGeom>
          <a:noFill/>
          <a:ln w="9525">
            <a:solidFill>
              <a:schemeClr val="tx1"/>
            </a:solidFill>
            <a:round/>
            <a:headEnd/>
            <a:tailEnd type="triangle" w="sm" len="sm"/>
          </a:ln>
        </p:spPr>
        <p:txBody>
          <a:bodyPr anchor="ctr"/>
          <a:lstStyle/>
          <a:p>
            <a:endParaRPr lang="en-US"/>
          </a:p>
        </p:txBody>
      </p:sp>
      <p:sp>
        <p:nvSpPr>
          <p:cNvPr id="5138" name="Line 34"/>
          <p:cNvSpPr>
            <a:spLocks noChangeShapeType="1"/>
          </p:cNvSpPr>
          <p:nvPr/>
        </p:nvSpPr>
        <p:spPr bwMode="auto">
          <a:xfrm>
            <a:off x="4800600" y="2819400"/>
            <a:ext cx="1447800" cy="685800"/>
          </a:xfrm>
          <a:prstGeom prst="line">
            <a:avLst/>
          </a:prstGeom>
          <a:noFill/>
          <a:ln w="9525">
            <a:solidFill>
              <a:schemeClr val="tx1"/>
            </a:solidFill>
            <a:round/>
            <a:headEnd/>
            <a:tailEnd type="triangle" w="sm" len="sm"/>
          </a:ln>
        </p:spPr>
        <p:txBody>
          <a:bodyPr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p>
            <a:fld id="{2F3B80F6-360E-479A-A694-914FC1A6D3CC}" type="slidenum">
              <a:rPr lang="en-US"/>
              <a:pPr/>
              <a:t>4</a:t>
            </a:fld>
            <a:endParaRPr lang="en-US"/>
          </a:p>
        </p:txBody>
      </p:sp>
      <p:sp>
        <p:nvSpPr>
          <p:cNvPr id="6147" name="Rectangle 4"/>
          <p:cNvSpPr>
            <a:spLocks noGrp="1" noChangeArrowheads="1"/>
          </p:cNvSpPr>
          <p:nvPr>
            <p:ph type="title"/>
          </p:nvPr>
        </p:nvSpPr>
        <p:spPr/>
        <p:txBody>
          <a:bodyPr/>
          <a:lstStyle/>
          <a:p>
            <a:pPr eaLnBrk="1" hangingPunct="1"/>
            <a:r>
              <a:rPr lang="en-US" smtClean="0"/>
              <a:t>Action</a:t>
            </a:r>
          </a:p>
        </p:txBody>
      </p:sp>
      <p:sp>
        <p:nvSpPr>
          <p:cNvPr id="6148" name="Text Box 5"/>
          <p:cNvSpPr txBox="1">
            <a:spLocks noChangeArrowheads="1"/>
          </p:cNvSpPr>
          <p:nvPr/>
        </p:nvSpPr>
        <p:spPr bwMode="auto">
          <a:xfrm>
            <a:off x="1371600" y="1676400"/>
            <a:ext cx="6324600" cy="3581400"/>
          </a:xfrm>
          <a:prstGeom prst="rect">
            <a:avLst/>
          </a:prstGeom>
          <a:gradFill rotWithShape="1">
            <a:gsLst>
              <a:gs pos="0">
                <a:srgbClr val="D3D3D3"/>
              </a:gs>
              <a:gs pos="100000">
                <a:srgbClr val="F4F4F4"/>
              </a:gs>
            </a:gsLst>
            <a:lin ang="5400000" scaled="1"/>
          </a:gradFill>
          <a:ln w="9525" algn="ctr">
            <a:solidFill>
              <a:srgbClr val="993300"/>
            </a:solidFill>
            <a:miter lim="800000"/>
            <a:headEnd/>
            <a:tailEnd/>
          </a:ln>
        </p:spPr>
        <p:txBody>
          <a:bodyPr/>
          <a:lstStyle/>
          <a:p>
            <a:pPr marL="468313" indent="-468313" algn="ctr"/>
            <a:r>
              <a:rPr lang="en-US" sz="2000" b="1"/>
              <a:t>Action</a:t>
            </a:r>
          </a:p>
          <a:p>
            <a:pPr marL="468313" indent="-468313"/>
            <a:r>
              <a:rPr lang="en-US" sz="2000"/>
              <a:t>Log into the enterprise manager and click the Performance tab.</a:t>
            </a:r>
          </a:p>
          <a:p>
            <a:pPr marL="468313" indent="-468313"/>
            <a:r>
              <a:rPr lang="en-US" sz="2000"/>
              <a:t>Select the Advisor Central link under the Related Links.</a:t>
            </a:r>
          </a:p>
          <a:p>
            <a:pPr marL="468313" indent="-468313"/>
            <a:r>
              <a:rPr lang="en-US" sz="2000"/>
              <a:t>Select the Tuning Advisor and then the Top SQL link.</a:t>
            </a:r>
          </a:p>
          <a:p>
            <a:pPr marL="468313" indent="-468313"/>
            <a:r>
              <a:rPr lang="en-US" sz="2000"/>
              <a:t>Open a PL SQL session and issue several queries while you monitor the database performance.</a:t>
            </a:r>
          </a:p>
          <a:p>
            <a:pPr marL="468313" indent="-468313"/>
            <a:r>
              <a:rPr lang="en-US" sz="2000"/>
              <a:t>Run some reports or get several people to alter data at the same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Monitor 11g Minimal Activity</a:t>
            </a:r>
          </a:p>
        </p:txBody>
      </p:sp>
      <p:sp>
        <p:nvSpPr>
          <p:cNvPr id="7171" name="Slide Number Placeholder 2"/>
          <p:cNvSpPr>
            <a:spLocks noGrp="1"/>
          </p:cNvSpPr>
          <p:nvPr>
            <p:ph type="sldNum" sz="quarter" idx="12"/>
          </p:nvPr>
        </p:nvSpPr>
        <p:spPr>
          <a:noFill/>
        </p:spPr>
        <p:txBody>
          <a:bodyPr/>
          <a:lstStyle/>
          <a:p>
            <a:fld id="{FF350358-ED36-4F28-81D7-F558CF932F7E}" type="slidenum">
              <a:rPr lang="en-US"/>
              <a:pPr/>
              <a:t>5</a:t>
            </a:fld>
            <a:endParaRPr lang="en-US"/>
          </a:p>
        </p:txBody>
      </p:sp>
      <p:pic>
        <p:nvPicPr>
          <p:cNvPr id="7172" name="Picture 2"/>
          <p:cNvPicPr>
            <a:picLocks noChangeAspect="1" noChangeArrowheads="1"/>
          </p:cNvPicPr>
          <p:nvPr/>
        </p:nvPicPr>
        <p:blipFill>
          <a:blip r:embed="rId2" cstate="print"/>
          <a:srcRect/>
          <a:stretch>
            <a:fillRect/>
          </a:stretch>
        </p:blipFill>
        <p:spPr bwMode="auto">
          <a:xfrm>
            <a:off x="2438400" y="1295400"/>
            <a:ext cx="4151313" cy="4800600"/>
          </a:xfrm>
          <a:prstGeom prst="rect">
            <a:avLst/>
          </a:prstGeom>
          <a:noFill/>
          <a:ln w="9525" algn="ctr">
            <a:noFill/>
            <a:miter lim="800000"/>
            <a:headEnd/>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5D169991-DF3C-43FC-9B28-CF29EF2C9700}" type="slidenum">
              <a:rPr lang="en-US"/>
              <a:pPr/>
              <a:t>6</a:t>
            </a:fld>
            <a:endParaRPr lang="en-US"/>
          </a:p>
        </p:txBody>
      </p:sp>
      <p:sp>
        <p:nvSpPr>
          <p:cNvPr id="8195" name="Rectangle 2"/>
          <p:cNvSpPr>
            <a:spLocks noGrp="1" noChangeArrowheads="1"/>
          </p:cNvSpPr>
          <p:nvPr>
            <p:ph type="title"/>
          </p:nvPr>
        </p:nvSpPr>
        <p:spPr/>
        <p:txBody>
          <a:bodyPr/>
          <a:lstStyle/>
          <a:p>
            <a:pPr eaLnBrk="1" hangingPunct="1"/>
            <a:r>
              <a:rPr lang="en-US" smtClean="0"/>
              <a:t>Enterprise Manager Monitor 10g</a:t>
            </a:r>
          </a:p>
        </p:txBody>
      </p:sp>
      <p:pic>
        <p:nvPicPr>
          <p:cNvPr id="8196" name="Picture 13"/>
          <p:cNvPicPr>
            <a:picLocks noChangeAspect="1" noChangeArrowheads="1"/>
          </p:cNvPicPr>
          <p:nvPr/>
        </p:nvPicPr>
        <p:blipFill>
          <a:blip r:embed="rId2" cstate="print"/>
          <a:srcRect/>
          <a:stretch>
            <a:fillRect/>
          </a:stretch>
        </p:blipFill>
        <p:spPr bwMode="auto">
          <a:xfrm>
            <a:off x="1828800" y="1295400"/>
            <a:ext cx="5405438" cy="4929188"/>
          </a:xfrm>
          <a:prstGeom prst="rect">
            <a:avLst/>
          </a:prstGeom>
          <a:noFill/>
          <a:ln w="9525">
            <a:noFill/>
            <a:miter lim="800000"/>
            <a:headEnd/>
            <a:tailEnd/>
          </a:ln>
        </p:spPr>
      </p:pic>
      <p:sp>
        <p:nvSpPr>
          <p:cNvPr id="8197" name="Text Box 14"/>
          <p:cNvSpPr txBox="1">
            <a:spLocks noChangeArrowheads="1"/>
          </p:cNvSpPr>
          <p:nvPr/>
        </p:nvSpPr>
        <p:spPr bwMode="auto">
          <a:xfrm>
            <a:off x="3733800" y="4419600"/>
            <a:ext cx="1752600" cy="590550"/>
          </a:xfrm>
          <a:prstGeom prst="rect">
            <a:avLst/>
          </a:prstGeom>
          <a:solidFill>
            <a:srgbClr val="FFFFCC"/>
          </a:solidFill>
          <a:ln w="9525">
            <a:solidFill>
              <a:schemeClr val="tx1"/>
            </a:solidFill>
            <a:miter lim="800000"/>
            <a:headEnd/>
            <a:tailEnd/>
          </a:ln>
        </p:spPr>
        <p:txBody>
          <a:bodyPr>
            <a:spAutoFit/>
          </a:bodyPr>
          <a:lstStyle/>
          <a:p>
            <a:r>
              <a:rPr lang="en-US" sz="1600">
                <a:cs typeface="Arial" charset="0"/>
              </a:rPr>
              <a:t>Activity monitors</a:t>
            </a:r>
          </a:p>
          <a:p>
            <a:r>
              <a:rPr lang="en-US" sz="1600">
                <a:cs typeface="Arial" charset="0"/>
              </a:rPr>
              <a:t>Click for details</a:t>
            </a:r>
          </a:p>
        </p:txBody>
      </p:sp>
      <p:sp>
        <p:nvSpPr>
          <p:cNvPr id="8198" name="Line 15"/>
          <p:cNvSpPr>
            <a:spLocks noChangeShapeType="1"/>
          </p:cNvSpPr>
          <p:nvPr/>
        </p:nvSpPr>
        <p:spPr bwMode="auto">
          <a:xfrm flipV="1">
            <a:off x="5486400" y="4343400"/>
            <a:ext cx="914400" cy="381000"/>
          </a:xfrm>
          <a:prstGeom prst="line">
            <a:avLst/>
          </a:prstGeom>
          <a:noFill/>
          <a:ln w="9525">
            <a:solidFill>
              <a:schemeClr val="tx1"/>
            </a:solidFill>
            <a:round/>
            <a:headEnd/>
            <a:tailEnd type="triangle" w="med" len="med"/>
          </a:ln>
        </p:spPr>
        <p:txBody>
          <a:bodyPr/>
          <a:lstStyle/>
          <a:p>
            <a:endParaRPr lang="en-US"/>
          </a:p>
        </p:txBody>
      </p:sp>
      <p:sp>
        <p:nvSpPr>
          <p:cNvPr id="8199" name="Line 16"/>
          <p:cNvSpPr>
            <a:spLocks noChangeShapeType="1"/>
          </p:cNvSpPr>
          <p:nvPr/>
        </p:nvSpPr>
        <p:spPr bwMode="auto">
          <a:xfrm>
            <a:off x="5486400" y="4724400"/>
            <a:ext cx="9144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B9031881-A30A-4C16-87DC-AF961179BFE6}" type="slidenum">
              <a:rPr lang="en-US"/>
              <a:pPr/>
              <a:t>7</a:t>
            </a:fld>
            <a:endParaRPr lang="en-US"/>
          </a:p>
        </p:txBody>
      </p:sp>
      <p:sp>
        <p:nvSpPr>
          <p:cNvPr id="9219" name="Rectangle 6"/>
          <p:cNvSpPr>
            <a:spLocks noGrp="1" noChangeArrowheads="1"/>
          </p:cNvSpPr>
          <p:nvPr>
            <p:ph type="title"/>
          </p:nvPr>
        </p:nvSpPr>
        <p:spPr/>
        <p:txBody>
          <a:bodyPr/>
          <a:lstStyle/>
          <a:p>
            <a:pPr eaLnBrk="1" hangingPunct="1"/>
            <a:r>
              <a:rPr lang="en-US" smtClean="0"/>
              <a:t>Performance Diagnostic: ADDM</a:t>
            </a:r>
          </a:p>
        </p:txBody>
      </p:sp>
      <p:pic>
        <p:nvPicPr>
          <p:cNvPr id="9220" name="Picture 11"/>
          <p:cNvPicPr>
            <a:picLocks noChangeAspect="1" noChangeArrowheads="1"/>
          </p:cNvPicPr>
          <p:nvPr/>
        </p:nvPicPr>
        <p:blipFill>
          <a:blip r:embed="rId2" cstate="print"/>
          <a:srcRect/>
          <a:stretch>
            <a:fillRect/>
          </a:stretch>
        </p:blipFill>
        <p:spPr bwMode="auto">
          <a:xfrm>
            <a:off x="2133600" y="1524000"/>
            <a:ext cx="3962400" cy="4627563"/>
          </a:xfrm>
          <a:prstGeom prst="rect">
            <a:avLst/>
          </a:prstGeom>
          <a:noFill/>
          <a:ln w="9525" algn="ctr">
            <a:noFill/>
            <a:miter lim="800000"/>
            <a:headEnd/>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p:spPr>
        <p:txBody>
          <a:bodyPr/>
          <a:lstStyle/>
          <a:p>
            <a:fld id="{DE2714FB-D150-4F51-8491-AEDF9EB64795}" type="slidenum">
              <a:rPr lang="en-US"/>
              <a:pPr/>
              <a:t>8</a:t>
            </a:fld>
            <a:endParaRPr lang="en-US"/>
          </a:p>
        </p:txBody>
      </p:sp>
      <p:sp>
        <p:nvSpPr>
          <p:cNvPr id="10243" name="Rectangle 4"/>
          <p:cNvSpPr>
            <a:spLocks noGrp="1" noChangeArrowheads="1"/>
          </p:cNvSpPr>
          <p:nvPr>
            <p:ph type="title"/>
          </p:nvPr>
        </p:nvSpPr>
        <p:spPr/>
        <p:txBody>
          <a:bodyPr/>
          <a:lstStyle/>
          <a:p>
            <a:pPr eaLnBrk="1" hangingPunct="1"/>
            <a:r>
              <a:rPr lang="en-US" smtClean="0"/>
              <a:t>Gather Statistics</a:t>
            </a:r>
          </a:p>
        </p:txBody>
      </p:sp>
      <p:sp>
        <p:nvSpPr>
          <p:cNvPr id="10244" name="Text Box 5"/>
          <p:cNvSpPr txBox="1">
            <a:spLocks noChangeArrowheads="1"/>
          </p:cNvSpPr>
          <p:nvPr/>
        </p:nvSpPr>
        <p:spPr bwMode="auto">
          <a:xfrm>
            <a:off x="457200" y="1447800"/>
            <a:ext cx="7239000" cy="915988"/>
          </a:xfrm>
          <a:prstGeom prst="rect">
            <a:avLst/>
          </a:prstGeom>
          <a:noFill/>
          <a:ln w="9525" algn="ctr">
            <a:noFill/>
            <a:miter lim="800000"/>
            <a:headEnd/>
            <a:tailEnd type="none" w="sm" len="sm"/>
          </a:ln>
        </p:spPr>
        <p:txBody>
          <a:bodyPr>
            <a:spAutoFit/>
          </a:bodyPr>
          <a:lstStyle/>
          <a:p>
            <a:pPr>
              <a:spcBef>
                <a:spcPct val="50000"/>
              </a:spcBef>
            </a:pPr>
            <a:r>
              <a:rPr lang="en-US"/>
              <a:t>Statistics about the data within each table tell Oracle how to optimize queries. The tuning system also uses the statistics to make recommendations about indexes  to improve performance.</a:t>
            </a:r>
          </a:p>
        </p:txBody>
      </p:sp>
      <p:sp>
        <p:nvSpPr>
          <p:cNvPr id="10245" name="Text Box 6"/>
          <p:cNvSpPr txBox="1">
            <a:spLocks noChangeArrowheads="1"/>
          </p:cNvSpPr>
          <p:nvPr/>
        </p:nvSpPr>
        <p:spPr bwMode="auto">
          <a:xfrm>
            <a:off x="533400" y="2362200"/>
            <a:ext cx="7254875" cy="1190625"/>
          </a:xfrm>
          <a:prstGeom prst="rect">
            <a:avLst/>
          </a:prstGeom>
          <a:noFill/>
          <a:ln w="9525" algn="ctr">
            <a:noFill/>
            <a:miter lim="800000"/>
            <a:headEnd/>
            <a:tailEnd type="none" w="sm" len="sm"/>
          </a:ln>
        </p:spPr>
        <p:txBody>
          <a:bodyPr>
            <a:spAutoFit/>
          </a:bodyPr>
          <a:lstStyle/>
          <a:p>
            <a:r>
              <a:rPr lang="en-US"/>
              <a:t>The older command is: Analyze Table Customer compute statistics;</a:t>
            </a:r>
          </a:p>
          <a:p>
            <a:endParaRPr lang="en-US"/>
          </a:p>
          <a:p>
            <a:r>
              <a:rPr lang="en-US"/>
              <a:t>Oracle now recommends that you use the DBMS_STATS package instead to analyze the entire database (or schema) at one time.</a:t>
            </a:r>
          </a:p>
        </p:txBody>
      </p:sp>
      <p:sp>
        <p:nvSpPr>
          <p:cNvPr id="10246" name="Text Box 7"/>
          <p:cNvSpPr txBox="1">
            <a:spLocks noChangeArrowheads="1"/>
          </p:cNvSpPr>
          <p:nvPr/>
        </p:nvSpPr>
        <p:spPr bwMode="auto">
          <a:xfrm>
            <a:off x="609600" y="3657600"/>
            <a:ext cx="7086600" cy="2017713"/>
          </a:xfrm>
          <a:prstGeom prst="rect">
            <a:avLst/>
          </a:prstGeom>
          <a:noFill/>
          <a:ln w="9525" algn="ctr">
            <a:noFill/>
            <a:miter lim="800000"/>
            <a:headEnd/>
            <a:tailEnd type="none" w="sm" len="sm"/>
          </a:ln>
        </p:spPr>
        <p:txBody>
          <a:bodyPr>
            <a:spAutoFit/>
          </a:bodyPr>
          <a:lstStyle/>
          <a:p>
            <a:pPr>
              <a:spcBef>
                <a:spcPct val="50000"/>
              </a:spcBef>
            </a:pPr>
            <a:r>
              <a:rPr lang="en-US" b="1"/>
              <a:t>Exec DBMS_STATS.Gather_Database_Stats</a:t>
            </a:r>
          </a:p>
          <a:p>
            <a:pPr>
              <a:spcBef>
                <a:spcPct val="50000"/>
              </a:spcBef>
            </a:pPr>
            <a:r>
              <a:rPr lang="en-US"/>
              <a:t>Or</a:t>
            </a:r>
          </a:p>
          <a:p>
            <a:pPr>
              <a:spcBef>
                <a:spcPct val="50000"/>
              </a:spcBef>
            </a:pPr>
            <a:r>
              <a:rPr lang="en-US" b="1"/>
              <a:t>Exec DBMS_STATS.Gather_Schema_Stats(‘powder’)</a:t>
            </a:r>
          </a:p>
          <a:p>
            <a:pPr>
              <a:spcBef>
                <a:spcPct val="50000"/>
              </a:spcBef>
            </a:pPr>
            <a:r>
              <a:rPr lang="en-US"/>
              <a:t>Or</a:t>
            </a:r>
          </a:p>
          <a:p>
            <a:pPr>
              <a:spcBef>
                <a:spcPct val="50000"/>
              </a:spcBef>
            </a:pPr>
            <a:r>
              <a:rPr lang="en-US" b="1"/>
              <a:t>Exec DBMS_STATS.Gather_Table_Stats (‘powder’, ‘Customer’)</a:t>
            </a:r>
          </a:p>
        </p:txBody>
      </p:sp>
      <p:sp>
        <p:nvSpPr>
          <p:cNvPr id="10247" name="Text Box 8"/>
          <p:cNvSpPr txBox="1">
            <a:spLocks noChangeArrowheads="1"/>
          </p:cNvSpPr>
          <p:nvPr/>
        </p:nvSpPr>
        <p:spPr bwMode="auto">
          <a:xfrm>
            <a:off x="1371600" y="5791200"/>
            <a:ext cx="5715000" cy="366713"/>
          </a:xfrm>
          <a:prstGeom prst="rect">
            <a:avLst/>
          </a:prstGeom>
          <a:noFill/>
          <a:ln w="9525" algn="ctr">
            <a:noFill/>
            <a:miter lim="800000"/>
            <a:headEnd/>
            <a:tailEnd type="none" w="sm" len="sm"/>
          </a:ln>
        </p:spPr>
        <p:txBody>
          <a:bodyPr>
            <a:spAutoFit/>
          </a:bodyPr>
          <a:lstStyle/>
          <a:p>
            <a:pPr>
              <a:spcBef>
                <a:spcPct val="50000"/>
              </a:spcBef>
            </a:pPr>
            <a:r>
              <a:rPr lang="en-US"/>
              <a:t>You need Sys DBA permissions to run the first 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p:cNvPicPr>
            <a:picLocks noChangeAspect="1" noChangeArrowheads="1"/>
          </p:cNvPicPr>
          <p:nvPr/>
        </p:nvPicPr>
        <p:blipFill>
          <a:blip r:embed="rId2" cstate="print"/>
          <a:srcRect/>
          <a:stretch>
            <a:fillRect/>
          </a:stretch>
        </p:blipFill>
        <p:spPr bwMode="auto">
          <a:xfrm>
            <a:off x="1752600" y="1447800"/>
            <a:ext cx="4719638" cy="4567238"/>
          </a:xfrm>
          <a:prstGeom prst="rect">
            <a:avLst/>
          </a:prstGeom>
          <a:noFill/>
          <a:ln w="9525" algn="ctr">
            <a:noFill/>
            <a:miter lim="800000"/>
            <a:headEnd/>
            <a:tailEnd type="none" w="sm" len="sm"/>
          </a:ln>
        </p:spPr>
      </p:pic>
      <p:sp>
        <p:nvSpPr>
          <p:cNvPr id="11267" name="Slide Number Placeholder 5"/>
          <p:cNvSpPr>
            <a:spLocks noGrp="1"/>
          </p:cNvSpPr>
          <p:nvPr>
            <p:ph type="sldNum" sz="quarter" idx="12"/>
          </p:nvPr>
        </p:nvSpPr>
        <p:spPr>
          <a:noFill/>
        </p:spPr>
        <p:txBody>
          <a:bodyPr/>
          <a:lstStyle/>
          <a:p>
            <a:fld id="{A3AF0009-017B-4B0F-98B3-D5152C013674}" type="slidenum">
              <a:rPr lang="en-US"/>
              <a:pPr/>
              <a:t>9</a:t>
            </a:fld>
            <a:endParaRPr lang="en-US"/>
          </a:p>
        </p:txBody>
      </p:sp>
      <p:sp>
        <p:nvSpPr>
          <p:cNvPr id="11268" name="Rectangle 4"/>
          <p:cNvSpPr>
            <a:spLocks noGrp="1" noChangeArrowheads="1"/>
          </p:cNvSpPr>
          <p:nvPr>
            <p:ph type="title"/>
          </p:nvPr>
        </p:nvSpPr>
        <p:spPr/>
        <p:txBody>
          <a:bodyPr/>
          <a:lstStyle/>
          <a:p>
            <a:pPr eaLnBrk="1" hangingPunct="1"/>
            <a:r>
              <a:rPr lang="en-US" smtClean="0"/>
              <a:t>Top Activity</a:t>
            </a:r>
          </a:p>
        </p:txBody>
      </p:sp>
      <p:sp>
        <p:nvSpPr>
          <p:cNvPr id="11269" name="Text Box 9"/>
          <p:cNvSpPr txBox="1">
            <a:spLocks noChangeArrowheads="1"/>
          </p:cNvSpPr>
          <p:nvPr/>
        </p:nvSpPr>
        <p:spPr bwMode="auto">
          <a:xfrm>
            <a:off x="5638800" y="3505200"/>
            <a:ext cx="1600200" cy="590550"/>
          </a:xfrm>
          <a:prstGeom prst="rect">
            <a:avLst/>
          </a:prstGeom>
          <a:solidFill>
            <a:srgbClr val="FFFFCC"/>
          </a:solidFill>
          <a:ln w="9525">
            <a:solidFill>
              <a:schemeClr val="tx1"/>
            </a:solidFill>
            <a:miter lim="800000"/>
            <a:headEnd/>
            <a:tailEnd/>
          </a:ln>
        </p:spPr>
        <p:txBody>
          <a:bodyPr>
            <a:spAutoFit/>
          </a:bodyPr>
          <a:lstStyle/>
          <a:p>
            <a:r>
              <a:rPr lang="en-US" sz="1600">
                <a:cs typeface="Arial" charset="0"/>
              </a:rPr>
              <a:t>Slide to choose interval</a:t>
            </a:r>
          </a:p>
        </p:txBody>
      </p:sp>
      <p:sp>
        <p:nvSpPr>
          <p:cNvPr id="11270" name="Text Box 10"/>
          <p:cNvSpPr txBox="1">
            <a:spLocks noChangeArrowheads="1"/>
          </p:cNvSpPr>
          <p:nvPr/>
        </p:nvSpPr>
        <p:spPr bwMode="auto">
          <a:xfrm>
            <a:off x="4800600" y="5334000"/>
            <a:ext cx="1752600" cy="590550"/>
          </a:xfrm>
          <a:prstGeom prst="rect">
            <a:avLst/>
          </a:prstGeom>
          <a:solidFill>
            <a:srgbClr val="FFFFCC"/>
          </a:solidFill>
          <a:ln w="9525">
            <a:solidFill>
              <a:schemeClr val="tx1"/>
            </a:solidFill>
            <a:miter lim="800000"/>
            <a:headEnd/>
            <a:tailEnd/>
          </a:ln>
        </p:spPr>
        <p:txBody>
          <a:bodyPr>
            <a:spAutoFit/>
          </a:bodyPr>
          <a:lstStyle/>
          <a:p>
            <a:r>
              <a:rPr lang="en-US" sz="1600">
                <a:cs typeface="Arial" charset="0"/>
              </a:rPr>
              <a:t>Select statement to run advisor</a:t>
            </a:r>
          </a:p>
        </p:txBody>
      </p:sp>
      <p:sp>
        <p:nvSpPr>
          <p:cNvPr id="11271" name="Line 12"/>
          <p:cNvSpPr>
            <a:spLocks noChangeShapeType="1"/>
          </p:cNvSpPr>
          <p:nvPr/>
        </p:nvSpPr>
        <p:spPr bwMode="auto">
          <a:xfrm flipH="1" flipV="1">
            <a:off x="5181600" y="3429000"/>
            <a:ext cx="457200" cy="381000"/>
          </a:xfrm>
          <a:prstGeom prst="line">
            <a:avLst/>
          </a:prstGeom>
          <a:noFill/>
          <a:ln w="9525">
            <a:solidFill>
              <a:schemeClr val="tx1"/>
            </a:solidFill>
            <a:round/>
            <a:headEnd/>
            <a:tailEnd type="triangle" w="med" len="med"/>
          </a:ln>
        </p:spPr>
        <p:txBody>
          <a:bodyPr/>
          <a:lstStyle/>
          <a:p>
            <a:endParaRPr lang="en-US"/>
          </a:p>
        </p:txBody>
      </p:sp>
      <p:sp>
        <p:nvSpPr>
          <p:cNvPr id="11272" name="Line 13"/>
          <p:cNvSpPr>
            <a:spLocks noChangeShapeType="1"/>
          </p:cNvSpPr>
          <p:nvPr/>
        </p:nvSpPr>
        <p:spPr bwMode="auto">
          <a:xfrm flipH="1" flipV="1">
            <a:off x="2209800" y="4495800"/>
            <a:ext cx="2590800" cy="1143000"/>
          </a:xfrm>
          <a:prstGeom prst="line">
            <a:avLst/>
          </a:prstGeom>
          <a:noFill/>
          <a:ln w="9525">
            <a:solidFill>
              <a:schemeClr val="tx1"/>
            </a:solidFill>
            <a:round/>
            <a:headEnd/>
            <a:tailEnd type="triangle" w="med" len="med"/>
          </a:ln>
        </p:spPr>
        <p:txBody>
          <a:bodyPr/>
          <a:lstStyle/>
          <a:p>
            <a:endParaRPr lang="en-US"/>
          </a:p>
        </p:txBody>
      </p:sp>
      <p:sp>
        <p:nvSpPr>
          <p:cNvPr id="11273" name="Line 14"/>
          <p:cNvSpPr>
            <a:spLocks noChangeShapeType="1"/>
          </p:cNvSpPr>
          <p:nvPr/>
        </p:nvSpPr>
        <p:spPr bwMode="auto">
          <a:xfrm flipH="1" flipV="1">
            <a:off x="3429000" y="4191000"/>
            <a:ext cx="1371600" cy="1447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7617</TotalTime>
  <Words>1107</Words>
  <Application>Microsoft Office PowerPoint</Application>
  <PresentationFormat>On-screen Show (4:3)</PresentationFormat>
  <Paragraphs>227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Wingdings</vt:lpstr>
      <vt:lpstr>Times New Roman</vt:lpstr>
      <vt:lpstr>Arial Black</vt:lpstr>
      <vt:lpstr>Radial</vt:lpstr>
      <vt:lpstr>All Powder Board and Ski</vt:lpstr>
      <vt:lpstr>Oracle System Tables (Synonyms): Metadata</vt:lpstr>
      <vt:lpstr>Oracle Data Storage</vt:lpstr>
      <vt:lpstr>Action</vt:lpstr>
      <vt:lpstr>Monitor 11g Minimal Activity</vt:lpstr>
      <vt:lpstr>Enterprise Manager Monitor 10g</vt:lpstr>
      <vt:lpstr>Performance Diagnostic: ADDM</vt:lpstr>
      <vt:lpstr>Gather Statistics</vt:lpstr>
      <vt:lpstr>Top Activity</vt:lpstr>
      <vt:lpstr>Action</vt:lpstr>
      <vt:lpstr>SQL Search Plan</vt:lpstr>
      <vt:lpstr>Tuning: Recommendations</vt:lpstr>
      <vt:lpstr>Action</vt:lpstr>
      <vt:lpstr>SQL Access Advisor</vt:lpstr>
      <vt:lpstr>Expert Recommendations</vt:lpstr>
      <vt:lpstr>DBMS_ADVISOR Scripts</vt:lpstr>
      <vt:lpstr>Backup and Recovery: EM</vt:lpstr>
      <vt:lpstr>Backup and Recovery</vt:lpstr>
      <vt:lpstr>Action</vt:lpstr>
      <vt:lpstr>User-Level Security</vt:lpstr>
      <vt:lpstr>Action</vt:lpstr>
      <vt:lpstr>User Groups</vt:lpstr>
      <vt:lpstr>Create New Users</vt:lpstr>
      <vt:lpstr>Action</vt:lpstr>
      <vt:lpstr>Grant Permissions to Role</vt:lpstr>
      <vt:lpstr>Assign Roles to Users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Powder Board and Ski</dc:title>
  <dc:creator>Jerry Post</dc:creator>
  <cp:lastModifiedBy>JPost</cp:lastModifiedBy>
  <cp:revision>102</cp:revision>
  <dcterms:created xsi:type="dcterms:W3CDTF">2003-04-08T22:44:22Z</dcterms:created>
  <dcterms:modified xsi:type="dcterms:W3CDTF">2010-03-15T20:41:12Z</dcterms:modified>
</cp:coreProperties>
</file>