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347" r:id="rId3"/>
    <p:sldId id="378" r:id="rId4"/>
    <p:sldId id="348" r:id="rId5"/>
    <p:sldId id="359" r:id="rId6"/>
    <p:sldId id="402" r:id="rId7"/>
    <p:sldId id="360" r:id="rId8"/>
    <p:sldId id="379" r:id="rId9"/>
    <p:sldId id="403" r:id="rId10"/>
    <p:sldId id="404" r:id="rId11"/>
    <p:sldId id="377" r:id="rId12"/>
    <p:sldId id="398" r:id="rId13"/>
    <p:sldId id="405" r:id="rId14"/>
    <p:sldId id="399" r:id="rId15"/>
    <p:sldId id="400" r:id="rId16"/>
    <p:sldId id="401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00FF"/>
    <a:srgbClr val="FFCCFF"/>
    <a:srgbClr val="0000CC"/>
    <a:srgbClr val="FF3300"/>
    <a:srgbClr val="FFFF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5617C49-DF2A-426C-B22B-23CF0D120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D92DEF-9E5F-451A-874D-D9D3B69C1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54167-F13E-4DB5-BE6C-B442E5197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72E9D-9D72-4A9F-9747-17C20DBE8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C38AB-E697-411E-A7EA-9FFEB73C4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67B1F-2DA3-4E0A-BEBD-25D4D10E5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0A7E5-C652-4E72-8351-ABEF6C37E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BED4B-2513-49CB-A871-C04BFCE99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0EC57-6167-4FA8-AA32-FD87C6A57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4330B-8C3A-4332-98B9-19747D653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B0C34-323C-4188-A255-EE95940B7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354D4-6BC5-4D4D-B4DF-F516E8EB1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46E6A-25D4-4863-81D6-56741F9B2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5F5D600A-8C59-44C3-83E0-70996CA2E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014BF-A784-483B-A39B-EFB3B111FB61}" type="slidenum">
              <a:rPr lang="en-US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Chapter 11: Distributed Databases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Copyright ©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Refresh Schedule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6BDA63-F5F9-4C68-AECC-CDA2A139A620}" type="slidenum">
              <a:rPr lang="en-US"/>
              <a:pPr/>
              <a:t>10</a:t>
            </a:fld>
            <a:endParaRPr lang="en-US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447800"/>
            <a:ext cx="5010150" cy="466407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E9EC64-03D3-44CE-A2D7-8530BF8A0219}" type="slidenum">
              <a:rPr lang="en-US"/>
              <a:pPr/>
              <a:t>11</a:t>
            </a:fld>
            <a:endParaRPr lang="en-US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Materialized View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930275" y="3108325"/>
            <a:ext cx="72834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wrap="none" anchor="ctr">
            <a:spAutoFit/>
          </a:bodyPr>
          <a:lstStyle/>
          <a:p>
            <a:pPr algn="l">
              <a:tabLst>
                <a:tab pos="228600" algn="l"/>
              </a:tabLst>
            </a:pPr>
            <a:r>
              <a:rPr lang="en-US"/>
              <a:t>CREATE MATERIALIZED VIEW Powder.Customer FOR UPDATE AS</a:t>
            </a:r>
          </a:p>
          <a:p>
            <a:pPr algn="l">
              <a:tabLst>
                <a:tab pos="228600" algn="l"/>
              </a:tabLst>
            </a:pPr>
            <a:r>
              <a:rPr lang="en-US"/>
              <a:t>	SELECT * FROM Powder.Customer@host_database_link;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Transfer Data with XML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1C8BD-F264-4D23-A547-A97DD242B8CC}" type="slidenum">
              <a:rPr lang="en-US"/>
              <a:pPr/>
              <a:t>12</a:t>
            </a:fld>
            <a:endParaRPr lang="en-US"/>
          </a:p>
        </p:txBody>
      </p:sp>
      <p:sp>
        <p:nvSpPr>
          <p:cNvPr id="14340" name="Rectangle 12"/>
          <p:cNvSpPr>
            <a:spLocks noChangeArrowheads="1"/>
          </p:cNvSpPr>
          <p:nvPr/>
        </p:nvSpPr>
        <p:spPr bwMode="auto">
          <a:xfrm>
            <a:off x="1600200" y="1905000"/>
            <a:ext cx="49530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spool C:\Database\EmployeeList.xml</a:t>
            </a:r>
          </a:p>
          <a:p>
            <a:pPr algn="l"/>
            <a:r>
              <a:rPr lang="en-US"/>
              <a:t>SELECT DBMS_xmlgen.getXml(</a:t>
            </a:r>
          </a:p>
          <a:p>
            <a:pPr algn="l"/>
            <a:r>
              <a:rPr lang="en-US"/>
              <a:t>	'SELECT EmployeeID "EID",</a:t>
            </a:r>
          </a:p>
          <a:p>
            <a:pPr algn="l"/>
            <a:r>
              <a:rPr lang="en-US"/>
              <a:t>	  LastName "LastName",</a:t>
            </a:r>
          </a:p>
          <a:p>
            <a:pPr algn="l"/>
            <a:r>
              <a:rPr lang="en-US"/>
              <a:t>	  FirstName "FirstName",</a:t>
            </a:r>
          </a:p>
          <a:p>
            <a:pPr algn="l"/>
            <a:r>
              <a:rPr lang="en-US"/>
              <a:t>	  Department "Department"</a:t>
            </a:r>
          </a:p>
          <a:p>
            <a:pPr algn="l"/>
            <a:r>
              <a:rPr lang="en-US"/>
              <a:t>	  FROM Employee'</a:t>
            </a:r>
          </a:p>
          <a:p>
            <a:pPr algn="l"/>
            <a:r>
              <a:rPr lang="en-US"/>
              <a:t>	  ,0 ) from dual;</a:t>
            </a:r>
          </a:p>
          <a:p>
            <a:pPr algn="l"/>
            <a:r>
              <a:rPr lang="en-US"/>
              <a:t>spool off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 Developer Export</a:t>
            </a:r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BC4EBD-37BC-4F7F-A52A-EA232E26F6C2}" type="slidenum">
              <a:rPr lang="en-US"/>
              <a:pPr/>
              <a:t>13</a:t>
            </a:fld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71600"/>
            <a:ext cx="5791200" cy="468312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A4C1E4-8359-4ED3-9012-3D99441775F7}" type="slidenum">
              <a:rPr lang="en-US"/>
              <a:pPr/>
              <a:t>14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6477000" cy="3352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marL="468313" indent="-468313"/>
            <a:r>
              <a:rPr lang="en-US" sz="2000" b="1"/>
              <a:t>Action</a:t>
            </a:r>
          </a:p>
          <a:p>
            <a:pPr marL="468313" indent="-468313" algn="l"/>
            <a:r>
              <a:rPr lang="en-US" sz="2000"/>
              <a:t>Run the DBMS_xmlgen command to export some employee data.</a:t>
            </a:r>
          </a:p>
          <a:p>
            <a:pPr marL="468313" indent="-468313" algn="l"/>
            <a:r>
              <a:rPr lang="en-US" sz="2000"/>
              <a:t>Edit the file to remove the header.</a:t>
            </a:r>
          </a:p>
          <a:p>
            <a:pPr marL="468313" indent="-468313" algn="l"/>
            <a:r>
              <a:rPr lang="en-US" sz="2000"/>
              <a:t>Verify that it works using the browser.</a:t>
            </a:r>
          </a:p>
          <a:p>
            <a:pPr marL="468313" indent="-468313" algn="l"/>
            <a:r>
              <a:rPr lang="en-US" sz="2000"/>
              <a:t>Write an SQL query in SQL Developer and right-click the results to Export the data to an XML file.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File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255E3-55C7-424D-B13E-8180AAE63CE2}" type="slidenum">
              <a:rPr lang="en-US"/>
              <a:pPr/>
              <a:t>15</a:t>
            </a:fld>
            <a:endParaRPr lang="en-US"/>
          </a:p>
        </p:txBody>
      </p:sp>
      <p:sp>
        <p:nvSpPr>
          <p:cNvPr id="17412" name="Rectangle 14"/>
          <p:cNvSpPr>
            <a:spLocks noChangeArrowheads="1"/>
          </p:cNvSpPr>
          <p:nvPr/>
        </p:nvSpPr>
        <p:spPr bwMode="auto">
          <a:xfrm>
            <a:off x="2057400" y="1295400"/>
            <a:ext cx="50292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&lt;?xml version="1.0"?&gt;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&lt;ROWSET&gt;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&lt;ROW&gt;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&lt;EID&gt;0&lt;/EID&gt;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&lt;LastName&gt;Staff&lt;/LastName&gt;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&lt;/ROW&gt;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&lt;ROW&gt;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&lt;EID&gt;1&lt;/EID&gt;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&lt;LastName&gt;Killy&lt;/LastName&gt;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&lt;FirstName&gt;Jean-Claude&lt;/FirstName&gt;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&lt;Department&gt;Ski-Alpine&lt;/Department&gt;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&lt;/ROW&gt;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&lt;ROW&gt;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&lt;EID&gt;2&lt;/EID&gt;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&lt;LastName&gt;Miyahira&lt;/LastName&gt;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&lt;FirstName&gt;Hideharu&lt;/FirstName&gt;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 &lt;Department&gt;Ski-Alpine&lt;/Department&gt;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1600"/>
              <a:t> &lt;/ROW&gt; </a:t>
            </a:r>
          </a:p>
          <a:p>
            <a:pPr algn="l"/>
            <a:r>
              <a:rPr lang="en-US" sz="1600"/>
              <a:t>…</a:t>
            </a:r>
          </a:p>
          <a:p>
            <a:pPr algn="l"/>
            <a:r>
              <a:rPr lang="en-US" sz="1600"/>
              <a:t>&lt;/ROWSET&gt;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7777C2-5CFE-400A-84A4-01AF1886ECC8}" type="slidenum">
              <a:rPr lang="en-US"/>
              <a:pPr/>
              <a:t>16</a:t>
            </a:fld>
            <a:endParaRPr lang="en-US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XML in Explorer</a:t>
            </a:r>
          </a:p>
        </p:txBody>
      </p:sp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524000"/>
            <a:ext cx="4052888" cy="43370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A0324-3D9A-4BAF-8911-33CC724698AB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Freeform 475"/>
          <p:cNvSpPr>
            <a:spLocks/>
          </p:cNvSpPr>
          <p:nvPr/>
        </p:nvSpPr>
        <p:spPr bwMode="auto">
          <a:xfrm>
            <a:off x="749300" y="2354263"/>
            <a:ext cx="3594100" cy="546100"/>
          </a:xfrm>
          <a:custGeom>
            <a:avLst/>
            <a:gdLst>
              <a:gd name="T0" fmla="*/ 2264 w 2264"/>
              <a:gd name="T1" fmla="*/ 344 h 344"/>
              <a:gd name="T2" fmla="*/ 2024 w 2264"/>
              <a:gd name="T3" fmla="*/ 104 h 344"/>
              <a:gd name="T4" fmla="*/ 1304 w 2264"/>
              <a:gd name="T5" fmla="*/ 248 h 344"/>
              <a:gd name="T6" fmla="*/ 728 w 2264"/>
              <a:gd name="T7" fmla="*/ 8 h 344"/>
              <a:gd name="T8" fmla="*/ 56 w 2264"/>
              <a:gd name="T9" fmla="*/ 200 h 344"/>
              <a:gd name="T10" fmla="*/ 392 w 2264"/>
              <a:gd name="T11" fmla="*/ 248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64"/>
              <a:gd name="T19" fmla="*/ 0 h 344"/>
              <a:gd name="T20" fmla="*/ 2264 w 2264"/>
              <a:gd name="T21" fmla="*/ 344 h 3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64" h="344">
                <a:moveTo>
                  <a:pt x="2264" y="344"/>
                </a:moveTo>
                <a:cubicBezTo>
                  <a:pt x="2224" y="232"/>
                  <a:pt x="2184" y="120"/>
                  <a:pt x="2024" y="104"/>
                </a:cubicBezTo>
                <a:cubicBezTo>
                  <a:pt x="1864" y="88"/>
                  <a:pt x="1520" y="264"/>
                  <a:pt x="1304" y="248"/>
                </a:cubicBezTo>
                <a:cubicBezTo>
                  <a:pt x="1088" y="232"/>
                  <a:pt x="936" y="16"/>
                  <a:pt x="728" y="8"/>
                </a:cubicBezTo>
                <a:cubicBezTo>
                  <a:pt x="520" y="0"/>
                  <a:pt x="112" y="160"/>
                  <a:pt x="56" y="200"/>
                </a:cubicBezTo>
                <a:cubicBezTo>
                  <a:pt x="0" y="240"/>
                  <a:pt x="196" y="244"/>
                  <a:pt x="392" y="2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0" name="Freeform 474"/>
          <p:cNvSpPr>
            <a:spLocks/>
          </p:cNvSpPr>
          <p:nvPr/>
        </p:nvSpPr>
        <p:spPr bwMode="auto">
          <a:xfrm>
            <a:off x="4876800" y="2633663"/>
            <a:ext cx="1231900" cy="2781300"/>
          </a:xfrm>
          <a:custGeom>
            <a:avLst/>
            <a:gdLst>
              <a:gd name="T0" fmla="*/ 0 w 776"/>
              <a:gd name="T1" fmla="*/ 264 h 1752"/>
              <a:gd name="T2" fmla="*/ 96 w 776"/>
              <a:gd name="T3" fmla="*/ 120 h 1752"/>
              <a:gd name="T4" fmla="*/ 480 w 776"/>
              <a:gd name="T5" fmla="*/ 24 h 1752"/>
              <a:gd name="T6" fmla="*/ 672 w 776"/>
              <a:gd name="T7" fmla="*/ 72 h 1752"/>
              <a:gd name="T8" fmla="*/ 576 w 776"/>
              <a:gd name="T9" fmla="*/ 456 h 1752"/>
              <a:gd name="T10" fmla="*/ 240 w 776"/>
              <a:gd name="T11" fmla="*/ 936 h 1752"/>
              <a:gd name="T12" fmla="*/ 768 w 776"/>
              <a:gd name="T13" fmla="*/ 1176 h 1752"/>
              <a:gd name="T14" fmla="*/ 288 w 776"/>
              <a:gd name="T15" fmla="*/ 1752 h 17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76"/>
              <a:gd name="T25" fmla="*/ 0 h 1752"/>
              <a:gd name="T26" fmla="*/ 776 w 776"/>
              <a:gd name="T27" fmla="*/ 1752 h 17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76" h="1752">
                <a:moveTo>
                  <a:pt x="0" y="264"/>
                </a:moveTo>
                <a:cubicBezTo>
                  <a:pt x="8" y="212"/>
                  <a:pt x="16" y="160"/>
                  <a:pt x="96" y="120"/>
                </a:cubicBezTo>
                <a:cubicBezTo>
                  <a:pt x="176" y="80"/>
                  <a:pt x="384" y="32"/>
                  <a:pt x="480" y="24"/>
                </a:cubicBezTo>
                <a:cubicBezTo>
                  <a:pt x="576" y="16"/>
                  <a:pt x="656" y="0"/>
                  <a:pt x="672" y="72"/>
                </a:cubicBezTo>
                <a:cubicBezTo>
                  <a:pt x="688" y="144"/>
                  <a:pt x="648" y="312"/>
                  <a:pt x="576" y="456"/>
                </a:cubicBezTo>
                <a:cubicBezTo>
                  <a:pt x="504" y="600"/>
                  <a:pt x="208" y="816"/>
                  <a:pt x="240" y="936"/>
                </a:cubicBezTo>
                <a:cubicBezTo>
                  <a:pt x="272" y="1056"/>
                  <a:pt x="760" y="1040"/>
                  <a:pt x="768" y="1176"/>
                </a:cubicBezTo>
                <a:cubicBezTo>
                  <a:pt x="776" y="1312"/>
                  <a:pt x="532" y="1532"/>
                  <a:pt x="288" y="175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1" name="Freeform 472"/>
          <p:cNvSpPr>
            <a:spLocks/>
          </p:cNvSpPr>
          <p:nvPr/>
        </p:nvSpPr>
        <p:spPr bwMode="auto">
          <a:xfrm>
            <a:off x="6477000" y="3332163"/>
            <a:ext cx="1066800" cy="190500"/>
          </a:xfrm>
          <a:custGeom>
            <a:avLst/>
            <a:gdLst>
              <a:gd name="T0" fmla="*/ 0 w 672"/>
              <a:gd name="T1" fmla="*/ 64 h 120"/>
              <a:gd name="T2" fmla="*/ 144 w 672"/>
              <a:gd name="T3" fmla="*/ 64 h 120"/>
              <a:gd name="T4" fmla="*/ 240 w 672"/>
              <a:gd name="T5" fmla="*/ 112 h 120"/>
              <a:gd name="T6" fmla="*/ 480 w 672"/>
              <a:gd name="T7" fmla="*/ 16 h 120"/>
              <a:gd name="T8" fmla="*/ 624 w 672"/>
              <a:gd name="T9" fmla="*/ 16 h 120"/>
              <a:gd name="T10" fmla="*/ 672 w 672"/>
              <a:gd name="T11" fmla="*/ 64 h 1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72"/>
              <a:gd name="T19" fmla="*/ 0 h 120"/>
              <a:gd name="T20" fmla="*/ 672 w 672"/>
              <a:gd name="T21" fmla="*/ 120 h 1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72" h="120">
                <a:moveTo>
                  <a:pt x="0" y="64"/>
                </a:moveTo>
                <a:cubicBezTo>
                  <a:pt x="52" y="60"/>
                  <a:pt x="104" y="56"/>
                  <a:pt x="144" y="64"/>
                </a:cubicBezTo>
                <a:cubicBezTo>
                  <a:pt x="184" y="72"/>
                  <a:pt x="184" y="120"/>
                  <a:pt x="240" y="112"/>
                </a:cubicBezTo>
                <a:cubicBezTo>
                  <a:pt x="296" y="104"/>
                  <a:pt x="416" y="32"/>
                  <a:pt x="480" y="16"/>
                </a:cubicBezTo>
                <a:cubicBezTo>
                  <a:pt x="544" y="0"/>
                  <a:pt x="592" y="8"/>
                  <a:pt x="624" y="16"/>
                </a:cubicBezTo>
                <a:cubicBezTo>
                  <a:pt x="656" y="24"/>
                  <a:pt x="664" y="44"/>
                  <a:pt x="672" y="6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2" name="Freeform 470"/>
          <p:cNvSpPr>
            <a:spLocks/>
          </p:cNvSpPr>
          <p:nvPr/>
        </p:nvSpPr>
        <p:spPr bwMode="auto">
          <a:xfrm>
            <a:off x="6477000" y="3395663"/>
            <a:ext cx="457200" cy="266700"/>
          </a:xfrm>
          <a:custGeom>
            <a:avLst/>
            <a:gdLst>
              <a:gd name="T0" fmla="*/ 0 w 288"/>
              <a:gd name="T1" fmla="*/ 24 h 168"/>
              <a:gd name="T2" fmla="*/ 192 w 288"/>
              <a:gd name="T3" fmla="*/ 24 h 168"/>
              <a:gd name="T4" fmla="*/ 288 w 288"/>
              <a:gd name="T5" fmla="*/ 168 h 168"/>
              <a:gd name="T6" fmla="*/ 0 60000 65536"/>
              <a:gd name="T7" fmla="*/ 0 60000 65536"/>
              <a:gd name="T8" fmla="*/ 0 60000 65536"/>
              <a:gd name="T9" fmla="*/ 0 w 288"/>
              <a:gd name="T10" fmla="*/ 0 h 168"/>
              <a:gd name="T11" fmla="*/ 288 w 288"/>
              <a:gd name="T12" fmla="*/ 168 h 1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68">
                <a:moveTo>
                  <a:pt x="0" y="24"/>
                </a:moveTo>
                <a:cubicBezTo>
                  <a:pt x="72" y="12"/>
                  <a:pt x="144" y="0"/>
                  <a:pt x="192" y="24"/>
                </a:cubicBezTo>
                <a:cubicBezTo>
                  <a:pt x="240" y="48"/>
                  <a:pt x="264" y="108"/>
                  <a:pt x="288" y="16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LAN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90600" y="3890963"/>
            <a:ext cx="20574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Offices/Managers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934200" y="4424363"/>
            <a:ext cx="12954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Checkout</a:t>
            </a:r>
          </a:p>
        </p:txBody>
      </p:sp>
      <p:grpSp>
        <p:nvGrpSpPr>
          <p:cNvPr id="4107" name="Group 109"/>
          <p:cNvGrpSpPr>
            <a:grpSpLocks/>
          </p:cNvGrpSpPr>
          <p:nvPr/>
        </p:nvGrpSpPr>
        <p:grpSpPr bwMode="auto">
          <a:xfrm>
            <a:off x="6019800" y="3509963"/>
            <a:ext cx="858838" cy="784225"/>
            <a:chOff x="1824" y="1248"/>
            <a:chExt cx="2509" cy="2185"/>
          </a:xfrm>
        </p:grpSpPr>
        <p:sp>
          <p:nvSpPr>
            <p:cNvPr id="4381" name="AutoShape 110"/>
            <p:cNvSpPr>
              <a:spLocks noChangeAspect="1" noChangeArrowheads="1" noTextEdit="1"/>
            </p:cNvSpPr>
            <p:nvPr/>
          </p:nvSpPr>
          <p:spPr bwMode="auto">
            <a:xfrm>
              <a:off x="1824" y="1248"/>
              <a:ext cx="2509" cy="2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2" name="Freeform 111"/>
            <p:cNvSpPr>
              <a:spLocks/>
            </p:cNvSpPr>
            <p:nvPr/>
          </p:nvSpPr>
          <p:spPr bwMode="auto">
            <a:xfrm>
              <a:off x="2340" y="2802"/>
              <a:ext cx="1968" cy="566"/>
            </a:xfrm>
            <a:custGeom>
              <a:avLst/>
              <a:gdLst>
                <a:gd name="T0" fmla="*/ 644 w 3937"/>
                <a:gd name="T1" fmla="*/ 0 h 1133"/>
                <a:gd name="T2" fmla="*/ 0 w 3937"/>
                <a:gd name="T3" fmla="*/ 247 h 1133"/>
                <a:gd name="T4" fmla="*/ 29 w 3937"/>
                <a:gd name="T5" fmla="*/ 1030 h 1133"/>
                <a:gd name="T6" fmla="*/ 3764 w 3937"/>
                <a:gd name="T7" fmla="*/ 1133 h 1133"/>
                <a:gd name="T8" fmla="*/ 3937 w 3937"/>
                <a:gd name="T9" fmla="*/ 821 h 1133"/>
                <a:gd name="T10" fmla="*/ 3908 w 3937"/>
                <a:gd name="T11" fmla="*/ 7 h 1133"/>
                <a:gd name="T12" fmla="*/ 2443 w 3937"/>
                <a:gd name="T13" fmla="*/ 0 h 1133"/>
                <a:gd name="T14" fmla="*/ 644 w 3937"/>
                <a:gd name="T15" fmla="*/ 0 h 1133"/>
                <a:gd name="T16" fmla="*/ 644 w 3937"/>
                <a:gd name="T17" fmla="*/ 0 h 1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37"/>
                <a:gd name="T28" fmla="*/ 0 h 1133"/>
                <a:gd name="T29" fmla="*/ 3937 w 3937"/>
                <a:gd name="T30" fmla="*/ 1133 h 11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37" h="1133">
                  <a:moveTo>
                    <a:pt x="644" y="0"/>
                  </a:moveTo>
                  <a:lnTo>
                    <a:pt x="0" y="247"/>
                  </a:lnTo>
                  <a:lnTo>
                    <a:pt x="29" y="1030"/>
                  </a:lnTo>
                  <a:lnTo>
                    <a:pt x="3764" y="1133"/>
                  </a:lnTo>
                  <a:lnTo>
                    <a:pt x="3937" y="821"/>
                  </a:lnTo>
                  <a:lnTo>
                    <a:pt x="3908" y="7"/>
                  </a:lnTo>
                  <a:lnTo>
                    <a:pt x="2443" y="0"/>
                  </a:lnTo>
                  <a:lnTo>
                    <a:pt x="64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3" name="Freeform 112"/>
            <p:cNvSpPr>
              <a:spLocks/>
            </p:cNvSpPr>
            <p:nvPr/>
          </p:nvSpPr>
          <p:spPr bwMode="auto">
            <a:xfrm>
              <a:off x="2586" y="1262"/>
              <a:ext cx="1560" cy="1337"/>
            </a:xfrm>
            <a:custGeom>
              <a:avLst/>
              <a:gdLst>
                <a:gd name="T0" fmla="*/ 101 w 3120"/>
                <a:gd name="T1" fmla="*/ 0 h 2672"/>
                <a:gd name="T2" fmla="*/ 3068 w 3120"/>
                <a:gd name="T3" fmla="*/ 28 h 2672"/>
                <a:gd name="T4" fmla="*/ 3120 w 3120"/>
                <a:gd name="T5" fmla="*/ 72 h 2672"/>
                <a:gd name="T6" fmla="*/ 3097 w 3120"/>
                <a:gd name="T7" fmla="*/ 2425 h 2672"/>
                <a:gd name="T8" fmla="*/ 2916 w 3120"/>
                <a:gd name="T9" fmla="*/ 2556 h 2672"/>
                <a:gd name="T10" fmla="*/ 2800 w 3120"/>
                <a:gd name="T11" fmla="*/ 2672 h 2672"/>
                <a:gd name="T12" fmla="*/ 196 w 3120"/>
                <a:gd name="T13" fmla="*/ 2549 h 2672"/>
                <a:gd name="T14" fmla="*/ 0 w 3120"/>
                <a:gd name="T15" fmla="*/ 2410 h 2672"/>
                <a:gd name="T16" fmla="*/ 29 w 3120"/>
                <a:gd name="T17" fmla="*/ 108 h 2672"/>
                <a:gd name="T18" fmla="*/ 101 w 3120"/>
                <a:gd name="T19" fmla="*/ 0 h 2672"/>
                <a:gd name="T20" fmla="*/ 101 w 3120"/>
                <a:gd name="T21" fmla="*/ 0 h 26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20"/>
                <a:gd name="T34" fmla="*/ 0 h 2672"/>
                <a:gd name="T35" fmla="*/ 3120 w 3120"/>
                <a:gd name="T36" fmla="*/ 2672 h 26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20" h="2672">
                  <a:moveTo>
                    <a:pt x="101" y="0"/>
                  </a:moveTo>
                  <a:lnTo>
                    <a:pt x="3068" y="28"/>
                  </a:lnTo>
                  <a:lnTo>
                    <a:pt x="3120" y="72"/>
                  </a:lnTo>
                  <a:lnTo>
                    <a:pt x="3097" y="2425"/>
                  </a:lnTo>
                  <a:lnTo>
                    <a:pt x="2916" y="2556"/>
                  </a:lnTo>
                  <a:lnTo>
                    <a:pt x="2800" y="2672"/>
                  </a:lnTo>
                  <a:lnTo>
                    <a:pt x="196" y="2549"/>
                  </a:lnTo>
                  <a:lnTo>
                    <a:pt x="0" y="2410"/>
                  </a:lnTo>
                  <a:lnTo>
                    <a:pt x="29" y="108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4" name="Freeform 113"/>
            <p:cNvSpPr>
              <a:spLocks/>
            </p:cNvSpPr>
            <p:nvPr/>
          </p:nvSpPr>
          <p:spPr bwMode="auto">
            <a:xfrm>
              <a:off x="2676" y="2507"/>
              <a:ext cx="1339" cy="146"/>
            </a:xfrm>
            <a:custGeom>
              <a:avLst/>
              <a:gdLst>
                <a:gd name="T0" fmla="*/ 0 w 2676"/>
                <a:gd name="T1" fmla="*/ 0 h 290"/>
                <a:gd name="T2" fmla="*/ 0 w 2676"/>
                <a:gd name="T3" fmla="*/ 203 h 290"/>
                <a:gd name="T4" fmla="*/ 2480 w 2676"/>
                <a:gd name="T5" fmla="*/ 290 h 290"/>
                <a:gd name="T6" fmla="*/ 2676 w 2676"/>
                <a:gd name="T7" fmla="*/ 95 h 290"/>
                <a:gd name="T8" fmla="*/ 0 w 2676"/>
                <a:gd name="T9" fmla="*/ 0 h 290"/>
                <a:gd name="T10" fmla="*/ 0 w 2676"/>
                <a:gd name="T11" fmla="*/ 0 h 2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76"/>
                <a:gd name="T19" fmla="*/ 0 h 290"/>
                <a:gd name="T20" fmla="*/ 2676 w 2676"/>
                <a:gd name="T21" fmla="*/ 290 h 2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76" h="290">
                  <a:moveTo>
                    <a:pt x="0" y="0"/>
                  </a:moveTo>
                  <a:lnTo>
                    <a:pt x="0" y="203"/>
                  </a:lnTo>
                  <a:lnTo>
                    <a:pt x="2480" y="290"/>
                  </a:lnTo>
                  <a:lnTo>
                    <a:pt x="2676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5" name="Freeform 114"/>
            <p:cNvSpPr>
              <a:spLocks/>
            </p:cNvSpPr>
            <p:nvPr/>
          </p:nvSpPr>
          <p:spPr bwMode="auto">
            <a:xfrm>
              <a:off x="3428" y="2956"/>
              <a:ext cx="30" cy="375"/>
            </a:xfrm>
            <a:custGeom>
              <a:avLst/>
              <a:gdLst>
                <a:gd name="T0" fmla="*/ 59 w 59"/>
                <a:gd name="T1" fmla="*/ 4 h 751"/>
                <a:gd name="T2" fmla="*/ 40 w 59"/>
                <a:gd name="T3" fmla="*/ 739 h 751"/>
                <a:gd name="T4" fmla="*/ 0 w 59"/>
                <a:gd name="T5" fmla="*/ 751 h 751"/>
                <a:gd name="T6" fmla="*/ 8 w 59"/>
                <a:gd name="T7" fmla="*/ 0 h 751"/>
                <a:gd name="T8" fmla="*/ 59 w 59"/>
                <a:gd name="T9" fmla="*/ 4 h 751"/>
                <a:gd name="T10" fmla="*/ 59 w 59"/>
                <a:gd name="T11" fmla="*/ 4 h 7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751"/>
                <a:gd name="T20" fmla="*/ 59 w 59"/>
                <a:gd name="T21" fmla="*/ 751 h 7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751">
                  <a:moveTo>
                    <a:pt x="59" y="4"/>
                  </a:moveTo>
                  <a:lnTo>
                    <a:pt x="40" y="739"/>
                  </a:lnTo>
                  <a:lnTo>
                    <a:pt x="0" y="751"/>
                  </a:lnTo>
                  <a:lnTo>
                    <a:pt x="8" y="0"/>
                  </a:lnTo>
                  <a:lnTo>
                    <a:pt x="59" y="4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6" name="Freeform 115"/>
            <p:cNvSpPr>
              <a:spLocks/>
            </p:cNvSpPr>
            <p:nvPr/>
          </p:nvSpPr>
          <p:spPr bwMode="auto">
            <a:xfrm>
              <a:off x="2373" y="2912"/>
              <a:ext cx="1846" cy="481"/>
            </a:xfrm>
            <a:custGeom>
              <a:avLst/>
              <a:gdLst>
                <a:gd name="T0" fmla="*/ 59 w 3691"/>
                <a:gd name="T1" fmla="*/ 0 h 962"/>
                <a:gd name="T2" fmla="*/ 89 w 3691"/>
                <a:gd name="T3" fmla="*/ 48 h 962"/>
                <a:gd name="T4" fmla="*/ 74 w 3691"/>
                <a:gd name="T5" fmla="*/ 407 h 962"/>
                <a:gd name="T6" fmla="*/ 2109 w 3691"/>
                <a:gd name="T7" fmla="*/ 451 h 962"/>
                <a:gd name="T8" fmla="*/ 3607 w 3691"/>
                <a:gd name="T9" fmla="*/ 491 h 962"/>
                <a:gd name="T10" fmla="*/ 3643 w 3691"/>
                <a:gd name="T11" fmla="*/ 531 h 962"/>
                <a:gd name="T12" fmla="*/ 66 w 3691"/>
                <a:gd name="T13" fmla="*/ 458 h 962"/>
                <a:gd name="T14" fmla="*/ 55 w 3691"/>
                <a:gd name="T15" fmla="*/ 763 h 962"/>
                <a:gd name="T16" fmla="*/ 2113 w 3691"/>
                <a:gd name="T17" fmla="*/ 791 h 962"/>
                <a:gd name="T18" fmla="*/ 3681 w 3691"/>
                <a:gd name="T19" fmla="*/ 816 h 962"/>
                <a:gd name="T20" fmla="*/ 3691 w 3691"/>
                <a:gd name="T21" fmla="*/ 962 h 962"/>
                <a:gd name="T22" fmla="*/ 1203 w 3691"/>
                <a:gd name="T23" fmla="*/ 930 h 962"/>
                <a:gd name="T24" fmla="*/ 49 w 3691"/>
                <a:gd name="T25" fmla="*/ 901 h 962"/>
                <a:gd name="T26" fmla="*/ 3 w 3691"/>
                <a:gd name="T27" fmla="*/ 861 h 962"/>
                <a:gd name="T28" fmla="*/ 0 w 3691"/>
                <a:gd name="T29" fmla="*/ 82 h 962"/>
                <a:gd name="T30" fmla="*/ 59 w 3691"/>
                <a:gd name="T31" fmla="*/ 0 h 962"/>
                <a:gd name="T32" fmla="*/ 59 w 3691"/>
                <a:gd name="T33" fmla="*/ 0 h 9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91"/>
                <a:gd name="T52" fmla="*/ 0 h 962"/>
                <a:gd name="T53" fmla="*/ 3691 w 3691"/>
                <a:gd name="T54" fmla="*/ 962 h 96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91" h="962">
                  <a:moveTo>
                    <a:pt x="59" y="0"/>
                  </a:moveTo>
                  <a:lnTo>
                    <a:pt x="89" y="48"/>
                  </a:lnTo>
                  <a:lnTo>
                    <a:pt x="74" y="407"/>
                  </a:lnTo>
                  <a:lnTo>
                    <a:pt x="2109" y="451"/>
                  </a:lnTo>
                  <a:lnTo>
                    <a:pt x="3607" y="491"/>
                  </a:lnTo>
                  <a:lnTo>
                    <a:pt x="3643" y="531"/>
                  </a:lnTo>
                  <a:lnTo>
                    <a:pt x="66" y="458"/>
                  </a:lnTo>
                  <a:lnTo>
                    <a:pt x="55" y="763"/>
                  </a:lnTo>
                  <a:lnTo>
                    <a:pt x="2113" y="791"/>
                  </a:lnTo>
                  <a:lnTo>
                    <a:pt x="3681" y="816"/>
                  </a:lnTo>
                  <a:lnTo>
                    <a:pt x="3691" y="962"/>
                  </a:lnTo>
                  <a:lnTo>
                    <a:pt x="1203" y="930"/>
                  </a:lnTo>
                  <a:lnTo>
                    <a:pt x="49" y="901"/>
                  </a:lnTo>
                  <a:lnTo>
                    <a:pt x="3" y="861"/>
                  </a:lnTo>
                  <a:lnTo>
                    <a:pt x="0" y="8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7" name="Freeform 116"/>
            <p:cNvSpPr>
              <a:spLocks/>
            </p:cNvSpPr>
            <p:nvPr/>
          </p:nvSpPr>
          <p:spPr bwMode="auto">
            <a:xfrm>
              <a:off x="2959" y="2953"/>
              <a:ext cx="444" cy="117"/>
            </a:xfrm>
            <a:custGeom>
              <a:avLst/>
              <a:gdLst>
                <a:gd name="T0" fmla="*/ 0 w 887"/>
                <a:gd name="T1" fmla="*/ 2 h 234"/>
                <a:gd name="T2" fmla="*/ 0 w 887"/>
                <a:gd name="T3" fmla="*/ 222 h 234"/>
                <a:gd name="T4" fmla="*/ 887 w 887"/>
                <a:gd name="T5" fmla="*/ 234 h 234"/>
                <a:gd name="T6" fmla="*/ 876 w 887"/>
                <a:gd name="T7" fmla="*/ 131 h 234"/>
                <a:gd name="T8" fmla="*/ 621 w 887"/>
                <a:gd name="T9" fmla="*/ 131 h 234"/>
                <a:gd name="T10" fmla="*/ 598 w 887"/>
                <a:gd name="T11" fmla="*/ 160 h 234"/>
                <a:gd name="T12" fmla="*/ 292 w 887"/>
                <a:gd name="T13" fmla="*/ 156 h 234"/>
                <a:gd name="T14" fmla="*/ 273 w 887"/>
                <a:gd name="T15" fmla="*/ 127 h 234"/>
                <a:gd name="T16" fmla="*/ 68 w 887"/>
                <a:gd name="T17" fmla="*/ 131 h 234"/>
                <a:gd name="T18" fmla="*/ 60 w 887"/>
                <a:gd name="T19" fmla="*/ 0 h 234"/>
                <a:gd name="T20" fmla="*/ 0 w 887"/>
                <a:gd name="T21" fmla="*/ 2 h 234"/>
                <a:gd name="T22" fmla="*/ 0 w 887"/>
                <a:gd name="T23" fmla="*/ 2 h 2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87"/>
                <a:gd name="T37" fmla="*/ 0 h 234"/>
                <a:gd name="T38" fmla="*/ 887 w 887"/>
                <a:gd name="T39" fmla="*/ 234 h 2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87" h="234">
                  <a:moveTo>
                    <a:pt x="0" y="2"/>
                  </a:moveTo>
                  <a:lnTo>
                    <a:pt x="0" y="222"/>
                  </a:lnTo>
                  <a:lnTo>
                    <a:pt x="887" y="234"/>
                  </a:lnTo>
                  <a:lnTo>
                    <a:pt x="876" y="131"/>
                  </a:lnTo>
                  <a:lnTo>
                    <a:pt x="621" y="131"/>
                  </a:lnTo>
                  <a:lnTo>
                    <a:pt x="598" y="160"/>
                  </a:lnTo>
                  <a:lnTo>
                    <a:pt x="292" y="156"/>
                  </a:lnTo>
                  <a:lnTo>
                    <a:pt x="273" y="127"/>
                  </a:lnTo>
                  <a:lnTo>
                    <a:pt x="68" y="131"/>
                  </a:lnTo>
                  <a:lnTo>
                    <a:pt x="6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8" name="Freeform 117"/>
            <p:cNvSpPr>
              <a:spLocks/>
            </p:cNvSpPr>
            <p:nvPr/>
          </p:nvSpPr>
          <p:spPr bwMode="auto">
            <a:xfrm>
              <a:off x="3460" y="3035"/>
              <a:ext cx="586" cy="31"/>
            </a:xfrm>
            <a:custGeom>
              <a:avLst/>
              <a:gdLst>
                <a:gd name="T0" fmla="*/ 0 w 1173"/>
                <a:gd name="T1" fmla="*/ 0 h 62"/>
                <a:gd name="T2" fmla="*/ 1173 w 1173"/>
                <a:gd name="T3" fmla="*/ 15 h 62"/>
                <a:gd name="T4" fmla="*/ 1173 w 1173"/>
                <a:gd name="T5" fmla="*/ 62 h 62"/>
                <a:gd name="T6" fmla="*/ 2 w 1173"/>
                <a:gd name="T7" fmla="*/ 51 h 62"/>
                <a:gd name="T8" fmla="*/ 0 w 1173"/>
                <a:gd name="T9" fmla="*/ 0 h 62"/>
                <a:gd name="T10" fmla="*/ 0 w 1173"/>
                <a:gd name="T11" fmla="*/ 0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73"/>
                <a:gd name="T19" fmla="*/ 0 h 62"/>
                <a:gd name="T20" fmla="*/ 1173 w 1173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73" h="62">
                  <a:moveTo>
                    <a:pt x="0" y="0"/>
                  </a:moveTo>
                  <a:lnTo>
                    <a:pt x="1173" y="15"/>
                  </a:lnTo>
                  <a:lnTo>
                    <a:pt x="1173" y="62"/>
                  </a:lnTo>
                  <a:lnTo>
                    <a:pt x="2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9" name="Freeform 118"/>
            <p:cNvSpPr>
              <a:spLocks/>
            </p:cNvSpPr>
            <p:nvPr/>
          </p:nvSpPr>
          <p:spPr bwMode="auto">
            <a:xfrm>
              <a:off x="2395" y="2788"/>
              <a:ext cx="1886" cy="162"/>
            </a:xfrm>
            <a:custGeom>
              <a:avLst/>
              <a:gdLst>
                <a:gd name="T0" fmla="*/ 0 w 3771"/>
                <a:gd name="T1" fmla="*/ 240 h 325"/>
                <a:gd name="T2" fmla="*/ 899 w 3771"/>
                <a:gd name="T3" fmla="*/ 261 h 325"/>
                <a:gd name="T4" fmla="*/ 1046 w 3771"/>
                <a:gd name="T5" fmla="*/ 124 h 325"/>
                <a:gd name="T6" fmla="*/ 1738 w 3771"/>
                <a:gd name="T7" fmla="*/ 101 h 325"/>
                <a:gd name="T8" fmla="*/ 2785 w 3771"/>
                <a:gd name="T9" fmla="*/ 181 h 325"/>
                <a:gd name="T10" fmla="*/ 2981 w 3771"/>
                <a:gd name="T11" fmla="*/ 80 h 325"/>
                <a:gd name="T12" fmla="*/ 2988 w 3771"/>
                <a:gd name="T13" fmla="*/ 137 h 325"/>
                <a:gd name="T14" fmla="*/ 2851 w 3771"/>
                <a:gd name="T15" fmla="*/ 312 h 325"/>
                <a:gd name="T16" fmla="*/ 3604 w 3771"/>
                <a:gd name="T17" fmla="*/ 325 h 325"/>
                <a:gd name="T18" fmla="*/ 3771 w 3771"/>
                <a:gd name="T19" fmla="*/ 44 h 325"/>
                <a:gd name="T20" fmla="*/ 2597 w 3771"/>
                <a:gd name="T21" fmla="*/ 29 h 325"/>
                <a:gd name="T22" fmla="*/ 1262 w 3771"/>
                <a:gd name="T23" fmla="*/ 0 h 325"/>
                <a:gd name="T24" fmla="*/ 531 w 3771"/>
                <a:gd name="T25" fmla="*/ 14 h 325"/>
                <a:gd name="T26" fmla="*/ 0 w 3771"/>
                <a:gd name="T27" fmla="*/ 240 h 325"/>
                <a:gd name="T28" fmla="*/ 0 w 3771"/>
                <a:gd name="T29" fmla="*/ 240 h 3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71"/>
                <a:gd name="T46" fmla="*/ 0 h 325"/>
                <a:gd name="T47" fmla="*/ 3771 w 3771"/>
                <a:gd name="T48" fmla="*/ 325 h 3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71" h="325">
                  <a:moveTo>
                    <a:pt x="0" y="240"/>
                  </a:moveTo>
                  <a:lnTo>
                    <a:pt x="899" y="261"/>
                  </a:lnTo>
                  <a:lnTo>
                    <a:pt x="1046" y="124"/>
                  </a:lnTo>
                  <a:lnTo>
                    <a:pt x="1738" y="101"/>
                  </a:lnTo>
                  <a:lnTo>
                    <a:pt x="2785" y="181"/>
                  </a:lnTo>
                  <a:lnTo>
                    <a:pt x="2981" y="80"/>
                  </a:lnTo>
                  <a:lnTo>
                    <a:pt x="2988" y="137"/>
                  </a:lnTo>
                  <a:lnTo>
                    <a:pt x="2851" y="312"/>
                  </a:lnTo>
                  <a:lnTo>
                    <a:pt x="3604" y="325"/>
                  </a:lnTo>
                  <a:lnTo>
                    <a:pt x="3771" y="44"/>
                  </a:lnTo>
                  <a:lnTo>
                    <a:pt x="2597" y="29"/>
                  </a:lnTo>
                  <a:lnTo>
                    <a:pt x="1262" y="0"/>
                  </a:lnTo>
                  <a:lnTo>
                    <a:pt x="531" y="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0" name="Freeform 119"/>
            <p:cNvSpPr>
              <a:spLocks/>
            </p:cNvSpPr>
            <p:nvPr/>
          </p:nvSpPr>
          <p:spPr bwMode="auto">
            <a:xfrm>
              <a:off x="3156" y="2711"/>
              <a:ext cx="450" cy="95"/>
            </a:xfrm>
            <a:custGeom>
              <a:avLst/>
              <a:gdLst>
                <a:gd name="T0" fmla="*/ 15 w 899"/>
                <a:gd name="T1" fmla="*/ 0 h 190"/>
                <a:gd name="T2" fmla="*/ 0 w 899"/>
                <a:gd name="T3" fmla="*/ 190 h 190"/>
                <a:gd name="T4" fmla="*/ 886 w 899"/>
                <a:gd name="T5" fmla="*/ 190 h 190"/>
                <a:gd name="T6" fmla="*/ 899 w 899"/>
                <a:gd name="T7" fmla="*/ 16 h 190"/>
                <a:gd name="T8" fmla="*/ 15 w 899"/>
                <a:gd name="T9" fmla="*/ 0 h 190"/>
                <a:gd name="T10" fmla="*/ 15 w 899"/>
                <a:gd name="T11" fmla="*/ 0 h 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9"/>
                <a:gd name="T19" fmla="*/ 0 h 190"/>
                <a:gd name="T20" fmla="*/ 899 w 899"/>
                <a:gd name="T21" fmla="*/ 190 h 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9" h="190">
                  <a:moveTo>
                    <a:pt x="15" y="0"/>
                  </a:moveTo>
                  <a:lnTo>
                    <a:pt x="0" y="190"/>
                  </a:lnTo>
                  <a:lnTo>
                    <a:pt x="886" y="190"/>
                  </a:lnTo>
                  <a:lnTo>
                    <a:pt x="899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1" name="Freeform 120"/>
            <p:cNvSpPr>
              <a:spLocks/>
            </p:cNvSpPr>
            <p:nvPr/>
          </p:nvSpPr>
          <p:spPr bwMode="auto">
            <a:xfrm>
              <a:off x="3156" y="2726"/>
              <a:ext cx="58" cy="86"/>
            </a:xfrm>
            <a:custGeom>
              <a:avLst/>
              <a:gdLst>
                <a:gd name="T0" fmla="*/ 116 w 116"/>
                <a:gd name="T1" fmla="*/ 13 h 173"/>
                <a:gd name="T2" fmla="*/ 80 w 116"/>
                <a:gd name="T3" fmla="*/ 173 h 173"/>
                <a:gd name="T4" fmla="*/ 0 w 116"/>
                <a:gd name="T5" fmla="*/ 159 h 173"/>
                <a:gd name="T6" fmla="*/ 0 w 116"/>
                <a:gd name="T7" fmla="*/ 0 h 173"/>
                <a:gd name="T8" fmla="*/ 116 w 116"/>
                <a:gd name="T9" fmla="*/ 13 h 173"/>
                <a:gd name="T10" fmla="*/ 116 w 116"/>
                <a:gd name="T11" fmla="*/ 13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6"/>
                <a:gd name="T19" fmla="*/ 0 h 173"/>
                <a:gd name="T20" fmla="*/ 116 w 116"/>
                <a:gd name="T21" fmla="*/ 173 h 1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6" h="173">
                  <a:moveTo>
                    <a:pt x="116" y="13"/>
                  </a:moveTo>
                  <a:lnTo>
                    <a:pt x="80" y="173"/>
                  </a:lnTo>
                  <a:lnTo>
                    <a:pt x="0" y="159"/>
                  </a:lnTo>
                  <a:lnTo>
                    <a:pt x="0" y="0"/>
                  </a:lnTo>
                  <a:lnTo>
                    <a:pt x="116" y="1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2" name="Freeform 121"/>
            <p:cNvSpPr>
              <a:spLocks/>
            </p:cNvSpPr>
            <p:nvPr/>
          </p:nvSpPr>
          <p:spPr bwMode="auto">
            <a:xfrm>
              <a:off x="3443" y="2718"/>
              <a:ext cx="127" cy="98"/>
            </a:xfrm>
            <a:custGeom>
              <a:avLst/>
              <a:gdLst>
                <a:gd name="T0" fmla="*/ 0 w 253"/>
                <a:gd name="T1" fmla="*/ 0 h 195"/>
                <a:gd name="T2" fmla="*/ 72 w 253"/>
                <a:gd name="T3" fmla="*/ 195 h 195"/>
                <a:gd name="T4" fmla="*/ 232 w 253"/>
                <a:gd name="T5" fmla="*/ 182 h 195"/>
                <a:gd name="T6" fmla="*/ 253 w 253"/>
                <a:gd name="T7" fmla="*/ 28 h 195"/>
                <a:gd name="T8" fmla="*/ 0 w 253"/>
                <a:gd name="T9" fmla="*/ 0 h 195"/>
                <a:gd name="T10" fmla="*/ 0 w 253"/>
                <a:gd name="T11" fmla="*/ 0 h 1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"/>
                <a:gd name="T19" fmla="*/ 0 h 195"/>
                <a:gd name="T20" fmla="*/ 253 w 253"/>
                <a:gd name="T21" fmla="*/ 195 h 1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" h="195">
                  <a:moveTo>
                    <a:pt x="0" y="0"/>
                  </a:moveTo>
                  <a:lnTo>
                    <a:pt x="72" y="195"/>
                  </a:lnTo>
                  <a:lnTo>
                    <a:pt x="232" y="182"/>
                  </a:lnTo>
                  <a:lnTo>
                    <a:pt x="25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3" name="Freeform 122"/>
            <p:cNvSpPr>
              <a:spLocks/>
            </p:cNvSpPr>
            <p:nvPr/>
          </p:nvSpPr>
          <p:spPr bwMode="auto">
            <a:xfrm>
              <a:off x="2783" y="2889"/>
              <a:ext cx="1124" cy="61"/>
            </a:xfrm>
            <a:custGeom>
              <a:avLst/>
              <a:gdLst>
                <a:gd name="T0" fmla="*/ 0 w 2248"/>
                <a:gd name="T1" fmla="*/ 57 h 121"/>
                <a:gd name="T2" fmla="*/ 2248 w 2248"/>
                <a:gd name="T3" fmla="*/ 121 h 121"/>
                <a:gd name="T4" fmla="*/ 2161 w 2248"/>
                <a:gd name="T5" fmla="*/ 57 h 121"/>
                <a:gd name="T6" fmla="*/ 66 w 2248"/>
                <a:gd name="T7" fmla="*/ 0 h 121"/>
                <a:gd name="T8" fmla="*/ 0 w 2248"/>
                <a:gd name="T9" fmla="*/ 57 h 121"/>
                <a:gd name="T10" fmla="*/ 0 w 2248"/>
                <a:gd name="T11" fmla="*/ 57 h 1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48"/>
                <a:gd name="T19" fmla="*/ 0 h 121"/>
                <a:gd name="T20" fmla="*/ 2248 w 2248"/>
                <a:gd name="T21" fmla="*/ 121 h 1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48" h="121">
                  <a:moveTo>
                    <a:pt x="0" y="57"/>
                  </a:moveTo>
                  <a:lnTo>
                    <a:pt x="2248" y="121"/>
                  </a:lnTo>
                  <a:lnTo>
                    <a:pt x="2161" y="57"/>
                  </a:lnTo>
                  <a:lnTo>
                    <a:pt x="6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4" name="Freeform 123"/>
            <p:cNvSpPr>
              <a:spLocks/>
            </p:cNvSpPr>
            <p:nvPr/>
          </p:nvSpPr>
          <p:spPr bwMode="auto">
            <a:xfrm>
              <a:off x="4205" y="2828"/>
              <a:ext cx="94" cy="569"/>
            </a:xfrm>
            <a:custGeom>
              <a:avLst/>
              <a:gdLst>
                <a:gd name="T0" fmla="*/ 189 w 189"/>
                <a:gd name="T1" fmla="*/ 0 h 1139"/>
                <a:gd name="T2" fmla="*/ 0 w 189"/>
                <a:gd name="T3" fmla="*/ 327 h 1139"/>
                <a:gd name="T4" fmla="*/ 21 w 189"/>
                <a:gd name="T5" fmla="*/ 1139 h 1139"/>
                <a:gd name="T6" fmla="*/ 189 w 189"/>
                <a:gd name="T7" fmla="*/ 783 h 1139"/>
                <a:gd name="T8" fmla="*/ 189 w 189"/>
                <a:gd name="T9" fmla="*/ 0 h 1139"/>
                <a:gd name="T10" fmla="*/ 189 w 189"/>
                <a:gd name="T11" fmla="*/ 0 h 1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9"/>
                <a:gd name="T19" fmla="*/ 0 h 1139"/>
                <a:gd name="T20" fmla="*/ 189 w 189"/>
                <a:gd name="T21" fmla="*/ 1139 h 1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9" h="1139">
                  <a:moveTo>
                    <a:pt x="189" y="0"/>
                  </a:moveTo>
                  <a:lnTo>
                    <a:pt x="0" y="327"/>
                  </a:lnTo>
                  <a:lnTo>
                    <a:pt x="21" y="1139"/>
                  </a:lnTo>
                  <a:lnTo>
                    <a:pt x="189" y="783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5" name="Freeform 124"/>
            <p:cNvSpPr>
              <a:spLocks/>
            </p:cNvSpPr>
            <p:nvPr/>
          </p:nvSpPr>
          <p:spPr bwMode="auto">
            <a:xfrm>
              <a:off x="4085" y="1298"/>
              <a:ext cx="54" cy="1228"/>
            </a:xfrm>
            <a:custGeom>
              <a:avLst/>
              <a:gdLst>
                <a:gd name="T0" fmla="*/ 108 w 108"/>
                <a:gd name="T1" fmla="*/ 0 h 2456"/>
                <a:gd name="T2" fmla="*/ 8 w 108"/>
                <a:gd name="T3" fmla="*/ 66 h 2456"/>
                <a:gd name="T4" fmla="*/ 0 w 108"/>
                <a:gd name="T5" fmla="*/ 2456 h 2456"/>
                <a:gd name="T6" fmla="*/ 108 w 108"/>
                <a:gd name="T7" fmla="*/ 2302 h 2456"/>
                <a:gd name="T8" fmla="*/ 108 w 108"/>
                <a:gd name="T9" fmla="*/ 0 h 2456"/>
                <a:gd name="T10" fmla="*/ 108 w 108"/>
                <a:gd name="T11" fmla="*/ 0 h 24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2456"/>
                <a:gd name="T20" fmla="*/ 108 w 108"/>
                <a:gd name="T21" fmla="*/ 2456 h 24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2456">
                  <a:moveTo>
                    <a:pt x="108" y="0"/>
                  </a:moveTo>
                  <a:lnTo>
                    <a:pt x="8" y="66"/>
                  </a:lnTo>
                  <a:lnTo>
                    <a:pt x="0" y="2456"/>
                  </a:lnTo>
                  <a:lnTo>
                    <a:pt x="108" y="230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6" name="Freeform 125"/>
            <p:cNvSpPr>
              <a:spLocks/>
            </p:cNvSpPr>
            <p:nvPr/>
          </p:nvSpPr>
          <p:spPr bwMode="auto">
            <a:xfrm>
              <a:off x="2587" y="1298"/>
              <a:ext cx="1324" cy="1195"/>
            </a:xfrm>
            <a:custGeom>
              <a:avLst/>
              <a:gdLst>
                <a:gd name="T0" fmla="*/ 31 w 2648"/>
                <a:gd name="T1" fmla="*/ 66 h 2389"/>
                <a:gd name="T2" fmla="*/ 124 w 2648"/>
                <a:gd name="T3" fmla="*/ 0 h 2389"/>
                <a:gd name="T4" fmla="*/ 2597 w 2648"/>
                <a:gd name="T5" fmla="*/ 36 h 2389"/>
                <a:gd name="T6" fmla="*/ 1713 w 2648"/>
                <a:gd name="T7" fmla="*/ 87 h 2389"/>
                <a:gd name="T8" fmla="*/ 2597 w 2648"/>
                <a:gd name="T9" fmla="*/ 139 h 2389"/>
                <a:gd name="T10" fmla="*/ 1705 w 2648"/>
                <a:gd name="T11" fmla="*/ 159 h 2389"/>
                <a:gd name="T12" fmla="*/ 2604 w 2648"/>
                <a:gd name="T13" fmla="*/ 234 h 2389"/>
                <a:gd name="T14" fmla="*/ 1713 w 2648"/>
                <a:gd name="T15" fmla="*/ 234 h 2389"/>
                <a:gd name="T16" fmla="*/ 2597 w 2648"/>
                <a:gd name="T17" fmla="*/ 306 h 2389"/>
                <a:gd name="T18" fmla="*/ 299 w 2648"/>
                <a:gd name="T19" fmla="*/ 291 h 2389"/>
                <a:gd name="T20" fmla="*/ 291 w 2648"/>
                <a:gd name="T21" fmla="*/ 2098 h 2389"/>
                <a:gd name="T22" fmla="*/ 1682 w 2648"/>
                <a:gd name="T23" fmla="*/ 2142 h 2389"/>
                <a:gd name="T24" fmla="*/ 2648 w 2648"/>
                <a:gd name="T25" fmla="*/ 2165 h 2389"/>
                <a:gd name="T26" fmla="*/ 1785 w 2648"/>
                <a:gd name="T27" fmla="*/ 2229 h 2389"/>
                <a:gd name="T28" fmla="*/ 2648 w 2648"/>
                <a:gd name="T29" fmla="*/ 2252 h 2389"/>
                <a:gd name="T30" fmla="*/ 1893 w 2648"/>
                <a:gd name="T31" fmla="*/ 2296 h 2389"/>
                <a:gd name="T32" fmla="*/ 2648 w 2648"/>
                <a:gd name="T33" fmla="*/ 2353 h 2389"/>
                <a:gd name="T34" fmla="*/ 2118 w 2648"/>
                <a:gd name="T35" fmla="*/ 2389 h 2389"/>
                <a:gd name="T36" fmla="*/ 0 w 2648"/>
                <a:gd name="T37" fmla="*/ 2345 h 2389"/>
                <a:gd name="T38" fmla="*/ 31 w 2648"/>
                <a:gd name="T39" fmla="*/ 66 h 2389"/>
                <a:gd name="T40" fmla="*/ 31 w 2648"/>
                <a:gd name="T41" fmla="*/ 66 h 238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48"/>
                <a:gd name="T64" fmla="*/ 0 h 2389"/>
                <a:gd name="T65" fmla="*/ 2648 w 2648"/>
                <a:gd name="T66" fmla="*/ 2389 h 238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48" h="2389">
                  <a:moveTo>
                    <a:pt x="31" y="66"/>
                  </a:moveTo>
                  <a:lnTo>
                    <a:pt x="124" y="0"/>
                  </a:lnTo>
                  <a:lnTo>
                    <a:pt x="2597" y="36"/>
                  </a:lnTo>
                  <a:lnTo>
                    <a:pt x="1713" y="87"/>
                  </a:lnTo>
                  <a:lnTo>
                    <a:pt x="2597" y="139"/>
                  </a:lnTo>
                  <a:lnTo>
                    <a:pt x="1705" y="159"/>
                  </a:lnTo>
                  <a:lnTo>
                    <a:pt x="2604" y="234"/>
                  </a:lnTo>
                  <a:lnTo>
                    <a:pt x="1713" y="234"/>
                  </a:lnTo>
                  <a:lnTo>
                    <a:pt x="2597" y="306"/>
                  </a:lnTo>
                  <a:lnTo>
                    <a:pt x="299" y="291"/>
                  </a:lnTo>
                  <a:lnTo>
                    <a:pt x="291" y="2098"/>
                  </a:lnTo>
                  <a:lnTo>
                    <a:pt x="1682" y="2142"/>
                  </a:lnTo>
                  <a:lnTo>
                    <a:pt x="2648" y="2165"/>
                  </a:lnTo>
                  <a:lnTo>
                    <a:pt x="1785" y="2229"/>
                  </a:lnTo>
                  <a:lnTo>
                    <a:pt x="2648" y="2252"/>
                  </a:lnTo>
                  <a:lnTo>
                    <a:pt x="1893" y="2296"/>
                  </a:lnTo>
                  <a:lnTo>
                    <a:pt x="2648" y="2353"/>
                  </a:lnTo>
                  <a:lnTo>
                    <a:pt x="2118" y="2389"/>
                  </a:lnTo>
                  <a:lnTo>
                    <a:pt x="0" y="2345"/>
                  </a:lnTo>
                  <a:lnTo>
                    <a:pt x="31" y="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7" name="Freeform 126"/>
            <p:cNvSpPr>
              <a:spLocks/>
            </p:cNvSpPr>
            <p:nvPr/>
          </p:nvSpPr>
          <p:spPr bwMode="auto">
            <a:xfrm>
              <a:off x="2787" y="1488"/>
              <a:ext cx="1106" cy="853"/>
            </a:xfrm>
            <a:custGeom>
              <a:avLst/>
              <a:gdLst>
                <a:gd name="T0" fmla="*/ 16 w 2213"/>
                <a:gd name="T1" fmla="*/ 0 h 1707"/>
                <a:gd name="T2" fmla="*/ 2213 w 2213"/>
                <a:gd name="T3" fmla="*/ 15 h 1707"/>
                <a:gd name="T4" fmla="*/ 2190 w 2213"/>
                <a:gd name="T5" fmla="*/ 1707 h 1707"/>
                <a:gd name="T6" fmla="*/ 0 w 2213"/>
                <a:gd name="T7" fmla="*/ 1620 h 1707"/>
                <a:gd name="T8" fmla="*/ 16 w 2213"/>
                <a:gd name="T9" fmla="*/ 0 h 1707"/>
                <a:gd name="T10" fmla="*/ 16 w 2213"/>
                <a:gd name="T11" fmla="*/ 0 h 17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13"/>
                <a:gd name="T19" fmla="*/ 0 h 1707"/>
                <a:gd name="T20" fmla="*/ 2213 w 2213"/>
                <a:gd name="T21" fmla="*/ 1707 h 17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13" h="1707">
                  <a:moveTo>
                    <a:pt x="16" y="0"/>
                  </a:moveTo>
                  <a:lnTo>
                    <a:pt x="2213" y="15"/>
                  </a:lnTo>
                  <a:lnTo>
                    <a:pt x="2190" y="1707"/>
                  </a:lnTo>
                  <a:lnTo>
                    <a:pt x="0" y="16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37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8" name="Freeform 127"/>
            <p:cNvSpPr>
              <a:spLocks/>
            </p:cNvSpPr>
            <p:nvPr/>
          </p:nvSpPr>
          <p:spPr bwMode="auto">
            <a:xfrm>
              <a:off x="2628" y="1261"/>
              <a:ext cx="1522" cy="1308"/>
            </a:xfrm>
            <a:custGeom>
              <a:avLst/>
              <a:gdLst>
                <a:gd name="T0" fmla="*/ 19 w 3043"/>
                <a:gd name="T1" fmla="*/ 21 h 2615"/>
                <a:gd name="T2" fmla="*/ 2950 w 3043"/>
                <a:gd name="T3" fmla="*/ 59 h 2615"/>
                <a:gd name="T4" fmla="*/ 3007 w 3043"/>
                <a:gd name="T5" fmla="*/ 100 h 2615"/>
                <a:gd name="T6" fmla="*/ 2998 w 3043"/>
                <a:gd name="T7" fmla="*/ 2406 h 2615"/>
                <a:gd name="T8" fmla="*/ 2935 w 3043"/>
                <a:gd name="T9" fmla="*/ 2488 h 2615"/>
                <a:gd name="T10" fmla="*/ 2802 w 3043"/>
                <a:gd name="T11" fmla="*/ 2545 h 2615"/>
                <a:gd name="T12" fmla="*/ 0 w 3043"/>
                <a:gd name="T13" fmla="*/ 2478 h 2615"/>
                <a:gd name="T14" fmla="*/ 108 w 3043"/>
                <a:gd name="T15" fmla="*/ 2545 h 2615"/>
                <a:gd name="T16" fmla="*/ 2762 w 3043"/>
                <a:gd name="T17" fmla="*/ 2615 h 2615"/>
                <a:gd name="T18" fmla="*/ 2922 w 3043"/>
                <a:gd name="T19" fmla="*/ 2566 h 2615"/>
                <a:gd name="T20" fmla="*/ 3017 w 3043"/>
                <a:gd name="T21" fmla="*/ 2431 h 2615"/>
                <a:gd name="T22" fmla="*/ 3043 w 3043"/>
                <a:gd name="T23" fmla="*/ 2324 h 2615"/>
                <a:gd name="T24" fmla="*/ 3043 w 3043"/>
                <a:gd name="T25" fmla="*/ 85 h 2615"/>
                <a:gd name="T26" fmla="*/ 2980 w 3043"/>
                <a:gd name="T27" fmla="*/ 13 h 2615"/>
                <a:gd name="T28" fmla="*/ 34 w 3043"/>
                <a:gd name="T29" fmla="*/ 0 h 2615"/>
                <a:gd name="T30" fmla="*/ 19 w 3043"/>
                <a:gd name="T31" fmla="*/ 21 h 2615"/>
                <a:gd name="T32" fmla="*/ 19 w 3043"/>
                <a:gd name="T33" fmla="*/ 21 h 26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43"/>
                <a:gd name="T52" fmla="*/ 0 h 2615"/>
                <a:gd name="T53" fmla="*/ 3043 w 3043"/>
                <a:gd name="T54" fmla="*/ 2615 h 26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43" h="2615">
                  <a:moveTo>
                    <a:pt x="19" y="21"/>
                  </a:moveTo>
                  <a:lnTo>
                    <a:pt x="2950" y="59"/>
                  </a:lnTo>
                  <a:lnTo>
                    <a:pt x="3007" y="100"/>
                  </a:lnTo>
                  <a:lnTo>
                    <a:pt x="2998" y="2406"/>
                  </a:lnTo>
                  <a:lnTo>
                    <a:pt x="2935" y="2488"/>
                  </a:lnTo>
                  <a:lnTo>
                    <a:pt x="2802" y="2545"/>
                  </a:lnTo>
                  <a:lnTo>
                    <a:pt x="0" y="2478"/>
                  </a:lnTo>
                  <a:lnTo>
                    <a:pt x="108" y="2545"/>
                  </a:lnTo>
                  <a:lnTo>
                    <a:pt x="2762" y="2615"/>
                  </a:lnTo>
                  <a:lnTo>
                    <a:pt x="2922" y="2566"/>
                  </a:lnTo>
                  <a:lnTo>
                    <a:pt x="3017" y="2431"/>
                  </a:lnTo>
                  <a:lnTo>
                    <a:pt x="3043" y="2324"/>
                  </a:lnTo>
                  <a:lnTo>
                    <a:pt x="3043" y="85"/>
                  </a:lnTo>
                  <a:lnTo>
                    <a:pt x="2980" y="13"/>
                  </a:lnTo>
                  <a:lnTo>
                    <a:pt x="34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99" name="Freeform 128"/>
            <p:cNvSpPr>
              <a:spLocks/>
            </p:cNvSpPr>
            <p:nvPr/>
          </p:nvSpPr>
          <p:spPr bwMode="auto">
            <a:xfrm>
              <a:off x="2580" y="1260"/>
              <a:ext cx="1458" cy="1254"/>
            </a:xfrm>
            <a:custGeom>
              <a:avLst/>
              <a:gdLst>
                <a:gd name="T0" fmla="*/ 145 w 2918"/>
                <a:gd name="T1" fmla="*/ 4 h 2507"/>
                <a:gd name="T2" fmla="*/ 67 w 2918"/>
                <a:gd name="T3" fmla="*/ 118 h 2507"/>
                <a:gd name="T4" fmla="*/ 42 w 2918"/>
                <a:gd name="T5" fmla="*/ 2397 h 2507"/>
                <a:gd name="T6" fmla="*/ 97 w 2918"/>
                <a:gd name="T7" fmla="*/ 2418 h 2507"/>
                <a:gd name="T8" fmla="*/ 2918 w 2918"/>
                <a:gd name="T9" fmla="*/ 2482 h 2507"/>
                <a:gd name="T10" fmla="*/ 2789 w 2918"/>
                <a:gd name="T11" fmla="*/ 2507 h 2507"/>
                <a:gd name="T12" fmla="*/ 46 w 2918"/>
                <a:gd name="T13" fmla="*/ 2444 h 2507"/>
                <a:gd name="T14" fmla="*/ 0 w 2918"/>
                <a:gd name="T15" fmla="*/ 2414 h 2507"/>
                <a:gd name="T16" fmla="*/ 31 w 2918"/>
                <a:gd name="T17" fmla="*/ 108 h 2507"/>
                <a:gd name="T18" fmla="*/ 126 w 2918"/>
                <a:gd name="T19" fmla="*/ 0 h 2507"/>
                <a:gd name="T20" fmla="*/ 145 w 2918"/>
                <a:gd name="T21" fmla="*/ 4 h 2507"/>
                <a:gd name="T22" fmla="*/ 145 w 2918"/>
                <a:gd name="T23" fmla="*/ 4 h 25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18"/>
                <a:gd name="T37" fmla="*/ 0 h 2507"/>
                <a:gd name="T38" fmla="*/ 2918 w 2918"/>
                <a:gd name="T39" fmla="*/ 2507 h 250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18" h="2507">
                  <a:moveTo>
                    <a:pt x="145" y="4"/>
                  </a:moveTo>
                  <a:lnTo>
                    <a:pt x="67" y="118"/>
                  </a:lnTo>
                  <a:lnTo>
                    <a:pt x="42" y="2397"/>
                  </a:lnTo>
                  <a:lnTo>
                    <a:pt x="97" y="2418"/>
                  </a:lnTo>
                  <a:lnTo>
                    <a:pt x="2918" y="2482"/>
                  </a:lnTo>
                  <a:lnTo>
                    <a:pt x="2789" y="2507"/>
                  </a:lnTo>
                  <a:lnTo>
                    <a:pt x="46" y="2444"/>
                  </a:lnTo>
                  <a:lnTo>
                    <a:pt x="0" y="2414"/>
                  </a:lnTo>
                  <a:lnTo>
                    <a:pt x="31" y="108"/>
                  </a:lnTo>
                  <a:lnTo>
                    <a:pt x="126" y="0"/>
                  </a:lnTo>
                  <a:lnTo>
                    <a:pt x="14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0" name="Freeform 129"/>
            <p:cNvSpPr>
              <a:spLocks/>
            </p:cNvSpPr>
            <p:nvPr/>
          </p:nvSpPr>
          <p:spPr bwMode="auto">
            <a:xfrm>
              <a:off x="2490" y="2523"/>
              <a:ext cx="1500" cy="353"/>
            </a:xfrm>
            <a:custGeom>
              <a:avLst/>
              <a:gdLst>
                <a:gd name="T0" fmla="*/ 375 w 3000"/>
                <a:gd name="T1" fmla="*/ 0 h 705"/>
                <a:gd name="T2" fmla="*/ 375 w 3000"/>
                <a:gd name="T3" fmla="*/ 217 h 705"/>
                <a:gd name="T4" fmla="*/ 765 w 3000"/>
                <a:gd name="T5" fmla="*/ 238 h 705"/>
                <a:gd name="T6" fmla="*/ 770 w 3000"/>
                <a:gd name="T7" fmla="*/ 386 h 705"/>
                <a:gd name="T8" fmla="*/ 1304 w 3000"/>
                <a:gd name="T9" fmla="*/ 401 h 705"/>
                <a:gd name="T10" fmla="*/ 1310 w 3000"/>
                <a:gd name="T11" fmla="*/ 521 h 705"/>
                <a:gd name="T12" fmla="*/ 339 w 3000"/>
                <a:gd name="T13" fmla="*/ 504 h 705"/>
                <a:gd name="T14" fmla="*/ 0 w 3000"/>
                <a:gd name="T15" fmla="*/ 680 h 705"/>
                <a:gd name="T16" fmla="*/ 647 w 3000"/>
                <a:gd name="T17" fmla="*/ 690 h 705"/>
                <a:gd name="T18" fmla="*/ 755 w 3000"/>
                <a:gd name="T19" fmla="*/ 705 h 705"/>
                <a:gd name="T20" fmla="*/ 806 w 3000"/>
                <a:gd name="T21" fmla="*/ 597 h 705"/>
                <a:gd name="T22" fmla="*/ 1561 w 3000"/>
                <a:gd name="T23" fmla="*/ 602 h 705"/>
                <a:gd name="T24" fmla="*/ 1747 w 3000"/>
                <a:gd name="T25" fmla="*/ 561 h 705"/>
                <a:gd name="T26" fmla="*/ 1371 w 3000"/>
                <a:gd name="T27" fmla="*/ 536 h 705"/>
                <a:gd name="T28" fmla="*/ 1377 w 3000"/>
                <a:gd name="T29" fmla="*/ 452 h 705"/>
                <a:gd name="T30" fmla="*/ 1645 w 3000"/>
                <a:gd name="T31" fmla="*/ 431 h 705"/>
                <a:gd name="T32" fmla="*/ 2034 w 3000"/>
                <a:gd name="T33" fmla="*/ 449 h 705"/>
                <a:gd name="T34" fmla="*/ 2095 w 3000"/>
                <a:gd name="T35" fmla="*/ 492 h 705"/>
                <a:gd name="T36" fmla="*/ 2044 w 3000"/>
                <a:gd name="T37" fmla="*/ 542 h 705"/>
                <a:gd name="T38" fmla="*/ 1859 w 3000"/>
                <a:gd name="T39" fmla="*/ 587 h 705"/>
                <a:gd name="T40" fmla="*/ 2059 w 3000"/>
                <a:gd name="T41" fmla="*/ 621 h 705"/>
                <a:gd name="T42" fmla="*/ 2610 w 3000"/>
                <a:gd name="T43" fmla="*/ 648 h 705"/>
                <a:gd name="T44" fmla="*/ 2745 w 3000"/>
                <a:gd name="T45" fmla="*/ 585 h 705"/>
                <a:gd name="T46" fmla="*/ 2291 w 3000"/>
                <a:gd name="T47" fmla="*/ 536 h 705"/>
                <a:gd name="T48" fmla="*/ 2291 w 3000"/>
                <a:gd name="T49" fmla="*/ 458 h 705"/>
                <a:gd name="T50" fmla="*/ 2682 w 3000"/>
                <a:gd name="T51" fmla="*/ 452 h 705"/>
                <a:gd name="T52" fmla="*/ 2728 w 3000"/>
                <a:gd name="T53" fmla="*/ 319 h 705"/>
                <a:gd name="T54" fmla="*/ 3000 w 3000"/>
                <a:gd name="T55" fmla="*/ 217 h 705"/>
                <a:gd name="T56" fmla="*/ 420 w 3000"/>
                <a:gd name="T57" fmla="*/ 139 h 705"/>
                <a:gd name="T58" fmla="*/ 375 w 3000"/>
                <a:gd name="T59" fmla="*/ 0 h 705"/>
                <a:gd name="T60" fmla="*/ 375 w 3000"/>
                <a:gd name="T61" fmla="*/ 0 h 70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000"/>
                <a:gd name="T94" fmla="*/ 0 h 705"/>
                <a:gd name="T95" fmla="*/ 3000 w 3000"/>
                <a:gd name="T96" fmla="*/ 705 h 70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000" h="705">
                  <a:moveTo>
                    <a:pt x="375" y="0"/>
                  </a:moveTo>
                  <a:lnTo>
                    <a:pt x="375" y="217"/>
                  </a:lnTo>
                  <a:lnTo>
                    <a:pt x="765" y="238"/>
                  </a:lnTo>
                  <a:lnTo>
                    <a:pt x="770" y="386"/>
                  </a:lnTo>
                  <a:lnTo>
                    <a:pt x="1304" y="401"/>
                  </a:lnTo>
                  <a:lnTo>
                    <a:pt x="1310" y="521"/>
                  </a:lnTo>
                  <a:lnTo>
                    <a:pt x="339" y="504"/>
                  </a:lnTo>
                  <a:lnTo>
                    <a:pt x="0" y="680"/>
                  </a:lnTo>
                  <a:lnTo>
                    <a:pt x="647" y="690"/>
                  </a:lnTo>
                  <a:lnTo>
                    <a:pt x="755" y="705"/>
                  </a:lnTo>
                  <a:lnTo>
                    <a:pt x="806" y="597"/>
                  </a:lnTo>
                  <a:lnTo>
                    <a:pt x="1561" y="602"/>
                  </a:lnTo>
                  <a:lnTo>
                    <a:pt x="1747" y="561"/>
                  </a:lnTo>
                  <a:lnTo>
                    <a:pt x="1371" y="536"/>
                  </a:lnTo>
                  <a:lnTo>
                    <a:pt x="1377" y="452"/>
                  </a:lnTo>
                  <a:lnTo>
                    <a:pt x="1645" y="431"/>
                  </a:lnTo>
                  <a:lnTo>
                    <a:pt x="2034" y="449"/>
                  </a:lnTo>
                  <a:lnTo>
                    <a:pt x="2095" y="492"/>
                  </a:lnTo>
                  <a:lnTo>
                    <a:pt x="2044" y="542"/>
                  </a:lnTo>
                  <a:lnTo>
                    <a:pt x="1859" y="587"/>
                  </a:lnTo>
                  <a:lnTo>
                    <a:pt x="2059" y="621"/>
                  </a:lnTo>
                  <a:lnTo>
                    <a:pt x="2610" y="648"/>
                  </a:lnTo>
                  <a:lnTo>
                    <a:pt x="2745" y="585"/>
                  </a:lnTo>
                  <a:lnTo>
                    <a:pt x="2291" y="536"/>
                  </a:lnTo>
                  <a:lnTo>
                    <a:pt x="2291" y="458"/>
                  </a:lnTo>
                  <a:lnTo>
                    <a:pt x="2682" y="452"/>
                  </a:lnTo>
                  <a:lnTo>
                    <a:pt x="2728" y="319"/>
                  </a:lnTo>
                  <a:lnTo>
                    <a:pt x="3000" y="217"/>
                  </a:lnTo>
                  <a:lnTo>
                    <a:pt x="420" y="139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1" name="Freeform 130"/>
            <p:cNvSpPr>
              <a:spLocks/>
            </p:cNvSpPr>
            <p:nvPr/>
          </p:nvSpPr>
          <p:spPr bwMode="auto">
            <a:xfrm>
              <a:off x="2854" y="2843"/>
              <a:ext cx="1048" cy="84"/>
            </a:xfrm>
            <a:custGeom>
              <a:avLst/>
              <a:gdLst>
                <a:gd name="T0" fmla="*/ 42 w 2097"/>
                <a:gd name="T1" fmla="*/ 76 h 169"/>
                <a:gd name="T2" fmla="*/ 1943 w 2097"/>
                <a:gd name="T3" fmla="*/ 138 h 169"/>
                <a:gd name="T4" fmla="*/ 2087 w 2097"/>
                <a:gd name="T5" fmla="*/ 0 h 169"/>
                <a:gd name="T6" fmla="*/ 2097 w 2097"/>
                <a:gd name="T7" fmla="*/ 36 h 169"/>
                <a:gd name="T8" fmla="*/ 1970 w 2097"/>
                <a:gd name="T9" fmla="*/ 169 h 169"/>
                <a:gd name="T10" fmla="*/ 0 w 2097"/>
                <a:gd name="T11" fmla="*/ 112 h 169"/>
                <a:gd name="T12" fmla="*/ 42 w 2097"/>
                <a:gd name="T13" fmla="*/ 76 h 169"/>
                <a:gd name="T14" fmla="*/ 42 w 2097"/>
                <a:gd name="T15" fmla="*/ 76 h 1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97"/>
                <a:gd name="T25" fmla="*/ 0 h 169"/>
                <a:gd name="T26" fmla="*/ 2097 w 2097"/>
                <a:gd name="T27" fmla="*/ 169 h 1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97" h="169">
                  <a:moveTo>
                    <a:pt x="42" y="76"/>
                  </a:moveTo>
                  <a:lnTo>
                    <a:pt x="1943" y="138"/>
                  </a:lnTo>
                  <a:lnTo>
                    <a:pt x="2087" y="0"/>
                  </a:lnTo>
                  <a:lnTo>
                    <a:pt x="2097" y="36"/>
                  </a:lnTo>
                  <a:lnTo>
                    <a:pt x="1970" y="169"/>
                  </a:lnTo>
                  <a:lnTo>
                    <a:pt x="0" y="112"/>
                  </a:lnTo>
                  <a:lnTo>
                    <a:pt x="42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2" name="Freeform 131"/>
            <p:cNvSpPr>
              <a:spLocks/>
            </p:cNvSpPr>
            <p:nvPr/>
          </p:nvSpPr>
          <p:spPr bwMode="auto">
            <a:xfrm>
              <a:off x="2385" y="2776"/>
              <a:ext cx="1929" cy="638"/>
            </a:xfrm>
            <a:custGeom>
              <a:avLst/>
              <a:gdLst>
                <a:gd name="T0" fmla="*/ 0 w 3859"/>
                <a:gd name="T1" fmla="*/ 1151 h 1275"/>
                <a:gd name="T2" fmla="*/ 3648 w 3859"/>
                <a:gd name="T3" fmla="*/ 1224 h 1275"/>
                <a:gd name="T4" fmla="*/ 3808 w 3859"/>
                <a:gd name="T5" fmla="*/ 868 h 1275"/>
                <a:gd name="T6" fmla="*/ 3808 w 3859"/>
                <a:gd name="T7" fmla="*/ 91 h 1275"/>
                <a:gd name="T8" fmla="*/ 3000 w 3859"/>
                <a:gd name="T9" fmla="*/ 72 h 1275"/>
                <a:gd name="T10" fmla="*/ 2557 w 3859"/>
                <a:gd name="T11" fmla="*/ 0 h 1275"/>
                <a:gd name="T12" fmla="*/ 3848 w 3859"/>
                <a:gd name="T13" fmla="*/ 39 h 1275"/>
                <a:gd name="T14" fmla="*/ 3859 w 3859"/>
                <a:gd name="T15" fmla="*/ 901 h 1275"/>
                <a:gd name="T16" fmla="*/ 3673 w 3859"/>
                <a:gd name="T17" fmla="*/ 1275 h 1275"/>
                <a:gd name="T18" fmla="*/ 19 w 3859"/>
                <a:gd name="T19" fmla="*/ 1191 h 1275"/>
                <a:gd name="T20" fmla="*/ 0 w 3859"/>
                <a:gd name="T21" fmla="*/ 1151 h 1275"/>
                <a:gd name="T22" fmla="*/ 0 w 3859"/>
                <a:gd name="T23" fmla="*/ 1151 h 12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59"/>
                <a:gd name="T37" fmla="*/ 0 h 1275"/>
                <a:gd name="T38" fmla="*/ 3859 w 3859"/>
                <a:gd name="T39" fmla="*/ 1275 h 12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59" h="1275">
                  <a:moveTo>
                    <a:pt x="0" y="1151"/>
                  </a:moveTo>
                  <a:lnTo>
                    <a:pt x="3648" y="1224"/>
                  </a:lnTo>
                  <a:lnTo>
                    <a:pt x="3808" y="868"/>
                  </a:lnTo>
                  <a:lnTo>
                    <a:pt x="3808" y="91"/>
                  </a:lnTo>
                  <a:lnTo>
                    <a:pt x="3000" y="72"/>
                  </a:lnTo>
                  <a:lnTo>
                    <a:pt x="2557" y="0"/>
                  </a:lnTo>
                  <a:lnTo>
                    <a:pt x="3848" y="39"/>
                  </a:lnTo>
                  <a:lnTo>
                    <a:pt x="3859" y="901"/>
                  </a:lnTo>
                  <a:lnTo>
                    <a:pt x="3673" y="1275"/>
                  </a:lnTo>
                  <a:lnTo>
                    <a:pt x="19" y="1191"/>
                  </a:lnTo>
                  <a:lnTo>
                    <a:pt x="0" y="11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" name="Freeform 132"/>
            <p:cNvSpPr>
              <a:spLocks/>
            </p:cNvSpPr>
            <p:nvPr/>
          </p:nvSpPr>
          <p:spPr bwMode="auto">
            <a:xfrm>
              <a:off x="2411" y="2929"/>
              <a:ext cx="1779" cy="60"/>
            </a:xfrm>
            <a:custGeom>
              <a:avLst/>
              <a:gdLst>
                <a:gd name="T0" fmla="*/ 3 w 3558"/>
                <a:gd name="T1" fmla="*/ 0 h 119"/>
                <a:gd name="T2" fmla="*/ 3527 w 3558"/>
                <a:gd name="T3" fmla="*/ 83 h 119"/>
                <a:gd name="T4" fmla="*/ 3558 w 3558"/>
                <a:gd name="T5" fmla="*/ 119 h 119"/>
                <a:gd name="T6" fmla="*/ 0 w 3558"/>
                <a:gd name="T7" fmla="*/ 32 h 119"/>
                <a:gd name="T8" fmla="*/ 3 w 3558"/>
                <a:gd name="T9" fmla="*/ 0 h 119"/>
                <a:gd name="T10" fmla="*/ 3 w 3558"/>
                <a:gd name="T11" fmla="*/ 0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58"/>
                <a:gd name="T19" fmla="*/ 0 h 119"/>
                <a:gd name="T20" fmla="*/ 3558 w 3558"/>
                <a:gd name="T21" fmla="*/ 119 h 1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58" h="119">
                  <a:moveTo>
                    <a:pt x="3" y="0"/>
                  </a:moveTo>
                  <a:lnTo>
                    <a:pt x="3527" y="83"/>
                  </a:lnTo>
                  <a:lnTo>
                    <a:pt x="3558" y="119"/>
                  </a:lnTo>
                  <a:lnTo>
                    <a:pt x="0" y="3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" name="Freeform 133"/>
            <p:cNvSpPr>
              <a:spLocks/>
            </p:cNvSpPr>
            <p:nvPr/>
          </p:nvSpPr>
          <p:spPr bwMode="auto">
            <a:xfrm>
              <a:off x="2952" y="2949"/>
              <a:ext cx="457" cy="125"/>
            </a:xfrm>
            <a:custGeom>
              <a:avLst/>
              <a:gdLst>
                <a:gd name="T0" fmla="*/ 0 w 914"/>
                <a:gd name="T1" fmla="*/ 4 h 249"/>
                <a:gd name="T2" fmla="*/ 4 w 914"/>
                <a:gd name="T3" fmla="*/ 238 h 249"/>
                <a:gd name="T4" fmla="*/ 914 w 914"/>
                <a:gd name="T5" fmla="*/ 249 h 249"/>
                <a:gd name="T6" fmla="*/ 914 w 914"/>
                <a:gd name="T7" fmla="*/ 19 h 249"/>
                <a:gd name="T8" fmla="*/ 886 w 914"/>
                <a:gd name="T9" fmla="*/ 19 h 249"/>
                <a:gd name="T10" fmla="*/ 886 w 914"/>
                <a:gd name="T11" fmla="*/ 234 h 249"/>
                <a:gd name="T12" fmla="*/ 34 w 914"/>
                <a:gd name="T13" fmla="*/ 217 h 249"/>
                <a:gd name="T14" fmla="*/ 27 w 914"/>
                <a:gd name="T15" fmla="*/ 0 h 249"/>
                <a:gd name="T16" fmla="*/ 0 w 914"/>
                <a:gd name="T17" fmla="*/ 4 h 249"/>
                <a:gd name="T18" fmla="*/ 0 w 914"/>
                <a:gd name="T19" fmla="*/ 4 h 2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249"/>
                <a:gd name="T32" fmla="*/ 914 w 914"/>
                <a:gd name="T33" fmla="*/ 249 h 2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249">
                  <a:moveTo>
                    <a:pt x="0" y="4"/>
                  </a:moveTo>
                  <a:lnTo>
                    <a:pt x="4" y="238"/>
                  </a:lnTo>
                  <a:lnTo>
                    <a:pt x="914" y="249"/>
                  </a:lnTo>
                  <a:lnTo>
                    <a:pt x="914" y="19"/>
                  </a:lnTo>
                  <a:lnTo>
                    <a:pt x="886" y="19"/>
                  </a:lnTo>
                  <a:lnTo>
                    <a:pt x="886" y="234"/>
                  </a:lnTo>
                  <a:lnTo>
                    <a:pt x="34" y="217"/>
                  </a:lnTo>
                  <a:lnTo>
                    <a:pt x="27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" name="Freeform 134"/>
            <p:cNvSpPr>
              <a:spLocks/>
            </p:cNvSpPr>
            <p:nvPr/>
          </p:nvSpPr>
          <p:spPr bwMode="auto">
            <a:xfrm>
              <a:off x="2400" y="3134"/>
              <a:ext cx="1810" cy="49"/>
            </a:xfrm>
            <a:custGeom>
              <a:avLst/>
              <a:gdLst>
                <a:gd name="T0" fmla="*/ 0 w 3621"/>
                <a:gd name="T1" fmla="*/ 0 h 99"/>
                <a:gd name="T2" fmla="*/ 3621 w 3621"/>
                <a:gd name="T3" fmla="*/ 71 h 99"/>
                <a:gd name="T4" fmla="*/ 3609 w 3621"/>
                <a:gd name="T5" fmla="*/ 99 h 99"/>
                <a:gd name="T6" fmla="*/ 26 w 3621"/>
                <a:gd name="T7" fmla="*/ 31 h 99"/>
                <a:gd name="T8" fmla="*/ 0 w 3621"/>
                <a:gd name="T9" fmla="*/ 0 h 99"/>
                <a:gd name="T10" fmla="*/ 0 w 3621"/>
                <a:gd name="T11" fmla="*/ 0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21"/>
                <a:gd name="T19" fmla="*/ 0 h 99"/>
                <a:gd name="T20" fmla="*/ 3621 w 362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21" h="99">
                  <a:moveTo>
                    <a:pt x="0" y="0"/>
                  </a:moveTo>
                  <a:lnTo>
                    <a:pt x="3621" y="71"/>
                  </a:lnTo>
                  <a:lnTo>
                    <a:pt x="3609" y="99"/>
                  </a:lnTo>
                  <a:lnTo>
                    <a:pt x="2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" name="Freeform 135"/>
            <p:cNvSpPr>
              <a:spLocks/>
            </p:cNvSpPr>
            <p:nvPr/>
          </p:nvSpPr>
          <p:spPr bwMode="auto">
            <a:xfrm>
              <a:off x="2471" y="2997"/>
              <a:ext cx="69" cy="72"/>
            </a:xfrm>
            <a:custGeom>
              <a:avLst/>
              <a:gdLst>
                <a:gd name="T0" fmla="*/ 0 w 137"/>
                <a:gd name="T1" fmla="*/ 51 h 144"/>
                <a:gd name="T2" fmla="*/ 12 w 137"/>
                <a:gd name="T3" fmla="*/ 17 h 144"/>
                <a:gd name="T4" fmla="*/ 46 w 137"/>
                <a:gd name="T5" fmla="*/ 0 h 144"/>
                <a:gd name="T6" fmla="*/ 92 w 137"/>
                <a:gd name="T7" fmla="*/ 0 h 144"/>
                <a:gd name="T8" fmla="*/ 124 w 137"/>
                <a:gd name="T9" fmla="*/ 22 h 144"/>
                <a:gd name="T10" fmla="*/ 137 w 137"/>
                <a:gd name="T11" fmla="*/ 55 h 144"/>
                <a:gd name="T12" fmla="*/ 135 w 137"/>
                <a:gd name="T13" fmla="*/ 95 h 144"/>
                <a:gd name="T14" fmla="*/ 109 w 137"/>
                <a:gd name="T15" fmla="*/ 129 h 144"/>
                <a:gd name="T16" fmla="*/ 65 w 137"/>
                <a:gd name="T17" fmla="*/ 144 h 144"/>
                <a:gd name="T18" fmla="*/ 27 w 137"/>
                <a:gd name="T19" fmla="*/ 134 h 144"/>
                <a:gd name="T20" fmla="*/ 65 w 137"/>
                <a:gd name="T21" fmla="*/ 129 h 144"/>
                <a:gd name="T22" fmla="*/ 101 w 137"/>
                <a:gd name="T23" fmla="*/ 108 h 144"/>
                <a:gd name="T24" fmla="*/ 109 w 137"/>
                <a:gd name="T25" fmla="*/ 66 h 144"/>
                <a:gd name="T26" fmla="*/ 88 w 137"/>
                <a:gd name="T27" fmla="*/ 34 h 144"/>
                <a:gd name="T28" fmla="*/ 57 w 137"/>
                <a:gd name="T29" fmla="*/ 26 h 144"/>
                <a:gd name="T30" fmla="*/ 27 w 137"/>
                <a:gd name="T31" fmla="*/ 32 h 144"/>
                <a:gd name="T32" fmla="*/ 0 w 137"/>
                <a:gd name="T33" fmla="*/ 51 h 144"/>
                <a:gd name="T34" fmla="*/ 0 w 137"/>
                <a:gd name="T35" fmla="*/ 51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4"/>
                <a:gd name="T56" fmla="*/ 137 w 137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4">
                  <a:moveTo>
                    <a:pt x="0" y="51"/>
                  </a:moveTo>
                  <a:lnTo>
                    <a:pt x="12" y="17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4" y="22"/>
                  </a:lnTo>
                  <a:lnTo>
                    <a:pt x="137" y="55"/>
                  </a:lnTo>
                  <a:lnTo>
                    <a:pt x="135" y="95"/>
                  </a:lnTo>
                  <a:lnTo>
                    <a:pt x="109" y="129"/>
                  </a:lnTo>
                  <a:lnTo>
                    <a:pt x="65" y="144"/>
                  </a:lnTo>
                  <a:lnTo>
                    <a:pt x="27" y="134"/>
                  </a:lnTo>
                  <a:lnTo>
                    <a:pt x="65" y="129"/>
                  </a:lnTo>
                  <a:lnTo>
                    <a:pt x="101" y="108"/>
                  </a:lnTo>
                  <a:lnTo>
                    <a:pt x="109" y="66"/>
                  </a:lnTo>
                  <a:lnTo>
                    <a:pt x="88" y="34"/>
                  </a:lnTo>
                  <a:lnTo>
                    <a:pt x="57" y="26"/>
                  </a:lnTo>
                  <a:lnTo>
                    <a:pt x="27" y="3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" name="Freeform 136"/>
            <p:cNvSpPr>
              <a:spLocks/>
            </p:cNvSpPr>
            <p:nvPr/>
          </p:nvSpPr>
          <p:spPr bwMode="auto">
            <a:xfrm>
              <a:off x="2595" y="3002"/>
              <a:ext cx="69" cy="72"/>
            </a:xfrm>
            <a:custGeom>
              <a:avLst/>
              <a:gdLst>
                <a:gd name="T0" fmla="*/ 0 w 138"/>
                <a:gd name="T1" fmla="*/ 53 h 144"/>
                <a:gd name="T2" fmla="*/ 13 w 138"/>
                <a:gd name="T3" fmla="*/ 17 h 144"/>
                <a:gd name="T4" fmla="*/ 47 w 138"/>
                <a:gd name="T5" fmla="*/ 0 h 144"/>
                <a:gd name="T6" fmla="*/ 93 w 138"/>
                <a:gd name="T7" fmla="*/ 0 h 144"/>
                <a:gd name="T8" fmla="*/ 123 w 138"/>
                <a:gd name="T9" fmla="*/ 23 h 144"/>
                <a:gd name="T10" fmla="*/ 138 w 138"/>
                <a:gd name="T11" fmla="*/ 57 h 144"/>
                <a:gd name="T12" fmla="*/ 136 w 138"/>
                <a:gd name="T13" fmla="*/ 97 h 144"/>
                <a:gd name="T14" fmla="*/ 110 w 138"/>
                <a:gd name="T15" fmla="*/ 129 h 144"/>
                <a:gd name="T16" fmla="*/ 66 w 138"/>
                <a:gd name="T17" fmla="*/ 144 h 144"/>
                <a:gd name="T18" fmla="*/ 28 w 138"/>
                <a:gd name="T19" fmla="*/ 137 h 144"/>
                <a:gd name="T20" fmla="*/ 66 w 138"/>
                <a:gd name="T21" fmla="*/ 131 h 144"/>
                <a:gd name="T22" fmla="*/ 100 w 138"/>
                <a:gd name="T23" fmla="*/ 110 h 144"/>
                <a:gd name="T24" fmla="*/ 110 w 138"/>
                <a:gd name="T25" fmla="*/ 67 h 144"/>
                <a:gd name="T26" fmla="*/ 89 w 138"/>
                <a:gd name="T27" fmla="*/ 36 h 144"/>
                <a:gd name="T28" fmla="*/ 57 w 138"/>
                <a:gd name="T29" fmla="*/ 29 h 144"/>
                <a:gd name="T30" fmla="*/ 28 w 138"/>
                <a:gd name="T31" fmla="*/ 34 h 144"/>
                <a:gd name="T32" fmla="*/ 0 w 138"/>
                <a:gd name="T33" fmla="*/ 53 h 144"/>
                <a:gd name="T34" fmla="*/ 0 w 138"/>
                <a:gd name="T35" fmla="*/ 53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8"/>
                <a:gd name="T55" fmla="*/ 0 h 144"/>
                <a:gd name="T56" fmla="*/ 138 w 138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8" h="144">
                  <a:moveTo>
                    <a:pt x="0" y="53"/>
                  </a:moveTo>
                  <a:lnTo>
                    <a:pt x="13" y="17"/>
                  </a:lnTo>
                  <a:lnTo>
                    <a:pt x="47" y="0"/>
                  </a:lnTo>
                  <a:lnTo>
                    <a:pt x="93" y="0"/>
                  </a:lnTo>
                  <a:lnTo>
                    <a:pt x="123" y="23"/>
                  </a:lnTo>
                  <a:lnTo>
                    <a:pt x="138" y="57"/>
                  </a:lnTo>
                  <a:lnTo>
                    <a:pt x="136" y="97"/>
                  </a:lnTo>
                  <a:lnTo>
                    <a:pt x="110" y="129"/>
                  </a:lnTo>
                  <a:lnTo>
                    <a:pt x="66" y="144"/>
                  </a:lnTo>
                  <a:lnTo>
                    <a:pt x="28" y="137"/>
                  </a:lnTo>
                  <a:lnTo>
                    <a:pt x="66" y="131"/>
                  </a:lnTo>
                  <a:lnTo>
                    <a:pt x="100" y="110"/>
                  </a:lnTo>
                  <a:lnTo>
                    <a:pt x="110" y="67"/>
                  </a:lnTo>
                  <a:lnTo>
                    <a:pt x="89" y="36"/>
                  </a:lnTo>
                  <a:lnTo>
                    <a:pt x="57" y="29"/>
                  </a:lnTo>
                  <a:lnTo>
                    <a:pt x="28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" name="Freeform 137"/>
            <p:cNvSpPr>
              <a:spLocks/>
            </p:cNvSpPr>
            <p:nvPr/>
          </p:nvSpPr>
          <p:spPr bwMode="auto">
            <a:xfrm>
              <a:off x="3001" y="2971"/>
              <a:ext cx="378" cy="49"/>
            </a:xfrm>
            <a:custGeom>
              <a:avLst/>
              <a:gdLst>
                <a:gd name="T0" fmla="*/ 0 w 757"/>
                <a:gd name="T1" fmla="*/ 29 h 97"/>
                <a:gd name="T2" fmla="*/ 224 w 757"/>
                <a:gd name="T3" fmla="*/ 27 h 97"/>
                <a:gd name="T4" fmla="*/ 230 w 757"/>
                <a:gd name="T5" fmla="*/ 0 h 97"/>
                <a:gd name="T6" fmla="*/ 513 w 757"/>
                <a:gd name="T7" fmla="*/ 8 h 97"/>
                <a:gd name="T8" fmla="*/ 523 w 757"/>
                <a:gd name="T9" fmla="*/ 36 h 97"/>
                <a:gd name="T10" fmla="*/ 755 w 757"/>
                <a:gd name="T11" fmla="*/ 34 h 97"/>
                <a:gd name="T12" fmla="*/ 757 w 757"/>
                <a:gd name="T13" fmla="*/ 78 h 97"/>
                <a:gd name="T14" fmla="*/ 525 w 757"/>
                <a:gd name="T15" fmla="*/ 74 h 97"/>
                <a:gd name="T16" fmla="*/ 513 w 757"/>
                <a:gd name="T17" fmla="*/ 97 h 97"/>
                <a:gd name="T18" fmla="*/ 228 w 757"/>
                <a:gd name="T19" fmla="*/ 93 h 97"/>
                <a:gd name="T20" fmla="*/ 213 w 757"/>
                <a:gd name="T21" fmla="*/ 69 h 97"/>
                <a:gd name="T22" fmla="*/ 0 w 757"/>
                <a:gd name="T23" fmla="*/ 61 h 97"/>
                <a:gd name="T24" fmla="*/ 0 w 757"/>
                <a:gd name="T25" fmla="*/ 29 h 97"/>
                <a:gd name="T26" fmla="*/ 0 w 757"/>
                <a:gd name="T27" fmla="*/ 29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7"/>
                <a:gd name="T43" fmla="*/ 0 h 97"/>
                <a:gd name="T44" fmla="*/ 757 w 757"/>
                <a:gd name="T45" fmla="*/ 97 h 9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7" h="97">
                  <a:moveTo>
                    <a:pt x="0" y="29"/>
                  </a:moveTo>
                  <a:lnTo>
                    <a:pt x="224" y="27"/>
                  </a:lnTo>
                  <a:lnTo>
                    <a:pt x="230" y="0"/>
                  </a:lnTo>
                  <a:lnTo>
                    <a:pt x="513" y="8"/>
                  </a:lnTo>
                  <a:lnTo>
                    <a:pt x="523" y="36"/>
                  </a:lnTo>
                  <a:lnTo>
                    <a:pt x="755" y="34"/>
                  </a:lnTo>
                  <a:lnTo>
                    <a:pt x="757" y="78"/>
                  </a:lnTo>
                  <a:lnTo>
                    <a:pt x="525" y="74"/>
                  </a:lnTo>
                  <a:lnTo>
                    <a:pt x="513" y="97"/>
                  </a:lnTo>
                  <a:lnTo>
                    <a:pt x="228" y="93"/>
                  </a:lnTo>
                  <a:lnTo>
                    <a:pt x="213" y="69"/>
                  </a:lnTo>
                  <a:lnTo>
                    <a:pt x="0" y="6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" name="Freeform 138"/>
            <p:cNvSpPr>
              <a:spLocks/>
            </p:cNvSpPr>
            <p:nvPr/>
          </p:nvSpPr>
          <p:spPr bwMode="auto">
            <a:xfrm>
              <a:off x="2638" y="1295"/>
              <a:ext cx="1435" cy="1207"/>
            </a:xfrm>
            <a:custGeom>
              <a:avLst/>
              <a:gdLst>
                <a:gd name="T0" fmla="*/ 25 w 2868"/>
                <a:gd name="T1" fmla="*/ 0 h 2414"/>
                <a:gd name="T2" fmla="*/ 2824 w 2868"/>
                <a:gd name="T3" fmla="*/ 31 h 2414"/>
                <a:gd name="T4" fmla="*/ 2868 w 2868"/>
                <a:gd name="T5" fmla="*/ 80 h 2414"/>
                <a:gd name="T6" fmla="*/ 2859 w 2868"/>
                <a:gd name="T7" fmla="*/ 2384 h 2414"/>
                <a:gd name="T8" fmla="*/ 2819 w 2868"/>
                <a:gd name="T9" fmla="*/ 2414 h 2414"/>
                <a:gd name="T10" fmla="*/ 2834 w 2868"/>
                <a:gd name="T11" fmla="*/ 105 h 2414"/>
                <a:gd name="T12" fmla="*/ 2800 w 2868"/>
                <a:gd name="T13" fmla="*/ 55 h 2414"/>
                <a:gd name="T14" fmla="*/ 0 w 2868"/>
                <a:gd name="T15" fmla="*/ 31 h 2414"/>
                <a:gd name="T16" fmla="*/ 25 w 2868"/>
                <a:gd name="T17" fmla="*/ 0 h 2414"/>
                <a:gd name="T18" fmla="*/ 25 w 2868"/>
                <a:gd name="T19" fmla="*/ 0 h 24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68"/>
                <a:gd name="T31" fmla="*/ 0 h 2414"/>
                <a:gd name="T32" fmla="*/ 2868 w 2868"/>
                <a:gd name="T33" fmla="*/ 2414 h 24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68" h="2414">
                  <a:moveTo>
                    <a:pt x="25" y="0"/>
                  </a:moveTo>
                  <a:lnTo>
                    <a:pt x="2824" y="31"/>
                  </a:lnTo>
                  <a:lnTo>
                    <a:pt x="2868" y="80"/>
                  </a:lnTo>
                  <a:lnTo>
                    <a:pt x="2859" y="2384"/>
                  </a:lnTo>
                  <a:lnTo>
                    <a:pt x="2819" y="2414"/>
                  </a:lnTo>
                  <a:lnTo>
                    <a:pt x="2834" y="105"/>
                  </a:lnTo>
                  <a:lnTo>
                    <a:pt x="2800" y="55"/>
                  </a:lnTo>
                  <a:lnTo>
                    <a:pt x="0" y="3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" name="Freeform 139"/>
            <p:cNvSpPr>
              <a:spLocks/>
            </p:cNvSpPr>
            <p:nvPr/>
          </p:nvSpPr>
          <p:spPr bwMode="auto">
            <a:xfrm>
              <a:off x="3457" y="3000"/>
              <a:ext cx="598" cy="76"/>
            </a:xfrm>
            <a:custGeom>
              <a:avLst/>
              <a:gdLst>
                <a:gd name="T0" fmla="*/ 0 w 1197"/>
                <a:gd name="T1" fmla="*/ 0 h 152"/>
                <a:gd name="T2" fmla="*/ 0 w 1197"/>
                <a:gd name="T3" fmla="*/ 133 h 152"/>
                <a:gd name="T4" fmla="*/ 1197 w 1197"/>
                <a:gd name="T5" fmla="*/ 152 h 152"/>
                <a:gd name="T6" fmla="*/ 1195 w 1197"/>
                <a:gd name="T7" fmla="*/ 19 h 152"/>
                <a:gd name="T8" fmla="*/ 1167 w 1197"/>
                <a:gd name="T9" fmla="*/ 17 h 152"/>
                <a:gd name="T10" fmla="*/ 1161 w 1197"/>
                <a:gd name="T11" fmla="*/ 120 h 152"/>
                <a:gd name="T12" fmla="*/ 32 w 1197"/>
                <a:gd name="T13" fmla="*/ 97 h 152"/>
                <a:gd name="T14" fmla="*/ 0 w 1197"/>
                <a:gd name="T15" fmla="*/ 0 h 152"/>
                <a:gd name="T16" fmla="*/ 0 w 1197"/>
                <a:gd name="T17" fmla="*/ 0 h 1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7"/>
                <a:gd name="T28" fmla="*/ 0 h 152"/>
                <a:gd name="T29" fmla="*/ 1197 w 1197"/>
                <a:gd name="T30" fmla="*/ 152 h 1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7" h="152">
                  <a:moveTo>
                    <a:pt x="0" y="0"/>
                  </a:moveTo>
                  <a:lnTo>
                    <a:pt x="0" y="133"/>
                  </a:lnTo>
                  <a:lnTo>
                    <a:pt x="1197" y="152"/>
                  </a:lnTo>
                  <a:lnTo>
                    <a:pt x="1195" y="19"/>
                  </a:lnTo>
                  <a:lnTo>
                    <a:pt x="1167" y="17"/>
                  </a:lnTo>
                  <a:lnTo>
                    <a:pt x="1161" y="120"/>
                  </a:lnTo>
                  <a:lnTo>
                    <a:pt x="32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" name="Freeform 140"/>
            <p:cNvSpPr>
              <a:spLocks/>
            </p:cNvSpPr>
            <p:nvPr/>
          </p:nvSpPr>
          <p:spPr bwMode="auto">
            <a:xfrm>
              <a:off x="3425" y="2957"/>
              <a:ext cx="18" cy="370"/>
            </a:xfrm>
            <a:custGeom>
              <a:avLst/>
              <a:gdLst>
                <a:gd name="T0" fmla="*/ 5 w 36"/>
                <a:gd name="T1" fmla="*/ 0 h 739"/>
                <a:gd name="T2" fmla="*/ 0 w 36"/>
                <a:gd name="T3" fmla="*/ 739 h 739"/>
                <a:gd name="T4" fmla="*/ 21 w 36"/>
                <a:gd name="T5" fmla="*/ 732 h 739"/>
                <a:gd name="T6" fmla="*/ 36 w 36"/>
                <a:gd name="T7" fmla="*/ 9 h 739"/>
                <a:gd name="T8" fmla="*/ 5 w 36"/>
                <a:gd name="T9" fmla="*/ 0 h 739"/>
                <a:gd name="T10" fmla="*/ 5 w 36"/>
                <a:gd name="T11" fmla="*/ 0 h 7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739"/>
                <a:gd name="T20" fmla="*/ 36 w 36"/>
                <a:gd name="T21" fmla="*/ 739 h 7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739">
                  <a:moveTo>
                    <a:pt x="5" y="0"/>
                  </a:moveTo>
                  <a:lnTo>
                    <a:pt x="0" y="739"/>
                  </a:lnTo>
                  <a:lnTo>
                    <a:pt x="21" y="732"/>
                  </a:lnTo>
                  <a:lnTo>
                    <a:pt x="36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" name="Freeform 141"/>
            <p:cNvSpPr>
              <a:spLocks/>
            </p:cNvSpPr>
            <p:nvPr/>
          </p:nvSpPr>
          <p:spPr bwMode="auto">
            <a:xfrm>
              <a:off x="4072" y="2977"/>
              <a:ext cx="13" cy="362"/>
            </a:xfrm>
            <a:custGeom>
              <a:avLst/>
              <a:gdLst>
                <a:gd name="T0" fmla="*/ 0 w 27"/>
                <a:gd name="T1" fmla="*/ 2 h 724"/>
                <a:gd name="T2" fmla="*/ 2 w 27"/>
                <a:gd name="T3" fmla="*/ 724 h 724"/>
                <a:gd name="T4" fmla="*/ 27 w 27"/>
                <a:gd name="T5" fmla="*/ 724 h 724"/>
                <a:gd name="T6" fmla="*/ 23 w 27"/>
                <a:gd name="T7" fmla="*/ 0 h 724"/>
                <a:gd name="T8" fmla="*/ 0 w 27"/>
                <a:gd name="T9" fmla="*/ 2 h 724"/>
                <a:gd name="T10" fmla="*/ 0 w 27"/>
                <a:gd name="T11" fmla="*/ 2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724"/>
                <a:gd name="T20" fmla="*/ 27 w 27"/>
                <a:gd name="T21" fmla="*/ 724 h 7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724">
                  <a:moveTo>
                    <a:pt x="0" y="2"/>
                  </a:moveTo>
                  <a:lnTo>
                    <a:pt x="2" y="724"/>
                  </a:lnTo>
                  <a:lnTo>
                    <a:pt x="27" y="724"/>
                  </a:lnTo>
                  <a:lnTo>
                    <a:pt x="2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3" name="Freeform 142"/>
            <p:cNvSpPr>
              <a:spLocks/>
            </p:cNvSpPr>
            <p:nvPr/>
          </p:nvSpPr>
          <p:spPr bwMode="auto">
            <a:xfrm>
              <a:off x="4099" y="3039"/>
              <a:ext cx="69" cy="72"/>
            </a:xfrm>
            <a:custGeom>
              <a:avLst/>
              <a:gdLst>
                <a:gd name="T0" fmla="*/ 0 w 137"/>
                <a:gd name="T1" fmla="*/ 53 h 145"/>
                <a:gd name="T2" fmla="*/ 12 w 137"/>
                <a:gd name="T3" fmla="*/ 19 h 145"/>
                <a:gd name="T4" fmla="*/ 46 w 137"/>
                <a:gd name="T5" fmla="*/ 0 h 145"/>
                <a:gd name="T6" fmla="*/ 92 w 137"/>
                <a:gd name="T7" fmla="*/ 0 h 145"/>
                <a:gd name="T8" fmla="*/ 122 w 137"/>
                <a:gd name="T9" fmla="*/ 23 h 145"/>
                <a:gd name="T10" fmla="*/ 137 w 137"/>
                <a:gd name="T11" fmla="*/ 57 h 145"/>
                <a:gd name="T12" fmla="*/ 135 w 137"/>
                <a:gd name="T13" fmla="*/ 97 h 145"/>
                <a:gd name="T14" fmla="*/ 109 w 137"/>
                <a:gd name="T15" fmla="*/ 129 h 145"/>
                <a:gd name="T16" fmla="*/ 65 w 137"/>
                <a:gd name="T17" fmla="*/ 145 h 145"/>
                <a:gd name="T18" fmla="*/ 27 w 137"/>
                <a:gd name="T19" fmla="*/ 137 h 145"/>
                <a:gd name="T20" fmla="*/ 65 w 137"/>
                <a:gd name="T21" fmla="*/ 131 h 145"/>
                <a:gd name="T22" fmla="*/ 101 w 137"/>
                <a:gd name="T23" fmla="*/ 110 h 145"/>
                <a:gd name="T24" fmla="*/ 109 w 137"/>
                <a:gd name="T25" fmla="*/ 67 h 145"/>
                <a:gd name="T26" fmla="*/ 88 w 137"/>
                <a:gd name="T27" fmla="*/ 36 h 145"/>
                <a:gd name="T28" fmla="*/ 57 w 137"/>
                <a:gd name="T29" fmla="*/ 29 h 145"/>
                <a:gd name="T30" fmla="*/ 27 w 137"/>
                <a:gd name="T31" fmla="*/ 34 h 145"/>
                <a:gd name="T32" fmla="*/ 0 w 137"/>
                <a:gd name="T33" fmla="*/ 53 h 145"/>
                <a:gd name="T34" fmla="*/ 0 w 137"/>
                <a:gd name="T35" fmla="*/ 53 h 1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5"/>
                <a:gd name="T56" fmla="*/ 137 w 137"/>
                <a:gd name="T57" fmla="*/ 145 h 1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5">
                  <a:moveTo>
                    <a:pt x="0" y="53"/>
                  </a:moveTo>
                  <a:lnTo>
                    <a:pt x="12" y="19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2" y="23"/>
                  </a:lnTo>
                  <a:lnTo>
                    <a:pt x="137" y="57"/>
                  </a:lnTo>
                  <a:lnTo>
                    <a:pt x="135" y="97"/>
                  </a:lnTo>
                  <a:lnTo>
                    <a:pt x="109" y="129"/>
                  </a:lnTo>
                  <a:lnTo>
                    <a:pt x="65" y="145"/>
                  </a:lnTo>
                  <a:lnTo>
                    <a:pt x="27" y="137"/>
                  </a:lnTo>
                  <a:lnTo>
                    <a:pt x="65" y="131"/>
                  </a:lnTo>
                  <a:lnTo>
                    <a:pt x="101" y="110"/>
                  </a:lnTo>
                  <a:lnTo>
                    <a:pt x="109" y="67"/>
                  </a:lnTo>
                  <a:lnTo>
                    <a:pt x="88" y="36"/>
                  </a:lnTo>
                  <a:lnTo>
                    <a:pt x="57" y="29"/>
                  </a:lnTo>
                  <a:lnTo>
                    <a:pt x="27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4" name="Freeform 143"/>
            <p:cNvSpPr>
              <a:spLocks/>
            </p:cNvSpPr>
            <p:nvPr/>
          </p:nvSpPr>
          <p:spPr bwMode="auto">
            <a:xfrm>
              <a:off x="4134" y="3355"/>
              <a:ext cx="13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19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5" name="Freeform 144"/>
            <p:cNvSpPr>
              <a:spLocks/>
            </p:cNvSpPr>
            <p:nvPr/>
          </p:nvSpPr>
          <p:spPr bwMode="auto">
            <a:xfrm>
              <a:off x="2748" y="1435"/>
              <a:ext cx="1173" cy="874"/>
            </a:xfrm>
            <a:custGeom>
              <a:avLst/>
              <a:gdLst>
                <a:gd name="T0" fmla="*/ 0 w 2347"/>
                <a:gd name="T1" fmla="*/ 0 h 1747"/>
                <a:gd name="T2" fmla="*/ 47 w 2347"/>
                <a:gd name="T3" fmla="*/ 111 h 1747"/>
                <a:gd name="T4" fmla="*/ 36 w 2347"/>
                <a:gd name="T5" fmla="*/ 1150 h 1747"/>
                <a:gd name="T6" fmla="*/ 39 w 2347"/>
                <a:gd name="T7" fmla="*/ 1747 h 1747"/>
                <a:gd name="T8" fmla="*/ 153 w 2347"/>
                <a:gd name="T9" fmla="*/ 1709 h 1747"/>
                <a:gd name="T10" fmla="*/ 174 w 2347"/>
                <a:gd name="T11" fmla="*/ 139 h 1747"/>
                <a:gd name="T12" fmla="*/ 914 w 2347"/>
                <a:gd name="T13" fmla="*/ 124 h 1747"/>
                <a:gd name="T14" fmla="*/ 2280 w 2347"/>
                <a:gd name="T15" fmla="*/ 158 h 1747"/>
                <a:gd name="T16" fmla="*/ 2347 w 2347"/>
                <a:gd name="T17" fmla="*/ 107 h 1747"/>
                <a:gd name="T18" fmla="*/ 1762 w 2347"/>
                <a:gd name="T19" fmla="*/ 92 h 1747"/>
                <a:gd name="T20" fmla="*/ 752 w 2347"/>
                <a:gd name="T21" fmla="*/ 67 h 1747"/>
                <a:gd name="T22" fmla="*/ 102 w 2347"/>
                <a:gd name="T23" fmla="*/ 71 h 1747"/>
                <a:gd name="T24" fmla="*/ 0 w 2347"/>
                <a:gd name="T25" fmla="*/ 0 h 1747"/>
                <a:gd name="T26" fmla="*/ 0 w 2347"/>
                <a:gd name="T27" fmla="*/ 0 h 17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47"/>
                <a:gd name="T43" fmla="*/ 0 h 1747"/>
                <a:gd name="T44" fmla="*/ 2347 w 2347"/>
                <a:gd name="T45" fmla="*/ 1747 h 17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47" h="1747">
                  <a:moveTo>
                    <a:pt x="0" y="0"/>
                  </a:moveTo>
                  <a:lnTo>
                    <a:pt x="47" y="111"/>
                  </a:lnTo>
                  <a:lnTo>
                    <a:pt x="36" y="1150"/>
                  </a:lnTo>
                  <a:lnTo>
                    <a:pt x="39" y="1747"/>
                  </a:lnTo>
                  <a:lnTo>
                    <a:pt x="153" y="1709"/>
                  </a:lnTo>
                  <a:lnTo>
                    <a:pt x="174" y="139"/>
                  </a:lnTo>
                  <a:lnTo>
                    <a:pt x="914" y="124"/>
                  </a:lnTo>
                  <a:lnTo>
                    <a:pt x="2280" y="158"/>
                  </a:lnTo>
                  <a:lnTo>
                    <a:pt x="2347" y="107"/>
                  </a:lnTo>
                  <a:lnTo>
                    <a:pt x="1762" y="92"/>
                  </a:lnTo>
                  <a:lnTo>
                    <a:pt x="752" y="67"/>
                  </a:lnTo>
                  <a:lnTo>
                    <a:pt x="102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6" name="Freeform 145"/>
            <p:cNvSpPr>
              <a:spLocks/>
            </p:cNvSpPr>
            <p:nvPr/>
          </p:nvSpPr>
          <p:spPr bwMode="auto">
            <a:xfrm>
              <a:off x="2772" y="1487"/>
              <a:ext cx="1146" cy="882"/>
            </a:xfrm>
            <a:custGeom>
              <a:avLst/>
              <a:gdLst>
                <a:gd name="T0" fmla="*/ 0 w 2292"/>
                <a:gd name="T1" fmla="*/ 1650 h 1764"/>
                <a:gd name="T2" fmla="*/ 859 w 2292"/>
                <a:gd name="T3" fmla="*/ 1696 h 1764"/>
                <a:gd name="T4" fmla="*/ 2173 w 2292"/>
                <a:gd name="T5" fmla="*/ 1713 h 1764"/>
                <a:gd name="T6" fmla="*/ 2289 w 2292"/>
                <a:gd name="T7" fmla="*/ 1764 h 1764"/>
                <a:gd name="T8" fmla="*/ 2277 w 2292"/>
                <a:gd name="T9" fmla="*/ 1696 h 1764"/>
                <a:gd name="T10" fmla="*/ 2292 w 2292"/>
                <a:gd name="T11" fmla="*/ 0 h 1764"/>
                <a:gd name="T12" fmla="*/ 2197 w 2292"/>
                <a:gd name="T13" fmla="*/ 36 h 1764"/>
                <a:gd name="T14" fmla="*/ 2190 w 2292"/>
                <a:gd name="T15" fmla="*/ 1618 h 1764"/>
                <a:gd name="T16" fmla="*/ 1410 w 2292"/>
                <a:gd name="T17" fmla="*/ 1641 h 1764"/>
                <a:gd name="T18" fmla="*/ 449 w 2292"/>
                <a:gd name="T19" fmla="*/ 1610 h 1764"/>
                <a:gd name="T20" fmla="*/ 72 w 2292"/>
                <a:gd name="T21" fmla="*/ 1593 h 1764"/>
                <a:gd name="T22" fmla="*/ 0 w 2292"/>
                <a:gd name="T23" fmla="*/ 1650 h 1764"/>
                <a:gd name="T24" fmla="*/ 0 w 2292"/>
                <a:gd name="T25" fmla="*/ 1650 h 17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92"/>
                <a:gd name="T40" fmla="*/ 0 h 1764"/>
                <a:gd name="T41" fmla="*/ 2292 w 2292"/>
                <a:gd name="T42" fmla="*/ 1764 h 176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92" h="1764">
                  <a:moveTo>
                    <a:pt x="0" y="1650"/>
                  </a:moveTo>
                  <a:lnTo>
                    <a:pt x="859" y="1696"/>
                  </a:lnTo>
                  <a:lnTo>
                    <a:pt x="2173" y="1713"/>
                  </a:lnTo>
                  <a:lnTo>
                    <a:pt x="2289" y="1764"/>
                  </a:lnTo>
                  <a:lnTo>
                    <a:pt x="2277" y="1696"/>
                  </a:lnTo>
                  <a:lnTo>
                    <a:pt x="2292" y="0"/>
                  </a:lnTo>
                  <a:lnTo>
                    <a:pt x="2197" y="36"/>
                  </a:lnTo>
                  <a:lnTo>
                    <a:pt x="2190" y="1618"/>
                  </a:lnTo>
                  <a:lnTo>
                    <a:pt x="1410" y="1641"/>
                  </a:lnTo>
                  <a:lnTo>
                    <a:pt x="449" y="1610"/>
                  </a:lnTo>
                  <a:lnTo>
                    <a:pt x="72" y="1593"/>
                  </a:lnTo>
                  <a:lnTo>
                    <a:pt x="0" y="16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7" name="Freeform 146"/>
            <p:cNvSpPr>
              <a:spLocks/>
            </p:cNvSpPr>
            <p:nvPr/>
          </p:nvSpPr>
          <p:spPr bwMode="auto">
            <a:xfrm>
              <a:off x="4098" y="3355"/>
              <a:ext cx="13" cy="35"/>
            </a:xfrm>
            <a:custGeom>
              <a:avLst/>
              <a:gdLst>
                <a:gd name="T0" fmla="*/ 0 w 24"/>
                <a:gd name="T1" fmla="*/ 0 h 70"/>
                <a:gd name="T2" fmla="*/ 1 w 24"/>
                <a:gd name="T3" fmla="*/ 70 h 70"/>
                <a:gd name="T4" fmla="*/ 24 w 24"/>
                <a:gd name="T5" fmla="*/ 70 h 70"/>
                <a:gd name="T6" fmla="*/ 19 w 24"/>
                <a:gd name="T7" fmla="*/ 2 h 70"/>
                <a:gd name="T8" fmla="*/ 0 w 24"/>
                <a:gd name="T9" fmla="*/ 0 h 70"/>
                <a:gd name="T10" fmla="*/ 0 w 24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0"/>
                <a:gd name="T20" fmla="*/ 24 w 24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0">
                  <a:moveTo>
                    <a:pt x="0" y="0"/>
                  </a:moveTo>
                  <a:lnTo>
                    <a:pt x="1" y="70"/>
                  </a:lnTo>
                  <a:lnTo>
                    <a:pt x="24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8" name="Freeform 147"/>
            <p:cNvSpPr>
              <a:spLocks/>
            </p:cNvSpPr>
            <p:nvPr/>
          </p:nvSpPr>
          <p:spPr bwMode="auto">
            <a:xfrm>
              <a:off x="4062" y="335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9" name="Freeform 148"/>
            <p:cNvSpPr>
              <a:spLocks/>
            </p:cNvSpPr>
            <p:nvPr/>
          </p:nvSpPr>
          <p:spPr bwMode="auto">
            <a:xfrm>
              <a:off x="4026" y="335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0" name="Freeform 149"/>
            <p:cNvSpPr>
              <a:spLocks/>
            </p:cNvSpPr>
            <p:nvPr/>
          </p:nvSpPr>
          <p:spPr bwMode="auto">
            <a:xfrm>
              <a:off x="3990" y="3352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1" name="Freeform 150"/>
            <p:cNvSpPr>
              <a:spLocks/>
            </p:cNvSpPr>
            <p:nvPr/>
          </p:nvSpPr>
          <p:spPr bwMode="auto">
            <a:xfrm>
              <a:off x="3955" y="3351"/>
              <a:ext cx="11" cy="36"/>
            </a:xfrm>
            <a:custGeom>
              <a:avLst/>
              <a:gdLst>
                <a:gd name="T0" fmla="*/ 0 w 23"/>
                <a:gd name="T1" fmla="*/ 0 h 72"/>
                <a:gd name="T2" fmla="*/ 0 w 23"/>
                <a:gd name="T3" fmla="*/ 72 h 72"/>
                <a:gd name="T4" fmla="*/ 23 w 23"/>
                <a:gd name="T5" fmla="*/ 72 h 72"/>
                <a:gd name="T6" fmla="*/ 20 w 23"/>
                <a:gd name="T7" fmla="*/ 3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0" y="72"/>
                  </a:lnTo>
                  <a:lnTo>
                    <a:pt x="23" y="72"/>
                  </a:lnTo>
                  <a:lnTo>
                    <a:pt x="2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2" name="Freeform 151"/>
            <p:cNvSpPr>
              <a:spLocks/>
            </p:cNvSpPr>
            <p:nvPr/>
          </p:nvSpPr>
          <p:spPr bwMode="auto">
            <a:xfrm>
              <a:off x="3919" y="3351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3" name="Freeform 152"/>
            <p:cNvSpPr>
              <a:spLocks/>
            </p:cNvSpPr>
            <p:nvPr/>
          </p:nvSpPr>
          <p:spPr bwMode="auto">
            <a:xfrm>
              <a:off x="3883" y="3350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4" name="Freeform 153"/>
            <p:cNvSpPr>
              <a:spLocks/>
            </p:cNvSpPr>
            <p:nvPr/>
          </p:nvSpPr>
          <p:spPr bwMode="auto">
            <a:xfrm>
              <a:off x="3846" y="3349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5" name="Freeform 154"/>
            <p:cNvSpPr>
              <a:spLocks/>
            </p:cNvSpPr>
            <p:nvPr/>
          </p:nvSpPr>
          <p:spPr bwMode="auto">
            <a:xfrm>
              <a:off x="3810" y="3348"/>
              <a:ext cx="12" cy="37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6" name="Freeform 155"/>
            <p:cNvSpPr>
              <a:spLocks/>
            </p:cNvSpPr>
            <p:nvPr/>
          </p:nvSpPr>
          <p:spPr bwMode="auto">
            <a:xfrm>
              <a:off x="3774" y="3348"/>
              <a:ext cx="13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7" name="Freeform 156"/>
            <p:cNvSpPr>
              <a:spLocks/>
            </p:cNvSpPr>
            <p:nvPr/>
          </p:nvSpPr>
          <p:spPr bwMode="auto">
            <a:xfrm>
              <a:off x="3738" y="3347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8" name="Freeform 157"/>
            <p:cNvSpPr>
              <a:spLocks/>
            </p:cNvSpPr>
            <p:nvPr/>
          </p:nvSpPr>
          <p:spPr bwMode="auto">
            <a:xfrm>
              <a:off x="3702" y="334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2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9" name="Freeform 158"/>
            <p:cNvSpPr>
              <a:spLocks/>
            </p:cNvSpPr>
            <p:nvPr/>
          </p:nvSpPr>
          <p:spPr bwMode="auto">
            <a:xfrm>
              <a:off x="3666" y="3346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0" name="Freeform 159"/>
            <p:cNvSpPr>
              <a:spLocks/>
            </p:cNvSpPr>
            <p:nvPr/>
          </p:nvSpPr>
          <p:spPr bwMode="auto">
            <a:xfrm>
              <a:off x="3631" y="3346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1" name="Freeform 160"/>
            <p:cNvSpPr>
              <a:spLocks/>
            </p:cNvSpPr>
            <p:nvPr/>
          </p:nvSpPr>
          <p:spPr bwMode="auto">
            <a:xfrm>
              <a:off x="3595" y="3345"/>
              <a:ext cx="11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2" name="Freeform 161"/>
            <p:cNvSpPr>
              <a:spLocks/>
            </p:cNvSpPr>
            <p:nvPr/>
          </p:nvSpPr>
          <p:spPr bwMode="auto">
            <a:xfrm>
              <a:off x="3558" y="334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3" name="Freeform 162"/>
            <p:cNvSpPr>
              <a:spLocks/>
            </p:cNvSpPr>
            <p:nvPr/>
          </p:nvSpPr>
          <p:spPr bwMode="auto">
            <a:xfrm>
              <a:off x="3522" y="3343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4" name="Freeform 163"/>
            <p:cNvSpPr>
              <a:spLocks/>
            </p:cNvSpPr>
            <p:nvPr/>
          </p:nvSpPr>
          <p:spPr bwMode="auto">
            <a:xfrm>
              <a:off x="3486" y="3343"/>
              <a:ext cx="12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5" name="Freeform 164"/>
            <p:cNvSpPr>
              <a:spLocks/>
            </p:cNvSpPr>
            <p:nvPr/>
          </p:nvSpPr>
          <p:spPr bwMode="auto">
            <a:xfrm>
              <a:off x="3450" y="3342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6" name="Freeform 165"/>
            <p:cNvSpPr>
              <a:spLocks/>
            </p:cNvSpPr>
            <p:nvPr/>
          </p:nvSpPr>
          <p:spPr bwMode="auto">
            <a:xfrm>
              <a:off x="3414" y="3341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7" name="Freeform 166"/>
            <p:cNvSpPr>
              <a:spLocks/>
            </p:cNvSpPr>
            <p:nvPr/>
          </p:nvSpPr>
          <p:spPr bwMode="auto">
            <a:xfrm>
              <a:off x="3378" y="3340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8" name="Freeform 167"/>
            <p:cNvSpPr>
              <a:spLocks/>
            </p:cNvSpPr>
            <p:nvPr/>
          </p:nvSpPr>
          <p:spPr bwMode="auto">
            <a:xfrm>
              <a:off x="3342" y="3339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1 w 24"/>
                <a:gd name="T3" fmla="*/ 72 h 72"/>
                <a:gd name="T4" fmla="*/ 24 w 24"/>
                <a:gd name="T5" fmla="*/ 72 h 72"/>
                <a:gd name="T6" fmla="*/ 20 w 24"/>
                <a:gd name="T7" fmla="*/ 4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1" y="72"/>
                  </a:lnTo>
                  <a:lnTo>
                    <a:pt x="24" y="72"/>
                  </a:lnTo>
                  <a:lnTo>
                    <a:pt x="2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9" name="Freeform 168"/>
            <p:cNvSpPr>
              <a:spLocks/>
            </p:cNvSpPr>
            <p:nvPr/>
          </p:nvSpPr>
          <p:spPr bwMode="auto">
            <a:xfrm>
              <a:off x="3307" y="3339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0" name="Freeform 169"/>
            <p:cNvSpPr>
              <a:spLocks/>
            </p:cNvSpPr>
            <p:nvPr/>
          </p:nvSpPr>
          <p:spPr bwMode="auto">
            <a:xfrm>
              <a:off x="3270" y="3338"/>
              <a:ext cx="12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1" name="Freeform 170"/>
            <p:cNvSpPr>
              <a:spLocks/>
            </p:cNvSpPr>
            <p:nvPr/>
          </p:nvSpPr>
          <p:spPr bwMode="auto">
            <a:xfrm>
              <a:off x="3234" y="3337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2" name="Freeform 171"/>
            <p:cNvSpPr>
              <a:spLocks/>
            </p:cNvSpPr>
            <p:nvPr/>
          </p:nvSpPr>
          <p:spPr bwMode="auto">
            <a:xfrm>
              <a:off x="3198" y="333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20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3" name="Freeform 172"/>
            <p:cNvSpPr>
              <a:spLocks/>
            </p:cNvSpPr>
            <p:nvPr/>
          </p:nvSpPr>
          <p:spPr bwMode="auto">
            <a:xfrm>
              <a:off x="3162" y="3336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4" name="Freeform 173"/>
            <p:cNvSpPr>
              <a:spLocks/>
            </p:cNvSpPr>
            <p:nvPr/>
          </p:nvSpPr>
          <p:spPr bwMode="auto">
            <a:xfrm>
              <a:off x="3126" y="3335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5" name="Freeform 174"/>
            <p:cNvSpPr>
              <a:spLocks/>
            </p:cNvSpPr>
            <p:nvPr/>
          </p:nvSpPr>
          <p:spPr bwMode="auto">
            <a:xfrm>
              <a:off x="3090" y="3334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6" name="Freeform 175"/>
            <p:cNvSpPr>
              <a:spLocks/>
            </p:cNvSpPr>
            <p:nvPr/>
          </p:nvSpPr>
          <p:spPr bwMode="auto">
            <a:xfrm>
              <a:off x="3054" y="3333"/>
              <a:ext cx="12" cy="36"/>
            </a:xfrm>
            <a:custGeom>
              <a:avLst/>
              <a:gdLst>
                <a:gd name="T0" fmla="*/ 0 w 24"/>
                <a:gd name="T1" fmla="*/ 0 h 73"/>
                <a:gd name="T2" fmla="*/ 1 w 24"/>
                <a:gd name="T3" fmla="*/ 73 h 73"/>
                <a:gd name="T4" fmla="*/ 24 w 24"/>
                <a:gd name="T5" fmla="*/ 73 h 73"/>
                <a:gd name="T6" fmla="*/ 20 w 24"/>
                <a:gd name="T7" fmla="*/ 2 h 73"/>
                <a:gd name="T8" fmla="*/ 0 w 24"/>
                <a:gd name="T9" fmla="*/ 0 h 73"/>
                <a:gd name="T10" fmla="*/ 0 w 24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3"/>
                <a:gd name="T20" fmla="*/ 24 w 24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3">
                  <a:moveTo>
                    <a:pt x="0" y="0"/>
                  </a:moveTo>
                  <a:lnTo>
                    <a:pt x="1" y="73"/>
                  </a:lnTo>
                  <a:lnTo>
                    <a:pt x="24" y="73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7" name="Freeform 176"/>
            <p:cNvSpPr>
              <a:spLocks/>
            </p:cNvSpPr>
            <p:nvPr/>
          </p:nvSpPr>
          <p:spPr bwMode="auto">
            <a:xfrm>
              <a:off x="3018" y="333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4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4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8" name="Freeform 177"/>
            <p:cNvSpPr>
              <a:spLocks/>
            </p:cNvSpPr>
            <p:nvPr/>
          </p:nvSpPr>
          <p:spPr bwMode="auto">
            <a:xfrm>
              <a:off x="2983" y="3332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49" name="Freeform 178"/>
            <p:cNvSpPr>
              <a:spLocks/>
            </p:cNvSpPr>
            <p:nvPr/>
          </p:nvSpPr>
          <p:spPr bwMode="auto">
            <a:xfrm>
              <a:off x="2946" y="3331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0" name="Freeform 179"/>
            <p:cNvSpPr>
              <a:spLocks/>
            </p:cNvSpPr>
            <p:nvPr/>
          </p:nvSpPr>
          <p:spPr bwMode="auto">
            <a:xfrm>
              <a:off x="2910" y="3330"/>
              <a:ext cx="12" cy="36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1" name="Freeform 180"/>
            <p:cNvSpPr>
              <a:spLocks/>
            </p:cNvSpPr>
            <p:nvPr/>
          </p:nvSpPr>
          <p:spPr bwMode="auto">
            <a:xfrm>
              <a:off x="2874" y="3329"/>
              <a:ext cx="12" cy="37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4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2" name="Freeform 181"/>
            <p:cNvSpPr>
              <a:spLocks/>
            </p:cNvSpPr>
            <p:nvPr/>
          </p:nvSpPr>
          <p:spPr bwMode="auto">
            <a:xfrm>
              <a:off x="2838" y="3329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3" name="Freeform 182"/>
            <p:cNvSpPr>
              <a:spLocks/>
            </p:cNvSpPr>
            <p:nvPr/>
          </p:nvSpPr>
          <p:spPr bwMode="auto">
            <a:xfrm>
              <a:off x="2802" y="3328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" name="Freeform 183"/>
            <p:cNvSpPr>
              <a:spLocks/>
            </p:cNvSpPr>
            <p:nvPr/>
          </p:nvSpPr>
          <p:spPr bwMode="auto">
            <a:xfrm>
              <a:off x="2766" y="3328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" name="Freeform 184"/>
            <p:cNvSpPr>
              <a:spLocks/>
            </p:cNvSpPr>
            <p:nvPr/>
          </p:nvSpPr>
          <p:spPr bwMode="auto">
            <a:xfrm>
              <a:off x="2730" y="332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4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4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" name="Freeform 185"/>
            <p:cNvSpPr>
              <a:spLocks/>
            </p:cNvSpPr>
            <p:nvPr/>
          </p:nvSpPr>
          <p:spPr bwMode="auto">
            <a:xfrm>
              <a:off x="2694" y="3327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4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4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7" name="Freeform 186"/>
            <p:cNvSpPr>
              <a:spLocks/>
            </p:cNvSpPr>
            <p:nvPr/>
          </p:nvSpPr>
          <p:spPr bwMode="auto">
            <a:xfrm>
              <a:off x="2658" y="332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8" name="Freeform 187"/>
            <p:cNvSpPr>
              <a:spLocks/>
            </p:cNvSpPr>
            <p:nvPr/>
          </p:nvSpPr>
          <p:spPr bwMode="auto">
            <a:xfrm>
              <a:off x="2622" y="3325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9" name="Freeform 188"/>
            <p:cNvSpPr>
              <a:spLocks/>
            </p:cNvSpPr>
            <p:nvPr/>
          </p:nvSpPr>
          <p:spPr bwMode="auto">
            <a:xfrm>
              <a:off x="2586" y="332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0" name="Freeform 189"/>
            <p:cNvSpPr>
              <a:spLocks/>
            </p:cNvSpPr>
            <p:nvPr/>
          </p:nvSpPr>
          <p:spPr bwMode="auto">
            <a:xfrm>
              <a:off x="2550" y="332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19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1" name="Freeform 190"/>
            <p:cNvSpPr>
              <a:spLocks/>
            </p:cNvSpPr>
            <p:nvPr/>
          </p:nvSpPr>
          <p:spPr bwMode="auto">
            <a:xfrm>
              <a:off x="2514" y="3323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2" name="Freeform 191"/>
            <p:cNvSpPr>
              <a:spLocks/>
            </p:cNvSpPr>
            <p:nvPr/>
          </p:nvSpPr>
          <p:spPr bwMode="auto">
            <a:xfrm>
              <a:off x="2478" y="3322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3" name="Freeform 192"/>
            <p:cNvSpPr>
              <a:spLocks/>
            </p:cNvSpPr>
            <p:nvPr/>
          </p:nvSpPr>
          <p:spPr bwMode="auto">
            <a:xfrm>
              <a:off x="2442" y="3321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4" name="Freeform 193"/>
            <p:cNvSpPr>
              <a:spLocks/>
            </p:cNvSpPr>
            <p:nvPr/>
          </p:nvSpPr>
          <p:spPr bwMode="auto">
            <a:xfrm>
              <a:off x="2386" y="2993"/>
              <a:ext cx="1833" cy="401"/>
            </a:xfrm>
            <a:custGeom>
              <a:avLst/>
              <a:gdLst>
                <a:gd name="T0" fmla="*/ 0 w 3667"/>
                <a:gd name="T1" fmla="*/ 616 h 802"/>
                <a:gd name="T2" fmla="*/ 3635 w 3667"/>
                <a:gd name="T3" fmla="*/ 675 h 802"/>
                <a:gd name="T4" fmla="*/ 3616 w 3667"/>
                <a:gd name="T5" fmla="*/ 0 h 802"/>
                <a:gd name="T6" fmla="*/ 3642 w 3667"/>
                <a:gd name="T7" fmla="*/ 15 h 802"/>
                <a:gd name="T8" fmla="*/ 3667 w 3667"/>
                <a:gd name="T9" fmla="*/ 802 h 802"/>
                <a:gd name="T10" fmla="*/ 3623 w 3667"/>
                <a:gd name="T11" fmla="*/ 703 h 802"/>
                <a:gd name="T12" fmla="*/ 80 w 3667"/>
                <a:gd name="T13" fmla="*/ 644 h 802"/>
                <a:gd name="T14" fmla="*/ 0 w 3667"/>
                <a:gd name="T15" fmla="*/ 616 h 802"/>
                <a:gd name="T16" fmla="*/ 0 w 3667"/>
                <a:gd name="T17" fmla="*/ 616 h 8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67"/>
                <a:gd name="T28" fmla="*/ 0 h 802"/>
                <a:gd name="T29" fmla="*/ 3667 w 3667"/>
                <a:gd name="T30" fmla="*/ 802 h 8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67" h="802">
                  <a:moveTo>
                    <a:pt x="0" y="616"/>
                  </a:moveTo>
                  <a:lnTo>
                    <a:pt x="3635" y="675"/>
                  </a:lnTo>
                  <a:lnTo>
                    <a:pt x="3616" y="0"/>
                  </a:lnTo>
                  <a:lnTo>
                    <a:pt x="3642" y="15"/>
                  </a:lnTo>
                  <a:lnTo>
                    <a:pt x="3667" y="802"/>
                  </a:lnTo>
                  <a:lnTo>
                    <a:pt x="3623" y="703"/>
                  </a:lnTo>
                  <a:lnTo>
                    <a:pt x="80" y="644"/>
                  </a:lnTo>
                  <a:lnTo>
                    <a:pt x="0" y="6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5" name="Freeform 194"/>
            <p:cNvSpPr>
              <a:spLocks/>
            </p:cNvSpPr>
            <p:nvPr/>
          </p:nvSpPr>
          <p:spPr bwMode="auto">
            <a:xfrm>
              <a:off x="2849" y="1517"/>
              <a:ext cx="994" cy="755"/>
            </a:xfrm>
            <a:custGeom>
              <a:avLst/>
              <a:gdLst>
                <a:gd name="T0" fmla="*/ 0 w 1988"/>
                <a:gd name="T1" fmla="*/ 0 h 1509"/>
                <a:gd name="T2" fmla="*/ 1988 w 1988"/>
                <a:gd name="T3" fmla="*/ 28 h 1509"/>
                <a:gd name="T4" fmla="*/ 1988 w 1988"/>
                <a:gd name="T5" fmla="*/ 1509 h 1509"/>
                <a:gd name="T6" fmla="*/ 21 w 1988"/>
                <a:gd name="T7" fmla="*/ 1465 h 1509"/>
                <a:gd name="T8" fmla="*/ 0 w 1988"/>
                <a:gd name="T9" fmla="*/ 0 h 1509"/>
                <a:gd name="T10" fmla="*/ 0 w 1988"/>
                <a:gd name="T11" fmla="*/ 0 h 15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8"/>
                <a:gd name="T19" fmla="*/ 0 h 1509"/>
                <a:gd name="T20" fmla="*/ 1988 w 1988"/>
                <a:gd name="T21" fmla="*/ 1509 h 15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8" h="1509">
                  <a:moveTo>
                    <a:pt x="0" y="0"/>
                  </a:moveTo>
                  <a:lnTo>
                    <a:pt x="1988" y="28"/>
                  </a:lnTo>
                  <a:lnTo>
                    <a:pt x="1988" y="1509"/>
                  </a:lnTo>
                  <a:lnTo>
                    <a:pt x="21" y="14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6" name="Freeform 195"/>
            <p:cNvSpPr>
              <a:spLocks/>
            </p:cNvSpPr>
            <p:nvPr/>
          </p:nvSpPr>
          <p:spPr bwMode="auto">
            <a:xfrm>
              <a:off x="3460" y="2983"/>
              <a:ext cx="593" cy="30"/>
            </a:xfrm>
            <a:custGeom>
              <a:avLst/>
              <a:gdLst>
                <a:gd name="T0" fmla="*/ 0 w 1186"/>
                <a:gd name="T1" fmla="*/ 30 h 59"/>
                <a:gd name="T2" fmla="*/ 1186 w 1186"/>
                <a:gd name="T3" fmla="*/ 59 h 59"/>
                <a:gd name="T4" fmla="*/ 1186 w 1186"/>
                <a:gd name="T5" fmla="*/ 38 h 59"/>
                <a:gd name="T6" fmla="*/ 0 w 1186"/>
                <a:gd name="T7" fmla="*/ 0 h 59"/>
                <a:gd name="T8" fmla="*/ 0 w 1186"/>
                <a:gd name="T9" fmla="*/ 30 h 59"/>
                <a:gd name="T10" fmla="*/ 0 w 1186"/>
                <a:gd name="T11" fmla="*/ 30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86"/>
                <a:gd name="T19" fmla="*/ 0 h 59"/>
                <a:gd name="T20" fmla="*/ 1186 w 1186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86" h="59">
                  <a:moveTo>
                    <a:pt x="0" y="30"/>
                  </a:moveTo>
                  <a:lnTo>
                    <a:pt x="1186" y="59"/>
                  </a:lnTo>
                  <a:lnTo>
                    <a:pt x="1186" y="38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67" name="Freeform 196"/>
            <p:cNvSpPr>
              <a:spLocks/>
            </p:cNvSpPr>
            <p:nvPr/>
          </p:nvSpPr>
          <p:spPr bwMode="auto">
            <a:xfrm>
              <a:off x="3939" y="2547"/>
              <a:ext cx="94" cy="88"/>
            </a:xfrm>
            <a:custGeom>
              <a:avLst/>
              <a:gdLst>
                <a:gd name="T0" fmla="*/ 36 w 188"/>
                <a:gd name="T1" fmla="*/ 38 h 175"/>
                <a:gd name="T2" fmla="*/ 0 w 188"/>
                <a:gd name="T3" fmla="*/ 175 h 175"/>
                <a:gd name="T4" fmla="*/ 116 w 188"/>
                <a:gd name="T5" fmla="*/ 175 h 175"/>
                <a:gd name="T6" fmla="*/ 188 w 188"/>
                <a:gd name="T7" fmla="*/ 0 h 175"/>
                <a:gd name="T8" fmla="*/ 36 w 188"/>
                <a:gd name="T9" fmla="*/ 38 h 175"/>
                <a:gd name="T10" fmla="*/ 36 w 188"/>
                <a:gd name="T11" fmla="*/ 38 h 1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175"/>
                <a:gd name="T20" fmla="*/ 188 w 188"/>
                <a:gd name="T21" fmla="*/ 175 h 1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175">
                  <a:moveTo>
                    <a:pt x="36" y="38"/>
                  </a:moveTo>
                  <a:lnTo>
                    <a:pt x="0" y="175"/>
                  </a:lnTo>
                  <a:lnTo>
                    <a:pt x="116" y="175"/>
                  </a:lnTo>
                  <a:lnTo>
                    <a:pt x="188" y="0"/>
                  </a:lnTo>
                  <a:lnTo>
                    <a:pt x="36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8" name="Group 197"/>
          <p:cNvGrpSpPr>
            <a:grpSpLocks/>
          </p:cNvGrpSpPr>
          <p:nvPr/>
        </p:nvGrpSpPr>
        <p:grpSpPr bwMode="auto">
          <a:xfrm>
            <a:off x="6629400" y="3205163"/>
            <a:ext cx="858838" cy="784225"/>
            <a:chOff x="1824" y="1248"/>
            <a:chExt cx="2509" cy="2185"/>
          </a:xfrm>
        </p:grpSpPr>
        <p:sp>
          <p:nvSpPr>
            <p:cNvPr id="4294" name="AutoShape 198"/>
            <p:cNvSpPr>
              <a:spLocks noChangeAspect="1" noChangeArrowheads="1" noTextEdit="1"/>
            </p:cNvSpPr>
            <p:nvPr/>
          </p:nvSpPr>
          <p:spPr bwMode="auto">
            <a:xfrm>
              <a:off x="1824" y="1248"/>
              <a:ext cx="2509" cy="2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5" name="Freeform 199"/>
            <p:cNvSpPr>
              <a:spLocks/>
            </p:cNvSpPr>
            <p:nvPr/>
          </p:nvSpPr>
          <p:spPr bwMode="auto">
            <a:xfrm>
              <a:off x="2340" y="2802"/>
              <a:ext cx="1968" cy="566"/>
            </a:xfrm>
            <a:custGeom>
              <a:avLst/>
              <a:gdLst>
                <a:gd name="T0" fmla="*/ 644 w 3937"/>
                <a:gd name="T1" fmla="*/ 0 h 1133"/>
                <a:gd name="T2" fmla="*/ 0 w 3937"/>
                <a:gd name="T3" fmla="*/ 247 h 1133"/>
                <a:gd name="T4" fmla="*/ 29 w 3937"/>
                <a:gd name="T5" fmla="*/ 1030 h 1133"/>
                <a:gd name="T6" fmla="*/ 3764 w 3937"/>
                <a:gd name="T7" fmla="*/ 1133 h 1133"/>
                <a:gd name="T8" fmla="*/ 3937 w 3937"/>
                <a:gd name="T9" fmla="*/ 821 h 1133"/>
                <a:gd name="T10" fmla="*/ 3908 w 3937"/>
                <a:gd name="T11" fmla="*/ 7 h 1133"/>
                <a:gd name="T12" fmla="*/ 2443 w 3937"/>
                <a:gd name="T13" fmla="*/ 0 h 1133"/>
                <a:gd name="T14" fmla="*/ 644 w 3937"/>
                <a:gd name="T15" fmla="*/ 0 h 1133"/>
                <a:gd name="T16" fmla="*/ 644 w 3937"/>
                <a:gd name="T17" fmla="*/ 0 h 1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37"/>
                <a:gd name="T28" fmla="*/ 0 h 1133"/>
                <a:gd name="T29" fmla="*/ 3937 w 3937"/>
                <a:gd name="T30" fmla="*/ 1133 h 11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37" h="1133">
                  <a:moveTo>
                    <a:pt x="644" y="0"/>
                  </a:moveTo>
                  <a:lnTo>
                    <a:pt x="0" y="247"/>
                  </a:lnTo>
                  <a:lnTo>
                    <a:pt x="29" y="1030"/>
                  </a:lnTo>
                  <a:lnTo>
                    <a:pt x="3764" y="1133"/>
                  </a:lnTo>
                  <a:lnTo>
                    <a:pt x="3937" y="821"/>
                  </a:lnTo>
                  <a:lnTo>
                    <a:pt x="3908" y="7"/>
                  </a:lnTo>
                  <a:lnTo>
                    <a:pt x="2443" y="0"/>
                  </a:lnTo>
                  <a:lnTo>
                    <a:pt x="64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6" name="Freeform 200"/>
            <p:cNvSpPr>
              <a:spLocks/>
            </p:cNvSpPr>
            <p:nvPr/>
          </p:nvSpPr>
          <p:spPr bwMode="auto">
            <a:xfrm>
              <a:off x="2586" y="1262"/>
              <a:ext cx="1560" cy="1337"/>
            </a:xfrm>
            <a:custGeom>
              <a:avLst/>
              <a:gdLst>
                <a:gd name="T0" fmla="*/ 101 w 3120"/>
                <a:gd name="T1" fmla="*/ 0 h 2672"/>
                <a:gd name="T2" fmla="*/ 3068 w 3120"/>
                <a:gd name="T3" fmla="*/ 28 h 2672"/>
                <a:gd name="T4" fmla="*/ 3120 w 3120"/>
                <a:gd name="T5" fmla="*/ 72 h 2672"/>
                <a:gd name="T6" fmla="*/ 3097 w 3120"/>
                <a:gd name="T7" fmla="*/ 2425 h 2672"/>
                <a:gd name="T8" fmla="*/ 2916 w 3120"/>
                <a:gd name="T9" fmla="*/ 2556 h 2672"/>
                <a:gd name="T10" fmla="*/ 2800 w 3120"/>
                <a:gd name="T11" fmla="*/ 2672 h 2672"/>
                <a:gd name="T12" fmla="*/ 196 w 3120"/>
                <a:gd name="T13" fmla="*/ 2549 h 2672"/>
                <a:gd name="T14" fmla="*/ 0 w 3120"/>
                <a:gd name="T15" fmla="*/ 2410 h 2672"/>
                <a:gd name="T16" fmla="*/ 29 w 3120"/>
                <a:gd name="T17" fmla="*/ 108 h 2672"/>
                <a:gd name="T18" fmla="*/ 101 w 3120"/>
                <a:gd name="T19" fmla="*/ 0 h 2672"/>
                <a:gd name="T20" fmla="*/ 101 w 3120"/>
                <a:gd name="T21" fmla="*/ 0 h 26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20"/>
                <a:gd name="T34" fmla="*/ 0 h 2672"/>
                <a:gd name="T35" fmla="*/ 3120 w 3120"/>
                <a:gd name="T36" fmla="*/ 2672 h 26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20" h="2672">
                  <a:moveTo>
                    <a:pt x="101" y="0"/>
                  </a:moveTo>
                  <a:lnTo>
                    <a:pt x="3068" y="28"/>
                  </a:lnTo>
                  <a:lnTo>
                    <a:pt x="3120" y="72"/>
                  </a:lnTo>
                  <a:lnTo>
                    <a:pt x="3097" y="2425"/>
                  </a:lnTo>
                  <a:lnTo>
                    <a:pt x="2916" y="2556"/>
                  </a:lnTo>
                  <a:lnTo>
                    <a:pt x="2800" y="2672"/>
                  </a:lnTo>
                  <a:lnTo>
                    <a:pt x="196" y="2549"/>
                  </a:lnTo>
                  <a:lnTo>
                    <a:pt x="0" y="2410"/>
                  </a:lnTo>
                  <a:lnTo>
                    <a:pt x="29" y="108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7" name="Freeform 201"/>
            <p:cNvSpPr>
              <a:spLocks/>
            </p:cNvSpPr>
            <p:nvPr/>
          </p:nvSpPr>
          <p:spPr bwMode="auto">
            <a:xfrm>
              <a:off x="2676" y="2507"/>
              <a:ext cx="1339" cy="146"/>
            </a:xfrm>
            <a:custGeom>
              <a:avLst/>
              <a:gdLst>
                <a:gd name="T0" fmla="*/ 0 w 2676"/>
                <a:gd name="T1" fmla="*/ 0 h 290"/>
                <a:gd name="T2" fmla="*/ 0 w 2676"/>
                <a:gd name="T3" fmla="*/ 203 h 290"/>
                <a:gd name="T4" fmla="*/ 2480 w 2676"/>
                <a:gd name="T5" fmla="*/ 290 h 290"/>
                <a:gd name="T6" fmla="*/ 2676 w 2676"/>
                <a:gd name="T7" fmla="*/ 95 h 290"/>
                <a:gd name="T8" fmla="*/ 0 w 2676"/>
                <a:gd name="T9" fmla="*/ 0 h 290"/>
                <a:gd name="T10" fmla="*/ 0 w 2676"/>
                <a:gd name="T11" fmla="*/ 0 h 2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76"/>
                <a:gd name="T19" fmla="*/ 0 h 290"/>
                <a:gd name="T20" fmla="*/ 2676 w 2676"/>
                <a:gd name="T21" fmla="*/ 290 h 2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76" h="290">
                  <a:moveTo>
                    <a:pt x="0" y="0"/>
                  </a:moveTo>
                  <a:lnTo>
                    <a:pt x="0" y="203"/>
                  </a:lnTo>
                  <a:lnTo>
                    <a:pt x="2480" y="290"/>
                  </a:lnTo>
                  <a:lnTo>
                    <a:pt x="2676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8" name="Freeform 202"/>
            <p:cNvSpPr>
              <a:spLocks/>
            </p:cNvSpPr>
            <p:nvPr/>
          </p:nvSpPr>
          <p:spPr bwMode="auto">
            <a:xfrm>
              <a:off x="3428" y="2956"/>
              <a:ext cx="30" cy="375"/>
            </a:xfrm>
            <a:custGeom>
              <a:avLst/>
              <a:gdLst>
                <a:gd name="T0" fmla="*/ 59 w 59"/>
                <a:gd name="T1" fmla="*/ 4 h 751"/>
                <a:gd name="T2" fmla="*/ 40 w 59"/>
                <a:gd name="T3" fmla="*/ 739 h 751"/>
                <a:gd name="T4" fmla="*/ 0 w 59"/>
                <a:gd name="T5" fmla="*/ 751 h 751"/>
                <a:gd name="T6" fmla="*/ 8 w 59"/>
                <a:gd name="T7" fmla="*/ 0 h 751"/>
                <a:gd name="T8" fmla="*/ 59 w 59"/>
                <a:gd name="T9" fmla="*/ 4 h 751"/>
                <a:gd name="T10" fmla="*/ 59 w 59"/>
                <a:gd name="T11" fmla="*/ 4 h 7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751"/>
                <a:gd name="T20" fmla="*/ 59 w 59"/>
                <a:gd name="T21" fmla="*/ 751 h 7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751">
                  <a:moveTo>
                    <a:pt x="59" y="4"/>
                  </a:moveTo>
                  <a:lnTo>
                    <a:pt x="40" y="739"/>
                  </a:lnTo>
                  <a:lnTo>
                    <a:pt x="0" y="751"/>
                  </a:lnTo>
                  <a:lnTo>
                    <a:pt x="8" y="0"/>
                  </a:lnTo>
                  <a:lnTo>
                    <a:pt x="59" y="4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9" name="Freeform 203"/>
            <p:cNvSpPr>
              <a:spLocks/>
            </p:cNvSpPr>
            <p:nvPr/>
          </p:nvSpPr>
          <p:spPr bwMode="auto">
            <a:xfrm>
              <a:off x="2373" y="2912"/>
              <a:ext cx="1846" cy="481"/>
            </a:xfrm>
            <a:custGeom>
              <a:avLst/>
              <a:gdLst>
                <a:gd name="T0" fmla="*/ 59 w 3691"/>
                <a:gd name="T1" fmla="*/ 0 h 962"/>
                <a:gd name="T2" fmla="*/ 89 w 3691"/>
                <a:gd name="T3" fmla="*/ 48 h 962"/>
                <a:gd name="T4" fmla="*/ 74 w 3691"/>
                <a:gd name="T5" fmla="*/ 407 h 962"/>
                <a:gd name="T6" fmla="*/ 2109 w 3691"/>
                <a:gd name="T7" fmla="*/ 451 h 962"/>
                <a:gd name="T8" fmla="*/ 3607 w 3691"/>
                <a:gd name="T9" fmla="*/ 491 h 962"/>
                <a:gd name="T10" fmla="*/ 3643 w 3691"/>
                <a:gd name="T11" fmla="*/ 531 h 962"/>
                <a:gd name="T12" fmla="*/ 66 w 3691"/>
                <a:gd name="T13" fmla="*/ 458 h 962"/>
                <a:gd name="T14" fmla="*/ 55 w 3691"/>
                <a:gd name="T15" fmla="*/ 763 h 962"/>
                <a:gd name="T16" fmla="*/ 2113 w 3691"/>
                <a:gd name="T17" fmla="*/ 791 h 962"/>
                <a:gd name="T18" fmla="*/ 3681 w 3691"/>
                <a:gd name="T19" fmla="*/ 816 h 962"/>
                <a:gd name="T20" fmla="*/ 3691 w 3691"/>
                <a:gd name="T21" fmla="*/ 962 h 962"/>
                <a:gd name="T22" fmla="*/ 1203 w 3691"/>
                <a:gd name="T23" fmla="*/ 930 h 962"/>
                <a:gd name="T24" fmla="*/ 49 w 3691"/>
                <a:gd name="T25" fmla="*/ 901 h 962"/>
                <a:gd name="T26" fmla="*/ 3 w 3691"/>
                <a:gd name="T27" fmla="*/ 861 h 962"/>
                <a:gd name="T28" fmla="*/ 0 w 3691"/>
                <a:gd name="T29" fmla="*/ 82 h 962"/>
                <a:gd name="T30" fmla="*/ 59 w 3691"/>
                <a:gd name="T31" fmla="*/ 0 h 962"/>
                <a:gd name="T32" fmla="*/ 59 w 3691"/>
                <a:gd name="T33" fmla="*/ 0 h 9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91"/>
                <a:gd name="T52" fmla="*/ 0 h 962"/>
                <a:gd name="T53" fmla="*/ 3691 w 3691"/>
                <a:gd name="T54" fmla="*/ 962 h 96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91" h="962">
                  <a:moveTo>
                    <a:pt x="59" y="0"/>
                  </a:moveTo>
                  <a:lnTo>
                    <a:pt x="89" y="48"/>
                  </a:lnTo>
                  <a:lnTo>
                    <a:pt x="74" y="407"/>
                  </a:lnTo>
                  <a:lnTo>
                    <a:pt x="2109" y="451"/>
                  </a:lnTo>
                  <a:lnTo>
                    <a:pt x="3607" y="491"/>
                  </a:lnTo>
                  <a:lnTo>
                    <a:pt x="3643" y="531"/>
                  </a:lnTo>
                  <a:lnTo>
                    <a:pt x="66" y="458"/>
                  </a:lnTo>
                  <a:lnTo>
                    <a:pt x="55" y="763"/>
                  </a:lnTo>
                  <a:lnTo>
                    <a:pt x="2113" y="791"/>
                  </a:lnTo>
                  <a:lnTo>
                    <a:pt x="3681" y="816"/>
                  </a:lnTo>
                  <a:lnTo>
                    <a:pt x="3691" y="962"/>
                  </a:lnTo>
                  <a:lnTo>
                    <a:pt x="1203" y="930"/>
                  </a:lnTo>
                  <a:lnTo>
                    <a:pt x="49" y="901"/>
                  </a:lnTo>
                  <a:lnTo>
                    <a:pt x="3" y="861"/>
                  </a:lnTo>
                  <a:lnTo>
                    <a:pt x="0" y="8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0" name="Freeform 204"/>
            <p:cNvSpPr>
              <a:spLocks/>
            </p:cNvSpPr>
            <p:nvPr/>
          </p:nvSpPr>
          <p:spPr bwMode="auto">
            <a:xfrm>
              <a:off x="2959" y="2953"/>
              <a:ext cx="444" cy="117"/>
            </a:xfrm>
            <a:custGeom>
              <a:avLst/>
              <a:gdLst>
                <a:gd name="T0" fmla="*/ 0 w 887"/>
                <a:gd name="T1" fmla="*/ 2 h 234"/>
                <a:gd name="T2" fmla="*/ 0 w 887"/>
                <a:gd name="T3" fmla="*/ 222 h 234"/>
                <a:gd name="T4" fmla="*/ 887 w 887"/>
                <a:gd name="T5" fmla="*/ 234 h 234"/>
                <a:gd name="T6" fmla="*/ 876 w 887"/>
                <a:gd name="T7" fmla="*/ 131 h 234"/>
                <a:gd name="T8" fmla="*/ 621 w 887"/>
                <a:gd name="T9" fmla="*/ 131 h 234"/>
                <a:gd name="T10" fmla="*/ 598 w 887"/>
                <a:gd name="T11" fmla="*/ 160 h 234"/>
                <a:gd name="T12" fmla="*/ 292 w 887"/>
                <a:gd name="T13" fmla="*/ 156 h 234"/>
                <a:gd name="T14" fmla="*/ 273 w 887"/>
                <a:gd name="T15" fmla="*/ 127 h 234"/>
                <a:gd name="T16" fmla="*/ 68 w 887"/>
                <a:gd name="T17" fmla="*/ 131 h 234"/>
                <a:gd name="T18" fmla="*/ 60 w 887"/>
                <a:gd name="T19" fmla="*/ 0 h 234"/>
                <a:gd name="T20" fmla="*/ 0 w 887"/>
                <a:gd name="T21" fmla="*/ 2 h 234"/>
                <a:gd name="T22" fmla="*/ 0 w 887"/>
                <a:gd name="T23" fmla="*/ 2 h 2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87"/>
                <a:gd name="T37" fmla="*/ 0 h 234"/>
                <a:gd name="T38" fmla="*/ 887 w 887"/>
                <a:gd name="T39" fmla="*/ 234 h 2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87" h="234">
                  <a:moveTo>
                    <a:pt x="0" y="2"/>
                  </a:moveTo>
                  <a:lnTo>
                    <a:pt x="0" y="222"/>
                  </a:lnTo>
                  <a:lnTo>
                    <a:pt x="887" y="234"/>
                  </a:lnTo>
                  <a:lnTo>
                    <a:pt x="876" y="131"/>
                  </a:lnTo>
                  <a:lnTo>
                    <a:pt x="621" y="131"/>
                  </a:lnTo>
                  <a:lnTo>
                    <a:pt x="598" y="160"/>
                  </a:lnTo>
                  <a:lnTo>
                    <a:pt x="292" y="156"/>
                  </a:lnTo>
                  <a:lnTo>
                    <a:pt x="273" y="127"/>
                  </a:lnTo>
                  <a:lnTo>
                    <a:pt x="68" y="131"/>
                  </a:lnTo>
                  <a:lnTo>
                    <a:pt x="6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" name="Freeform 205"/>
            <p:cNvSpPr>
              <a:spLocks/>
            </p:cNvSpPr>
            <p:nvPr/>
          </p:nvSpPr>
          <p:spPr bwMode="auto">
            <a:xfrm>
              <a:off x="3460" y="3035"/>
              <a:ext cx="586" cy="31"/>
            </a:xfrm>
            <a:custGeom>
              <a:avLst/>
              <a:gdLst>
                <a:gd name="T0" fmla="*/ 0 w 1173"/>
                <a:gd name="T1" fmla="*/ 0 h 62"/>
                <a:gd name="T2" fmla="*/ 1173 w 1173"/>
                <a:gd name="T3" fmla="*/ 15 h 62"/>
                <a:gd name="T4" fmla="*/ 1173 w 1173"/>
                <a:gd name="T5" fmla="*/ 62 h 62"/>
                <a:gd name="T6" fmla="*/ 2 w 1173"/>
                <a:gd name="T7" fmla="*/ 51 h 62"/>
                <a:gd name="T8" fmla="*/ 0 w 1173"/>
                <a:gd name="T9" fmla="*/ 0 h 62"/>
                <a:gd name="T10" fmla="*/ 0 w 1173"/>
                <a:gd name="T11" fmla="*/ 0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73"/>
                <a:gd name="T19" fmla="*/ 0 h 62"/>
                <a:gd name="T20" fmla="*/ 1173 w 1173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73" h="62">
                  <a:moveTo>
                    <a:pt x="0" y="0"/>
                  </a:moveTo>
                  <a:lnTo>
                    <a:pt x="1173" y="15"/>
                  </a:lnTo>
                  <a:lnTo>
                    <a:pt x="1173" y="62"/>
                  </a:lnTo>
                  <a:lnTo>
                    <a:pt x="2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" name="Freeform 206"/>
            <p:cNvSpPr>
              <a:spLocks/>
            </p:cNvSpPr>
            <p:nvPr/>
          </p:nvSpPr>
          <p:spPr bwMode="auto">
            <a:xfrm>
              <a:off x="2395" y="2788"/>
              <a:ext cx="1886" cy="162"/>
            </a:xfrm>
            <a:custGeom>
              <a:avLst/>
              <a:gdLst>
                <a:gd name="T0" fmla="*/ 0 w 3771"/>
                <a:gd name="T1" fmla="*/ 240 h 325"/>
                <a:gd name="T2" fmla="*/ 899 w 3771"/>
                <a:gd name="T3" fmla="*/ 261 h 325"/>
                <a:gd name="T4" fmla="*/ 1046 w 3771"/>
                <a:gd name="T5" fmla="*/ 124 h 325"/>
                <a:gd name="T6" fmla="*/ 1738 w 3771"/>
                <a:gd name="T7" fmla="*/ 101 h 325"/>
                <a:gd name="T8" fmla="*/ 2785 w 3771"/>
                <a:gd name="T9" fmla="*/ 181 h 325"/>
                <a:gd name="T10" fmla="*/ 2981 w 3771"/>
                <a:gd name="T11" fmla="*/ 80 h 325"/>
                <a:gd name="T12" fmla="*/ 2988 w 3771"/>
                <a:gd name="T13" fmla="*/ 137 h 325"/>
                <a:gd name="T14" fmla="*/ 2851 w 3771"/>
                <a:gd name="T15" fmla="*/ 312 h 325"/>
                <a:gd name="T16" fmla="*/ 3604 w 3771"/>
                <a:gd name="T17" fmla="*/ 325 h 325"/>
                <a:gd name="T18" fmla="*/ 3771 w 3771"/>
                <a:gd name="T19" fmla="*/ 44 h 325"/>
                <a:gd name="T20" fmla="*/ 2597 w 3771"/>
                <a:gd name="T21" fmla="*/ 29 h 325"/>
                <a:gd name="T22" fmla="*/ 1262 w 3771"/>
                <a:gd name="T23" fmla="*/ 0 h 325"/>
                <a:gd name="T24" fmla="*/ 531 w 3771"/>
                <a:gd name="T25" fmla="*/ 14 h 325"/>
                <a:gd name="T26" fmla="*/ 0 w 3771"/>
                <a:gd name="T27" fmla="*/ 240 h 325"/>
                <a:gd name="T28" fmla="*/ 0 w 3771"/>
                <a:gd name="T29" fmla="*/ 240 h 3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71"/>
                <a:gd name="T46" fmla="*/ 0 h 325"/>
                <a:gd name="T47" fmla="*/ 3771 w 3771"/>
                <a:gd name="T48" fmla="*/ 325 h 3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71" h="325">
                  <a:moveTo>
                    <a:pt x="0" y="240"/>
                  </a:moveTo>
                  <a:lnTo>
                    <a:pt x="899" y="261"/>
                  </a:lnTo>
                  <a:lnTo>
                    <a:pt x="1046" y="124"/>
                  </a:lnTo>
                  <a:lnTo>
                    <a:pt x="1738" y="101"/>
                  </a:lnTo>
                  <a:lnTo>
                    <a:pt x="2785" y="181"/>
                  </a:lnTo>
                  <a:lnTo>
                    <a:pt x="2981" y="80"/>
                  </a:lnTo>
                  <a:lnTo>
                    <a:pt x="2988" y="137"/>
                  </a:lnTo>
                  <a:lnTo>
                    <a:pt x="2851" y="312"/>
                  </a:lnTo>
                  <a:lnTo>
                    <a:pt x="3604" y="325"/>
                  </a:lnTo>
                  <a:lnTo>
                    <a:pt x="3771" y="44"/>
                  </a:lnTo>
                  <a:lnTo>
                    <a:pt x="2597" y="29"/>
                  </a:lnTo>
                  <a:lnTo>
                    <a:pt x="1262" y="0"/>
                  </a:lnTo>
                  <a:lnTo>
                    <a:pt x="531" y="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" name="Freeform 207"/>
            <p:cNvSpPr>
              <a:spLocks/>
            </p:cNvSpPr>
            <p:nvPr/>
          </p:nvSpPr>
          <p:spPr bwMode="auto">
            <a:xfrm>
              <a:off x="3156" y="2711"/>
              <a:ext cx="450" cy="95"/>
            </a:xfrm>
            <a:custGeom>
              <a:avLst/>
              <a:gdLst>
                <a:gd name="T0" fmla="*/ 15 w 899"/>
                <a:gd name="T1" fmla="*/ 0 h 190"/>
                <a:gd name="T2" fmla="*/ 0 w 899"/>
                <a:gd name="T3" fmla="*/ 190 h 190"/>
                <a:gd name="T4" fmla="*/ 886 w 899"/>
                <a:gd name="T5" fmla="*/ 190 h 190"/>
                <a:gd name="T6" fmla="*/ 899 w 899"/>
                <a:gd name="T7" fmla="*/ 16 h 190"/>
                <a:gd name="T8" fmla="*/ 15 w 899"/>
                <a:gd name="T9" fmla="*/ 0 h 190"/>
                <a:gd name="T10" fmla="*/ 15 w 899"/>
                <a:gd name="T11" fmla="*/ 0 h 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9"/>
                <a:gd name="T19" fmla="*/ 0 h 190"/>
                <a:gd name="T20" fmla="*/ 899 w 899"/>
                <a:gd name="T21" fmla="*/ 190 h 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9" h="190">
                  <a:moveTo>
                    <a:pt x="15" y="0"/>
                  </a:moveTo>
                  <a:lnTo>
                    <a:pt x="0" y="190"/>
                  </a:lnTo>
                  <a:lnTo>
                    <a:pt x="886" y="190"/>
                  </a:lnTo>
                  <a:lnTo>
                    <a:pt x="899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4" name="Freeform 208"/>
            <p:cNvSpPr>
              <a:spLocks/>
            </p:cNvSpPr>
            <p:nvPr/>
          </p:nvSpPr>
          <p:spPr bwMode="auto">
            <a:xfrm>
              <a:off x="3156" y="2726"/>
              <a:ext cx="58" cy="86"/>
            </a:xfrm>
            <a:custGeom>
              <a:avLst/>
              <a:gdLst>
                <a:gd name="T0" fmla="*/ 116 w 116"/>
                <a:gd name="T1" fmla="*/ 13 h 173"/>
                <a:gd name="T2" fmla="*/ 80 w 116"/>
                <a:gd name="T3" fmla="*/ 173 h 173"/>
                <a:gd name="T4" fmla="*/ 0 w 116"/>
                <a:gd name="T5" fmla="*/ 159 h 173"/>
                <a:gd name="T6" fmla="*/ 0 w 116"/>
                <a:gd name="T7" fmla="*/ 0 h 173"/>
                <a:gd name="T8" fmla="*/ 116 w 116"/>
                <a:gd name="T9" fmla="*/ 13 h 173"/>
                <a:gd name="T10" fmla="*/ 116 w 116"/>
                <a:gd name="T11" fmla="*/ 13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6"/>
                <a:gd name="T19" fmla="*/ 0 h 173"/>
                <a:gd name="T20" fmla="*/ 116 w 116"/>
                <a:gd name="T21" fmla="*/ 173 h 1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6" h="173">
                  <a:moveTo>
                    <a:pt x="116" y="13"/>
                  </a:moveTo>
                  <a:lnTo>
                    <a:pt x="80" y="173"/>
                  </a:lnTo>
                  <a:lnTo>
                    <a:pt x="0" y="159"/>
                  </a:lnTo>
                  <a:lnTo>
                    <a:pt x="0" y="0"/>
                  </a:lnTo>
                  <a:lnTo>
                    <a:pt x="116" y="1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5" name="Freeform 209"/>
            <p:cNvSpPr>
              <a:spLocks/>
            </p:cNvSpPr>
            <p:nvPr/>
          </p:nvSpPr>
          <p:spPr bwMode="auto">
            <a:xfrm>
              <a:off x="3443" y="2718"/>
              <a:ext cx="127" cy="98"/>
            </a:xfrm>
            <a:custGeom>
              <a:avLst/>
              <a:gdLst>
                <a:gd name="T0" fmla="*/ 0 w 253"/>
                <a:gd name="T1" fmla="*/ 0 h 195"/>
                <a:gd name="T2" fmla="*/ 72 w 253"/>
                <a:gd name="T3" fmla="*/ 195 h 195"/>
                <a:gd name="T4" fmla="*/ 232 w 253"/>
                <a:gd name="T5" fmla="*/ 182 h 195"/>
                <a:gd name="T6" fmla="*/ 253 w 253"/>
                <a:gd name="T7" fmla="*/ 28 h 195"/>
                <a:gd name="T8" fmla="*/ 0 w 253"/>
                <a:gd name="T9" fmla="*/ 0 h 195"/>
                <a:gd name="T10" fmla="*/ 0 w 253"/>
                <a:gd name="T11" fmla="*/ 0 h 1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"/>
                <a:gd name="T19" fmla="*/ 0 h 195"/>
                <a:gd name="T20" fmla="*/ 253 w 253"/>
                <a:gd name="T21" fmla="*/ 195 h 1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" h="195">
                  <a:moveTo>
                    <a:pt x="0" y="0"/>
                  </a:moveTo>
                  <a:lnTo>
                    <a:pt x="72" y="195"/>
                  </a:lnTo>
                  <a:lnTo>
                    <a:pt x="232" y="182"/>
                  </a:lnTo>
                  <a:lnTo>
                    <a:pt x="25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6" name="Freeform 210"/>
            <p:cNvSpPr>
              <a:spLocks/>
            </p:cNvSpPr>
            <p:nvPr/>
          </p:nvSpPr>
          <p:spPr bwMode="auto">
            <a:xfrm>
              <a:off x="2783" y="2889"/>
              <a:ext cx="1124" cy="61"/>
            </a:xfrm>
            <a:custGeom>
              <a:avLst/>
              <a:gdLst>
                <a:gd name="T0" fmla="*/ 0 w 2248"/>
                <a:gd name="T1" fmla="*/ 57 h 121"/>
                <a:gd name="T2" fmla="*/ 2248 w 2248"/>
                <a:gd name="T3" fmla="*/ 121 h 121"/>
                <a:gd name="T4" fmla="*/ 2161 w 2248"/>
                <a:gd name="T5" fmla="*/ 57 h 121"/>
                <a:gd name="T6" fmla="*/ 66 w 2248"/>
                <a:gd name="T7" fmla="*/ 0 h 121"/>
                <a:gd name="T8" fmla="*/ 0 w 2248"/>
                <a:gd name="T9" fmla="*/ 57 h 121"/>
                <a:gd name="T10" fmla="*/ 0 w 2248"/>
                <a:gd name="T11" fmla="*/ 57 h 1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48"/>
                <a:gd name="T19" fmla="*/ 0 h 121"/>
                <a:gd name="T20" fmla="*/ 2248 w 2248"/>
                <a:gd name="T21" fmla="*/ 121 h 1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48" h="121">
                  <a:moveTo>
                    <a:pt x="0" y="57"/>
                  </a:moveTo>
                  <a:lnTo>
                    <a:pt x="2248" y="121"/>
                  </a:lnTo>
                  <a:lnTo>
                    <a:pt x="2161" y="57"/>
                  </a:lnTo>
                  <a:lnTo>
                    <a:pt x="6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" name="Freeform 211"/>
            <p:cNvSpPr>
              <a:spLocks/>
            </p:cNvSpPr>
            <p:nvPr/>
          </p:nvSpPr>
          <p:spPr bwMode="auto">
            <a:xfrm>
              <a:off x="4205" y="2828"/>
              <a:ext cx="94" cy="569"/>
            </a:xfrm>
            <a:custGeom>
              <a:avLst/>
              <a:gdLst>
                <a:gd name="T0" fmla="*/ 189 w 189"/>
                <a:gd name="T1" fmla="*/ 0 h 1139"/>
                <a:gd name="T2" fmla="*/ 0 w 189"/>
                <a:gd name="T3" fmla="*/ 327 h 1139"/>
                <a:gd name="T4" fmla="*/ 21 w 189"/>
                <a:gd name="T5" fmla="*/ 1139 h 1139"/>
                <a:gd name="T6" fmla="*/ 189 w 189"/>
                <a:gd name="T7" fmla="*/ 783 h 1139"/>
                <a:gd name="T8" fmla="*/ 189 w 189"/>
                <a:gd name="T9" fmla="*/ 0 h 1139"/>
                <a:gd name="T10" fmla="*/ 189 w 189"/>
                <a:gd name="T11" fmla="*/ 0 h 1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9"/>
                <a:gd name="T19" fmla="*/ 0 h 1139"/>
                <a:gd name="T20" fmla="*/ 189 w 189"/>
                <a:gd name="T21" fmla="*/ 1139 h 1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9" h="1139">
                  <a:moveTo>
                    <a:pt x="189" y="0"/>
                  </a:moveTo>
                  <a:lnTo>
                    <a:pt x="0" y="327"/>
                  </a:lnTo>
                  <a:lnTo>
                    <a:pt x="21" y="1139"/>
                  </a:lnTo>
                  <a:lnTo>
                    <a:pt x="189" y="783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8" name="Freeform 212"/>
            <p:cNvSpPr>
              <a:spLocks/>
            </p:cNvSpPr>
            <p:nvPr/>
          </p:nvSpPr>
          <p:spPr bwMode="auto">
            <a:xfrm>
              <a:off x="4085" y="1298"/>
              <a:ext cx="54" cy="1228"/>
            </a:xfrm>
            <a:custGeom>
              <a:avLst/>
              <a:gdLst>
                <a:gd name="T0" fmla="*/ 108 w 108"/>
                <a:gd name="T1" fmla="*/ 0 h 2456"/>
                <a:gd name="T2" fmla="*/ 8 w 108"/>
                <a:gd name="T3" fmla="*/ 66 h 2456"/>
                <a:gd name="T4" fmla="*/ 0 w 108"/>
                <a:gd name="T5" fmla="*/ 2456 h 2456"/>
                <a:gd name="T6" fmla="*/ 108 w 108"/>
                <a:gd name="T7" fmla="*/ 2302 h 2456"/>
                <a:gd name="T8" fmla="*/ 108 w 108"/>
                <a:gd name="T9" fmla="*/ 0 h 2456"/>
                <a:gd name="T10" fmla="*/ 108 w 108"/>
                <a:gd name="T11" fmla="*/ 0 h 24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2456"/>
                <a:gd name="T20" fmla="*/ 108 w 108"/>
                <a:gd name="T21" fmla="*/ 2456 h 24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2456">
                  <a:moveTo>
                    <a:pt x="108" y="0"/>
                  </a:moveTo>
                  <a:lnTo>
                    <a:pt x="8" y="66"/>
                  </a:lnTo>
                  <a:lnTo>
                    <a:pt x="0" y="2456"/>
                  </a:lnTo>
                  <a:lnTo>
                    <a:pt x="108" y="230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9" name="Freeform 213"/>
            <p:cNvSpPr>
              <a:spLocks/>
            </p:cNvSpPr>
            <p:nvPr/>
          </p:nvSpPr>
          <p:spPr bwMode="auto">
            <a:xfrm>
              <a:off x="2587" y="1298"/>
              <a:ext cx="1324" cy="1195"/>
            </a:xfrm>
            <a:custGeom>
              <a:avLst/>
              <a:gdLst>
                <a:gd name="T0" fmla="*/ 31 w 2648"/>
                <a:gd name="T1" fmla="*/ 66 h 2389"/>
                <a:gd name="T2" fmla="*/ 124 w 2648"/>
                <a:gd name="T3" fmla="*/ 0 h 2389"/>
                <a:gd name="T4" fmla="*/ 2597 w 2648"/>
                <a:gd name="T5" fmla="*/ 36 h 2389"/>
                <a:gd name="T6" fmla="*/ 1713 w 2648"/>
                <a:gd name="T7" fmla="*/ 87 h 2389"/>
                <a:gd name="T8" fmla="*/ 2597 w 2648"/>
                <a:gd name="T9" fmla="*/ 139 h 2389"/>
                <a:gd name="T10" fmla="*/ 1705 w 2648"/>
                <a:gd name="T11" fmla="*/ 159 h 2389"/>
                <a:gd name="T12" fmla="*/ 2604 w 2648"/>
                <a:gd name="T13" fmla="*/ 234 h 2389"/>
                <a:gd name="T14" fmla="*/ 1713 w 2648"/>
                <a:gd name="T15" fmla="*/ 234 h 2389"/>
                <a:gd name="T16" fmla="*/ 2597 w 2648"/>
                <a:gd name="T17" fmla="*/ 306 h 2389"/>
                <a:gd name="T18" fmla="*/ 299 w 2648"/>
                <a:gd name="T19" fmla="*/ 291 h 2389"/>
                <a:gd name="T20" fmla="*/ 291 w 2648"/>
                <a:gd name="T21" fmla="*/ 2098 h 2389"/>
                <a:gd name="T22" fmla="*/ 1682 w 2648"/>
                <a:gd name="T23" fmla="*/ 2142 h 2389"/>
                <a:gd name="T24" fmla="*/ 2648 w 2648"/>
                <a:gd name="T25" fmla="*/ 2165 h 2389"/>
                <a:gd name="T26" fmla="*/ 1785 w 2648"/>
                <a:gd name="T27" fmla="*/ 2229 h 2389"/>
                <a:gd name="T28" fmla="*/ 2648 w 2648"/>
                <a:gd name="T29" fmla="*/ 2252 h 2389"/>
                <a:gd name="T30" fmla="*/ 1893 w 2648"/>
                <a:gd name="T31" fmla="*/ 2296 h 2389"/>
                <a:gd name="T32" fmla="*/ 2648 w 2648"/>
                <a:gd name="T33" fmla="*/ 2353 h 2389"/>
                <a:gd name="T34" fmla="*/ 2118 w 2648"/>
                <a:gd name="T35" fmla="*/ 2389 h 2389"/>
                <a:gd name="T36" fmla="*/ 0 w 2648"/>
                <a:gd name="T37" fmla="*/ 2345 h 2389"/>
                <a:gd name="T38" fmla="*/ 31 w 2648"/>
                <a:gd name="T39" fmla="*/ 66 h 2389"/>
                <a:gd name="T40" fmla="*/ 31 w 2648"/>
                <a:gd name="T41" fmla="*/ 66 h 238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48"/>
                <a:gd name="T64" fmla="*/ 0 h 2389"/>
                <a:gd name="T65" fmla="*/ 2648 w 2648"/>
                <a:gd name="T66" fmla="*/ 2389 h 238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48" h="2389">
                  <a:moveTo>
                    <a:pt x="31" y="66"/>
                  </a:moveTo>
                  <a:lnTo>
                    <a:pt x="124" y="0"/>
                  </a:lnTo>
                  <a:lnTo>
                    <a:pt x="2597" y="36"/>
                  </a:lnTo>
                  <a:lnTo>
                    <a:pt x="1713" y="87"/>
                  </a:lnTo>
                  <a:lnTo>
                    <a:pt x="2597" y="139"/>
                  </a:lnTo>
                  <a:lnTo>
                    <a:pt x="1705" y="159"/>
                  </a:lnTo>
                  <a:lnTo>
                    <a:pt x="2604" y="234"/>
                  </a:lnTo>
                  <a:lnTo>
                    <a:pt x="1713" y="234"/>
                  </a:lnTo>
                  <a:lnTo>
                    <a:pt x="2597" y="306"/>
                  </a:lnTo>
                  <a:lnTo>
                    <a:pt x="299" y="291"/>
                  </a:lnTo>
                  <a:lnTo>
                    <a:pt x="291" y="2098"/>
                  </a:lnTo>
                  <a:lnTo>
                    <a:pt x="1682" y="2142"/>
                  </a:lnTo>
                  <a:lnTo>
                    <a:pt x="2648" y="2165"/>
                  </a:lnTo>
                  <a:lnTo>
                    <a:pt x="1785" y="2229"/>
                  </a:lnTo>
                  <a:lnTo>
                    <a:pt x="2648" y="2252"/>
                  </a:lnTo>
                  <a:lnTo>
                    <a:pt x="1893" y="2296"/>
                  </a:lnTo>
                  <a:lnTo>
                    <a:pt x="2648" y="2353"/>
                  </a:lnTo>
                  <a:lnTo>
                    <a:pt x="2118" y="2389"/>
                  </a:lnTo>
                  <a:lnTo>
                    <a:pt x="0" y="2345"/>
                  </a:lnTo>
                  <a:lnTo>
                    <a:pt x="31" y="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0" name="Freeform 214"/>
            <p:cNvSpPr>
              <a:spLocks/>
            </p:cNvSpPr>
            <p:nvPr/>
          </p:nvSpPr>
          <p:spPr bwMode="auto">
            <a:xfrm>
              <a:off x="2787" y="1488"/>
              <a:ext cx="1106" cy="853"/>
            </a:xfrm>
            <a:custGeom>
              <a:avLst/>
              <a:gdLst>
                <a:gd name="T0" fmla="*/ 16 w 2213"/>
                <a:gd name="T1" fmla="*/ 0 h 1707"/>
                <a:gd name="T2" fmla="*/ 2213 w 2213"/>
                <a:gd name="T3" fmla="*/ 15 h 1707"/>
                <a:gd name="T4" fmla="*/ 2190 w 2213"/>
                <a:gd name="T5" fmla="*/ 1707 h 1707"/>
                <a:gd name="T6" fmla="*/ 0 w 2213"/>
                <a:gd name="T7" fmla="*/ 1620 h 1707"/>
                <a:gd name="T8" fmla="*/ 16 w 2213"/>
                <a:gd name="T9" fmla="*/ 0 h 1707"/>
                <a:gd name="T10" fmla="*/ 16 w 2213"/>
                <a:gd name="T11" fmla="*/ 0 h 17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13"/>
                <a:gd name="T19" fmla="*/ 0 h 1707"/>
                <a:gd name="T20" fmla="*/ 2213 w 2213"/>
                <a:gd name="T21" fmla="*/ 1707 h 17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13" h="1707">
                  <a:moveTo>
                    <a:pt x="16" y="0"/>
                  </a:moveTo>
                  <a:lnTo>
                    <a:pt x="2213" y="15"/>
                  </a:lnTo>
                  <a:lnTo>
                    <a:pt x="2190" y="1707"/>
                  </a:lnTo>
                  <a:lnTo>
                    <a:pt x="0" y="16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37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1" name="Freeform 215"/>
            <p:cNvSpPr>
              <a:spLocks/>
            </p:cNvSpPr>
            <p:nvPr/>
          </p:nvSpPr>
          <p:spPr bwMode="auto">
            <a:xfrm>
              <a:off x="2628" y="1261"/>
              <a:ext cx="1522" cy="1308"/>
            </a:xfrm>
            <a:custGeom>
              <a:avLst/>
              <a:gdLst>
                <a:gd name="T0" fmla="*/ 19 w 3043"/>
                <a:gd name="T1" fmla="*/ 21 h 2615"/>
                <a:gd name="T2" fmla="*/ 2950 w 3043"/>
                <a:gd name="T3" fmla="*/ 59 h 2615"/>
                <a:gd name="T4" fmla="*/ 3007 w 3043"/>
                <a:gd name="T5" fmla="*/ 100 h 2615"/>
                <a:gd name="T6" fmla="*/ 2998 w 3043"/>
                <a:gd name="T7" fmla="*/ 2406 h 2615"/>
                <a:gd name="T8" fmla="*/ 2935 w 3043"/>
                <a:gd name="T9" fmla="*/ 2488 h 2615"/>
                <a:gd name="T10" fmla="*/ 2802 w 3043"/>
                <a:gd name="T11" fmla="*/ 2545 h 2615"/>
                <a:gd name="T12" fmla="*/ 0 w 3043"/>
                <a:gd name="T13" fmla="*/ 2478 h 2615"/>
                <a:gd name="T14" fmla="*/ 108 w 3043"/>
                <a:gd name="T15" fmla="*/ 2545 h 2615"/>
                <a:gd name="T16" fmla="*/ 2762 w 3043"/>
                <a:gd name="T17" fmla="*/ 2615 h 2615"/>
                <a:gd name="T18" fmla="*/ 2922 w 3043"/>
                <a:gd name="T19" fmla="*/ 2566 h 2615"/>
                <a:gd name="T20" fmla="*/ 3017 w 3043"/>
                <a:gd name="T21" fmla="*/ 2431 h 2615"/>
                <a:gd name="T22" fmla="*/ 3043 w 3043"/>
                <a:gd name="T23" fmla="*/ 2324 h 2615"/>
                <a:gd name="T24" fmla="*/ 3043 w 3043"/>
                <a:gd name="T25" fmla="*/ 85 h 2615"/>
                <a:gd name="T26" fmla="*/ 2980 w 3043"/>
                <a:gd name="T27" fmla="*/ 13 h 2615"/>
                <a:gd name="T28" fmla="*/ 34 w 3043"/>
                <a:gd name="T29" fmla="*/ 0 h 2615"/>
                <a:gd name="T30" fmla="*/ 19 w 3043"/>
                <a:gd name="T31" fmla="*/ 21 h 2615"/>
                <a:gd name="T32" fmla="*/ 19 w 3043"/>
                <a:gd name="T33" fmla="*/ 21 h 26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43"/>
                <a:gd name="T52" fmla="*/ 0 h 2615"/>
                <a:gd name="T53" fmla="*/ 3043 w 3043"/>
                <a:gd name="T54" fmla="*/ 2615 h 26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43" h="2615">
                  <a:moveTo>
                    <a:pt x="19" y="21"/>
                  </a:moveTo>
                  <a:lnTo>
                    <a:pt x="2950" y="59"/>
                  </a:lnTo>
                  <a:lnTo>
                    <a:pt x="3007" y="100"/>
                  </a:lnTo>
                  <a:lnTo>
                    <a:pt x="2998" y="2406"/>
                  </a:lnTo>
                  <a:lnTo>
                    <a:pt x="2935" y="2488"/>
                  </a:lnTo>
                  <a:lnTo>
                    <a:pt x="2802" y="2545"/>
                  </a:lnTo>
                  <a:lnTo>
                    <a:pt x="0" y="2478"/>
                  </a:lnTo>
                  <a:lnTo>
                    <a:pt x="108" y="2545"/>
                  </a:lnTo>
                  <a:lnTo>
                    <a:pt x="2762" y="2615"/>
                  </a:lnTo>
                  <a:lnTo>
                    <a:pt x="2922" y="2566"/>
                  </a:lnTo>
                  <a:lnTo>
                    <a:pt x="3017" y="2431"/>
                  </a:lnTo>
                  <a:lnTo>
                    <a:pt x="3043" y="2324"/>
                  </a:lnTo>
                  <a:lnTo>
                    <a:pt x="3043" y="85"/>
                  </a:lnTo>
                  <a:lnTo>
                    <a:pt x="2980" y="13"/>
                  </a:lnTo>
                  <a:lnTo>
                    <a:pt x="34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" name="Freeform 216"/>
            <p:cNvSpPr>
              <a:spLocks/>
            </p:cNvSpPr>
            <p:nvPr/>
          </p:nvSpPr>
          <p:spPr bwMode="auto">
            <a:xfrm>
              <a:off x="2580" y="1260"/>
              <a:ext cx="1458" cy="1254"/>
            </a:xfrm>
            <a:custGeom>
              <a:avLst/>
              <a:gdLst>
                <a:gd name="T0" fmla="*/ 145 w 2918"/>
                <a:gd name="T1" fmla="*/ 4 h 2507"/>
                <a:gd name="T2" fmla="*/ 67 w 2918"/>
                <a:gd name="T3" fmla="*/ 118 h 2507"/>
                <a:gd name="T4" fmla="*/ 42 w 2918"/>
                <a:gd name="T5" fmla="*/ 2397 h 2507"/>
                <a:gd name="T6" fmla="*/ 97 w 2918"/>
                <a:gd name="T7" fmla="*/ 2418 h 2507"/>
                <a:gd name="T8" fmla="*/ 2918 w 2918"/>
                <a:gd name="T9" fmla="*/ 2482 h 2507"/>
                <a:gd name="T10" fmla="*/ 2789 w 2918"/>
                <a:gd name="T11" fmla="*/ 2507 h 2507"/>
                <a:gd name="T12" fmla="*/ 46 w 2918"/>
                <a:gd name="T13" fmla="*/ 2444 h 2507"/>
                <a:gd name="T14" fmla="*/ 0 w 2918"/>
                <a:gd name="T15" fmla="*/ 2414 h 2507"/>
                <a:gd name="T16" fmla="*/ 31 w 2918"/>
                <a:gd name="T17" fmla="*/ 108 h 2507"/>
                <a:gd name="T18" fmla="*/ 126 w 2918"/>
                <a:gd name="T19" fmla="*/ 0 h 2507"/>
                <a:gd name="T20" fmla="*/ 145 w 2918"/>
                <a:gd name="T21" fmla="*/ 4 h 2507"/>
                <a:gd name="T22" fmla="*/ 145 w 2918"/>
                <a:gd name="T23" fmla="*/ 4 h 25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18"/>
                <a:gd name="T37" fmla="*/ 0 h 2507"/>
                <a:gd name="T38" fmla="*/ 2918 w 2918"/>
                <a:gd name="T39" fmla="*/ 2507 h 250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18" h="2507">
                  <a:moveTo>
                    <a:pt x="145" y="4"/>
                  </a:moveTo>
                  <a:lnTo>
                    <a:pt x="67" y="118"/>
                  </a:lnTo>
                  <a:lnTo>
                    <a:pt x="42" y="2397"/>
                  </a:lnTo>
                  <a:lnTo>
                    <a:pt x="97" y="2418"/>
                  </a:lnTo>
                  <a:lnTo>
                    <a:pt x="2918" y="2482"/>
                  </a:lnTo>
                  <a:lnTo>
                    <a:pt x="2789" y="2507"/>
                  </a:lnTo>
                  <a:lnTo>
                    <a:pt x="46" y="2444"/>
                  </a:lnTo>
                  <a:lnTo>
                    <a:pt x="0" y="2414"/>
                  </a:lnTo>
                  <a:lnTo>
                    <a:pt x="31" y="108"/>
                  </a:lnTo>
                  <a:lnTo>
                    <a:pt x="126" y="0"/>
                  </a:lnTo>
                  <a:lnTo>
                    <a:pt x="14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3" name="Freeform 217"/>
            <p:cNvSpPr>
              <a:spLocks/>
            </p:cNvSpPr>
            <p:nvPr/>
          </p:nvSpPr>
          <p:spPr bwMode="auto">
            <a:xfrm>
              <a:off x="2490" y="2523"/>
              <a:ext cx="1500" cy="353"/>
            </a:xfrm>
            <a:custGeom>
              <a:avLst/>
              <a:gdLst>
                <a:gd name="T0" fmla="*/ 375 w 3000"/>
                <a:gd name="T1" fmla="*/ 0 h 705"/>
                <a:gd name="T2" fmla="*/ 375 w 3000"/>
                <a:gd name="T3" fmla="*/ 217 h 705"/>
                <a:gd name="T4" fmla="*/ 765 w 3000"/>
                <a:gd name="T5" fmla="*/ 238 h 705"/>
                <a:gd name="T6" fmla="*/ 770 w 3000"/>
                <a:gd name="T7" fmla="*/ 386 h 705"/>
                <a:gd name="T8" fmla="*/ 1304 w 3000"/>
                <a:gd name="T9" fmla="*/ 401 h 705"/>
                <a:gd name="T10" fmla="*/ 1310 w 3000"/>
                <a:gd name="T11" fmla="*/ 521 h 705"/>
                <a:gd name="T12" fmla="*/ 339 w 3000"/>
                <a:gd name="T13" fmla="*/ 504 h 705"/>
                <a:gd name="T14" fmla="*/ 0 w 3000"/>
                <a:gd name="T15" fmla="*/ 680 h 705"/>
                <a:gd name="T16" fmla="*/ 647 w 3000"/>
                <a:gd name="T17" fmla="*/ 690 h 705"/>
                <a:gd name="T18" fmla="*/ 755 w 3000"/>
                <a:gd name="T19" fmla="*/ 705 h 705"/>
                <a:gd name="T20" fmla="*/ 806 w 3000"/>
                <a:gd name="T21" fmla="*/ 597 h 705"/>
                <a:gd name="T22" fmla="*/ 1561 w 3000"/>
                <a:gd name="T23" fmla="*/ 602 h 705"/>
                <a:gd name="T24" fmla="*/ 1747 w 3000"/>
                <a:gd name="T25" fmla="*/ 561 h 705"/>
                <a:gd name="T26" fmla="*/ 1371 w 3000"/>
                <a:gd name="T27" fmla="*/ 536 h 705"/>
                <a:gd name="T28" fmla="*/ 1377 w 3000"/>
                <a:gd name="T29" fmla="*/ 452 h 705"/>
                <a:gd name="T30" fmla="*/ 1645 w 3000"/>
                <a:gd name="T31" fmla="*/ 431 h 705"/>
                <a:gd name="T32" fmla="*/ 2034 w 3000"/>
                <a:gd name="T33" fmla="*/ 449 h 705"/>
                <a:gd name="T34" fmla="*/ 2095 w 3000"/>
                <a:gd name="T35" fmla="*/ 492 h 705"/>
                <a:gd name="T36" fmla="*/ 2044 w 3000"/>
                <a:gd name="T37" fmla="*/ 542 h 705"/>
                <a:gd name="T38" fmla="*/ 1859 w 3000"/>
                <a:gd name="T39" fmla="*/ 587 h 705"/>
                <a:gd name="T40" fmla="*/ 2059 w 3000"/>
                <a:gd name="T41" fmla="*/ 621 h 705"/>
                <a:gd name="T42" fmla="*/ 2610 w 3000"/>
                <a:gd name="T43" fmla="*/ 648 h 705"/>
                <a:gd name="T44" fmla="*/ 2745 w 3000"/>
                <a:gd name="T45" fmla="*/ 585 h 705"/>
                <a:gd name="T46" fmla="*/ 2291 w 3000"/>
                <a:gd name="T47" fmla="*/ 536 h 705"/>
                <a:gd name="T48" fmla="*/ 2291 w 3000"/>
                <a:gd name="T49" fmla="*/ 458 h 705"/>
                <a:gd name="T50" fmla="*/ 2682 w 3000"/>
                <a:gd name="T51" fmla="*/ 452 h 705"/>
                <a:gd name="T52" fmla="*/ 2728 w 3000"/>
                <a:gd name="T53" fmla="*/ 319 h 705"/>
                <a:gd name="T54" fmla="*/ 3000 w 3000"/>
                <a:gd name="T55" fmla="*/ 217 h 705"/>
                <a:gd name="T56" fmla="*/ 420 w 3000"/>
                <a:gd name="T57" fmla="*/ 139 h 705"/>
                <a:gd name="T58" fmla="*/ 375 w 3000"/>
                <a:gd name="T59" fmla="*/ 0 h 705"/>
                <a:gd name="T60" fmla="*/ 375 w 3000"/>
                <a:gd name="T61" fmla="*/ 0 h 70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000"/>
                <a:gd name="T94" fmla="*/ 0 h 705"/>
                <a:gd name="T95" fmla="*/ 3000 w 3000"/>
                <a:gd name="T96" fmla="*/ 705 h 70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000" h="705">
                  <a:moveTo>
                    <a:pt x="375" y="0"/>
                  </a:moveTo>
                  <a:lnTo>
                    <a:pt x="375" y="217"/>
                  </a:lnTo>
                  <a:lnTo>
                    <a:pt x="765" y="238"/>
                  </a:lnTo>
                  <a:lnTo>
                    <a:pt x="770" y="386"/>
                  </a:lnTo>
                  <a:lnTo>
                    <a:pt x="1304" y="401"/>
                  </a:lnTo>
                  <a:lnTo>
                    <a:pt x="1310" y="521"/>
                  </a:lnTo>
                  <a:lnTo>
                    <a:pt x="339" y="504"/>
                  </a:lnTo>
                  <a:lnTo>
                    <a:pt x="0" y="680"/>
                  </a:lnTo>
                  <a:lnTo>
                    <a:pt x="647" y="690"/>
                  </a:lnTo>
                  <a:lnTo>
                    <a:pt x="755" y="705"/>
                  </a:lnTo>
                  <a:lnTo>
                    <a:pt x="806" y="597"/>
                  </a:lnTo>
                  <a:lnTo>
                    <a:pt x="1561" y="602"/>
                  </a:lnTo>
                  <a:lnTo>
                    <a:pt x="1747" y="561"/>
                  </a:lnTo>
                  <a:lnTo>
                    <a:pt x="1371" y="536"/>
                  </a:lnTo>
                  <a:lnTo>
                    <a:pt x="1377" y="452"/>
                  </a:lnTo>
                  <a:lnTo>
                    <a:pt x="1645" y="431"/>
                  </a:lnTo>
                  <a:lnTo>
                    <a:pt x="2034" y="449"/>
                  </a:lnTo>
                  <a:lnTo>
                    <a:pt x="2095" y="492"/>
                  </a:lnTo>
                  <a:lnTo>
                    <a:pt x="2044" y="542"/>
                  </a:lnTo>
                  <a:lnTo>
                    <a:pt x="1859" y="587"/>
                  </a:lnTo>
                  <a:lnTo>
                    <a:pt x="2059" y="621"/>
                  </a:lnTo>
                  <a:lnTo>
                    <a:pt x="2610" y="648"/>
                  </a:lnTo>
                  <a:lnTo>
                    <a:pt x="2745" y="585"/>
                  </a:lnTo>
                  <a:lnTo>
                    <a:pt x="2291" y="536"/>
                  </a:lnTo>
                  <a:lnTo>
                    <a:pt x="2291" y="458"/>
                  </a:lnTo>
                  <a:lnTo>
                    <a:pt x="2682" y="452"/>
                  </a:lnTo>
                  <a:lnTo>
                    <a:pt x="2728" y="319"/>
                  </a:lnTo>
                  <a:lnTo>
                    <a:pt x="3000" y="217"/>
                  </a:lnTo>
                  <a:lnTo>
                    <a:pt x="420" y="139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4" name="Freeform 218"/>
            <p:cNvSpPr>
              <a:spLocks/>
            </p:cNvSpPr>
            <p:nvPr/>
          </p:nvSpPr>
          <p:spPr bwMode="auto">
            <a:xfrm>
              <a:off x="2854" y="2843"/>
              <a:ext cx="1048" cy="84"/>
            </a:xfrm>
            <a:custGeom>
              <a:avLst/>
              <a:gdLst>
                <a:gd name="T0" fmla="*/ 42 w 2097"/>
                <a:gd name="T1" fmla="*/ 76 h 169"/>
                <a:gd name="T2" fmla="*/ 1943 w 2097"/>
                <a:gd name="T3" fmla="*/ 138 h 169"/>
                <a:gd name="T4" fmla="*/ 2087 w 2097"/>
                <a:gd name="T5" fmla="*/ 0 h 169"/>
                <a:gd name="T6" fmla="*/ 2097 w 2097"/>
                <a:gd name="T7" fmla="*/ 36 h 169"/>
                <a:gd name="T8" fmla="*/ 1970 w 2097"/>
                <a:gd name="T9" fmla="*/ 169 h 169"/>
                <a:gd name="T10" fmla="*/ 0 w 2097"/>
                <a:gd name="T11" fmla="*/ 112 h 169"/>
                <a:gd name="T12" fmla="*/ 42 w 2097"/>
                <a:gd name="T13" fmla="*/ 76 h 169"/>
                <a:gd name="T14" fmla="*/ 42 w 2097"/>
                <a:gd name="T15" fmla="*/ 76 h 1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97"/>
                <a:gd name="T25" fmla="*/ 0 h 169"/>
                <a:gd name="T26" fmla="*/ 2097 w 2097"/>
                <a:gd name="T27" fmla="*/ 169 h 1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97" h="169">
                  <a:moveTo>
                    <a:pt x="42" y="76"/>
                  </a:moveTo>
                  <a:lnTo>
                    <a:pt x="1943" y="138"/>
                  </a:lnTo>
                  <a:lnTo>
                    <a:pt x="2087" y="0"/>
                  </a:lnTo>
                  <a:lnTo>
                    <a:pt x="2097" y="36"/>
                  </a:lnTo>
                  <a:lnTo>
                    <a:pt x="1970" y="169"/>
                  </a:lnTo>
                  <a:lnTo>
                    <a:pt x="0" y="112"/>
                  </a:lnTo>
                  <a:lnTo>
                    <a:pt x="42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5" name="Freeform 219"/>
            <p:cNvSpPr>
              <a:spLocks/>
            </p:cNvSpPr>
            <p:nvPr/>
          </p:nvSpPr>
          <p:spPr bwMode="auto">
            <a:xfrm>
              <a:off x="2385" y="2776"/>
              <a:ext cx="1929" cy="638"/>
            </a:xfrm>
            <a:custGeom>
              <a:avLst/>
              <a:gdLst>
                <a:gd name="T0" fmla="*/ 0 w 3859"/>
                <a:gd name="T1" fmla="*/ 1151 h 1275"/>
                <a:gd name="T2" fmla="*/ 3648 w 3859"/>
                <a:gd name="T3" fmla="*/ 1224 h 1275"/>
                <a:gd name="T4" fmla="*/ 3808 w 3859"/>
                <a:gd name="T5" fmla="*/ 868 h 1275"/>
                <a:gd name="T6" fmla="*/ 3808 w 3859"/>
                <a:gd name="T7" fmla="*/ 91 h 1275"/>
                <a:gd name="T8" fmla="*/ 3000 w 3859"/>
                <a:gd name="T9" fmla="*/ 72 h 1275"/>
                <a:gd name="T10" fmla="*/ 2557 w 3859"/>
                <a:gd name="T11" fmla="*/ 0 h 1275"/>
                <a:gd name="T12" fmla="*/ 3848 w 3859"/>
                <a:gd name="T13" fmla="*/ 39 h 1275"/>
                <a:gd name="T14" fmla="*/ 3859 w 3859"/>
                <a:gd name="T15" fmla="*/ 901 h 1275"/>
                <a:gd name="T16" fmla="*/ 3673 w 3859"/>
                <a:gd name="T17" fmla="*/ 1275 h 1275"/>
                <a:gd name="T18" fmla="*/ 19 w 3859"/>
                <a:gd name="T19" fmla="*/ 1191 h 1275"/>
                <a:gd name="T20" fmla="*/ 0 w 3859"/>
                <a:gd name="T21" fmla="*/ 1151 h 1275"/>
                <a:gd name="T22" fmla="*/ 0 w 3859"/>
                <a:gd name="T23" fmla="*/ 1151 h 12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59"/>
                <a:gd name="T37" fmla="*/ 0 h 1275"/>
                <a:gd name="T38" fmla="*/ 3859 w 3859"/>
                <a:gd name="T39" fmla="*/ 1275 h 12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59" h="1275">
                  <a:moveTo>
                    <a:pt x="0" y="1151"/>
                  </a:moveTo>
                  <a:lnTo>
                    <a:pt x="3648" y="1224"/>
                  </a:lnTo>
                  <a:lnTo>
                    <a:pt x="3808" y="868"/>
                  </a:lnTo>
                  <a:lnTo>
                    <a:pt x="3808" y="91"/>
                  </a:lnTo>
                  <a:lnTo>
                    <a:pt x="3000" y="72"/>
                  </a:lnTo>
                  <a:lnTo>
                    <a:pt x="2557" y="0"/>
                  </a:lnTo>
                  <a:lnTo>
                    <a:pt x="3848" y="39"/>
                  </a:lnTo>
                  <a:lnTo>
                    <a:pt x="3859" y="901"/>
                  </a:lnTo>
                  <a:lnTo>
                    <a:pt x="3673" y="1275"/>
                  </a:lnTo>
                  <a:lnTo>
                    <a:pt x="19" y="1191"/>
                  </a:lnTo>
                  <a:lnTo>
                    <a:pt x="0" y="11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6" name="Freeform 220"/>
            <p:cNvSpPr>
              <a:spLocks/>
            </p:cNvSpPr>
            <p:nvPr/>
          </p:nvSpPr>
          <p:spPr bwMode="auto">
            <a:xfrm>
              <a:off x="2411" y="2929"/>
              <a:ext cx="1779" cy="60"/>
            </a:xfrm>
            <a:custGeom>
              <a:avLst/>
              <a:gdLst>
                <a:gd name="T0" fmla="*/ 3 w 3558"/>
                <a:gd name="T1" fmla="*/ 0 h 119"/>
                <a:gd name="T2" fmla="*/ 3527 w 3558"/>
                <a:gd name="T3" fmla="*/ 83 h 119"/>
                <a:gd name="T4" fmla="*/ 3558 w 3558"/>
                <a:gd name="T5" fmla="*/ 119 h 119"/>
                <a:gd name="T6" fmla="*/ 0 w 3558"/>
                <a:gd name="T7" fmla="*/ 32 h 119"/>
                <a:gd name="T8" fmla="*/ 3 w 3558"/>
                <a:gd name="T9" fmla="*/ 0 h 119"/>
                <a:gd name="T10" fmla="*/ 3 w 3558"/>
                <a:gd name="T11" fmla="*/ 0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58"/>
                <a:gd name="T19" fmla="*/ 0 h 119"/>
                <a:gd name="T20" fmla="*/ 3558 w 3558"/>
                <a:gd name="T21" fmla="*/ 119 h 1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58" h="119">
                  <a:moveTo>
                    <a:pt x="3" y="0"/>
                  </a:moveTo>
                  <a:lnTo>
                    <a:pt x="3527" y="83"/>
                  </a:lnTo>
                  <a:lnTo>
                    <a:pt x="3558" y="119"/>
                  </a:lnTo>
                  <a:lnTo>
                    <a:pt x="0" y="3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7" name="Freeform 221"/>
            <p:cNvSpPr>
              <a:spLocks/>
            </p:cNvSpPr>
            <p:nvPr/>
          </p:nvSpPr>
          <p:spPr bwMode="auto">
            <a:xfrm>
              <a:off x="2952" y="2949"/>
              <a:ext cx="457" cy="125"/>
            </a:xfrm>
            <a:custGeom>
              <a:avLst/>
              <a:gdLst>
                <a:gd name="T0" fmla="*/ 0 w 914"/>
                <a:gd name="T1" fmla="*/ 4 h 249"/>
                <a:gd name="T2" fmla="*/ 4 w 914"/>
                <a:gd name="T3" fmla="*/ 238 h 249"/>
                <a:gd name="T4" fmla="*/ 914 w 914"/>
                <a:gd name="T5" fmla="*/ 249 h 249"/>
                <a:gd name="T6" fmla="*/ 914 w 914"/>
                <a:gd name="T7" fmla="*/ 19 h 249"/>
                <a:gd name="T8" fmla="*/ 886 w 914"/>
                <a:gd name="T9" fmla="*/ 19 h 249"/>
                <a:gd name="T10" fmla="*/ 886 w 914"/>
                <a:gd name="T11" fmla="*/ 234 h 249"/>
                <a:gd name="T12" fmla="*/ 34 w 914"/>
                <a:gd name="T13" fmla="*/ 217 h 249"/>
                <a:gd name="T14" fmla="*/ 27 w 914"/>
                <a:gd name="T15" fmla="*/ 0 h 249"/>
                <a:gd name="T16" fmla="*/ 0 w 914"/>
                <a:gd name="T17" fmla="*/ 4 h 249"/>
                <a:gd name="T18" fmla="*/ 0 w 914"/>
                <a:gd name="T19" fmla="*/ 4 h 2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249"/>
                <a:gd name="T32" fmla="*/ 914 w 914"/>
                <a:gd name="T33" fmla="*/ 249 h 2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249">
                  <a:moveTo>
                    <a:pt x="0" y="4"/>
                  </a:moveTo>
                  <a:lnTo>
                    <a:pt x="4" y="238"/>
                  </a:lnTo>
                  <a:lnTo>
                    <a:pt x="914" y="249"/>
                  </a:lnTo>
                  <a:lnTo>
                    <a:pt x="914" y="19"/>
                  </a:lnTo>
                  <a:lnTo>
                    <a:pt x="886" y="19"/>
                  </a:lnTo>
                  <a:lnTo>
                    <a:pt x="886" y="234"/>
                  </a:lnTo>
                  <a:lnTo>
                    <a:pt x="34" y="217"/>
                  </a:lnTo>
                  <a:lnTo>
                    <a:pt x="27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8" name="Freeform 222"/>
            <p:cNvSpPr>
              <a:spLocks/>
            </p:cNvSpPr>
            <p:nvPr/>
          </p:nvSpPr>
          <p:spPr bwMode="auto">
            <a:xfrm>
              <a:off x="2400" y="3134"/>
              <a:ext cx="1810" cy="49"/>
            </a:xfrm>
            <a:custGeom>
              <a:avLst/>
              <a:gdLst>
                <a:gd name="T0" fmla="*/ 0 w 3621"/>
                <a:gd name="T1" fmla="*/ 0 h 99"/>
                <a:gd name="T2" fmla="*/ 3621 w 3621"/>
                <a:gd name="T3" fmla="*/ 71 h 99"/>
                <a:gd name="T4" fmla="*/ 3609 w 3621"/>
                <a:gd name="T5" fmla="*/ 99 h 99"/>
                <a:gd name="T6" fmla="*/ 26 w 3621"/>
                <a:gd name="T7" fmla="*/ 31 h 99"/>
                <a:gd name="T8" fmla="*/ 0 w 3621"/>
                <a:gd name="T9" fmla="*/ 0 h 99"/>
                <a:gd name="T10" fmla="*/ 0 w 3621"/>
                <a:gd name="T11" fmla="*/ 0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21"/>
                <a:gd name="T19" fmla="*/ 0 h 99"/>
                <a:gd name="T20" fmla="*/ 3621 w 362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21" h="99">
                  <a:moveTo>
                    <a:pt x="0" y="0"/>
                  </a:moveTo>
                  <a:lnTo>
                    <a:pt x="3621" y="71"/>
                  </a:lnTo>
                  <a:lnTo>
                    <a:pt x="3609" y="99"/>
                  </a:lnTo>
                  <a:lnTo>
                    <a:pt x="2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9" name="Freeform 223"/>
            <p:cNvSpPr>
              <a:spLocks/>
            </p:cNvSpPr>
            <p:nvPr/>
          </p:nvSpPr>
          <p:spPr bwMode="auto">
            <a:xfrm>
              <a:off x="2471" y="2997"/>
              <a:ext cx="69" cy="72"/>
            </a:xfrm>
            <a:custGeom>
              <a:avLst/>
              <a:gdLst>
                <a:gd name="T0" fmla="*/ 0 w 137"/>
                <a:gd name="T1" fmla="*/ 51 h 144"/>
                <a:gd name="T2" fmla="*/ 12 w 137"/>
                <a:gd name="T3" fmla="*/ 17 h 144"/>
                <a:gd name="T4" fmla="*/ 46 w 137"/>
                <a:gd name="T5" fmla="*/ 0 h 144"/>
                <a:gd name="T6" fmla="*/ 92 w 137"/>
                <a:gd name="T7" fmla="*/ 0 h 144"/>
                <a:gd name="T8" fmla="*/ 124 w 137"/>
                <a:gd name="T9" fmla="*/ 22 h 144"/>
                <a:gd name="T10" fmla="*/ 137 w 137"/>
                <a:gd name="T11" fmla="*/ 55 h 144"/>
                <a:gd name="T12" fmla="*/ 135 w 137"/>
                <a:gd name="T13" fmla="*/ 95 h 144"/>
                <a:gd name="T14" fmla="*/ 109 w 137"/>
                <a:gd name="T15" fmla="*/ 129 h 144"/>
                <a:gd name="T16" fmla="*/ 65 w 137"/>
                <a:gd name="T17" fmla="*/ 144 h 144"/>
                <a:gd name="T18" fmla="*/ 27 w 137"/>
                <a:gd name="T19" fmla="*/ 134 h 144"/>
                <a:gd name="T20" fmla="*/ 65 w 137"/>
                <a:gd name="T21" fmla="*/ 129 h 144"/>
                <a:gd name="T22" fmla="*/ 101 w 137"/>
                <a:gd name="T23" fmla="*/ 108 h 144"/>
                <a:gd name="T24" fmla="*/ 109 w 137"/>
                <a:gd name="T25" fmla="*/ 66 h 144"/>
                <a:gd name="T26" fmla="*/ 88 w 137"/>
                <a:gd name="T27" fmla="*/ 34 h 144"/>
                <a:gd name="T28" fmla="*/ 57 w 137"/>
                <a:gd name="T29" fmla="*/ 26 h 144"/>
                <a:gd name="T30" fmla="*/ 27 w 137"/>
                <a:gd name="T31" fmla="*/ 32 h 144"/>
                <a:gd name="T32" fmla="*/ 0 w 137"/>
                <a:gd name="T33" fmla="*/ 51 h 144"/>
                <a:gd name="T34" fmla="*/ 0 w 137"/>
                <a:gd name="T35" fmla="*/ 51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4"/>
                <a:gd name="T56" fmla="*/ 137 w 137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4">
                  <a:moveTo>
                    <a:pt x="0" y="51"/>
                  </a:moveTo>
                  <a:lnTo>
                    <a:pt x="12" y="17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4" y="22"/>
                  </a:lnTo>
                  <a:lnTo>
                    <a:pt x="137" y="55"/>
                  </a:lnTo>
                  <a:lnTo>
                    <a:pt x="135" y="95"/>
                  </a:lnTo>
                  <a:lnTo>
                    <a:pt x="109" y="129"/>
                  </a:lnTo>
                  <a:lnTo>
                    <a:pt x="65" y="144"/>
                  </a:lnTo>
                  <a:lnTo>
                    <a:pt x="27" y="134"/>
                  </a:lnTo>
                  <a:lnTo>
                    <a:pt x="65" y="129"/>
                  </a:lnTo>
                  <a:lnTo>
                    <a:pt x="101" y="108"/>
                  </a:lnTo>
                  <a:lnTo>
                    <a:pt x="109" y="66"/>
                  </a:lnTo>
                  <a:lnTo>
                    <a:pt x="88" y="34"/>
                  </a:lnTo>
                  <a:lnTo>
                    <a:pt x="57" y="26"/>
                  </a:lnTo>
                  <a:lnTo>
                    <a:pt x="27" y="3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0" name="Freeform 224"/>
            <p:cNvSpPr>
              <a:spLocks/>
            </p:cNvSpPr>
            <p:nvPr/>
          </p:nvSpPr>
          <p:spPr bwMode="auto">
            <a:xfrm>
              <a:off x="2595" y="3002"/>
              <a:ext cx="69" cy="72"/>
            </a:xfrm>
            <a:custGeom>
              <a:avLst/>
              <a:gdLst>
                <a:gd name="T0" fmla="*/ 0 w 138"/>
                <a:gd name="T1" fmla="*/ 53 h 144"/>
                <a:gd name="T2" fmla="*/ 13 w 138"/>
                <a:gd name="T3" fmla="*/ 17 h 144"/>
                <a:gd name="T4" fmla="*/ 47 w 138"/>
                <a:gd name="T5" fmla="*/ 0 h 144"/>
                <a:gd name="T6" fmla="*/ 93 w 138"/>
                <a:gd name="T7" fmla="*/ 0 h 144"/>
                <a:gd name="T8" fmla="*/ 123 w 138"/>
                <a:gd name="T9" fmla="*/ 23 h 144"/>
                <a:gd name="T10" fmla="*/ 138 w 138"/>
                <a:gd name="T11" fmla="*/ 57 h 144"/>
                <a:gd name="T12" fmla="*/ 136 w 138"/>
                <a:gd name="T13" fmla="*/ 97 h 144"/>
                <a:gd name="T14" fmla="*/ 110 w 138"/>
                <a:gd name="T15" fmla="*/ 129 h 144"/>
                <a:gd name="T16" fmla="*/ 66 w 138"/>
                <a:gd name="T17" fmla="*/ 144 h 144"/>
                <a:gd name="T18" fmla="*/ 28 w 138"/>
                <a:gd name="T19" fmla="*/ 137 h 144"/>
                <a:gd name="T20" fmla="*/ 66 w 138"/>
                <a:gd name="T21" fmla="*/ 131 h 144"/>
                <a:gd name="T22" fmla="*/ 100 w 138"/>
                <a:gd name="T23" fmla="*/ 110 h 144"/>
                <a:gd name="T24" fmla="*/ 110 w 138"/>
                <a:gd name="T25" fmla="*/ 67 h 144"/>
                <a:gd name="T26" fmla="*/ 89 w 138"/>
                <a:gd name="T27" fmla="*/ 36 h 144"/>
                <a:gd name="T28" fmla="*/ 57 w 138"/>
                <a:gd name="T29" fmla="*/ 29 h 144"/>
                <a:gd name="T30" fmla="*/ 28 w 138"/>
                <a:gd name="T31" fmla="*/ 34 h 144"/>
                <a:gd name="T32" fmla="*/ 0 w 138"/>
                <a:gd name="T33" fmla="*/ 53 h 144"/>
                <a:gd name="T34" fmla="*/ 0 w 138"/>
                <a:gd name="T35" fmla="*/ 53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8"/>
                <a:gd name="T55" fmla="*/ 0 h 144"/>
                <a:gd name="T56" fmla="*/ 138 w 138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8" h="144">
                  <a:moveTo>
                    <a:pt x="0" y="53"/>
                  </a:moveTo>
                  <a:lnTo>
                    <a:pt x="13" y="17"/>
                  </a:lnTo>
                  <a:lnTo>
                    <a:pt x="47" y="0"/>
                  </a:lnTo>
                  <a:lnTo>
                    <a:pt x="93" y="0"/>
                  </a:lnTo>
                  <a:lnTo>
                    <a:pt x="123" y="23"/>
                  </a:lnTo>
                  <a:lnTo>
                    <a:pt x="138" y="57"/>
                  </a:lnTo>
                  <a:lnTo>
                    <a:pt x="136" y="97"/>
                  </a:lnTo>
                  <a:lnTo>
                    <a:pt x="110" y="129"/>
                  </a:lnTo>
                  <a:lnTo>
                    <a:pt x="66" y="144"/>
                  </a:lnTo>
                  <a:lnTo>
                    <a:pt x="28" y="137"/>
                  </a:lnTo>
                  <a:lnTo>
                    <a:pt x="66" y="131"/>
                  </a:lnTo>
                  <a:lnTo>
                    <a:pt x="100" y="110"/>
                  </a:lnTo>
                  <a:lnTo>
                    <a:pt x="110" y="67"/>
                  </a:lnTo>
                  <a:lnTo>
                    <a:pt x="89" y="36"/>
                  </a:lnTo>
                  <a:lnTo>
                    <a:pt x="57" y="29"/>
                  </a:lnTo>
                  <a:lnTo>
                    <a:pt x="28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" name="Freeform 225"/>
            <p:cNvSpPr>
              <a:spLocks/>
            </p:cNvSpPr>
            <p:nvPr/>
          </p:nvSpPr>
          <p:spPr bwMode="auto">
            <a:xfrm>
              <a:off x="3001" y="2971"/>
              <a:ext cx="378" cy="49"/>
            </a:xfrm>
            <a:custGeom>
              <a:avLst/>
              <a:gdLst>
                <a:gd name="T0" fmla="*/ 0 w 757"/>
                <a:gd name="T1" fmla="*/ 29 h 97"/>
                <a:gd name="T2" fmla="*/ 224 w 757"/>
                <a:gd name="T3" fmla="*/ 27 h 97"/>
                <a:gd name="T4" fmla="*/ 230 w 757"/>
                <a:gd name="T5" fmla="*/ 0 h 97"/>
                <a:gd name="T6" fmla="*/ 513 w 757"/>
                <a:gd name="T7" fmla="*/ 8 h 97"/>
                <a:gd name="T8" fmla="*/ 523 w 757"/>
                <a:gd name="T9" fmla="*/ 36 h 97"/>
                <a:gd name="T10" fmla="*/ 755 w 757"/>
                <a:gd name="T11" fmla="*/ 34 h 97"/>
                <a:gd name="T12" fmla="*/ 757 w 757"/>
                <a:gd name="T13" fmla="*/ 78 h 97"/>
                <a:gd name="T14" fmla="*/ 525 w 757"/>
                <a:gd name="T15" fmla="*/ 74 h 97"/>
                <a:gd name="T16" fmla="*/ 513 w 757"/>
                <a:gd name="T17" fmla="*/ 97 h 97"/>
                <a:gd name="T18" fmla="*/ 228 w 757"/>
                <a:gd name="T19" fmla="*/ 93 h 97"/>
                <a:gd name="T20" fmla="*/ 213 w 757"/>
                <a:gd name="T21" fmla="*/ 69 h 97"/>
                <a:gd name="T22" fmla="*/ 0 w 757"/>
                <a:gd name="T23" fmla="*/ 61 h 97"/>
                <a:gd name="T24" fmla="*/ 0 w 757"/>
                <a:gd name="T25" fmla="*/ 29 h 97"/>
                <a:gd name="T26" fmla="*/ 0 w 757"/>
                <a:gd name="T27" fmla="*/ 29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7"/>
                <a:gd name="T43" fmla="*/ 0 h 97"/>
                <a:gd name="T44" fmla="*/ 757 w 757"/>
                <a:gd name="T45" fmla="*/ 97 h 9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7" h="97">
                  <a:moveTo>
                    <a:pt x="0" y="29"/>
                  </a:moveTo>
                  <a:lnTo>
                    <a:pt x="224" y="27"/>
                  </a:lnTo>
                  <a:lnTo>
                    <a:pt x="230" y="0"/>
                  </a:lnTo>
                  <a:lnTo>
                    <a:pt x="513" y="8"/>
                  </a:lnTo>
                  <a:lnTo>
                    <a:pt x="523" y="36"/>
                  </a:lnTo>
                  <a:lnTo>
                    <a:pt x="755" y="34"/>
                  </a:lnTo>
                  <a:lnTo>
                    <a:pt x="757" y="78"/>
                  </a:lnTo>
                  <a:lnTo>
                    <a:pt x="525" y="74"/>
                  </a:lnTo>
                  <a:lnTo>
                    <a:pt x="513" y="97"/>
                  </a:lnTo>
                  <a:lnTo>
                    <a:pt x="228" y="93"/>
                  </a:lnTo>
                  <a:lnTo>
                    <a:pt x="213" y="69"/>
                  </a:lnTo>
                  <a:lnTo>
                    <a:pt x="0" y="6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2" name="Freeform 226"/>
            <p:cNvSpPr>
              <a:spLocks/>
            </p:cNvSpPr>
            <p:nvPr/>
          </p:nvSpPr>
          <p:spPr bwMode="auto">
            <a:xfrm>
              <a:off x="2638" y="1295"/>
              <a:ext cx="1435" cy="1207"/>
            </a:xfrm>
            <a:custGeom>
              <a:avLst/>
              <a:gdLst>
                <a:gd name="T0" fmla="*/ 25 w 2868"/>
                <a:gd name="T1" fmla="*/ 0 h 2414"/>
                <a:gd name="T2" fmla="*/ 2824 w 2868"/>
                <a:gd name="T3" fmla="*/ 31 h 2414"/>
                <a:gd name="T4" fmla="*/ 2868 w 2868"/>
                <a:gd name="T5" fmla="*/ 80 h 2414"/>
                <a:gd name="T6" fmla="*/ 2859 w 2868"/>
                <a:gd name="T7" fmla="*/ 2384 h 2414"/>
                <a:gd name="T8" fmla="*/ 2819 w 2868"/>
                <a:gd name="T9" fmla="*/ 2414 h 2414"/>
                <a:gd name="T10" fmla="*/ 2834 w 2868"/>
                <a:gd name="T11" fmla="*/ 105 h 2414"/>
                <a:gd name="T12" fmla="*/ 2800 w 2868"/>
                <a:gd name="T13" fmla="*/ 55 h 2414"/>
                <a:gd name="T14" fmla="*/ 0 w 2868"/>
                <a:gd name="T15" fmla="*/ 31 h 2414"/>
                <a:gd name="T16" fmla="*/ 25 w 2868"/>
                <a:gd name="T17" fmla="*/ 0 h 2414"/>
                <a:gd name="T18" fmla="*/ 25 w 2868"/>
                <a:gd name="T19" fmla="*/ 0 h 24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68"/>
                <a:gd name="T31" fmla="*/ 0 h 2414"/>
                <a:gd name="T32" fmla="*/ 2868 w 2868"/>
                <a:gd name="T33" fmla="*/ 2414 h 24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68" h="2414">
                  <a:moveTo>
                    <a:pt x="25" y="0"/>
                  </a:moveTo>
                  <a:lnTo>
                    <a:pt x="2824" y="31"/>
                  </a:lnTo>
                  <a:lnTo>
                    <a:pt x="2868" y="80"/>
                  </a:lnTo>
                  <a:lnTo>
                    <a:pt x="2859" y="2384"/>
                  </a:lnTo>
                  <a:lnTo>
                    <a:pt x="2819" y="2414"/>
                  </a:lnTo>
                  <a:lnTo>
                    <a:pt x="2834" y="105"/>
                  </a:lnTo>
                  <a:lnTo>
                    <a:pt x="2800" y="55"/>
                  </a:lnTo>
                  <a:lnTo>
                    <a:pt x="0" y="3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3" name="Freeform 227"/>
            <p:cNvSpPr>
              <a:spLocks/>
            </p:cNvSpPr>
            <p:nvPr/>
          </p:nvSpPr>
          <p:spPr bwMode="auto">
            <a:xfrm>
              <a:off x="3457" y="3000"/>
              <a:ext cx="598" cy="76"/>
            </a:xfrm>
            <a:custGeom>
              <a:avLst/>
              <a:gdLst>
                <a:gd name="T0" fmla="*/ 0 w 1197"/>
                <a:gd name="T1" fmla="*/ 0 h 152"/>
                <a:gd name="T2" fmla="*/ 0 w 1197"/>
                <a:gd name="T3" fmla="*/ 133 h 152"/>
                <a:gd name="T4" fmla="*/ 1197 w 1197"/>
                <a:gd name="T5" fmla="*/ 152 h 152"/>
                <a:gd name="T6" fmla="*/ 1195 w 1197"/>
                <a:gd name="T7" fmla="*/ 19 h 152"/>
                <a:gd name="T8" fmla="*/ 1167 w 1197"/>
                <a:gd name="T9" fmla="*/ 17 h 152"/>
                <a:gd name="T10" fmla="*/ 1161 w 1197"/>
                <a:gd name="T11" fmla="*/ 120 h 152"/>
                <a:gd name="T12" fmla="*/ 32 w 1197"/>
                <a:gd name="T13" fmla="*/ 97 h 152"/>
                <a:gd name="T14" fmla="*/ 0 w 1197"/>
                <a:gd name="T15" fmla="*/ 0 h 152"/>
                <a:gd name="T16" fmla="*/ 0 w 1197"/>
                <a:gd name="T17" fmla="*/ 0 h 1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7"/>
                <a:gd name="T28" fmla="*/ 0 h 152"/>
                <a:gd name="T29" fmla="*/ 1197 w 1197"/>
                <a:gd name="T30" fmla="*/ 152 h 1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7" h="152">
                  <a:moveTo>
                    <a:pt x="0" y="0"/>
                  </a:moveTo>
                  <a:lnTo>
                    <a:pt x="0" y="133"/>
                  </a:lnTo>
                  <a:lnTo>
                    <a:pt x="1197" y="152"/>
                  </a:lnTo>
                  <a:lnTo>
                    <a:pt x="1195" y="19"/>
                  </a:lnTo>
                  <a:lnTo>
                    <a:pt x="1167" y="17"/>
                  </a:lnTo>
                  <a:lnTo>
                    <a:pt x="1161" y="120"/>
                  </a:lnTo>
                  <a:lnTo>
                    <a:pt x="32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4" name="Freeform 228"/>
            <p:cNvSpPr>
              <a:spLocks/>
            </p:cNvSpPr>
            <p:nvPr/>
          </p:nvSpPr>
          <p:spPr bwMode="auto">
            <a:xfrm>
              <a:off x="3425" y="2957"/>
              <a:ext cx="18" cy="370"/>
            </a:xfrm>
            <a:custGeom>
              <a:avLst/>
              <a:gdLst>
                <a:gd name="T0" fmla="*/ 5 w 36"/>
                <a:gd name="T1" fmla="*/ 0 h 739"/>
                <a:gd name="T2" fmla="*/ 0 w 36"/>
                <a:gd name="T3" fmla="*/ 739 h 739"/>
                <a:gd name="T4" fmla="*/ 21 w 36"/>
                <a:gd name="T5" fmla="*/ 732 h 739"/>
                <a:gd name="T6" fmla="*/ 36 w 36"/>
                <a:gd name="T7" fmla="*/ 9 h 739"/>
                <a:gd name="T8" fmla="*/ 5 w 36"/>
                <a:gd name="T9" fmla="*/ 0 h 739"/>
                <a:gd name="T10" fmla="*/ 5 w 36"/>
                <a:gd name="T11" fmla="*/ 0 h 7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739"/>
                <a:gd name="T20" fmla="*/ 36 w 36"/>
                <a:gd name="T21" fmla="*/ 739 h 7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739">
                  <a:moveTo>
                    <a:pt x="5" y="0"/>
                  </a:moveTo>
                  <a:lnTo>
                    <a:pt x="0" y="739"/>
                  </a:lnTo>
                  <a:lnTo>
                    <a:pt x="21" y="732"/>
                  </a:lnTo>
                  <a:lnTo>
                    <a:pt x="36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5" name="Freeform 229"/>
            <p:cNvSpPr>
              <a:spLocks/>
            </p:cNvSpPr>
            <p:nvPr/>
          </p:nvSpPr>
          <p:spPr bwMode="auto">
            <a:xfrm>
              <a:off x="4072" y="2977"/>
              <a:ext cx="13" cy="362"/>
            </a:xfrm>
            <a:custGeom>
              <a:avLst/>
              <a:gdLst>
                <a:gd name="T0" fmla="*/ 0 w 27"/>
                <a:gd name="T1" fmla="*/ 2 h 724"/>
                <a:gd name="T2" fmla="*/ 2 w 27"/>
                <a:gd name="T3" fmla="*/ 724 h 724"/>
                <a:gd name="T4" fmla="*/ 27 w 27"/>
                <a:gd name="T5" fmla="*/ 724 h 724"/>
                <a:gd name="T6" fmla="*/ 23 w 27"/>
                <a:gd name="T7" fmla="*/ 0 h 724"/>
                <a:gd name="T8" fmla="*/ 0 w 27"/>
                <a:gd name="T9" fmla="*/ 2 h 724"/>
                <a:gd name="T10" fmla="*/ 0 w 27"/>
                <a:gd name="T11" fmla="*/ 2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724"/>
                <a:gd name="T20" fmla="*/ 27 w 27"/>
                <a:gd name="T21" fmla="*/ 724 h 7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724">
                  <a:moveTo>
                    <a:pt x="0" y="2"/>
                  </a:moveTo>
                  <a:lnTo>
                    <a:pt x="2" y="724"/>
                  </a:lnTo>
                  <a:lnTo>
                    <a:pt x="27" y="724"/>
                  </a:lnTo>
                  <a:lnTo>
                    <a:pt x="2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6" name="Freeform 230"/>
            <p:cNvSpPr>
              <a:spLocks/>
            </p:cNvSpPr>
            <p:nvPr/>
          </p:nvSpPr>
          <p:spPr bwMode="auto">
            <a:xfrm>
              <a:off x="4099" y="3039"/>
              <a:ext cx="69" cy="72"/>
            </a:xfrm>
            <a:custGeom>
              <a:avLst/>
              <a:gdLst>
                <a:gd name="T0" fmla="*/ 0 w 137"/>
                <a:gd name="T1" fmla="*/ 53 h 145"/>
                <a:gd name="T2" fmla="*/ 12 w 137"/>
                <a:gd name="T3" fmla="*/ 19 h 145"/>
                <a:gd name="T4" fmla="*/ 46 w 137"/>
                <a:gd name="T5" fmla="*/ 0 h 145"/>
                <a:gd name="T6" fmla="*/ 92 w 137"/>
                <a:gd name="T7" fmla="*/ 0 h 145"/>
                <a:gd name="T8" fmla="*/ 122 w 137"/>
                <a:gd name="T9" fmla="*/ 23 h 145"/>
                <a:gd name="T10" fmla="*/ 137 w 137"/>
                <a:gd name="T11" fmla="*/ 57 h 145"/>
                <a:gd name="T12" fmla="*/ 135 w 137"/>
                <a:gd name="T13" fmla="*/ 97 h 145"/>
                <a:gd name="T14" fmla="*/ 109 w 137"/>
                <a:gd name="T15" fmla="*/ 129 h 145"/>
                <a:gd name="T16" fmla="*/ 65 w 137"/>
                <a:gd name="T17" fmla="*/ 145 h 145"/>
                <a:gd name="T18" fmla="*/ 27 w 137"/>
                <a:gd name="T19" fmla="*/ 137 h 145"/>
                <a:gd name="T20" fmla="*/ 65 w 137"/>
                <a:gd name="T21" fmla="*/ 131 h 145"/>
                <a:gd name="T22" fmla="*/ 101 w 137"/>
                <a:gd name="T23" fmla="*/ 110 h 145"/>
                <a:gd name="T24" fmla="*/ 109 w 137"/>
                <a:gd name="T25" fmla="*/ 67 h 145"/>
                <a:gd name="T26" fmla="*/ 88 w 137"/>
                <a:gd name="T27" fmla="*/ 36 h 145"/>
                <a:gd name="T28" fmla="*/ 57 w 137"/>
                <a:gd name="T29" fmla="*/ 29 h 145"/>
                <a:gd name="T30" fmla="*/ 27 w 137"/>
                <a:gd name="T31" fmla="*/ 34 h 145"/>
                <a:gd name="T32" fmla="*/ 0 w 137"/>
                <a:gd name="T33" fmla="*/ 53 h 145"/>
                <a:gd name="T34" fmla="*/ 0 w 137"/>
                <a:gd name="T35" fmla="*/ 53 h 1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5"/>
                <a:gd name="T56" fmla="*/ 137 w 137"/>
                <a:gd name="T57" fmla="*/ 145 h 1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5">
                  <a:moveTo>
                    <a:pt x="0" y="53"/>
                  </a:moveTo>
                  <a:lnTo>
                    <a:pt x="12" y="19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2" y="23"/>
                  </a:lnTo>
                  <a:lnTo>
                    <a:pt x="137" y="57"/>
                  </a:lnTo>
                  <a:lnTo>
                    <a:pt x="135" y="97"/>
                  </a:lnTo>
                  <a:lnTo>
                    <a:pt x="109" y="129"/>
                  </a:lnTo>
                  <a:lnTo>
                    <a:pt x="65" y="145"/>
                  </a:lnTo>
                  <a:lnTo>
                    <a:pt x="27" y="137"/>
                  </a:lnTo>
                  <a:lnTo>
                    <a:pt x="65" y="131"/>
                  </a:lnTo>
                  <a:lnTo>
                    <a:pt x="101" y="110"/>
                  </a:lnTo>
                  <a:lnTo>
                    <a:pt x="109" y="67"/>
                  </a:lnTo>
                  <a:lnTo>
                    <a:pt x="88" y="36"/>
                  </a:lnTo>
                  <a:lnTo>
                    <a:pt x="57" y="29"/>
                  </a:lnTo>
                  <a:lnTo>
                    <a:pt x="27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7" name="Freeform 231"/>
            <p:cNvSpPr>
              <a:spLocks/>
            </p:cNvSpPr>
            <p:nvPr/>
          </p:nvSpPr>
          <p:spPr bwMode="auto">
            <a:xfrm>
              <a:off x="4134" y="3355"/>
              <a:ext cx="13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19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8" name="Freeform 232"/>
            <p:cNvSpPr>
              <a:spLocks/>
            </p:cNvSpPr>
            <p:nvPr/>
          </p:nvSpPr>
          <p:spPr bwMode="auto">
            <a:xfrm>
              <a:off x="2748" y="1435"/>
              <a:ext cx="1173" cy="874"/>
            </a:xfrm>
            <a:custGeom>
              <a:avLst/>
              <a:gdLst>
                <a:gd name="T0" fmla="*/ 0 w 2347"/>
                <a:gd name="T1" fmla="*/ 0 h 1747"/>
                <a:gd name="T2" fmla="*/ 47 w 2347"/>
                <a:gd name="T3" fmla="*/ 111 h 1747"/>
                <a:gd name="T4" fmla="*/ 36 w 2347"/>
                <a:gd name="T5" fmla="*/ 1150 h 1747"/>
                <a:gd name="T6" fmla="*/ 39 w 2347"/>
                <a:gd name="T7" fmla="*/ 1747 h 1747"/>
                <a:gd name="T8" fmla="*/ 153 w 2347"/>
                <a:gd name="T9" fmla="*/ 1709 h 1747"/>
                <a:gd name="T10" fmla="*/ 174 w 2347"/>
                <a:gd name="T11" fmla="*/ 139 h 1747"/>
                <a:gd name="T12" fmla="*/ 914 w 2347"/>
                <a:gd name="T13" fmla="*/ 124 h 1747"/>
                <a:gd name="T14" fmla="*/ 2280 w 2347"/>
                <a:gd name="T15" fmla="*/ 158 h 1747"/>
                <a:gd name="T16" fmla="*/ 2347 w 2347"/>
                <a:gd name="T17" fmla="*/ 107 h 1747"/>
                <a:gd name="T18" fmla="*/ 1762 w 2347"/>
                <a:gd name="T19" fmla="*/ 92 h 1747"/>
                <a:gd name="T20" fmla="*/ 752 w 2347"/>
                <a:gd name="T21" fmla="*/ 67 h 1747"/>
                <a:gd name="T22" fmla="*/ 102 w 2347"/>
                <a:gd name="T23" fmla="*/ 71 h 1747"/>
                <a:gd name="T24" fmla="*/ 0 w 2347"/>
                <a:gd name="T25" fmla="*/ 0 h 1747"/>
                <a:gd name="T26" fmla="*/ 0 w 2347"/>
                <a:gd name="T27" fmla="*/ 0 h 17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47"/>
                <a:gd name="T43" fmla="*/ 0 h 1747"/>
                <a:gd name="T44" fmla="*/ 2347 w 2347"/>
                <a:gd name="T45" fmla="*/ 1747 h 17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47" h="1747">
                  <a:moveTo>
                    <a:pt x="0" y="0"/>
                  </a:moveTo>
                  <a:lnTo>
                    <a:pt x="47" y="111"/>
                  </a:lnTo>
                  <a:lnTo>
                    <a:pt x="36" y="1150"/>
                  </a:lnTo>
                  <a:lnTo>
                    <a:pt x="39" y="1747"/>
                  </a:lnTo>
                  <a:lnTo>
                    <a:pt x="153" y="1709"/>
                  </a:lnTo>
                  <a:lnTo>
                    <a:pt x="174" y="139"/>
                  </a:lnTo>
                  <a:lnTo>
                    <a:pt x="914" y="124"/>
                  </a:lnTo>
                  <a:lnTo>
                    <a:pt x="2280" y="158"/>
                  </a:lnTo>
                  <a:lnTo>
                    <a:pt x="2347" y="107"/>
                  </a:lnTo>
                  <a:lnTo>
                    <a:pt x="1762" y="92"/>
                  </a:lnTo>
                  <a:lnTo>
                    <a:pt x="752" y="67"/>
                  </a:lnTo>
                  <a:lnTo>
                    <a:pt x="102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9" name="Freeform 233"/>
            <p:cNvSpPr>
              <a:spLocks/>
            </p:cNvSpPr>
            <p:nvPr/>
          </p:nvSpPr>
          <p:spPr bwMode="auto">
            <a:xfrm>
              <a:off x="2772" y="1487"/>
              <a:ext cx="1146" cy="882"/>
            </a:xfrm>
            <a:custGeom>
              <a:avLst/>
              <a:gdLst>
                <a:gd name="T0" fmla="*/ 0 w 2292"/>
                <a:gd name="T1" fmla="*/ 1650 h 1764"/>
                <a:gd name="T2" fmla="*/ 859 w 2292"/>
                <a:gd name="T3" fmla="*/ 1696 h 1764"/>
                <a:gd name="T4" fmla="*/ 2173 w 2292"/>
                <a:gd name="T5" fmla="*/ 1713 h 1764"/>
                <a:gd name="T6" fmla="*/ 2289 w 2292"/>
                <a:gd name="T7" fmla="*/ 1764 h 1764"/>
                <a:gd name="T8" fmla="*/ 2277 w 2292"/>
                <a:gd name="T9" fmla="*/ 1696 h 1764"/>
                <a:gd name="T10" fmla="*/ 2292 w 2292"/>
                <a:gd name="T11" fmla="*/ 0 h 1764"/>
                <a:gd name="T12" fmla="*/ 2197 w 2292"/>
                <a:gd name="T13" fmla="*/ 36 h 1764"/>
                <a:gd name="T14" fmla="*/ 2190 w 2292"/>
                <a:gd name="T15" fmla="*/ 1618 h 1764"/>
                <a:gd name="T16" fmla="*/ 1410 w 2292"/>
                <a:gd name="T17" fmla="*/ 1641 h 1764"/>
                <a:gd name="T18" fmla="*/ 449 w 2292"/>
                <a:gd name="T19" fmla="*/ 1610 h 1764"/>
                <a:gd name="T20" fmla="*/ 72 w 2292"/>
                <a:gd name="T21" fmla="*/ 1593 h 1764"/>
                <a:gd name="T22" fmla="*/ 0 w 2292"/>
                <a:gd name="T23" fmla="*/ 1650 h 1764"/>
                <a:gd name="T24" fmla="*/ 0 w 2292"/>
                <a:gd name="T25" fmla="*/ 1650 h 17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92"/>
                <a:gd name="T40" fmla="*/ 0 h 1764"/>
                <a:gd name="T41" fmla="*/ 2292 w 2292"/>
                <a:gd name="T42" fmla="*/ 1764 h 176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92" h="1764">
                  <a:moveTo>
                    <a:pt x="0" y="1650"/>
                  </a:moveTo>
                  <a:lnTo>
                    <a:pt x="859" y="1696"/>
                  </a:lnTo>
                  <a:lnTo>
                    <a:pt x="2173" y="1713"/>
                  </a:lnTo>
                  <a:lnTo>
                    <a:pt x="2289" y="1764"/>
                  </a:lnTo>
                  <a:lnTo>
                    <a:pt x="2277" y="1696"/>
                  </a:lnTo>
                  <a:lnTo>
                    <a:pt x="2292" y="0"/>
                  </a:lnTo>
                  <a:lnTo>
                    <a:pt x="2197" y="36"/>
                  </a:lnTo>
                  <a:lnTo>
                    <a:pt x="2190" y="1618"/>
                  </a:lnTo>
                  <a:lnTo>
                    <a:pt x="1410" y="1641"/>
                  </a:lnTo>
                  <a:lnTo>
                    <a:pt x="449" y="1610"/>
                  </a:lnTo>
                  <a:lnTo>
                    <a:pt x="72" y="1593"/>
                  </a:lnTo>
                  <a:lnTo>
                    <a:pt x="0" y="16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0" name="Freeform 234"/>
            <p:cNvSpPr>
              <a:spLocks/>
            </p:cNvSpPr>
            <p:nvPr/>
          </p:nvSpPr>
          <p:spPr bwMode="auto">
            <a:xfrm>
              <a:off x="4098" y="3355"/>
              <a:ext cx="13" cy="35"/>
            </a:xfrm>
            <a:custGeom>
              <a:avLst/>
              <a:gdLst>
                <a:gd name="T0" fmla="*/ 0 w 24"/>
                <a:gd name="T1" fmla="*/ 0 h 70"/>
                <a:gd name="T2" fmla="*/ 1 w 24"/>
                <a:gd name="T3" fmla="*/ 70 h 70"/>
                <a:gd name="T4" fmla="*/ 24 w 24"/>
                <a:gd name="T5" fmla="*/ 70 h 70"/>
                <a:gd name="T6" fmla="*/ 19 w 24"/>
                <a:gd name="T7" fmla="*/ 2 h 70"/>
                <a:gd name="T8" fmla="*/ 0 w 24"/>
                <a:gd name="T9" fmla="*/ 0 h 70"/>
                <a:gd name="T10" fmla="*/ 0 w 24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0"/>
                <a:gd name="T20" fmla="*/ 24 w 24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0">
                  <a:moveTo>
                    <a:pt x="0" y="0"/>
                  </a:moveTo>
                  <a:lnTo>
                    <a:pt x="1" y="70"/>
                  </a:lnTo>
                  <a:lnTo>
                    <a:pt x="24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1" name="Freeform 235"/>
            <p:cNvSpPr>
              <a:spLocks/>
            </p:cNvSpPr>
            <p:nvPr/>
          </p:nvSpPr>
          <p:spPr bwMode="auto">
            <a:xfrm>
              <a:off x="4062" y="335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2" name="Freeform 236"/>
            <p:cNvSpPr>
              <a:spLocks/>
            </p:cNvSpPr>
            <p:nvPr/>
          </p:nvSpPr>
          <p:spPr bwMode="auto">
            <a:xfrm>
              <a:off x="4026" y="335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3" name="Freeform 237"/>
            <p:cNvSpPr>
              <a:spLocks/>
            </p:cNvSpPr>
            <p:nvPr/>
          </p:nvSpPr>
          <p:spPr bwMode="auto">
            <a:xfrm>
              <a:off x="3990" y="3352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4" name="Freeform 238"/>
            <p:cNvSpPr>
              <a:spLocks/>
            </p:cNvSpPr>
            <p:nvPr/>
          </p:nvSpPr>
          <p:spPr bwMode="auto">
            <a:xfrm>
              <a:off x="3955" y="3351"/>
              <a:ext cx="11" cy="36"/>
            </a:xfrm>
            <a:custGeom>
              <a:avLst/>
              <a:gdLst>
                <a:gd name="T0" fmla="*/ 0 w 23"/>
                <a:gd name="T1" fmla="*/ 0 h 72"/>
                <a:gd name="T2" fmla="*/ 0 w 23"/>
                <a:gd name="T3" fmla="*/ 72 h 72"/>
                <a:gd name="T4" fmla="*/ 23 w 23"/>
                <a:gd name="T5" fmla="*/ 72 h 72"/>
                <a:gd name="T6" fmla="*/ 20 w 23"/>
                <a:gd name="T7" fmla="*/ 3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0" y="72"/>
                  </a:lnTo>
                  <a:lnTo>
                    <a:pt x="23" y="72"/>
                  </a:lnTo>
                  <a:lnTo>
                    <a:pt x="2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5" name="Freeform 239"/>
            <p:cNvSpPr>
              <a:spLocks/>
            </p:cNvSpPr>
            <p:nvPr/>
          </p:nvSpPr>
          <p:spPr bwMode="auto">
            <a:xfrm>
              <a:off x="3919" y="3351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6" name="Freeform 240"/>
            <p:cNvSpPr>
              <a:spLocks/>
            </p:cNvSpPr>
            <p:nvPr/>
          </p:nvSpPr>
          <p:spPr bwMode="auto">
            <a:xfrm>
              <a:off x="3883" y="3350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7" name="Freeform 241"/>
            <p:cNvSpPr>
              <a:spLocks/>
            </p:cNvSpPr>
            <p:nvPr/>
          </p:nvSpPr>
          <p:spPr bwMode="auto">
            <a:xfrm>
              <a:off x="3846" y="3349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8" name="Freeform 242"/>
            <p:cNvSpPr>
              <a:spLocks/>
            </p:cNvSpPr>
            <p:nvPr/>
          </p:nvSpPr>
          <p:spPr bwMode="auto">
            <a:xfrm>
              <a:off x="3810" y="3348"/>
              <a:ext cx="12" cy="37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39" name="Freeform 243"/>
            <p:cNvSpPr>
              <a:spLocks/>
            </p:cNvSpPr>
            <p:nvPr/>
          </p:nvSpPr>
          <p:spPr bwMode="auto">
            <a:xfrm>
              <a:off x="3774" y="3348"/>
              <a:ext cx="13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0" name="Freeform 244"/>
            <p:cNvSpPr>
              <a:spLocks/>
            </p:cNvSpPr>
            <p:nvPr/>
          </p:nvSpPr>
          <p:spPr bwMode="auto">
            <a:xfrm>
              <a:off x="3738" y="3347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1" name="Freeform 245"/>
            <p:cNvSpPr>
              <a:spLocks/>
            </p:cNvSpPr>
            <p:nvPr/>
          </p:nvSpPr>
          <p:spPr bwMode="auto">
            <a:xfrm>
              <a:off x="3702" y="334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2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2" name="Freeform 246"/>
            <p:cNvSpPr>
              <a:spLocks/>
            </p:cNvSpPr>
            <p:nvPr/>
          </p:nvSpPr>
          <p:spPr bwMode="auto">
            <a:xfrm>
              <a:off x="3666" y="3346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3" name="Freeform 247"/>
            <p:cNvSpPr>
              <a:spLocks/>
            </p:cNvSpPr>
            <p:nvPr/>
          </p:nvSpPr>
          <p:spPr bwMode="auto">
            <a:xfrm>
              <a:off x="3631" y="3346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4" name="Freeform 248"/>
            <p:cNvSpPr>
              <a:spLocks/>
            </p:cNvSpPr>
            <p:nvPr/>
          </p:nvSpPr>
          <p:spPr bwMode="auto">
            <a:xfrm>
              <a:off x="3595" y="3345"/>
              <a:ext cx="11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5" name="Freeform 249"/>
            <p:cNvSpPr>
              <a:spLocks/>
            </p:cNvSpPr>
            <p:nvPr/>
          </p:nvSpPr>
          <p:spPr bwMode="auto">
            <a:xfrm>
              <a:off x="3558" y="334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6" name="Freeform 250"/>
            <p:cNvSpPr>
              <a:spLocks/>
            </p:cNvSpPr>
            <p:nvPr/>
          </p:nvSpPr>
          <p:spPr bwMode="auto">
            <a:xfrm>
              <a:off x="3522" y="3343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7" name="Freeform 251"/>
            <p:cNvSpPr>
              <a:spLocks/>
            </p:cNvSpPr>
            <p:nvPr/>
          </p:nvSpPr>
          <p:spPr bwMode="auto">
            <a:xfrm>
              <a:off x="3486" y="3343"/>
              <a:ext cx="12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8" name="Freeform 252"/>
            <p:cNvSpPr>
              <a:spLocks/>
            </p:cNvSpPr>
            <p:nvPr/>
          </p:nvSpPr>
          <p:spPr bwMode="auto">
            <a:xfrm>
              <a:off x="3450" y="3342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49" name="Freeform 253"/>
            <p:cNvSpPr>
              <a:spLocks/>
            </p:cNvSpPr>
            <p:nvPr/>
          </p:nvSpPr>
          <p:spPr bwMode="auto">
            <a:xfrm>
              <a:off x="3414" y="3341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0" name="Freeform 254"/>
            <p:cNvSpPr>
              <a:spLocks/>
            </p:cNvSpPr>
            <p:nvPr/>
          </p:nvSpPr>
          <p:spPr bwMode="auto">
            <a:xfrm>
              <a:off x="3378" y="3340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1" name="Freeform 255"/>
            <p:cNvSpPr>
              <a:spLocks/>
            </p:cNvSpPr>
            <p:nvPr/>
          </p:nvSpPr>
          <p:spPr bwMode="auto">
            <a:xfrm>
              <a:off x="3342" y="3339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1 w 24"/>
                <a:gd name="T3" fmla="*/ 72 h 72"/>
                <a:gd name="T4" fmla="*/ 24 w 24"/>
                <a:gd name="T5" fmla="*/ 72 h 72"/>
                <a:gd name="T6" fmla="*/ 20 w 24"/>
                <a:gd name="T7" fmla="*/ 4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1" y="72"/>
                  </a:lnTo>
                  <a:lnTo>
                    <a:pt x="24" y="72"/>
                  </a:lnTo>
                  <a:lnTo>
                    <a:pt x="2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2" name="Freeform 256"/>
            <p:cNvSpPr>
              <a:spLocks/>
            </p:cNvSpPr>
            <p:nvPr/>
          </p:nvSpPr>
          <p:spPr bwMode="auto">
            <a:xfrm>
              <a:off x="3307" y="3339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3" name="Freeform 257"/>
            <p:cNvSpPr>
              <a:spLocks/>
            </p:cNvSpPr>
            <p:nvPr/>
          </p:nvSpPr>
          <p:spPr bwMode="auto">
            <a:xfrm>
              <a:off x="3270" y="3338"/>
              <a:ext cx="12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4" name="Freeform 258"/>
            <p:cNvSpPr>
              <a:spLocks/>
            </p:cNvSpPr>
            <p:nvPr/>
          </p:nvSpPr>
          <p:spPr bwMode="auto">
            <a:xfrm>
              <a:off x="3234" y="3337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5" name="Freeform 259"/>
            <p:cNvSpPr>
              <a:spLocks/>
            </p:cNvSpPr>
            <p:nvPr/>
          </p:nvSpPr>
          <p:spPr bwMode="auto">
            <a:xfrm>
              <a:off x="3198" y="333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20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6" name="Freeform 260"/>
            <p:cNvSpPr>
              <a:spLocks/>
            </p:cNvSpPr>
            <p:nvPr/>
          </p:nvSpPr>
          <p:spPr bwMode="auto">
            <a:xfrm>
              <a:off x="3162" y="3336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7" name="Freeform 261"/>
            <p:cNvSpPr>
              <a:spLocks/>
            </p:cNvSpPr>
            <p:nvPr/>
          </p:nvSpPr>
          <p:spPr bwMode="auto">
            <a:xfrm>
              <a:off x="3126" y="3335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8" name="Freeform 262"/>
            <p:cNvSpPr>
              <a:spLocks/>
            </p:cNvSpPr>
            <p:nvPr/>
          </p:nvSpPr>
          <p:spPr bwMode="auto">
            <a:xfrm>
              <a:off x="3090" y="3334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59" name="Freeform 263"/>
            <p:cNvSpPr>
              <a:spLocks/>
            </p:cNvSpPr>
            <p:nvPr/>
          </p:nvSpPr>
          <p:spPr bwMode="auto">
            <a:xfrm>
              <a:off x="3054" y="3333"/>
              <a:ext cx="12" cy="36"/>
            </a:xfrm>
            <a:custGeom>
              <a:avLst/>
              <a:gdLst>
                <a:gd name="T0" fmla="*/ 0 w 24"/>
                <a:gd name="T1" fmla="*/ 0 h 73"/>
                <a:gd name="T2" fmla="*/ 1 w 24"/>
                <a:gd name="T3" fmla="*/ 73 h 73"/>
                <a:gd name="T4" fmla="*/ 24 w 24"/>
                <a:gd name="T5" fmla="*/ 73 h 73"/>
                <a:gd name="T6" fmla="*/ 20 w 24"/>
                <a:gd name="T7" fmla="*/ 2 h 73"/>
                <a:gd name="T8" fmla="*/ 0 w 24"/>
                <a:gd name="T9" fmla="*/ 0 h 73"/>
                <a:gd name="T10" fmla="*/ 0 w 24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3"/>
                <a:gd name="T20" fmla="*/ 24 w 24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3">
                  <a:moveTo>
                    <a:pt x="0" y="0"/>
                  </a:moveTo>
                  <a:lnTo>
                    <a:pt x="1" y="73"/>
                  </a:lnTo>
                  <a:lnTo>
                    <a:pt x="24" y="73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0" name="Freeform 264"/>
            <p:cNvSpPr>
              <a:spLocks/>
            </p:cNvSpPr>
            <p:nvPr/>
          </p:nvSpPr>
          <p:spPr bwMode="auto">
            <a:xfrm>
              <a:off x="3018" y="333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4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4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1" name="Freeform 265"/>
            <p:cNvSpPr>
              <a:spLocks/>
            </p:cNvSpPr>
            <p:nvPr/>
          </p:nvSpPr>
          <p:spPr bwMode="auto">
            <a:xfrm>
              <a:off x="2983" y="3332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2" name="Freeform 266"/>
            <p:cNvSpPr>
              <a:spLocks/>
            </p:cNvSpPr>
            <p:nvPr/>
          </p:nvSpPr>
          <p:spPr bwMode="auto">
            <a:xfrm>
              <a:off x="2946" y="3331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3" name="Freeform 267"/>
            <p:cNvSpPr>
              <a:spLocks/>
            </p:cNvSpPr>
            <p:nvPr/>
          </p:nvSpPr>
          <p:spPr bwMode="auto">
            <a:xfrm>
              <a:off x="2910" y="3330"/>
              <a:ext cx="12" cy="36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4" name="Freeform 268"/>
            <p:cNvSpPr>
              <a:spLocks/>
            </p:cNvSpPr>
            <p:nvPr/>
          </p:nvSpPr>
          <p:spPr bwMode="auto">
            <a:xfrm>
              <a:off x="2874" y="3329"/>
              <a:ext cx="12" cy="37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4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5" name="Freeform 269"/>
            <p:cNvSpPr>
              <a:spLocks/>
            </p:cNvSpPr>
            <p:nvPr/>
          </p:nvSpPr>
          <p:spPr bwMode="auto">
            <a:xfrm>
              <a:off x="2838" y="3329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6" name="Freeform 270"/>
            <p:cNvSpPr>
              <a:spLocks/>
            </p:cNvSpPr>
            <p:nvPr/>
          </p:nvSpPr>
          <p:spPr bwMode="auto">
            <a:xfrm>
              <a:off x="2802" y="3328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7" name="Freeform 271"/>
            <p:cNvSpPr>
              <a:spLocks/>
            </p:cNvSpPr>
            <p:nvPr/>
          </p:nvSpPr>
          <p:spPr bwMode="auto">
            <a:xfrm>
              <a:off x="2766" y="3328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8" name="Freeform 272"/>
            <p:cNvSpPr>
              <a:spLocks/>
            </p:cNvSpPr>
            <p:nvPr/>
          </p:nvSpPr>
          <p:spPr bwMode="auto">
            <a:xfrm>
              <a:off x="2730" y="332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4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4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9" name="Freeform 273"/>
            <p:cNvSpPr>
              <a:spLocks/>
            </p:cNvSpPr>
            <p:nvPr/>
          </p:nvSpPr>
          <p:spPr bwMode="auto">
            <a:xfrm>
              <a:off x="2694" y="3327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4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4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0" name="Freeform 274"/>
            <p:cNvSpPr>
              <a:spLocks/>
            </p:cNvSpPr>
            <p:nvPr/>
          </p:nvSpPr>
          <p:spPr bwMode="auto">
            <a:xfrm>
              <a:off x="2658" y="332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1" name="Freeform 275"/>
            <p:cNvSpPr>
              <a:spLocks/>
            </p:cNvSpPr>
            <p:nvPr/>
          </p:nvSpPr>
          <p:spPr bwMode="auto">
            <a:xfrm>
              <a:off x="2622" y="3325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2" name="Freeform 276"/>
            <p:cNvSpPr>
              <a:spLocks/>
            </p:cNvSpPr>
            <p:nvPr/>
          </p:nvSpPr>
          <p:spPr bwMode="auto">
            <a:xfrm>
              <a:off x="2586" y="332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3" name="Freeform 277"/>
            <p:cNvSpPr>
              <a:spLocks/>
            </p:cNvSpPr>
            <p:nvPr/>
          </p:nvSpPr>
          <p:spPr bwMode="auto">
            <a:xfrm>
              <a:off x="2550" y="332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19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4" name="Freeform 278"/>
            <p:cNvSpPr>
              <a:spLocks/>
            </p:cNvSpPr>
            <p:nvPr/>
          </p:nvSpPr>
          <p:spPr bwMode="auto">
            <a:xfrm>
              <a:off x="2514" y="3323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5" name="Freeform 279"/>
            <p:cNvSpPr>
              <a:spLocks/>
            </p:cNvSpPr>
            <p:nvPr/>
          </p:nvSpPr>
          <p:spPr bwMode="auto">
            <a:xfrm>
              <a:off x="2478" y="3322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6" name="Freeform 280"/>
            <p:cNvSpPr>
              <a:spLocks/>
            </p:cNvSpPr>
            <p:nvPr/>
          </p:nvSpPr>
          <p:spPr bwMode="auto">
            <a:xfrm>
              <a:off x="2442" y="3321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7" name="Freeform 281"/>
            <p:cNvSpPr>
              <a:spLocks/>
            </p:cNvSpPr>
            <p:nvPr/>
          </p:nvSpPr>
          <p:spPr bwMode="auto">
            <a:xfrm>
              <a:off x="2386" y="2993"/>
              <a:ext cx="1833" cy="401"/>
            </a:xfrm>
            <a:custGeom>
              <a:avLst/>
              <a:gdLst>
                <a:gd name="T0" fmla="*/ 0 w 3667"/>
                <a:gd name="T1" fmla="*/ 616 h 802"/>
                <a:gd name="T2" fmla="*/ 3635 w 3667"/>
                <a:gd name="T3" fmla="*/ 675 h 802"/>
                <a:gd name="T4" fmla="*/ 3616 w 3667"/>
                <a:gd name="T5" fmla="*/ 0 h 802"/>
                <a:gd name="T6" fmla="*/ 3642 w 3667"/>
                <a:gd name="T7" fmla="*/ 15 h 802"/>
                <a:gd name="T8" fmla="*/ 3667 w 3667"/>
                <a:gd name="T9" fmla="*/ 802 h 802"/>
                <a:gd name="T10" fmla="*/ 3623 w 3667"/>
                <a:gd name="T11" fmla="*/ 703 h 802"/>
                <a:gd name="T12" fmla="*/ 80 w 3667"/>
                <a:gd name="T13" fmla="*/ 644 h 802"/>
                <a:gd name="T14" fmla="*/ 0 w 3667"/>
                <a:gd name="T15" fmla="*/ 616 h 802"/>
                <a:gd name="T16" fmla="*/ 0 w 3667"/>
                <a:gd name="T17" fmla="*/ 616 h 8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67"/>
                <a:gd name="T28" fmla="*/ 0 h 802"/>
                <a:gd name="T29" fmla="*/ 3667 w 3667"/>
                <a:gd name="T30" fmla="*/ 802 h 8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67" h="802">
                  <a:moveTo>
                    <a:pt x="0" y="616"/>
                  </a:moveTo>
                  <a:lnTo>
                    <a:pt x="3635" y="675"/>
                  </a:lnTo>
                  <a:lnTo>
                    <a:pt x="3616" y="0"/>
                  </a:lnTo>
                  <a:lnTo>
                    <a:pt x="3642" y="15"/>
                  </a:lnTo>
                  <a:lnTo>
                    <a:pt x="3667" y="802"/>
                  </a:lnTo>
                  <a:lnTo>
                    <a:pt x="3623" y="703"/>
                  </a:lnTo>
                  <a:lnTo>
                    <a:pt x="80" y="644"/>
                  </a:lnTo>
                  <a:lnTo>
                    <a:pt x="0" y="6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8" name="Freeform 282"/>
            <p:cNvSpPr>
              <a:spLocks/>
            </p:cNvSpPr>
            <p:nvPr/>
          </p:nvSpPr>
          <p:spPr bwMode="auto">
            <a:xfrm>
              <a:off x="2849" y="1517"/>
              <a:ext cx="994" cy="755"/>
            </a:xfrm>
            <a:custGeom>
              <a:avLst/>
              <a:gdLst>
                <a:gd name="T0" fmla="*/ 0 w 1988"/>
                <a:gd name="T1" fmla="*/ 0 h 1509"/>
                <a:gd name="T2" fmla="*/ 1988 w 1988"/>
                <a:gd name="T3" fmla="*/ 28 h 1509"/>
                <a:gd name="T4" fmla="*/ 1988 w 1988"/>
                <a:gd name="T5" fmla="*/ 1509 h 1509"/>
                <a:gd name="T6" fmla="*/ 21 w 1988"/>
                <a:gd name="T7" fmla="*/ 1465 h 1509"/>
                <a:gd name="T8" fmla="*/ 0 w 1988"/>
                <a:gd name="T9" fmla="*/ 0 h 1509"/>
                <a:gd name="T10" fmla="*/ 0 w 1988"/>
                <a:gd name="T11" fmla="*/ 0 h 15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8"/>
                <a:gd name="T19" fmla="*/ 0 h 1509"/>
                <a:gd name="T20" fmla="*/ 1988 w 1988"/>
                <a:gd name="T21" fmla="*/ 1509 h 15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8" h="1509">
                  <a:moveTo>
                    <a:pt x="0" y="0"/>
                  </a:moveTo>
                  <a:lnTo>
                    <a:pt x="1988" y="28"/>
                  </a:lnTo>
                  <a:lnTo>
                    <a:pt x="1988" y="1509"/>
                  </a:lnTo>
                  <a:lnTo>
                    <a:pt x="21" y="14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9" name="Freeform 283"/>
            <p:cNvSpPr>
              <a:spLocks/>
            </p:cNvSpPr>
            <p:nvPr/>
          </p:nvSpPr>
          <p:spPr bwMode="auto">
            <a:xfrm>
              <a:off x="3460" y="2983"/>
              <a:ext cx="593" cy="30"/>
            </a:xfrm>
            <a:custGeom>
              <a:avLst/>
              <a:gdLst>
                <a:gd name="T0" fmla="*/ 0 w 1186"/>
                <a:gd name="T1" fmla="*/ 30 h 59"/>
                <a:gd name="T2" fmla="*/ 1186 w 1186"/>
                <a:gd name="T3" fmla="*/ 59 h 59"/>
                <a:gd name="T4" fmla="*/ 1186 w 1186"/>
                <a:gd name="T5" fmla="*/ 38 h 59"/>
                <a:gd name="T6" fmla="*/ 0 w 1186"/>
                <a:gd name="T7" fmla="*/ 0 h 59"/>
                <a:gd name="T8" fmla="*/ 0 w 1186"/>
                <a:gd name="T9" fmla="*/ 30 h 59"/>
                <a:gd name="T10" fmla="*/ 0 w 1186"/>
                <a:gd name="T11" fmla="*/ 30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86"/>
                <a:gd name="T19" fmla="*/ 0 h 59"/>
                <a:gd name="T20" fmla="*/ 1186 w 1186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86" h="59">
                  <a:moveTo>
                    <a:pt x="0" y="30"/>
                  </a:moveTo>
                  <a:lnTo>
                    <a:pt x="1186" y="59"/>
                  </a:lnTo>
                  <a:lnTo>
                    <a:pt x="1186" y="38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80" name="Freeform 284"/>
            <p:cNvSpPr>
              <a:spLocks/>
            </p:cNvSpPr>
            <p:nvPr/>
          </p:nvSpPr>
          <p:spPr bwMode="auto">
            <a:xfrm>
              <a:off x="3939" y="2547"/>
              <a:ext cx="94" cy="88"/>
            </a:xfrm>
            <a:custGeom>
              <a:avLst/>
              <a:gdLst>
                <a:gd name="T0" fmla="*/ 36 w 188"/>
                <a:gd name="T1" fmla="*/ 38 h 175"/>
                <a:gd name="T2" fmla="*/ 0 w 188"/>
                <a:gd name="T3" fmla="*/ 175 h 175"/>
                <a:gd name="T4" fmla="*/ 116 w 188"/>
                <a:gd name="T5" fmla="*/ 175 h 175"/>
                <a:gd name="T6" fmla="*/ 188 w 188"/>
                <a:gd name="T7" fmla="*/ 0 h 175"/>
                <a:gd name="T8" fmla="*/ 36 w 188"/>
                <a:gd name="T9" fmla="*/ 38 h 175"/>
                <a:gd name="T10" fmla="*/ 36 w 188"/>
                <a:gd name="T11" fmla="*/ 38 h 1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175"/>
                <a:gd name="T20" fmla="*/ 188 w 188"/>
                <a:gd name="T21" fmla="*/ 175 h 1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175">
                  <a:moveTo>
                    <a:pt x="36" y="38"/>
                  </a:moveTo>
                  <a:lnTo>
                    <a:pt x="0" y="175"/>
                  </a:lnTo>
                  <a:lnTo>
                    <a:pt x="116" y="175"/>
                  </a:lnTo>
                  <a:lnTo>
                    <a:pt x="188" y="0"/>
                  </a:lnTo>
                  <a:lnTo>
                    <a:pt x="36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9" name="Group 285"/>
          <p:cNvGrpSpPr>
            <a:grpSpLocks/>
          </p:cNvGrpSpPr>
          <p:nvPr/>
        </p:nvGrpSpPr>
        <p:grpSpPr bwMode="auto">
          <a:xfrm>
            <a:off x="7239000" y="2900363"/>
            <a:ext cx="858838" cy="784225"/>
            <a:chOff x="1824" y="1248"/>
            <a:chExt cx="2509" cy="2185"/>
          </a:xfrm>
        </p:grpSpPr>
        <p:sp>
          <p:nvSpPr>
            <p:cNvPr id="4207" name="AutoShape 286"/>
            <p:cNvSpPr>
              <a:spLocks noChangeAspect="1" noChangeArrowheads="1" noTextEdit="1"/>
            </p:cNvSpPr>
            <p:nvPr/>
          </p:nvSpPr>
          <p:spPr bwMode="auto">
            <a:xfrm>
              <a:off x="1824" y="1248"/>
              <a:ext cx="2509" cy="2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8" name="Freeform 287"/>
            <p:cNvSpPr>
              <a:spLocks/>
            </p:cNvSpPr>
            <p:nvPr/>
          </p:nvSpPr>
          <p:spPr bwMode="auto">
            <a:xfrm>
              <a:off x="2340" y="2802"/>
              <a:ext cx="1968" cy="566"/>
            </a:xfrm>
            <a:custGeom>
              <a:avLst/>
              <a:gdLst>
                <a:gd name="T0" fmla="*/ 644 w 3937"/>
                <a:gd name="T1" fmla="*/ 0 h 1133"/>
                <a:gd name="T2" fmla="*/ 0 w 3937"/>
                <a:gd name="T3" fmla="*/ 247 h 1133"/>
                <a:gd name="T4" fmla="*/ 29 w 3937"/>
                <a:gd name="T5" fmla="*/ 1030 h 1133"/>
                <a:gd name="T6" fmla="*/ 3764 w 3937"/>
                <a:gd name="T7" fmla="*/ 1133 h 1133"/>
                <a:gd name="T8" fmla="*/ 3937 w 3937"/>
                <a:gd name="T9" fmla="*/ 821 h 1133"/>
                <a:gd name="T10" fmla="*/ 3908 w 3937"/>
                <a:gd name="T11" fmla="*/ 7 h 1133"/>
                <a:gd name="T12" fmla="*/ 2443 w 3937"/>
                <a:gd name="T13" fmla="*/ 0 h 1133"/>
                <a:gd name="T14" fmla="*/ 644 w 3937"/>
                <a:gd name="T15" fmla="*/ 0 h 1133"/>
                <a:gd name="T16" fmla="*/ 644 w 3937"/>
                <a:gd name="T17" fmla="*/ 0 h 1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37"/>
                <a:gd name="T28" fmla="*/ 0 h 1133"/>
                <a:gd name="T29" fmla="*/ 3937 w 3937"/>
                <a:gd name="T30" fmla="*/ 1133 h 11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37" h="1133">
                  <a:moveTo>
                    <a:pt x="644" y="0"/>
                  </a:moveTo>
                  <a:lnTo>
                    <a:pt x="0" y="247"/>
                  </a:lnTo>
                  <a:lnTo>
                    <a:pt x="29" y="1030"/>
                  </a:lnTo>
                  <a:lnTo>
                    <a:pt x="3764" y="1133"/>
                  </a:lnTo>
                  <a:lnTo>
                    <a:pt x="3937" y="821"/>
                  </a:lnTo>
                  <a:lnTo>
                    <a:pt x="3908" y="7"/>
                  </a:lnTo>
                  <a:lnTo>
                    <a:pt x="2443" y="0"/>
                  </a:lnTo>
                  <a:lnTo>
                    <a:pt x="64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9" name="Freeform 288"/>
            <p:cNvSpPr>
              <a:spLocks/>
            </p:cNvSpPr>
            <p:nvPr/>
          </p:nvSpPr>
          <p:spPr bwMode="auto">
            <a:xfrm>
              <a:off x="2586" y="1262"/>
              <a:ext cx="1560" cy="1337"/>
            </a:xfrm>
            <a:custGeom>
              <a:avLst/>
              <a:gdLst>
                <a:gd name="T0" fmla="*/ 101 w 3120"/>
                <a:gd name="T1" fmla="*/ 0 h 2672"/>
                <a:gd name="T2" fmla="*/ 3068 w 3120"/>
                <a:gd name="T3" fmla="*/ 28 h 2672"/>
                <a:gd name="T4" fmla="*/ 3120 w 3120"/>
                <a:gd name="T5" fmla="*/ 72 h 2672"/>
                <a:gd name="T6" fmla="*/ 3097 w 3120"/>
                <a:gd name="T7" fmla="*/ 2425 h 2672"/>
                <a:gd name="T8" fmla="*/ 2916 w 3120"/>
                <a:gd name="T9" fmla="*/ 2556 h 2672"/>
                <a:gd name="T10" fmla="*/ 2800 w 3120"/>
                <a:gd name="T11" fmla="*/ 2672 h 2672"/>
                <a:gd name="T12" fmla="*/ 196 w 3120"/>
                <a:gd name="T13" fmla="*/ 2549 h 2672"/>
                <a:gd name="T14" fmla="*/ 0 w 3120"/>
                <a:gd name="T15" fmla="*/ 2410 h 2672"/>
                <a:gd name="T16" fmla="*/ 29 w 3120"/>
                <a:gd name="T17" fmla="*/ 108 h 2672"/>
                <a:gd name="T18" fmla="*/ 101 w 3120"/>
                <a:gd name="T19" fmla="*/ 0 h 2672"/>
                <a:gd name="T20" fmla="*/ 101 w 3120"/>
                <a:gd name="T21" fmla="*/ 0 h 26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20"/>
                <a:gd name="T34" fmla="*/ 0 h 2672"/>
                <a:gd name="T35" fmla="*/ 3120 w 3120"/>
                <a:gd name="T36" fmla="*/ 2672 h 26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20" h="2672">
                  <a:moveTo>
                    <a:pt x="101" y="0"/>
                  </a:moveTo>
                  <a:lnTo>
                    <a:pt x="3068" y="28"/>
                  </a:lnTo>
                  <a:lnTo>
                    <a:pt x="3120" y="72"/>
                  </a:lnTo>
                  <a:lnTo>
                    <a:pt x="3097" y="2425"/>
                  </a:lnTo>
                  <a:lnTo>
                    <a:pt x="2916" y="2556"/>
                  </a:lnTo>
                  <a:lnTo>
                    <a:pt x="2800" y="2672"/>
                  </a:lnTo>
                  <a:lnTo>
                    <a:pt x="196" y="2549"/>
                  </a:lnTo>
                  <a:lnTo>
                    <a:pt x="0" y="2410"/>
                  </a:lnTo>
                  <a:lnTo>
                    <a:pt x="29" y="108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0" name="Freeform 289"/>
            <p:cNvSpPr>
              <a:spLocks/>
            </p:cNvSpPr>
            <p:nvPr/>
          </p:nvSpPr>
          <p:spPr bwMode="auto">
            <a:xfrm>
              <a:off x="2676" y="2507"/>
              <a:ext cx="1339" cy="146"/>
            </a:xfrm>
            <a:custGeom>
              <a:avLst/>
              <a:gdLst>
                <a:gd name="T0" fmla="*/ 0 w 2676"/>
                <a:gd name="T1" fmla="*/ 0 h 290"/>
                <a:gd name="T2" fmla="*/ 0 w 2676"/>
                <a:gd name="T3" fmla="*/ 203 h 290"/>
                <a:gd name="T4" fmla="*/ 2480 w 2676"/>
                <a:gd name="T5" fmla="*/ 290 h 290"/>
                <a:gd name="T6" fmla="*/ 2676 w 2676"/>
                <a:gd name="T7" fmla="*/ 95 h 290"/>
                <a:gd name="T8" fmla="*/ 0 w 2676"/>
                <a:gd name="T9" fmla="*/ 0 h 290"/>
                <a:gd name="T10" fmla="*/ 0 w 2676"/>
                <a:gd name="T11" fmla="*/ 0 h 2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76"/>
                <a:gd name="T19" fmla="*/ 0 h 290"/>
                <a:gd name="T20" fmla="*/ 2676 w 2676"/>
                <a:gd name="T21" fmla="*/ 290 h 2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76" h="290">
                  <a:moveTo>
                    <a:pt x="0" y="0"/>
                  </a:moveTo>
                  <a:lnTo>
                    <a:pt x="0" y="203"/>
                  </a:lnTo>
                  <a:lnTo>
                    <a:pt x="2480" y="290"/>
                  </a:lnTo>
                  <a:lnTo>
                    <a:pt x="2676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1" name="Freeform 290"/>
            <p:cNvSpPr>
              <a:spLocks/>
            </p:cNvSpPr>
            <p:nvPr/>
          </p:nvSpPr>
          <p:spPr bwMode="auto">
            <a:xfrm>
              <a:off x="3428" y="2956"/>
              <a:ext cx="30" cy="375"/>
            </a:xfrm>
            <a:custGeom>
              <a:avLst/>
              <a:gdLst>
                <a:gd name="T0" fmla="*/ 59 w 59"/>
                <a:gd name="T1" fmla="*/ 4 h 751"/>
                <a:gd name="T2" fmla="*/ 40 w 59"/>
                <a:gd name="T3" fmla="*/ 739 h 751"/>
                <a:gd name="T4" fmla="*/ 0 w 59"/>
                <a:gd name="T5" fmla="*/ 751 h 751"/>
                <a:gd name="T6" fmla="*/ 8 w 59"/>
                <a:gd name="T7" fmla="*/ 0 h 751"/>
                <a:gd name="T8" fmla="*/ 59 w 59"/>
                <a:gd name="T9" fmla="*/ 4 h 751"/>
                <a:gd name="T10" fmla="*/ 59 w 59"/>
                <a:gd name="T11" fmla="*/ 4 h 7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751"/>
                <a:gd name="T20" fmla="*/ 59 w 59"/>
                <a:gd name="T21" fmla="*/ 751 h 7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751">
                  <a:moveTo>
                    <a:pt x="59" y="4"/>
                  </a:moveTo>
                  <a:lnTo>
                    <a:pt x="40" y="739"/>
                  </a:lnTo>
                  <a:lnTo>
                    <a:pt x="0" y="751"/>
                  </a:lnTo>
                  <a:lnTo>
                    <a:pt x="8" y="0"/>
                  </a:lnTo>
                  <a:lnTo>
                    <a:pt x="59" y="4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2" name="Freeform 291"/>
            <p:cNvSpPr>
              <a:spLocks/>
            </p:cNvSpPr>
            <p:nvPr/>
          </p:nvSpPr>
          <p:spPr bwMode="auto">
            <a:xfrm>
              <a:off x="2373" y="2912"/>
              <a:ext cx="1846" cy="481"/>
            </a:xfrm>
            <a:custGeom>
              <a:avLst/>
              <a:gdLst>
                <a:gd name="T0" fmla="*/ 59 w 3691"/>
                <a:gd name="T1" fmla="*/ 0 h 962"/>
                <a:gd name="T2" fmla="*/ 89 w 3691"/>
                <a:gd name="T3" fmla="*/ 48 h 962"/>
                <a:gd name="T4" fmla="*/ 74 w 3691"/>
                <a:gd name="T5" fmla="*/ 407 h 962"/>
                <a:gd name="T6" fmla="*/ 2109 w 3691"/>
                <a:gd name="T7" fmla="*/ 451 h 962"/>
                <a:gd name="T8" fmla="*/ 3607 w 3691"/>
                <a:gd name="T9" fmla="*/ 491 h 962"/>
                <a:gd name="T10" fmla="*/ 3643 w 3691"/>
                <a:gd name="T11" fmla="*/ 531 h 962"/>
                <a:gd name="T12" fmla="*/ 66 w 3691"/>
                <a:gd name="T13" fmla="*/ 458 h 962"/>
                <a:gd name="T14" fmla="*/ 55 w 3691"/>
                <a:gd name="T15" fmla="*/ 763 h 962"/>
                <a:gd name="T16" fmla="*/ 2113 w 3691"/>
                <a:gd name="T17" fmla="*/ 791 h 962"/>
                <a:gd name="T18" fmla="*/ 3681 w 3691"/>
                <a:gd name="T19" fmla="*/ 816 h 962"/>
                <a:gd name="T20" fmla="*/ 3691 w 3691"/>
                <a:gd name="T21" fmla="*/ 962 h 962"/>
                <a:gd name="T22" fmla="*/ 1203 w 3691"/>
                <a:gd name="T23" fmla="*/ 930 h 962"/>
                <a:gd name="T24" fmla="*/ 49 w 3691"/>
                <a:gd name="T25" fmla="*/ 901 h 962"/>
                <a:gd name="T26" fmla="*/ 3 w 3691"/>
                <a:gd name="T27" fmla="*/ 861 h 962"/>
                <a:gd name="T28" fmla="*/ 0 w 3691"/>
                <a:gd name="T29" fmla="*/ 82 h 962"/>
                <a:gd name="T30" fmla="*/ 59 w 3691"/>
                <a:gd name="T31" fmla="*/ 0 h 962"/>
                <a:gd name="T32" fmla="*/ 59 w 3691"/>
                <a:gd name="T33" fmla="*/ 0 h 9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91"/>
                <a:gd name="T52" fmla="*/ 0 h 962"/>
                <a:gd name="T53" fmla="*/ 3691 w 3691"/>
                <a:gd name="T54" fmla="*/ 962 h 96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91" h="962">
                  <a:moveTo>
                    <a:pt x="59" y="0"/>
                  </a:moveTo>
                  <a:lnTo>
                    <a:pt x="89" y="48"/>
                  </a:lnTo>
                  <a:lnTo>
                    <a:pt x="74" y="407"/>
                  </a:lnTo>
                  <a:lnTo>
                    <a:pt x="2109" y="451"/>
                  </a:lnTo>
                  <a:lnTo>
                    <a:pt x="3607" y="491"/>
                  </a:lnTo>
                  <a:lnTo>
                    <a:pt x="3643" y="531"/>
                  </a:lnTo>
                  <a:lnTo>
                    <a:pt x="66" y="458"/>
                  </a:lnTo>
                  <a:lnTo>
                    <a:pt x="55" y="763"/>
                  </a:lnTo>
                  <a:lnTo>
                    <a:pt x="2113" y="791"/>
                  </a:lnTo>
                  <a:lnTo>
                    <a:pt x="3681" y="816"/>
                  </a:lnTo>
                  <a:lnTo>
                    <a:pt x="3691" y="962"/>
                  </a:lnTo>
                  <a:lnTo>
                    <a:pt x="1203" y="930"/>
                  </a:lnTo>
                  <a:lnTo>
                    <a:pt x="49" y="901"/>
                  </a:lnTo>
                  <a:lnTo>
                    <a:pt x="3" y="861"/>
                  </a:lnTo>
                  <a:lnTo>
                    <a:pt x="0" y="8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3" name="Freeform 292"/>
            <p:cNvSpPr>
              <a:spLocks/>
            </p:cNvSpPr>
            <p:nvPr/>
          </p:nvSpPr>
          <p:spPr bwMode="auto">
            <a:xfrm>
              <a:off x="2959" y="2953"/>
              <a:ext cx="444" cy="117"/>
            </a:xfrm>
            <a:custGeom>
              <a:avLst/>
              <a:gdLst>
                <a:gd name="T0" fmla="*/ 0 w 887"/>
                <a:gd name="T1" fmla="*/ 2 h 234"/>
                <a:gd name="T2" fmla="*/ 0 w 887"/>
                <a:gd name="T3" fmla="*/ 222 h 234"/>
                <a:gd name="T4" fmla="*/ 887 w 887"/>
                <a:gd name="T5" fmla="*/ 234 h 234"/>
                <a:gd name="T6" fmla="*/ 876 w 887"/>
                <a:gd name="T7" fmla="*/ 131 h 234"/>
                <a:gd name="T8" fmla="*/ 621 w 887"/>
                <a:gd name="T9" fmla="*/ 131 h 234"/>
                <a:gd name="T10" fmla="*/ 598 w 887"/>
                <a:gd name="T11" fmla="*/ 160 h 234"/>
                <a:gd name="T12" fmla="*/ 292 w 887"/>
                <a:gd name="T13" fmla="*/ 156 h 234"/>
                <a:gd name="T14" fmla="*/ 273 w 887"/>
                <a:gd name="T15" fmla="*/ 127 h 234"/>
                <a:gd name="T16" fmla="*/ 68 w 887"/>
                <a:gd name="T17" fmla="*/ 131 h 234"/>
                <a:gd name="T18" fmla="*/ 60 w 887"/>
                <a:gd name="T19" fmla="*/ 0 h 234"/>
                <a:gd name="T20" fmla="*/ 0 w 887"/>
                <a:gd name="T21" fmla="*/ 2 h 234"/>
                <a:gd name="T22" fmla="*/ 0 w 887"/>
                <a:gd name="T23" fmla="*/ 2 h 2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87"/>
                <a:gd name="T37" fmla="*/ 0 h 234"/>
                <a:gd name="T38" fmla="*/ 887 w 887"/>
                <a:gd name="T39" fmla="*/ 234 h 2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87" h="234">
                  <a:moveTo>
                    <a:pt x="0" y="2"/>
                  </a:moveTo>
                  <a:lnTo>
                    <a:pt x="0" y="222"/>
                  </a:lnTo>
                  <a:lnTo>
                    <a:pt x="887" y="234"/>
                  </a:lnTo>
                  <a:lnTo>
                    <a:pt x="876" y="131"/>
                  </a:lnTo>
                  <a:lnTo>
                    <a:pt x="621" y="131"/>
                  </a:lnTo>
                  <a:lnTo>
                    <a:pt x="598" y="160"/>
                  </a:lnTo>
                  <a:lnTo>
                    <a:pt x="292" y="156"/>
                  </a:lnTo>
                  <a:lnTo>
                    <a:pt x="273" y="127"/>
                  </a:lnTo>
                  <a:lnTo>
                    <a:pt x="68" y="131"/>
                  </a:lnTo>
                  <a:lnTo>
                    <a:pt x="6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4" name="Freeform 293"/>
            <p:cNvSpPr>
              <a:spLocks/>
            </p:cNvSpPr>
            <p:nvPr/>
          </p:nvSpPr>
          <p:spPr bwMode="auto">
            <a:xfrm>
              <a:off x="3460" y="3035"/>
              <a:ext cx="586" cy="31"/>
            </a:xfrm>
            <a:custGeom>
              <a:avLst/>
              <a:gdLst>
                <a:gd name="T0" fmla="*/ 0 w 1173"/>
                <a:gd name="T1" fmla="*/ 0 h 62"/>
                <a:gd name="T2" fmla="*/ 1173 w 1173"/>
                <a:gd name="T3" fmla="*/ 15 h 62"/>
                <a:gd name="T4" fmla="*/ 1173 w 1173"/>
                <a:gd name="T5" fmla="*/ 62 h 62"/>
                <a:gd name="T6" fmla="*/ 2 w 1173"/>
                <a:gd name="T7" fmla="*/ 51 h 62"/>
                <a:gd name="T8" fmla="*/ 0 w 1173"/>
                <a:gd name="T9" fmla="*/ 0 h 62"/>
                <a:gd name="T10" fmla="*/ 0 w 1173"/>
                <a:gd name="T11" fmla="*/ 0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73"/>
                <a:gd name="T19" fmla="*/ 0 h 62"/>
                <a:gd name="T20" fmla="*/ 1173 w 1173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73" h="62">
                  <a:moveTo>
                    <a:pt x="0" y="0"/>
                  </a:moveTo>
                  <a:lnTo>
                    <a:pt x="1173" y="15"/>
                  </a:lnTo>
                  <a:lnTo>
                    <a:pt x="1173" y="62"/>
                  </a:lnTo>
                  <a:lnTo>
                    <a:pt x="2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5" name="Freeform 294"/>
            <p:cNvSpPr>
              <a:spLocks/>
            </p:cNvSpPr>
            <p:nvPr/>
          </p:nvSpPr>
          <p:spPr bwMode="auto">
            <a:xfrm>
              <a:off x="2395" y="2788"/>
              <a:ext cx="1886" cy="162"/>
            </a:xfrm>
            <a:custGeom>
              <a:avLst/>
              <a:gdLst>
                <a:gd name="T0" fmla="*/ 0 w 3771"/>
                <a:gd name="T1" fmla="*/ 240 h 325"/>
                <a:gd name="T2" fmla="*/ 899 w 3771"/>
                <a:gd name="T3" fmla="*/ 261 h 325"/>
                <a:gd name="T4" fmla="*/ 1046 w 3771"/>
                <a:gd name="T5" fmla="*/ 124 h 325"/>
                <a:gd name="T6" fmla="*/ 1738 w 3771"/>
                <a:gd name="T7" fmla="*/ 101 h 325"/>
                <a:gd name="T8" fmla="*/ 2785 w 3771"/>
                <a:gd name="T9" fmla="*/ 181 h 325"/>
                <a:gd name="T10" fmla="*/ 2981 w 3771"/>
                <a:gd name="T11" fmla="*/ 80 h 325"/>
                <a:gd name="T12" fmla="*/ 2988 w 3771"/>
                <a:gd name="T13" fmla="*/ 137 h 325"/>
                <a:gd name="T14" fmla="*/ 2851 w 3771"/>
                <a:gd name="T15" fmla="*/ 312 h 325"/>
                <a:gd name="T16" fmla="*/ 3604 w 3771"/>
                <a:gd name="T17" fmla="*/ 325 h 325"/>
                <a:gd name="T18" fmla="*/ 3771 w 3771"/>
                <a:gd name="T19" fmla="*/ 44 h 325"/>
                <a:gd name="T20" fmla="*/ 2597 w 3771"/>
                <a:gd name="T21" fmla="*/ 29 h 325"/>
                <a:gd name="T22" fmla="*/ 1262 w 3771"/>
                <a:gd name="T23" fmla="*/ 0 h 325"/>
                <a:gd name="T24" fmla="*/ 531 w 3771"/>
                <a:gd name="T25" fmla="*/ 14 h 325"/>
                <a:gd name="T26" fmla="*/ 0 w 3771"/>
                <a:gd name="T27" fmla="*/ 240 h 325"/>
                <a:gd name="T28" fmla="*/ 0 w 3771"/>
                <a:gd name="T29" fmla="*/ 240 h 3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71"/>
                <a:gd name="T46" fmla="*/ 0 h 325"/>
                <a:gd name="T47" fmla="*/ 3771 w 3771"/>
                <a:gd name="T48" fmla="*/ 325 h 3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71" h="325">
                  <a:moveTo>
                    <a:pt x="0" y="240"/>
                  </a:moveTo>
                  <a:lnTo>
                    <a:pt x="899" y="261"/>
                  </a:lnTo>
                  <a:lnTo>
                    <a:pt x="1046" y="124"/>
                  </a:lnTo>
                  <a:lnTo>
                    <a:pt x="1738" y="101"/>
                  </a:lnTo>
                  <a:lnTo>
                    <a:pt x="2785" y="181"/>
                  </a:lnTo>
                  <a:lnTo>
                    <a:pt x="2981" y="80"/>
                  </a:lnTo>
                  <a:lnTo>
                    <a:pt x="2988" y="137"/>
                  </a:lnTo>
                  <a:lnTo>
                    <a:pt x="2851" y="312"/>
                  </a:lnTo>
                  <a:lnTo>
                    <a:pt x="3604" y="325"/>
                  </a:lnTo>
                  <a:lnTo>
                    <a:pt x="3771" y="44"/>
                  </a:lnTo>
                  <a:lnTo>
                    <a:pt x="2597" y="29"/>
                  </a:lnTo>
                  <a:lnTo>
                    <a:pt x="1262" y="0"/>
                  </a:lnTo>
                  <a:lnTo>
                    <a:pt x="531" y="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6" name="Freeform 295"/>
            <p:cNvSpPr>
              <a:spLocks/>
            </p:cNvSpPr>
            <p:nvPr/>
          </p:nvSpPr>
          <p:spPr bwMode="auto">
            <a:xfrm>
              <a:off x="3156" y="2711"/>
              <a:ext cx="450" cy="95"/>
            </a:xfrm>
            <a:custGeom>
              <a:avLst/>
              <a:gdLst>
                <a:gd name="T0" fmla="*/ 15 w 899"/>
                <a:gd name="T1" fmla="*/ 0 h 190"/>
                <a:gd name="T2" fmla="*/ 0 w 899"/>
                <a:gd name="T3" fmla="*/ 190 h 190"/>
                <a:gd name="T4" fmla="*/ 886 w 899"/>
                <a:gd name="T5" fmla="*/ 190 h 190"/>
                <a:gd name="T6" fmla="*/ 899 w 899"/>
                <a:gd name="T7" fmla="*/ 16 h 190"/>
                <a:gd name="T8" fmla="*/ 15 w 899"/>
                <a:gd name="T9" fmla="*/ 0 h 190"/>
                <a:gd name="T10" fmla="*/ 15 w 899"/>
                <a:gd name="T11" fmla="*/ 0 h 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9"/>
                <a:gd name="T19" fmla="*/ 0 h 190"/>
                <a:gd name="T20" fmla="*/ 899 w 899"/>
                <a:gd name="T21" fmla="*/ 190 h 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9" h="190">
                  <a:moveTo>
                    <a:pt x="15" y="0"/>
                  </a:moveTo>
                  <a:lnTo>
                    <a:pt x="0" y="190"/>
                  </a:lnTo>
                  <a:lnTo>
                    <a:pt x="886" y="190"/>
                  </a:lnTo>
                  <a:lnTo>
                    <a:pt x="899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7" name="Freeform 296"/>
            <p:cNvSpPr>
              <a:spLocks/>
            </p:cNvSpPr>
            <p:nvPr/>
          </p:nvSpPr>
          <p:spPr bwMode="auto">
            <a:xfrm>
              <a:off x="3156" y="2726"/>
              <a:ext cx="58" cy="86"/>
            </a:xfrm>
            <a:custGeom>
              <a:avLst/>
              <a:gdLst>
                <a:gd name="T0" fmla="*/ 116 w 116"/>
                <a:gd name="T1" fmla="*/ 13 h 173"/>
                <a:gd name="T2" fmla="*/ 80 w 116"/>
                <a:gd name="T3" fmla="*/ 173 h 173"/>
                <a:gd name="T4" fmla="*/ 0 w 116"/>
                <a:gd name="T5" fmla="*/ 159 h 173"/>
                <a:gd name="T6" fmla="*/ 0 w 116"/>
                <a:gd name="T7" fmla="*/ 0 h 173"/>
                <a:gd name="T8" fmla="*/ 116 w 116"/>
                <a:gd name="T9" fmla="*/ 13 h 173"/>
                <a:gd name="T10" fmla="*/ 116 w 116"/>
                <a:gd name="T11" fmla="*/ 13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6"/>
                <a:gd name="T19" fmla="*/ 0 h 173"/>
                <a:gd name="T20" fmla="*/ 116 w 116"/>
                <a:gd name="T21" fmla="*/ 173 h 1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6" h="173">
                  <a:moveTo>
                    <a:pt x="116" y="13"/>
                  </a:moveTo>
                  <a:lnTo>
                    <a:pt x="80" y="173"/>
                  </a:lnTo>
                  <a:lnTo>
                    <a:pt x="0" y="159"/>
                  </a:lnTo>
                  <a:lnTo>
                    <a:pt x="0" y="0"/>
                  </a:lnTo>
                  <a:lnTo>
                    <a:pt x="116" y="1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8" name="Freeform 297"/>
            <p:cNvSpPr>
              <a:spLocks/>
            </p:cNvSpPr>
            <p:nvPr/>
          </p:nvSpPr>
          <p:spPr bwMode="auto">
            <a:xfrm>
              <a:off x="3443" y="2718"/>
              <a:ext cx="127" cy="98"/>
            </a:xfrm>
            <a:custGeom>
              <a:avLst/>
              <a:gdLst>
                <a:gd name="T0" fmla="*/ 0 w 253"/>
                <a:gd name="T1" fmla="*/ 0 h 195"/>
                <a:gd name="T2" fmla="*/ 72 w 253"/>
                <a:gd name="T3" fmla="*/ 195 h 195"/>
                <a:gd name="T4" fmla="*/ 232 w 253"/>
                <a:gd name="T5" fmla="*/ 182 h 195"/>
                <a:gd name="T6" fmla="*/ 253 w 253"/>
                <a:gd name="T7" fmla="*/ 28 h 195"/>
                <a:gd name="T8" fmla="*/ 0 w 253"/>
                <a:gd name="T9" fmla="*/ 0 h 195"/>
                <a:gd name="T10" fmla="*/ 0 w 253"/>
                <a:gd name="T11" fmla="*/ 0 h 1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"/>
                <a:gd name="T19" fmla="*/ 0 h 195"/>
                <a:gd name="T20" fmla="*/ 253 w 253"/>
                <a:gd name="T21" fmla="*/ 195 h 1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" h="195">
                  <a:moveTo>
                    <a:pt x="0" y="0"/>
                  </a:moveTo>
                  <a:lnTo>
                    <a:pt x="72" y="195"/>
                  </a:lnTo>
                  <a:lnTo>
                    <a:pt x="232" y="182"/>
                  </a:lnTo>
                  <a:lnTo>
                    <a:pt x="25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9" name="Freeform 298"/>
            <p:cNvSpPr>
              <a:spLocks/>
            </p:cNvSpPr>
            <p:nvPr/>
          </p:nvSpPr>
          <p:spPr bwMode="auto">
            <a:xfrm>
              <a:off x="2783" y="2889"/>
              <a:ext cx="1124" cy="61"/>
            </a:xfrm>
            <a:custGeom>
              <a:avLst/>
              <a:gdLst>
                <a:gd name="T0" fmla="*/ 0 w 2248"/>
                <a:gd name="T1" fmla="*/ 57 h 121"/>
                <a:gd name="T2" fmla="*/ 2248 w 2248"/>
                <a:gd name="T3" fmla="*/ 121 h 121"/>
                <a:gd name="T4" fmla="*/ 2161 w 2248"/>
                <a:gd name="T5" fmla="*/ 57 h 121"/>
                <a:gd name="T6" fmla="*/ 66 w 2248"/>
                <a:gd name="T7" fmla="*/ 0 h 121"/>
                <a:gd name="T8" fmla="*/ 0 w 2248"/>
                <a:gd name="T9" fmla="*/ 57 h 121"/>
                <a:gd name="T10" fmla="*/ 0 w 2248"/>
                <a:gd name="T11" fmla="*/ 57 h 1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48"/>
                <a:gd name="T19" fmla="*/ 0 h 121"/>
                <a:gd name="T20" fmla="*/ 2248 w 2248"/>
                <a:gd name="T21" fmla="*/ 121 h 1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48" h="121">
                  <a:moveTo>
                    <a:pt x="0" y="57"/>
                  </a:moveTo>
                  <a:lnTo>
                    <a:pt x="2248" y="121"/>
                  </a:lnTo>
                  <a:lnTo>
                    <a:pt x="2161" y="57"/>
                  </a:lnTo>
                  <a:lnTo>
                    <a:pt x="6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0" name="Freeform 299"/>
            <p:cNvSpPr>
              <a:spLocks/>
            </p:cNvSpPr>
            <p:nvPr/>
          </p:nvSpPr>
          <p:spPr bwMode="auto">
            <a:xfrm>
              <a:off x="4205" y="2828"/>
              <a:ext cx="94" cy="569"/>
            </a:xfrm>
            <a:custGeom>
              <a:avLst/>
              <a:gdLst>
                <a:gd name="T0" fmla="*/ 189 w 189"/>
                <a:gd name="T1" fmla="*/ 0 h 1139"/>
                <a:gd name="T2" fmla="*/ 0 w 189"/>
                <a:gd name="T3" fmla="*/ 327 h 1139"/>
                <a:gd name="T4" fmla="*/ 21 w 189"/>
                <a:gd name="T5" fmla="*/ 1139 h 1139"/>
                <a:gd name="T6" fmla="*/ 189 w 189"/>
                <a:gd name="T7" fmla="*/ 783 h 1139"/>
                <a:gd name="T8" fmla="*/ 189 w 189"/>
                <a:gd name="T9" fmla="*/ 0 h 1139"/>
                <a:gd name="T10" fmla="*/ 189 w 189"/>
                <a:gd name="T11" fmla="*/ 0 h 1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9"/>
                <a:gd name="T19" fmla="*/ 0 h 1139"/>
                <a:gd name="T20" fmla="*/ 189 w 189"/>
                <a:gd name="T21" fmla="*/ 1139 h 1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9" h="1139">
                  <a:moveTo>
                    <a:pt x="189" y="0"/>
                  </a:moveTo>
                  <a:lnTo>
                    <a:pt x="0" y="327"/>
                  </a:lnTo>
                  <a:lnTo>
                    <a:pt x="21" y="1139"/>
                  </a:lnTo>
                  <a:lnTo>
                    <a:pt x="189" y="783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1" name="Freeform 300"/>
            <p:cNvSpPr>
              <a:spLocks/>
            </p:cNvSpPr>
            <p:nvPr/>
          </p:nvSpPr>
          <p:spPr bwMode="auto">
            <a:xfrm>
              <a:off x="4085" y="1298"/>
              <a:ext cx="54" cy="1228"/>
            </a:xfrm>
            <a:custGeom>
              <a:avLst/>
              <a:gdLst>
                <a:gd name="T0" fmla="*/ 108 w 108"/>
                <a:gd name="T1" fmla="*/ 0 h 2456"/>
                <a:gd name="T2" fmla="*/ 8 w 108"/>
                <a:gd name="T3" fmla="*/ 66 h 2456"/>
                <a:gd name="T4" fmla="*/ 0 w 108"/>
                <a:gd name="T5" fmla="*/ 2456 h 2456"/>
                <a:gd name="T6" fmla="*/ 108 w 108"/>
                <a:gd name="T7" fmla="*/ 2302 h 2456"/>
                <a:gd name="T8" fmla="*/ 108 w 108"/>
                <a:gd name="T9" fmla="*/ 0 h 2456"/>
                <a:gd name="T10" fmla="*/ 108 w 108"/>
                <a:gd name="T11" fmla="*/ 0 h 24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2456"/>
                <a:gd name="T20" fmla="*/ 108 w 108"/>
                <a:gd name="T21" fmla="*/ 2456 h 24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2456">
                  <a:moveTo>
                    <a:pt x="108" y="0"/>
                  </a:moveTo>
                  <a:lnTo>
                    <a:pt x="8" y="66"/>
                  </a:lnTo>
                  <a:lnTo>
                    <a:pt x="0" y="2456"/>
                  </a:lnTo>
                  <a:lnTo>
                    <a:pt x="108" y="230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2" name="Freeform 301"/>
            <p:cNvSpPr>
              <a:spLocks/>
            </p:cNvSpPr>
            <p:nvPr/>
          </p:nvSpPr>
          <p:spPr bwMode="auto">
            <a:xfrm>
              <a:off x="2587" y="1298"/>
              <a:ext cx="1324" cy="1195"/>
            </a:xfrm>
            <a:custGeom>
              <a:avLst/>
              <a:gdLst>
                <a:gd name="T0" fmla="*/ 31 w 2648"/>
                <a:gd name="T1" fmla="*/ 66 h 2389"/>
                <a:gd name="T2" fmla="*/ 124 w 2648"/>
                <a:gd name="T3" fmla="*/ 0 h 2389"/>
                <a:gd name="T4" fmla="*/ 2597 w 2648"/>
                <a:gd name="T5" fmla="*/ 36 h 2389"/>
                <a:gd name="T6" fmla="*/ 1713 w 2648"/>
                <a:gd name="T7" fmla="*/ 87 h 2389"/>
                <a:gd name="T8" fmla="*/ 2597 w 2648"/>
                <a:gd name="T9" fmla="*/ 139 h 2389"/>
                <a:gd name="T10" fmla="*/ 1705 w 2648"/>
                <a:gd name="T11" fmla="*/ 159 h 2389"/>
                <a:gd name="T12" fmla="*/ 2604 w 2648"/>
                <a:gd name="T13" fmla="*/ 234 h 2389"/>
                <a:gd name="T14" fmla="*/ 1713 w 2648"/>
                <a:gd name="T15" fmla="*/ 234 h 2389"/>
                <a:gd name="T16" fmla="*/ 2597 w 2648"/>
                <a:gd name="T17" fmla="*/ 306 h 2389"/>
                <a:gd name="T18" fmla="*/ 299 w 2648"/>
                <a:gd name="T19" fmla="*/ 291 h 2389"/>
                <a:gd name="T20" fmla="*/ 291 w 2648"/>
                <a:gd name="T21" fmla="*/ 2098 h 2389"/>
                <a:gd name="T22" fmla="*/ 1682 w 2648"/>
                <a:gd name="T23" fmla="*/ 2142 h 2389"/>
                <a:gd name="T24" fmla="*/ 2648 w 2648"/>
                <a:gd name="T25" fmla="*/ 2165 h 2389"/>
                <a:gd name="T26" fmla="*/ 1785 w 2648"/>
                <a:gd name="T27" fmla="*/ 2229 h 2389"/>
                <a:gd name="T28" fmla="*/ 2648 w 2648"/>
                <a:gd name="T29" fmla="*/ 2252 h 2389"/>
                <a:gd name="T30" fmla="*/ 1893 w 2648"/>
                <a:gd name="T31" fmla="*/ 2296 h 2389"/>
                <a:gd name="T32" fmla="*/ 2648 w 2648"/>
                <a:gd name="T33" fmla="*/ 2353 h 2389"/>
                <a:gd name="T34" fmla="*/ 2118 w 2648"/>
                <a:gd name="T35" fmla="*/ 2389 h 2389"/>
                <a:gd name="T36" fmla="*/ 0 w 2648"/>
                <a:gd name="T37" fmla="*/ 2345 h 2389"/>
                <a:gd name="T38" fmla="*/ 31 w 2648"/>
                <a:gd name="T39" fmla="*/ 66 h 2389"/>
                <a:gd name="T40" fmla="*/ 31 w 2648"/>
                <a:gd name="T41" fmla="*/ 66 h 238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48"/>
                <a:gd name="T64" fmla="*/ 0 h 2389"/>
                <a:gd name="T65" fmla="*/ 2648 w 2648"/>
                <a:gd name="T66" fmla="*/ 2389 h 238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48" h="2389">
                  <a:moveTo>
                    <a:pt x="31" y="66"/>
                  </a:moveTo>
                  <a:lnTo>
                    <a:pt x="124" y="0"/>
                  </a:lnTo>
                  <a:lnTo>
                    <a:pt x="2597" y="36"/>
                  </a:lnTo>
                  <a:lnTo>
                    <a:pt x="1713" y="87"/>
                  </a:lnTo>
                  <a:lnTo>
                    <a:pt x="2597" y="139"/>
                  </a:lnTo>
                  <a:lnTo>
                    <a:pt x="1705" y="159"/>
                  </a:lnTo>
                  <a:lnTo>
                    <a:pt x="2604" y="234"/>
                  </a:lnTo>
                  <a:lnTo>
                    <a:pt x="1713" y="234"/>
                  </a:lnTo>
                  <a:lnTo>
                    <a:pt x="2597" y="306"/>
                  </a:lnTo>
                  <a:lnTo>
                    <a:pt x="299" y="291"/>
                  </a:lnTo>
                  <a:lnTo>
                    <a:pt x="291" y="2098"/>
                  </a:lnTo>
                  <a:lnTo>
                    <a:pt x="1682" y="2142"/>
                  </a:lnTo>
                  <a:lnTo>
                    <a:pt x="2648" y="2165"/>
                  </a:lnTo>
                  <a:lnTo>
                    <a:pt x="1785" y="2229"/>
                  </a:lnTo>
                  <a:lnTo>
                    <a:pt x="2648" y="2252"/>
                  </a:lnTo>
                  <a:lnTo>
                    <a:pt x="1893" y="2296"/>
                  </a:lnTo>
                  <a:lnTo>
                    <a:pt x="2648" y="2353"/>
                  </a:lnTo>
                  <a:lnTo>
                    <a:pt x="2118" y="2389"/>
                  </a:lnTo>
                  <a:lnTo>
                    <a:pt x="0" y="2345"/>
                  </a:lnTo>
                  <a:lnTo>
                    <a:pt x="31" y="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3" name="Freeform 302"/>
            <p:cNvSpPr>
              <a:spLocks/>
            </p:cNvSpPr>
            <p:nvPr/>
          </p:nvSpPr>
          <p:spPr bwMode="auto">
            <a:xfrm>
              <a:off x="2787" y="1488"/>
              <a:ext cx="1106" cy="853"/>
            </a:xfrm>
            <a:custGeom>
              <a:avLst/>
              <a:gdLst>
                <a:gd name="T0" fmla="*/ 16 w 2213"/>
                <a:gd name="T1" fmla="*/ 0 h 1707"/>
                <a:gd name="T2" fmla="*/ 2213 w 2213"/>
                <a:gd name="T3" fmla="*/ 15 h 1707"/>
                <a:gd name="T4" fmla="*/ 2190 w 2213"/>
                <a:gd name="T5" fmla="*/ 1707 h 1707"/>
                <a:gd name="T6" fmla="*/ 0 w 2213"/>
                <a:gd name="T7" fmla="*/ 1620 h 1707"/>
                <a:gd name="T8" fmla="*/ 16 w 2213"/>
                <a:gd name="T9" fmla="*/ 0 h 1707"/>
                <a:gd name="T10" fmla="*/ 16 w 2213"/>
                <a:gd name="T11" fmla="*/ 0 h 17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13"/>
                <a:gd name="T19" fmla="*/ 0 h 1707"/>
                <a:gd name="T20" fmla="*/ 2213 w 2213"/>
                <a:gd name="T21" fmla="*/ 1707 h 17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13" h="1707">
                  <a:moveTo>
                    <a:pt x="16" y="0"/>
                  </a:moveTo>
                  <a:lnTo>
                    <a:pt x="2213" y="15"/>
                  </a:lnTo>
                  <a:lnTo>
                    <a:pt x="2190" y="1707"/>
                  </a:lnTo>
                  <a:lnTo>
                    <a:pt x="0" y="16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37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4" name="Freeform 303"/>
            <p:cNvSpPr>
              <a:spLocks/>
            </p:cNvSpPr>
            <p:nvPr/>
          </p:nvSpPr>
          <p:spPr bwMode="auto">
            <a:xfrm>
              <a:off x="2628" y="1261"/>
              <a:ext cx="1522" cy="1308"/>
            </a:xfrm>
            <a:custGeom>
              <a:avLst/>
              <a:gdLst>
                <a:gd name="T0" fmla="*/ 19 w 3043"/>
                <a:gd name="T1" fmla="*/ 21 h 2615"/>
                <a:gd name="T2" fmla="*/ 2950 w 3043"/>
                <a:gd name="T3" fmla="*/ 59 h 2615"/>
                <a:gd name="T4" fmla="*/ 3007 w 3043"/>
                <a:gd name="T5" fmla="*/ 100 h 2615"/>
                <a:gd name="T6" fmla="*/ 2998 w 3043"/>
                <a:gd name="T7" fmla="*/ 2406 h 2615"/>
                <a:gd name="T8" fmla="*/ 2935 w 3043"/>
                <a:gd name="T9" fmla="*/ 2488 h 2615"/>
                <a:gd name="T10" fmla="*/ 2802 w 3043"/>
                <a:gd name="T11" fmla="*/ 2545 h 2615"/>
                <a:gd name="T12" fmla="*/ 0 w 3043"/>
                <a:gd name="T13" fmla="*/ 2478 h 2615"/>
                <a:gd name="T14" fmla="*/ 108 w 3043"/>
                <a:gd name="T15" fmla="*/ 2545 h 2615"/>
                <a:gd name="T16" fmla="*/ 2762 w 3043"/>
                <a:gd name="T17" fmla="*/ 2615 h 2615"/>
                <a:gd name="T18" fmla="*/ 2922 w 3043"/>
                <a:gd name="T19" fmla="*/ 2566 h 2615"/>
                <a:gd name="T20" fmla="*/ 3017 w 3043"/>
                <a:gd name="T21" fmla="*/ 2431 h 2615"/>
                <a:gd name="T22" fmla="*/ 3043 w 3043"/>
                <a:gd name="T23" fmla="*/ 2324 h 2615"/>
                <a:gd name="T24" fmla="*/ 3043 w 3043"/>
                <a:gd name="T25" fmla="*/ 85 h 2615"/>
                <a:gd name="T26" fmla="*/ 2980 w 3043"/>
                <a:gd name="T27" fmla="*/ 13 h 2615"/>
                <a:gd name="T28" fmla="*/ 34 w 3043"/>
                <a:gd name="T29" fmla="*/ 0 h 2615"/>
                <a:gd name="T30" fmla="*/ 19 w 3043"/>
                <a:gd name="T31" fmla="*/ 21 h 2615"/>
                <a:gd name="T32" fmla="*/ 19 w 3043"/>
                <a:gd name="T33" fmla="*/ 21 h 26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43"/>
                <a:gd name="T52" fmla="*/ 0 h 2615"/>
                <a:gd name="T53" fmla="*/ 3043 w 3043"/>
                <a:gd name="T54" fmla="*/ 2615 h 26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43" h="2615">
                  <a:moveTo>
                    <a:pt x="19" y="21"/>
                  </a:moveTo>
                  <a:lnTo>
                    <a:pt x="2950" y="59"/>
                  </a:lnTo>
                  <a:lnTo>
                    <a:pt x="3007" y="100"/>
                  </a:lnTo>
                  <a:lnTo>
                    <a:pt x="2998" y="2406"/>
                  </a:lnTo>
                  <a:lnTo>
                    <a:pt x="2935" y="2488"/>
                  </a:lnTo>
                  <a:lnTo>
                    <a:pt x="2802" y="2545"/>
                  </a:lnTo>
                  <a:lnTo>
                    <a:pt x="0" y="2478"/>
                  </a:lnTo>
                  <a:lnTo>
                    <a:pt x="108" y="2545"/>
                  </a:lnTo>
                  <a:lnTo>
                    <a:pt x="2762" y="2615"/>
                  </a:lnTo>
                  <a:lnTo>
                    <a:pt x="2922" y="2566"/>
                  </a:lnTo>
                  <a:lnTo>
                    <a:pt x="3017" y="2431"/>
                  </a:lnTo>
                  <a:lnTo>
                    <a:pt x="3043" y="2324"/>
                  </a:lnTo>
                  <a:lnTo>
                    <a:pt x="3043" y="85"/>
                  </a:lnTo>
                  <a:lnTo>
                    <a:pt x="2980" y="13"/>
                  </a:lnTo>
                  <a:lnTo>
                    <a:pt x="34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5" name="Freeform 304"/>
            <p:cNvSpPr>
              <a:spLocks/>
            </p:cNvSpPr>
            <p:nvPr/>
          </p:nvSpPr>
          <p:spPr bwMode="auto">
            <a:xfrm>
              <a:off x="2580" y="1260"/>
              <a:ext cx="1458" cy="1254"/>
            </a:xfrm>
            <a:custGeom>
              <a:avLst/>
              <a:gdLst>
                <a:gd name="T0" fmla="*/ 145 w 2918"/>
                <a:gd name="T1" fmla="*/ 4 h 2507"/>
                <a:gd name="T2" fmla="*/ 67 w 2918"/>
                <a:gd name="T3" fmla="*/ 118 h 2507"/>
                <a:gd name="T4" fmla="*/ 42 w 2918"/>
                <a:gd name="T5" fmla="*/ 2397 h 2507"/>
                <a:gd name="T6" fmla="*/ 97 w 2918"/>
                <a:gd name="T7" fmla="*/ 2418 h 2507"/>
                <a:gd name="T8" fmla="*/ 2918 w 2918"/>
                <a:gd name="T9" fmla="*/ 2482 h 2507"/>
                <a:gd name="T10" fmla="*/ 2789 w 2918"/>
                <a:gd name="T11" fmla="*/ 2507 h 2507"/>
                <a:gd name="T12" fmla="*/ 46 w 2918"/>
                <a:gd name="T13" fmla="*/ 2444 h 2507"/>
                <a:gd name="T14" fmla="*/ 0 w 2918"/>
                <a:gd name="T15" fmla="*/ 2414 h 2507"/>
                <a:gd name="T16" fmla="*/ 31 w 2918"/>
                <a:gd name="T17" fmla="*/ 108 h 2507"/>
                <a:gd name="T18" fmla="*/ 126 w 2918"/>
                <a:gd name="T19" fmla="*/ 0 h 2507"/>
                <a:gd name="T20" fmla="*/ 145 w 2918"/>
                <a:gd name="T21" fmla="*/ 4 h 2507"/>
                <a:gd name="T22" fmla="*/ 145 w 2918"/>
                <a:gd name="T23" fmla="*/ 4 h 25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18"/>
                <a:gd name="T37" fmla="*/ 0 h 2507"/>
                <a:gd name="T38" fmla="*/ 2918 w 2918"/>
                <a:gd name="T39" fmla="*/ 2507 h 250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18" h="2507">
                  <a:moveTo>
                    <a:pt x="145" y="4"/>
                  </a:moveTo>
                  <a:lnTo>
                    <a:pt x="67" y="118"/>
                  </a:lnTo>
                  <a:lnTo>
                    <a:pt x="42" y="2397"/>
                  </a:lnTo>
                  <a:lnTo>
                    <a:pt x="97" y="2418"/>
                  </a:lnTo>
                  <a:lnTo>
                    <a:pt x="2918" y="2482"/>
                  </a:lnTo>
                  <a:lnTo>
                    <a:pt x="2789" y="2507"/>
                  </a:lnTo>
                  <a:lnTo>
                    <a:pt x="46" y="2444"/>
                  </a:lnTo>
                  <a:lnTo>
                    <a:pt x="0" y="2414"/>
                  </a:lnTo>
                  <a:lnTo>
                    <a:pt x="31" y="108"/>
                  </a:lnTo>
                  <a:lnTo>
                    <a:pt x="126" y="0"/>
                  </a:lnTo>
                  <a:lnTo>
                    <a:pt x="14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6" name="Freeform 305"/>
            <p:cNvSpPr>
              <a:spLocks/>
            </p:cNvSpPr>
            <p:nvPr/>
          </p:nvSpPr>
          <p:spPr bwMode="auto">
            <a:xfrm>
              <a:off x="2490" y="2523"/>
              <a:ext cx="1500" cy="353"/>
            </a:xfrm>
            <a:custGeom>
              <a:avLst/>
              <a:gdLst>
                <a:gd name="T0" fmla="*/ 375 w 3000"/>
                <a:gd name="T1" fmla="*/ 0 h 705"/>
                <a:gd name="T2" fmla="*/ 375 w 3000"/>
                <a:gd name="T3" fmla="*/ 217 h 705"/>
                <a:gd name="T4" fmla="*/ 765 w 3000"/>
                <a:gd name="T5" fmla="*/ 238 h 705"/>
                <a:gd name="T6" fmla="*/ 770 w 3000"/>
                <a:gd name="T7" fmla="*/ 386 h 705"/>
                <a:gd name="T8" fmla="*/ 1304 w 3000"/>
                <a:gd name="T9" fmla="*/ 401 h 705"/>
                <a:gd name="T10" fmla="*/ 1310 w 3000"/>
                <a:gd name="T11" fmla="*/ 521 h 705"/>
                <a:gd name="T12" fmla="*/ 339 w 3000"/>
                <a:gd name="T13" fmla="*/ 504 h 705"/>
                <a:gd name="T14" fmla="*/ 0 w 3000"/>
                <a:gd name="T15" fmla="*/ 680 h 705"/>
                <a:gd name="T16" fmla="*/ 647 w 3000"/>
                <a:gd name="T17" fmla="*/ 690 h 705"/>
                <a:gd name="T18" fmla="*/ 755 w 3000"/>
                <a:gd name="T19" fmla="*/ 705 h 705"/>
                <a:gd name="T20" fmla="*/ 806 w 3000"/>
                <a:gd name="T21" fmla="*/ 597 h 705"/>
                <a:gd name="T22" fmla="*/ 1561 w 3000"/>
                <a:gd name="T23" fmla="*/ 602 h 705"/>
                <a:gd name="T24" fmla="*/ 1747 w 3000"/>
                <a:gd name="T25" fmla="*/ 561 h 705"/>
                <a:gd name="T26" fmla="*/ 1371 w 3000"/>
                <a:gd name="T27" fmla="*/ 536 h 705"/>
                <a:gd name="T28" fmla="*/ 1377 w 3000"/>
                <a:gd name="T29" fmla="*/ 452 h 705"/>
                <a:gd name="T30" fmla="*/ 1645 w 3000"/>
                <a:gd name="T31" fmla="*/ 431 h 705"/>
                <a:gd name="T32" fmla="*/ 2034 w 3000"/>
                <a:gd name="T33" fmla="*/ 449 h 705"/>
                <a:gd name="T34" fmla="*/ 2095 w 3000"/>
                <a:gd name="T35" fmla="*/ 492 h 705"/>
                <a:gd name="T36" fmla="*/ 2044 w 3000"/>
                <a:gd name="T37" fmla="*/ 542 h 705"/>
                <a:gd name="T38" fmla="*/ 1859 w 3000"/>
                <a:gd name="T39" fmla="*/ 587 h 705"/>
                <a:gd name="T40" fmla="*/ 2059 w 3000"/>
                <a:gd name="T41" fmla="*/ 621 h 705"/>
                <a:gd name="T42" fmla="*/ 2610 w 3000"/>
                <a:gd name="T43" fmla="*/ 648 h 705"/>
                <a:gd name="T44" fmla="*/ 2745 w 3000"/>
                <a:gd name="T45" fmla="*/ 585 h 705"/>
                <a:gd name="T46" fmla="*/ 2291 w 3000"/>
                <a:gd name="T47" fmla="*/ 536 h 705"/>
                <a:gd name="T48" fmla="*/ 2291 w 3000"/>
                <a:gd name="T49" fmla="*/ 458 h 705"/>
                <a:gd name="T50" fmla="*/ 2682 w 3000"/>
                <a:gd name="T51" fmla="*/ 452 h 705"/>
                <a:gd name="T52" fmla="*/ 2728 w 3000"/>
                <a:gd name="T53" fmla="*/ 319 h 705"/>
                <a:gd name="T54" fmla="*/ 3000 w 3000"/>
                <a:gd name="T55" fmla="*/ 217 h 705"/>
                <a:gd name="T56" fmla="*/ 420 w 3000"/>
                <a:gd name="T57" fmla="*/ 139 h 705"/>
                <a:gd name="T58" fmla="*/ 375 w 3000"/>
                <a:gd name="T59" fmla="*/ 0 h 705"/>
                <a:gd name="T60" fmla="*/ 375 w 3000"/>
                <a:gd name="T61" fmla="*/ 0 h 70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000"/>
                <a:gd name="T94" fmla="*/ 0 h 705"/>
                <a:gd name="T95" fmla="*/ 3000 w 3000"/>
                <a:gd name="T96" fmla="*/ 705 h 70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000" h="705">
                  <a:moveTo>
                    <a:pt x="375" y="0"/>
                  </a:moveTo>
                  <a:lnTo>
                    <a:pt x="375" y="217"/>
                  </a:lnTo>
                  <a:lnTo>
                    <a:pt x="765" y="238"/>
                  </a:lnTo>
                  <a:lnTo>
                    <a:pt x="770" y="386"/>
                  </a:lnTo>
                  <a:lnTo>
                    <a:pt x="1304" y="401"/>
                  </a:lnTo>
                  <a:lnTo>
                    <a:pt x="1310" y="521"/>
                  </a:lnTo>
                  <a:lnTo>
                    <a:pt x="339" y="504"/>
                  </a:lnTo>
                  <a:lnTo>
                    <a:pt x="0" y="680"/>
                  </a:lnTo>
                  <a:lnTo>
                    <a:pt x="647" y="690"/>
                  </a:lnTo>
                  <a:lnTo>
                    <a:pt x="755" y="705"/>
                  </a:lnTo>
                  <a:lnTo>
                    <a:pt x="806" y="597"/>
                  </a:lnTo>
                  <a:lnTo>
                    <a:pt x="1561" y="602"/>
                  </a:lnTo>
                  <a:lnTo>
                    <a:pt x="1747" y="561"/>
                  </a:lnTo>
                  <a:lnTo>
                    <a:pt x="1371" y="536"/>
                  </a:lnTo>
                  <a:lnTo>
                    <a:pt x="1377" y="452"/>
                  </a:lnTo>
                  <a:lnTo>
                    <a:pt x="1645" y="431"/>
                  </a:lnTo>
                  <a:lnTo>
                    <a:pt x="2034" y="449"/>
                  </a:lnTo>
                  <a:lnTo>
                    <a:pt x="2095" y="492"/>
                  </a:lnTo>
                  <a:lnTo>
                    <a:pt x="2044" y="542"/>
                  </a:lnTo>
                  <a:lnTo>
                    <a:pt x="1859" y="587"/>
                  </a:lnTo>
                  <a:lnTo>
                    <a:pt x="2059" y="621"/>
                  </a:lnTo>
                  <a:lnTo>
                    <a:pt x="2610" y="648"/>
                  </a:lnTo>
                  <a:lnTo>
                    <a:pt x="2745" y="585"/>
                  </a:lnTo>
                  <a:lnTo>
                    <a:pt x="2291" y="536"/>
                  </a:lnTo>
                  <a:lnTo>
                    <a:pt x="2291" y="458"/>
                  </a:lnTo>
                  <a:lnTo>
                    <a:pt x="2682" y="452"/>
                  </a:lnTo>
                  <a:lnTo>
                    <a:pt x="2728" y="319"/>
                  </a:lnTo>
                  <a:lnTo>
                    <a:pt x="3000" y="217"/>
                  </a:lnTo>
                  <a:lnTo>
                    <a:pt x="420" y="139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7" name="Freeform 306"/>
            <p:cNvSpPr>
              <a:spLocks/>
            </p:cNvSpPr>
            <p:nvPr/>
          </p:nvSpPr>
          <p:spPr bwMode="auto">
            <a:xfrm>
              <a:off x="2854" y="2843"/>
              <a:ext cx="1048" cy="84"/>
            </a:xfrm>
            <a:custGeom>
              <a:avLst/>
              <a:gdLst>
                <a:gd name="T0" fmla="*/ 42 w 2097"/>
                <a:gd name="T1" fmla="*/ 76 h 169"/>
                <a:gd name="T2" fmla="*/ 1943 w 2097"/>
                <a:gd name="T3" fmla="*/ 138 h 169"/>
                <a:gd name="T4" fmla="*/ 2087 w 2097"/>
                <a:gd name="T5" fmla="*/ 0 h 169"/>
                <a:gd name="T6" fmla="*/ 2097 w 2097"/>
                <a:gd name="T7" fmla="*/ 36 h 169"/>
                <a:gd name="T8" fmla="*/ 1970 w 2097"/>
                <a:gd name="T9" fmla="*/ 169 h 169"/>
                <a:gd name="T10" fmla="*/ 0 w 2097"/>
                <a:gd name="T11" fmla="*/ 112 h 169"/>
                <a:gd name="T12" fmla="*/ 42 w 2097"/>
                <a:gd name="T13" fmla="*/ 76 h 169"/>
                <a:gd name="T14" fmla="*/ 42 w 2097"/>
                <a:gd name="T15" fmla="*/ 76 h 1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97"/>
                <a:gd name="T25" fmla="*/ 0 h 169"/>
                <a:gd name="T26" fmla="*/ 2097 w 2097"/>
                <a:gd name="T27" fmla="*/ 169 h 1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97" h="169">
                  <a:moveTo>
                    <a:pt x="42" y="76"/>
                  </a:moveTo>
                  <a:lnTo>
                    <a:pt x="1943" y="138"/>
                  </a:lnTo>
                  <a:lnTo>
                    <a:pt x="2087" y="0"/>
                  </a:lnTo>
                  <a:lnTo>
                    <a:pt x="2097" y="36"/>
                  </a:lnTo>
                  <a:lnTo>
                    <a:pt x="1970" y="169"/>
                  </a:lnTo>
                  <a:lnTo>
                    <a:pt x="0" y="112"/>
                  </a:lnTo>
                  <a:lnTo>
                    <a:pt x="42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8" name="Freeform 307"/>
            <p:cNvSpPr>
              <a:spLocks/>
            </p:cNvSpPr>
            <p:nvPr/>
          </p:nvSpPr>
          <p:spPr bwMode="auto">
            <a:xfrm>
              <a:off x="2385" y="2776"/>
              <a:ext cx="1929" cy="638"/>
            </a:xfrm>
            <a:custGeom>
              <a:avLst/>
              <a:gdLst>
                <a:gd name="T0" fmla="*/ 0 w 3859"/>
                <a:gd name="T1" fmla="*/ 1151 h 1275"/>
                <a:gd name="T2" fmla="*/ 3648 w 3859"/>
                <a:gd name="T3" fmla="*/ 1224 h 1275"/>
                <a:gd name="T4" fmla="*/ 3808 w 3859"/>
                <a:gd name="T5" fmla="*/ 868 h 1275"/>
                <a:gd name="T6" fmla="*/ 3808 w 3859"/>
                <a:gd name="T7" fmla="*/ 91 h 1275"/>
                <a:gd name="T8" fmla="*/ 3000 w 3859"/>
                <a:gd name="T9" fmla="*/ 72 h 1275"/>
                <a:gd name="T10" fmla="*/ 2557 w 3859"/>
                <a:gd name="T11" fmla="*/ 0 h 1275"/>
                <a:gd name="T12" fmla="*/ 3848 w 3859"/>
                <a:gd name="T13" fmla="*/ 39 h 1275"/>
                <a:gd name="T14" fmla="*/ 3859 w 3859"/>
                <a:gd name="T15" fmla="*/ 901 h 1275"/>
                <a:gd name="T16" fmla="*/ 3673 w 3859"/>
                <a:gd name="T17" fmla="*/ 1275 h 1275"/>
                <a:gd name="T18" fmla="*/ 19 w 3859"/>
                <a:gd name="T19" fmla="*/ 1191 h 1275"/>
                <a:gd name="T20" fmla="*/ 0 w 3859"/>
                <a:gd name="T21" fmla="*/ 1151 h 1275"/>
                <a:gd name="T22" fmla="*/ 0 w 3859"/>
                <a:gd name="T23" fmla="*/ 1151 h 12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59"/>
                <a:gd name="T37" fmla="*/ 0 h 1275"/>
                <a:gd name="T38" fmla="*/ 3859 w 3859"/>
                <a:gd name="T39" fmla="*/ 1275 h 12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59" h="1275">
                  <a:moveTo>
                    <a:pt x="0" y="1151"/>
                  </a:moveTo>
                  <a:lnTo>
                    <a:pt x="3648" y="1224"/>
                  </a:lnTo>
                  <a:lnTo>
                    <a:pt x="3808" y="868"/>
                  </a:lnTo>
                  <a:lnTo>
                    <a:pt x="3808" y="91"/>
                  </a:lnTo>
                  <a:lnTo>
                    <a:pt x="3000" y="72"/>
                  </a:lnTo>
                  <a:lnTo>
                    <a:pt x="2557" y="0"/>
                  </a:lnTo>
                  <a:lnTo>
                    <a:pt x="3848" y="39"/>
                  </a:lnTo>
                  <a:lnTo>
                    <a:pt x="3859" y="901"/>
                  </a:lnTo>
                  <a:lnTo>
                    <a:pt x="3673" y="1275"/>
                  </a:lnTo>
                  <a:lnTo>
                    <a:pt x="19" y="1191"/>
                  </a:lnTo>
                  <a:lnTo>
                    <a:pt x="0" y="11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9" name="Freeform 308"/>
            <p:cNvSpPr>
              <a:spLocks/>
            </p:cNvSpPr>
            <p:nvPr/>
          </p:nvSpPr>
          <p:spPr bwMode="auto">
            <a:xfrm>
              <a:off x="2411" y="2929"/>
              <a:ext cx="1779" cy="60"/>
            </a:xfrm>
            <a:custGeom>
              <a:avLst/>
              <a:gdLst>
                <a:gd name="T0" fmla="*/ 3 w 3558"/>
                <a:gd name="T1" fmla="*/ 0 h 119"/>
                <a:gd name="T2" fmla="*/ 3527 w 3558"/>
                <a:gd name="T3" fmla="*/ 83 h 119"/>
                <a:gd name="T4" fmla="*/ 3558 w 3558"/>
                <a:gd name="T5" fmla="*/ 119 h 119"/>
                <a:gd name="T6" fmla="*/ 0 w 3558"/>
                <a:gd name="T7" fmla="*/ 32 h 119"/>
                <a:gd name="T8" fmla="*/ 3 w 3558"/>
                <a:gd name="T9" fmla="*/ 0 h 119"/>
                <a:gd name="T10" fmla="*/ 3 w 3558"/>
                <a:gd name="T11" fmla="*/ 0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58"/>
                <a:gd name="T19" fmla="*/ 0 h 119"/>
                <a:gd name="T20" fmla="*/ 3558 w 3558"/>
                <a:gd name="T21" fmla="*/ 119 h 1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58" h="119">
                  <a:moveTo>
                    <a:pt x="3" y="0"/>
                  </a:moveTo>
                  <a:lnTo>
                    <a:pt x="3527" y="83"/>
                  </a:lnTo>
                  <a:lnTo>
                    <a:pt x="3558" y="119"/>
                  </a:lnTo>
                  <a:lnTo>
                    <a:pt x="0" y="3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0" name="Freeform 309"/>
            <p:cNvSpPr>
              <a:spLocks/>
            </p:cNvSpPr>
            <p:nvPr/>
          </p:nvSpPr>
          <p:spPr bwMode="auto">
            <a:xfrm>
              <a:off x="2952" y="2949"/>
              <a:ext cx="457" cy="125"/>
            </a:xfrm>
            <a:custGeom>
              <a:avLst/>
              <a:gdLst>
                <a:gd name="T0" fmla="*/ 0 w 914"/>
                <a:gd name="T1" fmla="*/ 4 h 249"/>
                <a:gd name="T2" fmla="*/ 4 w 914"/>
                <a:gd name="T3" fmla="*/ 238 h 249"/>
                <a:gd name="T4" fmla="*/ 914 w 914"/>
                <a:gd name="T5" fmla="*/ 249 h 249"/>
                <a:gd name="T6" fmla="*/ 914 w 914"/>
                <a:gd name="T7" fmla="*/ 19 h 249"/>
                <a:gd name="T8" fmla="*/ 886 w 914"/>
                <a:gd name="T9" fmla="*/ 19 h 249"/>
                <a:gd name="T10" fmla="*/ 886 w 914"/>
                <a:gd name="T11" fmla="*/ 234 h 249"/>
                <a:gd name="T12" fmla="*/ 34 w 914"/>
                <a:gd name="T13" fmla="*/ 217 h 249"/>
                <a:gd name="T14" fmla="*/ 27 w 914"/>
                <a:gd name="T15" fmla="*/ 0 h 249"/>
                <a:gd name="T16" fmla="*/ 0 w 914"/>
                <a:gd name="T17" fmla="*/ 4 h 249"/>
                <a:gd name="T18" fmla="*/ 0 w 914"/>
                <a:gd name="T19" fmla="*/ 4 h 2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249"/>
                <a:gd name="T32" fmla="*/ 914 w 914"/>
                <a:gd name="T33" fmla="*/ 249 h 2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249">
                  <a:moveTo>
                    <a:pt x="0" y="4"/>
                  </a:moveTo>
                  <a:lnTo>
                    <a:pt x="4" y="238"/>
                  </a:lnTo>
                  <a:lnTo>
                    <a:pt x="914" y="249"/>
                  </a:lnTo>
                  <a:lnTo>
                    <a:pt x="914" y="19"/>
                  </a:lnTo>
                  <a:lnTo>
                    <a:pt x="886" y="19"/>
                  </a:lnTo>
                  <a:lnTo>
                    <a:pt x="886" y="234"/>
                  </a:lnTo>
                  <a:lnTo>
                    <a:pt x="34" y="217"/>
                  </a:lnTo>
                  <a:lnTo>
                    <a:pt x="27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1" name="Freeform 310"/>
            <p:cNvSpPr>
              <a:spLocks/>
            </p:cNvSpPr>
            <p:nvPr/>
          </p:nvSpPr>
          <p:spPr bwMode="auto">
            <a:xfrm>
              <a:off x="2400" y="3134"/>
              <a:ext cx="1810" cy="49"/>
            </a:xfrm>
            <a:custGeom>
              <a:avLst/>
              <a:gdLst>
                <a:gd name="T0" fmla="*/ 0 w 3621"/>
                <a:gd name="T1" fmla="*/ 0 h 99"/>
                <a:gd name="T2" fmla="*/ 3621 w 3621"/>
                <a:gd name="T3" fmla="*/ 71 h 99"/>
                <a:gd name="T4" fmla="*/ 3609 w 3621"/>
                <a:gd name="T5" fmla="*/ 99 h 99"/>
                <a:gd name="T6" fmla="*/ 26 w 3621"/>
                <a:gd name="T7" fmla="*/ 31 h 99"/>
                <a:gd name="T8" fmla="*/ 0 w 3621"/>
                <a:gd name="T9" fmla="*/ 0 h 99"/>
                <a:gd name="T10" fmla="*/ 0 w 3621"/>
                <a:gd name="T11" fmla="*/ 0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21"/>
                <a:gd name="T19" fmla="*/ 0 h 99"/>
                <a:gd name="T20" fmla="*/ 3621 w 362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21" h="99">
                  <a:moveTo>
                    <a:pt x="0" y="0"/>
                  </a:moveTo>
                  <a:lnTo>
                    <a:pt x="3621" y="71"/>
                  </a:lnTo>
                  <a:lnTo>
                    <a:pt x="3609" y="99"/>
                  </a:lnTo>
                  <a:lnTo>
                    <a:pt x="2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2" name="Freeform 311"/>
            <p:cNvSpPr>
              <a:spLocks/>
            </p:cNvSpPr>
            <p:nvPr/>
          </p:nvSpPr>
          <p:spPr bwMode="auto">
            <a:xfrm>
              <a:off x="2471" y="2997"/>
              <a:ext cx="69" cy="72"/>
            </a:xfrm>
            <a:custGeom>
              <a:avLst/>
              <a:gdLst>
                <a:gd name="T0" fmla="*/ 0 w 137"/>
                <a:gd name="T1" fmla="*/ 51 h 144"/>
                <a:gd name="T2" fmla="*/ 12 w 137"/>
                <a:gd name="T3" fmla="*/ 17 h 144"/>
                <a:gd name="T4" fmla="*/ 46 w 137"/>
                <a:gd name="T5" fmla="*/ 0 h 144"/>
                <a:gd name="T6" fmla="*/ 92 w 137"/>
                <a:gd name="T7" fmla="*/ 0 h 144"/>
                <a:gd name="T8" fmla="*/ 124 w 137"/>
                <a:gd name="T9" fmla="*/ 22 h 144"/>
                <a:gd name="T10" fmla="*/ 137 w 137"/>
                <a:gd name="T11" fmla="*/ 55 h 144"/>
                <a:gd name="T12" fmla="*/ 135 w 137"/>
                <a:gd name="T13" fmla="*/ 95 h 144"/>
                <a:gd name="T14" fmla="*/ 109 w 137"/>
                <a:gd name="T15" fmla="*/ 129 h 144"/>
                <a:gd name="T16" fmla="*/ 65 w 137"/>
                <a:gd name="T17" fmla="*/ 144 h 144"/>
                <a:gd name="T18" fmla="*/ 27 w 137"/>
                <a:gd name="T19" fmla="*/ 134 h 144"/>
                <a:gd name="T20" fmla="*/ 65 w 137"/>
                <a:gd name="T21" fmla="*/ 129 h 144"/>
                <a:gd name="T22" fmla="*/ 101 w 137"/>
                <a:gd name="T23" fmla="*/ 108 h 144"/>
                <a:gd name="T24" fmla="*/ 109 w 137"/>
                <a:gd name="T25" fmla="*/ 66 h 144"/>
                <a:gd name="T26" fmla="*/ 88 w 137"/>
                <a:gd name="T27" fmla="*/ 34 h 144"/>
                <a:gd name="T28" fmla="*/ 57 w 137"/>
                <a:gd name="T29" fmla="*/ 26 h 144"/>
                <a:gd name="T30" fmla="*/ 27 w 137"/>
                <a:gd name="T31" fmla="*/ 32 h 144"/>
                <a:gd name="T32" fmla="*/ 0 w 137"/>
                <a:gd name="T33" fmla="*/ 51 h 144"/>
                <a:gd name="T34" fmla="*/ 0 w 137"/>
                <a:gd name="T35" fmla="*/ 51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4"/>
                <a:gd name="T56" fmla="*/ 137 w 137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4">
                  <a:moveTo>
                    <a:pt x="0" y="51"/>
                  </a:moveTo>
                  <a:lnTo>
                    <a:pt x="12" y="17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4" y="22"/>
                  </a:lnTo>
                  <a:lnTo>
                    <a:pt x="137" y="55"/>
                  </a:lnTo>
                  <a:lnTo>
                    <a:pt x="135" y="95"/>
                  </a:lnTo>
                  <a:lnTo>
                    <a:pt x="109" y="129"/>
                  </a:lnTo>
                  <a:lnTo>
                    <a:pt x="65" y="144"/>
                  </a:lnTo>
                  <a:lnTo>
                    <a:pt x="27" y="134"/>
                  </a:lnTo>
                  <a:lnTo>
                    <a:pt x="65" y="129"/>
                  </a:lnTo>
                  <a:lnTo>
                    <a:pt x="101" y="108"/>
                  </a:lnTo>
                  <a:lnTo>
                    <a:pt x="109" y="66"/>
                  </a:lnTo>
                  <a:lnTo>
                    <a:pt x="88" y="34"/>
                  </a:lnTo>
                  <a:lnTo>
                    <a:pt x="57" y="26"/>
                  </a:lnTo>
                  <a:lnTo>
                    <a:pt x="27" y="3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3" name="Freeform 312"/>
            <p:cNvSpPr>
              <a:spLocks/>
            </p:cNvSpPr>
            <p:nvPr/>
          </p:nvSpPr>
          <p:spPr bwMode="auto">
            <a:xfrm>
              <a:off x="2595" y="3002"/>
              <a:ext cx="69" cy="72"/>
            </a:xfrm>
            <a:custGeom>
              <a:avLst/>
              <a:gdLst>
                <a:gd name="T0" fmla="*/ 0 w 138"/>
                <a:gd name="T1" fmla="*/ 53 h 144"/>
                <a:gd name="T2" fmla="*/ 13 w 138"/>
                <a:gd name="T3" fmla="*/ 17 h 144"/>
                <a:gd name="T4" fmla="*/ 47 w 138"/>
                <a:gd name="T5" fmla="*/ 0 h 144"/>
                <a:gd name="T6" fmla="*/ 93 w 138"/>
                <a:gd name="T7" fmla="*/ 0 h 144"/>
                <a:gd name="T8" fmla="*/ 123 w 138"/>
                <a:gd name="T9" fmla="*/ 23 h 144"/>
                <a:gd name="T10" fmla="*/ 138 w 138"/>
                <a:gd name="T11" fmla="*/ 57 h 144"/>
                <a:gd name="T12" fmla="*/ 136 w 138"/>
                <a:gd name="T13" fmla="*/ 97 h 144"/>
                <a:gd name="T14" fmla="*/ 110 w 138"/>
                <a:gd name="T15" fmla="*/ 129 h 144"/>
                <a:gd name="T16" fmla="*/ 66 w 138"/>
                <a:gd name="T17" fmla="*/ 144 h 144"/>
                <a:gd name="T18" fmla="*/ 28 w 138"/>
                <a:gd name="T19" fmla="*/ 137 h 144"/>
                <a:gd name="T20" fmla="*/ 66 w 138"/>
                <a:gd name="T21" fmla="*/ 131 h 144"/>
                <a:gd name="T22" fmla="*/ 100 w 138"/>
                <a:gd name="T23" fmla="*/ 110 h 144"/>
                <a:gd name="T24" fmla="*/ 110 w 138"/>
                <a:gd name="T25" fmla="*/ 67 h 144"/>
                <a:gd name="T26" fmla="*/ 89 w 138"/>
                <a:gd name="T27" fmla="*/ 36 h 144"/>
                <a:gd name="T28" fmla="*/ 57 w 138"/>
                <a:gd name="T29" fmla="*/ 29 h 144"/>
                <a:gd name="T30" fmla="*/ 28 w 138"/>
                <a:gd name="T31" fmla="*/ 34 h 144"/>
                <a:gd name="T32" fmla="*/ 0 w 138"/>
                <a:gd name="T33" fmla="*/ 53 h 144"/>
                <a:gd name="T34" fmla="*/ 0 w 138"/>
                <a:gd name="T35" fmla="*/ 53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8"/>
                <a:gd name="T55" fmla="*/ 0 h 144"/>
                <a:gd name="T56" fmla="*/ 138 w 138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8" h="144">
                  <a:moveTo>
                    <a:pt x="0" y="53"/>
                  </a:moveTo>
                  <a:lnTo>
                    <a:pt x="13" y="17"/>
                  </a:lnTo>
                  <a:lnTo>
                    <a:pt x="47" y="0"/>
                  </a:lnTo>
                  <a:lnTo>
                    <a:pt x="93" y="0"/>
                  </a:lnTo>
                  <a:lnTo>
                    <a:pt x="123" y="23"/>
                  </a:lnTo>
                  <a:lnTo>
                    <a:pt x="138" y="57"/>
                  </a:lnTo>
                  <a:lnTo>
                    <a:pt x="136" y="97"/>
                  </a:lnTo>
                  <a:lnTo>
                    <a:pt x="110" y="129"/>
                  </a:lnTo>
                  <a:lnTo>
                    <a:pt x="66" y="144"/>
                  </a:lnTo>
                  <a:lnTo>
                    <a:pt x="28" y="137"/>
                  </a:lnTo>
                  <a:lnTo>
                    <a:pt x="66" y="131"/>
                  </a:lnTo>
                  <a:lnTo>
                    <a:pt x="100" y="110"/>
                  </a:lnTo>
                  <a:lnTo>
                    <a:pt x="110" y="67"/>
                  </a:lnTo>
                  <a:lnTo>
                    <a:pt x="89" y="36"/>
                  </a:lnTo>
                  <a:lnTo>
                    <a:pt x="57" y="29"/>
                  </a:lnTo>
                  <a:lnTo>
                    <a:pt x="28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4" name="Freeform 313"/>
            <p:cNvSpPr>
              <a:spLocks/>
            </p:cNvSpPr>
            <p:nvPr/>
          </p:nvSpPr>
          <p:spPr bwMode="auto">
            <a:xfrm>
              <a:off x="3001" y="2971"/>
              <a:ext cx="378" cy="49"/>
            </a:xfrm>
            <a:custGeom>
              <a:avLst/>
              <a:gdLst>
                <a:gd name="T0" fmla="*/ 0 w 757"/>
                <a:gd name="T1" fmla="*/ 29 h 97"/>
                <a:gd name="T2" fmla="*/ 224 w 757"/>
                <a:gd name="T3" fmla="*/ 27 h 97"/>
                <a:gd name="T4" fmla="*/ 230 w 757"/>
                <a:gd name="T5" fmla="*/ 0 h 97"/>
                <a:gd name="T6" fmla="*/ 513 w 757"/>
                <a:gd name="T7" fmla="*/ 8 h 97"/>
                <a:gd name="T8" fmla="*/ 523 w 757"/>
                <a:gd name="T9" fmla="*/ 36 h 97"/>
                <a:gd name="T10" fmla="*/ 755 w 757"/>
                <a:gd name="T11" fmla="*/ 34 h 97"/>
                <a:gd name="T12" fmla="*/ 757 w 757"/>
                <a:gd name="T13" fmla="*/ 78 h 97"/>
                <a:gd name="T14" fmla="*/ 525 w 757"/>
                <a:gd name="T15" fmla="*/ 74 h 97"/>
                <a:gd name="T16" fmla="*/ 513 w 757"/>
                <a:gd name="T17" fmla="*/ 97 h 97"/>
                <a:gd name="T18" fmla="*/ 228 w 757"/>
                <a:gd name="T19" fmla="*/ 93 h 97"/>
                <a:gd name="T20" fmla="*/ 213 w 757"/>
                <a:gd name="T21" fmla="*/ 69 h 97"/>
                <a:gd name="T22" fmla="*/ 0 w 757"/>
                <a:gd name="T23" fmla="*/ 61 h 97"/>
                <a:gd name="T24" fmla="*/ 0 w 757"/>
                <a:gd name="T25" fmla="*/ 29 h 97"/>
                <a:gd name="T26" fmla="*/ 0 w 757"/>
                <a:gd name="T27" fmla="*/ 29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7"/>
                <a:gd name="T43" fmla="*/ 0 h 97"/>
                <a:gd name="T44" fmla="*/ 757 w 757"/>
                <a:gd name="T45" fmla="*/ 97 h 9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7" h="97">
                  <a:moveTo>
                    <a:pt x="0" y="29"/>
                  </a:moveTo>
                  <a:lnTo>
                    <a:pt x="224" y="27"/>
                  </a:lnTo>
                  <a:lnTo>
                    <a:pt x="230" y="0"/>
                  </a:lnTo>
                  <a:lnTo>
                    <a:pt x="513" y="8"/>
                  </a:lnTo>
                  <a:lnTo>
                    <a:pt x="523" y="36"/>
                  </a:lnTo>
                  <a:lnTo>
                    <a:pt x="755" y="34"/>
                  </a:lnTo>
                  <a:lnTo>
                    <a:pt x="757" y="78"/>
                  </a:lnTo>
                  <a:lnTo>
                    <a:pt x="525" y="74"/>
                  </a:lnTo>
                  <a:lnTo>
                    <a:pt x="513" y="97"/>
                  </a:lnTo>
                  <a:lnTo>
                    <a:pt x="228" y="93"/>
                  </a:lnTo>
                  <a:lnTo>
                    <a:pt x="213" y="69"/>
                  </a:lnTo>
                  <a:lnTo>
                    <a:pt x="0" y="6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5" name="Freeform 314"/>
            <p:cNvSpPr>
              <a:spLocks/>
            </p:cNvSpPr>
            <p:nvPr/>
          </p:nvSpPr>
          <p:spPr bwMode="auto">
            <a:xfrm>
              <a:off x="2638" y="1295"/>
              <a:ext cx="1435" cy="1207"/>
            </a:xfrm>
            <a:custGeom>
              <a:avLst/>
              <a:gdLst>
                <a:gd name="T0" fmla="*/ 25 w 2868"/>
                <a:gd name="T1" fmla="*/ 0 h 2414"/>
                <a:gd name="T2" fmla="*/ 2824 w 2868"/>
                <a:gd name="T3" fmla="*/ 31 h 2414"/>
                <a:gd name="T4" fmla="*/ 2868 w 2868"/>
                <a:gd name="T5" fmla="*/ 80 h 2414"/>
                <a:gd name="T6" fmla="*/ 2859 w 2868"/>
                <a:gd name="T7" fmla="*/ 2384 h 2414"/>
                <a:gd name="T8" fmla="*/ 2819 w 2868"/>
                <a:gd name="T9" fmla="*/ 2414 h 2414"/>
                <a:gd name="T10" fmla="*/ 2834 w 2868"/>
                <a:gd name="T11" fmla="*/ 105 h 2414"/>
                <a:gd name="T12" fmla="*/ 2800 w 2868"/>
                <a:gd name="T13" fmla="*/ 55 h 2414"/>
                <a:gd name="T14" fmla="*/ 0 w 2868"/>
                <a:gd name="T15" fmla="*/ 31 h 2414"/>
                <a:gd name="T16" fmla="*/ 25 w 2868"/>
                <a:gd name="T17" fmla="*/ 0 h 2414"/>
                <a:gd name="T18" fmla="*/ 25 w 2868"/>
                <a:gd name="T19" fmla="*/ 0 h 24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68"/>
                <a:gd name="T31" fmla="*/ 0 h 2414"/>
                <a:gd name="T32" fmla="*/ 2868 w 2868"/>
                <a:gd name="T33" fmla="*/ 2414 h 24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68" h="2414">
                  <a:moveTo>
                    <a:pt x="25" y="0"/>
                  </a:moveTo>
                  <a:lnTo>
                    <a:pt x="2824" y="31"/>
                  </a:lnTo>
                  <a:lnTo>
                    <a:pt x="2868" y="80"/>
                  </a:lnTo>
                  <a:lnTo>
                    <a:pt x="2859" y="2384"/>
                  </a:lnTo>
                  <a:lnTo>
                    <a:pt x="2819" y="2414"/>
                  </a:lnTo>
                  <a:lnTo>
                    <a:pt x="2834" y="105"/>
                  </a:lnTo>
                  <a:lnTo>
                    <a:pt x="2800" y="55"/>
                  </a:lnTo>
                  <a:lnTo>
                    <a:pt x="0" y="3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6" name="Freeform 315"/>
            <p:cNvSpPr>
              <a:spLocks/>
            </p:cNvSpPr>
            <p:nvPr/>
          </p:nvSpPr>
          <p:spPr bwMode="auto">
            <a:xfrm>
              <a:off x="3457" y="3000"/>
              <a:ext cx="598" cy="76"/>
            </a:xfrm>
            <a:custGeom>
              <a:avLst/>
              <a:gdLst>
                <a:gd name="T0" fmla="*/ 0 w 1197"/>
                <a:gd name="T1" fmla="*/ 0 h 152"/>
                <a:gd name="T2" fmla="*/ 0 w 1197"/>
                <a:gd name="T3" fmla="*/ 133 h 152"/>
                <a:gd name="T4" fmla="*/ 1197 w 1197"/>
                <a:gd name="T5" fmla="*/ 152 h 152"/>
                <a:gd name="T6" fmla="*/ 1195 w 1197"/>
                <a:gd name="T7" fmla="*/ 19 h 152"/>
                <a:gd name="T8" fmla="*/ 1167 w 1197"/>
                <a:gd name="T9" fmla="*/ 17 h 152"/>
                <a:gd name="T10" fmla="*/ 1161 w 1197"/>
                <a:gd name="T11" fmla="*/ 120 h 152"/>
                <a:gd name="T12" fmla="*/ 32 w 1197"/>
                <a:gd name="T13" fmla="*/ 97 h 152"/>
                <a:gd name="T14" fmla="*/ 0 w 1197"/>
                <a:gd name="T15" fmla="*/ 0 h 152"/>
                <a:gd name="T16" fmla="*/ 0 w 1197"/>
                <a:gd name="T17" fmla="*/ 0 h 1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7"/>
                <a:gd name="T28" fmla="*/ 0 h 152"/>
                <a:gd name="T29" fmla="*/ 1197 w 1197"/>
                <a:gd name="T30" fmla="*/ 152 h 1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7" h="152">
                  <a:moveTo>
                    <a:pt x="0" y="0"/>
                  </a:moveTo>
                  <a:lnTo>
                    <a:pt x="0" y="133"/>
                  </a:lnTo>
                  <a:lnTo>
                    <a:pt x="1197" y="152"/>
                  </a:lnTo>
                  <a:lnTo>
                    <a:pt x="1195" y="19"/>
                  </a:lnTo>
                  <a:lnTo>
                    <a:pt x="1167" y="17"/>
                  </a:lnTo>
                  <a:lnTo>
                    <a:pt x="1161" y="120"/>
                  </a:lnTo>
                  <a:lnTo>
                    <a:pt x="32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7" name="Freeform 316"/>
            <p:cNvSpPr>
              <a:spLocks/>
            </p:cNvSpPr>
            <p:nvPr/>
          </p:nvSpPr>
          <p:spPr bwMode="auto">
            <a:xfrm>
              <a:off x="3425" y="2957"/>
              <a:ext cx="18" cy="370"/>
            </a:xfrm>
            <a:custGeom>
              <a:avLst/>
              <a:gdLst>
                <a:gd name="T0" fmla="*/ 5 w 36"/>
                <a:gd name="T1" fmla="*/ 0 h 739"/>
                <a:gd name="T2" fmla="*/ 0 w 36"/>
                <a:gd name="T3" fmla="*/ 739 h 739"/>
                <a:gd name="T4" fmla="*/ 21 w 36"/>
                <a:gd name="T5" fmla="*/ 732 h 739"/>
                <a:gd name="T6" fmla="*/ 36 w 36"/>
                <a:gd name="T7" fmla="*/ 9 h 739"/>
                <a:gd name="T8" fmla="*/ 5 w 36"/>
                <a:gd name="T9" fmla="*/ 0 h 739"/>
                <a:gd name="T10" fmla="*/ 5 w 36"/>
                <a:gd name="T11" fmla="*/ 0 h 7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739"/>
                <a:gd name="T20" fmla="*/ 36 w 36"/>
                <a:gd name="T21" fmla="*/ 739 h 7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739">
                  <a:moveTo>
                    <a:pt x="5" y="0"/>
                  </a:moveTo>
                  <a:lnTo>
                    <a:pt x="0" y="739"/>
                  </a:lnTo>
                  <a:lnTo>
                    <a:pt x="21" y="732"/>
                  </a:lnTo>
                  <a:lnTo>
                    <a:pt x="36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8" name="Freeform 317"/>
            <p:cNvSpPr>
              <a:spLocks/>
            </p:cNvSpPr>
            <p:nvPr/>
          </p:nvSpPr>
          <p:spPr bwMode="auto">
            <a:xfrm>
              <a:off x="4072" y="2977"/>
              <a:ext cx="13" cy="362"/>
            </a:xfrm>
            <a:custGeom>
              <a:avLst/>
              <a:gdLst>
                <a:gd name="T0" fmla="*/ 0 w 27"/>
                <a:gd name="T1" fmla="*/ 2 h 724"/>
                <a:gd name="T2" fmla="*/ 2 w 27"/>
                <a:gd name="T3" fmla="*/ 724 h 724"/>
                <a:gd name="T4" fmla="*/ 27 w 27"/>
                <a:gd name="T5" fmla="*/ 724 h 724"/>
                <a:gd name="T6" fmla="*/ 23 w 27"/>
                <a:gd name="T7" fmla="*/ 0 h 724"/>
                <a:gd name="T8" fmla="*/ 0 w 27"/>
                <a:gd name="T9" fmla="*/ 2 h 724"/>
                <a:gd name="T10" fmla="*/ 0 w 27"/>
                <a:gd name="T11" fmla="*/ 2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724"/>
                <a:gd name="T20" fmla="*/ 27 w 27"/>
                <a:gd name="T21" fmla="*/ 724 h 7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724">
                  <a:moveTo>
                    <a:pt x="0" y="2"/>
                  </a:moveTo>
                  <a:lnTo>
                    <a:pt x="2" y="724"/>
                  </a:lnTo>
                  <a:lnTo>
                    <a:pt x="27" y="724"/>
                  </a:lnTo>
                  <a:lnTo>
                    <a:pt x="2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39" name="Freeform 318"/>
            <p:cNvSpPr>
              <a:spLocks/>
            </p:cNvSpPr>
            <p:nvPr/>
          </p:nvSpPr>
          <p:spPr bwMode="auto">
            <a:xfrm>
              <a:off x="4099" y="3039"/>
              <a:ext cx="69" cy="72"/>
            </a:xfrm>
            <a:custGeom>
              <a:avLst/>
              <a:gdLst>
                <a:gd name="T0" fmla="*/ 0 w 137"/>
                <a:gd name="T1" fmla="*/ 53 h 145"/>
                <a:gd name="T2" fmla="*/ 12 w 137"/>
                <a:gd name="T3" fmla="*/ 19 h 145"/>
                <a:gd name="T4" fmla="*/ 46 w 137"/>
                <a:gd name="T5" fmla="*/ 0 h 145"/>
                <a:gd name="T6" fmla="*/ 92 w 137"/>
                <a:gd name="T7" fmla="*/ 0 h 145"/>
                <a:gd name="T8" fmla="*/ 122 w 137"/>
                <a:gd name="T9" fmla="*/ 23 h 145"/>
                <a:gd name="T10" fmla="*/ 137 w 137"/>
                <a:gd name="T11" fmla="*/ 57 h 145"/>
                <a:gd name="T12" fmla="*/ 135 w 137"/>
                <a:gd name="T13" fmla="*/ 97 h 145"/>
                <a:gd name="T14" fmla="*/ 109 w 137"/>
                <a:gd name="T15" fmla="*/ 129 h 145"/>
                <a:gd name="T16" fmla="*/ 65 w 137"/>
                <a:gd name="T17" fmla="*/ 145 h 145"/>
                <a:gd name="T18" fmla="*/ 27 w 137"/>
                <a:gd name="T19" fmla="*/ 137 h 145"/>
                <a:gd name="T20" fmla="*/ 65 w 137"/>
                <a:gd name="T21" fmla="*/ 131 h 145"/>
                <a:gd name="T22" fmla="*/ 101 w 137"/>
                <a:gd name="T23" fmla="*/ 110 h 145"/>
                <a:gd name="T24" fmla="*/ 109 w 137"/>
                <a:gd name="T25" fmla="*/ 67 h 145"/>
                <a:gd name="T26" fmla="*/ 88 w 137"/>
                <a:gd name="T27" fmla="*/ 36 h 145"/>
                <a:gd name="T28" fmla="*/ 57 w 137"/>
                <a:gd name="T29" fmla="*/ 29 h 145"/>
                <a:gd name="T30" fmla="*/ 27 w 137"/>
                <a:gd name="T31" fmla="*/ 34 h 145"/>
                <a:gd name="T32" fmla="*/ 0 w 137"/>
                <a:gd name="T33" fmla="*/ 53 h 145"/>
                <a:gd name="T34" fmla="*/ 0 w 137"/>
                <a:gd name="T35" fmla="*/ 53 h 1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5"/>
                <a:gd name="T56" fmla="*/ 137 w 137"/>
                <a:gd name="T57" fmla="*/ 145 h 1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5">
                  <a:moveTo>
                    <a:pt x="0" y="53"/>
                  </a:moveTo>
                  <a:lnTo>
                    <a:pt x="12" y="19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2" y="23"/>
                  </a:lnTo>
                  <a:lnTo>
                    <a:pt x="137" y="57"/>
                  </a:lnTo>
                  <a:lnTo>
                    <a:pt x="135" y="97"/>
                  </a:lnTo>
                  <a:lnTo>
                    <a:pt x="109" y="129"/>
                  </a:lnTo>
                  <a:lnTo>
                    <a:pt x="65" y="145"/>
                  </a:lnTo>
                  <a:lnTo>
                    <a:pt x="27" y="137"/>
                  </a:lnTo>
                  <a:lnTo>
                    <a:pt x="65" y="131"/>
                  </a:lnTo>
                  <a:lnTo>
                    <a:pt x="101" y="110"/>
                  </a:lnTo>
                  <a:lnTo>
                    <a:pt x="109" y="67"/>
                  </a:lnTo>
                  <a:lnTo>
                    <a:pt x="88" y="36"/>
                  </a:lnTo>
                  <a:lnTo>
                    <a:pt x="57" y="29"/>
                  </a:lnTo>
                  <a:lnTo>
                    <a:pt x="27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" name="Freeform 319"/>
            <p:cNvSpPr>
              <a:spLocks/>
            </p:cNvSpPr>
            <p:nvPr/>
          </p:nvSpPr>
          <p:spPr bwMode="auto">
            <a:xfrm>
              <a:off x="4134" y="3355"/>
              <a:ext cx="13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19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" name="Freeform 320"/>
            <p:cNvSpPr>
              <a:spLocks/>
            </p:cNvSpPr>
            <p:nvPr/>
          </p:nvSpPr>
          <p:spPr bwMode="auto">
            <a:xfrm>
              <a:off x="2748" y="1435"/>
              <a:ext cx="1173" cy="874"/>
            </a:xfrm>
            <a:custGeom>
              <a:avLst/>
              <a:gdLst>
                <a:gd name="T0" fmla="*/ 0 w 2347"/>
                <a:gd name="T1" fmla="*/ 0 h 1747"/>
                <a:gd name="T2" fmla="*/ 47 w 2347"/>
                <a:gd name="T3" fmla="*/ 111 h 1747"/>
                <a:gd name="T4" fmla="*/ 36 w 2347"/>
                <a:gd name="T5" fmla="*/ 1150 h 1747"/>
                <a:gd name="T6" fmla="*/ 39 w 2347"/>
                <a:gd name="T7" fmla="*/ 1747 h 1747"/>
                <a:gd name="T8" fmla="*/ 153 w 2347"/>
                <a:gd name="T9" fmla="*/ 1709 h 1747"/>
                <a:gd name="T10" fmla="*/ 174 w 2347"/>
                <a:gd name="T11" fmla="*/ 139 h 1747"/>
                <a:gd name="T12" fmla="*/ 914 w 2347"/>
                <a:gd name="T13" fmla="*/ 124 h 1747"/>
                <a:gd name="T14" fmla="*/ 2280 w 2347"/>
                <a:gd name="T15" fmla="*/ 158 h 1747"/>
                <a:gd name="T16" fmla="*/ 2347 w 2347"/>
                <a:gd name="T17" fmla="*/ 107 h 1747"/>
                <a:gd name="T18" fmla="*/ 1762 w 2347"/>
                <a:gd name="T19" fmla="*/ 92 h 1747"/>
                <a:gd name="T20" fmla="*/ 752 w 2347"/>
                <a:gd name="T21" fmla="*/ 67 h 1747"/>
                <a:gd name="T22" fmla="*/ 102 w 2347"/>
                <a:gd name="T23" fmla="*/ 71 h 1747"/>
                <a:gd name="T24" fmla="*/ 0 w 2347"/>
                <a:gd name="T25" fmla="*/ 0 h 1747"/>
                <a:gd name="T26" fmla="*/ 0 w 2347"/>
                <a:gd name="T27" fmla="*/ 0 h 17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47"/>
                <a:gd name="T43" fmla="*/ 0 h 1747"/>
                <a:gd name="T44" fmla="*/ 2347 w 2347"/>
                <a:gd name="T45" fmla="*/ 1747 h 17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47" h="1747">
                  <a:moveTo>
                    <a:pt x="0" y="0"/>
                  </a:moveTo>
                  <a:lnTo>
                    <a:pt x="47" y="111"/>
                  </a:lnTo>
                  <a:lnTo>
                    <a:pt x="36" y="1150"/>
                  </a:lnTo>
                  <a:lnTo>
                    <a:pt x="39" y="1747"/>
                  </a:lnTo>
                  <a:lnTo>
                    <a:pt x="153" y="1709"/>
                  </a:lnTo>
                  <a:lnTo>
                    <a:pt x="174" y="139"/>
                  </a:lnTo>
                  <a:lnTo>
                    <a:pt x="914" y="124"/>
                  </a:lnTo>
                  <a:lnTo>
                    <a:pt x="2280" y="158"/>
                  </a:lnTo>
                  <a:lnTo>
                    <a:pt x="2347" y="107"/>
                  </a:lnTo>
                  <a:lnTo>
                    <a:pt x="1762" y="92"/>
                  </a:lnTo>
                  <a:lnTo>
                    <a:pt x="752" y="67"/>
                  </a:lnTo>
                  <a:lnTo>
                    <a:pt x="102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" name="Freeform 321"/>
            <p:cNvSpPr>
              <a:spLocks/>
            </p:cNvSpPr>
            <p:nvPr/>
          </p:nvSpPr>
          <p:spPr bwMode="auto">
            <a:xfrm>
              <a:off x="2772" y="1487"/>
              <a:ext cx="1146" cy="882"/>
            </a:xfrm>
            <a:custGeom>
              <a:avLst/>
              <a:gdLst>
                <a:gd name="T0" fmla="*/ 0 w 2292"/>
                <a:gd name="T1" fmla="*/ 1650 h 1764"/>
                <a:gd name="T2" fmla="*/ 859 w 2292"/>
                <a:gd name="T3" fmla="*/ 1696 h 1764"/>
                <a:gd name="T4" fmla="*/ 2173 w 2292"/>
                <a:gd name="T5" fmla="*/ 1713 h 1764"/>
                <a:gd name="T6" fmla="*/ 2289 w 2292"/>
                <a:gd name="T7" fmla="*/ 1764 h 1764"/>
                <a:gd name="T8" fmla="*/ 2277 w 2292"/>
                <a:gd name="T9" fmla="*/ 1696 h 1764"/>
                <a:gd name="T10" fmla="*/ 2292 w 2292"/>
                <a:gd name="T11" fmla="*/ 0 h 1764"/>
                <a:gd name="T12" fmla="*/ 2197 w 2292"/>
                <a:gd name="T13" fmla="*/ 36 h 1764"/>
                <a:gd name="T14" fmla="*/ 2190 w 2292"/>
                <a:gd name="T15" fmla="*/ 1618 h 1764"/>
                <a:gd name="T16" fmla="*/ 1410 w 2292"/>
                <a:gd name="T17" fmla="*/ 1641 h 1764"/>
                <a:gd name="T18" fmla="*/ 449 w 2292"/>
                <a:gd name="T19" fmla="*/ 1610 h 1764"/>
                <a:gd name="T20" fmla="*/ 72 w 2292"/>
                <a:gd name="T21" fmla="*/ 1593 h 1764"/>
                <a:gd name="T22" fmla="*/ 0 w 2292"/>
                <a:gd name="T23" fmla="*/ 1650 h 1764"/>
                <a:gd name="T24" fmla="*/ 0 w 2292"/>
                <a:gd name="T25" fmla="*/ 1650 h 17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92"/>
                <a:gd name="T40" fmla="*/ 0 h 1764"/>
                <a:gd name="T41" fmla="*/ 2292 w 2292"/>
                <a:gd name="T42" fmla="*/ 1764 h 176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92" h="1764">
                  <a:moveTo>
                    <a:pt x="0" y="1650"/>
                  </a:moveTo>
                  <a:lnTo>
                    <a:pt x="859" y="1696"/>
                  </a:lnTo>
                  <a:lnTo>
                    <a:pt x="2173" y="1713"/>
                  </a:lnTo>
                  <a:lnTo>
                    <a:pt x="2289" y="1764"/>
                  </a:lnTo>
                  <a:lnTo>
                    <a:pt x="2277" y="1696"/>
                  </a:lnTo>
                  <a:lnTo>
                    <a:pt x="2292" y="0"/>
                  </a:lnTo>
                  <a:lnTo>
                    <a:pt x="2197" y="36"/>
                  </a:lnTo>
                  <a:lnTo>
                    <a:pt x="2190" y="1618"/>
                  </a:lnTo>
                  <a:lnTo>
                    <a:pt x="1410" y="1641"/>
                  </a:lnTo>
                  <a:lnTo>
                    <a:pt x="449" y="1610"/>
                  </a:lnTo>
                  <a:lnTo>
                    <a:pt x="72" y="1593"/>
                  </a:lnTo>
                  <a:lnTo>
                    <a:pt x="0" y="16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" name="Freeform 322"/>
            <p:cNvSpPr>
              <a:spLocks/>
            </p:cNvSpPr>
            <p:nvPr/>
          </p:nvSpPr>
          <p:spPr bwMode="auto">
            <a:xfrm>
              <a:off x="4098" y="3355"/>
              <a:ext cx="13" cy="35"/>
            </a:xfrm>
            <a:custGeom>
              <a:avLst/>
              <a:gdLst>
                <a:gd name="T0" fmla="*/ 0 w 24"/>
                <a:gd name="T1" fmla="*/ 0 h 70"/>
                <a:gd name="T2" fmla="*/ 1 w 24"/>
                <a:gd name="T3" fmla="*/ 70 h 70"/>
                <a:gd name="T4" fmla="*/ 24 w 24"/>
                <a:gd name="T5" fmla="*/ 70 h 70"/>
                <a:gd name="T6" fmla="*/ 19 w 24"/>
                <a:gd name="T7" fmla="*/ 2 h 70"/>
                <a:gd name="T8" fmla="*/ 0 w 24"/>
                <a:gd name="T9" fmla="*/ 0 h 70"/>
                <a:gd name="T10" fmla="*/ 0 w 24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0"/>
                <a:gd name="T20" fmla="*/ 24 w 24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0">
                  <a:moveTo>
                    <a:pt x="0" y="0"/>
                  </a:moveTo>
                  <a:lnTo>
                    <a:pt x="1" y="70"/>
                  </a:lnTo>
                  <a:lnTo>
                    <a:pt x="24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4" name="Freeform 323"/>
            <p:cNvSpPr>
              <a:spLocks/>
            </p:cNvSpPr>
            <p:nvPr/>
          </p:nvSpPr>
          <p:spPr bwMode="auto">
            <a:xfrm>
              <a:off x="4062" y="335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5" name="Freeform 324"/>
            <p:cNvSpPr>
              <a:spLocks/>
            </p:cNvSpPr>
            <p:nvPr/>
          </p:nvSpPr>
          <p:spPr bwMode="auto">
            <a:xfrm>
              <a:off x="4026" y="335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6" name="Freeform 325"/>
            <p:cNvSpPr>
              <a:spLocks/>
            </p:cNvSpPr>
            <p:nvPr/>
          </p:nvSpPr>
          <p:spPr bwMode="auto">
            <a:xfrm>
              <a:off x="3990" y="3352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7" name="Freeform 326"/>
            <p:cNvSpPr>
              <a:spLocks/>
            </p:cNvSpPr>
            <p:nvPr/>
          </p:nvSpPr>
          <p:spPr bwMode="auto">
            <a:xfrm>
              <a:off x="3955" y="3351"/>
              <a:ext cx="11" cy="36"/>
            </a:xfrm>
            <a:custGeom>
              <a:avLst/>
              <a:gdLst>
                <a:gd name="T0" fmla="*/ 0 w 23"/>
                <a:gd name="T1" fmla="*/ 0 h 72"/>
                <a:gd name="T2" fmla="*/ 0 w 23"/>
                <a:gd name="T3" fmla="*/ 72 h 72"/>
                <a:gd name="T4" fmla="*/ 23 w 23"/>
                <a:gd name="T5" fmla="*/ 72 h 72"/>
                <a:gd name="T6" fmla="*/ 20 w 23"/>
                <a:gd name="T7" fmla="*/ 3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0" y="72"/>
                  </a:lnTo>
                  <a:lnTo>
                    <a:pt x="23" y="72"/>
                  </a:lnTo>
                  <a:lnTo>
                    <a:pt x="2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8" name="Freeform 327"/>
            <p:cNvSpPr>
              <a:spLocks/>
            </p:cNvSpPr>
            <p:nvPr/>
          </p:nvSpPr>
          <p:spPr bwMode="auto">
            <a:xfrm>
              <a:off x="3919" y="3351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9" name="Freeform 328"/>
            <p:cNvSpPr>
              <a:spLocks/>
            </p:cNvSpPr>
            <p:nvPr/>
          </p:nvSpPr>
          <p:spPr bwMode="auto">
            <a:xfrm>
              <a:off x="3883" y="3350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0" name="Freeform 329"/>
            <p:cNvSpPr>
              <a:spLocks/>
            </p:cNvSpPr>
            <p:nvPr/>
          </p:nvSpPr>
          <p:spPr bwMode="auto">
            <a:xfrm>
              <a:off x="3846" y="3349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1" name="Freeform 330"/>
            <p:cNvSpPr>
              <a:spLocks/>
            </p:cNvSpPr>
            <p:nvPr/>
          </p:nvSpPr>
          <p:spPr bwMode="auto">
            <a:xfrm>
              <a:off x="3810" y="3348"/>
              <a:ext cx="12" cy="37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" name="Freeform 331"/>
            <p:cNvSpPr>
              <a:spLocks/>
            </p:cNvSpPr>
            <p:nvPr/>
          </p:nvSpPr>
          <p:spPr bwMode="auto">
            <a:xfrm>
              <a:off x="3774" y="3348"/>
              <a:ext cx="13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" name="Freeform 332"/>
            <p:cNvSpPr>
              <a:spLocks/>
            </p:cNvSpPr>
            <p:nvPr/>
          </p:nvSpPr>
          <p:spPr bwMode="auto">
            <a:xfrm>
              <a:off x="3738" y="3347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" name="Freeform 333"/>
            <p:cNvSpPr>
              <a:spLocks/>
            </p:cNvSpPr>
            <p:nvPr/>
          </p:nvSpPr>
          <p:spPr bwMode="auto">
            <a:xfrm>
              <a:off x="3702" y="334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2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5" name="Freeform 334"/>
            <p:cNvSpPr>
              <a:spLocks/>
            </p:cNvSpPr>
            <p:nvPr/>
          </p:nvSpPr>
          <p:spPr bwMode="auto">
            <a:xfrm>
              <a:off x="3666" y="3346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6" name="Freeform 335"/>
            <p:cNvSpPr>
              <a:spLocks/>
            </p:cNvSpPr>
            <p:nvPr/>
          </p:nvSpPr>
          <p:spPr bwMode="auto">
            <a:xfrm>
              <a:off x="3631" y="3346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7" name="Freeform 336"/>
            <p:cNvSpPr>
              <a:spLocks/>
            </p:cNvSpPr>
            <p:nvPr/>
          </p:nvSpPr>
          <p:spPr bwMode="auto">
            <a:xfrm>
              <a:off x="3595" y="3345"/>
              <a:ext cx="11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8" name="Freeform 337"/>
            <p:cNvSpPr>
              <a:spLocks/>
            </p:cNvSpPr>
            <p:nvPr/>
          </p:nvSpPr>
          <p:spPr bwMode="auto">
            <a:xfrm>
              <a:off x="3558" y="334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9" name="Freeform 338"/>
            <p:cNvSpPr>
              <a:spLocks/>
            </p:cNvSpPr>
            <p:nvPr/>
          </p:nvSpPr>
          <p:spPr bwMode="auto">
            <a:xfrm>
              <a:off x="3522" y="3343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0" name="Freeform 339"/>
            <p:cNvSpPr>
              <a:spLocks/>
            </p:cNvSpPr>
            <p:nvPr/>
          </p:nvSpPr>
          <p:spPr bwMode="auto">
            <a:xfrm>
              <a:off x="3486" y="3343"/>
              <a:ext cx="12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1" name="Freeform 340"/>
            <p:cNvSpPr>
              <a:spLocks/>
            </p:cNvSpPr>
            <p:nvPr/>
          </p:nvSpPr>
          <p:spPr bwMode="auto">
            <a:xfrm>
              <a:off x="3450" y="3342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2" name="Freeform 341"/>
            <p:cNvSpPr>
              <a:spLocks/>
            </p:cNvSpPr>
            <p:nvPr/>
          </p:nvSpPr>
          <p:spPr bwMode="auto">
            <a:xfrm>
              <a:off x="3414" y="3341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3" name="Freeform 342"/>
            <p:cNvSpPr>
              <a:spLocks/>
            </p:cNvSpPr>
            <p:nvPr/>
          </p:nvSpPr>
          <p:spPr bwMode="auto">
            <a:xfrm>
              <a:off x="3378" y="3340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" name="Freeform 343"/>
            <p:cNvSpPr>
              <a:spLocks/>
            </p:cNvSpPr>
            <p:nvPr/>
          </p:nvSpPr>
          <p:spPr bwMode="auto">
            <a:xfrm>
              <a:off x="3342" y="3339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1 w 24"/>
                <a:gd name="T3" fmla="*/ 72 h 72"/>
                <a:gd name="T4" fmla="*/ 24 w 24"/>
                <a:gd name="T5" fmla="*/ 72 h 72"/>
                <a:gd name="T6" fmla="*/ 20 w 24"/>
                <a:gd name="T7" fmla="*/ 4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1" y="72"/>
                  </a:lnTo>
                  <a:lnTo>
                    <a:pt x="24" y="72"/>
                  </a:lnTo>
                  <a:lnTo>
                    <a:pt x="2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" name="Freeform 344"/>
            <p:cNvSpPr>
              <a:spLocks/>
            </p:cNvSpPr>
            <p:nvPr/>
          </p:nvSpPr>
          <p:spPr bwMode="auto">
            <a:xfrm>
              <a:off x="3307" y="3339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6" name="Freeform 345"/>
            <p:cNvSpPr>
              <a:spLocks/>
            </p:cNvSpPr>
            <p:nvPr/>
          </p:nvSpPr>
          <p:spPr bwMode="auto">
            <a:xfrm>
              <a:off x="3270" y="3338"/>
              <a:ext cx="12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7" name="Freeform 346"/>
            <p:cNvSpPr>
              <a:spLocks/>
            </p:cNvSpPr>
            <p:nvPr/>
          </p:nvSpPr>
          <p:spPr bwMode="auto">
            <a:xfrm>
              <a:off x="3234" y="3337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8" name="Freeform 347"/>
            <p:cNvSpPr>
              <a:spLocks/>
            </p:cNvSpPr>
            <p:nvPr/>
          </p:nvSpPr>
          <p:spPr bwMode="auto">
            <a:xfrm>
              <a:off x="3198" y="333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20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9" name="Freeform 348"/>
            <p:cNvSpPr>
              <a:spLocks/>
            </p:cNvSpPr>
            <p:nvPr/>
          </p:nvSpPr>
          <p:spPr bwMode="auto">
            <a:xfrm>
              <a:off x="3162" y="3336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0" name="Freeform 349"/>
            <p:cNvSpPr>
              <a:spLocks/>
            </p:cNvSpPr>
            <p:nvPr/>
          </p:nvSpPr>
          <p:spPr bwMode="auto">
            <a:xfrm>
              <a:off x="3126" y="3335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1" name="Freeform 350"/>
            <p:cNvSpPr>
              <a:spLocks/>
            </p:cNvSpPr>
            <p:nvPr/>
          </p:nvSpPr>
          <p:spPr bwMode="auto">
            <a:xfrm>
              <a:off x="3090" y="3334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" name="Freeform 351"/>
            <p:cNvSpPr>
              <a:spLocks/>
            </p:cNvSpPr>
            <p:nvPr/>
          </p:nvSpPr>
          <p:spPr bwMode="auto">
            <a:xfrm>
              <a:off x="3054" y="3333"/>
              <a:ext cx="12" cy="36"/>
            </a:xfrm>
            <a:custGeom>
              <a:avLst/>
              <a:gdLst>
                <a:gd name="T0" fmla="*/ 0 w 24"/>
                <a:gd name="T1" fmla="*/ 0 h 73"/>
                <a:gd name="T2" fmla="*/ 1 w 24"/>
                <a:gd name="T3" fmla="*/ 73 h 73"/>
                <a:gd name="T4" fmla="*/ 24 w 24"/>
                <a:gd name="T5" fmla="*/ 73 h 73"/>
                <a:gd name="T6" fmla="*/ 20 w 24"/>
                <a:gd name="T7" fmla="*/ 2 h 73"/>
                <a:gd name="T8" fmla="*/ 0 w 24"/>
                <a:gd name="T9" fmla="*/ 0 h 73"/>
                <a:gd name="T10" fmla="*/ 0 w 24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3"/>
                <a:gd name="T20" fmla="*/ 24 w 24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3">
                  <a:moveTo>
                    <a:pt x="0" y="0"/>
                  </a:moveTo>
                  <a:lnTo>
                    <a:pt x="1" y="73"/>
                  </a:lnTo>
                  <a:lnTo>
                    <a:pt x="24" y="73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" name="Freeform 352"/>
            <p:cNvSpPr>
              <a:spLocks/>
            </p:cNvSpPr>
            <p:nvPr/>
          </p:nvSpPr>
          <p:spPr bwMode="auto">
            <a:xfrm>
              <a:off x="3018" y="333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4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4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4" name="Freeform 353"/>
            <p:cNvSpPr>
              <a:spLocks/>
            </p:cNvSpPr>
            <p:nvPr/>
          </p:nvSpPr>
          <p:spPr bwMode="auto">
            <a:xfrm>
              <a:off x="2983" y="3332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5" name="Freeform 354"/>
            <p:cNvSpPr>
              <a:spLocks/>
            </p:cNvSpPr>
            <p:nvPr/>
          </p:nvSpPr>
          <p:spPr bwMode="auto">
            <a:xfrm>
              <a:off x="2946" y="3331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6" name="Freeform 355"/>
            <p:cNvSpPr>
              <a:spLocks/>
            </p:cNvSpPr>
            <p:nvPr/>
          </p:nvSpPr>
          <p:spPr bwMode="auto">
            <a:xfrm>
              <a:off x="2910" y="3330"/>
              <a:ext cx="12" cy="36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7" name="Freeform 356"/>
            <p:cNvSpPr>
              <a:spLocks/>
            </p:cNvSpPr>
            <p:nvPr/>
          </p:nvSpPr>
          <p:spPr bwMode="auto">
            <a:xfrm>
              <a:off x="2874" y="3329"/>
              <a:ext cx="12" cy="37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4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8" name="Freeform 357"/>
            <p:cNvSpPr>
              <a:spLocks/>
            </p:cNvSpPr>
            <p:nvPr/>
          </p:nvSpPr>
          <p:spPr bwMode="auto">
            <a:xfrm>
              <a:off x="2838" y="3329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9" name="Freeform 358"/>
            <p:cNvSpPr>
              <a:spLocks/>
            </p:cNvSpPr>
            <p:nvPr/>
          </p:nvSpPr>
          <p:spPr bwMode="auto">
            <a:xfrm>
              <a:off x="2802" y="3328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0" name="Freeform 359"/>
            <p:cNvSpPr>
              <a:spLocks/>
            </p:cNvSpPr>
            <p:nvPr/>
          </p:nvSpPr>
          <p:spPr bwMode="auto">
            <a:xfrm>
              <a:off x="2766" y="3328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1" name="Freeform 360"/>
            <p:cNvSpPr>
              <a:spLocks/>
            </p:cNvSpPr>
            <p:nvPr/>
          </p:nvSpPr>
          <p:spPr bwMode="auto">
            <a:xfrm>
              <a:off x="2730" y="332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4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4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2" name="Freeform 361"/>
            <p:cNvSpPr>
              <a:spLocks/>
            </p:cNvSpPr>
            <p:nvPr/>
          </p:nvSpPr>
          <p:spPr bwMode="auto">
            <a:xfrm>
              <a:off x="2694" y="3327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4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4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3" name="Freeform 362"/>
            <p:cNvSpPr>
              <a:spLocks/>
            </p:cNvSpPr>
            <p:nvPr/>
          </p:nvSpPr>
          <p:spPr bwMode="auto">
            <a:xfrm>
              <a:off x="2658" y="332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4" name="Freeform 363"/>
            <p:cNvSpPr>
              <a:spLocks/>
            </p:cNvSpPr>
            <p:nvPr/>
          </p:nvSpPr>
          <p:spPr bwMode="auto">
            <a:xfrm>
              <a:off x="2622" y="3325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5" name="Freeform 364"/>
            <p:cNvSpPr>
              <a:spLocks/>
            </p:cNvSpPr>
            <p:nvPr/>
          </p:nvSpPr>
          <p:spPr bwMode="auto">
            <a:xfrm>
              <a:off x="2586" y="332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6" name="Freeform 365"/>
            <p:cNvSpPr>
              <a:spLocks/>
            </p:cNvSpPr>
            <p:nvPr/>
          </p:nvSpPr>
          <p:spPr bwMode="auto">
            <a:xfrm>
              <a:off x="2550" y="332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19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7" name="Freeform 366"/>
            <p:cNvSpPr>
              <a:spLocks/>
            </p:cNvSpPr>
            <p:nvPr/>
          </p:nvSpPr>
          <p:spPr bwMode="auto">
            <a:xfrm>
              <a:off x="2514" y="3323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8" name="Freeform 367"/>
            <p:cNvSpPr>
              <a:spLocks/>
            </p:cNvSpPr>
            <p:nvPr/>
          </p:nvSpPr>
          <p:spPr bwMode="auto">
            <a:xfrm>
              <a:off x="2478" y="3322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9" name="Freeform 368"/>
            <p:cNvSpPr>
              <a:spLocks/>
            </p:cNvSpPr>
            <p:nvPr/>
          </p:nvSpPr>
          <p:spPr bwMode="auto">
            <a:xfrm>
              <a:off x="2442" y="3321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0" name="Freeform 369"/>
            <p:cNvSpPr>
              <a:spLocks/>
            </p:cNvSpPr>
            <p:nvPr/>
          </p:nvSpPr>
          <p:spPr bwMode="auto">
            <a:xfrm>
              <a:off x="2386" y="2993"/>
              <a:ext cx="1833" cy="401"/>
            </a:xfrm>
            <a:custGeom>
              <a:avLst/>
              <a:gdLst>
                <a:gd name="T0" fmla="*/ 0 w 3667"/>
                <a:gd name="T1" fmla="*/ 616 h 802"/>
                <a:gd name="T2" fmla="*/ 3635 w 3667"/>
                <a:gd name="T3" fmla="*/ 675 h 802"/>
                <a:gd name="T4" fmla="*/ 3616 w 3667"/>
                <a:gd name="T5" fmla="*/ 0 h 802"/>
                <a:gd name="T6" fmla="*/ 3642 w 3667"/>
                <a:gd name="T7" fmla="*/ 15 h 802"/>
                <a:gd name="T8" fmla="*/ 3667 w 3667"/>
                <a:gd name="T9" fmla="*/ 802 h 802"/>
                <a:gd name="T10" fmla="*/ 3623 w 3667"/>
                <a:gd name="T11" fmla="*/ 703 h 802"/>
                <a:gd name="T12" fmla="*/ 80 w 3667"/>
                <a:gd name="T13" fmla="*/ 644 h 802"/>
                <a:gd name="T14" fmla="*/ 0 w 3667"/>
                <a:gd name="T15" fmla="*/ 616 h 802"/>
                <a:gd name="T16" fmla="*/ 0 w 3667"/>
                <a:gd name="T17" fmla="*/ 616 h 8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67"/>
                <a:gd name="T28" fmla="*/ 0 h 802"/>
                <a:gd name="T29" fmla="*/ 3667 w 3667"/>
                <a:gd name="T30" fmla="*/ 802 h 8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67" h="802">
                  <a:moveTo>
                    <a:pt x="0" y="616"/>
                  </a:moveTo>
                  <a:lnTo>
                    <a:pt x="3635" y="675"/>
                  </a:lnTo>
                  <a:lnTo>
                    <a:pt x="3616" y="0"/>
                  </a:lnTo>
                  <a:lnTo>
                    <a:pt x="3642" y="15"/>
                  </a:lnTo>
                  <a:lnTo>
                    <a:pt x="3667" y="802"/>
                  </a:lnTo>
                  <a:lnTo>
                    <a:pt x="3623" y="703"/>
                  </a:lnTo>
                  <a:lnTo>
                    <a:pt x="80" y="644"/>
                  </a:lnTo>
                  <a:lnTo>
                    <a:pt x="0" y="6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1" name="Freeform 370"/>
            <p:cNvSpPr>
              <a:spLocks/>
            </p:cNvSpPr>
            <p:nvPr/>
          </p:nvSpPr>
          <p:spPr bwMode="auto">
            <a:xfrm>
              <a:off x="2849" y="1517"/>
              <a:ext cx="994" cy="755"/>
            </a:xfrm>
            <a:custGeom>
              <a:avLst/>
              <a:gdLst>
                <a:gd name="T0" fmla="*/ 0 w 1988"/>
                <a:gd name="T1" fmla="*/ 0 h 1509"/>
                <a:gd name="T2" fmla="*/ 1988 w 1988"/>
                <a:gd name="T3" fmla="*/ 28 h 1509"/>
                <a:gd name="T4" fmla="*/ 1988 w 1988"/>
                <a:gd name="T5" fmla="*/ 1509 h 1509"/>
                <a:gd name="T6" fmla="*/ 21 w 1988"/>
                <a:gd name="T7" fmla="*/ 1465 h 1509"/>
                <a:gd name="T8" fmla="*/ 0 w 1988"/>
                <a:gd name="T9" fmla="*/ 0 h 1509"/>
                <a:gd name="T10" fmla="*/ 0 w 1988"/>
                <a:gd name="T11" fmla="*/ 0 h 15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8"/>
                <a:gd name="T19" fmla="*/ 0 h 1509"/>
                <a:gd name="T20" fmla="*/ 1988 w 1988"/>
                <a:gd name="T21" fmla="*/ 1509 h 15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8" h="1509">
                  <a:moveTo>
                    <a:pt x="0" y="0"/>
                  </a:moveTo>
                  <a:lnTo>
                    <a:pt x="1988" y="28"/>
                  </a:lnTo>
                  <a:lnTo>
                    <a:pt x="1988" y="1509"/>
                  </a:lnTo>
                  <a:lnTo>
                    <a:pt x="21" y="14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2" name="Freeform 371"/>
            <p:cNvSpPr>
              <a:spLocks/>
            </p:cNvSpPr>
            <p:nvPr/>
          </p:nvSpPr>
          <p:spPr bwMode="auto">
            <a:xfrm>
              <a:off x="3460" y="2983"/>
              <a:ext cx="593" cy="30"/>
            </a:xfrm>
            <a:custGeom>
              <a:avLst/>
              <a:gdLst>
                <a:gd name="T0" fmla="*/ 0 w 1186"/>
                <a:gd name="T1" fmla="*/ 30 h 59"/>
                <a:gd name="T2" fmla="*/ 1186 w 1186"/>
                <a:gd name="T3" fmla="*/ 59 h 59"/>
                <a:gd name="T4" fmla="*/ 1186 w 1186"/>
                <a:gd name="T5" fmla="*/ 38 h 59"/>
                <a:gd name="T6" fmla="*/ 0 w 1186"/>
                <a:gd name="T7" fmla="*/ 0 h 59"/>
                <a:gd name="T8" fmla="*/ 0 w 1186"/>
                <a:gd name="T9" fmla="*/ 30 h 59"/>
                <a:gd name="T10" fmla="*/ 0 w 1186"/>
                <a:gd name="T11" fmla="*/ 30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86"/>
                <a:gd name="T19" fmla="*/ 0 h 59"/>
                <a:gd name="T20" fmla="*/ 1186 w 1186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86" h="59">
                  <a:moveTo>
                    <a:pt x="0" y="30"/>
                  </a:moveTo>
                  <a:lnTo>
                    <a:pt x="1186" y="59"/>
                  </a:lnTo>
                  <a:lnTo>
                    <a:pt x="1186" y="38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3" name="Freeform 372"/>
            <p:cNvSpPr>
              <a:spLocks/>
            </p:cNvSpPr>
            <p:nvPr/>
          </p:nvSpPr>
          <p:spPr bwMode="auto">
            <a:xfrm>
              <a:off x="3939" y="2547"/>
              <a:ext cx="94" cy="88"/>
            </a:xfrm>
            <a:custGeom>
              <a:avLst/>
              <a:gdLst>
                <a:gd name="T0" fmla="*/ 36 w 188"/>
                <a:gd name="T1" fmla="*/ 38 h 175"/>
                <a:gd name="T2" fmla="*/ 0 w 188"/>
                <a:gd name="T3" fmla="*/ 175 h 175"/>
                <a:gd name="T4" fmla="*/ 116 w 188"/>
                <a:gd name="T5" fmla="*/ 175 h 175"/>
                <a:gd name="T6" fmla="*/ 188 w 188"/>
                <a:gd name="T7" fmla="*/ 0 h 175"/>
                <a:gd name="T8" fmla="*/ 36 w 188"/>
                <a:gd name="T9" fmla="*/ 38 h 175"/>
                <a:gd name="T10" fmla="*/ 36 w 188"/>
                <a:gd name="T11" fmla="*/ 38 h 1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175"/>
                <a:gd name="T20" fmla="*/ 188 w 188"/>
                <a:gd name="T21" fmla="*/ 175 h 1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175">
                  <a:moveTo>
                    <a:pt x="36" y="38"/>
                  </a:moveTo>
                  <a:lnTo>
                    <a:pt x="0" y="175"/>
                  </a:lnTo>
                  <a:lnTo>
                    <a:pt x="116" y="175"/>
                  </a:lnTo>
                  <a:lnTo>
                    <a:pt x="188" y="0"/>
                  </a:lnTo>
                  <a:lnTo>
                    <a:pt x="36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374"/>
          <p:cNvGrpSpPr>
            <a:grpSpLocks/>
          </p:cNvGrpSpPr>
          <p:nvPr/>
        </p:nvGrpSpPr>
        <p:grpSpPr bwMode="auto">
          <a:xfrm>
            <a:off x="4572000" y="4805363"/>
            <a:ext cx="858838" cy="784225"/>
            <a:chOff x="1824" y="1248"/>
            <a:chExt cx="2509" cy="2185"/>
          </a:xfrm>
        </p:grpSpPr>
        <p:sp>
          <p:nvSpPr>
            <p:cNvPr id="4120" name="AutoShape 375"/>
            <p:cNvSpPr>
              <a:spLocks noChangeAspect="1" noChangeArrowheads="1" noTextEdit="1"/>
            </p:cNvSpPr>
            <p:nvPr/>
          </p:nvSpPr>
          <p:spPr bwMode="auto">
            <a:xfrm>
              <a:off x="1824" y="1248"/>
              <a:ext cx="2509" cy="2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Freeform 376"/>
            <p:cNvSpPr>
              <a:spLocks/>
            </p:cNvSpPr>
            <p:nvPr/>
          </p:nvSpPr>
          <p:spPr bwMode="auto">
            <a:xfrm>
              <a:off x="2340" y="2802"/>
              <a:ext cx="1968" cy="566"/>
            </a:xfrm>
            <a:custGeom>
              <a:avLst/>
              <a:gdLst>
                <a:gd name="T0" fmla="*/ 644 w 3937"/>
                <a:gd name="T1" fmla="*/ 0 h 1133"/>
                <a:gd name="T2" fmla="*/ 0 w 3937"/>
                <a:gd name="T3" fmla="*/ 247 h 1133"/>
                <a:gd name="T4" fmla="*/ 29 w 3937"/>
                <a:gd name="T5" fmla="*/ 1030 h 1133"/>
                <a:gd name="T6" fmla="*/ 3764 w 3937"/>
                <a:gd name="T7" fmla="*/ 1133 h 1133"/>
                <a:gd name="T8" fmla="*/ 3937 w 3937"/>
                <a:gd name="T9" fmla="*/ 821 h 1133"/>
                <a:gd name="T10" fmla="*/ 3908 w 3937"/>
                <a:gd name="T11" fmla="*/ 7 h 1133"/>
                <a:gd name="T12" fmla="*/ 2443 w 3937"/>
                <a:gd name="T13" fmla="*/ 0 h 1133"/>
                <a:gd name="T14" fmla="*/ 644 w 3937"/>
                <a:gd name="T15" fmla="*/ 0 h 1133"/>
                <a:gd name="T16" fmla="*/ 644 w 3937"/>
                <a:gd name="T17" fmla="*/ 0 h 113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37"/>
                <a:gd name="T28" fmla="*/ 0 h 1133"/>
                <a:gd name="T29" fmla="*/ 3937 w 3937"/>
                <a:gd name="T30" fmla="*/ 1133 h 113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37" h="1133">
                  <a:moveTo>
                    <a:pt x="644" y="0"/>
                  </a:moveTo>
                  <a:lnTo>
                    <a:pt x="0" y="247"/>
                  </a:lnTo>
                  <a:lnTo>
                    <a:pt x="29" y="1030"/>
                  </a:lnTo>
                  <a:lnTo>
                    <a:pt x="3764" y="1133"/>
                  </a:lnTo>
                  <a:lnTo>
                    <a:pt x="3937" y="821"/>
                  </a:lnTo>
                  <a:lnTo>
                    <a:pt x="3908" y="7"/>
                  </a:lnTo>
                  <a:lnTo>
                    <a:pt x="2443" y="0"/>
                  </a:lnTo>
                  <a:lnTo>
                    <a:pt x="64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377"/>
            <p:cNvSpPr>
              <a:spLocks/>
            </p:cNvSpPr>
            <p:nvPr/>
          </p:nvSpPr>
          <p:spPr bwMode="auto">
            <a:xfrm>
              <a:off x="2586" y="1262"/>
              <a:ext cx="1560" cy="1337"/>
            </a:xfrm>
            <a:custGeom>
              <a:avLst/>
              <a:gdLst>
                <a:gd name="T0" fmla="*/ 101 w 3120"/>
                <a:gd name="T1" fmla="*/ 0 h 2672"/>
                <a:gd name="T2" fmla="*/ 3068 w 3120"/>
                <a:gd name="T3" fmla="*/ 28 h 2672"/>
                <a:gd name="T4" fmla="*/ 3120 w 3120"/>
                <a:gd name="T5" fmla="*/ 72 h 2672"/>
                <a:gd name="T6" fmla="*/ 3097 w 3120"/>
                <a:gd name="T7" fmla="*/ 2425 h 2672"/>
                <a:gd name="T8" fmla="*/ 2916 w 3120"/>
                <a:gd name="T9" fmla="*/ 2556 h 2672"/>
                <a:gd name="T10" fmla="*/ 2800 w 3120"/>
                <a:gd name="T11" fmla="*/ 2672 h 2672"/>
                <a:gd name="T12" fmla="*/ 196 w 3120"/>
                <a:gd name="T13" fmla="*/ 2549 h 2672"/>
                <a:gd name="T14" fmla="*/ 0 w 3120"/>
                <a:gd name="T15" fmla="*/ 2410 h 2672"/>
                <a:gd name="T16" fmla="*/ 29 w 3120"/>
                <a:gd name="T17" fmla="*/ 108 h 2672"/>
                <a:gd name="T18" fmla="*/ 101 w 3120"/>
                <a:gd name="T19" fmla="*/ 0 h 2672"/>
                <a:gd name="T20" fmla="*/ 101 w 3120"/>
                <a:gd name="T21" fmla="*/ 0 h 26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120"/>
                <a:gd name="T34" fmla="*/ 0 h 2672"/>
                <a:gd name="T35" fmla="*/ 3120 w 3120"/>
                <a:gd name="T36" fmla="*/ 2672 h 26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120" h="2672">
                  <a:moveTo>
                    <a:pt x="101" y="0"/>
                  </a:moveTo>
                  <a:lnTo>
                    <a:pt x="3068" y="28"/>
                  </a:lnTo>
                  <a:lnTo>
                    <a:pt x="3120" y="72"/>
                  </a:lnTo>
                  <a:lnTo>
                    <a:pt x="3097" y="2425"/>
                  </a:lnTo>
                  <a:lnTo>
                    <a:pt x="2916" y="2556"/>
                  </a:lnTo>
                  <a:lnTo>
                    <a:pt x="2800" y="2672"/>
                  </a:lnTo>
                  <a:lnTo>
                    <a:pt x="196" y="2549"/>
                  </a:lnTo>
                  <a:lnTo>
                    <a:pt x="0" y="2410"/>
                  </a:lnTo>
                  <a:lnTo>
                    <a:pt x="29" y="108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378"/>
            <p:cNvSpPr>
              <a:spLocks/>
            </p:cNvSpPr>
            <p:nvPr/>
          </p:nvSpPr>
          <p:spPr bwMode="auto">
            <a:xfrm>
              <a:off x="2676" y="2507"/>
              <a:ext cx="1339" cy="146"/>
            </a:xfrm>
            <a:custGeom>
              <a:avLst/>
              <a:gdLst>
                <a:gd name="T0" fmla="*/ 0 w 2676"/>
                <a:gd name="T1" fmla="*/ 0 h 290"/>
                <a:gd name="T2" fmla="*/ 0 w 2676"/>
                <a:gd name="T3" fmla="*/ 203 h 290"/>
                <a:gd name="T4" fmla="*/ 2480 w 2676"/>
                <a:gd name="T5" fmla="*/ 290 h 290"/>
                <a:gd name="T6" fmla="*/ 2676 w 2676"/>
                <a:gd name="T7" fmla="*/ 95 h 290"/>
                <a:gd name="T8" fmla="*/ 0 w 2676"/>
                <a:gd name="T9" fmla="*/ 0 h 290"/>
                <a:gd name="T10" fmla="*/ 0 w 2676"/>
                <a:gd name="T11" fmla="*/ 0 h 2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76"/>
                <a:gd name="T19" fmla="*/ 0 h 290"/>
                <a:gd name="T20" fmla="*/ 2676 w 2676"/>
                <a:gd name="T21" fmla="*/ 290 h 2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76" h="290">
                  <a:moveTo>
                    <a:pt x="0" y="0"/>
                  </a:moveTo>
                  <a:lnTo>
                    <a:pt x="0" y="203"/>
                  </a:lnTo>
                  <a:lnTo>
                    <a:pt x="2480" y="290"/>
                  </a:lnTo>
                  <a:lnTo>
                    <a:pt x="2676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Freeform 379"/>
            <p:cNvSpPr>
              <a:spLocks/>
            </p:cNvSpPr>
            <p:nvPr/>
          </p:nvSpPr>
          <p:spPr bwMode="auto">
            <a:xfrm>
              <a:off x="3428" y="2956"/>
              <a:ext cx="30" cy="375"/>
            </a:xfrm>
            <a:custGeom>
              <a:avLst/>
              <a:gdLst>
                <a:gd name="T0" fmla="*/ 59 w 59"/>
                <a:gd name="T1" fmla="*/ 4 h 751"/>
                <a:gd name="T2" fmla="*/ 40 w 59"/>
                <a:gd name="T3" fmla="*/ 739 h 751"/>
                <a:gd name="T4" fmla="*/ 0 w 59"/>
                <a:gd name="T5" fmla="*/ 751 h 751"/>
                <a:gd name="T6" fmla="*/ 8 w 59"/>
                <a:gd name="T7" fmla="*/ 0 h 751"/>
                <a:gd name="T8" fmla="*/ 59 w 59"/>
                <a:gd name="T9" fmla="*/ 4 h 751"/>
                <a:gd name="T10" fmla="*/ 59 w 59"/>
                <a:gd name="T11" fmla="*/ 4 h 7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751"/>
                <a:gd name="T20" fmla="*/ 59 w 59"/>
                <a:gd name="T21" fmla="*/ 751 h 7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751">
                  <a:moveTo>
                    <a:pt x="59" y="4"/>
                  </a:moveTo>
                  <a:lnTo>
                    <a:pt x="40" y="739"/>
                  </a:lnTo>
                  <a:lnTo>
                    <a:pt x="0" y="751"/>
                  </a:lnTo>
                  <a:lnTo>
                    <a:pt x="8" y="0"/>
                  </a:lnTo>
                  <a:lnTo>
                    <a:pt x="59" y="4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Freeform 380"/>
            <p:cNvSpPr>
              <a:spLocks/>
            </p:cNvSpPr>
            <p:nvPr/>
          </p:nvSpPr>
          <p:spPr bwMode="auto">
            <a:xfrm>
              <a:off x="2373" y="2912"/>
              <a:ext cx="1846" cy="481"/>
            </a:xfrm>
            <a:custGeom>
              <a:avLst/>
              <a:gdLst>
                <a:gd name="T0" fmla="*/ 59 w 3691"/>
                <a:gd name="T1" fmla="*/ 0 h 962"/>
                <a:gd name="T2" fmla="*/ 89 w 3691"/>
                <a:gd name="T3" fmla="*/ 48 h 962"/>
                <a:gd name="T4" fmla="*/ 74 w 3691"/>
                <a:gd name="T5" fmla="*/ 407 h 962"/>
                <a:gd name="T6" fmla="*/ 2109 w 3691"/>
                <a:gd name="T7" fmla="*/ 451 h 962"/>
                <a:gd name="T8" fmla="*/ 3607 w 3691"/>
                <a:gd name="T9" fmla="*/ 491 h 962"/>
                <a:gd name="T10" fmla="*/ 3643 w 3691"/>
                <a:gd name="T11" fmla="*/ 531 h 962"/>
                <a:gd name="T12" fmla="*/ 66 w 3691"/>
                <a:gd name="T13" fmla="*/ 458 h 962"/>
                <a:gd name="T14" fmla="*/ 55 w 3691"/>
                <a:gd name="T15" fmla="*/ 763 h 962"/>
                <a:gd name="T16" fmla="*/ 2113 w 3691"/>
                <a:gd name="T17" fmla="*/ 791 h 962"/>
                <a:gd name="T18" fmla="*/ 3681 w 3691"/>
                <a:gd name="T19" fmla="*/ 816 h 962"/>
                <a:gd name="T20" fmla="*/ 3691 w 3691"/>
                <a:gd name="T21" fmla="*/ 962 h 962"/>
                <a:gd name="T22" fmla="*/ 1203 w 3691"/>
                <a:gd name="T23" fmla="*/ 930 h 962"/>
                <a:gd name="T24" fmla="*/ 49 w 3691"/>
                <a:gd name="T25" fmla="*/ 901 h 962"/>
                <a:gd name="T26" fmla="*/ 3 w 3691"/>
                <a:gd name="T27" fmla="*/ 861 h 962"/>
                <a:gd name="T28" fmla="*/ 0 w 3691"/>
                <a:gd name="T29" fmla="*/ 82 h 962"/>
                <a:gd name="T30" fmla="*/ 59 w 3691"/>
                <a:gd name="T31" fmla="*/ 0 h 962"/>
                <a:gd name="T32" fmla="*/ 59 w 3691"/>
                <a:gd name="T33" fmla="*/ 0 h 96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91"/>
                <a:gd name="T52" fmla="*/ 0 h 962"/>
                <a:gd name="T53" fmla="*/ 3691 w 3691"/>
                <a:gd name="T54" fmla="*/ 962 h 96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91" h="962">
                  <a:moveTo>
                    <a:pt x="59" y="0"/>
                  </a:moveTo>
                  <a:lnTo>
                    <a:pt x="89" y="48"/>
                  </a:lnTo>
                  <a:lnTo>
                    <a:pt x="74" y="407"/>
                  </a:lnTo>
                  <a:lnTo>
                    <a:pt x="2109" y="451"/>
                  </a:lnTo>
                  <a:lnTo>
                    <a:pt x="3607" y="491"/>
                  </a:lnTo>
                  <a:lnTo>
                    <a:pt x="3643" y="531"/>
                  </a:lnTo>
                  <a:lnTo>
                    <a:pt x="66" y="458"/>
                  </a:lnTo>
                  <a:lnTo>
                    <a:pt x="55" y="763"/>
                  </a:lnTo>
                  <a:lnTo>
                    <a:pt x="2113" y="791"/>
                  </a:lnTo>
                  <a:lnTo>
                    <a:pt x="3681" y="816"/>
                  </a:lnTo>
                  <a:lnTo>
                    <a:pt x="3691" y="962"/>
                  </a:lnTo>
                  <a:lnTo>
                    <a:pt x="1203" y="930"/>
                  </a:lnTo>
                  <a:lnTo>
                    <a:pt x="49" y="901"/>
                  </a:lnTo>
                  <a:lnTo>
                    <a:pt x="3" y="861"/>
                  </a:lnTo>
                  <a:lnTo>
                    <a:pt x="0" y="8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Freeform 381"/>
            <p:cNvSpPr>
              <a:spLocks/>
            </p:cNvSpPr>
            <p:nvPr/>
          </p:nvSpPr>
          <p:spPr bwMode="auto">
            <a:xfrm>
              <a:off x="2959" y="2953"/>
              <a:ext cx="444" cy="117"/>
            </a:xfrm>
            <a:custGeom>
              <a:avLst/>
              <a:gdLst>
                <a:gd name="T0" fmla="*/ 0 w 887"/>
                <a:gd name="T1" fmla="*/ 2 h 234"/>
                <a:gd name="T2" fmla="*/ 0 w 887"/>
                <a:gd name="T3" fmla="*/ 222 h 234"/>
                <a:gd name="T4" fmla="*/ 887 w 887"/>
                <a:gd name="T5" fmla="*/ 234 h 234"/>
                <a:gd name="T6" fmla="*/ 876 w 887"/>
                <a:gd name="T7" fmla="*/ 131 h 234"/>
                <a:gd name="T8" fmla="*/ 621 w 887"/>
                <a:gd name="T9" fmla="*/ 131 h 234"/>
                <a:gd name="T10" fmla="*/ 598 w 887"/>
                <a:gd name="T11" fmla="*/ 160 h 234"/>
                <a:gd name="T12" fmla="*/ 292 w 887"/>
                <a:gd name="T13" fmla="*/ 156 h 234"/>
                <a:gd name="T14" fmla="*/ 273 w 887"/>
                <a:gd name="T15" fmla="*/ 127 h 234"/>
                <a:gd name="T16" fmla="*/ 68 w 887"/>
                <a:gd name="T17" fmla="*/ 131 h 234"/>
                <a:gd name="T18" fmla="*/ 60 w 887"/>
                <a:gd name="T19" fmla="*/ 0 h 234"/>
                <a:gd name="T20" fmla="*/ 0 w 887"/>
                <a:gd name="T21" fmla="*/ 2 h 234"/>
                <a:gd name="T22" fmla="*/ 0 w 887"/>
                <a:gd name="T23" fmla="*/ 2 h 2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87"/>
                <a:gd name="T37" fmla="*/ 0 h 234"/>
                <a:gd name="T38" fmla="*/ 887 w 887"/>
                <a:gd name="T39" fmla="*/ 234 h 2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87" h="234">
                  <a:moveTo>
                    <a:pt x="0" y="2"/>
                  </a:moveTo>
                  <a:lnTo>
                    <a:pt x="0" y="222"/>
                  </a:lnTo>
                  <a:lnTo>
                    <a:pt x="887" y="234"/>
                  </a:lnTo>
                  <a:lnTo>
                    <a:pt x="876" y="131"/>
                  </a:lnTo>
                  <a:lnTo>
                    <a:pt x="621" y="131"/>
                  </a:lnTo>
                  <a:lnTo>
                    <a:pt x="598" y="160"/>
                  </a:lnTo>
                  <a:lnTo>
                    <a:pt x="292" y="156"/>
                  </a:lnTo>
                  <a:lnTo>
                    <a:pt x="273" y="127"/>
                  </a:lnTo>
                  <a:lnTo>
                    <a:pt x="68" y="131"/>
                  </a:lnTo>
                  <a:lnTo>
                    <a:pt x="6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Freeform 382"/>
            <p:cNvSpPr>
              <a:spLocks/>
            </p:cNvSpPr>
            <p:nvPr/>
          </p:nvSpPr>
          <p:spPr bwMode="auto">
            <a:xfrm>
              <a:off x="3460" y="3035"/>
              <a:ext cx="586" cy="31"/>
            </a:xfrm>
            <a:custGeom>
              <a:avLst/>
              <a:gdLst>
                <a:gd name="T0" fmla="*/ 0 w 1173"/>
                <a:gd name="T1" fmla="*/ 0 h 62"/>
                <a:gd name="T2" fmla="*/ 1173 w 1173"/>
                <a:gd name="T3" fmla="*/ 15 h 62"/>
                <a:gd name="T4" fmla="*/ 1173 w 1173"/>
                <a:gd name="T5" fmla="*/ 62 h 62"/>
                <a:gd name="T6" fmla="*/ 2 w 1173"/>
                <a:gd name="T7" fmla="*/ 51 h 62"/>
                <a:gd name="T8" fmla="*/ 0 w 1173"/>
                <a:gd name="T9" fmla="*/ 0 h 62"/>
                <a:gd name="T10" fmla="*/ 0 w 1173"/>
                <a:gd name="T11" fmla="*/ 0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73"/>
                <a:gd name="T19" fmla="*/ 0 h 62"/>
                <a:gd name="T20" fmla="*/ 1173 w 1173"/>
                <a:gd name="T21" fmla="*/ 62 h 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73" h="62">
                  <a:moveTo>
                    <a:pt x="0" y="0"/>
                  </a:moveTo>
                  <a:lnTo>
                    <a:pt x="1173" y="15"/>
                  </a:lnTo>
                  <a:lnTo>
                    <a:pt x="1173" y="62"/>
                  </a:lnTo>
                  <a:lnTo>
                    <a:pt x="2" y="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Freeform 383"/>
            <p:cNvSpPr>
              <a:spLocks/>
            </p:cNvSpPr>
            <p:nvPr/>
          </p:nvSpPr>
          <p:spPr bwMode="auto">
            <a:xfrm>
              <a:off x="2395" y="2788"/>
              <a:ext cx="1886" cy="162"/>
            </a:xfrm>
            <a:custGeom>
              <a:avLst/>
              <a:gdLst>
                <a:gd name="T0" fmla="*/ 0 w 3771"/>
                <a:gd name="T1" fmla="*/ 240 h 325"/>
                <a:gd name="T2" fmla="*/ 899 w 3771"/>
                <a:gd name="T3" fmla="*/ 261 h 325"/>
                <a:gd name="T4" fmla="*/ 1046 w 3771"/>
                <a:gd name="T5" fmla="*/ 124 h 325"/>
                <a:gd name="T6" fmla="*/ 1738 w 3771"/>
                <a:gd name="T7" fmla="*/ 101 h 325"/>
                <a:gd name="T8" fmla="*/ 2785 w 3771"/>
                <a:gd name="T9" fmla="*/ 181 h 325"/>
                <a:gd name="T10" fmla="*/ 2981 w 3771"/>
                <a:gd name="T11" fmla="*/ 80 h 325"/>
                <a:gd name="T12" fmla="*/ 2988 w 3771"/>
                <a:gd name="T13" fmla="*/ 137 h 325"/>
                <a:gd name="T14" fmla="*/ 2851 w 3771"/>
                <a:gd name="T15" fmla="*/ 312 h 325"/>
                <a:gd name="T16" fmla="*/ 3604 w 3771"/>
                <a:gd name="T17" fmla="*/ 325 h 325"/>
                <a:gd name="T18" fmla="*/ 3771 w 3771"/>
                <a:gd name="T19" fmla="*/ 44 h 325"/>
                <a:gd name="T20" fmla="*/ 2597 w 3771"/>
                <a:gd name="T21" fmla="*/ 29 h 325"/>
                <a:gd name="T22" fmla="*/ 1262 w 3771"/>
                <a:gd name="T23" fmla="*/ 0 h 325"/>
                <a:gd name="T24" fmla="*/ 531 w 3771"/>
                <a:gd name="T25" fmla="*/ 14 h 325"/>
                <a:gd name="T26" fmla="*/ 0 w 3771"/>
                <a:gd name="T27" fmla="*/ 240 h 325"/>
                <a:gd name="T28" fmla="*/ 0 w 3771"/>
                <a:gd name="T29" fmla="*/ 240 h 3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71"/>
                <a:gd name="T46" fmla="*/ 0 h 325"/>
                <a:gd name="T47" fmla="*/ 3771 w 3771"/>
                <a:gd name="T48" fmla="*/ 325 h 3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71" h="325">
                  <a:moveTo>
                    <a:pt x="0" y="240"/>
                  </a:moveTo>
                  <a:lnTo>
                    <a:pt x="899" y="261"/>
                  </a:lnTo>
                  <a:lnTo>
                    <a:pt x="1046" y="124"/>
                  </a:lnTo>
                  <a:lnTo>
                    <a:pt x="1738" y="101"/>
                  </a:lnTo>
                  <a:lnTo>
                    <a:pt x="2785" y="181"/>
                  </a:lnTo>
                  <a:lnTo>
                    <a:pt x="2981" y="80"/>
                  </a:lnTo>
                  <a:lnTo>
                    <a:pt x="2988" y="137"/>
                  </a:lnTo>
                  <a:lnTo>
                    <a:pt x="2851" y="312"/>
                  </a:lnTo>
                  <a:lnTo>
                    <a:pt x="3604" y="325"/>
                  </a:lnTo>
                  <a:lnTo>
                    <a:pt x="3771" y="44"/>
                  </a:lnTo>
                  <a:lnTo>
                    <a:pt x="2597" y="29"/>
                  </a:lnTo>
                  <a:lnTo>
                    <a:pt x="1262" y="0"/>
                  </a:lnTo>
                  <a:lnTo>
                    <a:pt x="531" y="1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Freeform 384"/>
            <p:cNvSpPr>
              <a:spLocks/>
            </p:cNvSpPr>
            <p:nvPr/>
          </p:nvSpPr>
          <p:spPr bwMode="auto">
            <a:xfrm>
              <a:off x="3156" y="2711"/>
              <a:ext cx="450" cy="95"/>
            </a:xfrm>
            <a:custGeom>
              <a:avLst/>
              <a:gdLst>
                <a:gd name="T0" fmla="*/ 15 w 899"/>
                <a:gd name="T1" fmla="*/ 0 h 190"/>
                <a:gd name="T2" fmla="*/ 0 w 899"/>
                <a:gd name="T3" fmla="*/ 190 h 190"/>
                <a:gd name="T4" fmla="*/ 886 w 899"/>
                <a:gd name="T5" fmla="*/ 190 h 190"/>
                <a:gd name="T6" fmla="*/ 899 w 899"/>
                <a:gd name="T7" fmla="*/ 16 h 190"/>
                <a:gd name="T8" fmla="*/ 15 w 899"/>
                <a:gd name="T9" fmla="*/ 0 h 190"/>
                <a:gd name="T10" fmla="*/ 15 w 899"/>
                <a:gd name="T11" fmla="*/ 0 h 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9"/>
                <a:gd name="T19" fmla="*/ 0 h 190"/>
                <a:gd name="T20" fmla="*/ 899 w 899"/>
                <a:gd name="T21" fmla="*/ 190 h 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9" h="190">
                  <a:moveTo>
                    <a:pt x="15" y="0"/>
                  </a:moveTo>
                  <a:lnTo>
                    <a:pt x="0" y="190"/>
                  </a:lnTo>
                  <a:lnTo>
                    <a:pt x="886" y="190"/>
                  </a:lnTo>
                  <a:lnTo>
                    <a:pt x="899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Freeform 385"/>
            <p:cNvSpPr>
              <a:spLocks/>
            </p:cNvSpPr>
            <p:nvPr/>
          </p:nvSpPr>
          <p:spPr bwMode="auto">
            <a:xfrm>
              <a:off x="3156" y="2726"/>
              <a:ext cx="58" cy="86"/>
            </a:xfrm>
            <a:custGeom>
              <a:avLst/>
              <a:gdLst>
                <a:gd name="T0" fmla="*/ 116 w 116"/>
                <a:gd name="T1" fmla="*/ 13 h 173"/>
                <a:gd name="T2" fmla="*/ 80 w 116"/>
                <a:gd name="T3" fmla="*/ 173 h 173"/>
                <a:gd name="T4" fmla="*/ 0 w 116"/>
                <a:gd name="T5" fmla="*/ 159 h 173"/>
                <a:gd name="T6" fmla="*/ 0 w 116"/>
                <a:gd name="T7" fmla="*/ 0 h 173"/>
                <a:gd name="T8" fmla="*/ 116 w 116"/>
                <a:gd name="T9" fmla="*/ 13 h 173"/>
                <a:gd name="T10" fmla="*/ 116 w 116"/>
                <a:gd name="T11" fmla="*/ 13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6"/>
                <a:gd name="T19" fmla="*/ 0 h 173"/>
                <a:gd name="T20" fmla="*/ 116 w 116"/>
                <a:gd name="T21" fmla="*/ 173 h 1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6" h="173">
                  <a:moveTo>
                    <a:pt x="116" y="13"/>
                  </a:moveTo>
                  <a:lnTo>
                    <a:pt x="80" y="173"/>
                  </a:lnTo>
                  <a:lnTo>
                    <a:pt x="0" y="159"/>
                  </a:lnTo>
                  <a:lnTo>
                    <a:pt x="0" y="0"/>
                  </a:lnTo>
                  <a:lnTo>
                    <a:pt x="116" y="13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Freeform 386"/>
            <p:cNvSpPr>
              <a:spLocks/>
            </p:cNvSpPr>
            <p:nvPr/>
          </p:nvSpPr>
          <p:spPr bwMode="auto">
            <a:xfrm>
              <a:off x="3443" y="2718"/>
              <a:ext cx="127" cy="98"/>
            </a:xfrm>
            <a:custGeom>
              <a:avLst/>
              <a:gdLst>
                <a:gd name="T0" fmla="*/ 0 w 253"/>
                <a:gd name="T1" fmla="*/ 0 h 195"/>
                <a:gd name="T2" fmla="*/ 72 w 253"/>
                <a:gd name="T3" fmla="*/ 195 h 195"/>
                <a:gd name="T4" fmla="*/ 232 w 253"/>
                <a:gd name="T5" fmla="*/ 182 h 195"/>
                <a:gd name="T6" fmla="*/ 253 w 253"/>
                <a:gd name="T7" fmla="*/ 28 h 195"/>
                <a:gd name="T8" fmla="*/ 0 w 253"/>
                <a:gd name="T9" fmla="*/ 0 h 195"/>
                <a:gd name="T10" fmla="*/ 0 w 253"/>
                <a:gd name="T11" fmla="*/ 0 h 1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"/>
                <a:gd name="T19" fmla="*/ 0 h 195"/>
                <a:gd name="T20" fmla="*/ 253 w 253"/>
                <a:gd name="T21" fmla="*/ 195 h 1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" h="195">
                  <a:moveTo>
                    <a:pt x="0" y="0"/>
                  </a:moveTo>
                  <a:lnTo>
                    <a:pt x="72" y="195"/>
                  </a:lnTo>
                  <a:lnTo>
                    <a:pt x="232" y="182"/>
                  </a:lnTo>
                  <a:lnTo>
                    <a:pt x="25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Freeform 387"/>
            <p:cNvSpPr>
              <a:spLocks/>
            </p:cNvSpPr>
            <p:nvPr/>
          </p:nvSpPr>
          <p:spPr bwMode="auto">
            <a:xfrm>
              <a:off x="2783" y="2889"/>
              <a:ext cx="1124" cy="61"/>
            </a:xfrm>
            <a:custGeom>
              <a:avLst/>
              <a:gdLst>
                <a:gd name="T0" fmla="*/ 0 w 2248"/>
                <a:gd name="T1" fmla="*/ 57 h 121"/>
                <a:gd name="T2" fmla="*/ 2248 w 2248"/>
                <a:gd name="T3" fmla="*/ 121 h 121"/>
                <a:gd name="T4" fmla="*/ 2161 w 2248"/>
                <a:gd name="T5" fmla="*/ 57 h 121"/>
                <a:gd name="T6" fmla="*/ 66 w 2248"/>
                <a:gd name="T7" fmla="*/ 0 h 121"/>
                <a:gd name="T8" fmla="*/ 0 w 2248"/>
                <a:gd name="T9" fmla="*/ 57 h 121"/>
                <a:gd name="T10" fmla="*/ 0 w 2248"/>
                <a:gd name="T11" fmla="*/ 57 h 1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48"/>
                <a:gd name="T19" fmla="*/ 0 h 121"/>
                <a:gd name="T20" fmla="*/ 2248 w 2248"/>
                <a:gd name="T21" fmla="*/ 121 h 1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48" h="121">
                  <a:moveTo>
                    <a:pt x="0" y="57"/>
                  </a:moveTo>
                  <a:lnTo>
                    <a:pt x="2248" y="121"/>
                  </a:lnTo>
                  <a:lnTo>
                    <a:pt x="2161" y="57"/>
                  </a:lnTo>
                  <a:lnTo>
                    <a:pt x="66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Freeform 388"/>
            <p:cNvSpPr>
              <a:spLocks/>
            </p:cNvSpPr>
            <p:nvPr/>
          </p:nvSpPr>
          <p:spPr bwMode="auto">
            <a:xfrm>
              <a:off x="4205" y="2828"/>
              <a:ext cx="94" cy="569"/>
            </a:xfrm>
            <a:custGeom>
              <a:avLst/>
              <a:gdLst>
                <a:gd name="T0" fmla="*/ 189 w 189"/>
                <a:gd name="T1" fmla="*/ 0 h 1139"/>
                <a:gd name="T2" fmla="*/ 0 w 189"/>
                <a:gd name="T3" fmla="*/ 327 h 1139"/>
                <a:gd name="T4" fmla="*/ 21 w 189"/>
                <a:gd name="T5" fmla="*/ 1139 h 1139"/>
                <a:gd name="T6" fmla="*/ 189 w 189"/>
                <a:gd name="T7" fmla="*/ 783 h 1139"/>
                <a:gd name="T8" fmla="*/ 189 w 189"/>
                <a:gd name="T9" fmla="*/ 0 h 1139"/>
                <a:gd name="T10" fmla="*/ 189 w 189"/>
                <a:gd name="T11" fmla="*/ 0 h 11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9"/>
                <a:gd name="T19" fmla="*/ 0 h 1139"/>
                <a:gd name="T20" fmla="*/ 189 w 189"/>
                <a:gd name="T21" fmla="*/ 1139 h 11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9" h="1139">
                  <a:moveTo>
                    <a:pt x="189" y="0"/>
                  </a:moveTo>
                  <a:lnTo>
                    <a:pt x="0" y="327"/>
                  </a:lnTo>
                  <a:lnTo>
                    <a:pt x="21" y="1139"/>
                  </a:lnTo>
                  <a:lnTo>
                    <a:pt x="189" y="783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Freeform 389"/>
            <p:cNvSpPr>
              <a:spLocks/>
            </p:cNvSpPr>
            <p:nvPr/>
          </p:nvSpPr>
          <p:spPr bwMode="auto">
            <a:xfrm>
              <a:off x="4085" y="1298"/>
              <a:ext cx="54" cy="1228"/>
            </a:xfrm>
            <a:custGeom>
              <a:avLst/>
              <a:gdLst>
                <a:gd name="T0" fmla="*/ 108 w 108"/>
                <a:gd name="T1" fmla="*/ 0 h 2456"/>
                <a:gd name="T2" fmla="*/ 8 w 108"/>
                <a:gd name="T3" fmla="*/ 66 h 2456"/>
                <a:gd name="T4" fmla="*/ 0 w 108"/>
                <a:gd name="T5" fmla="*/ 2456 h 2456"/>
                <a:gd name="T6" fmla="*/ 108 w 108"/>
                <a:gd name="T7" fmla="*/ 2302 h 2456"/>
                <a:gd name="T8" fmla="*/ 108 w 108"/>
                <a:gd name="T9" fmla="*/ 0 h 2456"/>
                <a:gd name="T10" fmla="*/ 108 w 108"/>
                <a:gd name="T11" fmla="*/ 0 h 24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8"/>
                <a:gd name="T19" fmla="*/ 0 h 2456"/>
                <a:gd name="T20" fmla="*/ 108 w 108"/>
                <a:gd name="T21" fmla="*/ 2456 h 24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8" h="2456">
                  <a:moveTo>
                    <a:pt x="108" y="0"/>
                  </a:moveTo>
                  <a:lnTo>
                    <a:pt x="8" y="66"/>
                  </a:lnTo>
                  <a:lnTo>
                    <a:pt x="0" y="2456"/>
                  </a:lnTo>
                  <a:lnTo>
                    <a:pt x="108" y="230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0"/>
            <p:cNvSpPr>
              <a:spLocks/>
            </p:cNvSpPr>
            <p:nvPr/>
          </p:nvSpPr>
          <p:spPr bwMode="auto">
            <a:xfrm>
              <a:off x="2587" y="1298"/>
              <a:ext cx="1324" cy="1195"/>
            </a:xfrm>
            <a:custGeom>
              <a:avLst/>
              <a:gdLst>
                <a:gd name="T0" fmla="*/ 31 w 2648"/>
                <a:gd name="T1" fmla="*/ 66 h 2389"/>
                <a:gd name="T2" fmla="*/ 124 w 2648"/>
                <a:gd name="T3" fmla="*/ 0 h 2389"/>
                <a:gd name="T4" fmla="*/ 2597 w 2648"/>
                <a:gd name="T5" fmla="*/ 36 h 2389"/>
                <a:gd name="T6" fmla="*/ 1713 w 2648"/>
                <a:gd name="T7" fmla="*/ 87 h 2389"/>
                <a:gd name="T8" fmla="*/ 2597 w 2648"/>
                <a:gd name="T9" fmla="*/ 139 h 2389"/>
                <a:gd name="T10" fmla="*/ 1705 w 2648"/>
                <a:gd name="T11" fmla="*/ 159 h 2389"/>
                <a:gd name="T12" fmla="*/ 2604 w 2648"/>
                <a:gd name="T13" fmla="*/ 234 h 2389"/>
                <a:gd name="T14" fmla="*/ 1713 w 2648"/>
                <a:gd name="T15" fmla="*/ 234 h 2389"/>
                <a:gd name="T16" fmla="*/ 2597 w 2648"/>
                <a:gd name="T17" fmla="*/ 306 h 2389"/>
                <a:gd name="T18" fmla="*/ 299 w 2648"/>
                <a:gd name="T19" fmla="*/ 291 h 2389"/>
                <a:gd name="T20" fmla="*/ 291 w 2648"/>
                <a:gd name="T21" fmla="*/ 2098 h 2389"/>
                <a:gd name="T22" fmla="*/ 1682 w 2648"/>
                <a:gd name="T23" fmla="*/ 2142 h 2389"/>
                <a:gd name="T24" fmla="*/ 2648 w 2648"/>
                <a:gd name="T25" fmla="*/ 2165 h 2389"/>
                <a:gd name="T26" fmla="*/ 1785 w 2648"/>
                <a:gd name="T27" fmla="*/ 2229 h 2389"/>
                <a:gd name="T28" fmla="*/ 2648 w 2648"/>
                <a:gd name="T29" fmla="*/ 2252 h 2389"/>
                <a:gd name="T30" fmla="*/ 1893 w 2648"/>
                <a:gd name="T31" fmla="*/ 2296 h 2389"/>
                <a:gd name="T32" fmla="*/ 2648 w 2648"/>
                <a:gd name="T33" fmla="*/ 2353 h 2389"/>
                <a:gd name="T34" fmla="*/ 2118 w 2648"/>
                <a:gd name="T35" fmla="*/ 2389 h 2389"/>
                <a:gd name="T36" fmla="*/ 0 w 2648"/>
                <a:gd name="T37" fmla="*/ 2345 h 2389"/>
                <a:gd name="T38" fmla="*/ 31 w 2648"/>
                <a:gd name="T39" fmla="*/ 66 h 2389"/>
                <a:gd name="T40" fmla="*/ 31 w 2648"/>
                <a:gd name="T41" fmla="*/ 66 h 238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48"/>
                <a:gd name="T64" fmla="*/ 0 h 2389"/>
                <a:gd name="T65" fmla="*/ 2648 w 2648"/>
                <a:gd name="T66" fmla="*/ 2389 h 238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48" h="2389">
                  <a:moveTo>
                    <a:pt x="31" y="66"/>
                  </a:moveTo>
                  <a:lnTo>
                    <a:pt x="124" y="0"/>
                  </a:lnTo>
                  <a:lnTo>
                    <a:pt x="2597" y="36"/>
                  </a:lnTo>
                  <a:lnTo>
                    <a:pt x="1713" y="87"/>
                  </a:lnTo>
                  <a:lnTo>
                    <a:pt x="2597" y="139"/>
                  </a:lnTo>
                  <a:lnTo>
                    <a:pt x="1705" y="159"/>
                  </a:lnTo>
                  <a:lnTo>
                    <a:pt x="2604" y="234"/>
                  </a:lnTo>
                  <a:lnTo>
                    <a:pt x="1713" y="234"/>
                  </a:lnTo>
                  <a:lnTo>
                    <a:pt x="2597" y="306"/>
                  </a:lnTo>
                  <a:lnTo>
                    <a:pt x="299" y="291"/>
                  </a:lnTo>
                  <a:lnTo>
                    <a:pt x="291" y="2098"/>
                  </a:lnTo>
                  <a:lnTo>
                    <a:pt x="1682" y="2142"/>
                  </a:lnTo>
                  <a:lnTo>
                    <a:pt x="2648" y="2165"/>
                  </a:lnTo>
                  <a:lnTo>
                    <a:pt x="1785" y="2229"/>
                  </a:lnTo>
                  <a:lnTo>
                    <a:pt x="2648" y="2252"/>
                  </a:lnTo>
                  <a:lnTo>
                    <a:pt x="1893" y="2296"/>
                  </a:lnTo>
                  <a:lnTo>
                    <a:pt x="2648" y="2353"/>
                  </a:lnTo>
                  <a:lnTo>
                    <a:pt x="2118" y="2389"/>
                  </a:lnTo>
                  <a:lnTo>
                    <a:pt x="0" y="2345"/>
                  </a:lnTo>
                  <a:lnTo>
                    <a:pt x="31" y="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Freeform 391"/>
            <p:cNvSpPr>
              <a:spLocks/>
            </p:cNvSpPr>
            <p:nvPr/>
          </p:nvSpPr>
          <p:spPr bwMode="auto">
            <a:xfrm>
              <a:off x="2787" y="1488"/>
              <a:ext cx="1106" cy="853"/>
            </a:xfrm>
            <a:custGeom>
              <a:avLst/>
              <a:gdLst>
                <a:gd name="T0" fmla="*/ 16 w 2213"/>
                <a:gd name="T1" fmla="*/ 0 h 1707"/>
                <a:gd name="T2" fmla="*/ 2213 w 2213"/>
                <a:gd name="T3" fmla="*/ 15 h 1707"/>
                <a:gd name="T4" fmla="*/ 2190 w 2213"/>
                <a:gd name="T5" fmla="*/ 1707 h 1707"/>
                <a:gd name="T6" fmla="*/ 0 w 2213"/>
                <a:gd name="T7" fmla="*/ 1620 h 1707"/>
                <a:gd name="T8" fmla="*/ 16 w 2213"/>
                <a:gd name="T9" fmla="*/ 0 h 1707"/>
                <a:gd name="T10" fmla="*/ 16 w 2213"/>
                <a:gd name="T11" fmla="*/ 0 h 17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13"/>
                <a:gd name="T19" fmla="*/ 0 h 1707"/>
                <a:gd name="T20" fmla="*/ 2213 w 2213"/>
                <a:gd name="T21" fmla="*/ 1707 h 17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13" h="1707">
                  <a:moveTo>
                    <a:pt x="16" y="0"/>
                  </a:moveTo>
                  <a:lnTo>
                    <a:pt x="2213" y="15"/>
                  </a:lnTo>
                  <a:lnTo>
                    <a:pt x="2190" y="1707"/>
                  </a:lnTo>
                  <a:lnTo>
                    <a:pt x="0" y="162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7373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Freeform 392"/>
            <p:cNvSpPr>
              <a:spLocks/>
            </p:cNvSpPr>
            <p:nvPr/>
          </p:nvSpPr>
          <p:spPr bwMode="auto">
            <a:xfrm>
              <a:off x="2628" y="1261"/>
              <a:ext cx="1522" cy="1308"/>
            </a:xfrm>
            <a:custGeom>
              <a:avLst/>
              <a:gdLst>
                <a:gd name="T0" fmla="*/ 19 w 3043"/>
                <a:gd name="T1" fmla="*/ 21 h 2615"/>
                <a:gd name="T2" fmla="*/ 2950 w 3043"/>
                <a:gd name="T3" fmla="*/ 59 h 2615"/>
                <a:gd name="T4" fmla="*/ 3007 w 3043"/>
                <a:gd name="T5" fmla="*/ 100 h 2615"/>
                <a:gd name="T6" fmla="*/ 2998 w 3043"/>
                <a:gd name="T7" fmla="*/ 2406 h 2615"/>
                <a:gd name="T8" fmla="*/ 2935 w 3043"/>
                <a:gd name="T9" fmla="*/ 2488 h 2615"/>
                <a:gd name="T10" fmla="*/ 2802 w 3043"/>
                <a:gd name="T11" fmla="*/ 2545 h 2615"/>
                <a:gd name="T12" fmla="*/ 0 w 3043"/>
                <a:gd name="T13" fmla="*/ 2478 h 2615"/>
                <a:gd name="T14" fmla="*/ 108 w 3043"/>
                <a:gd name="T15" fmla="*/ 2545 h 2615"/>
                <a:gd name="T16" fmla="*/ 2762 w 3043"/>
                <a:gd name="T17" fmla="*/ 2615 h 2615"/>
                <a:gd name="T18" fmla="*/ 2922 w 3043"/>
                <a:gd name="T19" fmla="*/ 2566 h 2615"/>
                <a:gd name="T20" fmla="*/ 3017 w 3043"/>
                <a:gd name="T21" fmla="*/ 2431 h 2615"/>
                <a:gd name="T22" fmla="*/ 3043 w 3043"/>
                <a:gd name="T23" fmla="*/ 2324 h 2615"/>
                <a:gd name="T24" fmla="*/ 3043 w 3043"/>
                <a:gd name="T25" fmla="*/ 85 h 2615"/>
                <a:gd name="T26" fmla="*/ 2980 w 3043"/>
                <a:gd name="T27" fmla="*/ 13 h 2615"/>
                <a:gd name="T28" fmla="*/ 34 w 3043"/>
                <a:gd name="T29" fmla="*/ 0 h 2615"/>
                <a:gd name="T30" fmla="*/ 19 w 3043"/>
                <a:gd name="T31" fmla="*/ 21 h 2615"/>
                <a:gd name="T32" fmla="*/ 19 w 3043"/>
                <a:gd name="T33" fmla="*/ 21 h 26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43"/>
                <a:gd name="T52" fmla="*/ 0 h 2615"/>
                <a:gd name="T53" fmla="*/ 3043 w 3043"/>
                <a:gd name="T54" fmla="*/ 2615 h 261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43" h="2615">
                  <a:moveTo>
                    <a:pt x="19" y="21"/>
                  </a:moveTo>
                  <a:lnTo>
                    <a:pt x="2950" y="59"/>
                  </a:lnTo>
                  <a:lnTo>
                    <a:pt x="3007" y="100"/>
                  </a:lnTo>
                  <a:lnTo>
                    <a:pt x="2998" y="2406"/>
                  </a:lnTo>
                  <a:lnTo>
                    <a:pt x="2935" y="2488"/>
                  </a:lnTo>
                  <a:lnTo>
                    <a:pt x="2802" y="2545"/>
                  </a:lnTo>
                  <a:lnTo>
                    <a:pt x="0" y="2478"/>
                  </a:lnTo>
                  <a:lnTo>
                    <a:pt x="108" y="2545"/>
                  </a:lnTo>
                  <a:lnTo>
                    <a:pt x="2762" y="2615"/>
                  </a:lnTo>
                  <a:lnTo>
                    <a:pt x="2922" y="2566"/>
                  </a:lnTo>
                  <a:lnTo>
                    <a:pt x="3017" y="2431"/>
                  </a:lnTo>
                  <a:lnTo>
                    <a:pt x="3043" y="2324"/>
                  </a:lnTo>
                  <a:lnTo>
                    <a:pt x="3043" y="85"/>
                  </a:lnTo>
                  <a:lnTo>
                    <a:pt x="2980" y="13"/>
                  </a:lnTo>
                  <a:lnTo>
                    <a:pt x="34" y="0"/>
                  </a:lnTo>
                  <a:lnTo>
                    <a:pt x="1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Freeform 393"/>
            <p:cNvSpPr>
              <a:spLocks/>
            </p:cNvSpPr>
            <p:nvPr/>
          </p:nvSpPr>
          <p:spPr bwMode="auto">
            <a:xfrm>
              <a:off x="2580" y="1260"/>
              <a:ext cx="1458" cy="1254"/>
            </a:xfrm>
            <a:custGeom>
              <a:avLst/>
              <a:gdLst>
                <a:gd name="T0" fmla="*/ 145 w 2918"/>
                <a:gd name="T1" fmla="*/ 4 h 2507"/>
                <a:gd name="T2" fmla="*/ 67 w 2918"/>
                <a:gd name="T3" fmla="*/ 118 h 2507"/>
                <a:gd name="T4" fmla="*/ 42 w 2918"/>
                <a:gd name="T5" fmla="*/ 2397 h 2507"/>
                <a:gd name="T6" fmla="*/ 97 w 2918"/>
                <a:gd name="T7" fmla="*/ 2418 h 2507"/>
                <a:gd name="T8" fmla="*/ 2918 w 2918"/>
                <a:gd name="T9" fmla="*/ 2482 h 2507"/>
                <a:gd name="T10" fmla="*/ 2789 w 2918"/>
                <a:gd name="T11" fmla="*/ 2507 h 2507"/>
                <a:gd name="T12" fmla="*/ 46 w 2918"/>
                <a:gd name="T13" fmla="*/ 2444 h 2507"/>
                <a:gd name="T14" fmla="*/ 0 w 2918"/>
                <a:gd name="T15" fmla="*/ 2414 h 2507"/>
                <a:gd name="T16" fmla="*/ 31 w 2918"/>
                <a:gd name="T17" fmla="*/ 108 h 2507"/>
                <a:gd name="T18" fmla="*/ 126 w 2918"/>
                <a:gd name="T19" fmla="*/ 0 h 2507"/>
                <a:gd name="T20" fmla="*/ 145 w 2918"/>
                <a:gd name="T21" fmla="*/ 4 h 2507"/>
                <a:gd name="T22" fmla="*/ 145 w 2918"/>
                <a:gd name="T23" fmla="*/ 4 h 250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18"/>
                <a:gd name="T37" fmla="*/ 0 h 2507"/>
                <a:gd name="T38" fmla="*/ 2918 w 2918"/>
                <a:gd name="T39" fmla="*/ 2507 h 250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18" h="2507">
                  <a:moveTo>
                    <a:pt x="145" y="4"/>
                  </a:moveTo>
                  <a:lnTo>
                    <a:pt x="67" y="118"/>
                  </a:lnTo>
                  <a:lnTo>
                    <a:pt x="42" y="2397"/>
                  </a:lnTo>
                  <a:lnTo>
                    <a:pt x="97" y="2418"/>
                  </a:lnTo>
                  <a:lnTo>
                    <a:pt x="2918" y="2482"/>
                  </a:lnTo>
                  <a:lnTo>
                    <a:pt x="2789" y="2507"/>
                  </a:lnTo>
                  <a:lnTo>
                    <a:pt x="46" y="2444"/>
                  </a:lnTo>
                  <a:lnTo>
                    <a:pt x="0" y="2414"/>
                  </a:lnTo>
                  <a:lnTo>
                    <a:pt x="31" y="108"/>
                  </a:lnTo>
                  <a:lnTo>
                    <a:pt x="126" y="0"/>
                  </a:lnTo>
                  <a:lnTo>
                    <a:pt x="145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Freeform 394"/>
            <p:cNvSpPr>
              <a:spLocks/>
            </p:cNvSpPr>
            <p:nvPr/>
          </p:nvSpPr>
          <p:spPr bwMode="auto">
            <a:xfrm>
              <a:off x="2490" y="2523"/>
              <a:ext cx="1500" cy="353"/>
            </a:xfrm>
            <a:custGeom>
              <a:avLst/>
              <a:gdLst>
                <a:gd name="T0" fmla="*/ 375 w 3000"/>
                <a:gd name="T1" fmla="*/ 0 h 705"/>
                <a:gd name="T2" fmla="*/ 375 w 3000"/>
                <a:gd name="T3" fmla="*/ 217 h 705"/>
                <a:gd name="T4" fmla="*/ 765 w 3000"/>
                <a:gd name="T5" fmla="*/ 238 h 705"/>
                <a:gd name="T6" fmla="*/ 770 w 3000"/>
                <a:gd name="T7" fmla="*/ 386 h 705"/>
                <a:gd name="T8" fmla="*/ 1304 w 3000"/>
                <a:gd name="T9" fmla="*/ 401 h 705"/>
                <a:gd name="T10" fmla="*/ 1310 w 3000"/>
                <a:gd name="T11" fmla="*/ 521 h 705"/>
                <a:gd name="T12" fmla="*/ 339 w 3000"/>
                <a:gd name="T13" fmla="*/ 504 h 705"/>
                <a:gd name="T14" fmla="*/ 0 w 3000"/>
                <a:gd name="T15" fmla="*/ 680 h 705"/>
                <a:gd name="T16" fmla="*/ 647 w 3000"/>
                <a:gd name="T17" fmla="*/ 690 h 705"/>
                <a:gd name="T18" fmla="*/ 755 w 3000"/>
                <a:gd name="T19" fmla="*/ 705 h 705"/>
                <a:gd name="T20" fmla="*/ 806 w 3000"/>
                <a:gd name="T21" fmla="*/ 597 h 705"/>
                <a:gd name="T22" fmla="*/ 1561 w 3000"/>
                <a:gd name="T23" fmla="*/ 602 h 705"/>
                <a:gd name="T24" fmla="*/ 1747 w 3000"/>
                <a:gd name="T25" fmla="*/ 561 h 705"/>
                <a:gd name="T26" fmla="*/ 1371 w 3000"/>
                <a:gd name="T27" fmla="*/ 536 h 705"/>
                <a:gd name="T28" fmla="*/ 1377 w 3000"/>
                <a:gd name="T29" fmla="*/ 452 h 705"/>
                <a:gd name="T30" fmla="*/ 1645 w 3000"/>
                <a:gd name="T31" fmla="*/ 431 h 705"/>
                <a:gd name="T32" fmla="*/ 2034 w 3000"/>
                <a:gd name="T33" fmla="*/ 449 h 705"/>
                <a:gd name="T34" fmla="*/ 2095 w 3000"/>
                <a:gd name="T35" fmla="*/ 492 h 705"/>
                <a:gd name="T36" fmla="*/ 2044 w 3000"/>
                <a:gd name="T37" fmla="*/ 542 h 705"/>
                <a:gd name="T38" fmla="*/ 1859 w 3000"/>
                <a:gd name="T39" fmla="*/ 587 h 705"/>
                <a:gd name="T40" fmla="*/ 2059 w 3000"/>
                <a:gd name="T41" fmla="*/ 621 h 705"/>
                <a:gd name="T42" fmla="*/ 2610 w 3000"/>
                <a:gd name="T43" fmla="*/ 648 h 705"/>
                <a:gd name="T44" fmla="*/ 2745 w 3000"/>
                <a:gd name="T45" fmla="*/ 585 h 705"/>
                <a:gd name="T46" fmla="*/ 2291 w 3000"/>
                <a:gd name="T47" fmla="*/ 536 h 705"/>
                <a:gd name="T48" fmla="*/ 2291 w 3000"/>
                <a:gd name="T49" fmla="*/ 458 h 705"/>
                <a:gd name="T50" fmla="*/ 2682 w 3000"/>
                <a:gd name="T51" fmla="*/ 452 h 705"/>
                <a:gd name="T52" fmla="*/ 2728 w 3000"/>
                <a:gd name="T53" fmla="*/ 319 h 705"/>
                <a:gd name="T54" fmla="*/ 3000 w 3000"/>
                <a:gd name="T55" fmla="*/ 217 h 705"/>
                <a:gd name="T56" fmla="*/ 420 w 3000"/>
                <a:gd name="T57" fmla="*/ 139 h 705"/>
                <a:gd name="T58" fmla="*/ 375 w 3000"/>
                <a:gd name="T59" fmla="*/ 0 h 705"/>
                <a:gd name="T60" fmla="*/ 375 w 3000"/>
                <a:gd name="T61" fmla="*/ 0 h 70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000"/>
                <a:gd name="T94" fmla="*/ 0 h 705"/>
                <a:gd name="T95" fmla="*/ 3000 w 3000"/>
                <a:gd name="T96" fmla="*/ 705 h 70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000" h="705">
                  <a:moveTo>
                    <a:pt x="375" y="0"/>
                  </a:moveTo>
                  <a:lnTo>
                    <a:pt x="375" y="217"/>
                  </a:lnTo>
                  <a:lnTo>
                    <a:pt x="765" y="238"/>
                  </a:lnTo>
                  <a:lnTo>
                    <a:pt x="770" y="386"/>
                  </a:lnTo>
                  <a:lnTo>
                    <a:pt x="1304" y="401"/>
                  </a:lnTo>
                  <a:lnTo>
                    <a:pt x="1310" y="521"/>
                  </a:lnTo>
                  <a:lnTo>
                    <a:pt x="339" y="504"/>
                  </a:lnTo>
                  <a:lnTo>
                    <a:pt x="0" y="680"/>
                  </a:lnTo>
                  <a:lnTo>
                    <a:pt x="647" y="690"/>
                  </a:lnTo>
                  <a:lnTo>
                    <a:pt x="755" y="705"/>
                  </a:lnTo>
                  <a:lnTo>
                    <a:pt x="806" y="597"/>
                  </a:lnTo>
                  <a:lnTo>
                    <a:pt x="1561" y="602"/>
                  </a:lnTo>
                  <a:lnTo>
                    <a:pt x="1747" y="561"/>
                  </a:lnTo>
                  <a:lnTo>
                    <a:pt x="1371" y="536"/>
                  </a:lnTo>
                  <a:lnTo>
                    <a:pt x="1377" y="452"/>
                  </a:lnTo>
                  <a:lnTo>
                    <a:pt x="1645" y="431"/>
                  </a:lnTo>
                  <a:lnTo>
                    <a:pt x="2034" y="449"/>
                  </a:lnTo>
                  <a:lnTo>
                    <a:pt x="2095" y="492"/>
                  </a:lnTo>
                  <a:lnTo>
                    <a:pt x="2044" y="542"/>
                  </a:lnTo>
                  <a:lnTo>
                    <a:pt x="1859" y="587"/>
                  </a:lnTo>
                  <a:lnTo>
                    <a:pt x="2059" y="621"/>
                  </a:lnTo>
                  <a:lnTo>
                    <a:pt x="2610" y="648"/>
                  </a:lnTo>
                  <a:lnTo>
                    <a:pt x="2745" y="585"/>
                  </a:lnTo>
                  <a:lnTo>
                    <a:pt x="2291" y="536"/>
                  </a:lnTo>
                  <a:lnTo>
                    <a:pt x="2291" y="458"/>
                  </a:lnTo>
                  <a:lnTo>
                    <a:pt x="2682" y="452"/>
                  </a:lnTo>
                  <a:lnTo>
                    <a:pt x="2728" y="319"/>
                  </a:lnTo>
                  <a:lnTo>
                    <a:pt x="3000" y="217"/>
                  </a:lnTo>
                  <a:lnTo>
                    <a:pt x="420" y="139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Freeform 395"/>
            <p:cNvSpPr>
              <a:spLocks/>
            </p:cNvSpPr>
            <p:nvPr/>
          </p:nvSpPr>
          <p:spPr bwMode="auto">
            <a:xfrm>
              <a:off x="2854" y="2843"/>
              <a:ext cx="1048" cy="84"/>
            </a:xfrm>
            <a:custGeom>
              <a:avLst/>
              <a:gdLst>
                <a:gd name="T0" fmla="*/ 42 w 2097"/>
                <a:gd name="T1" fmla="*/ 76 h 169"/>
                <a:gd name="T2" fmla="*/ 1943 w 2097"/>
                <a:gd name="T3" fmla="*/ 138 h 169"/>
                <a:gd name="T4" fmla="*/ 2087 w 2097"/>
                <a:gd name="T5" fmla="*/ 0 h 169"/>
                <a:gd name="T6" fmla="*/ 2097 w 2097"/>
                <a:gd name="T7" fmla="*/ 36 h 169"/>
                <a:gd name="T8" fmla="*/ 1970 w 2097"/>
                <a:gd name="T9" fmla="*/ 169 h 169"/>
                <a:gd name="T10" fmla="*/ 0 w 2097"/>
                <a:gd name="T11" fmla="*/ 112 h 169"/>
                <a:gd name="T12" fmla="*/ 42 w 2097"/>
                <a:gd name="T13" fmla="*/ 76 h 169"/>
                <a:gd name="T14" fmla="*/ 42 w 2097"/>
                <a:gd name="T15" fmla="*/ 76 h 1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97"/>
                <a:gd name="T25" fmla="*/ 0 h 169"/>
                <a:gd name="T26" fmla="*/ 2097 w 2097"/>
                <a:gd name="T27" fmla="*/ 169 h 1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97" h="169">
                  <a:moveTo>
                    <a:pt x="42" y="76"/>
                  </a:moveTo>
                  <a:lnTo>
                    <a:pt x="1943" y="138"/>
                  </a:lnTo>
                  <a:lnTo>
                    <a:pt x="2087" y="0"/>
                  </a:lnTo>
                  <a:lnTo>
                    <a:pt x="2097" y="36"/>
                  </a:lnTo>
                  <a:lnTo>
                    <a:pt x="1970" y="169"/>
                  </a:lnTo>
                  <a:lnTo>
                    <a:pt x="0" y="112"/>
                  </a:lnTo>
                  <a:lnTo>
                    <a:pt x="42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Freeform 396"/>
            <p:cNvSpPr>
              <a:spLocks/>
            </p:cNvSpPr>
            <p:nvPr/>
          </p:nvSpPr>
          <p:spPr bwMode="auto">
            <a:xfrm>
              <a:off x="2385" y="2776"/>
              <a:ext cx="1929" cy="638"/>
            </a:xfrm>
            <a:custGeom>
              <a:avLst/>
              <a:gdLst>
                <a:gd name="T0" fmla="*/ 0 w 3859"/>
                <a:gd name="T1" fmla="*/ 1151 h 1275"/>
                <a:gd name="T2" fmla="*/ 3648 w 3859"/>
                <a:gd name="T3" fmla="*/ 1224 h 1275"/>
                <a:gd name="T4" fmla="*/ 3808 w 3859"/>
                <a:gd name="T5" fmla="*/ 868 h 1275"/>
                <a:gd name="T6" fmla="*/ 3808 w 3859"/>
                <a:gd name="T7" fmla="*/ 91 h 1275"/>
                <a:gd name="T8" fmla="*/ 3000 w 3859"/>
                <a:gd name="T9" fmla="*/ 72 h 1275"/>
                <a:gd name="T10" fmla="*/ 2557 w 3859"/>
                <a:gd name="T11" fmla="*/ 0 h 1275"/>
                <a:gd name="T12" fmla="*/ 3848 w 3859"/>
                <a:gd name="T13" fmla="*/ 39 h 1275"/>
                <a:gd name="T14" fmla="*/ 3859 w 3859"/>
                <a:gd name="T15" fmla="*/ 901 h 1275"/>
                <a:gd name="T16" fmla="*/ 3673 w 3859"/>
                <a:gd name="T17" fmla="*/ 1275 h 1275"/>
                <a:gd name="T18" fmla="*/ 19 w 3859"/>
                <a:gd name="T19" fmla="*/ 1191 h 1275"/>
                <a:gd name="T20" fmla="*/ 0 w 3859"/>
                <a:gd name="T21" fmla="*/ 1151 h 1275"/>
                <a:gd name="T22" fmla="*/ 0 w 3859"/>
                <a:gd name="T23" fmla="*/ 1151 h 12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59"/>
                <a:gd name="T37" fmla="*/ 0 h 1275"/>
                <a:gd name="T38" fmla="*/ 3859 w 3859"/>
                <a:gd name="T39" fmla="*/ 1275 h 12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59" h="1275">
                  <a:moveTo>
                    <a:pt x="0" y="1151"/>
                  </a:moveTo>
                  <a:lnTo>
                    <a:pt x="3648" y="1224"/>
                  </a:lnTo>
                  <a:lnTo>
                    <a:pt x="3808" y="868"/>
                  </a:lnTo>
                  <a:lnTo>
                    <a:pt x="3808" y="91"/>
                  </a:lnTo>
                  <a:lnTo>
                    <a:pt x="3000" y="72"/>
                  </a:lnTo>
                  <a:lnTo>
                    <a:pt x="2557" y="0"/>
                  </a:lnTo>
                  <a:lnTo>
                    <a:pt x="3848" y="39"/>
                  </a:lnTo>
                  <a:lnTo>
                    <a:pt x="3859" y="901"/>
                  </a:lnTo>
                  <a:lnTo>
                    <a:pt x="3673" y="1275"/>
                  </a:lnTo>
                  <a:lnTo>
                    <a:pt x="19" y="1191"/>
                  </a:lnTo>
                  <a:lnTo>
                    <a:pt x="0" y="11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Freeform 397"/>
            <p:cNvSpPr>
              <a:spLocks/>
            </p:cNvSpPr>
            <p:nvPr/>
          </p:nvSpPr>
          <p:spPr bwMode="auto">
            <a:xfrm>
              <a:off x="2411" y="2929"/>
              <a:ext cx="1779" cy="60"/>
            </a:xfrm>
            <a:custGeom>
              <a:avLst/>
              <a:gdLst>
                <a:gd name="T0" fmla="*/ 3 w 3558"/>
                <a:gd name="T1" fmla="*/ 0 h 119"/>
                <a:gd name="T2" fmla="*/ 3527 w 3558"/>
                <a:gd name="T3" fmla="*/ 83 h 119"/>
                <a:gd name="T4" fmla="*/ 3558 w 3558"/>
                <a:gd name="T5" fmla="*/ 119 h 119"/>
                <a:gd name="T6" fmla="*/ 0 w 3558"/>
                <a:gd name="T7" fmla="*/ 32 h 119"/>
                <a:gd name="T8" fmla="*/ 3 w 3558"/>
                <a:gd name="T9" fmla="*/ 0 h 119"/>
                <a:gd name="T10" fmla="*/ 3 w 3558"/>
                <a:gd name="T11" fmla="*/ 0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58"/>
                <a:gd name="T19" fmla="*/ 0 h 119"/>
                <a:gd name="T20" fmla="*/ 3558 w 3558"/>
                <a:gd name="T21" fmla="*/ 119 h 1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58" h="119">
                  <a:moveTo>
                    <a:pt x="3" y="0"/>
                  </a:moveTo>
                  <a:lnTo>
                    <a:pt x="3527" y="83"/>
                  </a:lnTo>
                  <a:lnTo>
                    <a:pt x="3558" y="119"/>
                  </a:lnTo>
                  <a:lnTo>
                    <a:pt x="0" y="3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Freeform 398"/>
            <p:cNvSpPr>
              <a:spLocks/>
            </p:cNvSpPr>
            <p:nvPr/>
          </p:nvSpPr>
          <p:spPr bwMode="auto">
            <a:xfrm>
              <a:off x="2952" y="2949"/>
              <a:ext cx="457" cy="125"/>
            </a:xfrm>
            <a:custGeom>
              <a:avLst/>
              <a:gdLst>
                <a:gd name="T0" fmla="*/ 0 w 914"/>
                <a:gd name="T1" fmla="*/ 4 h 249"/>
                <a:gd name="T2" fmla="*/ 4 w 914"/>
                <a:gd name="T3" fmla="*/ 238 h 249"/>
                <a:gd name="T4" fmla="*/ 914 w 914"/>
                <a:gd name="T5" fmla="*/ 249 h 249"/>
                <a:gd name="T6" fmla="*/ 914 w 914"/>
                <a:gd name="T7" fmla="*/ 19 h 249"/>
                <a:gd name="T8" fmla="*/ 886 w 914"/>
                <a:gd name="T9" fmla="*/ 19 h 249"/>
                <a:gd name="T10" fmla="*/ 886 w 914"/>
                <a:gd name="T11" fmla="*/ 234 h 249"/>
                <a:gd name="T12" fmla="*/ 34 w 914"/>
                <a:gd name="T13" fmla="*/ 217 h 249"/>
                <a:gd name="T14" fmla="*/ 27 w 914"/>
                <a:gd name="T15" fmla="*/ 0 h 249"/>
                <a:gd name="T16" fmla="*/ 0 w 914"/>
                <a:gd name="T17" fmla="*/ 4 h 249"/>
                <a:gd name="T18" fmla="*/ 0 w 914"/>
                <a:gd name="T19" fmla="*/ 4 h 2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14"/>
                <a:gd name="T31" fmla="*/ 0 h 249"/>
                <a:gd name="T32" fmla="*/ 914 w 914"/>
                <a:gd name="T33" fmla="*/ 249 h 2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14" h="249">
                  <a:moveTo>
                    <a:pt x="0" y="4"/>
                  </a:moveTo>
                  <a:lnTo>
                    <a:pt x="4" y="238"/>
                  </a:lnTo>
                  <a:lnTo>
                    <a:pt x="914" y="249"/>
                  </a:lnTo>
                  <a:lnTo>
                    <a:pt x="914" y="19"/>
                  </a:lnTo>
                  <a:lnTo>
                    <a:pt x="886" y="19"/>
                  </a:lnTo>
                  <a:lnTo>
                    <a:pt x="886" y="234"/>
                  </a:lnTo>
                  <a:lnTo>
                    <a:pt x="34" y="217"/>
                  </a:lnTo>
                  <a:lnTo>
                    <a:pt x="27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Freeform 399"/>
            <p:cNvSpPr>
              <a:spLocks/>
            </p:cNvSpPr>
            <p:nvPr/>
          </p:nvSpPr>
          <p:spPr bwMode="auto">
            <a:xfrm>
              <a:off x="2400" y="3134"/>
              <a:ext cx="1810" cy="49"/>
            </a:xfrm>
            <a:custGeom>
              <a:avLst/>
              <a:gdLst>
                <a:gd name="T0" fmla="*/ 0 w 3621"/>
                <a:gd name="T1" fmla="*/ 0 h 99"/>
                <a:gd name="T2" fmla="*/ 3621 w 3621"/>
                <a:gd name="T3" fmla="*/ 71 h 99"/>
                <a:gd name="T4" fmla="*/ 3609 w 3621"/>
                <a:gd name="T5" fmla="*/ 99 h 99"/>
                <a:gd name="T6" fmla="*/ 26 w 3621"/>
                <a:gd name="T7" fmla="*/ 31 h 99"/>
                <a:gd name="T8" fmla="*/ 0 w 3621"/>
                <a:gd name="T9" fmla="*/ 0 h 99"/>
                <a:gd name="T10" fmla="*/ 0 w 3621"/>
                <a:gd name="T11" fmla="*/ 0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21"/>
                <a:gd name="T19" fmla="*/ 0 h 99"/>
                <a:gd name="T20" fmla="*/ 3621 w 362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21" h="99">
                  <a:moveTo>
                    <a:pt x="0" y="0"/>
                  </a:moveTo>
                  <a:lnTo>
                    <a:pt x="3621" y="71"/>
                  </a:lnTo>
                  <a:lnTo>
                    <a:pt x="3609" y="99"/>
                  </a:lnTo>
                  <a:lnTo>
                    <a:pt x="2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Freeform 400"/>
            <p:cNvSpPr>
              <a:spLocks/>
            </p:cNvSpPr>
            <p:nvPr/>
          </p:nvSpPr>
          <p:spPr bwMode="auto">
            <a:xfrm>
              <a:off x="2471" y="2997"/>
              <a:ext cx="69" cy="72"/>
            </a:xfrm>
            <a:custGeom>
              <a:avLst/>
              <a:gdLst>
                <a:gd name="T0" fmla="*/ 0 w 137"/>
                <a:gd name="T1" fmla="*/ 51 h 144"/>
                <a:gd name="T2" fmla="*/ 12 w 137"/>
                <a:gd name="T3" fmla="*/ 17 h 144"/>
                <a:gd name="T4" fmla="*/ 46 w 137"/>
                <a:gd name="T5" fmla="*/ 0 h 144"/>
                <a:gd name="T6" fmla="*/ 92 w 137"/>
                <a:gd name="T7" fmla="*/ 0 h 144"/>
                <a:gd name="T8" fmla="*/ 124 w 137"/>
                <a:gd name="T9" fmla="*/ 22 h 144"/>
                <a:gd name="T10" fmla="*/ 137 w 137"/>
                <a:gd name="T11" fmla="*/ 55 h 144"/>
                <a:gd name="T12" fmla="*/ 135 w 137"/>
                <a:gd name="T13" fmla="*/ 95 h 144"/>
                <a:gd name="T14" fmla="*/ 109 w 137"/>
                <a:gd name="T15" fmla="*/ 129 h 144"/>
                <a:gd name="T16" fmla="*/ 65 w 137"/>
                <a:gd name="T17" fmla="*/ 144 h 144"/>
                <a:gd name="T18" fmla="*/ 27 w 137"/>
                <a:gd name="T19" fmla="*/ 134 h 144"/>
                <a:gd name="T20" fmla="*/ 65 w 137"/>
                <a:gd name="T21" fmla="*/ 129 h 144"/>
                <a:gd name="T22" fmla="*/ 101 w 137"/>
                <a:gd name="T23" fmla="*/ 108 h 144"/>
                <a:gd name="T24" fmla="*/ 109 w 137"/>
                <a:gd name="T25" fmla="*/ 66 h 144"/>
                <a:gd name="T26" fmla="*/ 88 w 137"/>
                <a:gd name="T27" fmla="*/ 34 h 144"/>
                <a:gd name="T28" fmla="*/ 57 w 137"/>
                <a:gd name="T29" fmla="*/ 26 h 144"/>
                <a:gd name="T30" fmla="*/ 27 w 137"/>
                <a:gd name="T31" fmla="*/ 32 h 144"/>
                <a:gd name="T32" fmla="*/ 0 w 137"/>
                <a:gd name="T33" fmla="*/ 51 h 144"/>
                <a:gd name="T34" fmla="*/ 0 w 137"/>
                <a:gd name="T35" fmla="*/ 51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4"/>
                <a:gd name="T56" fmla="*/ 137 w 137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4">
                  <a:moveTo>
                    <a:pt x="0" y="51"/>
                  </a:moveTo>
                  <a:lnTo>
                    <a:pt x="12" y="17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4" y="22"/>
                  </a:lnTo>
                  <a:lnTo>
                    <a:pt x="137" y="55"/>
                  </a:lnTo>
                  <a:lnTo>
                    <a:pt x="135" y="95"/>
                  </a:lnTo>
                  <a:lnTo>
                    <a:pt x="109" y="129"/>
                  </a:lnTo>
                  <a:lnTo>
                    <a:pt x="65" y="144"/>
                  </a:lnTo>
                  <a:lnTo>
                    <a:pt x="27" y="134"/>
                  </a:lnTo>
                  <a:lnTo>
                    <a:pt x="65" y="129"/>
                  </a:lnTo>
                  <a:lnTo>
                    <a:pt x="101" y="108"/>
                  </a:lnTo>
                  <a:lnTo>
                    <a:pt x="109" y="66"/>
                  </a:lnTo>
                  <a:lnTo>
                    <a:pt x="88" y="34"/>
                  </a:lnTo>
                  <a:lnTo>
                    <a:pt x="57" y="26"/>
                  </a:lnTo>
                  <a:lnTo>
                    <a:pt x="27" y="32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Freeform 401"/>
            <p:cNvSpPr>
              <a:spLocks/>
            </p:cNvSpPr>
            <p:nvPr/>
          </p:nvSpPr>
          <p:spPr bwMode="auto">
            <a:xfrm>
              <a:off x="2595" y="3002"/>
              <a:ext cx="69" cy="72"/>
            </a:xfrm>
            <a:custGeom>
              <a:avLst/>
              <a:gdLst>
                <a:gd name="T0" fmla="*/ 0 w 138"/>
                <a:gd name="T1" fmla="*/ 53 h 144"/>
                <a:gd name="T2" fmla="*/ 13 w 138"/>
                <a:gd name="T3" fmla="*/ 17 h 144"/>
                <a:gd name="T4" fmla="*/ 47 w 138"/>
                <a:gd name="T5" fmla="*/ 0 h 144"/>
                <a:gd name="T6" fmla="*/ 93 w 138"/>
                <a:gd name="T7" fmla="*/ 0 h 144"/>
                <a:gd name="T8" fmla="*/ 123 w 138"/>
                <a:gd name="T9" fmla="*/ 23 h 144"/>
                <a:gd name="T10" fmla="*/ 138 w 138"/>
                <a:gd name="T11" fmla="*/ 57 h 144"/>
                <a:gd name="T12" fmla="*/ 136 w 138"/>
                <a:gd name="T13" fmla="*/ 97 h 144"/>
                <a:gd name="T14" fmla="*/ 110 w 138"/>
                <a:gd name="T15" fmla="*/ 129 h 144"/>
                <a:gd name="T16" fmla="*/ 66 w 138"/>
                <a:gd name="T17" fmla="*/ 144 h 144"/>
                <a:gd name="T18" fmla="*/ 28 w 138"/>
                <a:gd name="T19" fmla="*/ 137 h 144"/>
                <a:gd name="T20" fmla="*/ 66 w 138"/>
                <a:gd name="T21" fmla="*/ 131 h 144"/>
                <a:gd name="T22" fmla="*/ 100 w 138"/>
                <a:gd name="T23" fmla="*/ 110 h 144"/>
                <a:gd name="T24" fmla="*/ 110 w 138"/>
                <a:gd name="T25" fmla="*/ 67 h 144"/>
                <a:gd name="T26" fmla="*/ 89 w 138"/>
                <a:gd name="T27" fmla="*/ 36 h 144"/>
                <a:gd name="T28" fmla="*/ 57 w 138"/>
                <a:gd name="T29" fmla="*/ 29 h 144"/>
                <a:gd name="T30" fmla="*/ 28 w 138"/>
                <a:gd name="T31" fmla="*/ 34 h 144"/>
                <a:gd name="T32" fmla="*/ 0 w 138"/>
                <a:gd name="T33" fmla="*/ 53 h 144"/>
                <a:gd name="T34" fmla="*/ 0 w 138"/>
                <a:gd name="T35" fmla="*/ 53 h 1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8"/>
                <a:gd name="T55" fmla="*/ 0 h 144"/>
                <a:gd name="T56" fmla="*/ 138 w 138"/>
                <a:gd name="T57" fmla="*/ 144 h 1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8" h="144">
                  <a:moveTo>
                    <a:pt x="0" y="53"/>
                  </a:moveTo>
                  <a:lnTo>
                    <a:pt x="13" y="17"/>
                  </a:lnTo>
                  <a:lnTo>
                    <a:pt x="47" y="0"/>
                  </a:lnTo>
                  <a:lnTo>
                    <a:pt x="93" y="0"/>
                  </a:lnTo>
                  <a:lnTo>
                    <a:pt x="123" y="23"/>
                  </a:lnTo>
                  <a:lnTo>
                    <a:pt x="138" y="57"/>
                  </a:lnTo>
                  <a:lnTo>
                    <a:pt x="136" y="97"/>
                  </a:lnTo>
                  <a:lnTo>
                    <a:pt x="110" y="129"/>
                  </a:lnTo>
                  <a:lnTo>
                    <a:pt x="66" y="144"/>
                  </a:lnTo>
                  <a:lnTo>
                    <a:pt x="28" y="137"/>
                  </a:lnTo>
                  <a:lnTo>
                    <a:pt x="66" y="131"/>
                  </a:lnTo>
                  <a:lnTo>
                    <a:pt x="100" y="110"/>
                  </a:lnTo>
                  <a:lnTo>
                    <a:pt x="110" y="67"/>
                  </a:lnTo>
                  <a:lnTo>
                    <a:pt x="89" y="36"/>
                  </a:lnTo>
                  <a:lnTo>
                    <a:pt x="57" y="29"/>
                  </a:lnTo>
                  <a:lnTo>
                    <a:pt x="28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Freeform 402"/>
            <p:cNvSpPr>
              <a:spLocks/>
            </p:cNvSpPr>
            <p:nvPr/>
          </p:nvSpPr>
          <p:spPr bwMode="auto">
            <a:xfrm>
              <a:off x="3001" y="2971"/>
              <a:ext cx="378" cy="49"/>
            </a:xfrm>
            <a:custGeom>
              <a:avLst/>
              <a:gdLst>
                <a:gd name="T0" fmla="*/ 0 w 757"/>
                <a:gd name="T1" fmla="*/ 29 h 97"/>
                <a:gd name="T2" fmla="*/ 224 w 757"/>
                <a:gd name="T3" fmla="*/ 27 h 97"/>
                <a:gd name="T4" fmla="*/ 230 w 757"/>
                <a:gd name="T5" fmla="*/ 0 h 97"/>
                <a:gd name="T6" fmla="*/ 513 w 757"/>
                <a:gd name="T7" fmla="*/ 8 h 97"/>
                <a:gd name="T8" fmla="*/ 523 w 757"/>
                <a:gd name="T9" fmla="*/ 36 h 97"/>
                <a:gd name="T10" fmla="*/ 755 w 757"/>
                <a:gd name="T11" fmla="*/ 34 h 97"/>
                <a:gd name="T12" fmla="*/ 757 w 757"/>
                <a:gd name="T13" fmla="*/ 78 h 97"/>
                <a:gd name="T14" fmla="*/ 525 w 757"/>
                <a:gd name="T15" fmla="*/ 74 h 97"/>
                <a:gd name="T16" fmla="*/ 513 w 757"/>
                <a:gd name="T17" fmla="*/ 97 h 97"/>
                <a:gd name="T18" fmla="*/ 228 w 757"/>
                <a:gd name="T19" fmla="*/ 93 h 97"/>
                <a:gd name="T20" fmla="*/ 213 w 757"/>
                <a:gd name="T21" fmla="*/ 69 h 97"/>
                <a:gd name="T22" fmla="*/ 0 w 757"/>
                <a:gd name="T23" fmla="*/ 61 h 97"/>
                <a:gd name="T24" fmla="*/ 0 w 757"/>
                <a:gd name="T25" fmla="*/ 29 h 97"/>
                <a:gd name="T26" fmla="*/ 0 w 757"/>
                <a:gd name="T27" fmla="*/ 29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7"/>
                <a:gd name="T43" fmla="*/ 0 h 97"/>
                <a:gd name="T44" fmla="*/ 757 w 757"/>
                <a:gd name="T45" fmla="*/ 97 h 9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7" h="97">
                  <a:moveTo>
                    <a:pt x="0" y="29"/>
                  </a:moveTo>
                  <a:lnTo>
                    <a:pt x="224" y="27"/>
                  </a:lnTo>
                  <a:lnTo>
                    <a:pt x="230" y="0"/>
                  </a:lnTo>
                  <a:lnTo>
                    <a:pt x="513" y="8"/>
                  </a:lnTo>
                  <a:lnTo>
                    <a:pt x="523" y="36"/>
                  </a:lnTo>
                  <a:lnTo>
                    <a:pt x="755" y="34"/>
                  </a:lnTo>
                  <a:lnTo>
                    <a:pt x="757" y="78"/>
                  </a:lnTo>
                  <a:lnTo>
                    <a:pt x="525" y="74"/>
                  </a:lnTo>
                  <a:lnTo>
                    <a:pt x="513" y="97"/>
                  </a:lnTo>
                  <a:lnTo>
                    <a:pt x="228" y="93"/>
                  </a:lnTo>
                  <a:lnTo>
                    <a:pt x="213" y="69"/>
                  </a:lnTo>
                  <a:lnTo>
                    <a:pt x="0" y="6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Freeform 403"/>
            <p:cNvSpPr>
              <a:spLocks/>
            </p:cNvSpPr>
            <p:nvPr/>
          </p:nvSpPr>
          <p:spPr bwMode="auto">
            <a:xfrm>
              <a:off x="2638" y="1295"/>
              <a:ext cx="1435" cy="1207"/>
            </a:xfrm>
            <a:custGeom>
              <a:avLst/>
              <a:gdLst>
                <a:gd name="T0" fmla="*/ 25 w 2868"/>
                <a:gd name="T1" fmla="*/ 0 h 2414"/>
                <a:gd name="T2" fmla="*/ 2824 w 2868"/>
                <a:gd name="T3" fmla="*/ 31 h 2414"/>
                <a:gd name="T4" fmla="*/ 2868 w 2868"/>
                <a:gd name="T5" fmla="*/ 80 h 2414"/>
                <a:gd name="T6" fmla="*/ 2859 w 2868"/>
                <a:gd name="T7" fmla="*/ 2384 h 2414"/>
                <a:gd name="T8" fmla="*/ 2819 w 2868"/>
                <a:gd name="T9" fmla="*/ 2414 h 2414"/>
                <a:gd name="T10" fmla="*/ 2834 w 2868"/>
                <a:gd name="T11" fmla="*/ 105 h 2414"/>
                <a:gd name="T12" fmla="*/ 2800 w 2868"/>
                <a:gd name="T13" fmla="*/ 55 h 2414"/>
                <a:gd name="T14" fmla="*/ 0 w 2868"/>
                <a:gd name="T15" fmla="*/ 31 h 2414"/>
                <a:gd name="T16" fmla="*/ 25 w 2868"/>
                <a:gd name="T17" fmla="*/ 0 h 2414"/>
                <a:gd name="T18" fmla="*/ 25 w 2868"/>
                <a:gd name="T19" fmla="*/ 0 h 24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68"/>
                <a:gd name="T31" fmla="*/ 0 h 2414"/>
                <a:gd name="T32" fmla="*/ 2868 w 2868"/>
                <a:gd name="T33" fmla="*/ 2414 h 24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68" h="2414">
                  <a:moveTo>
                    <a:pt x="25" y="0"/>
                  </a:moveTo>
                  <a:lnTo>
                    <a:pt x="2824" y="31"/>
                  </a:lnTo>
                  <a:lnTo>
                    <a:pt x="2868" y="80"/>
                  </a:lnTo>
                  <a:lnTo>
                    <a:pt x="2859" y="2384"/>
                  </a:lnTo>
                  <a:lnTo>
                    <a:pt x="2819" y="2414"/>
                  </a:lnTo>
                  <a:lnTo>
                    <a:pt x="2834" y="105"/>
                  </a:lnTo>
                  <a:lnTo>
                    <a:pt x="2800" y="55"/>
                  </a:lnTo>
                  <a:lnTo>
                    <a:pt x="0" y="3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Freeform 404"/>
            <p:cNvSpPr>
              <a:spLocks/>
            </p:cNvSpPr>
            <p:nvPr/>
          </p:nvSpPr>
          <p:spPr bwMode="auto">
            <a:xfrm>
              <a:off x="3457" y="3000"/>
              <a:ext cx="598" cy="76"/>
            </a:xfrm>
            <a:custGeom>
              <a:avLst/>
              <a:gdLst>
                <a:gd name="T0" fmla="*/ 0 w 1197"/>
                <a:gd name="T1" fmla="*/ 0 h 152"/>
                <a:gd name="T2" fmla="*/ 0 w 1197"/>
                <a:gd name="T3" fmla="*/ 133 h 152"/>
                <a:gd name="T4" fmla="*/ 1197 w 1197"/>
                <a:gd name="T5" fmla="*/ 152 h 152"/>
                <a:gd name="T6" fmla="*/ 1195 w 1197"/>
                <a:gd name="T7" fmla="*/ 19 h 152"/>
                <a:gd name="T8" fmla="*/ 1167 w 1197"/>
                <a:gd name="T9" fmla="*/ 17 h 152"/>
                <a:gd name="T10" fmla="*/ 1161 w 1197"/>
                <a:gd name="T11" fmla="*/ 120 h 152"/>
                <a:gd name="T12" fmla="*/ 32 w 1197"/>
                <a:gd name="T13" fmla="*/ 97 h 152"/>
                <a:gd name="T14" fmla="*/ 0 w 1197"/>
                <a:gd name="T15" fmla="*/ 0 h 152"/>
                <a:gd name="T16" fmla="*/ 0 w 1197"/>
                <a:gd name="T17" fmla="*/ 0 h 1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7"/>
                <a:gd name="T28" fmla="*/ 0 h 152"/>
                <a:gd name="T29" fmla="*/ 1197 w 1197"/>
                <a:gd name="T30" fmla="*/ 152 h 1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7" h="152">
                  <a:moveTo>
                    <a:pt x="0" y="0"/>
                  </a:moveTo>
                  <a:lnTo>
                    <a:pt x="0" y="133"/>
                  </a:lnTo>
                  <a:lnTo>
                    <a:pt x="1197" y="152"/>
                  </a:lnTo>
                  <a:lnTo>
                    <a:pt x="1195" y="19"/>
                  </a:lnTo>
                  <a:lnTo>
                    <a:pt x="1167" y="17"/>
                  </a:lnTo>
                  <a:lnTo>
                    <a:pt x="1161" y="120"/>
                  </a:lnTo>
                  <a:lnTo>
                    <a:pt x="32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Freeform 405"/>
            <p:cNvSpPr>
              <a:spLocks/>
            </p:cNvSpPr>
            <p:nvPr/>
          </p:nvSpPr>
          <p:spPr bwMode="auto">
            <a:xfrm>
              <a:off x="3425" y="2957"/>
              <a:ext cx="18" cy="370"/>
            </a:xfrm>
            <a:custGeom>
              <a:avLst/>
              <a:gdLst>
                <a:gd name="T0" fmla="*/ 5 w 36"/>
                <a:gd name="T1" fmla="*/ 0 h 739"/>
                <a:gd name="T2" fmla="*/ 0 w 36"/>
                <a:gd name="T3" fmla="*/ 739 h 739"/>
                <a:gd name="T4" fmla="*/ 21 w 36"/>
                <a:gd name="T5" fmla="*/ 732 h 739"/>
                <a:gd name="T6" fmla="*/ 36 w 36"/>
                <a:gd name="T7" fmla="*/ 9 h 739"/>
                <a:gd name="T8" fmla="*/ 5 w 36"/>
                <a:gd name="T9" fmla="*/ 0 h 739"/>
                <a:gd name="T10" fmla="*/ 5 w 36"/>
                <a:gd name="T11" fmla="*/ 0 h 7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739"/>
                <a:gd name="T20" fmla="*/ 36 w 36"/>
                <a:gd name="T21" fmla="*/ 739 h 7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739">
                  <a:moveTo>
                    <a:pt x="5" y="0"/>
                  </a:moveTo>
                  <a:lnTo>
                    <a:pt x="0" y="739"/>
                  </a:lnTo>
                  <a:lnTo>
                    <a:pt x="21" y="732"/>
                  </a:lnTo>
                  <a:lnTo>
                    <a:pt x="36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Freeform 406"/>
            <p:cNvSpPr>
              <a:spLocks/>
            </p:cNvSpPr>
            <p:nvPr/>
          </p:nvSpPr>
          <p:spPr bwMode="auto">
            <a:xfrm>
              <a:off x="4072" y="2977"/>
              <a:ext cx="13" cy="362"/>
            </a:xfrm>
            <a:custGeom>
              <a:avLst/>
              <a:gdLst>
                <a:gd name="T0" fmla="*/ 0 w 27"/>
                <a:gd name="T1" fmla="*/ 2 h 724"/>
                <a:gd name="T2" fmla="*/ 2 w 27"/>
                <a:gd name="T3" fmla="*/ 724 h 724"/>
                <a:gd name="T4" fmla="*/ 27 w 27"/>
                <a:gd name="T5" fmla="*/ 724 h 724"/>
                <a:gd name="T6" fmla="*/ 23 w 27"/>
                <a:gd name="T7" fmla="*/ 0 h 724"/>
                <a:gd name="T8" fmla="*/ 0 w 27"/>
                <a:gd name="T9" fmla="*/ 2 h 724"/>
                <a:gd name="T10" fmla="*/ 0 w 27"/>
                <a:gd name="T11" fmla="*/ 2 h 7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"/>
                <a:gd name="T19" fmla="*/ 0 h 724"/>
                <a:gd name="T20" fmla="*/ 27 w 27"/>
                <a:gd name="T21" fmla="*/ 724 h 7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" h="724">
                  <a:moveTo>
                    <a:pt x="0" y="2"/>
                  </a:moveTo>
                  <a:lnTo>
                    <a:pt x="2" y="724"/>
                  </a:lnTo>
                  <a:lnTo>
                    <a:pt x="27" y="724"/>
                  </a:lnTo>
                  <a:lnTo>
                    <a:pt x="23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2" name="Freeform 407"/>
            <p:cNvSpPr>
              <a:spLocks/>
            </p:cNvSpPr>
            <p:nvPr/>
          </p:nvSpPr>
          <p:spPr bwMode="auto">
            <a:xfrm>
              <a:off x="4099" y="3039"/>
              <a:ext cx="69" cy="72"/>
            </a:xfrm>
            <a:custGeom>
              <a:avLst/>
              <a:gdLst>
                <a:gd name="T0" fmla="*/ 0 w 137"/>
                <a:gd name="T1" fmla="*/ 53 h 145"/>
                <a:gd name="T2" fmla="*/ 12 w 137"/>
                <a:gd name="T3" fmla="*/ 19 h 145"/>
                <a:gd name="T4" fmla="*/ 46 w 137"/>
                <a:gd name="T5" fmla="*/ 0 h 145"/>
                <a:gd name="T6" fmla="*/ 92 w 137"/>
                <a:gd name="T7" fmla="*/ 0 h 145"/>
                <a:gd name="T8" fmla="*/ 122 w 137"/>
                <a:gd name="T9" fmla="*/ 23 h 145"/>
                <a:gd name="T10" fmla="*/ 137 w 137"/>
                <a:gd name="T11" fmla="*/ 57 h 145"/>
                <a:gd name="T12" fmla="*/ 135 w 137"/>
                <a:gd name="T13" fmla="*/ 97 h 145"/>
                <a:gd name="T14" fmla="*/ 109 w 137"/>
                <a:gd name="T15" fmla="*/ 129 h 145"/>
                <a:gd name="T16" fmla="*/ 65 w 137"/>
                <a:gd name="T17" fmla="*/ 145 h 145"/>
                <a:gd name="T18" fmla="*/ 27 w 137"/>
                <a:gd name="T19" fmla="*/ 137 h 145"/>
                <a:gd name="T20" fmla="*/ 65 w 137"/>
                <a:gd name="T21" fmla="*/ 131 h 145"/>
                <a:gd name="T22" fmla="*/ 101 w 137"/>
                <a:gd name="T23" fmla="*/ 110 h 145"/>
                <a:gd name="T24" fmla="*/ 109 w 137"/>
                <a:gd name="T25" fmla="*/ 67 h 145"/>
                <a:gd name="T26" fmla="*/ 88 w 137"/>
                <a:gd name="T27" fmla="*/ 36 h 145"/>
                <a:gd name="T28" fmla="*/ 57 w 137"/>
                <a:gd name="T29" fmla="*/ 29 h 145"/>
                <a:gd name="T30" fmla="*/ 27 w 137"/>
                <a:gd name="T31" fmla="*/ 34 h 145"/>
                <a:gd name="T32" fmla="*/ 0 w 137"/>
                <a:gd name="T33" fmla="*/ 53 h 145"/>
                <a:gd name="T34" fmla="*/ 0 w 137"/>
                <a:gd name="T35" fmla="*/ 53 h 1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7"/>
                <a:gd name="T55" fmla="*/ 0 h 145"/>
                <a:gd name="T56" fmla="*/ 137 w 137"/>
                <a:gd name="T57" fmla="*/ 145 h 1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7" h="145">
                  <a:moveTo>
                    <a:pt x="0" y="53"/>
                  </a:moveTo>
                  <a:lnTo>
                    <a:pt x="12" y="19"/>
                  </a:lnTo>
                  <a:lnTo>
                    <a:pt x="46" y="0"/>
                  </a:lnTo>
                  <a:lnTo>
                    <a:pt x="92" y="0"/>
                  </a:lnTo>
                  <a:lnTo>
                    <a:pt x="122" y="23"/>
                  </a:lnTo>
                  <a:lnTo>
                    <a:pt x="137" y="57"/>
                  </a:lnTo>
                  <a:lnTo>
                    <a:pt x="135" y="97"/>
                  </a:lnTo>
                  <a:lnTo>
                    <a:pt x="109" y="129"/>
                  </a:lnTo>
                  <a:lnTo>
                    <a:pt x="65" y="145"/>
                  </a:lnTo>
                  <a:lnTo>
                    <a:pt x="27" y="137"/>
                  </a:lnTo>
                  <a:lnTo>
                    <a:pt x="65" y="131"/>
                  </a:lnTo>
                  <a:lnTo>
                    <a:pt x="101" y="110"/>
                  </a:lnTo>
                  <a:lnTo>
                    <a:pt x="109" y="67"/>
                  </a:lnTo>
                  <a:lnTo>
                    <a:pt x="88" y="36"/>
                  </a:lnTo>
                  <a:lnTo>
                    <a:pt x="57" y="29"/>
                  </a:lnTo>
                  <a:lnTo>
                    <a:pt x="27" y="34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3" name="Freeform 408"/>
            <p:cNvSpPr>
              <a:spLocks/>
            </p:cNvSpPr>
            <p:nvPr/>
          </p:nvSpPr>
          <p:spPr bwMode="auto">
            <a:xfrm>
              <a:off x="4134" y="3355"/>
              <a:ext cx="13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19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Freeform 409"/>
            <p:cNvSpPr>
              <a:spLocks/>
            </p:cNvSpPr>
            <p:nvPr/>
          </p:nvSpPr>
          <p:spPr bwMode="auto">
            <a:xfrm>
              <a:off x="2748" y="1435"/>
              <a:ext cx="1173" cy="874"/>
            </a:xfrm>
            <a:custGeom>
              <a:avLst/>
              <a:gdLst>
                <a:gd name="T0" fmla="*/ 0 w 2347"/>
                <a:gd name="T1" fmla="*/ 0 h 1747"/>
                <a:gd name="T2" fmla="*/ 47 w 2347"/>
                <a:gd name="T3" fmla="*/ 111 h 1747"/>
                <a:gd name="T4" fmla="*/ 36 w 2347"/>
                <a:gd name="T5" fmla="*/ 1150 h 1747"/>
                <a:gd name="T6" fmla="*/ 39 w 2347"/>
                <a:gd name="T7" fmla="*/ 1747 h 1747"/>
                <a:gd name="T8" fmla="*/ 153 w 2347"/>
                <a:gd name="T9" fmla="*/ 1709 h 1747"/>
                <a:gd name="T10" fmla="*/ 174 w 2347"/>
                <a:gd name="T11" fmla="*/ 139 h 1747"/>
                <a:gd name="T12" fmla="*/ 914 w 2347"/>
                <a:gd name="T13" fmla="*/ 124 h 1747"/>
                <a:gd name="T14" fmla="*/ 2280 w 2347"/>
                <a:gd name="T15" fmla="*/ 158 h 1747"/>
                <a:gd name="T16" fmla="*/ 2347 w 2347"/>
                <a:gd name="T17" fmla="*/ 107 h 1747"/>
                <a:gd name="T18" fmla="*/ 1762 w 2347"/>
                <a:gd name="T19" fmla="*/ 92 h 1747"/>
                <a:gd name="T20" fmla="*/ 752 w 2347"/>
                <a:gd name="T21" fmla="*/ 67 h 1747"/>
                <a:gd name="T22" fmla="*/ 102 w 2347"/>
                <a:gd name="T23" fmla="*/ 71 h 1747"/>
                <a:gd name="T24" fmla="*/ 0 w 2347"/>
                <a:gd name="T25" fmla="*/ 0 h 1747"/>
                <a:gd name="T26" fmla="*/ 0 w 2347"/>
                <a:gd name="T27" fmla="*/ 0 h 17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47"/>
                <a:gd name="T43" fmla="*/ 0 h 1747"/>
                <a:gd name="T44" fmla="*/ 2347 w 2347"/>
                <a:gd name="T45" fmla="*/ 1747 h 17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47" h="1747">
                  <a:moveTo>
                    <a:pt x="0" y="0"/>
                  </a:moveTo>
                  <a:lnTo>
                    <a:pt x="47" y="111"/>
                  </a:lnTo>
                  <a:lnTo>
                    <a:pt x="36" y="1150"/>
                  </a:lnTo>
                  <a:lnTo>
                    <a:pt x="39" y="1747"/>
                  </a:lnTo>
                  <a:lnTo>
                    <a:pt x="153" y="1709"/>
                  </a:lnTo>
                  <a:lnTo>
                    <a:pt x="174" y="139"/>
                  </a:lnTo>
                  <a:lnTo>
                    <a:pt x="914" y="124"/>
                  </a:lnTo>
                  <a:lnTo>
                    <a:pt x="2280" y="158"/>
                  </a:lnTo>
                  <a:lnTo>
                    <a:pt x="2347" y="107"/>
                  </a:lnTo>
                  <a:lnTo>
                    <a:pt x="1762" y="92"/>
                  </a:lnTo>
                  <a:lnTo>
                    <a:pt x="752" y="67"/>
                  </a:lnTo>
                  <a:lnTo>
                    <a:pt x="102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Freeform 410"/>
            <p:cNvSpPr>
              <a:spLocks/>
            </p:cNvSpPr>
            <p:nvPr/>
          </p:nvSpPr>
          <p:spPr bwMode="auto">
            <a:xfrm>
              <a:off x="2772" y="1487"/>
              <a:ext cx="1146" cy="882"/>
            </a:xfrm>
            <a:custGeom>
              <a:avLst/>
              <a:gdLst>
                <a:gd name="T0" fmla="*/ 0 w 2292"/>
                <a:gd name="T1" fmla="*/ 1650 h 1764"/>
                <a:gd name="T2" fmla="*/ 859 w 2292"/>
                <a:gd name="T3" fmla="*/ 1696 h 1764"/>
                <a:gd name="T4" fmla="*/ 2173 w 2292"/>
                <a:gd name="T5" fmla="*/ 1713 h 1764"/>
                <a:gd name="T6" fmla="*/ 2289 w 2292"/>
                <a:gd name="T7" fmla="*/ 1764 h 1764"/>
                <a:gd name="T8" fmla="*/ 2277 w 2292"/>
                <a:gd name="T9" fmla="*/ 1696 h 1764"/>
                <a:gd name="T10" fmla="*/ 2292 w 2292"/>
                <a:gd name="T11" fmla="*/ 0 h 1764"/>
                <a:gd name="T12" fmla="*/ 2197 w 2292"/>
                <a:gd name="T13" fmla="*/ 36 h 1764"/>
                <a:gd name="T14" fmla="*/ 2190 w 2292"/>
                <a:gd name="T15" fmla="*/ 1618 h 1764"/>
                <a:gd name="T16" fmla="*/ 1410 w 2292"/>
                <a:gd name="T17" fmla="*/ 1641 h 1764"/>
                <a:gd name="T18" fmla="*/ 449 w 2292"/>
                <a:gd name="T19" fmla="*/ 1610 h 1764"/>
                <a:gd name="T20" fmla="*/ 72 w 2292"/>
                <a:gd name="T21" fmla="*/ 1593 h 1764"/>
                <a:gd name="T22" fmla="*/ 0 w 2292"/>
                <a:gd name="T23" fmla="*/ 1650 h 1764"/>
                <a:gd name="T24" fmla="*/ 0 w 2292"/>
                <a:gd name="T25" fmla="*/ 1650 h 17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92"/>
                <a:gd name="T40" fmla="*/ 0 h 1764"/>
                <a:gd name="T41" fmla="*/ 2292 w 2292"/>
                <a:gd name="T42" fmla="*/ 1764 h 176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92" h="1764">
                  <a:moveTo>
                    <a:pt x="0" y="1650"/>
                  </a:moveTo>
                  <a:lnTo>
                    <a:pt x="859" y="1696"/>
                  </a:lnTo>
                  <a:lnTo>
                    <a:pt x="2173" y="1713"/>
                  </a:lnTo>
                  <a:lnTo>
                    <a:pt x="2289" y="1764"/>
                  </a:lnTo>
                  <a:lnTo>
                    <a:pt x="2277" y="1696"/>
                  </a:lnTo>
                  <a:lnTo>
                    <a:pt x="2292" y="0"/>
                  </a:lnTo>
                  <a:lnTo>
                    <a:pt x="2197" y="36"/>
                  </a:lnTo>
                  <a:lnTo>
                    <a:pt x="2190" y="1618"/>
                  </a:lnTo>
                  <a:lnTo>
                    <a:pt x="1410" y="1641"/>
                  </a:lnTo>
                  <a:lnTo>
                    <a:pt x="449" y="1610"/>
                  </a:lnTo>
                  <a:lnTo>
                    <a:pt x="72" y="1593"/>
                  </a:lnTo>
                  <a:lnTo>
                    <a:pt x="0" y="16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Freeform 411"/>
            <p:cNvSpPr>
              <a:spLocks/>
            </p:cNvSpPr>
            <p:nvPr/>
          </p:nvSpPr>
          <p:spPr bwMode="auto">
            <a:xfrm>
              <a:off x="4098" y="3355"/>
              <a:ext cx="13" cy="35"/>
            </a:xfrm>
            <a:custGeom>
              <a:avLst/>
              <a:gdLst>
                <a:gd name="T0" fmla="*/ 0 w 24"/>
                <a:gd name="T1" fmla="*/ 0 h 70"/>
                <a:gd name="T2" fmla="*/ 1 w 24"/>
                <a:gd name="T3" fmla="*/ 70 h 70"/>
                <a:gd name="T4" fmla="*/ 24 w 24"/>
                <a:gd name="T5" fmla="*/ 70 h 70"/>
                <a:gd name="T6" fmla="*/ 19 w 24"/>
                <a:gd name="T7" fmla="*/ 2 h 70"/>
                <a:gd name="T8" fmla="*/ 0 w 24"/>
                <a:gd name="T9" fmla="*/ 0 h 70"/>
                <a:gd name="T10" fmla="*/ 0 w 24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0"/>
                <a:gd name="T20" fmla="*/ 24 w 24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0">
                  <a:moveTo>
                    <a:pt x="0" y="0"/>
                  </a:moveTo>
                  <a:lnTo>
                    <a:pt x="1" y="70"/>
                  </a:lnTo>
                  <a:lnTo>
                    <a:pt x="24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Freeform 412"/>
            <p:cNvSpPr>
              <a:spLocks/>
            </p:cNvSpPr>
            <p:nvPr/>
          </p:nvSpPr>
          <p:spPr bwMode="auto">
            <a:xfrm>
              <a:off x="4062" y="335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8" name="Freeform 413"/>
            <p:cNvSpPr>
              <a:spLocks/>
            </p:cNvSpPr>
            <p:nvPr/>
          </p:nvSpPr>
          <p:spPr bwMode="auto">
            <a:xfrm>
              <a:off x="4026" y="335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Freeform 414"/>
            <p:cNvSpPr>
              <a:spLocks/>
            </p:cNvSpPr>
            <p:nvPr/>
          </p:nvSpPr>
          <p:spPr bwMode="auto">
            <a:xfrm>
              <a:off x="3990" y="3352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0" name="Freeform 415"/>
            <p:cNvSpPr>
              <a:spLocks/>
            </p:cNvSpPr>
            <p:nvPr/>
          </p:nvSpPr>
          <p:spPr bwMode="auto">
            <a:xfrm>
              <a:off x="3955" y="3351"/>
              <a:ext cx="11" cy="36"/>
            </a:xfrm>
            <a:custGeom>
              <a:avLst/>
              <a:gdLst>
                <a:gd name="T0" fmla="*/ 0 w 23"/>
                <a:gd name="T1" fmla="*/ 0 h 72"/>
                <a:gd name="T2" fmla="*/ 0 w 23"/>
                <a:gd name="T3" fmla="*/ 72 h 72"/>
                <a:gd name="T4" fmla="*/ 23 w 23"/>
                <a:gd name="T5" fmla="*/ 72 h 72"/>
                <a:gd name="T6" fmla="*/ 20 w 23"/>
                <a:gd name="T7" fmla="*/ 3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0" y="72"/>
                  </a:lnTo>
                  <a:lnTo>
                    <a:pt x="23" y="72"/>
                  </a:lnTo>
                  <a:lnTo>
                    <a:pt x="2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1" name="Freeform 416"/>
            <p:cNvSpPr>
              <a:spLocks/>
            </p:cNvSpPr>
            <p:nvPr/>
          </p:nvSpPr>
          <p:spPr bwMode="auto">
            <a:xfrm>
              <a:off x="3919" y="3351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Freeform 417"/>
            <p:cNvSpPr>
              <a:spLocks/>
            </p:cNvSpPr>
            <p:nvPr/>
          </p:nvSpPr>
          <p:spPr bwMode="auto">
            <a:xfrm>
              <a:off x="3883" y="3350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Freeform 418"/>
            <p:cNvSpPr>
              <a:spLocks/>
            </p:cNvSpPr>
            <p:nvPr/>
          </p:nvSpPr>
          <p:spPr bwMode="auto">
            <a:xfrm>
              <a:off x="3846" y="3349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Freeform 419"/>
            <p:cNvSpPr>
              <a:spLocks/>
            </p:cNvSpPr>
            <p:nvPr/>
          </p:nvSpPr>
          <p:spPr bwMode="auto">
            <a:xfrm>
              <a:off x="3810" y="3348"/>
              <a:ext cx="12" cy="37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Freeform 420"/>
            <p:cNvSpPr>
              <a:spLocks/>
            </p:cNvSpPr>
            <p:nvPr/>
          </p:nvSpPr>
          <p:spPr bwMode="auto">
            <a:xfrm>
              <a:off x="3774" y="3348"/>
              <a:ext cx="13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6" name="Freeform 421"/>
            <p:cNvSpPr>
              <a:spLocks/>
            </p:cNvSpPr>
            <p:nvPr/>
          </p:nvSpPr>
          <p:spPr bwMode="auto">
            <a:xfrm>
              <a:off x="3738" y="3347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7" name="Freeform 422"/>
            <p:cNvSpPr>
              <a:spLocks/>
            </p:cNvSpPr>
            <p:nvPr/>
          </p:nvSpPr>
          <p:spPr bwMode="auto">
            <a:xfrm>
              <a:off x="3702" y="334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2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8" name="Freeform 423"/>
            <p:cNvSpPr>
              <a:spLocks/>
            </p:cNvSpPr>
            <p:nvPr/>
          </p:nvSpPr>
          <p:spPr bwMode="auto">
            <a:xfrm>
              <a:off x="3666" y="3346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9" name="Freeform 424"/>
            <p:cNvSpPr>
              <a:spLocks/>
            </p:cNvSpPr>
            <p:nvPr/>
          </p:nvSpPr>
          <p:spPr bwMode="auto">
            <a:xfrm>
              <a:off x="3631" y="3346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0" name="Freeform 425"/>
            <p:cNvSpPr>
              <a:spLocks/>
            </p:cNvSpPr>
            <p:nvPr/>
          </p:nvSpPr>
          <p:spPr bwMode="auto">
            <a:xfrm>
              <a:off x="3595" y="3345"/>
              <a:ext cx="11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1" name="Freeform 426"/>
            <p:cNvSpPr>
              <a:spLocks/>
            </p:cNvSpPr>
            <p:nvPr/>
          </p:nvSpPr>
          <p:spPr bwMode="auto">
            <a:xfrm>
              <a:off x="3558" y="334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2" name="Freeform 427"/>
            <p:cNvSpPr>
              <a:spLocks/>
            </p:cNvSpPr>
            <p:nvPr/>
          </p:nvSpPr>
          <p:spPr bwMode="auto">
            <a:xfrm>
              <a:off x="3522" y="3343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3" name="Freeform 428"/>
            <p:cNvSpPr>
              <a:spLocks/>
            </p:cNvSpPr>
            <p:nvPr/>
          </p:nvSpPr>
          <p:spPr bwMode="auto">
            <a:xfrm>
              <a:off x="3486" y="3343"/>
              <a:ext cx="12" cy="35"/>
            </a:xfrm>
            <a:custGeom>
              <a:avLst/>
              <a:gdLst>
                <a:gd name="T0" fmla="*/ 0 w 23"/>
                <a:gd name="T1" fmla="*/ 0 h 71"/>
                <a:gd name="T2" fmla="*/ 2 w 23"/>
                <a:gd name="T3" fmla="*/ 71 h 71"/>
                <a:gd name="T4" fmla="*/ 23 w 23"/>
                <a:gd name="T5" fmla="*/ 71 h 71"/>
                <a:gd name="T6" fmla="*/ 19 w 23"/>
                <a:gd name="T7" fmla="*/ 2 h 71"/>
                <a:gd name="T8" fmla="*/ 0 w 23"/>
                <a:gd name="T9" fmla="*/ 0 h 71"/>
                <a:gd name="T10" fmla="*/ 0 w 23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1"/>
                <a:gd name="T20" fmla="*/ 23 w 23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1">
                  <a:moveTo>
                    <a:pt x="0" y="0"/>
                  </a:moveTo>
                  <a:lnTo>
                    <a:pt x="2" y="71"/>
                  </a:lnTo>
                  <a:lnTo>
                    <a:pt x="23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4" name="Freeform 429"/>
            <p:cNvSpPr>
              <a:spLocks/>
            </p:cNvSpPr>
            <p:nvPr/>
          </p:nvSpPr>
          <p:spPr bwMode="auto">
            <a:xfrm>
              <a:off x="3450" y="3342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5" name="Freeform 430"/>
            <p:cNvSpPr>
              <a:spLocks/>
            </p:cNvSpPr>
            <p:nvPr/>
          </p:nvSpPr>
          <p:spPr bwMode="auto">
            <a:xfrm>
              <a:off x="3414" y="3341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6" name="Freeform 431"/>
            <p:cNvSpPr>
              <a:spLocks/>
            </p:cNvSpPr>
            <p:nvPr/>
          </p:nvSpPr>
          <p:spPr bwMode="auto">
            <a:xfrm>
              <a:off x="3378" y="3340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7" name="Freeform 432"/>
            <p:cNvSpPr>
              <a:spLocks/>
            </p:cNvSpPr>
            <p:nvPr/>
          </p:nvSpPr>
          <p:spPr bwMode="auto">
            <a:xfrm>
              <a:off x="3342" y="3339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1 w 24"/>
                <a:gd name="T3" fmla="*/ 72 h 72"/>
                <a:gd name="T4" fmla="*/ 24 w 24"/>
                <a:gd name="T5" fmla="*/ 72 h 72"/>
                <a:gd name="T6" fmla="*/ 20 w 24"/>
                <a:gd name="T7" fmla="*/ 4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1" y="72"/>
                  </a:lnTo>
                  <a:lnTo>
                    <a:pt x="24" y="72"/>
                  </a:lnTo>
                  <a:lnTo>
                    <a:pt x="2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8" name="Freeform 433"/>
            <p:cNvSpPr>
              <a:spLocks/>
            </p:cNvSpPr>
            <p:nvPr/>
          </p:nvSpPr>
          <p:spPr bwMode="auto">
            <a:xfrm>
              <a:off x="3307" y="3339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9" name="Freeform 434"/>
            <p:cNvSpPr>
              <a:spLocks/>
            </p:cNvSpPr>
            <p:nvPr/>
          </p:nvSpPr>
          <p:spPr bwMode="auto">
            <a:xfrm>
              <a:off x="3270" y="3338"/>
              <a:ext cx="12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2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0" name="Freeform 435"/>
            <p:cNvSpPr>
              <a:spLocks/>
            </p:cNvSpPr>
            <p:nvPr/>
          </p:nvSpPr>
          <p:spPr bwMode="auto">
            <a:xfrm>
              <a:off x="3234" y="3337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1" name="Freeform 436"/>
            <p:cNvSpPr>
              <a:spLocks/>
            </p:cNvSpPr>
            <p:nvPr/>
          </p:nvSpPr>
          <p:spPr bwMode="auto">
            <a:xfrm>
              <a:off x="3198" y="333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20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2" name="Freeform 437"/>
            <p:cNvSpPr>
              <a:spLocks/>
            </p:cNvSpPr>
            <p:nvPr/>
          </p:nvSpPr>
          <p:spPr bwMode="auto">
            <a:xfrm>
              <a:off x="3162" y="3336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3" name="Freeform 438"/>
            <p:cNvSpPr>
              <a:spLocks/>
            </p:cNvSpPr>
            <p:nvPr/>
          </p:nvSpPr>
          <p:spPr bwMode="auto">
            <a:xfrm>
              <a:off x="3126" y="3335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4" name="Freeform 439"/>
            <p:cNvSpPr>
              <a:spLocks/>
            </p:cNvSpPr>
            <p:nvPr/>
          </p:nvSpPr>
          <p:spPr bwMode="auto">
            <a:xfrm>
              <a:off x="3090" y="3334"/>
              <a:ext cx="12" cy="36"/>
            </a:xfrm>
            <a:custGeom>
              <a:avLst/>
              <a:gdLst>
                <a:gd name="T0" fmla="*/ 0 w 25"/>
                <a:gd name="T1" fmla="*/ 0 h 73"/>
                <a:gd name="T2" fmla="*/ 2 w 25"/>
                <a:gd name="T3" fmla="*/ 73 h 73"/>
                <a:gd name="T4" fmla="*/ 25 w 25"/>
                <a:gd name="T5" fmla="*/ 73 h 73"/>
                <a:gd name="T6" fmla="*/ 21 w 25"/>
                <a:gd name="T7" fmla="*/ 2 h 73"/>
                <a:gd name="T8" fmla="*/ 0 w 25"/>
                <a:gd name="T9" fmla="*/ 0 h 73"/>
                <a:gd name="T10" fmla="*/ 0 w 2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3"/>
                <a:gd name="T20" fmla="*/ 25 w 2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3">
                  <a:moveTo>
                    <a:pt x="0" y="0"/>
                  </a:moveTo>
                  <a:lnTo>
                    <a:pt x="2" y="73"/>
                  </a:lnTo>
                  <a:lnTo>
                    <a:pt x="25" y="73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5" name="Freeform 440"/>
            <p:cNvSpPr>
              <a:spLocks/>
            </p:cNvSpPr>
            <p:nvPr/>
          </p:nvSpPr>
          <p:spPr bwMode="auto">
            <a:xfrm>
              <a:off x="3054" y="3333"/>
              <a:ext cx="12" cy="36"/>
            </a:xfrm>
            <a:custGeom>
              <a:avLst/>
              <a:gdLst>
                <a:gd name="T0" fmla="*/ 0 w 24"/>
                <a:gd name="T1" fmla="*/ 0 h 73"/>
                <a:gd name="T2" fmla="*/ 1 w 24"/>
                <a:gd name="T3" fmla="*/ 73 h 73"/>
                <a:gd name="T4" fmla="*/ 24 w 24"/>
                <a:gd name="T5" fmla="*/ 73 h 73"/>
                <a:gd name="T6" fmla="*/ 20 w 24"/>
                <a:gd name="T7" fmla="*/ 2 h 73"/>
                <a:gd name="T8" fmla="*/ 0 w 24"/>
                <a:gd name="T9" fmla="*/ 0 h 73"/>
                <a:gd name="T10" fmla="*/ 0 w 24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3"/>
                <a:gd name="T20" fmla="*/ 24 w 24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3">
                  <a:moveTo>
                    <a:pt x="0" y="0"/>
                  </a:moveTo>
                  <a:lnTo>
                    <a:pt x="1" y="73"/>
                  </a:lnTo>
                  <a:lnTo>
                    <a:pt x="24" y="73"/>
                  </a:lnTo>
                  <a:lnTo>
                    <a:pt x="2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6" name="Freeform 441"/>
            <p:cNvSpPr>
              <a:spLocks/>
            </p:cNvSpPr>
            <p:nvPr/>
          </p:nvSpPr>
          <p:spPr bwMode="auto">
            <a:xfrm>
              <a:off x="3018" y="3333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4 w 25"/>
                <a:gd name="T3" fmla="*/ 71 h 71"/>
                <a:gd name="T4" fmla="*/ 25 w 25"/>
                <a:gd name="T5" fmla="*/ 71 h 71"/>
                <a:gd name="T6" fmla="*/ 21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4" y="71"/>
                  </a:lnTo>
                  <a:lnTo>
                    <a:pt x="25" y="71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7" name="Freeform 442"/>
            <p:cNvSpPr>
              <a:spLocks/>
            </p:cNvSpPr>
            <p:nvPr/>
          </p:nvSpPr>
          <p:spPr bwMode="auto">
            <a:xfrm>
              <a:off x="2983" y="3332"/>
              <a:ext cx="11" cy="35"/>
            </a:xfrm>
            <a:custGeom>
              <a:avLst/>
              <a:gdLst>
                <a:gd name="T0" fmla="*/ 0 w 23"/>
                <a:gd name="T1" fmla="*/ 0 h 70"/>
                <a:gd name="T2" fmla="*/ 2 w 23"/>
                <a:gd name="T3" fmla="*/ 70 h 70"/>
                <a:gd name="T4" fmla="*/ 23 w 23"/>
                <a:gd name="T5" fmla="*/ 70 h 70"/>
                <a:gd name="T6" fmla="*/ 19 w 23"/>
                <a:gd name="T7" fmla="*/ 1 h 70"/>
                <a:gd name="T8" fmla="*/ 0 w 23"/>
                <a:gd name="T9" fmla="*/ 0 h 70"/>
                <a:gd name="T10" fmla="*/ 0 w 23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0"/>
                <a:gd name="T20" fmla="*/ 23 w 23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0">
                  <a:moveTo>
                    <a:pt x="0" y="0"/>
                  </a:moveTo>
                  <a:lnTo>
                    <a:pt x="2" y="70"/>
                  </a:lnTo>
                  <a:lnTo>
                    <a:pt x="23" y="70"/>
                  </a:lnTo>
                  <a:lnTo>
                    <a:pt x="1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8" name="Freeform 443"/>
            <p:cNvSpPr>
              <a:spLocks/>
            </p:cNvSpPr>
            <p:nvPr/>
          </p:nvSpPr>
          <p:spPr bwMode="auto">
            <a:xfrm>
              <a:off x="2946" y="3331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89" name="Freeform 444"/>
            <p:cNvSpPr>
              <a:spLocks/>
            </p:cNvSpPr>
            <p:nvPr/>
          </p:nvSpPr>
          <p:spPr bwMode="auto">
            <a:xfrm>
              <a:off x="2910" y="3330"/>
              <a:ext cx="12" cy="36"/>
            </a:xfrm>
            <a:custGeom>
              <a:avLst/>
              <a:gdLst>
                <a:gd name="T0" fmla="*/ 0 w 22"/>
                <a:gd name="T1" fmla="*/ 0 h 72"/>
                <a:gd name="T2" fmla="*/ 1 w 22"/>
                <a:gd name="T3" fmla="*/ 72 h 72"/>
                <a:gd name="T4" fmla="*/ 22 w 22"/>
                <a:gd name="T5" fmla="*/ 72 h 72"/>
                <a:gd name="T6" fmla="*/ 19 w 22"/>
                <a:gd name="T7" fmla="*/ 2 h 72"/>
                <a:gd name="T8" fmla="*/ 0 w 22"/>
                <a:gd name="T9" fmla="*/ 0 h 72"/>
                <a:gd name="T10" fmla="*/ 0 w 22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2"/>
                <a:gd name="T20" fmla="*/ 22 w 22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2">
                  <a:moveTo>
                    <a:pt x="0" y="0"/>
                  </a:moveTo>
                  <a:lnTo>
                    <a:pt x="1" y="72"/>
                  </a:lnTo>
                  <a:lnTo>
                    <a:pt x="22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0" name="Freeform 445"/>
            <p:cNvSpPr>
              <a:spLocks/>
            </p:cNvSpPr>
            <p:nvPr/>
          </p:nvSpPr>
          <p:spPr bwMode="auto">
            <a:xfrm>
              <a:off x="2874" y="3329"/>
              <a:ext cx="12" cy="37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4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1" name="Freeform 446"/>
            <p:cNvSpPr>
              <a:spLocks/>
            </p:cNvSpPr>
            <p:nvPr/>
          </p:nvSpPr>
          <p:spPr bwMode="auto">
            <a:xfrm>
              <a:off x="2838" y="3329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19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2" name="Freeform 447"/>
            <p:cNvSpPr>
              <a:spLocks/>
            </p:cNvSpPr>
            <p:nvPr/>
          </p:nvSpPr>
          <p:spPr bwMode="auto">
            <a:xfrm>
              <a:off x="2802" y="3328"/>
              <a:ext cx="12" cy="36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3" name="Freeform 448"/>
            <p:cNvSpPr>
              <a:spLocks/>
            </p:cNvSpPr>
            <p:nvPr/>
          </p:nvSpPr>
          <p:spPr bwMode="auto">
            <a:xfrm>
              <a:off x="2766" y="3328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4" name="Freeform 449"/>
            <p:cNvSpPr>
              <a:spLocks/>
            </p:cNvSpPr>
            <p:nvPr/>
          </p:nvSpPr>
          <p:spPr bwMode="auto">
            <a:xfrm>
              <a:off x="2730" y="3327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4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4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5" name="Freeform 450"/>
            <p:cNvSpPr>
              <a:spLocks/>
            </p:cNvSpPr>
            <p:nvPr/>
          </p:nvSpPr>
          <p:spPr bwMode="auto">
            <a:xfrm>
              <a:off x="2694" y="3327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4 w 25"/>
                <a:gd name="T3" fmla="*/ 70 h 70"/>
                <a:gd name="T4" fmla="*/ 25 w 25"/>
                <a:gd name="T5" fmla="*/ 70 h 70"/>
                <a:gd name="T6" fmla="*/ 21 w 25"/>
                <a:gd name="T7" fmla="*/ 2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4" y="70"/>
                  </a:lnTo>
                  <a:lnTo>
                    <a:pt x="25" y="70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6" name="Freeform 451"/>
            <p:cNvSpPr>
              <a:spLocks/>
            </p:cNvSpPr>
            <p:nvPr/>
          </p:nvSpPr>
          <p:spPr bwMode="auto">
            <a:xfrm>
              <a:off x="2658" y="3326"/>
              <a:ext cx="12" cy="36"/>
            </a:xfrm>
            <a:custGeom>
              <a:avLst/>
              <a:gdLst>
                <a:gd name="T0" fmla="*/ 0 w 23"/>
                <a:gd name="T1" fmla="*/ 0 h 72"/>
                <a:gd name="T2" fmla="*/ 2 w 23"/>
                <a:gd name="T3" fmla="*/ 72 h 72"/>
                <a:gd name="T4" fmla="*/ 23 w 23"/>
                <a:gd name="T5" fmla="*/ 72 h 72"/>
                <a:gd name="T6" fmla="*/ 19 w 23"/>
                <a:gd name="T7" fmla="*/ 2 h 72"/>
                <a:gd name="T8" fmla="*/ 0 w 23"/>
                <a:gd name="T9" fmla="*/ 0 h 72"/>
                <a:gd name="T10" fmla="*/ 0 w 23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2"/>
                <a:gd name="T20" fmla="*/ 23 w 23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2">
                  <a:moveTo>
                    <a:pt x="0" y="0"/>
                  </a:moveTo>
                  <a:lnTo>
                    <a:pt x="2" y="72"/>
                  </a:lnTo>
                  <a:lnTo>
                    <a:pt x="23" y="72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7" name="Freeform 452"/>
            <p:cNvSpPr>
              <a:spLocks/>
            </p:cNvSpPr>
            <p:nvPr/>
          </p:nvSpPr>
          <p:spPr bwMode="auto">
            <a:xfrm>
              <a:off x="2622" y="3325"/>
              <a:ext cx="12" cy="36"/>
            </a:xfrm>
            <a:custGeom>
              <a:avLst/>
              <a:gdLst>
                <a:gd name="T0" fmla="*/ 0 w 22"/>
                <a:gd name="T1" fmla="*/ 0 h 73"/>
                <a:gd name="T2" fmla="*/ 2 w 22"/>
                <a:gd name="T3" fmla="*/ 73 h 73"/>
                <a:gd name="T4" fmla="*/ 22 w 22"/>
                <a:gd name="T5" fmla="*/ 73 h 73"/>
                <a:gd name="T6" fmla="*/ 19 w 22"/>
                <a:gd name="T7" fmla="*/ 2 h 73"/>
                <a:gd name="T8" fmla="*/ 0 w 22"/>
                <a:gd name="T9" fmla="*/ 0 h 73"/>
                <a:gd name="T10" fmla="*/ 0 w 22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73"/>
                <a:gd name="T20" fmla="*/ 22 w 22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73">
                  <a:moveTo>
                    <a:pt x="0" y="0"/>
                  </a:moveTo>
                  <a:lnTo>
                    <a:pt x="2" y="73"/>
                  </a:lnTo>
                  <a:lnTo>
                    <a:pt x="22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8" name="Freeform 453"/>
            <p:cNvSpPr>
              <a:spLocks/>
            </p:cNvSpPr>
            <p:nvPr/>
          </p:nvSpPr>
          <p:spPr bwMode="auto">
            <a:xfrm>
              <a:off x="2586" y="3324"/>
              <a:ext cx="12" cy="36"/>
            </a:xfrm>
            <a:custGeom>
              <a:avLst/>
              <a:gdLst>
                <a:gd name="T0" fmla="*/ 0 w 23"/>
                <a:gd name="T1" fmla="*/ 0 h 73"/>
                <a:gd name="T2" fmla="*/ 2 w 23"/>
                <a:gd name="T3" fmla="*/ 73 h 73"/>
                <a:gd name="T4" fmla="*/ 23 w 23"/>
                <a:gd name="T5" fmla="*/ 73 h 73"/>
                <a:gd name="T6" fmla="*/ 19 w 23"/>
                <a:gd name="T7" fmla="*/ 2 h 73"/>
                <a:gd name="T8" fmla="*/ 0 w 23"/>
                <a:gd name="T9" fmla="*/ 0 h 73"/>
                <a:gd name="T10" fmla="*/ 0 w 23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73"/>
                <a:gd name="T20" fmla="*/ 23 w 23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73">
                  <a:moveTo>
                    <a:pt x="0" y="0"/>
                  </a:moveTo>
                  <a:lnTo>
                    <a:pt x="2" y="73"/>
                  </a:lnTo>
                  <a:lnTo>
                    <a:pt x="23" y="73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" name="Freeform 454"/>
            <p:cNvSpPr>
              <a:spLocks/>
            </p:cNvSpPr>
            <p:nvPr/>
          </p:nvSpPr>
          <p:spPr bwMode="auto">
            <a:xfrm>
              <a:off x="2550" y="3324"/>
              <a:ext cx="12" cy="35"/>
            </a:xfrm>
            <a:custGeom>
              <a:avLst/>
              <a:gdLst>
                <a:gd name="T0" fmla="*/ 0 w 25"/>
                <a:gd name="T1" fmla="*/ 0 h 71"/>
                <a:gd name="T2" fmla="*/ 2 w 25"/>
                <a:gd name="T3" fmla="*/ 71 h 71"/>
                <a:gd name="T4" fmla="*/ 25 w 25"/>
                <a:gd name="T5" fmla="*/ 71 h 71"/>
                <a:gd name="T6" fmla="*/ 19 w 25"/>
                <a:gd name="T7" fmla="*/ 2 h 71"/>
                <a:gd name="T8" fmla="*/ 0 w 25"/>
                <a:gd name="T9" fmla="*/ 0 h 71"/>
                <a:gd name="T10" fmla="*/ 0 w 25"/>
                <a:gd name="T11" fmla="*/ 0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1"/>
                <a:gd name="T20" fmla="*/ 25 w 25"/>
                <a:gd name="T21" fmla="*/ 71 h 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1">
                  <a:moveTo>
                    <a:pt x="0" y="0"/>
                  </a:moveTo>
                  <a:lnTo>
                    <a:pt x="2" y="71"/>
                  </a:lnTo>
                  <a:lnTo>
                    <a:pt x="25" y="71"/>
                  </a:lnTo>
                  <a:lnTo>
                    <a:pt x="19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" name="Freeform 455"/>
            <p:cNvSpPr>
              <a:spLocks/>
            </p:cNvSpPr>
            <p:nvPr/>
          </p:nvSpPr>
          <p:spPr bwMode="auto">
            <a:xfrm>
              <a:off x="2514" y="3323"/>
              <a:ext cx="12" cy="35"/>
            </a:xfrm>
            <a:custGeom>
              <a:avLst/>
              <a:gdLst>
                <a:gd name="T0" fmla="*/ 0 w 25"/>
                <a:gd name="T1" fmla="*/ 0 h 70"/>
                <a:gd name="T2" fmla="*/ 2 w 25"/>
                <a:gd name="T3" fmla="*/ 70 h 70"/>
                <a:gd name="T4" fmla="*/ 25 w 25"/>
                <a:gd name="T5" fmla="*/ 70 h 70"/>
                <a:gd name="T6" fmla="*/ 21 w 25"/>
                <a:gd name="T7" fmla="*/ 1 h 70"/>
                <a:gd name="T8" fmla="*/ 0 w 25"/>
                <a:gd name="T9" fmla="*/ 0 h 70"/>
                <a:gd name="T10" fmla="*/ 0 w 25"/>
                <a:gd name="T11" fmla="*/ 0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0"/>
                <a:gd name="T20" fmla="*/ 25 w 25"/>
                <a:gd name="T21" fmla="*/ 70 h 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0">
                  <a:moveTo>
                    <a:pt x="0" y="0"/>
                  </a:moveTo>
                  <a:lnTo>
                    <a:pt x="2" y="70"/>
                  </a:lnTo>
                  <a:lnTo>
                    <a:pt x="25" y="70"/>
                  </a:lnTo>
                  <a:lnTo>
                    <a:pt x="2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" name="Freeform 456"/>
            <p:cNvSpPr>
              <a:spLocks/>
            </p:cNvSpPr>
            <p:nvPr/>
          </p:nvSpPr>
          <p:spPr bwMode="auto">
            <a:xfrm>
              <a:off x="2478" y="3322"/>
              <a:ext cx="12" cy="36"/>
            </a:xfrm>
            <a:custGeom>
              <a:avLst/>
              <a:gdLst>
                <a:gd name="T0" fmla="*/ 0 w 24"/>
                <a:gd name="T1" fmla="*/ 0 h 72"/>
                <a:gd name="T2" fmla="*/ 2 w 24"/>
                <a:gd name="T3" fmla="*/ 72 h 72"/>
                <a:gd name="T4" fmla="*/ 24 w 24"/>
                <a:gd name="T5" fmla="*/ 72 h 72"/>
                <a:gd name="T6" fmla="*/ 21 w 24"/>
                <a:gd name="T7" fmla="*/ 2 h 72"/>
                <a:gd name="T8" fmla="*/ 0 w 24"/>
                <a:gd name="T9" fmla="*/ 0 h 72"/>
                <a:gd name="T10" fmla="*/ 0 w 24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72"/>
                <a:gd name="T20" fmla="*/ 24 w 24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72">
                  <a:moveTo>
                    <a:pt x="0" y="0"/>
                  </a:moveTo>
                  <a:lnTo>
                    <a:pt x="2" y="72"/>
                  </a:lnTo>
                  <a:lnTo>
                    <a:pt x="24" y="72"/>
                  </a:lnTo>
                  <a:lnTo>
                    <a:pt x="2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2" name="Freeform 457"/>
            <p:cNvSpPr>
              <a:spLocks/>
            </p:cNvSpPr>
            <p:nvPr/>
          </p:nvSpPr>
          <p:spPr bwMode="auto">
            <a:xfrm>
              <a:off x="2442" y="3321"/>
              <a:ext cx="12" cy="36"/>
            </a:xfrm>
            <a:custGeom>
              <a:avLst/>
              <a:gdLst>
                <a:gd name="T0" fmla="*/ 0 w 25"/>
                <a:gd name="T1" fmla="*/ 0 h 72"/>
                <a:gd name="T2" fmla="*/ 2 w 25"/>
                <a:gd name="T3" fmla="*/ 72 h 72"/>
                <a:gd name="T4" fmla="*/ 25 w 25"/>
                <a:gd name="T5" fmla="*/ 72 h 72"/>
                <a:gd name="T6" fmla="*/ 21 w 25"/>
                <a:gd name="T7" fmla="*/ 4 h 72"/>
                <a:gd name="T8" fmla="*/ 0 w 25"/>
                <a:gd name="T9" fmla="*/ 0 h 72"/>
                <a:gd name="T10" fmla="*/ 0 w 25"/>
                <a:gd name="T11" fmla="*/ 0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"/>
                <a:gd name="T19" fmla="*/ 0 h 72"/>
                <a:gd name="T20" fmla="*/ 25 w 25"/>
                <a:gd name="T21" fmla="*/ 72 h 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" h="72">
                  <a:moveTo>
                    <a:pt x="0" y="0"/>
                  </a:moveTo>
                  <a:lnTo>
                    <a:pt x="2" y="72"/>
                  </a:lnTo>
                  <a:lnTo>
                    <a:pt x="25" y="72"/>
                  </a:lnTo>
                  <a:lnTo>
                    <a:pt x="2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3" name="Freeform 458"/>
            <p:cNvSpPr>
              <a:spLocks/>
            </p:cNvSpPr>
            <p:nvPr/>
          </p:nvSpPr>
          <p:spPr bwMode="auto">
            <a:xfrm>
              <a:off x="2386" y="2993"/>
              <a:ext cx="1833" cy="401"/>
            </a:xfrm>
            <a:custGeom>
              <a:avLst/>
              <a:gdLst>
                <a:gd name="T0" fmla="*/ 0 w 3667"/>
                <a:gd name="T1" fmla="*/ 616 h 802"/>
                <a:gd name="T2" fmla="*/ 3635 w 3667"/>
                <a:gd name="T3" fmla="*/ 675 h 802"/>
                <a:gd name="T4" fmla="*/ 3616 w 3667"/>
                <a:gd name="T5" fmla="*/ 0 h 802"/>
                <a:gd name="T6" fmla="*/ 3642 w 3667"/>
                <a:gd name="T7" fmla="*/ 15 h 802"/>
                <a:gd name="T8" fmla="*/ 3667 w 3667"/>
                <a:gd name="T9" fmla="*/ 802 h 802"/>
                <a:gd name="T10" fmla="*/ 3623 w 3667"/>
                <a:gd name="T11" fmla="*/ 703 h 802"/>
                <a:gd name="T12" fmla="*/ 80 w 3667"/>
                <a:gd name="T13" fmla="*/ 644 h 802"/>
                <a:gd name="T14" fmla="*/ 0 w 3667"/>
                <a:gd name="T15" fmla="*/ 616 h 802"/>
                <a:gd name="T16" fmla="*/ 0 w 3667"/>
                <a:gd name="T17" fmla="*/ 616 h 8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67"/>
                <a:gd name="T28" fmla="*/ 0 h 802"/>
                <a:gd name="T29" fmla="*/ 3667 w 3667"/>
                <a:gd name="T30" fmla="*/ 802 h 8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67" h="802">
                  <a:moveTo>
                    <a:pt x="0" y="616"/>
                  </a:moveTo>
                  <a:lnTo>
                    <a:pt x="3635" y="675"/>
                  </a:lnTo>
                  <a:lnTo>
                    <a:pt x="3616" y="0"/>
                  </a:lnTo>
                  <a:lnTo>
                    <a:pt x="3642" y="15"/>
                  </a:lnTo>
                  <a:lnTo>
                    <a:pt x="3667" y="802"/>
                  </a:lnTo>
                  <a:lnTo>
                    <a:pt x="3623" y="703"/>
                  </a:lnTo>
                  <a:lnTo>
                    <a:pt x="80" y="644"/>
                  </a:lnTo>
                  <a:lnTo>
                    <a:pt x="0" y="6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4" name="Freeform 459"/>
            <p:cNvSpPr>
              <a:spLocks/>
            </p:cNvSpPr>
            <p:nvPr/>
          </p:nvSpPr>
          <p:spPr bwMode="auto">
            <a:xfrm>
              <a:off x="2849" y="1517"/>
              <a:ext cx="994" cy="755"/>
            </a:xfrm>
            <a:custGeom>
              <a:avLst/>
              <a:gdLst>
                <a:gd name="T0" fmla="*/ 0 w 1988"/>
                <a:gd name="T1" fmla="*/ 0 h 1509"/>
                <a:gd name="T2" fmla="*/ 1988 w 1988"/>
                <a:gd name="T3" fmla="*/ 28 h 1509"/>
                <a:gd name="T4" fmla="*/ 1988 w 1988"/>
                <a:gd name="T5" fmla="*/ 1509 h 1509"/>
                <a:gd name="T6" fmla="*/ 21 w 1988"/>
                <a:gd name="T7" fmla="*/ 1465 h 1509"/>
                <a:gd name="T8" fmla="*/ 0 w 1988"/>
                <a:gd name="T9" fmla="*/ 0 h 1509"/>
                <a:gd name="T10" fmla="*/ 0 w 1988"/>
                <a:gd name="T11" fmla="*/ 0 h 15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88"/>
                <a:gd name="T19" fmla="*/ 0 h 1509"/>
                <a:gd name="T20" fmla="*/ 1988 w 1988"/>
                <a:gd name="T21" fmla="*/ 1509 h 15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88" h="1509">
                  <a:moveTo>
                    <a:pt x="0" y="0"/>
                  </a:moveTo>
                  <a:lnTo>
                    <a:pt x="1988" y="28"/>
                  </a:lnTo>
                  <a:lnTo>
                    <a:pt x="1988" y="1509"/>
                  </a:lnTo>
                  <a:lnTo>
                    <a:pt x="21" y="14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5" name="Freeform 460"/>
            <p:cNvSpPr>
              <a:spLocks/>
            </p:cNvSpPr>
            <p:nvPr/>
          </p:nvSpPr>
          <p:spPr bwMode="auto">
            <a:xfrm>
              <a:off x="3460" y="2983"/>
              <a:ext cx="593" cy="30"/>
            </a:xfrm>
            <a:custGeom>
              <a:avLst/>
              <a:gdLst>
                <a:gd name="T0" fmla="*/ 0 w 1186"/>
                <a:gd name="T1" fmla="*/ 30 h 59"/>
                <a:gd name="T2" fmla="*/ 1186 w 1186"/>
                <a:gd name="T3" fmla="*/ 59 h 59"/>
                <a:gd name="T4" fmla="*/ 1186 w 1186"/>
                <a:gd name="T5" fmla="*/ 38 h 59"/>
                <a:gd name="T6" fmla="*/ 0 w 1186"/>
                <a:gd name="T7" fmla="*/ 0 h 59"/>
                <a:gd name="T8" fmla="*/ 0 w 1186"/>
                <a:gd name="T9" fmla="*/ 30 h 59"/>
                <a:gd name="T10" fmla="*/ 0 w 1186"/>
                <a:gd name="T11" fmla="*/ 30 h 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86"/>
                <a:gd name="T19" fmla="*/ 0 h 59"/>
                <a:gd name="T20" fmla="*/ 1186 w 1186"/>
                <a:gd name="T21" fmla="*/ 59 h 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86" h="59">
                  <a:moveTo>
                    <a:pt x="0" y="30"/>
                  </a:moveTo>
                  <a:lnTo>
                    <a:pt x="1186" y="59"/>
                  </a:lnTo>
                  <a:lnTo>
                    <a:pt x="1186" y="38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6" name="Freeform 461"/>
            <p:cNvSpPr>
              <a:spLocks/>
            </p:cNvSpPr>
            <p:nvPr/>
          </p:nvSpPr>
          <p:spPr bwMode="auto">
            <a:xfrm>
              <a:off x="3939" y="2547"/>
              <a:ext cx="94" cy="88"/>
            </a:xfrm>
            <a:custGeom>
              <a:avLst/>
              <a:gdLst>
                <a:gd name="T0" fmla="*/ 36 w 188"/>
                <a:gd name="T1" fmla="*/ 38 h 175"/>
                <a:gd name="T2" fmla="*/ 0 w 188"/>
                <a:gd name="T3" fmla="*/ 175 h 175"/>
                <a:gd name="T4" fmla="*/ 116 w 188"/>
                <a:gd name="T5" fmla="*/ 175 h 175"/>
                <a:gd name="T6" fmla="*/ 188 w 188"/>
                <a:gd name="T7" fmla="*/ 0 h 175"/>
                <a:gd name="T8" fmla="*/ 36 w 188"/>
                <a:gd name="T9" fmla="*/ 38 h 175"/>
                <a:gd name="T10" fmla="*/ 36 w 188"/>
                <a:gd name="T11" fmla="*/ 38 h 1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8"/>
                <a:gd name="T19" fmla="*/ 0 h 175"/>
                <a:gd name="T20" fmla="*/ 188 w 188"/>
                <a:gd name="T21" fmla="*/ 175 h 1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8" h="175">
                  <a:moveTo>
                    <a:pt x="36" y="38"/>
                  </a:moveTo>
                  <a:lnTo>
                    <a:pt x="0" y="175"/>
                  </a:lnTo>
                  <a:lnTo>
                    <a:pt x="116" y="175"/>
                  </a:lnTo>
                  <a:lnTo>
                    <a:pt x="188" y="0"/>
                  </a:lnTo>
                  <a:lnTo>
                    <a:pt x="36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2" name="Text Box 462"/>
          <p:cNvSpPr txBox="1">
            <a:spLocks noChangeArrowheads="1"/>
          </p:cNvSpPr>
          <p:nvPr/>
        </p:nvSpPr>
        <p:spPr bwMode="auto">
          <a:xfrm>
            <a:off x="4191000" y="5719763"/>
            <a:ext cx="16002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Rental Desk</a:t>
            </a:r>
          </a:p>
        </p:txBody>
      </p:sp>
      <p:sp>
        <p:nvSpPr>
          <p:cNvPr id="4113" name="Text Box 463"/>
          <p:cNvSpPr txBox="1">
            <a:spLocks noChangeArrowheads="1"/>
          </p:cNvSpPr>
          <p:nvPr/>
        </p:nvSpPr>
        <p:spPr bwMode="auto">
          <a:xfrm>
            <a:off x="3925888" y="3509963"/>
            <a:ext cx="10668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Network Switch</a:t>
            </a:r>
          </a:p>
        </p:txBody>
      </p:sp>
      <p:sp>
        <p:nvSpPr>
          <p:cNvPr id="4114" name="Freeform 469"/>
          <p:cNvSpPr>
            <a:spLocks/>
          </p:cNvSpPr>
          <p:nvPr/>
        </p:nvSpPr>
        <p:spPr bwMode="auto">
          <a:xfrm>
            <a:off x="4876800" y="2646363"/>
            <a:ext cx="1892300" cy="863600"/>
          </a:xfrm>
          <a:custGeom>
            <a:avLst/>
            <a:gdLst>
              <a:gd name="T0" fmla="*/ 0 w 1192"/>
              <a:gd name="T1" fmla="*/ 256 h 544"/>
              <a:gd name="T2" fmla="*/ 192 w 1192"/>
              <a:gd name="T3" fmla="*/ 64 h 544"/>
              <a:gd name="T4" fmla="*/ 672 w 1192"/>
              <a:gd name="T5" fmla="*/ 64 h 544"/>
              <a:gd name="T6" fmla="*/ 624 w 1192"/>
              <a:gd name="T7" fmla="*/ 448 h 544"/>
              <a:gd name="T8" fmla="*/ 1104 w 1192"/>
              <a:gd name="T9" fmla="*/ 496 h 544"/>
              <a:gd name="T10" fmla="*/ 1152 w 1192"/>
              <a:gd name="T11" fmla="*/ 544 h 5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92"/>
              <a:gd name="T19" fmla="*/ 0 h 544"/>
              <a:gd name="T20" fmla="*/ 1192 w 1192"/>
              <a:gd name="T21" fmla="*/ 544 h 5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92" h="544">
                <a:moveTo>
                  <a:pt x="0" y="256"/>
                </a:moveTo>
                <a:cubicBezTo>
                  <a:pt x="40" y="176"/>
                  <a:pt x="80" y="96"/>
                  <a:pt x="192" y="64"/>
                </a:cubicBezTo>
                <a:cubicBezTo>
                  <a:pt x="304" y="32"/>
                  <a:pt x="600" y="0"/>
                  <a:pt x="672" y="64"/>
                </a:cubicBezTo>
                <a:cubicBezTo>
                  <a:pt x="744" y="128"/>
                  <a:pt x="552" y="376"/>
                  <a:pt x="624" y="448"/>
                </a:cubicBezTo>
                <a:cubicBezTo>
                  <a:pt x="696" y="520"/>
                  <a:pt x="1016" y="480"/>
                  <a:pt x="1104" y="496"/>
                </a:cubicBezTo>
                <a:cubicBezTo>
                  <a:pt x="1192" y="512"/>
                  <a:pt x="1172" y="528"/>
                  <a:pt x="1152" y="5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6" name="Freeform 477"/>
          <p:cNvSpPr>
            <a:spLocks/>
          </p:cNvSpPr>
          <p:nvPr/>
        </p:nvSpPr>
        <p:spPr bwMode="auto">
          <a:xfrm>
            <a:off x="492125" y="2976563"/>
            <a:ext cx="3927475" cy="2233612"/>
          </a:xfrm>
          <a:custGeom>
            <a:avLst/>
            <a:gdLst>
              <a:gd name="T0" fmla="*/ 2474 w 2474"/>
              <a:gd name="T1" fmla="*/ 0 h 1407"/>
              <a:gd name="T2" fmla="*/ 1850 w 2474"/>
              <a:gd name="T3" fmla="*/ 288 h 1407"/>
              <a:gd name="T4" fmla="*/ 314 w 2474"/>
              <a:gd name="T5" fmla="*/ 528 h 1407"/>
              <a:gd name="T6" fmla="*/ 5 w 2474"/>
              <a:gd name="T7" fmla="*/ 962 h 1407"/>
              <a:gd name="T8" fmla="*/ 342 w 2474"/>
              <a:gd name="T9" fmla="*/ 1407 h 14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74"/>
              <a:gd name="T16" fmla="*/ 0 h 1407"/>
              <a:gd name="T17" fmla="*/ 2474 w 2474"/>
              <a:gd name="T18" fmla="*/ 1407 h 14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74" h="1407">
                <a:moveTo>
                  <a:pt x="2474" y="0"/>
                </a:moveTo>
                <a:cubicBezTo>
                  <a:pt x="2342" y="100"/>
                  <a:pt x="2210" y="200"/>
                  <a:pt x="1850" y="288"/>
                </a:cubicBezTo>
                <a:cubicBezTo>
                  <a:pt x="1490" y="376"/>
                  <a:pt x="621" y="416"/>
                  <a:pt x="314" y="528"/>
                </a:cubicBezTo>
                <a:cubicBezTo>
                  <a:pt x="7" y="640"/>
                  <a:pt x="0" y="816"/>
                  <a:pt x="5" y="962"/>
                </a:cubicBezTo>
                <a:cubicBezTo>
                  <a:pt x="10" y="1108"/>
                  <a:pt x="272" y="1314"/>
                  <a:pt x="342" y="1407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4117" name="Picture 478" descr="j02235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814638"/>
            <a:ext cx="1143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8" name="Text Box 479"/>
          <p:cNvSpPr txBox="1">
            <a:spLocks noChangeArrowheads="1"/>
          </p:cNvSpPr>
          <p:nvPr/>
        </p:nvSpPr>
        <p:spPr bwMode="auto">
          <a:xfrm>
            <a:off x="5334000" y="1600200"/>
            <a:ext cx="10668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Server</a:t>
            </a:r>
          </a:p>
        </p:txBody>
      </p:sp>
      <p:sp>
        <p:nvSpPr>
          <p:cNvPr id="4119" name="Freeform 480"/>
          <p:cNvSpPr>
            <a:spLocks/>
          </p:cNvSpPr>
          <p:nvPr/>
        </p:nvSpPr>
        <p:spPr bwMode="auto">
          <a:xfrm>
            <a:off x="4087813" y="1976438"/>
            <a:ext cx="484187" cy="842962"/>
          </a:xfrm>
          <a:custGeom>
            <a:avLst/>
            <a:gdLst>
              <a:gd name="T0" fmla="*/ 305 w 305"/>
              <a:gd name="T1" fmla="*/ 531 h 531"/>
              <a:gd name="T2" fmla="*/ 113 w 305"/>
              <a:gd name="T3" fmla="*/ 387 h 531"/>
              <a:gd name="T4" fmla="*/ 1 w 305"/>
              <a:gd name="T5" fmla="*/ 146 h 531"/>
              <a:gd name="T6" fmla="*/ 109 w 305"/>
              <a:gd name="T7" fmla="*/ 16 h 531"/>
              <a:gd name="T8" fmla="*/ 305 w 305"/>
              <a:gd name="T9" fmla="*/ 51 h 5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531"/>
              <a:gd name="T17" fmla="*/ 305 w 305"/>
              <a:gd name="T18" fmla="*/ 531 h 5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531">
                <a:moveTo>
                  <a:pt x="305" y="531"/>
                </a:moveTo>
                <a:cubicBezTo>
                  <a:pt x="245" y="495"/>
                  <a:pt x="164" y="451"/>
                  <a:pt x="113" y="387"/>
                </a:cubicBezTo>
                <a:cubicBezTo>
                  <a:pt x="62" y="323"/>
                  <a:pt x="2" y="208"/>
                  <a:pt x="1" y="146"/>
                </a:cubicBezTo>
                <a:cubicBezTo>
                  <a:pt x="0" y="84"/>
                  <a:pt x="58" y="32"/>
                  <a:pt x="109" y="16"/>
                </a:cubicBezTo>
                <a:cubicBezTo>
                  <a:pt x="160" y="0"/>
                  <a:pt x="264" y="44"/>
                  <a:pt x="305" y="5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372" name="Group 39"/>
          <p:cNvGrpSpPr>
            <a:grpSpLocks/>
          </p:cNvGrpSpPr>
          <p:nvPr/>
        </p:nvGrpSpPr>
        <p:grpSpPr bwMode="auto">
          <a:xfrm>
            <a:off x="4495800" y="1524000"/>
            <a:ext cx="609600" cy="921065"/>
            <a:chOff x="2256" y="1536"/>
            <a:chExt cx="566" cy="856"/>
          </a:xfrm>
        </p:grpSpPr>
        <p:sp>
          <p:nvSpPr>
            <p:cNvPr id="373" name="Freeform 40"/>
            <p:cNvSpPr>
              <a:spLocks/>
            </p:cNvSpPr>
            <p:nvPr/>
          </p:nvSpPr>
          <p:spPr bwMode="auto">
            <a:xfrm>
              <a:off x="2570" y="1540"/>
              <a:ext cx="252" cy="844"/>
            </a:xfrm>
            <a:custGeom>
              <a:avLst/>
              <a:gdLst/>
              <a:ahLst/>
              <a:cxnLst>
                <a:cxn ang="0">
                  <a:pos x="222" y="82"/>
                </a:cxn>
                <a:cxn ang="0">
                  <a:pos x="252" y="746"/>
                </a:cxn>
                <a:cxn ang="0">
                  <a:pos x="6" y="844"/>
                </a:cxn>
                <a:cxn ang="0">
                  <a:pos x="4" y="0"/>
                </a:cxn>
                <a:cxn ang="0">
                  <a:pos x="98" y="40"/>
                </a:cxn>
                <a:cxn ang="0">
                  <a:pos x="144" y="44"/>
                </a:cxn>
                <a:cxn ang="0">
                  <a:pos x="162" y="64"/>
                </a:cxn>
                <a:cxn ang="0">
                  <a:pos x="222" y="82"/>
                </a:cxn>
              </a:cxnLst>
              <a:rect l="0" t="0" r="r" b="b"/>
              <a:pathLst>
                <a:path w="252" h="844">
                  <a:moveTo>
                    <a:pt x="222" y="82"/>
                  </a:moveTo>
                  <a:cubicBezTo>
                    <a:pt x="234" y="198"/>
                    <a:pt x="248" y="620"/>
                    <a:pt x="252" y="746"/>
                  </a:cubicBezTo>
                  <a:cubicBezTo>
                    <a:pt x="138" y="786"/>
                    <a:pt x="90" y="808"/>
                    <a:pt x="6" y="844"/>
                  </a:cubicBezTo>
                  <a:cubicBezTo>
                    <a:pt x="8" y="710"/>
                    <a:pt x="0" y="142"/>
                    <a:pt x="4" y="0"/>
                  </a:cubicBezTo>
                  <a:cubicBezTo>
                    <a:pt x="62" y="22"/>
                    <a:pt x="75" y="33"/>
                    <a:pt x="98" y="40"/>
                  </a:cubicBezTo>
                  <a:cubicBezTo>
                    <a:pt x="121" y="47"/>
                    <a:pt x="133" y="40"/>
                    <a:pt x="144" y="44"/>
                  </a:cubicBezTo>
                  <a:cubicBezTo>
                    <a:pt x="155" y="48"/>
                    <a:pt x="149" y="58"/>
                    <a:pt x="162" y="64"/>
                  </a:cubicBezTo>
                  <a:cubicBezTo>
                    <a:pt x="175" y="70"/>
                    <a:pt x="178" y="64"/>
                    <a:pt x="222" y="8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50000">
                  <a:srgbClr val="000099">
                    <a:gamma/>
                    <a:tint val="41176"/>
                    <a:invGamma/>
                  </a:srgbClr>
                </a:gs>
                <a:gs pos="100000">
                  <a:srgbClr val="000099"/>
                </a:gs>
              </a:gsLst>
              <a:lin ang="0" scaled="1"/>
            </a:gradFill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Freeform 41"/>
            <p:cNvSpPr>
              <a:spLocks/>
            </p:cNvSpPr>
            <p:nvPr/>
          </p:nvSpPr>
          <p:spPr bwMode="auto">
            <a:xfrm>
              <a:off x="2684" y="1582"/>
              <a:ext cx="60" cy="744"/>
            </a:xfrm>
            <a:custGeom>
              <a:avLst/>
              <a:gdLst/>
              <a:ahLst/>
              <a:cxnLst>
                <a:cxn ang="0">
                  <a:pos x="50" y="17"/>
                </a:cxn>
                <a:cxn ang="0">
                  <a:pos x="52" y="140"/>
                </a:cxn>
                <a:cxn ang="0">
                  <a:pos x="46" y="366"/>
                </a:cxn>
                <a:cxn ang="0">
                  <a:pos x="55" y="736"/>
                </a:cxn>
                <a:cxn ang="0">
                  <a:pos x="41" y="744"/>
                </a:cxn>
                <a:cxn ang="0">
                  <a:pos x="8" y="239"/>
                </a:cxn>
                <a:cxn ang="0">
                  <a:pos x="4" y="2"/>
                </a:cxn>
                <a:cxn ang="0">
                  <a:pos x="35" y="2"/>
                </a:cxn>
                <a:cxn ang="0">
                  <a:pos x="50" y="17"/>
                </a:cxn>
              </a:cxnLst>
              <a:rect l="0" t="0" r="r" b="b"/>
              <a:pathLst>
                <a:path w="60" h="744">
                  <a:moveTo>
                    <a:pt x="50" y="17"/>
                  </a:moveTo>
                  <a:cubicBezTo>
                    <a:pt x="53" y="40"/>
                    <a:pt x="53" y="82"/>
                    <a:pt x="52" y="140"/>
                  </a:cubicBezTo>
                  <a:cubicBezTo>
                    <a:pt x="51" y="198"/>
                    <a:pt x="46" y="267"/>
                    <a:pt x="46" y="366"/>
                  </a:cubicBezTo>
                  <a:cubicBezTo>
                    <a:pt x="46" y="465"/>
                    <a:pt x="56" y="673"/>
                    <a:pt x="55" y="736"/>
                  </a:cubicBezTo>
                  <a:cubicBezTo>
                    <a:pt x="42" y="739"/>
                    <a:pt x="60" y="737"/>
                    <a:pt x="41" y="744"/>
                  </a:cubicBezTo>
                  <a:cubicBezTo>
                    <a:pt x="33" y="661"/>
                    <a:pt x="14" y="363"/>
                    <a:pt x="8" y="239"/>
                  </a:cubicBezTo>
                  <a:cubicBezTo>
                    <a:pt x="2" y="115"/>
                    <a:pt x="0" y="41"/>
                    <a:pt x="4" y="2"/>
                  </a:cubicBezTo>
                  <a:cubicBezTo>
                    <a:pt x="25" y="8"/>
                    <a:pt x="27" y="0"/>
                    <a:pt x="35" y="2"/>
                  </a:cubicBezTo>
                  <a:cubicBezTo>
                    <a:pt x="43" y="4"/>
                    <a:pt x="37" y="0"/>
                    <a:pt x="50" y="17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38039"/>
                    <a:invGamma/>
                  </a:schemeClr>
                </a:gs>
              </a:gsLst>
              <a:lin ang="5400000" scaled="1"/>
            </a:gra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Freeform 42"/>
            <p:cNvSpPr>
              <a:spLocks/>
            </p:cNvSpPr>
            <p:nvPr/>
          </p:nvSpPr>
          <p:spPr bwMode="auto">
            <a:xfrm>
              <a:off x="2256" y="1536"/>
              <a:ext cx="322" cy="856"/>
            </a:xfrm>
            <a:custGeom>
              <a:avLst/>
              <a:gdLst/>
              <a:ahLst/>
              <a:cxnLst>
                <a:cxn ang="0">
                  <a:pos x="322" y="850"/>
                </a:cxn>
                <a:cxn ang="0">
                  <a:pos x="220" y="842"/>
                </a:cxn>
                <a:cxn ang="0">
                  <a:pos x="170" y="796"/>
                </a:cxn>
                <a:cxn ang="0">
                  <a:pos x="142" y="788"/>
                </a:cxn>
                <a:cxn ang="0">
                  <a:pos x="48" y="768"/>
                </a:cxn>
                <a:cxn ang="0">
                  <a:pos x="0" y="722"/>
                </a:cxn>
                <a:cxn ang="0">
                  <a:pos x="36" y="84"/>
                </a:cxn>
                <a:cxn ang="0">
                  <a:pos x="94" y="60"/>
                </a:cxn>
                <a:cxn ang="0">
                  <a:pos x="168" y="42"/>
                </a:cxn>
                <a:cxn ang="0">
                  <a:pos x="202" y="32"/>
                </a:cxn>
                <a:cxn ang="0">
                  <a:pos x="252" y="10"/>
                </a:cxn>
                <a:cxn ang="0">
                  <a:pos x="320" y="4"/>
                </a:cxn>
                <a:cxn ang="0">
                  <a:pos x="322" y="850"/>
                </a:cxn>
              </a:cxnLst>
              <a:rect l="0" t="0" r="r" b="b"/>
              <a:pathLst>
                <a:path w="322" h="856">
                  <a:moveTo>
                    <a:pt x="322" y="850"/>
                  </a:moveTo>
                  <a:cubicBezTo>
                    <a:pt x="284" y="856"/>
                    <a:pt x="245" y="851"/>
                    <a:pt x="220" y="842"/>
                  </a:cubicBezTo>
                  <a:cubicBezTo>
                    <a:pt x="195" y="833"/>
                    <a:pt x="183" y="805"/>
                    <a:pt x="170" y="796"/>
                  </a:cubicBezTo>
                  <a:cubicBezTo>
                    <a:pt x="157" y="787"/>
                    <a:pt x="162" y="793"/>
                    <a:pt x="142" y="788"/>
                  </a:cubicBezTo>
                  <a:cubicBezTo>
                    <a:pt x="122" y="783"/>
                    <a:pt x="72" y="779"/>
                    <a:pt x="48" y="768"/>
                  </a:cubicBezTo>
                  <a:cubicBezTo>
                    <a:pt x="24" y="757"/>
                    <a:pt x="32" y="756"/>
                    <a:pt x="0" y="722"/>
                  </a:cubicBezTo>
                  <a:cubicBezTo>
                    <a:pt x="8" y="610"/>
                    <a:pt x="22" y="194"/>
                    <a:pt x="36" y="84"/>
                  </a:cubicBezTo>
                  <a:cubicBezTo>
                    <a:pt x="80" y="56"/>
                    <a:pt x="72" y="67"/>
                    <a:pt x="94" y="60"/>
                  </a:cubicBezTo>
                  <a:cubicBezTo>
                    <a:pt x="116" y="53"/>
                    <a:pt x="150" y="47"/>
                    <a:pt x="168" y="42"/>
                  </a:cubicBezTo>
                  <a:cubicBezTo>
                    <a:pt x="186" y="37"/>
                    <a:pt x="188" y="37"/>
                    <a:pt x="202" y="32"/>
                  </a:cubicBezTo>
                  <a:cubicBezTo>
                    <a:pt x="216" y="27"/>
                    <a:pt x="232" y="15"/>
                    <a:pt x="252" y="10"/>
                  </a:cubicBezTo>
                  <a:cubicBezTo>
                    <a:pt x="272" y="5"/>
                    <a:pt x="276" y="0"/>
                    <a:pt x="320" y="4"/>
                  </a:cubicBezTo>
                  <a:cubicBezTo>
                    <a:pt x="320" y="156"/>
                    <a:pt x="322" y="706"/>
                    <a:pt x="322" y="85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50000">
                  <a:srgbClr val="000099">
                    <a:gamma/>
                    <a:shade val="98431"/>
                    <a:invGamma/>
                  </a:srgbClr>
                </a:gs>
                <a:gs pos="100000">
                  <a:srgbClr val="000099"/>
                </a:gs>
              </a:gsLst>
              <a:lin ang="0" scaled="1"/>
            </a:gradFill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Freeform 43"/>
            <p:cNvSpPr>
              <a:spLocks/>
            </p:cNvSpPr>
            <p:nvPr/>
          </p:nvSpPr>
          <p:spPr bwMode="auto">
            <a:xfrm>
              <a:off x="2402" y="1542"/>
              <a:ext cx="51" cy="839"/>
            </a:xfrm>
            <a:custGeom>
              <a:avLst/>
              <a:gdLst/>
              <a:ahLst/>
              <a:cxnLst>
                <a:cxn ang="0">
                  <a:pos x="34" y="32"/>
                </a:cxn>
                <a:cxn ang="0">
                  <a:pos x="19" y="116"/>
                </a:cxn>
                <a:cxn ang="0">
                  <a:pos x="4" y="728"/>
                </a:cxn>
                <a:cxn ang="0">
                  <a:pos x="1" y="785"/>
                </a:cxn>
                <a:cxn ang="0">
                  <a:pos x="3" y="783"/>
                </a:cxn>
                <a:cxn ang="0">
                  <a:pos x="18" y="791"/>
                </a:cxn>
                <a:cxn ang="0">
                  <a:pos x="34" y="801"/>
                </a:cxn>
                <a:cxn ang="0">
                  <a:pos x="46" y="372"/>
                </a:cxn>
                <a:cxn ang="0">
                  <a:pos x="49" y="27"/>
                </a:cxn>
                <a:cxn ang="0">
                  <a:pos x="34" y="32"/>
                </a:cxn>
              </a:cxnLst>
              <a:rect l="0" t="0" r="r" b="b"/>
              <a:pathLst>
                <a:path w="51" h="839">
                  <a:moveTo>
                    <a:pt x="34" y="32"/>
                  </a:moveTo>
                  <a:cubicBezTo>
                    <a:pt x="29" y="43"/>
                    <a:pt x="24" y="0"/>
                    <a:pt x="19" y="116"/>
                  </a:cubicBezTo>
                  <a:cubicBezTo>
                    <a:pt x="14" y="232"/>
                    <a:pt x="7" y="617"/>
                    <a:pt x="4" y="728"/>
                  </a:cubicBezTo>
                  <a:cubicBezTo>
                    <a:pt x="1" y="839"/>
                    <a:pt x="1" y="750"/>
                    <a:pt x="1" y="785"/>
                  </a:cubicBezTo>
                  <a:cubicBezTo>
                    <a:pt x="24" y="789"/>
                    <a:pt x="0" y="782"/>
                    <a:pt x="3" y="783"/>
                  </a:cubicBezTo>
                  <a:cubicBezTo>
                    <a:pt x="6" y="784"/>
                    <a:pt x="13" y="788"/>
                    <a:pt x="18" y="791"/>
                  </a:cubicBezTo>
                  <a:cubicBezTo>
                    <a:pt x="23" y="794"/>
                    <a:pt x="15" y="794"/>
                    <a:pt x="34" y="801"/>
                  </a:cubicBezTo>
                  <a:cubicBezTo>
                    <a:pt x="38" y="733"/>
                    <a:pt x="44" y="501"/>
                    <a:pt x="46" y="372"/>
                  </a:cubicBezTo>
                  <a:cubicBezTo>
                    <a:pt x="48" y="243"/>
                    <a:pt x="51" y="84"/>
                    <a:pt x="49" y="27"/>
                  </a:cubicBezTo>
                  <a:cubicBezTo>
                    <a:pt x="24" y="32"/>
                    <a:pt x="37" y="31"/>
                    <a:pt x="34" y="3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54118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Freeform 44"/>
            <p:cNvSpPr>
              <a:spLocks/>
            </p:cNvSpPr>
            <p:nvPr/>
          </p:nvSpPr>
          <p:spPr bwMode="auto">
            <a:xfrm>
              <a:off x="2678" y="1739"/>
              <a:ext cx="54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6" y="1"/>
                </a:cxn>
                <a:cxn ang="0">
                  <a:pos x="54" y="15"/>
                </a:cxn>
              </a:cxnLst>
              <a:rect l="0" t="0" r="r" b="b"/>
              <a:pathLst>
                <a:path w="54" h="15">
                  <a:moveTo>
                    <a:pt x="0" y="7"/>
                  </a:moveTo>
                  <a:cubicBezTo>
                    <a:pt x="6" y="6"/>
                    <a:pt x="27" y="0"/>
                    <a:pt x="36" y="1"/>
                  </a:cubicBezTo>
                  <a:cubicBezTo>
                    <a:pt x="45" y="2"/>
                    <a:pt x="50" y="12"/>
                    <a:pt x="54" y="15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8" name="Freeform 45"/>
            <p:cNvSpPr>
              <a:spLocks/>
            </p:cNvSpPr>
            <p:nvPr/>
          </p:nvSpPr>
          <p:spPr bwMode="auto">
            <a:xfrm>
              <a:off x="2678" y="1775"/>
              <a:ext cx="54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6" y="1"/>
                </a:cxn>
                <a:cxn ang="0">
                  <a:pos x="54" y="15"/>
                </a:cxn>
              </a:cxnLst>
              <a:rect l="0" t="0" r="r" b="b"/>
              <a:pathLst>
                <a:path w="54" h="15">
                  <a:moveTo>
                    <a:pt x="0" y="7"/>
                  </a:moveTo>
                  <a:cubicBezTo>
                    <a:pt x="6" y="6"/>
                    <a:pt x="27" y="0"/>
                    <a:pt x="36" y="1"/>
                  </a:cubicBezTo>
                  <a:cubicBezTo>
                    <a:pt x="45" y="2"/>
                    <a:pt x="50" y="12"/>
                    <a:pt x="54" y="15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Freeform 46"/>
            <p:cNvSpPr>
              <a:spLocks/>
            </p:cNvSpPr>
            <p:nvPr/>
          </p:nvSpPr>
          <p:spPr bwMode="auto">
            <a:xfrm>
              <a:off x="2678" y="1821"/>
              <a:ext cx="54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6" y="1"/>
                </a:cxn>
                <a:cxn ang="0">
                  <a:pos x="54" y="15"/>
                </a:cxn>
              </a:cxnLst>
              <a:rect l="0" t="0" r="r" b="b"/>
              <a:pathLst>
                <a:path w="54" h="15">
                  <a:moveTo>
                    <a:pt x="0" y="7"/>
                  </a:moveTo>
                  <a:cubicBezTo>
                    <a:pt x="6" y="6"/>
                    <a:pt x="27" y="0"/>
                    <a:pt x="36" y="1"/>
                  </a:cubicBezTo>
                  <a:cubicBezTo>
                    <a:pt x="45" y="2"/>
                    <a:pt x="50" y="12"/>
                    <a:pt x="54" y="15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0" name="Freeform 47"/>
            <p:cNvSpPr>
              <a:spLocks/>
            </p:cNvSpPr>
            <p:nvPr/>
          </p:nvSpPr>
          <p:spPr bwMode="auto">
            <a:xfrm>
              <a:off x="2678" y="1859"/>
              <a:ext cx="54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6" y="1"/>
                </a:cxn>
                <a:cxn ang="0">
                  <a:pos x="54" y="15"/>
                </a:cxn>
              </a:cxnLst>
              <a:rect l="0" t="0" r="r" b="b"/>
              <a:pathLst>
                <a:path w="54" h="15">
                  <a:moveTo>
                    <a:pt x="0" y="7"/>
                  </a:moveTo>
                  <a:cubicBezTo>
                    <a:pt x="6" y="6"/>
                    <a:pt x="27" y="0"/>
                    <a:pt x="36" y="1"/>
                  </a:cubicBezTo>
                  <a:cubicBezTo>
                    <a:pt x="45" y="2"/>
                    <a:pt x="50" y="12"/>
                    <a:pt x="54" y="15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Freeform 48"/>
            <p:cNvSpPr>
              <a:spLocks/>
            </p:cNvSpPr>
            <p:nvPr/>
          </p:nvSpPr>
          <p:spPr bwMode="auto">
            <a:xfrm>
              <a:off x="2678" y="1907"/>
              <a:ext cx="54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6" y="1"/>
                </a:cxn>
                <a:cxn ang="0">
                  <a:pos x="54" y="15"/>
                </a:cxn>
              </a:cxnLst>
              <a:rect l="0" t="0" r="r" b="b"/>
              <a:pathLst>
                <a:path w="54" h="15">
                  <a:moveTo>
                    <a:pt x="0" y="7"/>
                  </a:moveTo>
                  <a:cubicBezTo>
                    <a:pt x="6" y="6"/>
                    <a:pt x="27" y="0"/>
                    <a:pt x="36" y="1"/>
                  </a:cubicBezTo>
                  <a:cubicBezTo>
                    <a:pt x="45" y="2"/>
                    <a:pt x="50" y="12"/>
                    <a:pt x="54" y="15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2" name="Freeform 49"/>
            <p:cNvSpPr>
              <a:spLocks/>
            </p:cNvSpPr>
            <p:nvPr/>
          </p:nvSpPr>
          <p:spPr bwMode="auto">
            <a:xfrm>
              <a:off x="2372" y="1713"/>
              <a:ext cx="206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54" y="27"/>
                </a:cxn>
                <a:cxn ang="0">
                  <a:pos x="92" y="19"/>
                </a:cxn>
                <a:cxn ang="0">
                  <a:pos x="134" y="1"/>
                </a:cxn>
                <a:cxn ang="0">
                  <a:pos x="206" y="11"/>
                </a:cxn>
              </a:cxnLst>
              <a:rect l="0" t="0" r="r" b="b"/>
              <a:pathLst>
                <a:path w="206" h="31">
                  <a:moveTo>
                    <a:pt x="0" y="31"/>
                  </a:moveTo>
                  <a:cubicBezTo>
                    <a:pt x="9" y="30"/>
                    <a:pt x="39" y="29"/>
                    <a:pt x="54" y="27"/>
                  </a:cubicBezTo>
                  <a:cubicBezTo>
                    <a:pt x="69" y="25"/>
                    <a:pt x="79" y="23"/>
                    <a:pt x="92" y="19"/>
                  </a:cubicBezTo>
                  <a:cubicBezTo>
                    <a:pt x="105" y="15"/>
                    <a:pt x="115" y="2"/>
                    <a:pt x="134" y="1"/>
                  </a:cubicBezTo>
                  <a:cubicBezTo>
                    <a:pt x="153" y="0"/>
                    <a:pt x="194" y="9"/>
                    <a:pt x="206" y="11"/>
                  </a:cubicBezTo>
                </a:path>
              </a:pathLst>
            </a:custGeom>
            <a:noFill/>
            <a:ln w="28575" cap="flat" cmpd="sng">
              <a:solidFill>
                <a:srgbClr val="0000FF">
                  <a:alpha val="77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3" name="Freeform 50"/>
            <p:cNvSpPr>
              <a:spLocks/>
            </p:cNvSpPr>
            <p:nvPr/>
          </p:nvSpPr>
          <p:spPr bwMode="auto">
            <a:xfrm>
              <a:off x="2372" y="1751"/>
              <a:ext cx="206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54" y="27"/>
                </a:cxn>
                <a:cxn ang="0">
                  <a:pos x="92" y="19"/>
                </a:cxn>
                <a:cxn ang="0">
                  <a:pos x="134" y="1"/>
                </a:cxn>
                <a:cxn ang="0">
                  <a:pos x="206" y="11"/>
                </a:cxn>
              </a:cxnLst>
              <a:rect l="0" t="0" r="r" b="b"/>
              <a:pathLst>
                <a:path w="206" h="31">
                  <a:moveTo>
                    <a:pt x="0" y="31"/>
                  </a:moveTo>
                  <a:cubicBezTo>
                    <a:pt x="9" y="30"/>
                    <a:pt x="39" y="29"/>
                    <a:pt x="54" y="27"/>
                  </a:cubicBezTo>
                  <a:cubicBezTo>
                    <a:pt x="69" y="25"/>
                    <a:pt x="79" y="23"/>
                    <a:pt x="92" y="19"/>
                  </a:cubicBezTo>
                  <a:cubicBezTo>
                    <a:pt x="105" y="15"/>
                    <a:pt x="115" y="2"/>
                    <a:pt x="134" y="1"/>
                  </a:cubicBezTo>
                  <a:cubicBezTo>
                    <a:pt x="153" y="0"/>
                    <a:pt x="194" y="9"/>
                    <a:pt x="206" y="11"/>
                  </a:cubicBezTo>
                </a:path>
              </a:pathLst>
            </a:custGeom>
            <a:noFill/>
            <a:ln w="28575" cap="flat" cmpd="sng">
              <a:solidFill>
                <a:srgbClr val="0000FF">
                  <a:alpha val="77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4" name="Freeform 51"/>
            <p:cNvSpPr>
              <a:spLocks/>
            </p:cNvSpPr>
            <p:nvPr/>
          </p:nvSpPr>
          <p:spPr bwMode="auto">
            <a:xfrm>
              <a:off x="2372" y="1799"/>
              <a:ext cx="206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54" y="27"/>
                </a:cxn>
                <a:cxn ang="0">
                  <a:pos x="92" y="19"/>
                </a:cxn>
                <a:cxn ang="0">
                  <a:pos x="134" y="1"/>
                </a:cxn>
                <a:cxn ang="0">
                  <a:pos x="206" y="11"/>
                </a:cxn>
              </a:cxnLst>
              <a:rect l="0" t="0" r="r" b="b"/>
              <a:pathLst>
                <a:path w="206" h="31">
                  <a:moveTo>
                    <a:pt x="0" y="31"/>
                  </a:moveTo>
                  <a:cubicBezTo>
                    <a:pt x="9" y="30"/>
                    <a:pt x="39" y="29"/>
                    <a:pt x="54" y="27"/>
                  </a:cubicBezTo>
                  <a:cubicBezTo>
                    <a:pt x="69" y="25"/>
                    <a:pt x="79" y="23"/>
                    <a:pt x="92" y="19"/>
                  </a:cubicBezTo>
                  <a:cubicBezTo>
                    <a:pt x="105" y="15"/>
                    <a:pt x="115" y="2"/>
                    <a:pt x="134" y="1"/>
                  </a:cubicBezTo>
                  <a:cubicBezTo>
                    <a:pt x="153" y="0"/>
                    <a:pt x="194" y="9"/>
                    <a:pt x="206" y="11"/>
                  </a:cubicBezTo>
                </a:path>
              </a:pathLst>
            </a:custGeom>
            <a:noFill/>
            <a:ln w="28575" cap="flat" cmpd="sng">
              <a:solidFill>
                <a:srgbClr val="0000FF">
                  <a:alpha val="77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5" name="Freeform 52"/>
            <p:cNvSpPr>
              <a:spLocks/>
            </p:cNvSpPr>
            <p:nvPr/>
          </p:nvSpPr>
          <p:spPr bwMode="auto">
            <a:xfrm>
              <a:off x="2372" y="1845"/>
              <a:ext cx="206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54" y="27"/>
                </a:cxn>
                <a:cxn ang="0">
                  <a:pos x="92" y="19"/>
                </a:cxn>
                <a:cxn ang="0">
                  <a:pos x="134" y="1"/>
                </a:cxn>
                <a:cxn ang="0">
                  <a:pos x="206" y="11"/>
                </a:cxn>
              </a:cxnLst>
              <a:rect l="0" t="0" r="r" b="b"/>
              <a:pathLst>
                <a:path w="206" h="31">
                  <a:moveTo>
                    <a:pt x="0" y="31"/>
                  </a:moveTo>
                  <a:cubicBezTo>
                    <a:pt x="9" y="30"/>
                    <a:pt x="39" y="29"/>
                    <a:pt x="54" y="27"/>
                  </a:cubicBezTo>
                  <a:cubicBezTo>
                    <a:pt x="69" y="25"/>
                    <a:pt x="79" y="23"/>
                    <a:pt x="92" y="19"/>
                  </a:cubicBezTo>
                  <a:cubicBezTo>
                    <a:pt x="105" y="15"/>
                    <a:pt x="115" y="2"/>
                    <a:pt x="134" y="1"/>
                  </a:cubicBezTo>
                  <a:cubicBezTo>
                    <a:pt x="153" y="0"/>
                    <a:pt x="194" y="9"/>
                    <a:pt x="206" y="11"/>
                  </a:cubicBezTo>
                </a:path>
              </a:pathLst>
            </a:custGeom>
            <a:noFill/>
            <a:ln w="28575" cap="flat" cmpd="sng">
              <a:solidFill>
                <a:srgbClr val="0000FF">
                  <a:alpha val="77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6" name="Freeform 53"/>
            <p:cNvSpPr>
              <a:spLocks/>
            </p:cNvSpPr>
            <p:nvPr/>
          </p:nvSpPr>
          <p:spPr bwMode="auto">
            <a:xfrm>
              <a:off x="2372" y="1891"/>
              <a:ext cx="206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54" y="27"/>
                </a:cxn>
                <a:cxn ang="0">
                  <a:pos x="92" y="19"/>
                </a:cxn>
                <a:cxn ang="0">
                  <a:pos x="134" y="1"/>
                </a:cxn>
                <a:cxn ang="0">
                  <a:pos x="206" y="11"/>
                </a:cxn>
              </a:cxnLst>
              <a:rect l="0" t="0" r="r" b="b"/>
              <a:pathLst>
                <a:path w="206" h="31">
                  <a:moveTo>
                    <a:pt x="0" y="31"/>
                  </a:moveTo>
                  <a:cubicBezTo>
                    <a:pt x="9" y="30"/>
                    <a:pt x="39" y="29"/>
                    <a:pt x="54" y="27"/>
                  </a:cubicBezTo>
                  <a:cubicBezTo>
                    <a:pt x="69" y="25"/>
                    <a:pt x="79" y="23"/>
                    <a:pt x="92" y="19"/>
                  </a:cubicBezTo>
                  <a:cubicBezTo>
                    <a:pt x="105" y="15"/>
                    <a:pt x="115" y="2"/>
                    <a:pt x="134" y="1"/>
                  </a:cubicBezTo>
                  <a:cubicBezTo>
                    <a:pt x="153" y="0"/>
                    <a:pt x="194" y="9"/>
                    <a:pt x="206" y="11"/>
                  </a:cubicBezTo>
                </a:path>
              </a:pathLst>
            </a:custGeom>
            <a:noFill/>
            <a:ln w="28575" cap="flat" cmpd="sng">
              <a:solidFill>
                <a:srgbClr val="0000FF">
                  <a:alpha val="77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7" name="Freeform 54"/>
            <p:cNvSpPr>
              <a:spLocks/>
            </p:cNvSpPr>
            <p:nvPr/>
          </p:nvSpPr>
          <p:spPr bwMode="auto">
            <a:xfrm>
              <a:off x="2581" y="1723"/>
              <a:ext cx="96" cy="21"/>
            </a:xfrm>
            <a:custGeom>
              <a:avLst/>
              <a:gdLst/>
              <a:ahLst/>
              <a:cxnLst>
                <a:cxn ang="0">
                  <a:pos x="96" y="21"/>
                </a:cxn>
                <a:cxn ang="0">
                  <a:pos x="0" y="0"/>
                </a:cxn>
              </a:cxnLst>
              <a:rect l="0" t="0" r="r" b="b"/>
              <a:pathLst>
                <a:path w="96" h="21">
                  <a:moveTo>
                    <a:pt x="96" y="21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99CCFF">
                  <a:alpha val="71001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8" name="Freeform 55"/>
            <p:cNvSpPr>
              <a:spLocks/>
            </p:cNvSpPr>
            <p:nvPr/>
          </p:nvSpPr>
          <p:spPr bwMode="auto">
            <a:xfrm>
              <a:off x="2581" y="1764"/>
              <a:ext cx="95" cy="18"/>
            </a:xfrm>
            <a:custGeom>
              <a:avLst/>
              <a:gdLst/>
              <a:ahLst/>
              <a:cxnLst>
                <a:cxn ang="0">
                  <a:pos x="95" y="18"/>
                </a:cxn>
                <a:cxn ang="0">
                  <a:pos x="0" y="0"/>
                </a:cxn>
              </a:cxnLst>
              <a:rect l="0" t="0" r="r" b="b"/>
              <a:pathLst>
                <a:path w="95" h="18">
                  <a:moveTo>
                    <a:pt x="95" y="18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99CCFF">
                  <a:alpha val="71001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" name="Freeform 56"/>
            <p:cNvSpPr>
              <a:spLocks/>
            </p:cNvSpPr>
            <p:nvPr/>
          </p:nvSpPr>
          <p:spPr bwMode="auto">
            <a:xfrm>
              <a:off x="2576" y="1812"/>
              <a:ext cx="100" cy="14"/>
            </a:xfrm>
            <a:custGeom>
              <a:avLst/>
              <a:gdLst/>
              <a:ahLst/>
              <a:cxnLst>
                <a:cxn ang="0">
                  <a:pos x="100" y="14"/>
                </a:cxn>
                <a:cxn ang="0">
                  <a:pos x="0" y="0"/>
                </a:cxn>
              </a:cxnLst>
              <a:rect l="0" t="0" r="r" b="b"/>
              <a:pathLst>
                <a:path w="100" h="14">
                  <a:moveTo>
                    <a:pt x="100" y="14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99CCFF">
                  <a:alpha val="71001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0" name="Freeform 57"/>
            <p:cNvSpPr>
              <a:spLocks/>
            </p:cNvSpPr>
            <p:nvPr/>
          </p:nvSpPr>
          <p:spPr bwMode="auto">
            <a:xfrm>
              <a:off x="2574" y="1856"/>
              <a:ext cx="102" cy="10"/>
            </a:xfrm>
            <a:custGeom>
              <a:avLst/>
              <a:gdLst/>
              <a:ahLst/>
              <a:cxnLst>
                <a:cxn ang="0">
                  <a:pos x="102" y="10"/>
                </a:cxn>
                <a:cxn ang="0">
                  <a:pos x="0" y="0"/>
                </a:cxn>
              </a:cxnLst>
              <a:rect l="0" t="0" r="r" b="b"/>
              <a:pathLst>
                <a:path w="102" h="10">
                  <a:moveTo>
                    <a:pt x="102" y="10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99CCFF">
                  <a:alpha val="71001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1" name="Freeform 58"/>
            <p:cNvSpPr>
              <a:spLocks/>
            </p:cNvSpPr>
            <p:nvPr/>
          </p:nvSpPr>
          <p:spPr bwMode="auto">
            <a:xfrm>
              <a:off x="2574" y="1904"/>
              <a:ext cx="109" cy="8"/>
            </a:xfrm>
            <a:custGeom>
              <a:avLst/>
              <a:gdLst/>
              <a:ahLst/>
              <a:cxnLst>
                <a:cxn ang="0">
                  <a:pos x="109" y="8"/>
                </a:cxn>
                <a:cxn ang="0">
                  <a:pos x="0" y="0"/>
                </a:cxn>
              </a:cxnLst>
              <a:rect l="0" t="0" r="r" b="b"/>
              <a:pathLst>
                <a:path w="109" h="8">
                  <a:moveTo>
                    <a:pt x="109" y="8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99CCFF">
                  <a:alpha val="71001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2" name="Freeform 59"/>
            <p:cNvSpPr>
              <a:spLocks/>
            </p:cNvSpPr>
            <p:nvPr/>
          </p:nvSpPr>
          <p:spPr bwMode="auto">
            <a:xfrm>
              <a:off x="2731" y="1752"/>
              <a:ext cx="7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1" y="12"/>
                </a:cxn>
              </a:cxnLst>
              <a:rect l="0" t="0" r="r" b="b"/>
              <a:pathLst>
                <a:path w="71" h="12">
                  <a:moveTo>
                    <a:pt x="0" y="0"/>
                  </a:moveTo>
                  <a:lnTo>
                    <a:pt x="71" y="1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" name="Freeform 60"/>
            <p:cNvSpPr>
              <a:spLocks/>
            </p:cNvSpPr>
            <p:nvPr/>
          </p:nvSpPr>
          <p:spPr bwMode="auto">
            <a:xfrm>
              <a:off x="2733" y="1791"/>
              <a:ext cx="72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9"/>
                </a:cxn>
              </a:cxnLst>
              <a:rect l="0" t="0" r="r" b="b"/>
              <a:pathLst>
                <a:path w="72" h="9">
                  <a:moveTo>
                    <a:pt x="0" y="0"/>
                  </a:moveTo>
                  <a:lnTo>
                    <a:pt x="72" y="9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" name="Line 61"/>
            <p:cNvSpPr>
              <a:spLocks noChangeShapeType="1"/>
            </p:cNvSpPr>
            <p:nvPr/>
          </p:nvSpPr>
          <p:spPr bwMode="auto">
            <a:xfrm>
              <a:off x="2733" y="1834"/>
              <a:ext cx="75" cy="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5" name="Freeform 62"/>
            <p:cNvSpPr>
              <a:spLocks/>
            </p:cNvSpPr>
            <p:nvPr/>
          </p:nvSpPr>
          <p:spPr bwMode="auto">
            <a:xfrm>
              <a:off x="2730" y="1872"/>
              <a:ext cx="7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7"/>
                </a:cxn>
              </a:cxnLst>
              <a:rect l="0" t="0" r="r" b="b"/>
              <a:pathLst>
                <a:path w="78" h="7">
                  <a:moveTo>
                    <a:pt x="0" y="0"/>
                  </a:moveTo>
                  <a:lnTo>
                    <a:pt x="78" y="7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" name="Freeform 63"/>
            <p:cNvSpPr>
              <a:spLocks/>
            </p:cNvSpPr>
            <p:nvPr/>
          </p:nvSpPr>
          <p:spPr bwMode="auto">
            <a:xfrm>
              <a:off x="2733" y="1917"/>
              <a:ext cx="7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7"/>
                </a:cxn>
              </a:cxnLst>
              <a:rect l="0" t="0" r="r" b="b"/>
              <a:pathLst>
                <a:path w="78" h="7">
                  <a:moveTo>
                    <a:pt x="0" y="0"/>
                  </a:moveTo>
                  <a:lnTo>
                    <a:pt x="78" y="7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7" name="Picture 25" descr="MPj04096850000[1]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2133600"/>
            <a:ext cx="1219200" cy="1219200"/>
          </a:xfrm>
          <a:prstGeom prst="rect">
            <a:avLst/>
          </a:prstGeom>
          <a:noFill/>
        </p:spPr>
      </p:pic>
      <p:pic>
        <p:nvPicPr>
          <p:cNvPr id="398" name="Picture 3" descr="j02849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419600"/>
            <a:ext cx="2355142" cy="1546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63BBC6-1565-4B78-8729-F8A80BD23C34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524000" y="1828800"/>
            <a:ext cx="5867400" cy="3200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marL="468313" indent="-468313"/>
            <a:r>
              <a:rPr lang="en-US" sz="2000" b="1"/>
              <a:t>Action</a:t>
            </a:r>
          </a:p>
          <a:p>
            <a:pPr marL="468313" indent="-468313" algn="l"/>
            <a:r>
              <a:rPr lang="en-US" sz="2000"/>
              <a:t>If necessary, create a second database, preferably on a different machine.</a:t>
            </a:r>
          </a:p>
          <a:p>
            <a:pPr marL="468313" indent="-468313" algn="l"/>
            <a:r>
              <a:rPr lang="en-US" sz="2000"/>
              <a:t>Create a small Customer table and load it with four or five rows of data.</a:t>
            </a:r>
          </a:p>
          <a:p>
            <a:pPr marL="468313" indent="-468313" algn="l"/>
            <a:r>
              <a:rPr lang="en-US" sz="2000"/>
              <a:t>Return to your main database and create a database link to the target.</a:t>
            </a:r>
          </a:p>
          <a:p>
            <a:pPr marL="468313" indent="-468313" algn="l"/>
            <a:r>
              <a:rPr lang="en-US" sz="2000"/>
              <a:t>Run an SQL statement that retrieves data across the link.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370337-5D17-49D2-8B4A-EEE5F6646EA4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Create Target Database and Table</a:t>
            </a:r>
          </a:p>
        </p:txBody>
      </p:sp>
      <p:sp>
        <p:nvSpPr>
          <p:cNvPr id="6148" name="Text Box 31"/>
          <p:cNvSpPr txBox="1">
            <a:spLocks noChangeArrowheads="1"/>
          </p:cNvSpPr>
          <p:nvPr/>
        </p:nvSpPr>
        <p:spPr bwMode="auto">
          <a:xfrm>
            <a:off x="593725" y="1484313"/>
            <a:ext cx="8016875" cy="1754187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Create a new database if necessary:</a:t>
            </a:r>
          </a:p>
          <a:p>
            <a:pPr algn="l"/>
            <a:r>
              <a:rPr lang="en-US"/>
              <a:t>Start/All Programs/Oracle…/Configuration and Migration Tools/ Database Configuration Assistant</a:t>
            </a:r>
          </a:p>
          <a:p>
            <a:pPr algn="l"/>
            <a:r>
              <a:rPr lang="en-US"/>
              <a:t>Creates a new management link. Use it to define a new user.</a:t>
            </a:r>
          </a:p>
          <a:p>
            <a:pPr algn="l"/>
            <a:r>
              <a:rPr lang="en-US"/>
              <a:t>Log in and create a new user/schema or use the system schema</a:t>
            </a:r>
          </a:p>
          <a:p>
            <a:pPr algn="l"/>
            <a:r>
              <a:rPr lang="en-US"/>
              <a:t>Create a small table</a:t>
            </a:r>
          </a:p>
        </p:txBody>
      </p:sp>
      <p:sp>
        <p:nvSpPr>
          <p:cNvPr id="6149" name="Rectangle 32"/>
          <p:cNvSpPr>
            <a:spLocks noChangeArrowheads="1"/>
          </p:cNvSpPr>
          <p:nvPr/>
        </p:nvSpPr>
        <p:spPr bwMode="auto">
          <a:xfrm>
            <a:off x="381000" y="3352800"/>
            <a:ext cx="8610600" cy="27813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CREATE TABLE Customer</a:t>
            </a:r>
          </a:p>
          <a:p>
            <a:pPr algn="l"/>
            <a:r>
              <a:rPr lang="en-US" sz="1600"/>
              <a:t>( CustomerID  INTEGER,</a:t>
            </a:r>
          </a:p>
          <a:p>
            <a:pPr algn="l"/>
            <a:r>
              <a:rPr lang="en-US" sz="1600"/>
              <a:t>  LastName	VARCHAR2(15),</a:t>
            </a:r>
          </a:p>
          <a:p>
            <a:pPr algn="l"/>
            <a:r>
              <a:rPr lang="en-US" sz="1600"/>
              <a:t>  FirstName	VARCHAR2(15),</a:t>
            </a:r>
          </a:p>
          <a:p>
            <a:pPr algn="l"/>
            <a:r>
              <a:rPr lang="en-US" sz="1600"/>
              <a:t>    Constraint pk_Customer Primary Key (CustomerID)</a:t>
            </a:r>
          </a:p>
          <a:p>
            <a:pPr algn="l"/>
            <a:r>
              <a:rPr lang="en-US" sz="1600"/>
              <a:t>);</a:t>
            </a:r>
          </a:p>
          <a:p>
            <a:pPr algn="l"/>
            <a:r>
              <a:rPr lang="en-US" sz="1600"/>
              <a:t>INSERT INTO Customer (CustomerID, LastName, FirstName) Values (1,'Smith', 'Adam');</a:t>
            </a:r>
          </a:p>
          <a:p>
            <a:pPr algn="l"/>
            <a:r>
              <a:rPr lang="en-US" sz="1600"/>
              <a:t>INSERT INTO Customer (CustomerID, LastName, FirstName) Values (2,'Keynes', 'John');</a:t>
            </a:r>
          </a:p>
          <a:p>
            <a:pPr algn="l"/>
            <a:r>
              <a:rPr lang="en-US" sz="1600"/>
              <a:t>INSERT INTO Customer (CustomerID, LastName, FirstName) Values (3,'Samuelson', 'Paul');</a:t>
            </a:r>
          </a:p>
          <a:p>
            <a:pPr algn="l"/>
            <a:r>
              <a:rPr lang="en-US" sz="1600"/>
              <a:t>INSERT INTO Customer (CustomerID, LastName, FirstName) Values (4,'Robinson', 'Joan');</a:t>
            </a:r>
          </a:p>
          <a:p>
            <a:pPr algn="l"/>
            <a:r>
              <a:rPr lang="en-US" sz="1600"/>
              <a:t>Commit;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837886-CA87-433D-B934-94CB604DAC05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 to Target Database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838200" y="2282825"/>
            <a:ext cx="6858000" cy="230822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CREATE DATABASE LINK NewYork </a:t>
            </a:r>
          </a:p>
          <a:p>
            <a:pPr algn="l"/>
            <a:r>
              <a:rPr lang="en-US"/>
              <a:t>   CONNECT TO RemoteUser IDENTIFIED BY “password”</a:t>
            </a:r>
          </a:p>
          <a:p>
            <a:pPr algn="l"/>
            <a:r>
              <a:rPr lang="en-US"/>
              <a:t>   USING ‘SID’;</a:t>
            </a:r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r>
              <a:rPr lang="en-US"/>
              <a:t>SELECT * FROM Customer@NewYork;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5410200" y="1676400"/>
            <a:ext cx="2286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Create a descriptive  name for the link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5867400" y="2895600"/>
            <a:ext cx="20574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User account and password on the target database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990600" y="3429000"/>
            <a:ext cx="22860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Can include hostname:port:SID</a:t>
            </a:r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V="1">
            <a:off x="1676400" y="3200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 flipH="1" flipV="1">
            <a:off x="3962400" y="2895600"/>
            <a:ext cx="1905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 flipH="1" flipV="1">
            <a:off x="5791200" y="28956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 flipH="1">
            <a:off x="4724400" y="205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2667000" y="5029200"/>
            <a:ext cx="2667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Table name@link name</a:t>
            </a:r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 flipH="1" flipV="1">
            <a:off x="3352800" y="4572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82" name="Line 15"/>
          <p:cNvSpPr>
            <a:spLocks noChangeShapeType="1"/>
          </p:cNvSpPr>
          <p:nvPr/>
        </p:nvSpPr>
        <p:spPr bwMode="auto">
          <a:xfrm flipH="1" flipV="1">
            <a:off x="4343400" y="457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 Developer Connections</a:t>
            </a:r>
          </a:p>
        </p:txBody>
      </p:sp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6890B-EBDD-482E-9D79-B252C938C536}" type="slidenum">
              <a:rPr lang="en-US"/>
              <a:pPr/>
              <a:t>6</a:t>
            </a:fld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5638800" cy="43688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AE6E-ADCD-4C64-95B5-CA8D641C6669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Replicas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743200" y="1447800"/>
            <a:ext cx="3124200" cy="1752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/>
          <a:lstStyle/>
          <a:p>
            <a:r>
              <a:rPr lang="en-US"/>
              <a:t>Master Site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90563" y="4532313"/>
            <a:ext cx="2205037" cy="6508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>
            <a:spAutoFit/>
          </a:bodyPr>
          <a:lstStyle/>
          <a:p>
            <a:r>
              <a:rPr lang="en-US"/>
              <a:t>Materialized View (Replica)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276600" y="4532313"/>
            <a:ext cx="2205038" cy="6508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>
            <a:spAutoFit/>
          </a:bodyPr>
          <a:lstStyle/>
          <a:p>
            <a:r>
              <a:rPr lang="en-US"/>
              <a:t>Materialized View (Replica)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791200" y="4532313"/>
            <a:ext cx="2205038" cy="6508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>
            <a:spAutoFit/>
          </a:bodyPr>
          <a:lstStyle/>
          <a:p>
            <a:r>
              <a:rPr lang="en-US"/>
              <a:t>Materialized View (Replica)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398963" y="2209800"/>
            <a:ext cx="1392237" cy="6508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>
            <a:spAutoFit/>
          </a:bodyPr>
          <a:lstStyle/>
          <a:p>
            <a:r>
              <a:rPr lang="en-US"/>
              <a:t>Replication Group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819400" y="1981200"/>
            <a:ext cx="1443038" cy="650875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 type="none" w="sm" len="sm"/>
          </a:ln>
        </p:spPr>
        <p:txBody>
          <a:bodyPr anchor="ctr">
            <a:spAutoFit/>
          </a:bodyPr>
          <a:lstStyle/>
          <a:p>
            <a:r>
              <a:rPr lang="en-US"/>
              <a:t>Deployment Template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2286000" y="2895600"/>
            <a:ext cx="25146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3886200" y="2895600"/>
            <a:ext cx="9906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876800" y="2971800"/>
            <a:ext cx="1447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819400" y="2743200"/>
            <a:ext cx="1619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Link Schedule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870075" y="3541713"/>
            <a:ext cx="1441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Synchronize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C200F1-F74A-4B91-BDB2-932AC38B0F8F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457200" y="1905000"/>
            <a:ext cx="8077200" cy="2133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en-US" sz="2000" b="1"/>
              <a:t>Action</a:t>
            </a:r>
          </a:p>
          <a:p>
            <a:pPr marL="457200" indent="-457200" algn="l"/>
            <a:r>
              <a:rPr lang="en-US" sz="2000"/>
              <a:t>In the Enterprise Manager select the Schema tab.</a:t>
            </a:r>
          </a:p>
          <a:p>
            <a:pPr marL="457200" indent="-457200" algn="l"/>
            <a:r>
              <a:rPr lang="en-US" sz="2000"/>
              <a:t>Click the Materialized Views link.</a:t>
            </a:r>
          </a:p>
          <a:p>
            <a:pPr marL="457200" indent="-457200" algn="l"/>
            <a:r>
              <a:rPr lang="en-US" sz="2000"/>
              <a:t>Click the Create button.</a:t>
            </a:r>
          </a:p>
          <a:p>
            <a:pPr marL="457200" indent="-457200" algn="l"/>
            <a:r>
              <a:rPr lang="en-US" sz="2000"/>
              <a:t>Create the EmployeeMV.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Materialized View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0A660-226D-4219-B569-11FDEBA4BF5F}" type="slidenum">
              <a:rPr lang="en-US"/>
              <a:pPr/>
              <a:t>9</a:t>
            </a:fld>
            <a:endParaRPr lang="en-US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24000"/>
            <a:ext cx="4724400" cy="43513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11269" name="Text Box 9"/>
          <p:cNvSpPr txBox="1">
            <a:spLocks noChangeArrowheads="1"/>
          </p:cNvSpPr>
          <p:nvPr/>
        </p:nvSpPr>
        <p:spPr bwMode="auto">
          <a:xfrm>
            <a:off x="2362200" y="4572000"/>
            <a:ext cx="25146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Enter SELECT query to retrieve data</a:t>
            </a: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3276600" y="1752600"/>
            <a:ext cx="2514600" cy="3698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Specify refresh interval</a:t>
            </a:r>
          </a:p>
        </p:txBody>
      </p:sp>
      <p:cxnSp>
        <p:nvCxnSpPr>
          <p:cNvPr id="11271" name="Straight Arrow Connector 7"/>
          <p:cNvCxnSpPr>
            <a:cxnSpLocks noChangeShapeType="1"/>
            <a:stCxn id="11270" idx="1"/>
          </p:cNvCxnSpPr>
          <p:nvPr/>
        </p:nvCxnSpPr>
        <p:spPr bwMode="auto">
          <a:xfrm rot="10800000" flipV="1">
            <a:off x="2819400" y="1936750"/>
            <a:ext cx="457200" cy="65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7786</TotalTime>
  <Words>454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Wingdings</vt:lpstr>
      <vt:lpstr>Times New Roman</vt:lpstr>
      <vt:lpstr>Arial Black</vt:lpstr>
      <vt:lpstr>Radial</vt:lpstr>
      <vt:lpstr>All Powder Board and Ski</vt:lpstr>
      <vt:lpstr>All Powder LAN</vt:lpstr>
      <vt:lpstr>Action</vt:lpstr>
      <vt:lpstr>Create Target Database and Table</vt:lpstr>
      <vt:lpstr>Link to Target Database</vt:lpstr>
      <vt:lpstr>SQL Developer Connections</vt:lpstr>
      <vt:lpstr>Database Replicas</vt:lpstr>
      <vt:lpstr>Action</vt:lpstr>
      <vt:lpstr>Create Materialized View</vt:lpstr>
      <vt:lpstr>Refresh Schedule</vt:lpstr>
      <vt:lpstr>Create Materialized View</vt:lpstr>
      <vt:lpstr>Transfer Data with XML</vt:lpstr>
      <vt:lpstr>SQL Developer Export</vt:lpstr>
      <vt:lpstr>Action</vt:lpstr>
      <vt:lpstr>XML File</vt:lpstr>
      <vt:lpstr>XML in Explorer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108</cp:revision>
  <dcterms:created xsi:type="dcterms:W3CDTF">2003-04-08T22:44:22Z</dcterms:created>
  <dcterms:modified xsi:type="dcterms:W3CDTF">2010-03-15T20:58:27Z</dcterms:modified>
</cp:coreProperties>
</file>