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76" r:id="rId11"/>
    <p:sldId id="277" r:id="rId12"/>
    <p:sldId id="278" r:id="rId13"/>
    <p:sldId id="272" r:id="rId14"/>
    <p:sldId id="270" r:id="rId15"/>
    <p:sldId id="27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F1B96C-7160-4F21-AA19-904F709C2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8AA28-6735-49E9-A48F-2626EC863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CFB21-7FA3-4B77-A84D-27B6E9897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1649C-BC94-41A1-9E56-AE29967D2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FA543-B568-456A-A7A0-92AD980EB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F2C6D-CC1E-463F-898C-3440C9137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987FF-1606-4D03-80D2-2750D6997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52A1-6EFE-4282-96F4-56E80B008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D5E18-E400-4649-90A1-EB7AEC5C4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7E64B-FBD3-4717-BD39-8CD8B47DC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B5621-2C76-46DC-93C2-7B21EA8FA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BAD82-CA62-4F48-BB7F-8FBD0E0CB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6156BEBE-73D5-48F9-930E-1F331AB1C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Board and Ski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Oracle 11g Workbook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Chapter 12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Jerry Post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Copyright ©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Cluster</a:t>
            </a:r>
          </a:p>
        </p:txBody>
      </p:sp>
      <p:graphicFrame>
        <p:nvGraphicFramePr>
          <p:cNvPr id="59397" name="Group 5"/>
          <p:cNvGraphicFramePr>
            <a:graphicFrameLocks noGrp="1"/>
          </p:cNvGraphicFramePr>
          <p:nvPr>
            <p:ph idx="1"/>
          </p:nvPr>
        </p:nvGraphicFramePr>
        <p:xfrm>
          <a:off x="990600" y="1752600"/>
          <a:ext cx="6096000" cy="19050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905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CREATE CLUSTER Item_SaleItem (SaleID INTEGER)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PCTUSED 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PCTFREE 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SIZE 130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TABLESPACE ts1;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 Cluster</a:t>
            </a:r>
          </a:p>
        </p:txBody>
      </p:sp>
      <p:graphicFrame>
        <p:nvGraphicFramePr>
          <p:cNvPr id="62478" name="Group 14"/>
          <p:cNvGraphicFramePr>
            <a:graphicFrameLocks noGrp="1"/>
          </p:cNvGraphicFramePr>
          <p:nvPr>
            <p:ph idx="1"/>
          </p:nvPr>
        </p:nvGraphicFramePr>
        <p:xfrm>
          <a:off x="1066800" y="1412875"/>
          <a:ext cx="6781800" cy="4754880"/>
        </p:xfrm>
        <a:graphic>
          <a:graphicData uri="http://schemas.openxmlformats.org/drawingml/2006/table">
            <a:tbl>
              <a:tblPr/>
              <a:tblGrid>
                <a:gridCol w="6781800"/>
              </a:tblGrid>
              <a:tr h="441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CREATE TABLE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INTEGER,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DATE,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INTEGER,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-- other columns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CONSTRAINT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pk_SaleC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PRIMARY KEY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-- other constraints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CLUSTER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Sale_SaleItem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);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CREATE TABLE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SaleItemC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INTEGER,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SKU	NVARCHAR2(50),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-- other columns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CONSTRAINT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pk_SaleItemC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PRIMARY KEY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SKU),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-- other constraints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228600" algn="l"/>
                          <a:tab pos="113347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CLUSTER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Sale_SaleItem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);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Cluster Index</a:t>
            </a:r>
          </a:p>
        </p:txBody>
      </p:sp>
      <p:graphicFrame>
        <p:nvGraphicFramePr>
          <p:cNvPr id="65541" name="Group 5"/>
          <p:cNvGraphicFramePr>
            <a:graphicFrameLocks noGrp="1"/>
          </p:cNvGraphicFramePr>
          <p:nvPr>
            <p:ph idx="1"/>
          </p:nvPr>
        </p:nvGraphicFramePr>
        <p:xfrm>
          <a:off x="1066800" y="1676400"/>
          <a:ext cx="4953000" cy="1524000"/>
        </p:xfrm>
        <a:graphic>
          <a:graphicData uri="http://schemas.openxmlformats.org/drawingml/2006/table">
            <a:tbl>
              <a:tblPr/>
              <a:tblGrid>
                <a:gridCol w="4953000"/>
              </a:tblGrid>
              <a:tr h="1524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CREATE INDEX Sale_SaleItem_index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 CLUSTER Sale_SaleItem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TABLESPACE ts1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PCTFREE 5;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676400" y="1752600"/>
            <a:ext cx="5715000" cy="2743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marL="466725" indent="-466725" algn="ctr"/>
            <a:r>
              <a:rPr lang="en-US" sz="2000" b="1"/>
              <a:t>Action</a:t>
            </a:r>
          </a:p>
          <a:p>
            <a:pPr marL="466725" indent="-466725"/>
            <a:r>
              <a:rPr lang="en-US" sz="2000"/>
              <a:t>Create a cluster based on the SaleID.</a:t>
            </a:r>
          </a:p>
          <a:p>
            <a:pPr marL="466725" indent="-466725"/>
            <a:r>
              <a:rPr lang="en-US" sz="2000"/>
              <a:t>Define a new SaleC table that uses the cluster.</a:t>
            </a:r>
          </a:p>
          <a:p>
            <a:pPr marL="466725" indent="-466725"/>
            <a:r>
              <a:rPr lang="en-US" sz="2000"/>
              <a:t>Define a new SaleItemC table that uses the same cluster.</a:t>
            </a:r>
          </a:p>
          <a:p>
            <a:pPr marL="466725" indent="-466725"/>
            <a:r>
              <a:rPr lang="en-US" sz="2000"/>
              <a:t>Create the index for the cluster.</a:t>
            </a:r>
          </a:p>
          <a:p>
            <a:pPr marL="466725" indent="-466725"/>
            <a:r>
              <a:rPr lang="en-US" sz="2000"/>
              <a:t>Insert some rows into the two new tables and see if there is a difference.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 Table to Hash Cluster</a:t>
            </a:r>
          </a:p>
        </p:txBody>
      </p:sp>
      <p:graphicFrame>
        <p:nvGraphicFramePr>
          <p:cNvPr id="44042" name="Group 10"/>
          <p:cNvGraphicFramePr>
            <a:graphicFrameLocks noGrp="1"/>
          </p:cNvGraphicFramePr>
          <p:nvPr>
            <p:ph idx="1"/>
          </p:nvPr>
        </p:nvGraphicFramePr>
        <p:xfrm>
          <a:off x="990600" y="1600200"/>
          <a:ext cx="7086600" cy="3581400"/>
        </p:xfrm>
        <a:graphic>
          <a:graphicData uri="http://schemas.openxmlformats.org/drawingml/2006/table">
            <a:tbl>
              <a:tblPr/>
              <a:tblGrid>
                <a:gridCol w="7086600"/>
              </a:tblGrid>
              <a:tr h="3581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CREATE CLUSTER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Inventory_hash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(SKU NVARCHAR2(50))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SIZE 32 SINGLE TABLE HASHKEYS 5000;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CREATE TABLE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InventoryH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SKU	NVARCHAR2(50),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ModelID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NVARCHAR2(50),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ItemSize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NUMBER(20,2),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QuantityOnHand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INTEGER,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CONSTRAINT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pk_InventoryH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PRIMARY KEY (SKU),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--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constraint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11430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CLUSTER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Inventory_hash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(SKU)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;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600200" y="2057400"/>
            <a:ext cx="5638800" cy="2743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marL="466725" indent="-466725" algn="ctr"/>
            <a:r>
              <a:rPr lang="en-US" sz="2000" b="1"/>
              <a:t>Action</a:t>
            </a:r>
          </a:p>
          <a:p>
            <a:pPr marL="466725" indent="-466725"/>
            <a:r>
              <a:rPr lang="en-US" sz="2000"/>
              <a:t>Create the hashed cluster for the single Inventory table.</a:t>
            </a:r>
          </a:p>
          <a:p>
            <a:pPr marL="466725" indent="-466725"/>
            <a:r>
              <a:rPr lang="en-US" sz="2000"/>
              <a:t>Create the new Inventory table and assign it to the cluster.</a:t>
            </a:r>
          </a:p>
          <a:p>
            <a:pPr marL="466725" indent="-466725"/>
            <a:r>
              <a:rPr lang="en-US" sz="2000"/>
              <a:t>Transfer data into the new table.</a:t>
            </a:r>
          </a:p>
          <a:p>
            <a:pPr marL="466725" indent="-466725"/>
            <a:r>
              <a:rPr lang="en-US" sz="2000"/>
              <a:t>Test some queries using exact key values.</a:t>
            </a:r>
          </a:p>
          <a:p>
            <a:pPr marL="466725" indent="-466725"/>
            <a:r>
              <a:rPr lang="en-US" sz="2000"/>
              <a:t>Test some queries with inequalities.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Tablespaces and Files</a:t>
            </a:r>
          </a:p>
        </p:txBody>
      </p:sp>
      <p:sp>
        <p:nvSpPr>
          <p:cNvPr id="4099" name="Rectangle 20"/>
          <p:cNvSpPr>
            <a:spLocks noChangeArrowheads="1"/>
          </p:cNvSpPr>
          <p:nvPr/>
        </p:nvSpPr>
        <p:spPr bwMode="auto">
          <a:xfrm>
            <a:off x="1066800" y="3048000"/>
            <a:ext cx="3048000" cy="11430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/>
          <a:lstStyle/>
          <a:p>
            <a:pPr algn="ctr"/>
            <a:r>
              <a:rPr lang="en-US">
                <a:cs typeface="Arial" charset="0"/>
              </a:rPr>
              <a:t>Disk Drive</a:t>
            </a:r>
          </a:p>
        </p:txBody>
      </p:sp>
      <p:sp>
        <p:nvSpPr>
          <p:cNvPr id="4100" name="Rectangle 21"/>
          <p:cNvSpPr>
            <a:spLocks noChangeArrowheads="1"/>
          </p:cNvSpPr>
          <p:nvPr/>
        </p:nvSpPr>
        <p:spPr bwMode="auto">
          <a:xfrm>
            <a:off x="1219200" y="3505200"/>
            <a:ext cx="13716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/>
          <a:lstStyle/>
          <a:p>
            <a:pPr algn="ctr"/>
            <a:r>
              <a:rPr lang="en-US">
                <a:cs typeface="Arial" charset="0"/>
              </a:rPr>
              <a:t>Data Files</a:t>
            </a:r>
          </a:p>
        </p:txBody>
      </p:sp>
      <p:sp>
        <p:nvSpPr>
          <p:cNvPr id="4101" name="Rectangle 22"/>
          <p:cNvSpPr>
            <a:spLocks noChangeArrowheads="1"/>
          </p:cNvSpPr>
          <p:nvPr/>
        </p:nvSpPr>
        <p:spPr bwMode="auto">
          <a:xfrm>
            <a:off x="2667000" y="3505200"/>
            <a:ext cx="13716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/>
          <a:lstStyle/>
          <a:p>
            <a:pPr algn="ctr"/>
            <a:r>
              <a:rPr lang="en-US">
                <a:cs typeface="Arial" charset="0"/>
              </a:rPr>
              <a:t>Data Files</a:t>
            </a:r>
          </a:p>
        </p:txBody>
      </p:sp>
      <p:sp>
        <p:nvSpPr>
          <p:cNvPr id="4102" name="Rectangle 23"/>
          <p:cNvSpPr>
            <a:spLocks noChangeArrowheads="1"/>
          </p:cNvSpPr>
          <p:nvPr/>
        </p:nvSpPr>
        <p:spPr bwMode="auto">
          <a:xfrm>
            <a:off x="4572000" y="3048000"/>
            <a:ext cx="3048000" cy="11430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/>
          <a:lstStyle/>
          <a:p>
            <a:pPr algn="ctr"/>
            <a:r>
              <a:rPr lang="en-US">
                <a:cs typeface="Arial" charset="0"/>
              </a:rPr>
              <a:t>Disk Drive</a:t>
            </a:r>
          </a:p>
        </p:txBody>
      </p:sp>
      <p:sp>
        <p:nvSpPr>
          <p:cNvPr id="4103" name="Rectangle 24"/>
          <p:cNvSpPr>
            <a:spLocks noChangeArrowheads="1"/>
          </p:cNvSpPr>
          <p:nvPr/>
        </p:nvSpPr>
        <p:spPr bwMode="auto">
          <a:xfrm>
            <a:off x="4724400" y="3505200"/>
            <a:ext cx="13716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/>
          <a:lstStyle/>
          <a:p>
            <a:pPr algn="ctr"/>
            <a:r>
              <a:rPr lang="en-US">
                <a:cs typeface="Arial" charset="0"/>
              </a:rPr>
              <a:t>Data Files</a:t>
            </a:r>
          </a:p>
        </p:txBody>
      </p:sp>
      <p:sp>
        <p:nvSpPr>
          <p:cNvPr id="4104" name="Rectangle 25"/>
          <p:cNvSpPr>
            <a:spLocks noChangeArrowheads="1"/>
          </p:cNvSpPr>
          <p:nvPr/>
        </p:nvSpPr>
        <p:spPr bwMode="auto">
          <a:xfrm>
            <a:off x="6172200" y="3505200"/>
            <a:ext cx="13716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/>
          <a:lstStyle/>
          <a:p>
            <a:pPr algn="ctr"/>
            <a:r>
              <a:rPr lang="en-US">
                <a:cs typeface="Arial" charset="0"/>
              </a:rPr>
              <a:t>Data Files</a:t>
            </a:r>
          </a:p>
        </p:txBody>
      </p:sp>
      <p:sp>
        <p:nvSpPr>
          <p:cNvPr id="4105" name="Rectangle 26"/>
          <p:cNvSpPr>
            <a:spLocks noChangeArrowheads="1"/>
          </p:cNvSpPr>
          <p:nvPr/>
        </p:nvSpPr>
        <p:spPr bwMode="auto">
          <a:xfrm>
            <a:off x="1143000" y="1600200"/>
            <a:ext cx="2895600" cy="1219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>
                <a:cs typeface="Arial" charset="0"/>
              </a:rPr>
              <a:t>Tablespace</a:t>
            </a:r>
          </a:p>
        </p:txBody>
      </p:sp>
      <p:sp>
        <p:nvSpPr>
          <p:cNvPr id="4106" name="Text Box 27"/>
          <p:cNvSpPr txBox="1">
            <a:spLocks noChangeArrowheads="1"/>
          </p:cNvSpPr>
          <p:nvPr/>
        </p:nvSpPr>
        <p:spPr bwMode="auto">
          <a:xfrm>
            <a:off x="1219200" y="1981200"/>
            <a:ext cx="1447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Table Data</a:t>
            </a:r>
          </a:p>
        </p:txBody>
      </p:sp>
      <p:sp>
        <p:nvSpPr>
          <p:cNvPr id="4107" name="Rectangle 28"/>
          <p:cNvSpPr>
            <a:spLocks noChangeArrowheads="1"/>
          </p:cNvSpPr>
          <p:nvPr/>
        </p:nvSpPr>
        <p:spPr bwMode="auto">
          <a:xfrm>
            <a:off x="4572000" y="1600200"/>
            <a:ext cx="2895600" cy="1219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>
                <a:cs typeface="Arial" charset="0"/>
              </a:rPr>
              <a:t>Tablespace</a:t>
            </a:r>
          </a:p>
        </p:txBody>
      </p:sp>
      <p:sp>
        <p:nvSpPr>
          <p:cNvPr id="4108" name="Text Box 29"/>
          <p:cNvSpPr txBox="1">
            <a:spLocks noChangeArrowheads="1"/>
          </p:cNvSpPr>
          <p:nvPr/>
        </p:nvSpPr>
        <p:spPr bwMode="auto">
          <a:xfrm>
            <a:off x="4648200" y="1981200"/>
            <a:ext cx="22860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Rollback segments</a:t>
            </a:r>
          </a:p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Redo logs</a:t>
            </a:r>
          </a:p>
        </p:txBody>
      </p:sp>
      <p:sp>
        <p:nvSpPr>
          <p:cNvPr id="4109" name="Line 30"/>
          <p:cNvSpPr>
            <a:spLocks noChangeShapeType="1"/>
          </p:cNvSpPr>
          <p:nvPr/>
        </p:nvSpPr>
        <p:spPr bwMode="auto">
          <a:xfrm>
            <a:off x="1295400" y="2819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10" name="Line 31"/>
          <p:cNvSpPr>
            <a:spLocks noChangeShapeType="1"/>
          </p:cNvSpPr>
          <p:nvPr/>
        </p:nvSpPr>
        <p:spPr bwMode="auto">
          <a:xfrm>
            <a:off x="1295400" y="28194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11" name="Line 32"/>
          <p:cNvSpPr>
            <a:spLocks noChangeShapeType="1"/>
          </p:cNvSpPr>
          <p:nvPr/>
        </p:nvSpPr>
        <p:spPr bwMode="auto">
          <a:xfrm>
            <a:off x="4800600" y="2819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12" name="Line 33"/>
          <p:cNvSpPr>
            <a:spLocks noChangeShapeType="1"/>
          </p:cNvSpPr>
          <p:nvPr/>
        </p:nvSpPr>
        <p:spPr bwMode="auto">
          <a:xfrm>
            <a:off x="4800600" y="28194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Blocks</a:t>
            </a:r>
          </a:p>
        </p:txBody>
      </p:sp>
      <p:sp>
        <p:nvSpPr>
          <p:cNvPr id="5123" name="Rectangle 79"/>
          <p:cNvSpPr>
            <a:spLocks noChangeArrowheads="1"/>
          </p:cNvSpPr>
          <p:nvPr/>
        </p:nvSpPr>
        <p:spPr bwMode="auto">
          <a:xfrm>
            <a:off x="838200" y="2300288"/>
            <a:ext cx="5715000" cy="2652712"/>
          </a:xfrm>
          <a:prstGeom prst="rect">
            <a:avLst/>
          </a:prstGeom>
          <a:noFill/>
          <a:ln w="571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80"/>
          <p:cNvSpPr txBox="1">
            <a:spLocks noChangeArrowheads="1"/>
          </p:cNvSpPr>
          <p:nvPr/>
        </p:nvSpPr>
        <p:spPr bwMode="auto">
          <a:xfrm>
            <a:off x="3200400" y="1538288"/>
            <a:ext cx="302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cs typeface="Arial" charset="0"/>
              </a:rPr>
              <a:t>Data Block </a:t>
            </a:r>
          </a:p>
          <a:p>
            <a:pPr eaLnBrk="1" hangingPunct="1"/>
            <a:r>
              <a:rPr lang="en-US">
                <a:cs typeface="Arial" charset="0"/>
              </a:rPr>
              <a:t>fixed size, typically 4K or 8K</a:t>
            </a:r>
          </a:p>
        </p:txBody>
      </p:sp>
      <p:sp>
        <p:nvSpPr>
          <p:cNvPr id="5125" name="Text Box 81"/>
          <p:cNvSpPr txBox="1">
            <a:spLocks noChangeArrowheads="1"/>
          </p:cNvSpPr>
          <p:nvPr/>
        </p:nvSpPr>
        <p:spPr bwMode="auto">
          <a:xfrm>
            <a:off x="838200" y="5119688"/>
            <a:ext cx="136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cs typeface="Arial" charset="0"/>
              </a:rPr>
              <a:t>Tablespace</a:t>
            </a:r>
          </a:p>
        </p:txBody>
      </p:sp>
      <p:sp>
        <p:nvSpPr>
          <p:cNvPr id="5126" name="Rectangle 82"/>
          <p:cNvSpPr>
            <a:spLocks noChangeArrowheads="1"/>
          </p:cNvSpPr>
          <p:nvPr/>
        </p:nvSpPr>
        <p:spPr bwMode="auto">
          <a:xfrm>
            <a:off x="838200" y="23002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83"/>
          <p:cNvSpPr>
            <a:spLocks noChangeArrowheads="1"/>
          </p:cNvSpPr>
          <p:nvPr/>
        </p:nvSpPr>
        <p:spPr bwMode="auto">
          <a:xfrm>
            <a:off x="2743200" y="23002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84"/>
          <p:cNvSpPr>
            <a:spLocks noChangeArrowheads="1"/>
          </p:cNvSpPr>
          <p:nvPr/>
        </p:nvSpPr>
        <p:spPr bwMode="auto">
          <a:xfrm>
            <a:off x="4648200" y="23002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85"/>
          <p:cNvSpPr>
            <a:spLocks noChangeArrowheads="1"/>
          </p:cNvSpPr>
          <p:nvPr/>
        </p:nvSpPr>
        <p:spPr bwMode="auto">
          <a:xfrm>
            <a:off x="838200" y="28336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86"/>
          <p:cNvSpPr>
            <a:spLocks noChangeArrowheads="1"/>
          </p:cNvSpPr>
          <p:nvPr/>
        </p:nvSpPr>
        <p:spPr bwMode="auto">
          <a:xfrm>
            <a:off x="2743200" y="28336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Rectangle 87"/>
          <p:cNvSpPr>
            <a:spLocks noChangeArrowheads="1"/>
          </p:cNvSpPr>
          <p:nvPr/>
        </p:nvSpPr>
        <p:spPr bwMode="auto">
          <a:xfrm>
            <a:off x="4648200" y="28336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Rectangle 88"/>
          <p:cNvSpPr>
            <a:spLocks noChangeArrowheads="1"/>
          </p:cNvSpPr>
          <p:nvPr/>
        </p:nvSpPr>
        <p:spPr bwMode="auto">
          <a:xfrm>
            <a:off x="838200" y="33670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Rectangle 89"/>
          <p:cNvSpPr>
            <a:spLocks noChangeArrowheads="1"/>
          </p:cNvSpPr>
          <p:nvPr/>
        </p:nvSpPr>
        <p:spPr bwMode="auto">
          <a:xfrm>
            <a:off x="2743200" y="33670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90"/>
          <p:cNvSpPr>
            <a:spLocks noChangeArrowheads="1"/>
          </p:cNvSpPr>
          <p:nvPr/>
        </p:nvSpPr>
        <p:spPr bwMode="auto">
          <a:xfrm>
            <a:off x="4648200" y="33670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Rectangle 91"/>
          <p:cNvSpPr>
            <a:spLocks noChangeArrowheads="1"/>
          </p:cNvSpPr>
          <p:nvPr/>
        </p:nvSpPr>
        <p:spPr bwMode="auto">
          <a:xfrm>
            <a:off x="838200" y="39004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Rectangle 92"/>
          <p:cNvSpPr>
            <a:spLocks noChangeArrowheads="1"/>
          </p:cNvSpPr>
          <p:nvPr/>
        </p:nvSpPr>
        <p:spPr bwMode="auto">
          <a:xfrm>
            <a:off x="2743200" y="39004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Rectangle 93"/>
          <p:cNvSpPr>
            <a:spLocks noChangeArrowheads="1"/>
          </p:cNvSpPr>
          <p:nvPr/>
        </p:nvSpPr>
        <p:spPr bwMode="auto">
          <a:xfrm>
            <a:off x="4648200" y="39004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Rectangle 94"/>
          <p:cNvSpPr>
            <a:spLocks noChangeArrowheads="1"/>
          </p:cNvSpPr>
          <p:nvPr/>
        </p:nvSpPr>
        <p:spPr bwMode="auto">
          <a:xfrm>
            <a:off x="838200" y="44338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Rectangle 95"/>
          <p:cNvSpPr>
            <a:spLocks noChangeArrowheads="1"/>
          </p:cNvSpPr>
          <p:nvPr/>
        </p:nvSpPr>
        <p:spPr bwMode="auto">
          <a:xfrm>
            <a:off x="2743200" y="44338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Rectangle 96"/>
          <p:cNvSpPr>
            <a:spLocks noChangeArrowheads="1"/>
          </p:cNvSpPr>
          <p:nvPr/>
        </p:nvSpPr>
        <p:spPr bwMode="auto">
          <a:xfrm>
            <a:off x="4648200" y="4433888"/>
            <a:ext cx="1905000" cy="533400"/>
          </a:xfrm>
          <a:prstGeom prst="rect">
            <a:avLst/>
          </a:prstGeom>
          <a:solidFill>
            <a:srgbClr val="FFFFE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Line 97"/>
          <p:cNvSpPr>
            <a:spLocks noChangeShapeType="1"/>
          </p:cNvSpPr>
          <p:nvPr/>
        </p:nvSpPr>
        <p:spPr bwMode="auto">
          <a:xfrm flipH="1">
            <a:off x="3733800" y="2147888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2" name="Rectangle 98"/>
          <p:cNvSpPr>
            <a:spLocks noChangeArrowheads="1"/>
          </p:cNvSpPr>
          <p:nvPr/>
        </p:nvSpPr>
        <p:spPr bwMode="auto">
          <a:xfrm>
            <a:off x="2743200" y="4433888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Text Box 99"/>
          <p:cNvSpPr txBox="1">
            <a:spLocks noChangeArrowheads="1"/>
          </p:cNvSpPr>
          <p:nvPr/>
        </p:nvSpPr>
        <p:spPr bwMode="auto">
          <a:xfrm>
            <a:off x="2971800" y="5181600"/>
            <a:ext cx="347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cs typeface="Arial" charset="0"/>
              </a:rPr>
              <a:t>PCTFREE: reserved for updates</a:t>
            </a:r>
          </a:p>
        </p:txBody>
      </p:sp>
      <p:sp>
        <p:nvSpPr>
          <p:cNvPr id="5144" name="Rectangle 100"/>
          <p:cNvSpPr>
            <a:spLocks noChangeArrowheads="1"/>
          </p:cNvSpPr>
          <p:nvPr/>
        </p:nvSpPr>
        <p:spPr bwMode="auto">
          <a:xfrm>
            <a:off x="838200" y="2300288"/>
            <a:ext cx="914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cs typeface="Arial" charset="0"/>
              </a:rPr>
              <a:t>Data</a:t>
            </a:r>
          </a:p>
        </p:txBody>
      </p:sp>
      <p:sp>
        <p:nvSpPr>
          <p:cNvPr id="5145" name="Rectangle 101"/>
          <p:cNvSpPr>
            <a:spLocks noChangeArrowheads="1"/>
          </p:cNvSpPr>
          <p:nvPr/>
        </p:nvSpPr>
        <p:spPr bwMode="auto">
          <a:xfrm>
            <a:off x="2590800" y="2300288"/>
            <a:ext cx="152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Rectangle 102"/>
          <p:cNvSpPr>
            <a:spLocks noChangeArrowheads="1"/>
          </p:cNvSpPr>
          <p:nvPr/>
        </p:nvSpPr>
        <p:spPr bwMode="auto">
          <a:xfrm>
            <a:off x="2438400" y="2300288"/>
            <a:ext cx="152400" cy="5334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Text Box 103"/>
          <p:cNvSpPr txBox="1">
            <a:spLocks noChangeArrowheads="1"/>
          </p:cNvSpPr>
          <p:nvPr/>
        </p:nvSpPr>
        <p:spPr bwMode="auto">
          <a:xfrm>
            <a:off x="990600" y="1766888"/>
            <a:ext cx="118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cs typeface="Arial" charset="0"/>
              </a:rPr>
              <a:t>Overhead</a:t>
            </a:r>
          </a:p>
        </p:txBody>
      </p:sp>
      <p:sp>
        <p:nvSpPr>
          <p:cNvPr id="5148" name="Rectangle 104"/>
          <p:cNvSpPr>
            <a:spLocks noChangeArrowheads="1"/>
          </p:cNvSpPr>
          <p:nvPr/>
        </p:nvSpPr>
        <p:spPr bwMode="auto">
          <a:xfrm>
            <a:off x="838200" y="2300288"/>
            <a:ext cx="57150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Text Box 105"/>
          <p:cNvSpPr txBox="1">
            <a:spLocks noChangeArrowheads="1"/>
          </p:cNvSpPr>
          <p:nvPr/>
        </p:nvSpPr>
        <p:spPr bwMode="auto">
          <a:xfrm>
            <a:off x="6994525" y="2260600"/>
            <a:ext cx="1387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cs typeface="Arial" charset="0"/>
              </a:rPr>
              <a:t>Extent:</a:t>
            </a:r>
          </a:p>
          <a:p>
            <a:pPr eaLnBrk="1" hangingPunct="1"/>
            <a:r>
              <a:rPr lang="en-US">
                <a:cs typeface="Arial" charset="0"/>
              </a:rPr>
              <a:t>Collection of data blocks</a:t>
            </a:r>
          </a:p>
        </p:txBody>
      </p:sp>
      <p:sp>
        <p:nvSpPr>
          <p:cNvPr id="10346" name="Rectangle 106"/>
          <p:cNvSpPr>
            <a:spLocks noChangeArrowheads="1"/>
          </p:cNvSpPr>
          <p:nvPr/>
        </p:nvSpPr>
        <p:spPr bwMode="auto">
          <a:xfrm>
            <a:off x="838200" y="2300288"/>
            <a:ext cx="5715000" cy="16002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  <a:alpha val="16000"/>
                </a:schemeClr>
              </a:gs>
              <a:gs pos="100000">
                <a:schemeClr val="accent1">
                  <a:alpha val="17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1" name="Line 107"/>
          <p:cNvSpPr>
            <a:spLocks noChangeShapeType="1"/>
          </p:cNvSpPr>
          <p:nvPr/>
        </p:nvSpPr>
        <p:spPr bwMode="auto">
          <a:xfrm flipH="1">
            <a:off x="6553200" y="25288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52" name="Text Box 108"/>
          <p:cNvSpPr txBox="1">
            <a:spLocks noChangeArrowheads="1"/>
          </p:cNvSpPr>
          <p:nvPr/>
        </p:nvSpPr>
        <p:spPr bwMode="auto">
          <a:xfrm>
            <a:off x="6994525" y="3824288"/>
            <a:ext cx="1387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cs typeface="Arial" charset="0"/>
              </a:rPr>
              <a:t>Segment: Collection of related extents</a:t>
            </a:r>
          </a:p>
        </p:txBody>
      </p:sp>
      <p:sp>
        <p:nvSpPr>
          <p:cNvPr id="5153" name="Line 109"/>
          <p:cNvSpPr>
            <a:spLocks noChangeShapeType="1"/>
          </p:cNvSpPr>
          <p:nvPr/>
        </p:nvSpPr>
        <p:spPr bwMode="auto">
          <a:xfrm flipH="1" flipV="1">
            <a:off x="6477000" y="3900488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54" name="Line 110"/>
          <p:cNvSpPr>
            <a:spLocks noChangeShapeType="1"/>
          </p:cNvSpPr>
          <p:nvPr/>
        </p:nvSpPr>
        <p:spPr bwMode="auto">
          <a:xfrm>
            <a:off x="2133600" y="19954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55" name="Rectangle 111"/>
          <p:cNvSpPr>
            <a:spLocks noChangeArrowheads="1"/>
          </p:cNvSpPr>
          <p:nvPr/>
        </p:nvSpPr>
        <p:spPr bwMode="auto">
          <a:xfrm>
            <a:off x="4495800" y="4433888"/>
            <a:ext cx="152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6" name="Rectangle 112" descr="90%"/>
          <p:cNvSpPr>
            <a:spLocks noChangeArrowheads="1"/>
          </p:cNvSpPr>
          <p:nvPr/>
        </p:nvSpPr>
        <p:spPr bwMode="auto">
          <a:xfrm>
            <a:off x="4114800" y="4419600"/>
            <a:ext cx="228600" cy="533400"/>
          </a:xfrm>
          <a:prstGeom prst="rect">
            <a:avLst/>
          </a:prstGeom>
          <a:pattFill prst="pct90">
            <a:fgClr>
              <a:srgbClr val="FFFFE7"/>
            </a:fgClr>
            <a:bgClr>
              <a:srgbClr val="76766B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7" name="Line 113"/>
          <p:cNvSpPr>
            <a:spLocks noChangeShapeType="1"/>
          </p:cNvSpPr>
          <p:nvPr/>
        </p:nvSpPr>
        <p:spPr bwMode="auto">
          <a:xfrm flipH="1" flipV="1">
            <a:off x="4191000" y="4800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PCTFREE Settings</a:t>
            </a:r>
          </a:p>
        </p:txBody>
      </p:sp>
      <p:graphicFrame>
        <p:nvGraphicFramePr>
          <p:cNvPr id="12440" name="Group 152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19602"/>
        </p:xfrm>
        <a:graphic>
          <a:graphicData uri="http://schemas.openxmlformats.org/drawingml/2006/table">
            <a:tbl>
              <a:tblPr/>
              <a:tblGrid>
                <a:gridCol w="3673475"/>
                <a:gridCol w="4251325"/>
              </a:tblGrid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Settings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Table Attributes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PCTFREE=10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PCTUSED=40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0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PCTFREE=20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PCTUSED=40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UPDATE statements that tend to increase row size.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PCTFREE=5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PCTUSED=60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Row size is constant.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PCTFREE=5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PCTUSED=40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Most activity is insert or read only.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Range Interval Partition</a:t>
            </a: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609600" y="1524000"/>
            <a:ext cx="7086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CREATE TABLE Sale2</a:t>
            </a:r>
          </a:p>
          <a:p>
            <a:r>
              <a:rPr lang="en-US"/>
              <a:t>(</a:t>
            </a:r>
          </a:p>
          <a:p>
            <a:r>
              <a:rPr lang="en-US"/>
              <a:t>SaleID        INTEGER,</a:t>
            </a:r>
          </a:p>
          <a:p>
            <a:r>
              <a:rPr lang="en-US"/>
              <a:t>SaleDate      DATE,</a:t>
            </a:r>
          </a:p>
          <a:p>
            <a:r>
              <a:rPr lang="en-US"/>
              <a:t>CustomerID    INTEGER  DEFAULT 0,</a:t>
            </a:r>
          </a:p>
          <a:p>
            <a:r>
              <a:rPr lang="en-US"/>
              <a:t>EmployeeID    INTEGER  DEFAULT 0,</a:t>
            </a:r>
          </a:p>
          <a:p>
            <a:r>
              <a:rPr lang="en-US"/>
              <a:t>ShipAddress   NVARCHAR2(50),</a:t>
            </a:r>
          </a:p>
          <a:p>
            <a:r>
              <a:rPr lang="en-US"/>
              <a:t>-- … more columns</a:t>
            </a:r>
          </a:p>
          <a:p>
            <a:r>
              <a:rPr lang="en-US"/>
              <a:t>-- … constraints</a:t>
            </a:r>
          </a:p>
          <a:p>
            <a:r>
              <a:rPr lang="en-US"/>
              <a:t>)</a:t>
            </a:r>
          </a:p>
          <a:p>
            <a:r>
              <a:rPr lang="en-US">
                <a:solidFill>
                  <a:srgbClr val="0000FF"/>
                </a:solidFill>
              </a:rPr>
              <a:t>PARTITION BY RANGE (SaleDate)</a:t>
            </a:r>
          </a:p>
          <a:p>
            <a:r>
              <a:rPr lang="en-US">
                <a:solidFill>
                  <a:srgbClr val="0000FF"/>
                </a:solidFill>
              </a:rPr>
              <a:t>  INTERVAL (NUMTOYMINTERVAL(1,'year'))</a:t>
            </a:r>
          </a:p>
          <a:p>
            <a:r>
              <a:rPr lang="en-US">
                <a:solidFill>
                  <a:srgbClr val="0000FF"/>
                </a:solidFill>
              </a:rPr>
              <a:t>  (</a:t>
            </a:r>
          </a:p>
          <a:p>
            <a:r>
              <a:rPr lang="en-US">
                <a:solidFill>
                  <a:srgbClr val="0000FF"/>
                </a:solidFill>
              </a:rPr>
              <a:t>    PARTITION p2007 VALUES LESS THAN</a:t>
            </a:r>
          </a:p>
          <a:p>
            <a:r>
              <a:rPr lang="en-US">
                <a:solidFill>
                  <a:srgbClr val="0000FF"/>
                </a:solidFill>
              </a:rPr>
              <a:t>	(to_date('2008/01/01','yyyy/mm/dd'))</a:t>
            </a:r>
          </a:p>
          <a:p>
            <a:r>
              <a:rPr lang="en-US">
                <a:solidFill>
                  <a:srgbClr val="0000FF"/>
                </a:solidFill>
              </a:rPr>
              <a:t>)  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Tablespace</a:t>
            </a:r>
          </a:p>
        </p:txBody>
      </p:sp>
      <p:sp>
        <p:nvSpPr>
          <p:cNvPr id="8195" name="Rectangle 16"/>
          <p:cNvSpPr>
            <a:spLocks noChangeArrowheads="1"/>
          </p:cNvSpPr>
          <p:nvPr/>
        </p:nvSpPr>
        <p:spPr bwMode="auto">
          <a:xfrm>
            <a:off x="685800" y="1744663"/>
            <a:ext cx="76962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>
                <a:cs typeface="Arial" charset="0"/>
              </a:rPr>
              <a:t>CREATE SMALLFILE TABLESPACE “p2007" </a:t>
            </a:r>
          </a:p>
          <a:p>
            <a:pPr eaLnBrk="1" hangingPunct="1"/>
            <a:r>
              <a:rPr lang="en-US">
                <a:cs typeface="Arial" charset="0"/>
              </a:rPr>
              <a:t>DATAFILE 'D:\ORACLE\PRODUCT\11.1.1\ORADATA\POSTDB\p2007' SIZE 10M AUTOEXTEND ON NEXT 5M </a:t>
            </a:r>
          </a:p>
          <a:p>
            <a:pPr eaLnBrk="1" hangingPunct="1"/>
            <a:r>
              <a:rPr lang="en-US">
                <a:cs typeface="Arial" charset="0"/>
              </a:rPr>
              <a:t>MAXSIZE UNLIMITED </a:t>
            </a:r>
          </a:p>
          <a:p>
            <a:pPr eaLnBrk="1" hangingPunct="1"/>
            <a:r>
              <a:rPr lang="en-US">
                <a:cs typeface="Arial" charset="0"/>
              </a:rPr>
              <a:t>LOGGING EXTENT MANAGEMENT</a:t>
            </a:r>
          </a:p>
          <a:p>
            <a:pPr eaLnBrk="1" hangingPunct="1"/>
            <a:r>
              <a:rPr lang="en-US">
                <a:cs typeface="Arial" charset="0"/>
              </a:rPr>
              <a:t>LOCAL SEGMENT SPACE MANAGEMENT AUTO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9219" name="Text Box 20"/>
          <p:cNvSpPr txBox="1">
            <a:spLocks noChangeArrowheads="1"/>
          </p:cNvSpPr>
          <p:nvPr/>
        </p:nvSpPr>
        <p:spPr bwMode="auto">
          <a:xfrm>
            <a:off x="1905000" y="1752600"/>
            <a:ext cx="5105400" cy="2743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algn="ctr"/>
            <a:r>
              <a:rPr lang="en-US" sz="2000" b="1"/>
              <a:t>Action</a:t>
            </a:r>
          </a:p>
          <a:p>
            <a:pPr marL="457200" indent="-457200"/>
            <a:r>
              <a:rPr lang="en-US" sz="2000"/>
              <a:t>Create the p2007 tablespace.</a:t>
            </a:r>
          </a:p>
          <a:p>
            <a:pPr marL="457200" indent="-457200"/>
            <a:r>
              <a:rPr lang="en-US" sz="2000"/>
              <a:t>Create the new Sale2 table with a range interval partition.</a:t>
            </a:r>
          </a:p>
          <a:p>
            <a:pPr marL="457200" indent="-457200"/>
            <a:r>
              <a:rPr lang="en-US" sz="2000"/>
              <a:t>Transfer the existing data into the new table and check the tablespace usage.</a:t>
            </a:r>
          </a:p>
          <a:p>
            <a:pPr marL="457200" indent="-457200"/>
            <a:r>
              <a:rPr lang="en-US" sz="2000"/>
              <a:t>Use the USER_PART_TABLES view to test your work.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Partition</a:t>
            </a:r>
          </a:p>
        </p:txBody>
      </p:sp>
      <p:graphicFrame>
        <p:nvGraphicFramePr>
          <p:cNvPr id="25149" name="Group 573"/>
          <p:cNvGraphicFramePr>
            <a:graphicFrameLocks noGrp="1"/>
          </p:cNvGraphicFramePr>
          <p:nvPr>
            <p:ph idx="1"/>
          </p:nvPr>
        </p:nvGraphicFramePr>
        <p:xfrm>
          <a:off x="1447800" y="1420813"/>
          <a:ext cx="6324600" cy="4724400"/>
        </p:xfrm>
        <a:graphic>
          <a:graphicData uri="http://schemas.openxmlformats.org/drawingml/2006/table">
            <a:tbl>
              <a:tblPr/>
              <a:tblGrid>
                <a:gridCol w="6324600"/>
              </a:tblGrid>
              <a:tr h="441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CREATE TABLE Customer2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INTEGER,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LastName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NVARCHAR2(50),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FirstName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NVARCHAR2(50),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-- other columns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	CONSTRAINT pk_Customer2 PRIMARY KEY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PARTITION BY LIST (State)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PARTITION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WestSales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VALUES (‘CA’, ‘HI’, ‘OR’, ‘AZ’)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TABLESPACE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CustomerWest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PARTITION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EastSales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VALUES (‘RI’, ’CT’, ’NY’)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TABLESPACE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CustomerEast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PARTITION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SouthSales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VALUES (‘FL’, ’GA’, ‘LA’)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TABLESPACE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CustomerSouth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PARTITION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MidSales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VALUES (‘WI’, ‘MI’, ‘MN’,’OH’)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TABLESPACE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CustomerMid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Partition</a:t>
            </a:r>
          </a:p>
        </p:txBody>
      </p:sp>
      <p:graphicFrame>
        <p:nvGraphicFramePr>
          <p:cNvPr id="56324" name="Group 4"/>
          <p:cNvGraphicFramePr>
            <a:graphicFrameLocks noGrp="1"/>
          </p:cNvGraphicFramePr>
          <p:nvPr>
            <p:ph idx="1"/>
          </p:nvPr>
        </p:nvGraphicFramePr>
        <p:xfrm>
          <a:off x="838200" y="1600200"/>
          <a:ext cx="6934200" cy="3505200"/>
        </p:xfrm>
        <a:graphic>
          <a:graphicData uri="http://schemas.openxmlformats.org/drawingml/2006/table">
            <a:tbl>
              <a:tblPr/>
              <a:tblGrid>
                <a:gridCol w="6934200"/>
              </a:tblGrid>
              <a:tr h="3505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CREATE TABLE Employee2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EmployeeID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INTEGER,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LastName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NVARCHAR2(50),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FirstName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NVARCHAR2(50),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	CONSTRAINT pk_Employee2 PRIMARY KEY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EmployeeID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PARTITION BY HASH 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EmployeeID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PARTITIONS 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STORE IN (tsEmp1, tsEmp2, tsEmp3, tsEmp4)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>
                          <a:tab pos="114300" algn="l"/>
                          <a:tab pos="238125" algn="l"/>
                          <a:tab pos="1143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;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324</TotalTime>
  <Words>402</Words>
  <Application>Microsoft Office PowerPoint</Application>
  <PresentationFormat>On-screen Show (4:3)</PresentationFormat>
  <Paragraphs>159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Wingdings</vt:lpstr>
      <vt:lpstr>Calibri</vt:lpstr>
      <vt:lpstr>Times New Roman</vt:lpstr>
      <vt:lpstr>Arial Black</vt:lpstr>
      <vt:lpstr>Radial</vt:lpstr>
      <vt:lpstr>All Powder Board and Ski</vt:lpstr>
      <vt:lpstr>Tablespaces and Files</vt:lpstr>
      <vt:lpstr>Data Blocks</vt:lpstr>
      <vt:lpstr>PCTFREE Settings</vt:lpstr>
      <vt:lpstr>Range Interval Partition</vt:lpstr>
      <vt:lpstr>Create Tablespace</vt:lpstr>
      <vt:lpstr>Action</vt:lpstr>
      <vt:lpstr>List Partition</vt:lpstr>
      <vt:lpstr>Hash Partition</vt:lpstr>
      <vt:lpstr>Create Cluster</vt:lpstr>
      <vt:lpstr>Assign Cluster</vt:lpstr>
      <vt:lpstr>Create Cluster Index</vt:lpstr>
      <vt:lpstr>Action</vt:lpstr>
      <vt:lpstr>Assign Table to Hash Cluster</vt:lpstr>
      <vt:lpstr>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Powder Board and Ski</dc:title>
  <dc:creator>Jerry Post</dc:creator>
  <cp:lastModifiedBy>JPost</cp:lastModifiedBy>
  <cp:revision>14</cp:revision>
  <dcterms:created xsi:type="dcterms:W3CDTF">2003-04-08T22:44:22Z</dcterms:created>
  <dcterms:modified xsi:type="dcterms:W3CDTF">2010-03-15T22:28:29Z</dcterms:modified>
</cp:coreProperties>
</file>