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5" r:id="rId19"/>
    <p:sldId id="276" r:id="rId20"/>
    <p:sldId id="272" r:id="rId21"/>
    <p:sldId id="277" r:id="rId22"/>
    <p:sldId id="273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EFF5FF"/>
    <a:srgbClr val="FFFFCC"/>
    <a:srgbClr val="FF0000"/>
    <a:srgbClr val="CCEC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41" autoAdjust="0"/>
  </p:normalViewPr>
  <p:slideViewPr>
    <p:cSldViewPr snapToGrid="0">
      <p:cViewPr varScale="1">
        <p:scale>
          <a:sx n="68" d="100"/>
          <a:sy n="68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8Nonline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ataMining\Images\C08Nonlin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'G1'!$B$6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xVal>
            <c:numRef>
              <c:f>'G1'!$A$7:$A$47</c:f>
              <c:numCache>
                <c:formatCode>General</c:formatCode>
                <c:ptCount val="41"/>
                <c:pt idx="0">
                  <c:v>-10</c:v>
                </c:pt>
                <c:pt idx="1">
                  <c:v>-9.5</c:v>
                </c:pt>
                <c:pt idx="2">
                  <c:v>-9</c:v>
                </c:pt>
                <c:pt idx="3">
                  <c:v>-8.5</c:v>
                </c:pt>
                <c:pt idx="4">
                  <c:v>-8</c:v>
                </c:pt>
                <c:pt idx="5">
                  <c:v>-7.5</c:v>
                </c:pt>
                <c:pt idx="6">
                  <c:v>-7</c:v>
                </c:pt>
                <c:pt idx="7">
                  <c:v>-6.5</c:v>
                </c:pt>
                <c:pt idx="8">
                  <c:v>-6</c:v>
                </c:pt>
                <c:pt idx="9">
                  <c:v>-5.5</c:v>
                </c:pt>
                <c:pt idx="10">
                  <c:v>-5</c:v>
                </c:pt>
                <c:pt idx="11">
                  <c:v>-4.5</c:v>
                </c:pt>
                <c:pt idx="12">
                  <c:v>-4</c:v>
                </c:pt>
                <c:pt idx="13">
                  <c:v>-3.5</c:v>
                </c:pt>
                <c:pt idx="14">
                  <c:v>-3</c:v>
                </c:pt>
                <c:pt idx="15">
                  <c:v>-2.5</c:v>
                </c:pt>
                <c:pt idx="16">
                  <c:v>-2</c:v>
                </c:pt>
                <c:pt idx="17">
                  <c:v>-1.5</c:v>
                </c:pt>
                <c:pt idx="18">
                  <c:v>-1</c:v>
                </c:pt>
                <c:pt idx="19">
                  <c:v>-0.5</c:v>
                </c:pt>
                <c:pt idx="20">
                  <c:v>0</c:v>
                </c:pt>
                <c:pt idx="21">
                  <c:v>0.5</c:v>
                </c:pt>
                <c:pt idx="22">
                  <c:v>1</c:v>
                </c:pt>
                <c:pt idx="23">
                  <c:v>1.5</c:v>
                </c:pt>
                <c:pt idx="24">
                  <c:v>2</c:v>
                </c:pt>
                <c:pt idx="25">
                  <c:v>2.5</c:v>
                </c:pt>
                <c:pt idx="26">
                  <c:v>3</c:v>
                </c:pt>
                <c:pt idx="27">
                  <c:v>3.5</c:v>
                </c:pt>
                <c:pt idx="28">
                  <c:v>4</c:v>
                </c:pt>
                <c:pt idx="29">
                  <c:v>4.5</c:v>
                </c:pt>
                <c:pt idx="30">
                  <c:v>5</c:v>
                </c:pt>
                <c:pt idx="31">
                  <c:v>5.5</c:v>
                </c:pt>
                <c:pt idx="32">
                  <c:v>6</c:v>
                </c:pt>
                <c:pt idx="33">
                  <c:v>6.5</c:v>
                </c:pt>
                <c:pt idx="34">
                  <c:v>7</c:v>
                </c:pt>
                <c:pt idx="35">
                  <c:v>7.5</c:v>
                </c:pt>
                <c:pt idx="36">
                  <c:v>8</c:v>
                </c:pt>
                <c:pt idx="37">
                  <c:v>8.5</c:v>
                </c:pt>
                <c:pt idx="38">
                  <c:v>9</c:v>
                </c:pt>
                <c:pt idx="39">
                  <c:v>9.5</c:v>
                </c:pt>
                <c:pt idx="40">
                  <c:v>10</c:v>
                </c:pt>
              </c:numCache>
            </c:numRef>
          </c:xVal>
          <c:yVal>
            <c:numRef>
              <c:f>'G1'!$B$7:$B$47</c:f>
              <c:numCache>
                <c:formatCode>General</c:formatCode>
                <c:ptCount val="41"/>
                <c:pt idx="0">
                  <c:v>1</c:v>
                </c:pt>
                <c:pt idx="1">
                  <c:v>-52.259375000000013</c:v>
                </c:pt>
                <c:pt idx="2">
                  <c:v>-93.050000000000011</c:v>
                </c:pt>
                <c:pt idx="3">
                  <c:v>-122.83437499999997</c:v>
                </c:pt>
                <c:pt idx="4">
                  <c:v>-143</c:v>
                </c:pt>
                <c:pt idx="5">
                  <c:v>-154.859375</c:v>
                </c:pt>
                <c:pt idx="6">
                  <c:v>-159.64999999999998</c:v>
                </c:pt>
                <c:pt idx="7">
                  <c:v>-158.53437499999998</c:v>
                </c:pt>
                <c:pt idx="8">
                  <c:v>-152.60000000000002</c:v>
                </c:pt>
                <c:pt idx="9">
                  <c:v>-142.859375</c:v>
                </c:pt>
                <c:pt idx="10">
                  <c:v>-130.25</c:v>
                </c:pt>
                <c:pt idx="11">
                  <c:v>-115.63437499999998</c:v>
                </c:pt>
                <c:pt idx="12">
                  <c:v>-99.8</c:v>
                </c:pt>
                <c:pt idx="13">
                  <c:v>-83.459375000000009</c:v>
                </c:pt>
                <c:pt idx="14">
                  <c:v>-67.25</c:v>
                </c:pt>
                <c:pt idx="15">
                  <c:v>-51.734375000000043</c:v>
                </c:pt>
                <c:pt idx="16">
                  <c:v>-37.400000000000006</c:v>
                </c:pt>
                <c:pt idx="17">
                  <c:v>-24.659375000000022</c:v>
                </c:pt>
                <c:pt idx="18">
                  <c:v>-13.85000000000001</c:v>
                </c:pt>
                <c:pt idx="19">
                  <c:v>-5.234375</c:v>
                </c:pt>
                <c:pt idx="20">
                  <c:v>1</c:v>
                </c:pt>
                <c:pt idx="21">
                  <c:v>4.7406249999999996</c:v>
                </c:pt>
                <c:pt idx="22">
                  <c:v>5.95</c:v>
                </c:pt>
                <c:pt idx="23">
                  <c:v>4.6656249999999941</c:v>
                </c:pt>
                <c:pt idx="24">
                  <c:v>1</c:v>
                </c:pt>
                <c:pt idx="25">
                  <c:v>-4.859375</c:v>
                </c:pt>
                <c:pt idx="26">
                  <c:v>-12.65</c:v>
                </c:pt>
                <c:pt idx="27">
                  <c:v>-22.034375000000022</c:v>
                </c:pt>
                <c:pt idx="28">
                  <c:v>-32.600000000000009</c:v>
                </c:pt>
                <c:pt idx="29">
                  <c:v>-43.859375</c:v>
                </c:pt>
                <c:pt idx="30">
                  <c:v>-55.25</c:v>
                </c:pt>
                <c:pt idx="31">
                  <c:v>-66.134374999999949</c:v>
                </c:pt>
                <c:pt idx="32">
                  <c:v>-75.8</c:v>
                </c:pt>
                <c:pt idx="33">
                  <c:v>-83.45937499999998</c:v>
                </c:pt>
                <c:pt idx="34">
                  <c:v>-88.25</c:v>
                </c:pt>
                <c:pt idx="35">
                  <c:v>-89.234375</c:v>
                </c:pt>
                <c:pt idx="36">
                  <c:v>-85.399999999999977</c:v>
                </c:pt>
                <c:pt idx="37">
                  <c:v>-75.659374999999898</c:v>
                </c:pt>
                <c:pt idx="38">
                  <c:v>-58.849999999999966</c:v>
                </c:pt>
                <c:pt idx="39">
                  <c:v>-33.734375000000043</c:v>
                </c:pt>
                <c:pt idx="40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860352"/>
        <c:axId val="89866240"/>
      </c:scatterChart>
      <c:valAx>
        <c:axId val="8986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66240"/>
        <c:crosses val="autoZero"/>
        <c:crossBetween val="midCat"/>
      </c:valAx>
      <c:valAx>
        <c:axId val="89866240"/>
        <c:scaling>
          <c:orientation val="minMax"/>
          <c:max val="200"/>
          <c:min val="-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60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'G2'!$B$6</c:f>
              <c:strCache>
                <c:ptCount val="1"/>
                <c:pt idx="0">
                  <c:v>Y</c:v>
                </c:pt>
              </c:strCache>
            </c:strRef>
          </c:tx>
          <c:marker>
            <c:symbol val="none"/>
          </c:marker>
          <c:xVal>
            <c:numRef>
              <c:f>'G2'!$A$7:$A$47</c:f>
              <c:numCache>
                <c:formatCode>General</c:formatCode>
                <c:ptCount val="41"/>
                <c:pt idx="0">
                  <c:v>-10</c:v>
                </c:pt>
                <c:pt idx="1">
                  <c:v>-9.5</c:v>
                </c:pt>
                <c:pt idx="2">
                  <c:v>-9</c:v>
                </c:pt>
                <c:pt idx="3">
                  <c:v>-8.5</c:v>
                </c:pt>
                <c:pt idx="4">
                  <c:v>-8</c:v>
                </c:pt>
                <c:pt idx="5">
                  <c:v>-7.5</c:v>
                </c:pt>
                <c:pt idx="6">
                  <c:v>-7</c:v>
                </c:pt>
                <c:pt idx="7">
                  <c:v>-6.5</c:v>
                </c:pt>
                <c:pt idx="8">
                  <c:v>-6</c:v>
                </c:pt>
                <c:pt idx="9">
                  <c:v>-5.5</c:v>
                </c:pt>
                <c:pt idx="10">
                  <c:v>-5</c:v>
                </c:pt>
                <c:pt idx="11">
                  <c:v>-4.5</c:v>
                </c:pt>
                <c:pt idx="12">
                  <c:v>-4</c:v>
                </c:pt>
                <c:pt idx="13">
                  <c:v>-3.5</c:v>
                </c:pt>
                <c:pt idx="14">
                  <c:v>-3</c:v>
                </c:pt>
                <c:pt idx="15">
                  <c:v>-2.5</c:v>
                </c:pt>
                <c:pt idx="16">
                  <c:v>-2</c:v>
                </c:pt>
                <c:pt idx="17">
                  <c:v>-1.5</c:v>
                </c:pt>
                <c:pt idx="18">
                  <c:v>-1</c:v>
                </c:pt>
                <c:pt idx="19">
                  <c:v>-0.5</c:v>
                </c:pt>
                <c:pt idx="20">
                  <c:v>0</c:v>
                </c:pt>
                <c:pt idx="21">
                  <c:v>0.5</c:v>
                </c:pt>
                <c:pt idx="22">
                  <c:v>1</c:v>
                </c:pt>
                <c:pt idx="23">
                  <c:v>1.5</c:v>
                </c:pt>
                <c:pt idx="24">
                  <c:v>2</c:v>
                </c:pt>
                <c:pt idx="25">
                  <c:v>2.5</c:v>
                </c:pt>
                <c:pt idx="26">
                  <c:v>3</c:v>
                </c:pt>
                <c:pt idx="27">
                  <c:v>3.5</c:v>
                </c:pt>
                <c:pt idx="28">
                  <c:v>4</c:v>
                </c:pt>
                <c:pt idx="29">
                  <c:v>4.5</c:v>
                </c:pt>
                <c:pt idx="30">
                  <c:v>5</c:v>
                </c:pt>
                <c:pt idx="31">
                  <c:v>5.5</c:v>
                </c:pt>
                <c:pt idx="32">
                  <c:v>6</c:v>
                </c:pt>
                <c:pt idx="33">
                  <c:v>6.5</c:v>
                </c:pt>
                <c:pt idx="34">
                  <c:v>7</c:v>
                </c:pt>
                <c:pt idx="35">
                  <c:v>7.5</c:v>
                </c:pt>
                <c:pt idx="36">
                  <c:v>8</c:v>
                </c:pt>
                <c:pt idx="37">
                  <c:v>8.5</c:v>
                </c:pt>
                <c:pt idx="38">
                  <c:v>9</c:v>
                </c:pt>
                <c:pt idx="39">
                  <c:v>9.5</c:v>
                </c:pt>
                <c:pt idx="40">
                  <c:v>10</c:v>
                </c:pt>
              </c:numCache>
            </c:numRef>
          </c:xVal>
          <c:yVal>
            <c:numRef>
              <c:f>'G2'!$B$7:$B$47</c:f>
              <c:numCache>
                <c:formatCode>General</c:formatCode>
                <c:ptCount val="41"/>
                <c:pt idx="0">
                  <c:v>-199</c:v>
                </c:pt>
                <c:pt idx="1">
                  <c:v>-215.16062499999998</c:v>
                </c:pt>
                <c:pt idx="2">
                  <c:v>-224.26999999999998</c:v>
                </c:pt>
                <c:pt idx="3">
                  <c:v>-227.2356249999998</c:v>
                </c:pt>
                <c:pt idx="4">
                  <c:v>-224.92000000000004</c:v>
                </c:pt>
                <c:pt idx="5">
                  <c:v>-218.14062499999983</c:v>
                </c:pt>
                <c:pt idx="6">
                  <c:v>-207.67</c:v>
                </c:pt>
                <c:pt idx="7">
                  <c:v>-194.23562499999983</c:v>
                </c:pt>
                <c:pt idx="8">
                  <c:v>-178.52</c:v>
                </c:pt>
                <c:pt idx="9">
                  <c:v>-161.16062499999998</c:v>
                </c:pt>
                <c:pt idx="10">
                  <c:v>-142.75</c:v>
                </c:pt>
                <c:pt idx="11">
                  <c:v>-123.83562499999999</c:v>
                </c:pt>
                <c:pt idx="12">
                  <c:v>-104.92</c:v>
                </c:pt>
                <c:pt idx="13">
                  <c:v>-86.460625000000121</c:v>
                </c:pt>
                <c:pt idx="14">
                  <c:v>-68.86999999999999</c:v>
                </c:pt>
                <c:pt idx="15">
                  <c:v>-52.515625</c:v>
                </c:pt>
                <c:pt idx="16">
                  <c:v>-37.720000000000013</c:v>
                </c:pt>
                <c:pt idx="17">
                  <c:v>-24.760624999999973</c:v>
                </c:pt>
                <c:pt idx="18">
                  <c:v>-13.870000000000006</c:v>
                </c:pt>
                <c:pt idx="19">
                  <c:v>-5.2356249999999998</c:v>
                </c:pt>
                <c:pt idx="20">
                  <c:v>1</c:v>
                </c:pt>
                <c:pt idx="21">
                  <c:v>4.7393749999999999</c:v>
                </c:pt>
                <c:pt idx="22">
                  <c:v>5.9300000000000024</c:v>
                </c:pt>
                <c:pt idx="23">
                  <c:v>4.5643749999999921</c:v>
                </c:pt>
                <c:pt idx="24">
                  <c:v>0.68</c:v>
                </c:pt>
                <c:pt idx="25">
                  <c:v>-5.640625</c:v>
                </c:pt>
                <c:pt idx="26">
                  <c:v>-14.27</c:v>
                </c:pt>
                <c:pt idx="27">
                  <c:v>-25.035625000000003</c:v>
                </c:pt>
                <c:pt idx="28">
                  <c:v>-37.720000000000013</c:v>
                </c:pt>
                <c:pt idx="29">
                  <c:v>-52.060625000000002</c:v>
                </c:pt>
                <c:pt idx="30">
                  <c:v>-67.75</c:v>
                </c:pt>
                <c:pt idx="31">
                  <c:v>-84.435625000000101</c:v>
                </c:pt>
                <c:pt idx="32">
                  <c:v>-101.72</c:v>
                </c:pt>
                <c:pt idx="33">
                  <c:v>-119.16062500000002</c:v>
                </c:pt>
                <c:pt idx="34">
                  <c:v>-136.26999999999998</c:v>
                </c:pt>
                <c:pt idx="35">
                  <c:v>-152.51562499999983</c:v>
                </c:pt>
                <c:pt idx="36">
                  <c:v>-167.32000000000016</c:v>
                </c:pt>
                <c:pt idx="37">
                  <c:v>-180.06062500000002</c:v>
                </c:pt>
                <c:pt idx="38">
                  <c:v>-190.07</c:v>
                </c:pt>
                <c:pt idx="39">
                  <c:v>-196.63562499999998</c:v>
                </c:pt>
                <c:pt idx="40">
                  <c:v>-199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887104"/>
        <c:axId val="89888640"/>
      </c:scatterChart>
      <c:valAx>
        <c:axId val="8988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88640"/>
        <c:crosses val="autoZero"/>
        <c:crossBetween val="midCat"/>
      </c:valAx>
      <c:valAx>
        <c:axId val="89888640"/>
        <c:scaling>
          <c:orientation val="minMax"/>
          <c:max val="200"/>
          <c:min val="-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871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67A7-F889-4B8B-9945-80D0FDEB2E82}" type="datetimeFigureOut">
              <a:rPr lang="en-US" smtClean="0"/>
              <a:pPr/>
              <a:t>8/11/2012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D14B-9BA8-4411-B840-4AA9F8B9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etl.sourceforge.net/" TargetMode="External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attle.togaware.com/" TargetMode="External"/><Relationship Id="rId5" Type="http://schemas.openxmlformats.org/officeDocument/2006/relationships/hyperlink" Target="http://www.the-data-mine.com/Software/Rhttp:/www.togaware.com/datamining/" TargetMode="External"/><Relationship Id="rId4" Type="http://schemas.openxmlformats.org/officeDocument/2006/relationships/hyperlink" Target="http://www.r-project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://www.fda.gov/default.htm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abiscoworld.com/BRANDS/BRANDLIST.ASPX?SITEID=1&amp;CATALOGTYPE=1&amp;BRANDKEY=OREO&amp;BRANDLINK=/OREO/MEMORIES/&amp;BRANDID=78&amp;PageNo=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Mining Applications</a:t>
            </a:r>
          </a:p>
          <a:p>
            <a:r>
              <a:rPr lang="en-US" dirty="0" smtClean="0"/>
              <a:t>Jerry Post</a:t>
            </a:r>
          </a:p>
          <a:p>
            <a:r>
              <a:rPr lang="en-US" sz="1600" dirty="0" smtClean="0"/>
              <a:t>Copyright ©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177447" y="2855934"/>
            <a:ext cx="1791222" cy="914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Probability and Statistics</a:t>
            </a:r>
          </a:p>
        </p:txBody>
      </p:sp>
      <p:sp>
        <p:nvSpPr>
          <p:cNvPr id="4" name="Oval 3"/>
          <p:cNvSpPr/>
          <p:nvPr/>
        </p:nvSpPr>
        <p:spPr>
          <a:xfrm>
            <a:off x="3382027" y="1828800"/>
            <a:ext cx="1791222" cy="914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</a:p>
        </p:txBody>
      </p:sp>
      <p:sp>
        <p:nvSpPr>
          <p:cNvPr id="5" name="Oval 4"/>
          <p:cNvSpPr/>
          <p:nvPr/>
        </p:nvSpPr>
        <p:spPr>
          <a:xfrm>
            <a:off x="3382027" y="3807912"/>
            <a:ext cx="1791222" cy="914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Algorithms for Large Data Sets</a:t>
            </a:r>
          </a:p>
        </p:txBody>
      </p:sp>
      <p:sp>
        <p:nvSpPr>
          <p:cNvPr id="6" name="Oval 5"/>
          <p:cNvSpPr/>
          <p:nvPr/>
        </p:nvSpPr>
        <p:spPr>
          <a:xfrm>
            <a:off x="5874707" y="2855934"/>
            <a:ext cx="1941534" cy="914400"/>
          </a:xfrm>
          <a:prstGeom prst="ellipse">
            <a:avLst/>
          </a:prstGeom>
          <a:solidFill>
            <a:srgbClr val="FFFFC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</a:p>
        </p:txBody>
      </p:sp>
      <p:cxnSp>
        <p:nvCxnSpPr>
          <p:cNvPr id="8" name="Straight Arrow Connector 7"/>
          <p:cNvCxnSpPr>
            <a:stCxn id="3" idx="6"/>
            <a:endCxn id="4" idx="2"/>
          </p:cNvCxnSpPr>
          <p:nvPr/>
        </p:nvCxnSpPr>
        <p:spPr>
          <a:xfrm flipV="1">
            <a:off x="2968669" y="2286000"/>
            <a:ext cx="413358" cy="1027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6"/>
            <a:endCxn id="5" idx="2"/>
          </p:cNvCxnSpPr>
          <p:nvPr/>
        </p:nvCxnSpPr>
        <p:spPr>
          <a:xfrm>
            <a:off x="2968669" y="3313134"/>
            <a:ext cx="413358" cy="95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6" idx="2"/>
          </p:cNvCxnSpPr>
          <p:nvPr/>
        </p:nvCxnSpPr>
        <p:spPr>
          <a:xfrm>
            <a:off x="5173249" y="2286000"/>
            <a:ext cx="701458" cy="1027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2"/>
          </p:cNvCxnSpPr>
          <p:nvPr/>
        </p:nvCxnSpPr>
        <p:spPr>
          <a:xfrm flipV="1">
            <a:off x="5173249" y="3313134"/>
            <a:ext cx="701458" cy="95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Online Transaction Processing (OLTP)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55043" y="1450787"/>
          <a:ext cx="456628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1053021"/>
                <a:gridCol w="1333818"/>
                <a:gridCol w="13488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SaleID</a:t>
                      </a:r>
                      <a:endParaRPr lang="en-US" b="1" u="sng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SaleDate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CustomerID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EmployeeID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9/12/….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9/12/….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9/13/….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9/13/….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2972" y="4104342"/>
          <a:ext cx="3830194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0580"/>
                <a:gridCol w="876999"/>
                <a:gridCol w="1045972"/>
                <a:gridCol w="1076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SaleID</a:t>
                      </a:r>
                      <a:endParaRPr lang="en-US" b="1" u="sng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ItemID</a:t>
                      </a:r>
                      <a:endParaRPr lang="en-US" b="1" u="sng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SalePrice</a:t>
                      </a:r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reeform 7"/>
          <p:cNvSpPr/>
          <p:nvPr/>
        </p:nvSpPr>
        <p:spPr>
          <a:xfrm>
            <a:off x="996346" y="1632857"/>
            <a:ext cx="261257" cy="2631233"/>
          </a:xfrm>
          <a:custGeom>
            <a:avLst/>
            <a:gdLst>
              <a:gd name="connsiteX0" fmla="*/ 251927 w 261257"/>
              <a:gd name="connsiteY0" fmla="*/ 0 h 2631233"/>
              <a:gd name="connsiteX1" fmla="*/ 0 w 261257"/>
              <a:gd name="connsiteY1" fmla="*/ 0 h 2631233"/>
              <a:gd name="connsiteX2" fmla="*/ 0 w 261257"/>
              <a:gd name="connsiteY2" fmla="*/ 2631233 h 2631233"/>
              <a:gd name="connsiteX3" fmla="*/ 261257 w 261257"/>
              <a:gd name="connsiteY3" fmla="*/ 2631233 h 263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57" h="2631233">
                <a:moveTo>
                  <a:pt x="251927" y="0"/>
                </a:moveTo>
                <a:lnTo>
                  <a:pt x="0" y="0"/>
                </a:lnTo>
                <a:lnTo>
                  <a:pt x="0" y="2631233"/>
                </a:lnTo>
                <a:lnTo>
                  <a:pt x="261257" y="2631233"/>
                </a:ln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85647" y="1739153"/>
            <a:ext cx="22053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Tables optimized for recording new data quickly and safely.</a:t>
            </a:r>
          </a:p>
          <a:p>
            <a:endParaRPr lang="en-US" dirty="0" smtClean="0"/>
          </a:p>
          <a:p>
            <a:r>
              <a:rPr lang="en-US" dirty="0" smtClean="0"/>
              <a:t>Retrieving data requires linking the tables.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ETL: Extraction, Transformation, Loading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1345" y="1369358"/>
          <a:ext cx="3128683" cy="1396730"/>
        </p:xfrm>
        <a:graphic>
          <a:graphicData uri="http://schemas.openxmlformats.org/drawingml/2006/table">
            <a:tbl>
              <a:tblPr/>
              <a:tblGrid>
                <a:gridCol w="297527"/>
                <a:gridCol w="948368"/>
                <a:gridCol w="990207"/>
                <a:gridCol w="892581"/>
              </a:tblGrid>
              <a:tr h="279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LastName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FirstName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Phone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4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Jones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Martha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111-3333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4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Brown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Jack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222-3555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4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Smith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Jonathon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777-0222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34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Masters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Penny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333-4444</a:t>
                      </a:r>
                    </a:p>
                  </a:txBody>
                  <a:tcPr marL="13967" marR="13967" marT="139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52051" y="1369358"/>
          <a:ext cx="4625788" cy="1734672"/>
        </p:xfrm>
        <a:graphic>
          <a:graphicData uri="http://schemas.openxmlformats.org/drawingml/2006/table">
            <a:tbl>
              <a:tblPr/>
              <a:tblGrid>
                <a:gridCol w="504369"/>
                <a:gridCol w="979917"/>
                <a:gridCol w="1023150"/>
                <a:gridCol w="2118352"/>
              </a:tblGrid>
              <a:tr h="289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LastName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FirstName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Email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1009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Smith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Jon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J_Smith@gmail.com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1010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Sanchez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Emir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E_San332@gmail.com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1011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James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Jeff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Jeff_J009@live.com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1013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Monday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Mary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MandM19@gmail.com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1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Stiles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Donna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Dstiles@live.com</a:t>
                      </a:r>
                    </a:p>
                  </a:txBody>
                  <a:tcPr marL="14456" marR="14456" marT="14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26569" y="2183362"/>
            <a:ext cx="3349690" cy="35456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18854" y="1660848"/>
            <a:ext cx="4534678" cy="36389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1995" y="3700751"/>
          <a:ext cx="5814776" cy="2625408"/>
        </p:xfrm>
        <a:graphic>
          <a:graphicData uri="http://schemas.openxmlformats.org/drawingml/2006/table">
            <a:tbl>
              <a:tblPr/>
              <a:tblGrid>
                <a:gridCol w="718355"/>
                <a:gridCol w="990163"/>
                <a:gridCol w="1033846"/>
                <a:gridCol w="931916"/>
                <a:gridCol w="2140496"/>
              </a:tblGrid>
              <a:tr h="291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NewID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LastName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FirstName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Phone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Email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Jones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Martha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111-3333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Brown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Jack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222-3555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Smith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Jonathon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777-0222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J_Smith@gmail.com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Masters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Penny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333-4444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Sanchez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Emir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E_San332@gmail.com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James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Jeff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Jeff_J009@live.com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Monday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MandM19@gmail.com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712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Stiles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Donna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Dstiles@live.com</a:t>
                      </a:r>
                    </a:p>
                  </a:txBody>
                  <a:tcPr marL="14586" marR="14586" marT="145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72808" y="3741576"/>
            <a:ext cx="25006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Match the data where possible.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Convert numbers if necessary.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Create a new ID value.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Store the new ID value in each of the source data sets (if possible).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Use the new ID as  a link for future updates.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Server Analysis Services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52282" y="1990166"/>
            <a:ext cx="1488141" cy="14702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Database Server (warehouse)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28401" y="1990166"/>
            <a:ext cx="1846729" cy="147149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Analysis Server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(includes SQL Server instance)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16261" y="4034120"/>
            <a:ext cx="1792942" cy="14702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Developer Tools (Visual Studio BI)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0092" y="3890684"/>
            <a:ext cx="1792942" cy="147021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 Access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Excel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SQL Reporting Server (Web)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ProClarity</a:t>
            </a:r>
          </a:p>
        </p:txBody>
      </p:sp>
      <p:cxnSp>
        <p:nvCxnSpPr>
          <p:cNvPr id="11" name="Straight Arrow Connector 10"/>
          <p:cNvCxnSpPr>
            <a:stCxn id="3" idx="3"/>
            <a:endCxn id="4" idx="1"/>
          </p:cNvCxnSpPr>
          <p:nvPr/>
        </p:nvCxnSpPr>
        <p:spPr>
          <a:xfrm>
            <a:off x="2940423" y="2725271"/>
            <a:ext cx="787978" cy="641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  <a:endCxn id="4" idx="2"/>
          </p:cNvCxnSpPr>
          <p:nvPr/>
        </p:nvCxnSpPr>
        <p:spPr>
          <a:xfrm rot="5400000" flipH="1" flipV="1">
            <a:off x="3696018" y="3078372"/>
            <a:ext cx="572463" cy="1339034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69771" y="2425959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3" idx="2"/>
            <a:endCxn id="5" idx="0"/>
          </p:cNvCxnSpPr>
          <p:nvPr/>
        </p:nvCxnSpPr>
        <p:spPr>
          <a:xfrm rot="16200000" flipH="1">
            <a:off x="2467670" y="3189058"/>
            <a:ext cx="573744" cy="1116379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05877" y="3461657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79232" y="3595213"/>
            <a:ext cx="9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3"/>
            <a:endCxn id="6" idx="0"/>
          </p:cNvCxnSpPr>
          <p:nvPr/>
        </p:nvCxnSpPr>
        <p:spPr>
          <a:xfrm>
            <a:off x="5575130" y="2725912"/>
            <a:ext cx="1901433" cy="1164772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6712" y="2659040"/>
            <a:ext cx="108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and results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2025" y="170219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74748"/>
              </p:ext>
            </p:extLst>
          </p:nvPr>
        </p:nvGraphicFramePr>
        <p:xfrm>
          <a:off x="591671" y="1397000"/>
          <a:ext cx="8211669" cy="41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4195"/>
                <a:gridCol w="1895781"/>
                <a:gridCol w="41416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mining, general purpose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2"/>
                        </a:rPr>
                        <a:t>http://www.cs.waikato.ac.nz/ml/weka/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gretl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Econometrics, Regression, Time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http://gretl.sourceforge.net/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statistical</a:t>
                      </a:r>
                      <a:r>
                        <a:rPr lang="en-US" baseline="0" dirty="0" smtClean="0"/>
                        <a:t> programming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http://www.r-project.org/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mining with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r>
                        <a:rPr lang="en-US" baseline="0" dirty="0" smtClean="0"/>
                        <a:t> 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http://www.the-data-mine.com/Software/Rhttp://www.togaware.com/datamining/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Gnome graphical interface for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http://rattle.togaware.com/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Dangers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40539" y="1647309"/>
            <a:ext cx="5943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Human Errors</a:t>
            </a:r>
          </a:p>
          <a:p>
            <a:r>
              <a:rPr lang="en-US" dirty="0" smtClean="0"/>
              <a:t>	Mistakes—Create and follow a process</a:t>
            </a:r>
          </a:p>
          <a:p>
            <a:r>
              <a:rPr lang="en-US" dirty="0" smtClean="0"/>
              <a:t>	Biases</a:t>
            </a:r>
          </a:p>
          <a:p>
            <a:r>
              <a:rPr lang="en-US" dirty="0" smtClean="0"/>
              <a:t>Insufficient Data</a:t>
            </a:r>
          </a:p>
          <a:p>
            <a:r>
              <a:rPr lang="en-US" dirty="0" smtClean="0"/>
              <a:t>Bad Data</a:t>
            </a:r>
          </a:p>
          <a:p>
            <a:r>
              <a:rPr lang="en-US" dirty="0" smtClean="0"/>
              <a:t>Over fitting</a:t>
            </a:r>
          </a:p>
          <a:p>
            <a:r>
              <a:rPr lang="en-US" dirty="0" smtClean="0"/>
              <a:t>Random Chance</a:t>
            </a:r>
          </a:p>
          <a:p>
            <a:r>
              <a:rPr lang="en-US" dirty="0" smtClean="0"/>
              <a:t>Estimation Instability</a:t>
            </a:r>
          </a:p>
          <a:p>
            <a:r>
              <a:rPr lang="en-US" dirty="0" smtClean="0"/>
              <a:t>Model Instability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Record data incorrectly</a:t>
            </a:r>
          </a:p>
          <a:p>
            <a:r>
              <a:rPr lang="en-US" dirty="0" smtClean="0"/>
              <a:t>Convert numbers with wrong values</a:t>
            </a:r>
          </a:p>
          <a:p>
            <a:r>
              <a:rPr lang="en-US" dirty="0" smtClean="0"/>
              <a:t>Record results incorrectly</a:t>
            </a:r>
          </a:p>
          <a:p>
            <a:r>
              <a:rPr lang="en-US" dirty="0" smtClean="0"/>
              <a:t>Typographical errors</a:t>
            </a:r>
          </a:p>
          <a:p>
            <a:r>
              <a:rPr lang="en-US" dirty="0" smtClean="0"/>
              <a:t>Interpreting results incorrectly</a:t>
            </a:r>
          </a:p>
          <a:p>
            <a:r>
              <a:rPr lang="en-US" dirty="0" smtClean="0"/>
              <a:t>Choosing the wrong tool</a:t>
            </a:r>
          </a:p>
          <a:p>
            <a:r>
              <a:rPr lang="en-US" dirty="0" smtClean="0"/>
              <a:t>Extending results to data that does not match assumption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Biases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2706" y="892239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Acquisition/Input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Data availability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Selective perception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Frequency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Concrete information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Illusory correlation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Processing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Inconsistency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Conservatism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Non-linear extrapolation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Heuristics: Rules of thumb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Anchoring and adjustment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Representativeness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Sample size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Justifiability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Regression bias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Best guess strategies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Complexity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Emotional stress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Social pressure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Redundancy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1718" y="12985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Output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Question format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Scale effects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Wishful thinking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Illusion of control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Feedback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Learning on irrelevancies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Misperception of chance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Success/failure attribution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Logical fallacies in recall</a:t>
            </a:r>
          </a:p>
          <a:p>
            <a:pPr lvl="1">
              <a:spcBef>
                <a:spcPct val="0"/>
              </a:spcBef>
            </a:pPr>
            <a:r>
              <a:rPr lang="en-US" sz="1600" dirty="0" smtClean="0"/>
              <a:t>Hindsight bias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4119282" y="4639235"/>
            <a:ext cx="36576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 dirty="0" err="1"/>
              <a:t>Barabba</a:t>
            </a:r>
            <a:r>
              <a:rPr lang="en-US" sz="1600" dirty="0"/>
              <a:t>, Vincent and Gerald </a:t>
            </a:r>
            <a:r>
              <a:rPr lang="en-US" sz="1600" dirty="0" err="1"/>
              <a:t>Zaltman</a:t>
            </a:r>
            <a:r>
              <a:rPr lang="en-US" sz="1600" dirty="0"/>
              <a:t>, </a:t>
            </a:r>
            <a:r>
              <a:rPr lang="en-US" sz="1600" i="1" dirty="0"/>
              <a:t>Hearing the Voice of the Market</a:t>
            </a:r>
            <a:r>
              <a:rPr lang="en-US" sz="1600" dirty="0"/>
              <a:t>, Harvard Business Press: Cambridge, MA, </a:t>
            </a:r>
            <a:r>
              <a:rPr lang="en-US" sz="1600" dirty="0" smtClean="0"/>
              <a:t>1991</a:t>
            </a:r>
          </a:p>
          <a:p>
            <a:endParaRPr lang="en-US" sz="1600" dirty="0" smtClean="0"/>
          </a:p>
          <a:p>
            <a:r>
              <a:rPr lang="en-US" sz="1600" dirty="0" smtClean="0"/>
              <a:t>(Lists over 100)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Insufficient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Bigger problem with research statistics</a:t>
            </a:r>
          </a:p>
          <a:p>
            <a:r>
              <a:rPr lang="en-US" dirty="0" smtClean="0"/>
              <a:t>Data mining often has plenty of data, but watch for small sets with annual data or a small set of employees or customers or with too many attributes</a:t>
            </a:r>
          </a:p>
          <a:p>
            <a:r>
              <a:rPr lang="en-US" dirty="0" smtClean="0"/>
              <a:t>Bootstrapping: Building new datasets by random sampling of the original data.</a:t>
            </a:r>
          </a:p>
          <a:p>
            <a:pPr lvl="1"/>
            <a:r>
              <a:rPr lang="en-US" dirty="0" smtClean="0"/>
              <a:t>Models still apply only to the underlying data quirks.</a:t>
            </a:r>
          </a:p>
          <a:p>
            <a:pPr lvl="1"/>
            <a:r>
              <a:rPr lang="en-US" dirty="0" smtClean="0"/>
              <a:t>With small datasets, not reliable. See </a:t>
            </a:r>
            <a:r>
              <a:rPr lang="en-US" dirty="0" err="1" smtClean="0"/>
              <a:t>Isaksson</a:t>
            </a:r>
            <a:r>
              <a:rPr lang="en-US" dirty="0" smtClean="0"/>
              <a:t>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Financial data is usually audited and verified (but not always)</a:t>
            </a:r>
          </a:p>
          <a:p>
            <a:r>
              <a:rPr lang="en-US" dirty="0" smtClean="0"/>
              <a:t>Survey data depends on how questions are framed and whether respondents are interested in telling the truth.</a:t>
            </a:r>
          </a:p>
          <a:p>
            <a:r>
              <a:rPr lang="en-US" dirty="0" smtClean="0"/>
              <a:t>Online Web questions by companies often collect bad data. People do not want to answer and will randomly select values if forced to fill out a survey.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Motors</a:t>
            </a:r>
            <a:endParaRPr lang="en-US" dirty="0"/>
          </a:p>
        </p:txBody>
      </p:sp>
      <p:pic>
        <p:nvPicPr>
          <p:cNvPr id="1026" name="Picture 2" descr="C:\Users\JPost\AppData\Local\Microsoft\Windows\Temporary Internet Files\Content.IE5\F2IJL6XI\MPj043859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216" y="2647839"/>
            <a:ext cx="1397976" cy="941105"/>
          </a:xfrm>
          <a:prstGeom prst="rect">
            <a:avLst/>
          </a:prstGeom>
          <a:noFill/>
        </p:spPr>
      </p:pic>
      <p:pic>
        <p:nvPicPr>
          <p:cNvPr id="1029" name="Picture 5" descr="C:\Users\JPost\AppData\Local\Microsoft\Windows\Temporary Internet Files\Content.IE5\SW16YJJ2\MPj043173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31" y="4058815"/>
            <a:ext cx="1029361" cy="1029361"/>
          </a:xfrm>
          <a:prstGeom prst="rect">
            <a:avLst/>
          </a:prstGeom>
          <a:noFill/>
        </p:spPr>
      </p:pic>
      <p:pic>
        <p:nvPicPr>
          <p:cNvPr id="1030" name="Picture 6" descr="C:\Users\JPost\AppData\Local\Microsoft\Windows\Temporary Internet Files\Content.IE5\9ZB7NRRX\MPj042762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275" y="2463282"/>
            <a:ext cx="1052907" cy="1052907"/>
          </a:xfrm>
          <a:prstGeom prst="rect">
            <a:avLst/>
          </a:prstGeom>
          <a:noFill/>
        </p:spPr>
      </p:pic>
      <p:pic>
        <p:nvPicPr>
          <p:cNvPr id="1031" name="Picture 7" descr="C:\Users\JPost\AppData\Local\Microsoft\Windows\Temporary Internet Files\Content.IE5\XF4ZURVD\MPj0439522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0608" y="1259633"/>
            <a:ext cx="1476276" cy="1476276"/>
          </a:xfrm>
          <a:prstGeom prst="rect">
            <a:avLst/>
          </a:prstGeom>
          <a:noFill/>
        </p:spPr>
      </p:pic>
      <p:pic>
        <p:nvPicPr>
          <p:cNvPr id="1033" name="Picture 9" descr="C:\Users\JPost\AppData\Local\Microsoft\Windows\Temporary Internet Files\Content.IE5\XF4ZURVD\MPj040042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7478" y="4130974"/>
            <a:ext cx="1359463" cy="13437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5233" y="3592286"/>
            <a:ext cx="117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27167" y="3638938"/>
            <a:ext cx="106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Cars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9674" y="1306286"/>
            <a:ext cx="150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 Groups and Surveys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6808" y="5514391"/>
            <a:ext cx="109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9168" y="5645019"/>
            <a:ext cx="115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 and Dealers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584580" y="3993501"/>
            <a:ext cx="681134" cy="447870"/>
            <a:chOff x="2416629" y="3881534"/>
            <a:chExt cx="681134" cy="447870"/>
          </a:xfrm>
        </p:grpSpPr>
        <p:sp>
          <p:nvSpPr>
            <p:cNvPr id="18" name="Oval 17"/>
            <p:cNvSpPr/>
            <p:nvPr/>
          </p:nvSpPr>
          <p:spPr>
            <a:xfrm>
              <a:off x="2416629" y="4189445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416629" y="4142792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416629" y="4105469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416629" y="4058816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416629" y="4012163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416629" y="3965510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16629" y="3928187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16629" y="3881534"/>
              <a:ext cx="681134" cy="139959"/>
            </a:xfrm>
            <a:prstGeom prst="ellipse">
              <a:avLst/>
            </a:prstGeom>
            <a:solidFill>
              <a:srgbClr val="CCEC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Straight Arrow Connector 27"/>
          <p:cNvCxnSpPr>
            <a:stCxn id="1030" idx="3"/>
            <a:endCxn id="25" idx="1"/>
          </p:cNvCxnSpPr>
          <p:nvPr/>
        </p:nvCxnSpPr>
        <p:spPr>
          <a:xfrm>
            <a:off x="1475182" y="2989736"/>
            <a:ext cx="1209148" cy="1024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29" idx="3"/>
            <a:endCxn id="24" idx="2"/>
          </p:cNvCxnSpPr>
          <p:nvPr/>
        </p:nvCxnSpPr>
        <p:spPr>
          <a:xfrm flipV="1">
            <a:off x="1489192" y="4110134"/>
            <a:ext cx="1095388" cy="463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31" idx="2"/>
            <a:endCxn id="25" idx="0"/>
          </p:cNvCxnSpPr>
          <p:nvPr/>
        </p:nvCxnSpPr>
        <p:spPr>
          <a:xfrm rot="5400000">
            <a:off x="2528151" y="3132906"/>
            <a:ext cx="1257592" cy="463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0"/>
            <a:endCxn id="18" idx="3"/>
          </p:cNvCxnSpPr>
          <p:nvPr/>
        </p:nvCxnSpPr>
        <p:spPr>
          <a:xfrm rot="5400000" flipH="1" flipV="1">
            <a:off x="1303926" y="4264615"/>
            <a:ext cx="1224145" cy="1536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40564" y="4562669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24" idx="6"/>
            <a:endCxn id="1033" idx="1"/>
          </p:cNvCxnSpPr>
          <p:nvPr/>
        </p:nvCxnSpPr>
        <p:spPr>
          <a:xfrm>
            <a:off x="3265714" y="4110134"/>
            <a:ext cx="811764" cy="69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46646" y="1371602"/>
            <a:ext cx="2304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features do people want?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will they want in three years?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the vehicle be produced efficiently?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are competitors doing?</a:t>
            </a:r>
          </a:p>
        </p:txBody>
      </p:sp>
      <p:pic>
        <p:nvPicPr>
          <p:cNvPr id="1044" name="Picture 20" descr="C:\Users\JPost\AppData\Local\Microsoft\Windows\Temporary Internet Files\Content.IE5\SW16YJJ2\MPj0438543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6177" y="4110136"/>
            <a:ext cx="1111929" cy="166551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6326155" y="5784978"/>
            <a:ext cx="144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cxnSp>
        <p:nvCxnSpPr>
          <p:cNvPr id="59" name="Straight Arrow Connector 58"/>
          <p:cNvCxnSpPr>
            <a:endCxn id="1044" idx="1"/>
          </p:cNvCxnSpPr>
          <p:nvPr/>
        </p:nvCxnSpPr>
        <p:spPr>
          <a:xfrm>
            <a:off x="5486400" y="4786604"/>
            <a:ext cx="979777" cy="156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044" idx="0"/>
            <a:endCxn id="14" idx="1"/>
          </p:cNvCxnSpPr>
          <p:nvPr/>
        </p:nvCxnSpPr>
        <p:spPr>
          <a:xfrm rot="5400000" flipH="1" flipV="1">
            <a:off x="7081388" y="3764358"/>
            <a:ext cx="286532" cy="40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C:\Users\JPost\AppData\Local\Microsoft\Windows\Temporary Internet Files\Content.IE5\9ZB7NRRX\MPj0400416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38924" y="970384"/>
            <a:ext cx="1378005" cy="136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Fitting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219200" y="1810871"/>
            <a:ext cx="5908431" cy="3388658"/>
          </a:xfrm>
          <a:custGeom>
            <a:avLst/>
            <a:gdLst>
              <a:gd name="connsiteX0" fmla="*/ 0 w 4482353"/>
              <a:gd name="connsiteY0" fmla="*/ 0 h 3388658"/>
              <a:gd name="connsiteX1" fmla="*/ 17929 w 4482353"/>
              <a:gd name="connsiteY1" fmla="*/ 3388658 h 3388658"/>
              <a:gd name="connsiteX2" fmla="*/ 4482353 w 4482353"/>
              <a:gd name="connsiteY2" fmla="*/ 3388658 h 338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2353" h="3388658">
                <a:moveTo>
                  <a:pt x="0" y="0"/>
                </a:moveTo>
                <a:cubicBezTo>
                  <a:pt x="5976" y="1129553"/>
                  <a:pt x="11953" y="2259105"/>
                  <a:pt x="17929" y="3388658"/>
                </a:cubicBezTo>
                <a:lnTo>
                  <a:pt x="4482353" y="338865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99385" y="52832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245" y="179753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774092" y="4157785"/>
            <a:ext cx="195384" cy="195384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27383" y="4267201"/>
            <a:ext cx="195384" cy="195384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85292" y="3892062"/>
            <a:ext cx="195384" cy="195384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62030" y="4017108"/>
            <a:ext cx="195384" cy="195384"/>
          </a:xfrm>
          <a:prstGeom prst="ellipse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7260" y="3094892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35937" y="3423138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42153" y="2922954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23507" y="2407138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05045" y="2938584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42522" y="2563446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50338" y="2032000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44307" y="2266462"/>
            <a:ext cx="195384" cy="195384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6" idx="6"/>
            <a:endCxn id="7" idx="2"/>
          </p:cNvCxnSpPr>
          <p:nvPr/>
        </p:nvCxnSpPr>
        <p:spPr>
          <a:xfrm>
            <a:off x="1969476" y="4255477"/>
            <a:ext cx="257907" cy="109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7"/>
            <a:endCxn id="8" idx="3"/>
          </p:cNvCxnSpPr>
          <p:nvPr/>
        </p:nvCxnSpPr>
        <p:spPr>
          <a:xfrm rot="5400000" flipH="1" flipV="1">
            <a:off x="2335539" y="4117449"/>
            <a:ext cx="236981" cy="11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9" idx="2"/>
          </p:cNvCxnSpPr>
          <p:nvPr/>
        </p:nvCxnSpPr>
        <p:spPr>
          <a:xfrm>
            <a:off x="2680676" y="3989754"/>
            <a:ext cx="281354" cy="125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7"/>
          </p:cNvCxnSpPr>
          <p:nvPr/>
        </p:nvCxnSpPr>
        <p:spPr>
          <a:xfrm rot="5400000" flipH="1" flipV="1">
            <a:off x="3054556" y="3833446"/>
            <a:ext cx="286520" cy="138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328615" y="1828800"/>
            <a:ext cx="5330093" cy="298547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31815" y="5369168"/>
            <a:ext cx="227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over fit to data </a:t>
            </a:r>
            <a:r>
              <a:rPr lang="en-US" smtClean="0"/>
              <a:t>(zigzag </a:t>
            </a:r>
            <a:r>
              <a:rPr lang="en-US" dirty="0" smtClean="0"/>
              <a:t>prediction)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978029" y="5369168"/>
            <a:ext cx="254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general, simpler prediction applies to other data (straight line)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Chance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Even low-probability events happen—it does not mean a rule or process or cause exists.</a:t>
            </a:r>
          </a:p>
          <a:p>
            <a:r>
              <a:rPr lang="en-US" dirty="0" smtClean="0"/>
              <a:t>Lottery</a:t>
            </a:r>
          </a:p>
          <a:p>
            <a:pPr lvl="1"/>
            <a:r>
              <a:rPr lang="en-US" dirty="0" smtClean="0"/>
              <a:t>Odds of an individual winning might be 1/170,000,000 or lower.</a:t>
            </a:r>
          </a:p>
          <a:p>
            <a:pPr lvl="1"/>
            <a:r>
              <a:rPr lang="en-US" dirty="0" smtClean="0"/>
              <a:t>But someone eventually wins. That person receives publicity. Should we believe there is a reason or that the win represents a pattern?</a:t>
            </a:r>
          </a:p>
          <a:p>
            <a:r>
              <a:rPr lang="en-US" dirty="0" smtClean="0"/>
              <a:t>Investments</a:t>
            </a:r>
          </a:p>
          <a:p>
            <a:pPr lvl="1"/>
            <a:r>
              <a:rPr lang="en-US" dirty="0" smtClean="0"/>
              <a:t>Some individual (or data mining method) succeeds for several years/quarters/months in a row. The press, and rankings, report the “winning method.” Is it really a pattern and method or random chance?</a:t>
            </a:r>
          </a:p>
          <a:p>
            <a:pPr lvl="1"/>
            <a:r>
              <a:rPr lang="en-US" dirty="0" smtClean="0"/>
              <a:t>See David </a:t>
            </a:r>
            <a:r>
              <a:rPr lang="en-US" dirty="0" err="1" smtClean="0"/>
              <a:t>Leinweber</a:t>
            </a:r>
            <a:r>
              <a:rPr lang="en-US" dirty="0" smtClean="0"/>
              <a:t>: Nerds on Wall Street.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Instability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8480" y="1234440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 b</a:t>
            </a:r>
            <a:r>
              <a:rPr lang="en-US" baseline="-25000" dirty="0" smtClean="0"/>
              <a:t>0</a:t>
            </a:r>
            <a:r>
              <a:rPr lang="en-US" dirty="0" smtClean="0"/>
              <a:t> + b</a:t>
            </a:r>
            <a:r>
              <a:rPr lang="en-US" baseline="-25000" dirty="0" smtClean="0"/>
              <a:t>1</a:t>
            </a:r>
            <a:r>
              <a:rPr lang="en-US" dirty="0" smtClean="0"/>
              <a:t> x + b</a:t>
            </a:r>
            <a:r>
              <a:rPr lang="en-US" baseline="-25000" dirty="0" smtClean="0"/>
              <a:t>2</a:t>
            </a:r>
            <a:r>
              <a:rPr lang="en-US" dirty="0" smtClean="0"/>
              <a:t> x</a:t>
            </a:r>
            <a:r>
              <a:rPr lang="en-US" baseline="30000" dirty="0" smtClean="0"/>
              <a:t>2</a:t>
            </a:r>
            <a:r>
              <a:rPr lang="en-US" dirty="0" smtClean="0"/>
              <a:t> + b</a:t>
            </a:r>
            <a:r>
              <a:rPr lang="en-US" baseline="-25000" dirty="0" smtClean="0"/>
              <a:t>3</a:t>
            </a:r>
            <a:r>
              <a:rPr lang="en-US" dirty="0" smtClean="0"/>
              <a:t> x</a:t>
            </a:r>
            <a:r>
              <a:rPr lang="en-US" baseline="30000" dirty="0" smtClean="0"/>
              <a:t>3</a:t>
            </a:r>
            <a:r>
              <a:rPr lang="en-US" dirty="0" smtClean="0"/>
              <a:t> + b</a:t>
            </a:r>
            <a:r>
              <a:rPr lang="en-US" baseline="-25000" dirty="0" smtClean="0"/>
              <a:t>4</a:t>
            </a:r>
            <a:r>
              <a:rPr lang="en-US" dirty="0" smtClean="0"/>
              <a:t> x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" y="458724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10   -5   -0.1   0.05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859280"/>
          <a:ext cx="4165600" cy="249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50080" y="184404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0" y="458724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10   -5   -0.1   0.03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5360" y="5120640"/>
            <a:ext cx="6782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 equations are highly sensitive to small coefficient changes.</a:t>
            </a:r>
          </a:p>
          <a:p>
            <a:r>
              <a:rPr lang="en-US" dirty="0" smtClean="0"/>
              <a:t>Nonlinear forecasts are highly risky—particularly exponential forecasts.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Coefficient estimates are stable</a:t>
            </a:r>
          </a:p>
          <a:p>
            <a:r>
              <a:rPr lang="en-US" dirty="0" smtClean="0"/>
              <a:t>Model itself leads to rapidly expanding (or contracting) forecasts</a:t>
            </a:r>
          </a:p>
          <a:p>
            <a:r>
              <a:rPr lang="en-US" dirty="0" smtClean="0"/>
              <a:t>Common in time series data: </a:t>
            </a:r>
            <a:r>
              <a:rPr lang="en-US" dirty="0" err="1" smtClean="0"/>
              <a:t>Yt</a:t>
            </a:r>
            <a:r>
              <a:rPr lang="en-US" dirty="0" smtClean="0"/>
              <a:t> = aYt-1 + </a:t>
            </a:r>
            <a:r>
              <a:rPr lang="en-US" dirty="0" err="1" smtClean="0"/>
              <a:t>bX</a:t>
            </a:r>
            <a:endParaRPr lang="en-US" dirty="0" smtClean="0"/>
          </a:p>
          <a:p>
            <a:pPr lvl="1"/>
            <a:r>
              <a:rPr lang="en-US" dirty="0" smtClean="0"/>
              <a:t>Unstable difference equation</a:t>
            </a:r>
          </a:p>
          <a:p>
            <a:pPr lvl="1"/>
            <a:r>
              <a:rPr lang="en-US" dirty="0" smtClean="0"/>
              <a:t>Depends on coefficient values</a:t>
            </a:r>
          </a:p>
          <a:p>
            <a:r>
              <a:rPr lang="en-US" dirty="0" smtClean="0"/>
              <a:t>Test all models over wide ranges of input values and forecasts. Find the ranges that are stable and unstable. Avoid using the model in unstable regions.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433943"/>
              </p:ext>
            </p:extLst>
          </p:nvPr>
        </p:nvGraphicFramePr>
        <p:xfrm>
          <a:off x="1649508" y="1486646"/>
          <a:ext cx="5389528" cy="3950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388"/>
                <a:gridCol w="1900517"/>
                <a:gridCol w="1420749"/>
                <a:gridCol w="1404874"/>
              </a:tblGrid>
              <a:tr h="216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ZIP size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DB size (MB)</a:t>
                      </a:r>
                      <a:endParaRPr lang="en-US" dirty="0"/>
                    </a:p>
                  </a:txBody>
                  <a:tcPr/>
                </a:tc>
              </a:tr>
              <a:tr h="588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Rolling Thunder</a:t>
                      </a:r>
                      <a:r>
                        <a:rPr lang="en-US" baseline="0" dirty="0" smtClean="0"/>
                        <a:t> Bicycle Company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78.8</a:t>
                      </a:r>
                      <a:endParaRPr lang="en-US" dirty="0"/>
                    </a:p>
                  </a:txBody>
                  <a:tcPr/>
                </a:tc>
              </a:tr>
              <a:tr h="588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11.2</a:t>
                      </a:r>
                      <a:endParaRPr lang="en-US" dirty="0"/>
                    </a:p>
                  </a:txBody>
                  <a:tcPr/>
                </a:tc>
              </a:tr>
              <a:tr h="5889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Corner 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55.3</a:t>
                      </a:r>
                      <a:endParaRPr lang="en-US" dirty="0"/>
                    </a:p>
                  </a:txBody>
                  <a:tcPr/>
                </a:tc>
              </a:tr>
              <a:tr h="5889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Basketball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29.7</a:t>
                      </a:r>
                      <a:endParaRPr lang="en-US" dirty="0"/>
                    </a:p>
                  </a:txBody>
                  <a:tcPr/>
                </a:tc>
              </a:tr>
              <a:tr h="5889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Bakery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349</a:t>
                      </a:r>
                      <a:endParaRPr lang="en-US" dirty="0"/>
                    </a:p>
                  </a:txBody>
                  <a:tcPr/>
                </a:tc>
              </a:tr>
              <a:tr h="5889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pic>
        <p:nvPicPr>
          <p:cNvPr id="7" name="Picture 6" descr="C:\Users\JPost\AppData\Local\Microsoft\Windows\Temporary Internet Files\Content.IE5\9ZB7NRRX\MCj04348330000[1].png"/>
          <p:cNvPicPr/>
          <p:nvPr/>
        </p:nvPicPr>
        <p:blipFill>
          <a:blip r:embed="rId2" cstate="print"/>
          <a:srcRect t="12732" b="17241"/>
          <a:stretch>
            <a:fillRect/>
          </a:stretch>
        </p:blipFill>
        <p:spPr bwMode="auto">
          <a:xfrm>
            <a:off x="1724586" y="2636236"/>
            <a:ext cx="495300" cy="346841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698" y="3204726"/>
            <a:ext cx="62293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JPost\AppData\Local\Microsoft\Windows\Temporary Internet Files\Content.IE5\F2IJL6XI\MCj04370410000[1].png"/>
          <p:cNvPicPr/>
          <p:nvPr/>
        </p:nvPicPr>
        <p:blipFill>
          <a:blip r:embed="rId4" cstate="print"/>
          <a:srcRect l="4444" t="4444" r="2222" b="6667"/>
          <a:stretch>
            <a:fillRect/>
          </a:stretch>
        </p:blipFill>
        <p:spPr bwMode="auto">
          <a:xfrm>
            <a:off x="1808070" y="3771514"/>
            <a:ext cx="400050" cy="381000"/>
          </a:xfrm>
          <a:prstGeom prst="rect">
            <a:avLst/>
          </a:prstGeom>
          <a:noFill/>
        </p:spPr>
      </p:pic>
      <p:pic>
        <p:nvPicPr>
          <p:cNvPr id="10" name="Picture 9" descr="C:\Users\JPost\AppData\Local\Microsoft\Windows\Temporary Internet Files\Content.IE5\9ZB7NRRX\MCj04377570000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0383" y="4338304"/>
            <a:ext cx="355422" cy="476250"/>
          </a:xfrm>
          <a:prstGeom prst="rect">
            <a:avLst/>
          </a:prstGeom>
          <a:noFill/>
        </p:spPr>
      </p:pic>
      <p:pic>
        <p:nvPicPr>
          <p:cNvPr id="11" name="Picture 10" descr="C:\Users\JPost\AppData\Local\Microsoft\Windows\Temporary Internet Files\Content.IE5\SW16YJJ2\MCj04417360000[1].png"/>
          <p:cNvPicPr/>
          <p:nvPr/>
        </p:nvPicPr>
        <p:blipFill>
          <a:blip r:embed="rId6" cstate="print"/>
          <a:srcRect t="18641" b="16116"/>
          <a:stretch>
            <a:fillRect/>
          </a:stretch>
        </p:blipFill>
        <p:spPr bwMode="auto">
          <a:xfrm>
            <a:off x="1723407" y="4928626"/>
            <a:ext cx="569374" cy="371475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2840" y="2005013"/>
            <a:ext cx="733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" y="5647764"/>
            <a:ext cx="746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Warning: Log files are much larger than the database files (2-7 GB for Bakery).</a:t>
            </a:r>
          </a:p>
          <a:p>
            <a:r>
              <a:rPr lang="en-US" dirty="0" smtClean="0"/>
              <a:t>Most data warehouses: Configure  database without transaction logging! </a:t>
            </a:r>
          </a:p>
          <a:p>
            <a:r>
              <a:rPr lang="en-US" dirty="0" smtClean="0"/>
              <a:t>Option/Recovery Mode = Simple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131" y="5971592"/>
            <a:ext cx="7305869" cy="886408"/>
          </a:xfrm>
        </p:spPr>
        <p:txBody>
          <a:bodyPr/>
          <a:lstStyle/>
          <a:p>
            <a:r>
              <a:rPr lang="en-US" dirty="0" smtClean="0"/>
              <a:t>Rolling Thunder Bicycles</a:t>
            </a:r>
            <a:endParaRPr lang="en-US" dirty="0"/>
          </a:p>
        </p:txBody>
      </p:sp>
      <p:grpSp>
        <p:nvGrpSpPr>
          <p:cNvPr id="3" name="Group 1101"/>
          <p:cNvGrpSpPr>
            <a:grpSpLocks/>
          </p:cNvGrpSpPr>
          <p:nvPr/>
        </p:nvGrpSpPr>
        <p:grpSpPr bwMode="auto">
          <a:xfrm>
            <a:off x="76200" y="76200"/>
            <a:ext cx="8991600" cy="6600825"/>
            <a:chOff x="48" y="48"/>
            <a:chExt cx="5664" cy="4158"/>
          </a:xfrm>
        </p:grpSpPr>
        <p:sp>
          <p:nvSpPr>
            <p:cNvPr id="4" name="Line 1028"/>
            <p:cNvSpPr>
              <a:spLocks noChangeShapeType="1"/>
            </p:cNvSpPr>
            <p:nvPr/>
          </p:nvSpPr>
          <p:spPr bwMode="auto">
            <a:xfrm>
              <a:off x="3216" y="432"/>
              <a:ext cx="18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029"/>
            <p:cNvSpPr>
              <a:spLocks/>
            </p:cNvSpPr>
            <p:nvPr/>
          </p:nvSpPr>
          <p:spPr bwMode="auto">
            <a:xfrm>
              <a:off x="1488" y="384"/>
              <a:ext cx="1968" cy="864"/>
            </a:xfrm>
            <a:custGeom>
              <a:avLst/>
              <a:gdLst>
                <a:gd name="T0" fmla="*/ 0 w 1968"/>
                <a:gd name="T1" fmla="*/ 0 h 864"/>
                <a:gd name="T2" fmla="*/ 144 w 1968"/>
                <a:gd name="T3" fmla="*/ 0 h 864"/>
                <a:gd name="T4" fmla="*/ 1872 w 1968"/>
                <a:gd name="T5" fmla="*/ 864 h 864"/>
                <a:gd name="T6" fmla="*/ 1968 w 1968"/>
                <a:gd name="T7" fmla="*/ 864 h 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8"/>
                <a:gd name="T13" fmla="*/ 0 h 864"/>
                <a:gd name="T14" fmla="*/ 1968 w 1968"/>
                <a:gd name="T15" fmla="*/ 864 h 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8" h="864">
                  <a:moveTo>
                    <a:pt x="0" y="0"/>
                  </a:moveTo>
                  <a:lnTo>
                    <a:pt x="144" y="0"/>
                  </a:lnTo>
                  <a:lnTo>
                    <a:pt x="1872" y="864"/>
                  </a:lnTo>
                  <a:lnTo>
                    <a:pt x="1968" y="8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30"/>
            <p:cNvSpPr>
              <a:spLocks/>
            </p:cNvSpPr>
            <p:nvPr/>
          </p:nvSpPr>
          <p:spPr bwMode="auto">
            <a:xfrm>
              <a:off x="1488" y="1440"/>
              <a:ext cx="1200" cy="720"/>
            </a:xfrm>
            <a:custGeom>
              <a:avLst/>
              <a:gdLst>
                <a:gd name="T0" fmla="*/ 0 w 1200"/>
                <a:gd name="T1" fmla="*/ 0 h 720"/>
                <a:gd name="T2" fmla="*/ 192 w 1200"/>
                <a:gd name="T3" fmla="*/ 0 h 720"/>
                <a:gd name="T4" fmla="*/ 1104 w 1200"/>
                <a:gd name="T5" fmla="*/ 720 h 720"/>
                <a:gd name="T6" fmla="*/ 1200 w 1200"/>
                <a:gd name="T7" fmla="*/ 72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720"/>
                <a:gd name="T14" fmla="*/ 1200 w 120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720">
                  <a:moveTo>
                    <a:pt x="0" y="0"/>
                  </a:moveTo>
                  <a:lnTo>
                    <a:pt x="192" y="0"/>
                  </a:lnTo>
                  <a:lnTo>
                    <a:pt x="1104" y="720"/>
                  </a:lnTo>
                  <a:lnTo>
                    <a:pt x="1200" y="7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31"/>
            <p:cNvSpPr>
              <a:spLocks noChangeShapeType="1"/>
            </p:cNvSpPr>
            <p:nvPr/>
          </p:nvSpPr>
          <p:spPr bwMode="auto">
            <a:xfrm>
              <a:off x="1488" y="384"/>
              <a:ext cx="19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32"/>
            <p:cNvSpPr>
              <a:spLocks noChangeShapeType="1"/>
            </p:cNvSpPr>
            <p:nvPr/>
          </p:nvSpPr>
          <p:spPr bwMode="auto">
            <a:xfrm>
              <a:off x="1488" y="336"/>
              <a:ext cx="11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033"/>
            <p:cNvSpPr txBox="1">
              <a:spLocks noChangeArrowheads="1"/>
            </p:cNvSpPr>
            <p:nvPr/>
          </p:nvSpPr>
          <p:spPr bwMode="auto">
            <a:xfrm>
              <a:off x="48" y="272"/>
              <a:ext cx="528" cy="682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CustomerID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Phone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FirstName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LastName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Address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ZipCode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CityID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BalanceDue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10" name="Rectangle 1034"/>
            <p:cNvSpPr>
              <a:spLocks noChangeArrowheads="1"/>
            </p:cNvSpPr>
            <p:nvPr/>
          </p:nvSpPr>
          <p:spPr bwMode="auto">
            <a:xfrm>
              <a:off x="72" y="96"/>
              <a:ext cx="528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dirty="0">
                  <a:cs typeface="Arial" charset="0"/>
                </a:rPr>
                <a:t>Customer</a:t>
              </a: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48" y="1520"/>
              <a:ext cx="528" cy="528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CustomerID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TransDate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EmployeeID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Amount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Description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Reference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12" name="Rectangle 1036"/>
            <p:cNvSpPr>
              <a:spLocks noChangeArrowheads="1"/>
            </p:cNvSpPr>
            <p:nvPr/>
          </p:nvSpPr>
          <p:spPr bwMode="auto">
            <a:xfrm>
              <a:off x="72" y="1344"/>
              <a:ext cx="528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CustomerTrans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" y="2942"/>
              <a:ext cx="672" cy="682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StoreID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StoreName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Phone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ContacFirstName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ContactLastName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Address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Zipcode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CityID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14" name="Rectangle 1038"/>
            <p:cNvSpPr>
              <a:spLocks noChangeArrowheads="1"/>
            </p:cNvSpPr>
            <p:nvPr/>
          </p:nvSpPr>
          <p:spPr bwMode="auto">
            <a:xfrm>
              <a:off x="72" y="2766"/>
              <a:ext cx="672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RetailStore</a:t>
              </a:r>
            </a:p>
          </p:txBody>
        </p:sp>
        <p:sp>
          <p:nvSpPr>
            <p:cNvPr id="15" name="Text Box 1039"/>
            <p:cNvSpPr txBox="1">
              <a:spLocks noChangeArrowheads="1"/>
            </p:cNvSpPr>
            <p:nvPr/>
          </p:nvSpPr>
          <p:spPr bwMode="auto">
            <a:xfrm>
              <a:off x="96" y="3986"/>
              <a:ext cx="528" cy="220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State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TaxRate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16" name="Rectangle 1040"/>
            <p:cNvSpPr>
              <a:spLocks noChangeArrowheads="1"/>
            </p:cNvSpPr>
            <p:nvPr/>
          </p:nvSpPr>
          <p:spPr bwMode="auto">
            <a:xfrm>
              <a:off x="120" y="3794"/>
              <a:ext cx="528" cy="192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StateTaxRate</a:t>
              </a:r>
            </a:p>
          </p:txBody>
        </p:sp>
        <p:sp>
          <p:nvSpPr>
            <p:cNvPr id="17" name="Text Box 1041"/>
            <p:cNvSpPr txBox="1">
              <a:spLocks noChangeArrowheads="1"/>
            </p:cNvSpPr>
            <p:nvPr/>
          </p:nvSpPr>
          <p:spPr bwMode="auto">
            <a:xfrm>
              <a:off x="864" y="274"/>
              <a:ext cx="624" cy="2222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 dirty="0" err="1">
                  <a:cs typeface="Arial" charset="0"/>
                </a:rPr>
                <a:t>SerialNumber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CustomerID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ModelType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PaintID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FrameSize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OrderDate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StartDate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ShipDate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ShipEmployee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FrameAssembler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>
                  <a:cs typeface="Arial" charset="0"/>
                </a:rPr>
                <a:t>Painter</a:t>
              </a:r>
            </a:p>
            <a:p>
              <a:pPr algn="l">
                <a:spcBef>
                  <a:spcPct val="0"/>
                </a:spcBef>
              </a:pPr>
              <a:r>
                <a:rPr lang="en-US" sz="800" dirty="0">
                  <a:cs typeface="Arial" charset="0"/>
                </a:rPr>
                <a:t>Construction</a:t>
              </a: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WaterBottle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CustomName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LetterStyleID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StoreID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EmployeeID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TopTube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ChainStay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HeadTubeAngle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SeatTueAngle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ListPrice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SalePrice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SalesTax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SaleState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ShipPrice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FramePrice</a:t>
              </a:r>
              <a:endParaRPr lang="en-US" sz="800" dirty="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dirty="0" err="1">
                  <a:cs typeface="Arial" charset="0"/>
                </a:rPr>
                <a:t>ComponentList</a:t>
              </a:r>
              <a:endParaRPr lang="en-US" sz="800" b="1" dirty="0">
                <a:cs typeface="Arial" charset="0"/>
              </a:endParaRPr>
            </a:p>
          </p:txBody>
        </p:sp>
        <p:sp>
          <p:nvSpPr>
            <p:cNvPr id="18" name="Rectangle 1042"/>
            <p:cNvSpPr>
              <a:spLocks noChangeArrowheads="1"/>
            </p:cNvSpPr>
            <p:nvPr/>
          </p:nvSpPr>
          <p:spPr bwMode="auto">
            <a:xfrm>
              <a:off x="888" y="82"/>
              <a:ext cx="624" cy="192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Bicycle</a:t>
              </a:r>
            </a:p>
          </p:txBody>
        </p:sp>
        <p:sp>
          <p:nvSpPr>
            <p:cNvPr id="19" name="Text Box 1043"/>
            <p:cNvSpPr txBox="1">
              <a:spLocks noChangeArrowheads="1"/>
            </p:cNvSpPr>
            <p:nvPr/>
          </p:nvSpPr>
          <p:spPr bwMode="auto">
            <a:xfrm>
              <a:off x="912" y="3248"/>
              <a:ext cx="576" cy="836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CityID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ZipCode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City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State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AreaCode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Population1990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Population1980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Country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Latitude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Longitude</a:t>
              </a:r>
            </a:p>
          </p:txBody>
        </p:sp>
        <p:sp>
          <p:nvSpPr>
            <p:cNvPr id="20" name="Rectangle 1044"/>
            <p:cNvSpPr>
              <a:spLocks noChangeArrowheads="1"/>
            </p:cNvSpPr>
            <p:nvPr/>
          </p:nvSpPr>
          <p:spPr bwMode="auto">
            <a:xfrm>
              <a:off x="936" y="3072"/>
              <a:ext cx="576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City</a:t>
              </a:r>
            </a:p>
          </p:txBody>
        </p:sp>
        <p:sp>
          <p:nvSpPr>
            <p:cNvPr id="21" name="Text Box 1045"/>
            <p:cNvSpPr txBox="1">
              <a:spLocks noChangeArrowheads="1"/>
            </p:cNvSpPr>
            <p:nvPr/>
          </p:nvSpPr>
          <p:spPr bwMode="auto">
            <a:xfrm>
              <a:off x="1776" y="512"/>
              <a:ext cx="528" cy="29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ModelType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Description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ComponentID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22" name="Rectangle 1046"/>
            <p:cNvSpPr>
              <a:spLocks noChangeArrowheads="1"/>
            </p:cNvSpPr>
            <p:nvPr/>
          </p:nvSpPr>
          <p:spPr bwMode="auto">
            <a:xfrm>
              <a:off x="1800" y="336"/>
              <a:ext cx="528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ModelType</a:t>
              </a:r>
            </a:p>
          </p:txBody>
        </p:sp>
        <p:sp>
          <p:nvSpPr>
            <p:cNvPr id="23" name="Rectangle 1047"/>
            <p:cNvSpPr>
              <a:spLocks noChangeArrowheads="1"/>
            </p:cNvSpPr>
            <p:nvPr/>
          </p:nvSpPr>
          <p:spPr bwMode="auto">
            <a:xfrm>
              <a:off x="1800" y="1024"/>
              <a:ext cx="672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Paint</a:t>
              </a:r>
            </a:p>
          </p:txBody>
        </p:sp>
        <p:sp>
          <p:nvSpPr>
            <p:cNvPr id="24" name="Text Box 1048"/>
            <p:cNvSpPr txBox="1">
              <a:spLocks noChangeArrowheads="1"/>
            </p:cNvSpPr>
            <p:nvPr/>
          </p:nvSpPr>
          <p:spPr bwMode="auto">
            <a:xfrm>
              <a:off x="1776" y="2192"/>
              <a:ext cx="624" cy="1221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EmployeeID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TaxpayerID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LastName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FirstName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HomePhone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Address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ZipCode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CityID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DateHired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DateReleased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CurrentManager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SalaryGrade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Salary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Title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WorkArea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25" name="Rectangle 1049"/>
            <p:cNvSpPr>
              <a:spLocks noChangeArrowheads="1"/>
            </p:cNvSpPr>
            <p:nvPr/>
          </p:nvSpPr>
          <p:spPr bwMode="auto">
            <a:xfrm>
              <a:off x="1800" y="2016"/>
              <a:ext cx="624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Employee</a:t>
              </a:r>
            </a:p>
          </p:txBody>
        </p:sp>
        <p:sp>
          <p:nvSpPr>
            <p:cNvPr id="26" name="Text Box 1050"/>
            <p:cNvSpPr txBox="1">
              <a:spLocks noChangeArrowheads="1"/>
            </p:cNvSpPr>
            <p:nvPr/>
          </p:nvSpPr>
          <p:spPr bwMode="auto">
            <a:xfrm>
              <a:off x="2640" y="288"/>
              <a:ext cx="576" cy="297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SerialNumber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TubeID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Quantity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27" name="Rectangle 1051"/>
            <p:cNvSpPr>
              <a:spLocks noChangeArrowheads="1"/>
            </p:cNvSpPr>
            <p:nvPr/>
          </p:nvSpPr>
          <p:spPr bwMode="auto">
            <a:xfrm>
              <a:off x="2640" y="112"/>
              <a:ext cx="576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BicycleTube</a:t>
              </a:r>
            </a:p>
          </p:txBody>
        </p:sp>
        <p:sp>
          <p:nvSpPr>
            <p:cNvPr id="28" name="Text Box 1052"/>
            <p:cNvSpPr txBox="1">
              <a:spLocks noChangeArrowheads="1"/>
            </p:cNvSpPr>
            <p:nvPr/>
          </p:nvSpPr>
          <p:spPr bwMode="auto">
            <a:xfrm>
              <a:off x="2640" y="960"/>
              <a:ext cx="672" cy="68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ModelType</a:t>
              </a: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MSize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TopTube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ChainStay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TotalLength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GroundClearance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HeadTubeAngle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SeatTubeAngle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29" name="Rectangle 1053"/>
            <p:cNvSpPr>
              <a:spLocks noChangeArrowheads="1"/>
            </p:cNvSpPr>
            <p:nvPr/>
          </p:nvSpPr>
          <p:spPr bwMode="auto">
            <a:xfrm>
              <a:off x="2640" y="784"/>
              <a:ext cx="672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ModelSize</a:t>
              </a:r>
            </a:p>
          </p:txBody>
        </p:sp>
        <p:sp>
          <p:nvSpPr>
            <p:cNvPr id="30" name="Text Box 1054"/>
            <p:cNvSpPr txBox="1">
              <a:spLocks noChangeArrowheads="1"/>
            </p:cNvSpPr>
            <p:nvPr/>
          </p:nvSpPr>
          <p:spPr bwMode="auto">
            <a:xfrm>
              <a:off x="2688" y="2096"/>
              <a:ext cx="480" cy="220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LetterStyle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Description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31" name="Rectangle 1055"/>
            <p:cNvSpPr>
              <a:spLocks noChangeArrowheads="1"/>
            </p:cNvSpPr>
            <p:nvPr/>
          </p:nvSpPr>
          <p:spPr bwMode="auto">
            <a:xfrm>
              <a:off x="2688" y="1920"/>
              <a:ext cx="480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LetterStyle</a:t>
              </a:r>
            </a:p>
          </p:txBody>
        </p:sp>
        <p:sp>
          <p:nvSpPr>
            <p:cNvPr id="32" name="Text Box 1056"/>
            <p:cNvSpPr txBox="1">
              <a:spLocks noChangeArrowheads="1"/>
            </p:cNvSpPr>
            <p:nvPr/>
          </p:nvSpPr>
          <p:spPr bwMode="auto">
            <a:xfrm>
              <a:off x="2688" y="2688"/>
              <a:ext cx="576" cy="759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PurchaseID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EmployeeID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ManufacturerID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TotalList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ShippingCost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Discount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OrderDate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ReceiveDate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AmountDue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33" name="Rectangle 1057"/>
            <p:cNvSpPr>
              <a:spLocks noChangeArrowheads="1"/>
            </p:cNvSpPr>
            <p:nvPr/>
          </p:nvSpPr>
          <p:spPr bwMode="auto">
            <a:xfrm>
              <a:off x="2688" y="2512"/>
              <a:ext cx="576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PurchaseOrder</a:t>
              </a:r>
            </a:p>
          </p:txBody>
        </p:sp>
        <p:sp>
          <p:nvSpPr>
            <p:cNvPr id="34" name="Text Box 1058"/>
            <p:cNvSpPr txBox="1">
              <a:spLocks noChangeArrowheads="1"/>
            </p:cNvSpPr>
            <p:nvPr/>
          </p:nvSpPr>
          <p:spPr bwMode="auto">
            <a:xfrm>
              <a:off x="3408" y="320"/>
              <a:ext cx="576" cy="37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SerialNumber</a:t>
              </a: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TubeName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TubeID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Length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35" name="Rectangle 1059"/>
            <p:cNvSpPr>
              <a:spLocks noChangeArrowheads="1"/>
            </p:cNvSpPr>
            <p:nvPr/>
          </p:nvSpPr>
          <p:spPr bwMode="auto">
            <a:xfrm>
              <a:off x="3408" y="144"/>
              <a:ext cx="576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BikeTubes</a:t>
              </a:r>
            </a:p>
          </p:txBody>
        </p:sp>
        <p:sp>
          <p:nvSpPr>
            <p:cNvPr id="36" name="Text Box 1060"/>
            <p:cNvSpPr txBox="1">
              <a:spLocks noChangeArrowheads="1"/>
            </p:cNvSpPr>
            <p:nvPr/>
          </p:nvSpPr>
          <p:spPr bwMode="auto">
            <a:xfrm>
              <a:off x="3456" y="1184"/>
              <a:ext cx="576" cy="605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SerialNumber</a:t>
              </a: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ComponentID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SubstituteID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Location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Quantity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DateInstalled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EmployeeID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37" name="Rectangle 1061"/>
            <p:cNvSpPr>
              <a:spLocks noChangeArrowheads="1"/>
            </p:cNvSpPr>
            <p:nvPr/>
          </p:nvSpPr>
          <p:spPr bwMode="auto">
            <a:xfrm>
              <a:off x="3456" y="1008"/>
              <a:ext cx="576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BikeParts</a:t>
              </a:r>
            </a:p>
          </p:txBody>
        </p:sp>
        <p:sp>
          <p:nvSpPr>
            <p:cNvPr id="38" name="Text Box 1062"/>
            <p:cNvSpPr txBox="1">
              <a:spLocks noChangeArrowheads="1"/>
            </p:cNvSpPr>
            <p:nvPr/>
          </p:nvSpPr>
          <p:spPr bwMode="auto">
            <a:xfrm>
              <a:off x="3456" y="2240"/>
              <a:ext cx="720" cy="451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PurchaseID</a:t>
              </a: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ComponentID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PricePaid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Quantity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QuantityReceived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39" name="Rectangle 1063"/>
            <p:cNvSpPr>
              <a:spLocks noChangeArrowheads="1"/>
            </p:cNvSpPr>
            <p:nvPr/>
          </p:nvSpPr>
          <p:spPr bwMode="auto">
            <a:xfrm>
              <a:off x="3456" y="2064"/>
              <a:ext cx="720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PurchaseItem</a:t>
              </a:r>
            </a:p>
          </p:txBody>
        </p:sp>
        <p:sp>
          <p:nvSpPr>
            <p:cNvPr id="40" name="Text Box 1064"/>
            <p:cNvSpPr txBox="1">
              <a:spLocks noChangeArrowheads="1"/>
            </p:cNvSpPr>
            <p:nvPr/>
          </p:nvSpPr>
          <p:spPr bwMode="auto">
            <a:xfrm>
              <a:off x="3456" y="3120"/>
              <a:ext cx="768" cy="682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ManufacturerID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ManufacturerName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ContactName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Phone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Address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ZipCode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CityID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BalanceDue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41" name="Rectangle 1065"/>
            <p:cNvSpPr>
              <a:spLocks noChangeArrowheads="1"/>
            </p:cNvSpPr>
            <p:nvPr/>
          </p:nvSpPr>
          <p:spPr bwMode="auto">
            <a:xfrm>
              <a:off x="3456" y="2944"/>
              <a:ext cx="768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Manufacturer</a:t>
              </a:r>
            </a:p>
          </p:txBody>
        </p:sp>
        <p:sp>
          <p:nvSpPr>
            <p:cNvPr id="42" name="Text Box 1066"/>
            <p:cNvSpPr txBox="1">
              <a:spLocks noChangeArrowheads="1"/>
            </p:cNvSpPr>
            <p:nvPr/>
          </p:nvSpPr>
          <p:spPr bwMode="auto">
            <a:xfrm>
              <a:off x="4224" y="224"/>
              <a:ext cx="528" cy="52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CompGroup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GroupName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BikeType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Year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EndYear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Weight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43" name="Rectangle 1067"/>
            <p:cNvSpPr>
              <a:spLocks noChangeArrowheads="1"/>
            </p:cNvSpPr>
            <p:nvPr/>
          </p:nvSpPr>
          <p:spPr bwMode="auto">
            <a:xfrm>
              <a:off x="4224" y="48"/>
              <a:ext cx="528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Groupo</a:t>
              </a:r>
            </a:p>
          </p:txBody>
        </p:sp>
        <p:sp>
          <p:nvSpPr>
            <p:cNvPr id="44" name="Text Box 1068"/>
            <p:cNvSpPr txBox="1">
              <a:spLocks noChangeArrowheads="1"/>
            </p:cNvSpPr>
            <p:nvPr/>
          </p:nvSpPr>
          <p:spPr bwMode="auto">
            <a:xfrm>
              <a:off x="4320" y="1248"/>
              <a:ext cx="624" cy="1221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ComponentID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ManufacturerID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ProductNumber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Road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Category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Length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Height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Width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Weight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Year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EndYear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Description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ListPrice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EstimatedCost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QuantityOnHand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45" name="Rectangle 1069"/>
            <p:cNvSpPr>
              <a:spLocks noChangeArrowheads="1"/>
            </p:cNvSpPr>
            <p:nvPr/>
          </p:nvSpPr>
          <p:spPr bwMode="auto">
            <a:xfrm>
              <a:off x="4320" y="1072"/>
              <a:ext cx="624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Component</a:t>
              </a:r>
            </a:p>
          </p:txBody>
        </p:sp>
        <p:sp>
          <p:nvSpPr>
            <p:cNvPr id="46" name="Text Box 1070"/>
            <p:cNvSpPr txBox="1">
              <a:spLocks noChangeArrowheads="1"/>
            </p:cNvSpPr>
            <p:nvPr/>
          </p:nvSpPr>
          <p:spPr bwMode="auto">
            <a:xfrm>
              <a:off x="4464" y="3072"/>
              <a:ext cx="720" cy="528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ManufacturerID</a:t>
              </a: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TransactionDate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EmployeeID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Amount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Description</a:t>
              </a: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Reference</a:t>
              </a:r>
            </a:p>
          </p:txBody>
        </p:sp>
        <p:sp>
          <p:nvSpPr>
            <p:cNvPr id="47" name="Rectangle 1071"/>
            <p:cNvSpPr>
              <a:spLocks noChangeArrowheads="1"/>
            </p:cNvSpPr>
            <p:nvPr/>
          </p:nvSpPr>
          <p:spPr bwMode="auto">
            <a:xfrm>
              <a:off x="4464" y="2896"/>
              <a:ext cx="720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ManufacturerTrans</a:t>
              </a:r>
            </a:p>
          </p:txBody>
        </p:sp>
        <p:sp>
          <p:nvSpPr>
            <p:cNvPr id="48" name="Text Box 1072"/>
            <p:cNvSpPr txBox="1">
              <a:spLocks noChangeArrowheads="1"/>
            </p:cNvSpPr>
            <p:nvPr/>
          </p:nvSpPr>
          <p:spPr bwMode="auto">
            <a:xfrm>
              <a:off x="5040" y="336"/>
              <a:ext cx="528" cy="836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TubeID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Material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Description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Diameter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Thickness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Roundness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Weight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Stiffness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ListPrice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Construction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49" name="Rectangle 1073"/>
            <p:cNvSpPr>
              <a:spLocks noChangeArrowheads="1"/>
            </p:cNvSpPr>
            <p:nvPr/>
          </p:nvSpPr>
          <p:spPr bwMode="auto">
            <a:xfrm>
              <a:off x="5040" y="160"/>
              <a:ext cx="528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TubeMaterial</a:t>
              </a:r>
            </a:p>
          </p:txBody>
        </p:sp>
        <p:sp>
          <p:nvSpPr>
            <p:cNvPr id="50" name="Text Box 1074"/>
            <p:cNvSpPr txBox="1">
              <a:spLocks noChangeArrowheads="1"/>
            </p:cNvSpPr>
            <p:nvPr/>
          </p:nvSpPr>
          <p:spPr bwMode="auto">
            <a:xfrm>
              <a:off x="5088" y="1520"/>
              <a:ext cx="576" cy="220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GroupID</a:t>
              </a:r>
            </a:p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ComponentID</a:t>
              </a:r>
            </a:p>
          </p:txBody>
        </p:sp>
        <p:sp>
          <p:nvSpPr>
            <p:cNvPr id="51" name="Rectangle 1075"/>
            <p:cNvSpPr>
              <a:spLocks noChangeArrowheads="1"/>
            </p:cNvSpPr>
            <p:nvPr/>
          </p:nvSpPr>
          <p:spPr bwMode="auto">
            <a:xfrm>
              <a:off x="5088" y="1344"/>
              <a:ext cx="576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GroupCompon</a:t>
              </a:r>
            </a:p>
          </p:txBody>
        </p:sp>
        <p:sp>
          <p:nvSpPr>
            <p:cNvPr id="52" name="Text Box 1076"/>
            <p:cNvSpPr txBox="1">
              <a:spLocks noChangeArrowheads="1"/>
            </p:cNvSpPr>
            <p:nvPr/>
          </p:nvSpPr>
          <p:spPr bwMode="auto">
            <a:xfrm>
              <a:off x="5040" y="2256"/>
              <a:ext cx="672" cy="297"/>
            </a:xfrm>
            <a:prstGeom prst="rect">
              <a:avLst/>
            </a:prstGeom>
            <a:noFill/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ComponentName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AssemblyOrder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Description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53" name="Rectangle 1077"/>
            <p:cNvSpPr>
              <a:spLocks noChangeArrowheads="1"/>
            </p:cNvSpPr>
            <p:nvPr/>
          </p:nvSpPr>
          <p:spPr bwMode="auto">
            <a:xfrm>
              <a:off x="5040" y="2080"/>
              <a:ext cx="672" cy="176"/>
            </a:xfrm>
            <a:prstGeom prst="rect">
              <a:avLst/>
            </a:prstGeom>
            <a:solidFill>
              <a:srgbClr val="EFF5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>
                  <a:cs typeface="Arial" charset="0"/>
                </a:rPr>
                <a:t>ComponentName</a:t>
              </a:r>
            </a:p>
          </p:txBody>
        </p:sp>
        <p:sp>
          <p:nvSpPr>
            <p:cNvPr id="54" name="Freeform 1078"/>
            <p:cNvSpPr>
              <a:spLocks/>
            </p:cNvSpPr>
            <p:nvPr/>
          </p:nvSpPr>
          <p:spPr bwMode="auto">
            <a:xfrm>
              <a:off x="576" y="336"/>
              <a:ext cx="288" cy="96"/>
            </a:xfrm>
            <a:custGeom>
              <a:avLst/>
              <a:gdLst>
                <a:gd name="T0" fmla="*/ 0 w 288"/>
                <a:gd name="T1" fmla="*/ 0 h 96"/>
                <a:gd name="T2" fmla="*/ 96 w 288"/>
                <a:gd name="T3" fmla="*/ 0 h 96"/>
                <a:gd name="T4" fmla="*/ 96 w 288"/>
                <a:gd name="T5" fmla="*/ 96 h 96"/>
                <a:gd name="T6" fmla="*/ 288 w 288"/>
                <a:gd name="T7" fmla="*/ 96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0" y="0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288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79"/>
            <p:cNvSpPr>
              <a:spLocks/>
            </p:cNvSpPr>
            <p:nvPr/>
          </p:nvSpPr>
          <p:spPr bwMode="auto">
            <a:xfrm>
              <a:off x="576" y="384"/>
              <a:ext cx="96" cy="1200"/>
            </a:xfrm>
            <a:custGeom>
              <a:avLst/>
              <a:gdLst>
                <a:gd name="T0" fmla="*/ 0 w 96"/>
                <a:gd name="T1" fmla="*/ 1200 h 1200"/>
                <a:gd name="T2" fmla="*/ 96 w 96"/>
                <a:gd name="T3" fmla="*/ 1200 h 1200"/>
                <a:gd name="T4" fmla="*/ 96 w 96"/>
                <a:gd name="T5" fmla="*/ 0 h 1200"/>
                <a:gd name="T6" fmla="*/ 0 60000 65536"/>
                <a:gd name="T7" fmla="*/ 0 60000 65536"/>
                <a:gd name="T8" fmla="*/ 0 60000 65536"/>
                <a:gd name="T9" fmla="*/ 0 w 96"/>
                <a:gd name="T10" fmla="*/ 0 h 1200"/>
                <a:gd name="T11" fmla="*/ 96 w 96"/>
                <a:gd name="T12" fmla="*/ 1200 h 1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200">
                  <a:moveTo>
                    <a:pt x="0" y="1200"/>
                  </a:moveTo>
                  <a:lnTo>
                    <a:pt x="96" y="1200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720" y="1488"/>
              <a:ext cx="144" cy="1536"/>
            </a:xfrm>
            <a:custGeom>
              <a:avLst/>
              <a:gdLst>
                <a:gd name="T0" fmla="*/ 0 w 144"/>
                <a:gd name="T1" fmla="*/ 1536 h 1536"/>
                <a:gd name="T2" fmla="*/ 96 w 144"/>
                <a:gd name="T3" fmla="*/ 1536 h 1536"/>
                <a:gd name="T4" fmla="*/ 48 w 144"/>
                <a:gd name="T5" fmla="*/ 0 h 1536"/>
                <a:gd name="T6" fmla="*/ 144 w 144"/>
                <a:gd name="T7" fmla="*/ 0 h 1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536"/>
                <a:gd name="T14" fmla="*/ 144 w 144"/>
                <a:gd name="T15" fmla="*/ 1536 h 1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536">
                  <a:moveTo>
                    <a:pt x="0" y="1536"/>
                  </a:moveTo>
                  <a:lnTo>
                    <a:pt x="96" y="1536"/>
                  </a:lnTo>
                  <a:lnTo>
                    <a:pt x="48" y="0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624" y="3552"/>
              <a:ext cx="288" cy="480"/>
            </a:xfrm>
            <a:custGeom>
              <a:avLst/>
              <a:gdLst>
                <a:gd name="T0" fmla="*/ 0 w 288"/>
                <a:gd name="T1" fmla="*/ 480 h 480"/>
                <a:gd name="T2" fmla="*/ 192 w 288"/>
                <a:gd name="T3" fmla="*/ 480 h 480"/>
                <a:gd name="T4" fmla="*/ 192 w 288"/>
                <a:gd name="T5" fmla="*/ 0 h 480"/>
                <a:gd name="T6" fmla="*/ 288 w 288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480"/>
                <a:gd name="T14" fmla="*/ 288 w 28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480">
                  <a:moveTo>
                    <a:pt x="0" y="480"/>
                  </a:moveTo>
                  <a:lnTo>
                    <a:pt x="192" y="480"/>
                  </a:lnTo>
                  <a:lnTo>
                    <a:pt x="192" y="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720" y="3312"/>
              <a:ext cx="192" cy="240"/>
            </a:xfrm>
            <a:custGeom>
              <a:avLst/>
              <a:gdLst>
                <a:gd name="T0" fmla="*/ 0 w 192"/>
                <a:gd name="T1" fmla="*/ 240 h 240"/>
                <a:gd name="T2" fmla="*/ 48 w 192"/>
                <a:gd name="T3" fmla="*/ 240 h 240"/>
                <a:gd name="T4" fmla="*/ 48 w 192"/>
                <a:gd name="T5" fmla="*/ 0 h 240"/>
                <a:gd name="T6" fmla="*/ 192 w 19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240"/>
                <a:gd name="T14" fmla="*/ 192 w 19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240">
                  <a:moveTo>
                    <a:pt x="0" y="240"/>
                  </a:moveTo>
                  <a:lnTo>
                    <a:pt x="48" y="240"/>
                  </a:lnTo>
                  <a:lnTo>
                    <a:pt x="48" y="0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>
              <a:off x="576" y="816"/>
              <a:ext cx="336" cy="2496"/>
            </a:xfrm>
            <a:custGeom>
              <a:avLst/>
              <a:gdLst>
                <a:gd name="T0" fmla="*/ 0 w 336"/>
                <a:gd name="T1" fmla="*/ 0 h 2496"/>
                <a:gd name="T2" fmla="*/ 48 w 336"/>
                <a:gd name="T3" fmla="*/ 0 h 2496"/>
                <a:gd name="T4" fmla="*/ 240 w 336"/>
                <a:gd name="T5" fmla="*/ 2496 h 2496"/>
                <a:gd name="T6" fmla="*/ 336 w 336"/>
                <a:gd name="T7" fmla="*/ 2496 h 24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2496"/>
                <a:gd name="T14" fmla="*/ 336 w 336"/>
                <a:gd name="T15" fmla="*/ 2496 h 24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2496">
                  <a:moveTo>
                    <a:pt x="0" y="0"/>
                  </a:moveTo>
                  <a:lnTo>
                    <a:pt x="48" y="0"/>
                  </a:lnTo>
                  <a:lnTo>
                    <a:pt x="240" y="2496"/>
                  </a:lnTo>
                  <a:lnTo>
                    <a:pt x="336" y="24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84"/>
            <p:cNvSpPr>
              <a:spLocks/>
            </p:cNvSpPr>
            <p:nvPr/>
          </p:nvSpPr>
          <p:spPr bwMode="auto">
            <a:xfrm>
              <a:off x="1488" y="480"/>
              <a:ext cx="288" cy="96"/>
            </a:xfrm>
            <a:custGeom>
              <a:avLst/>
              <a:gdLst>
                <a:gd name="T0" fmla="*/ 288 w 288"/>
                <a:gd name="T1" fmla="*/ 96 h 96"/>
                <a:gd name="T2" fmla="*/ 192 w 288"/>
                <a:gd name="T3" fmla="*/ 96 h 96"/>
                <a:gd name="T4" fmla="*/ 192 w 288"/>
                <a:gd name="T5" fmla="*/ 0 h 96"/>
                <a:gd name="T6" fmla="*/ 0 w 28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96"/>
                <a:gd name="T14" fmla="*/ 288 w 28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96">
                  <a:moveTo>
                    <a:pt x="288" y="96"/>
                  </a:moveTo>
                  <a:lnTo>
                    <a:pt x="192" y="96"/>
                  </a:lnTo>
                  <a:lnTo>
                    <a:pt x="19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85"/>
            <p:cNvSpPr>
              <a:spLocks/>
            </p:cNvSpPr>
            <p:nvPr/>
          </p:nvSpPr>
          <p:spPr bwMode="auto">
            <a:xfrm>
              <a:off x="1488" y="576"/>
              <a:ext cx="288" cy="672"/>
            </a:xfrm>
            <a:custGeom>
              <a:avLst/>
              <a:gdLst>
                <a:gd name="T0" fmla="*/ 0 w 288"/>
                <a:gd name="T1" fmla="*/ 0 h 672"/>
                <a:gd name="T2" fmla="*/ 96 w 288"/>
                <a:gd name="T3" fmla="*/ 0 h 672"/>
                <a:gd name="T4" fmla="*/ 96 w 288"/>
                <a:gd name="T5" fmla="*/ 672 h 672"/>
                <a:gd name="T6" fmla="*/ 288 w 288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672"/>
                <a:gd name="T14" fmla="*/ 288 w 28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672">
                  <a:moveTo>
                    <a:pt x="0" y="0"/>
                  </a:moveTo>
                  <a:lnTo>
                    <a:pt x="96" y="0"/>
                  </a:lnTo>
                  <a:lnTo>
                    <a:pt x="96" y="672"/>
                  </a:lnTo>
                  <a:lnTo>
                    <a:pt x="288" y="6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086"/>
            <p:cNvSpPr txBox="1">
              <a:spLocks noChangeArrowheads="1"/>
            </p:cNvSpPr>
            <p:nvPr/>
          </p:nvSpPr>
          <p:spPr bwMode="auto">
            <a:xfrm>
              <a:off x="1776" y="1200"/>
              <a:ext cx="672" cy="52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b="1">
                  <a:cs typeface="Arial" charset="0"/>
                </a:rPr>
                <a:t>PaintID</a:t>
              </a:r>
              <a:endParaRPr lang="en-US" sz="800">
                <a:cs typeface="Arial" charset="0"/>
              </a:endParaRP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ColorName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ColorStyle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ColorList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DateIntroduced</a:t>
              </a:r>
            </a:p>
            <a:p>
              <a:pPr algn="l">
                <a:spcBef>
                  <a:spcPct val="0"/>
                </a:spcBef>
              </a:pPr>
              <a:r>
                <a:rPr lang="en-US" sz="800">
                  <a:cs typeface="Arial" charset="0"/>
                </a:rPr>
                <a:t>DateDiscontinued</a:t>
              </a:r>
              <a:endParaRPr lang="en-US" sz="800" b="1">
                <a:cs typeface="Arial" charset="0"/>
              </a:endParaRPr>
            </a:p>
          </p:txBody>
        </p:sp>
        <p:sp>
          <p:nvSpPr>
            <p:cNvPr id="63" name="Freeform 1087"/>
            <p:cNvSpPr>
              <a:spLocks/>
            </p:cNvSpPr>
            <p:nvPr/>
          </p:nvSpPr>
          <p:spPr bwMode="auto">
            <a:xfrm>
              <a:off x="1488" y="1584"/>
              <a:ext cx="288" cy="672"/>
            </a:xfrm>
            <a:custGeom>
              <a:avLst/>
              <a:gdLst>
                <a:gd name="T0" fmla="*/ 0 w 288"/>
                <a:gd name="T1" fmla="*/ 0 h 672"/>
                <a:gd name="T2" fmla="*/ 144 w 288"/>
                <a:gd name="T3" fmla="*/ 0 h 672"/>
                <a:gd name="T4" fmla="*/ 144 w 288"/>
                <a:gd name="T5" fmla="*/ 672 h 672"/>
                <a:gd name="T6" fmla="*/ 288 w 288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672"/>
                <a:gd name="T14" fmla="*/ 288 w 28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672">
                  <a:moveTo>
                    <a:pt x="0" y="0"/>
                  </a:moveTo>
                  <a:lnTo>
                    <a:pt x="144" y="0"/>
                  </a:lnTo>
                  <a:lnTo>
                    <a:pt x="144" y="672"/>
                  </a:lnTo>
                  <a:lnTo>
                    <a:pt x="288" y="67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088"/>
            <p:cNvSpPr>
              <a:spLocks/>
            </p:cNvSpPr>
            <p:nvPr/>
          </p:nvSpPr>
          <p:spPr bwMode="auto">
            <a:xfrm>
              <a:off x="1488" y="2832"/>
              <a:ext cx="288" cy="528"/>
            </a:xfrm>
            <a:custGeom>
              <a:avLst/>
              <a:gdLst>
                <a:gd name="T0" fmla="*/ 288 w 288"/>
                <a:gd name="T1" fmla="*/ 0 h 528"/>
                <a:gd name="T2" fmla="*/ 192 w 288"/>
                <a:gd name="T3" fmla="*/ 0 h 528"/>
                <a:gd name="T4" fmla="*/ 192 w 288"/>
                <a:gd name="T5" fmla="*/ 528 h 528"/>
                <a:gd name="T6" fmla="*/ 0 w 288"/>
                <a:gd name="T7" fmla="*/ 528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288" y="0"/>
                  </a:moveTo>
                  <a:lnTo>
                    <a:pt x="192" y="0"/>
                  </a:lnTo>
                  <a:lnTo>
                    <a:pt x="192" y="528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089"/>
            <p:cNvSpPr>
              <a:spLocks/>
            </p:cNvSpPr>
            <p:nvPr/>
          </p:nvSpPr>
          <p:spPr bwMode="auto">
            <a:xfrm>
              <a:off x="1488" y="3360"/>
              <a:ext cx="1968" cy="288"/>
            </a:xfrm>
            <a:custGeom>
              <a:avLst/>
              <a:gdLst>
                <a:gd name="T0" fmla="*/ 1968 w 1968"/>
                <a:gd name="T1" fmla="*/ 288 h 288"/>
                <a:gd name="T2" fmla="*/ 96 w 1968"/>
                <a:gd name="T3" fmla="*/ 288 h 288"/>
                <a:gd name="T4" fmla="*/ 96 w 1968"/>
                <a:gd name="T5" fmla="*/ 0 h 288"/>
                <a:gd name="T6" fmla="*/ 0 w 1968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8"/>
                <a:gd name="T13" fmla="*/ 0 h 288"/>
                <a:gd name="T14" fmla="*/ 1968 w 1968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8" h="288">
                  <a:moveTo>
                    <a:pt x="1968" y="288"/>
                  </a:moveTo>
                  <a:lnTo>
                    <a:pt x="96" y="288"/>
                  </a:lnTo>
                  <a:lnTo>
                    <a:pt x="9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90"/>
            <p:cNvSpPr>
              <a:spLocks/>
            </p:cNvSpPr>
            <p:nvPr/>
          </p:nvSpPr>
          <p:spPr bwMode="auto">
            <a:xfrm>
              <a:off x="2400" y="2256"/>
              <a:ext cx="288" cy="576"/>
            </a:xfrm>
            <a:custGeom>
              <a:avLst/>
              <a:gdLst>
                <a:gd name="T0" fmla="*/ 0 w 288"/>
                <a:gd name="T1" fmla="*/ 0 h 576"/>
                <a:gd name="T2" fmla="*/ 96 w 288"/>
                <a:gd name="T3" fmla="*/ 0 h 576"/>
                <a:gd name="T4" fmla="*/ 96 w 288"/>
                <a:gd name="T5" fmla="*/ 576 h 576"/>
                <a:gd name="T6" fmla="*/ 288 w 28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76"/>
                <a:gd name="T14" fmla="*/ 288 w 28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76">
                  <a:moveTo>
                    <a:pt x="0" y="0"/>
                  </a:moveTo>
                  <a:lnTo>
                    <a:pt x="96" y="0"/>
                  </a:lnTo>
                  <a:lnTo>
                    <a:pt x="96" y="576"/>
                  </a:lnTo>
                  <a:lnTo>
                    <a:pt x="288" y="5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091"/>
            <p:cNvSpPr>
              <a:spLocks/>
            </p:cNvSpPr>
            <p:nvPr/>
          </p:nvSpPr>
          <p:spPr bwMode="auto">
            <a:xfrm>
              <a:off x="2400" y="1721"/>
              <a:ext cx="1063" cy="535"/>
            </a:xfrm>
            <a:custGeom>
              <a:avLst/>
              <a:gdLst>
                <a:gd name="T0" fmla="*/ 0 w 1063"/>
                <a:gd name="T1" fmla="*/ 535 h 535"/>
                <a:gd name="T2" fmla="*/ 96 w 1063"/>
                <a:gd name="T3" fmla="*/ 535 h 535"/>
                <a:gd name="T4" fmla="*/ 103 w 1063"/>
                <a:gd name="T5" fmla="*/ 0 h 535"/>
                <a:gd name="T6" fmla="*/ 1063 w 1063"/>
                <a:gd name="T7" fmla="*/ 0 h 5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3"/>
                <a:gd name="T13" fmla="*/ 0 h 535"/>
                <a:gd name="T14" fmla="*/ 1063 w 1063"/>
                <a:gd name="T15" fmla="*/ 535 h 5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3" h="535">
                  <a:moveTo>
                    <a:pt x="0" y="535"/>
                  </a:moveTo>
                  <a:lnTo>
                    <a:pt x="96" y="535"/>
                  </a:lnTo>
                  <a:lnTo>
                    <a:pt x="103" y="0"/>
                  </a:lnTo>
                  <a:lnTo>
                    <a:pt x="10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092"/>
            <p:cNvSpPr>
              <a:spLocks/>
            </p:cNvSpPr>
            <p:nvPr/>
          </p:nvSpPr>
          <p:spPr bwMode="auto">
            <a:xfrm>
              <a:off x="2304" y="576"/>
              <a:ext cx="336" cy="432"/>
            </a:xfrm>
            <a:custGeom>
              <a:avLst/>
              <a:gdLst>
                <a:gd name="T0" fmla="*/ 0 w 336"/>
                <a:gd name="T1" fmla="*/ 0 h 432"/>
                <a:gd name="T2" fmla="*/ 240 w 336"/>
                <a:gd name="T3" fmla="*/ 0 h 432"/>
                <a:gd name="T4" fmla="*/ 240 w 336"/>
                <a:gd name="T5" fmla="*/ 432 h 432"/>
                <a:gd name="T6" fmla="*/ 336 w 336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432"/>
                <a:gd name="T14" fmla="*/ 336 w 336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432">
                  <a:moveTo>
                    <a:pt x="0" y="0"/>
                  </a:moveTo>
                  <a:lnTo>
                    <a:pt x="240" y="0"/>
                  </a:lnTo>
                  <a:lnTo>
                    <a:pt x="240" y="432"/>
                  </a:lnTo>
                  <a:lnTo>
                    <a:pt x="336" y="4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093"/>
            <p:cNvSpPr>
              <a:spLocks noChangeShapeType="1"/>
            </p:cNvSpPr>
            <p:nvPr/>
          </p:nvSpPr>
          <p:spPr bwMode="auto">
            <a:xfrm>
              <a:off x="4032" y="1344"/>
              <a:ext cx="2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094"/>
            <p:cNvSpPr>
              <a:spLocks/>
            </p:cNvSpPr>
            <p:nvPr/>
          </p:nvSpPr>
          <p:spPr bwMode="auto">
            <a:xfrm>
              <a:off x="4224" y="1392"/>
              <a:ext cx="96" cy="1776"/>
            </a:xfrm>
            <a:custGeom>
              <a:avLst/>
              <a:gdLst>
                <a:gd name="T0" fmla="*/ 96 w 96"/>
                <a:gd name="T1" fmla="*/ 0 h 1776"/>
                <a:gd name="T2" fmla="*/ 48 w 96"/>
                <a:gd name="T3" fmla="*/ 0 h 1776"/>
                <a:gd name="T4" fmla="*/ 48 w 96"/>
                <a:gd name="T5" fmla="*/ 1776 h 1776"/>
                <a:gd name="T6" fmla="*/ 0 w 9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776"/>
                <a:gd name="T14" fmla="*/ 96 w 9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776">
                  <a:moveTo>
                    <a:pt x="96" y="0"/>
                  </a:moveTo>
                  <a:lnTo>
                    <a:pt x="48" y="0"/>
                  </a:lnTo>
                  <a:lnTo>
                    <a:pt x="48" y="1776"/>
                  </a:lnTo>
                  <a:lnTo>
                    <a:pt x="0" y="177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095"/>
            <p:cNvSpPr>
              <a:spLocks noChangeShapeType="1"/>
            </p:cNvSpPr>
            <p:nvPr/>
          </p:nvSpPr>
          <p:spPr bwMode="auto">
            <a:xfrm>
              <a:off x="4224" y="3168"/>
              <a:ext cx="2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96"/>
            <p:cNvSpPr>
              <a:spLocks/>
            </p:cNvSpPr>
            <p:nvPr/>
          </p:nvSpPr>
          <p:spPr bwMode="auto">
            <a:xfrm>
              <a:off x="3264" y="2304"/>
              <a:ext cx="192" cy="480"/>
            </a:xfrm>
            <a:custGeom>
              <a:avLst/>
              <a:gdLst>
                <a:gd name="T0" fmla="*/ 0 w 192"/>
                <a:gd name="T1" fmla="*/ 480 h 480"/>
                <a:gd name="T2" fmla="*/ 96 w 192"/>
                <a:gd name="T3" fmla="*/ 480 h 480"/>
                <a:gd name="T4" fmla="*/ 96 w 192"/>
                <a:gd name="T5" fmla="*/ 0 h 480"/>
                <a:gd name="T6" fmla="*/ 192 w 192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80"/>
                <a:gd name="T14" fmla="*/ 192 w 192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80">
                  <a:moveTo>
                    <a:pt x="0" y="480"/>
                  </a:moveTo>
                  <a:lnTo>
                    <a:pt x="96" y="480"/>
                  </a:lnTo>
                  <a:lnTo>
                    <a:pt x="96" y="0"/>
                  </a:lnTo>
                  <a:lnTo>
                    <a:pt x="19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97"/>
            <p:cNvSpPr>
              <a:spLocks/>
            </p:cNvSpPr>
            <p:nvPr/>
          </p:nvSpPr>
          <p:spPr bwMode="auto">
            <a:xfrm>
              <a:off x="4176" y="1344"/>
              <a:ext cx="144" cy="1056"/>
            </a:xfrm>
            <a:custGeom>
              <a:avLst/>
              <a:gdLst>
                <a:gd name="T0" fmla="*/ 0 w 144"/>
                <a:gd name="T1" fmla="*/ 1056 h 1056"/>
                <a:gd name="T2" fmla="*/ 48 w 144"/>
                <a:gd name="T3" fmla="*/ 1056 h 1056"/>
                <a:gd name="T4" fmla="*/ 48 w 144"/>
                <a:gd name="T5" fmla="*/ 0 h 1056"/>
                <a:gd name="T6" fmla="*/ 144 w 144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1056"/>
                <a:gd name="T14" fmla="*/ 144 w 144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1056">
                  <a:moveTo>
                    <a:pt x="0" y="1056"/>
                  </a:moveTo>
                  <a:lnTo>
                    <a:pt x="48" y="1056"/>
                  </a:lnTo>
                  <a:lnTo>
                    <a:pt x="48" y="0"/>
                  </a:lnTo>
                  <a:lnTo>
                    <a:pt x="1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098"/>
            <p:cNvSpPr>
              <a:spLocks/>
            </p:cNvSpPr>
            <p:nvPr/>
          </p:nvSpPr>
          <p:spPr bwMode="auto">
            <a:xfrm>
              <a:off x="4944" y="1632"/>
              <a:ext cx="96" cy="720"/>
            </a:xfrm>
            <a:custGeom>
              <a:avLst/>
              <a:gdLst>
                <a:gd name="T0" fmla="*/ 96 w 96"/>
                <a:gd name="T1" fmla="*/ 720 h 720"/>
                <a:gd name="T2" fmla="*/ 48 w 96"/>
                <a:gd name="T3" fmla="*/ 720 h 720"/>
                <a:gd name="T4" fmla="*/ 48 w 96"/>
                <a:gd name="T5" fmla="*/ 0 h 720"/>
                <a:gd name="T6" fmla="*/ 0 w 96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720"/>
                <a:gd name="T14" fmla="*/ 96 w 96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720">
                  <a:moveTo>
                    <a:pt x="96" y="720"/>
                  </a:moveTo>
                  <a:lnTo>
                    <a:pt x="48" y="720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099"/>
            <p:cNvSpPr>
              <a:spLocks/>
            </p:cNvSpPr>
            <p:nvPr/>
          </p:nvSpPr>
          <p:spPr bwMode="auto">
            <a:xfrm>
              <a:off x="4752" y="288"/>
              <a:ext cx="336" cy="1296"/>
            </a:xfrm>
            <a:custGeom>
              <a:avLst/>
              <a:gdLst>
                <a:gd name="T0" fmla="*/ 336 w 336"/>
                <a:gd name="T1" fmla="*/ 1296 h 1296"/>
                <a:gd name="T2" fmla="*/ 240 w 336"/>
                <a:gd name="T3" fmla="*/ 1296 h 1296"/>
                <a:gd name="T4" fmla="*/ 240 w 336"/>
                <a:gd name="T5" fmla="*/ 0 h 1296"/>
                <a:gd name="T6" fmla="*/ 0 w 336"/>
                <a:gd name="T7" fmla="*/ 0 h 12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296"/>
                <a:gd name="T14" fmla="*/ 336 w 336"/>
                <a:gd name="T15" fmla="*/ 1296 h 12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296">
                  <a:moveTo>
                    <a:pt x="336" y="1296"/>
                  </a:moveTo>
                  <a:lnTo>
                    <a:pt x="240" y="1296"/>
                  </a:lnTo>
                  <a:lnTo>
                    <a:pt x="24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100"/>
            <p:cNvSpPr>
              <a:spLocks/>
            </p:cNvSpPr>
            <p:nvPr/>
          </p:nvSpPr>
          <p:spPr bwMode="auto">
            <a:xfrm>
              <a:off x="4944" y="1296"/>
              <a:ext cx="144" cy="384"/>
            </a:xfrm>
            <a:custGeom>
              <a:avLst/>
              <a:gdLst>
                <a:gd name="T0" fmla="*/ 0 w 144"/>
                <a:gd name="T1" fmla="*/ 0 h 384"/>
                <a:gd name="T2" fmla="*/ 96 w 144"/>
                <a:gd name="T3" fmla="*/ 0 h 384"/>
                <a:gd name="T4" fmla="*/ 96 w 144"/>
                <a:gd name="T5" fmla="*/ 384 h 384"/>
                <a:gd name="T6" fmla="*/ 144 w 144"/>
                <a:gd name="T7" fmla="*/ 384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84"/>
                <a:gd name="T14" fmla="*/ 144 w 144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84">
                  <a:moveTo>
                    <a:pt x="0" y="0"/>
                  </a:moveTo>
                  <a:lnTo>
                    <a:pt x="96" y="0"/>
                  </a:lnTo>
                  <a:lnTo>
                    <a:pt x="96" y="384"/>
                  </a:lnTo>
                  <a:lnTo>
                    <a:pt x="144" y="3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5105" y="1344706"/>
            <a:ext cx="1559859" cy="2456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 smtClean="0">
                <a:solidFill>
                  <a:schemeClr val="tx1"/>
                </a:solidFill>
              </a:rPr>
              <a:t>DinerID</a:t>
            </a: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DineDate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DOW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MealTime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Gender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Number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BillTotal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Dessert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3153" y="1559859"/>
            <a:ext cx="50740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for 2009.</a:t>
            </a:r>
          </a:p>
          <a:p>
            <a:r>
              <a:rPr lang="en-US" dirty="0" smtClean="0"/>
              <a:t>DOW: Day of Week (Sun, Mon, …)</a:t>
            </a:r>
          </a:p>
          <a:p>
            <a:r>
              <a:rPr lang="en-US" dirty="0" err="1" smtClean="0"/>
              <a:t>MealTime</a:t>
            </a:r>
            <a:r>
              <a:rPr lang="en-US" dirty="0" smtClean="0"/>
              <a:t>: Lunch, Dinner, Evening (late)</a:t>
            </a:r>
          </a:p>
          <a:p>
            <a:endParaRPr lang="en-US" dirty="0" smtClean="0"/>
          </a:p>
          <a:p>
            <a:r>
              <a:rPr lang="en-US" dirty="0" smtClean="0"/>
              <a:t>Number: Number of people at the table</a:t>
            </a:r>
          </a:p>
          <a:p>
            <a:endParaRPr lang="en-US" dirty="0" smtClean="0"/>
          </a:p>
          <a:p>
            <a:r>
              <a:rPr lang="en-US" dirty="0" smtClean="0"/>
              <a:t>Dessert: Yes/No ordered dessert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Corner Med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86871" y="1075765"/>
            <a:ext cx="1004047" cy="234875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PatientID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LastName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FirstName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DateOfBirth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Gender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Telephone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Address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City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State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ZIPCode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Race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TobaccoUse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871" y="753035"/>
            <a:ext cx="1004047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Patient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0865" y="1372630"/>
            <a:ext cx="1488142" cy="23846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VisitID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PatientID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VisitDate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Ins.Company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Ins.GroupCode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Ins.MemberCode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PatientAmountPaid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DateBillSubmitted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DateIns.Paid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AmountIns.Paid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Diastolic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Systolic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0865" y="1049900"/>
            <a:ext cx="1488142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Visit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5143" y="1622466"/>
            <a:ext cx="1201270" cy="717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VisitID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smtClean="0">
                <a:solidFill>
                  <a:schemeClr val="tx1"/>
                </a:solidFill>
              </a:rPr>
              <a:t>ICD9Diagnosis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Comments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5143" y="1299735"/>
            <a:ext cx="1201270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VisitDiagnoses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197" y="4509266"/>
            <a:ext cx="1201270" cy="717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DrugCode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DrugName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DrugDescription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197" y="4186535"/>
            <a:ext cx="1201270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DrugCodes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3612" y="4753913"/>
            <a:ext cx="1308846" cy="717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VisitID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err="1" smtClean="0">
                <a:solidFill>
                  <a:schemeClr val="tx1"/>
                </a:solidFill>
              </a:rPr>
              <a:t>DrugCode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Comments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3612" y="4431182"/>
            <a:ext cx="1308846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VisitMedications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9852" y="2927199"/>
            <a:ext cx="1201270" cy="9143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VisitID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smtClean="0">
                <a:solidFill>
                  <a:schemeClr val="tx1"/>
                </a:solidFill>
              </a:rPr>
              <a:t>ICD9Procedure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EmployeeID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AmountCharged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9852" y="2604469"/>
            <a:ext cx="1201270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VisitProcedures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51812" y="986120"/>
            <a:ext cx="1506070" cy="51995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smtClean="0">
                <a:solidFill>
                  <a:schemeClr val="tx1"/>
                </a:solidFill>
              </a:rPr>
              <a:t>ICD9Diagnosis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ShortDescription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1812" y="663389"/>
            <a:ext cx="1506070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ICD9DiagnosisCodes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33882" y="2420474"/>
            <a:ext cx="1506070" cy="14281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smtClean="0">
                <a:solidFill>
                  <a:schemeClr val="tx1"/>
                </a:solidFill>
              </a:rPr>
              <a:t>ICD9Procedure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ShortDescription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SetDAte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BaseCost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PhysicianRole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TechnicianRole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PhysicianAssistant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33882" y="2097742"/>
            <a:ext cx="1506070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ICD9ProcedureCodes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185" y="4593121"/>
            <a:ext cx="1366381" cy="13232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EmployeeID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LastName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FirstName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EmployeeCategory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DateHired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DateLeft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EmergencyPhone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185" y="4270391"/>
            <a:ext cx="1366381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Employee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4158" y="4612271"/>
            <a:ext cx="1565442" cy="717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EmployeeID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err="1" smtClean="0">
                <a:solidFill>
                  <a:schemeClr val="tx1"/>
                </a:solidFill>
              </a:rPr>
              <a:t>VactationStart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VacationEnd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4158" y="4289540"/>
            <a:ext cx="1565442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EmployeeVacation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4157" y="5826474"/>
            <a:ext cx="1670373" cy="34947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EmployeeCategory</a:t>
            </a:r>
            <a:endParaRPr lang="en-US" sz="1200" b="1" u="sng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64157" y="5503743"/>
            <a:ext cx="1670373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EmployeeCategory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/>
          <p:nvPr/>
        </p:nvCxnSpPr>
        <p:spPr>
          <a:xfrm>
            <a:off x="1278294" y="1194318"/>
            <a:ext cx="541175" cy="49452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3303037" y="1492898"/>
            <a:ext cx="951722" cy="26125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7" idx="3"/>
          </p:cNvCxnSpPr>
          <p:nvPr/>
        </p:nvCxnSpPr>
        <p:spPr>
          <a:xfrm rot="10800000" flipV="1">
            <a:off x="5466414" y="1091682"/>
            <a:ext cx="1176983" cy="8893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 flipV="1">
            <a:off x="5449079" y="2519265"/>
            <a:ext cx="1175657" cy="7277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endCxn id="11" idx="1"/>
          </p:cNvCxnSpPr>
          <p:nvPr/>
        </p:nvCxnSpPr>
        <p:spPr>
          <a:xfrm>
            <a:off x="1362269" y="4627984"/>
            <a:ext cx="691343" cy="48451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3303037" y="1511559"/>
            <a:ext cx="410547" cy="3415004"/>
          </a:xfrm>
          <a:custGeom>
            <a:avLst/>
            <a:gdLst>
              <a:gd name="connsiteX0" fmla="*/ 0 w 410547"/>
              <a:gd name="connsiteY0" fmla="*/ 0 h 3415004"/>
              <a:gd name="connsiteX1" fmla="*/ 401216 w 410547"/>
              <a:gd name="connsiteY1" fmla="*/ 0 h 3415004"/>
              <a:gd name="connsiteX2" fmla="*/ 410547 w 410547"/>
              <a:gd name="connsiteY2" fmla="*/ 3415004 h 3415004"/>
              <a:gd name="connsiteX3" fmla="*/ 55983 w 410547"/>
              <a:gd name="connsiteY3" fmla="*/ 3415004 h 341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47" h="3415004">
                <a:moveTo>
                  <a:pt x="0" y="0"/>
                </a:moveTo>
                <a:lnTo>
                  <a:pt x="401216" y="0"/>
                </a:lnTo>
                <a:cubicBezTo>
                  <a:pt x="404326" y="1138335"/>
                  <a:pt x="407437" y="2276669"/>
                  <a:pt x="410547" y="3415004"/>
                </a:cubicBezTo>
                <a:lnTo>
                  <a:pt x="55983" y="341500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312367" y="1492898"/>
            <a:ext cx="951723" cy="1576873"/>
          </a:xfrm>
          <a:custGeom>
            <a:avLst/>
            <a:gdLst>
              <a:gd name="connsiteX0" fmla="*/ 0 w 951723"/>
              <a:gd name="connsiteY0" fmla="*/ 0 h 1576873"/>
              <a:gd name="connsiteX1" fmla="*/ 401217 w 951723"/>
              <a:gd name="connsiteY1" fmla="*/ 0 h 1576873"/>
              <a:gd name="connsiteX2" fmla="*/ 401217 w 951723"/>
              <a:gd name="connsiteY2" fmla="*/ 1576873 h 1576873"/>
              <a:gd name="connsiteX3" fmla="*/ 951723 w 951723"/>
              <a:gd name="connsiteY3" fmla="*/ 1576873 h 15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723" h="1576873">
                <a:moveTo>
                  <a:pt x="0" y="0"/>
                </a:moveTo>
                <a:lnTo>
                  <a:pt x="401217" y="0"/>
                </a:lnTo>
                <a:lnTo>
                  <a:pt x="401217" y="1576873"/>
                </a:lnTo>
                <a:lnTo>
                  <a:pt x="951723" y="157687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928188" y="3415004"/>
            <a:ext cx="625151" cy="1324947"/>
          </a:xfrm>
          <a:custGeom>
            <a:avLst/>
            <a:gdLst>
              <a:gd name="connsiteX0" fmla="*/ 625151 w 625151"/>
              <a:gd name="connsiteY0" fmla="*/ 1324947 h 1324947"/>
              <a:gd name="connsiteX1" fmla="*/ 0 w 625151"/>
              <a:gd name="connsiteY1" fmla="*/ 1324947 h 1324947"/>
              <a:gd name="connsiteX2" fmla="*/ 0 w 625151"/>
              <a:gd name="connsiteY2" fmla="*/ 0 h 1324947"/>
              <a:gd name="connsiteX3" fmla="*/ 326571 w 625151"/>
              <a:gd name="connsiteY3" fmla="*/ 0 h 132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151" h="1324947">
                <a:moveTo>
                  <a:pt x="625151" y="1324947"/>
                </a:moveTo>
                <a:lnTo>
                  <a:pt x="0" y="1324947"/>
                </a:lnTo>
                <a:lnTo>
                  <a:pt x="0" y="0"/>
                </a:lnTo>
                <a:lnTo>
                  <a:pt x="326571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5934269" y="4721290"/>
            <a:ext cx="727788" cy="0"/>
          </a:xfrm>
          <a:custGeom>
            <a:avLst/>
            <a:gdLst>
              <a:gd name="connsiteX0" fmla="*/ 0 w 727788"/>
              <a:gd name="connsiteY0" fmla="*/ 0 h 0"/>
              <a:gd name="connsiteX1" fmla="*/ 727788 w 72778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7788">
                <a:moveTo>
                  <a:pt x="0" y="0"/>
                </a:moveTo>
                <a:lnTo>
                  <a:pt x="72778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Elbow Connector 56"/>
          <p:cNvCxnSpPr>
            <a:stCxn id="19" idx="3"/>
            <a:endCxn id="23" idx="1"/>
          </p:cNvCxnSpPr>
          <p:nvPr/>
        </p:nvCxnSpPr>
        <p:spPr>
          <a:xfrm>
            <a:off x="5938566" y="5254769"/>
            <a:ext cx="725591" cy="7464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Basketball: NBA 2008-2011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6851" y="1510479"/>
            <a:ext cx="1317077" cy="192226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GameID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err="1" smtClean="0">
                <a:solidFill>
                  <a:schemeClr val="tx1"/>
                </a:solidFill>
              </a:rPr>
              <a:t>TeamID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Points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Won_Loss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GameDate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OpponentID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OpponentPoints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IsHomeTeam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IsPlayoff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Comments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851" y="1187749"/>
            <a:ext cx="1317077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GameResults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0678" y="1611435"/>
            <a:ext cx="1077233" cy="13976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GameID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GameNumber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GameDate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HomeTeam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Playoff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BaseTeam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Comments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0678" y="1288704"/>
            <a:ext cx="1077233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Games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7580" y="3753468"/>
            <a:ext cx="1004047" cy="121699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TeamID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TeamName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City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Abreviation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Conference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Division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7580" y="3430738"/>
            <a:ext cx="1004047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Teams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3856" y="1820654"/>
            <a:ext cx="1347056" cy="3630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GameID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err="1" smtClean="0">
                <a:solidFill>
                  <a:schemeClr val="tx1"/>
                </a:solidFill>
              </a:rPr>
              <a:t>PlayerID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TeamID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MintesPlayed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FG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FGA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TP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TPA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FTA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ORB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DRB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TRB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AST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STL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BLK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TOV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PF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3856" y="1497924"/>
            <a:ext cx="1347056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PlayerGameStats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7868" y="1840998"/>
            <a:ext cx="1197155" cy="39601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PlayerID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FirstName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MiddleName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LastName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Suffix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NickName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DateOFBirth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BirthCity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BirthCountry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Height_Feet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Height_Inches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Weight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Position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College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CollegeState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HighSchool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HighSchoolCity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HighSchoolState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DraftYear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DraftPosition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DraftTeamCode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7868" y="1518268"/>
            <a:ext cx="1197155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Players</a:t>
            </a:r>
          </a:p>
        </p:txBody>
      </p:sp>
      <p:sp>
        <p:nvSpPr>
          <p:cNvPr id="16" name="Freeform 15"/>
          <p:cNvSpPr/>
          <p:nvPr/>
        </p:nvSpPr>
        <p:spPr>
          <a:xfrm>
            <a:off x="1632857" y="1838131"/>
            <a:ext cx="671804" cy="2090057"/>
          </a:xfrm>
          <a:custGeom>
            <a:avLst/>
            <a:gdLst>
              <a:gd name="connsiteX0" fmla="*/ 0 w 671804"/>
              <a:gd name="connsiteY0" fmla="*/ 0 h 2090057"/>
              <a:gd name="connsiteX1" fmla="*/ 279919 w 671804"/>
              <a:gd name="connsiteY1" fmla="*/ 0 h 2090057"/>
              <a:gd name="connsiteX2" fmla="*/ 279919 w 671804"/>
              <a:gd name="connsiteY2" fmla="*/ 2090057 h 2090057"/>
              <a:gd name="connsiteX3" fmla="*/ 671804 w 671804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04" h="2090057">
                <a:moveTo>
                  <a:pt x="0" y="0"/>
                </a:moveTo>
                <a:lnTo>
                  <a:pt x="279919" y="0"/>
                </a:lnTo>
                <a:lnTo>
                  <a:pt x="279919" y="2090057"/>
                </a:lnTo>
                <a:lnTo>
                  <a:pt x="671804" y="209005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32857" y="1698171"/>
            <a:ext cx="615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3331029" y="1744824"/>
            <a:ext cx="839755" cy="19594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5533053" y="1959428"/>
            <a:ext cx="858416" cy="14928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Basketball Abbreviations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11823" y="1505263"/>
          <a:ext cx="3800913" cy="4145280"/>
        </p:xfrm>
        <a:graphic>
          <a:graphicData uri="http://schemas.openxmlformats.org/drawingml/2006/table">
            <a:tbl>
              <a:tblPr/>
              <a:tblGrid>
                <a:gridCol w="994712"/>
                <a:gridCol w="2806201"/>
              </a:tblGrid>
              <a:tr h="2572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Code</a:t>
                      </a:r>
                      <a:endParaRPr lang="en-US" sz="19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764" marR="11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Name</a:t>
                      </a:r>
                      <a:endParaRPr lang="en-US" sz="19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764" marR="11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7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FG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FGA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TP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TPA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FT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FTA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ORB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DRB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TRB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AST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STL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BLK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TOV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PF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PTS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764" marR="11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Field goals made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Field goals attempted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Three pointers made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Three pointers attempted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Free throws made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Free throws attempted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Offensive rebounds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Defensive rebounds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Total rebounds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Assists 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Steals 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Blocked shots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Turnovers 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Personal fouls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1000" dirty="0">
                          <a:latin typeface="Calibri"/>
                          <a:ea typeface="Times New Roman"/>
                          <a:cs typeface="Times New Roman"/>
                        </a:rPr>
                        <a:t>Points (total)</a:t>
                      </a:r>
                      <a:endParaRPr lang="en-US" sz="1900" kern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764" marR="115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was GM unable to identify trends and build vehicles that people wanted?</a:t>
            </a:r>
          </a:p>
          <a:p>
            <a:r>
              <a:rPr lang="en-US" dirty="0" smtClean="0"/>
              <a:t>See </a:t>
            </a:r>
            <a:r>
              <a:rPr lang="en-US" dirty="0" err="1" smtClean="0"/>
              <a:t>Barraba</a:t>
            </a:r>
            <a:r>
              <a:rPr lang="en-US" dirty="0" smtClean="0"/>
              <a:t> and </a:t>
            </a:r>
            <a:r>
              <a:rPr lang="en-US" dirty="0" err="1" smtClean="0"/>
              <a:t>Zaltman</a:t>
            </a:r>
            <a:r>
              <a:rPr lang="en-US" dirty="0" smtClean="0"/>
              <a:t> (1991) Hearing the Voice of the Market.</a:t>
            </a:r>
          </a:p>
          <a:p>
            <a:r>
              <a:rPr lang="en-US" dirty="0" smtClean="0"/>
              <a:t>Analyze the data and overcome personal biases. Believe in the forecasts.</a:t>
            </a:r>
          </a:p>
          <a:p>
            <a:r>
              <a:rPr lang="en-US" dirty="0" smtClean="0"/>
              <a:t>Do not focus on a single product. When you have multiple subdivisions, create different products for different customers.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8189" y="1753075"/>
            <a:ext cx="1317077" cy="52818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SaleID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SaleDate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189" y="1430345"/>
            <a:ext cx="1317077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5470" y="1722841"/>
            <a:ext cx="1317077" cy="10353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SaleID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b="1" u="sng" dirty="0" err="1" smtClean="0">
                <a:solidFill>
                  <a:schemeClr val="tx1"/>
                </a:solidFill>
              </a:rPr>
              <a:t>ProductID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Quantity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SalePrice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Seq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5470" y="1400110"/>
            <a:ext cx="1317077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SaleItem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167" y="1722840"/>
            <a:ext cx="1317077" cy="126020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ProductID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CategoryID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ProductName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Size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Description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ListPrice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167" y="1400110"/>
            <a:ext cx="1317077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9" name="Rectangle 8"/>
          <p:cNvSpPr/>
          <p:nvPr/>
        </p:nvSpPr>
        <p:spPr>
          <a:xfrm>
            <a:off x="6360386" y="1737830"/>
            <a:ext cx="1317077" cy="5106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u="sng" dirty="0" err="1" smtClean="0">
                <a:solidFill>
                  <a:schemeClr val="tx1"/>
                </a:solidFill>
              </a:rPr>
              <a:t>CategoryID</a:t>
            </a:r>
            <a:endParaRPr lang="en-US" sz="1200" b="1" u="sng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Category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0386" y="1415100"/>
            <a:ext cx="1317077" cy="322730"/>
          </a:xfrm>
          <a:prstGeom prst="rect">
            <a:avLst/>
          </a:prstGeom>
          <a:solidFill>
            <a:srgbClr val="EFF5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ProductCategory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14196" y="1866122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3582955" y="1856791"/>
            <a:ext cx="699796" cy="1399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5598368" y="1847461"/>
            <a:ext cx="765111" cy="17728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39253" y="1409075"/>
            <a:ext cx="1424066" cy="35076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err="1" smtClean="0">
                <a:solidFill>
                  <a:schemeClr val="tx1"/>
                </a:solidFill>
              </a:rPr>
              <a:t>CarID</a:t>
            </a:r>
            <a:endParaRPr lang="en-US" b="1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Year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Make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SecTo60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Category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CityMPG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Price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Weight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Cylinders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666" y="5051685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</a:rPr>
              <a:t>Over 300 vehicles for the 2012 model year with real data.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1292" y="1708879"/>
            <a:ext cx="1379095" cy="1229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YearMonth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TotalSales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Domestic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Foreign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1725" y="3192905"/>
            <a:ext cx="320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</a:rPr>
              <a:t>U.S. data on monthly sales counts of vehicles (thousands) from  1967-01 </a:t>
            </a:r>
            <a:r>
              <a:rPr lang="en-US" smtClean="0">
                <a:solidFill>
                  <a:srgbClr val="9900FF"/>
                </a:solidFill>
              </a:rPr>
              <a:t>through 2012-01</a:t>
            </a:r>
            <a:endParaRPr lang="en-US"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Pfizer</a:t>
            </a:r>
            <a:endParaRPr lang="en-US" dirty="0"/>
          </a:p>
        </p:txBody>
      </p:sp>
      <p:pic>
        <p:nvPicPr>
          <p:cNvPr id="2052" name="Picture 4" descr="C:\Users\JPost\AppData\Local\Microsoft\Windows\Temporary Internet Files\Content.IE5\9ZB7NRRX\MPj042211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854" y="2766646"/>
            <a:ext cx="1305806" cy="1957754"/>
          </a:xfrm>
          <a:prstGeom prst="rect">
            <a:avLst/>
          </a:prstGeom>
          <a:noFill/>
        </p:spPr>
      </p:pic>
      <p:pic>
        <p:nvPicPr>
          <p:cNvPr id="2063" name="Picture 15" descr="C:\Users\JPost\AppData\Local\Microsoft\Windows\Temporary Internet Files\Content.IE5\SW16YJJ2\MPj040212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14" y="656492"/>
            <a:ext cx="1216824" cy="1824345"/>
          </a:xfrm>
          <a:prstGeom prst="rect">
            <a:avLst/>
          </a:prstGeom>
          <a:noFill/>
        </p:spPr>
      </p:pic>
      <p:pic>
        <p:nvPicPr>
          <p:cNvPr id="2064" name="Picture 16" descr="C:\Users\JPost\AppData\Local\Microsoft\Windows\Temporary Internet Files\Content.IE5\9ZB7NRRX\MPj040903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8390" y="3778898"/>
            <a:ext cx="1303891" cy="1303891"/>
          </a:xfrm>
          <a:prstGeom prst="rect">
            <a:avLst/>
          </a:prstGeom>
          <a:noFill/>
        </p:spPr>
      </p:pic>
      <p:pic>
        <p:nvPicPr>
          <p:cNvPr id="2066" name="Picture 18" descr="U S Food and Drug Administration, Protecting and Promoting Your Health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772" y="5337110"/>
            <a:ext cx="5187463" cy="53712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98187" y="2426916"/>
            <a:ext cx="1399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Drug trials</a:t>
            </a:r>
          </a:p>
          <a:p>
            <a:endParaRPr lang="en-US" dirty="0" smtClean="0"/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Effectiveness</a:t>
            </a:r>
          </a:p>
          <a:p>
            <a:r>
              <a:rPr lang="en-US" dirty="0" smtClean="0"/>
              <a:t>Usability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63" idx="3"/>
            <a:endCxn id="19" idx="1"/>
          </p:cNvCxnSpPr>
          <p:nvPr/>
        </p:nvCxnSpPr>
        <p:spPr>
          <a:xfrm>
            <a:off x="1673938" y="1568665"/>
            <a:ext cx="324249" cy="1596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52" idx="3"/>
            <a:endCxn id="19" idx="1"/>
          </p:cNvCxnSpPr>
          <p:nvPr/>
        </p:nvCxnSpPr>
        <p:spPr>
          <a:xfrm flipV="1">
            <a:off x="1644660" y="3165580"/>
            <a:ext cx="353527" cy="579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64" idx="1"/>
          </p:cNvCxnSpPr>
          <p:nvPr/>
        </p:nvCxnSpPr>
        <p:spPr>
          <a:xfrm rot="16200000" flipH="1">
            <a:off x="2674956" y="3927410"/>
            <a:ext cx="526600" cy="480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Picture 20" descr="C:\Users\JPost\AppData\Local\Microsoft\Windows\Temporary Internet Files\Content.IE5\SW16YJJ2\MPj0402127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2060" y="3508309"/>
            <a:ext cx="1100015" cy="1649217"/>
          </a:xfrm>
          <a:prstGeom prst="rect">
            <a:avLst/>
          </a:prstGeom>
          <a:noFill/>
        </p:spPr>
      </p:pic>
      <p:pic>
        <p:nvPicPr>
          <p:cNvPr id="2071" name="Picture 23" descr="C:\Users\JPost\AppData\Local\Microsoft\Windows\Temporary Internet Files\Content.IE5\SW16YJJ2\MPj0438580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3641" y="995503"/>
            <a:ext cx="2177984" cy="144982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55567" y="2500605"/>
            <a:ext cx="1726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and Quality Control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44612" y="5197152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Sales and Pricing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396342" y="1101013"/>
            <a:ext cx="2267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Business aspects are increasingly important. Can a new product be produced efficiently and will customers and physicians prefer it over existing treatments?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Stores: Shelf Space</a:t>
            </a:r>
            <a:endParaRPr lang="en-US" dirty="0"/>
          </a:p>
        </p:txBody>
      </p:sp>
      <p:pic>
        <p:nvPicPr>
          <p:cNvPr id="18437" name="Picture 5" descr="C:\Users\JPost\AppData\Local\Microsoft\Windows\Temporary Internet Files\Content.IE5\XF4ZURVD\MPj01851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304924"/>
            <a:ext cx="3008763" cy="2015871"/>
          </a:xfrm>
          <a:prstGeom prst="rect">
            <a:avLst/>
          </a:prstGeom>
          <a:noFill/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0ECF6"/>
              </a:clrFrom>
              <a:clrTo>
                <a:srgbClr val="E0ECF6">
                  <a:alpha val="0"/>
                </a:srgbClr>
              </a:clrTo>
            </a:clrChange>
          </a:blip>
          <a:srcRect l="33602" t="36517" r="18626" b="5506"/>
          <a:stretch>
            <a:fillRect/>
          </a:stretch>
        </p:blipFill>
        <p:spPr bwMode="auto">
          <a:xfrm>
            <a:off x="3905250" y="1209675"/>
            <a:ext cx="4800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3771900" y="1238249"/>
            <a:ext cx="2638425" cy="314325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850" y="3590925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stores really need to carry 53 varieties of Oreos?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can a retailer decide which items to stock?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can vendors convince retailers to carry new products?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6300" y="6172200"/>
            <a:ext cx="3009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Nabisco Web site 2009-08 </a:t>
            </a:r>
            <a:r>
              <a:rPr lang="en-US" dirty="0" smtClean="0">
                <a:hlinkClick r:id="rId4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NetFlix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1229" y="2335955"/>
            <a:ext cx="2063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Customer rentals.</a:t>
            </a:r>
          </a:p>
          <a:p>
            <a:r>
              <a:rPr lang="en-US" dirty="0" smtClean="0"/>
              <a:t>Customer ratings.</a:t>
            </a:r>
          </a:p>
          <a:p>
            <a:r>
              <a:rPr lang="en-US" dirty="0" smtClean="0"/>
              <a:t>Movie ratings/sales.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1229" y="3714592"/>
            <a:ext cx="2677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  <a:p>
            <a:r>
              <a:rPr lang="en-US" dirty="0" smtClean="0"/>
              <a:t>Recommend movies that customers will enjoy.</a:t>
            </a:r>
          </a:p>
          <a:p>
            <a:r>
              <a:rPr lang="en-US" dirty="0" smtClean="0"/>
              <a:t>Convince customers to rent older movies.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7101" r="43924" b="13461"/>
          <a:stretch/>
        </p:blipFill>
        <p:spPr bwMode="auto">
          <a:xfrm>
            <a:off x="379381" y="1195755"/>
            <a:ext cx="3446080" cy="524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Zoran</a:t>
            </a:r>
            <a:endParaRPr lang="en-US" dirty="0"/>
          </a:p>
        </p:txBody>
      </p:sp>
      <p:pic>
        <p:nvPicPr>
          <p:cNvPr id="20482" name="Picture 2" descr="C:\Users\JPost\AppData\Local\Microsoft\Windows\Temporary Internet Files\Content.IE5\XF4ZURVD\MPj040706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90" y="3530155"/>
            <a:ext cx="1578218" cy="1052145"/>
          </a:xfrm>
          <a:prstGeom prst="rect">
            <a:avLst/>
          </a:prstGeom>
          <a:noFill/>
        </p:spPr>
      </p:pic>
      <p:pic>
        <p:nvPicPr>
          <p:cNvPr id="20486" name="Picture 6" descr="C:\Users\JPost\AppData\Local\Microsoft\Windows\Temporary Internet Files\Content.IE5\XF4ZURVD\MPj041017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05" y="1147481"/>
            <a:ext cx="1742145" cy="1159615"/>
          </a:xfrm>
          <a:prstGeom prst="rect">
            <a:avLst/>
          </a:prstGeom>
          <a:noFill/>
        </p:spPr>
      </p:pic>
      <p:pic>
        <p:nvPicPr>
          <p:cNvPr id="20487" name="Picture 7" descr="C:\Users\JPost\AppData\Local\Microsoft\Windows\Temporary Internet Files\Content.IE5\SW16YJJ2\MPj043875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2402" y="3137989"/>
            <a:ext cx="1246980" cy="936171"/>
          </a:xfrm>
          <a:prstGeom prst="rect">
            <a:avLst/>
          </a:prstGeom>
          <a:noFill/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2120" y="1121255"/>
            <a:ext cx="1308439" cy="86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47247" y="2355899"/>
            <a:ext cx="220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Zoran</a:t>
            </a:r>
            <a:r>
              <a:rPr lang="en-US" dirty="0" smtClean="0"/>
              <a:t>: Designs video and audio chips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574" y="4619115"/>
            <a:ext cx="220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Chip manufacturers: Largely in Taiwan and China, create chips.</a:t>
            </a:r>
            <a:endParaRPr lang="en-US" dirty="0"/>
          </a:p>
        </p:txBody>
      </p:sp>
      <p:pic>
        <p:nvPicPr>
          <p:cNvPr id="20497" name="Picture 17" descr="C:\Users\JPost\AppData\Local\Microsoft\Windows\Temporary Internet Files\Content.IE5\SW16YJJ2\MPj04331000000[1].jpg"/>
          <p:cNvPicPr>
            <a:picLocks noChangeAspect="1" noChangeArrowheads="1"/>
          </p:cNvPicPr>
          <p:nvPr/>
        </p:nvPicPr>
        <p:blipFill>
          <a:blip r:embed="rId6" cstate="print"/>
          <a:srcRect t="17483" r="37793"/>
          <a:stretch>
            <a:fillRect/>
          </a:stretch>
        </p:blipFill>
        <p:spPr bwMode="auto">
          <a:xfrm>
            <a:off x="5704822" y="4323806"/>
            <a:ext cx="796570" cy="1056640"/>
          </a:xfrm>
          <a:prstGeom prst="rect">
            <a:avLst/>
          </a:prstGeom>
          <a:noFill/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7032" y="2237514"/>
            <a:ext cx="229616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1" descr="C:\Users\JPost\AppData\Local\Microsoft\Windows\Temporary Internet Files\Content.IE5\XF4ZURVD\MPj0400636000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8658" y="2351729"/>
            <a:ext cx="1080760" cy="135128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22288" y="3861627"/>
            <a:ext cx="1483153" cy="37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55239" y="5455918"/>
            <a:ext cx="1259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8" idx="2"/>
            <a:endCxn id="20482" idx="0"/>
          </p:cNvCxnSpPr>
          <p:nvPr/>
        </p:nvCxnSpPr>
        <p:spPr>
          <a:xfrm rot="16200000" flipH="1">
            <a:off x="1329717" y="3220772"/>
            <a:ext cx="527925" cy="90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482" idx="3"/>
            <a:endCxn id="20501" idx="1"/>
          </p:cNvCxnSpPr>
          <p:nvPr/>
        </p:nvCxnSpPr>
        <p:spPr>
          <a:xfrm flipV="1">
            <a:off x="2428208" y="3027369"/>
            <a:ext cx="710450" cy="1028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501" idx="3"/>
            <a:endCxn id="20496" idx="1"/>
          </p:cNvCxnSpPr>
          <p:nvPr/>
        </p:nvCxnSpPr>
        <p:spPr>
          <a:xfrm flipV="1">
            <a:off x="4219418" y="1554131"/>
            <a:ext cx="1292702" cy="1473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501" idx="3"/>
            <a:endCxn id="20498" idx="1"/>
          </p:cNvCxnSpPr>
          <p:nvPr/>
        </p:nvCxnSpPr>
        <p:spPr>
          <a:xfrm flipV="1">
            <a:off x="4219418" y="2596289"/>
            <a:ext cx="827614" cy="431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501" idx="3"/>
            <a:endCxn id="20487" idx="1"/>
          </p:cNvCxnSpPr>
          <p:nvPr/>
        </p:nvCxnSpPr>
        <p:spPr>
          <a:xfrm>
            <a:off x="4219418" y="3027369"/>
            <a:ext cx="1382984" cy="578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501" idx="3"/>
            <a:endCxn id="20497" idx="1"/>
          </p:cNvCxnSpPr>
          <p:nvPr/>
        </p:nvCxnSpPr>
        <p:spPr>
          <a:xfrm>
            <a:off x="4219418" y="3027369"/>
            <a:ext cx="1485404" cy="1824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19998" y="3370728"/>
            <a:ext cx="134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Retail stores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20487" idx="3"/>
          </p:cNvCxnSpPr>
          <p:nvPr/>
        </p:nvCxnSpPr>
        <p:spPr>
          <a:xfrm>
            <a:off x="6849382" y="3606075"/>
            <a:ext cx="7706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7882" y="5844989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Demand and sales of </a:t>
            </a:r>
            <a:r>
              <a:rPr lang="en-US" dirty="0" err="1" smtClean="0"/>
              <a:t>Zoran’s</a:t>
            </a:r>
            <a:r>
              <a:rPr lang="en-US" dirty="0" smtClean="0"/>
              <a:t> products depends on several levels of the supply chain—ultimately driven by retail stores. But production lags require accurate forecasts at every step.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pic>
        <p:nvPicPr>
          <p:cNvPr id="21506" name="Picture 2" descr="C:\Users\JPost\AppData\Local\Microsoft\Windows\Temporary Internet Files\Content.IE5\F2IJL6XI\MPj038620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24" y="1147651"/>
            <a:ext cx="724678" cy="1087017"/>
          </a:xfrm>
          <a:prstGeom prst="rect">
            <a:avLst/>
          </a:prstGeom>
          <a:noFill/>
        </p:spPr>
      </p:pic>
      <p:pic>
        <p:nvPicPr>
          <p:cNvPr id="21508" name="Picture 4" descr="C:\Users\JPost\AppData\Local\Microsoft\Windows\Temporary Internet Files\Content.IE5\F2IJL6XI\MPj03861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2" y="1371586"/>
            <a:ext cx="706896" cy="1068356"/>
          </a:xfrm>
          <a:prstGeom prst="rect">
            <a:avLst/>
          </a:prstGeom>
          <a:noFill/>
        </p:spPr>
      </p:pic>
      <p:pic>
        <p:nvPicPr>
          <p:cNvPr id="21509" name="Picture 5" descr="C:\Users\JPost\AppData\Local\Microsoft\Windows\Temporary Internet Files\Content.IE5\SW16YJJ2\MPj018496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519" y="2485208"/>
            <a:ext cx="824072" cy="1233025"/>
          </a:xfrm>
          <a:prstGeom prst="rect">
            <a:avLst/>
          </a:prstGeom>
          <a:noFill/>
        </p:spPr>
      </p:pic>
      <p:pic>
        <p:nvPicPr>
          <p:cNvPr id="21510" name="Picture 6" descr="C:\Users\JPost\AppData\Local\Microsoft\Windows\Temporary Internet Files\Content.IE5\XF4ZURVD\MPj0438882000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AC8C9"/>
              </a:clrFrom>
              <a:clrTo>
                <a:srgbClr val="CAC8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496" y="2225335"/>
            <a:ext cx="811763" cy="1217645"/>
          </a:xfrm>
          <a:prstGeom prst="rect">
            <a:avLst/>
          </a:prstGeom>
          <a:noFill/>
        </p:spPr>
      </p:pic>
      <p:pic>
        <p:nvPicPr>
          <p:cNvPr id="21511" name="Picture 7" descr="C:\Users\JPost\AppData\Local\Microsoft\Windows\Temporary Internet Files\Content.IE5\SW16YJJ2\MPj04388660000[1].jpg"/>
          <p:cNvPicPr>
            <a:picLocks noChangeAspect="1" noChangeArrowheads="1"/>
          </p:cNvPicPr>
          <p:nvPr/>
        </p:nvPicPr>
        <p:blipFill>
          <a:blip r:embed="rId6" cstate="print">
            <a:lum bright="33000" contrast="-11000"/>
          </a:blip>
          <a:srcRect/>
          <a:stretch>
            <a:fillRect/>
          </a:stretch>
        </p:blipFill>
        <p:spPr bwMode="auto">
          <a:xfrm>
            <a:off x="2936813" y="1455562"/>
            <a:ext cx="3403337" cy="2268891"/>
          </a:xfrm>
          <a:prstGeom prst="rect">
            <a:avLst/>
          </a:prstGeom>
          <a:noFill/>
        </p:spPr>
      </p:pic>
      <p:pic>
        <p:nvPicPr>
          <p:cNvPr id="21512" name="Picture 8" descr="C:\Users\JPost\AppData\Local\Microsoft\Windows\Temporary Internet Files\Content.IE5\SW16YJJ2\MPj0438488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302" y="3472409"/>
            <a:ext cx="606396" cy="908297"/>
          </a:xfrm>
          <a:prstGeom prst="rect">
            <a:avLst/>
          </a:prstGeom>
          <a:noFill/>
        </p:spPr>
      </p:pic>
      <p:pic>
        <p:nvPicPr>
          <p:cNvPr id="21513" name="Picture 9" descr="C:\Users\JPost\AppData\Local\Microsoft\Windows\Temporary Internet Files\Content.IE5\9ZB7NRRX\MPj04386320000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2057" y="2192679"/>
            <a:ext cx="989321" cy="148823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604" y="4516003"/>
            <a:ext cx="310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Startup:</a:t>
            </a:r>
          </a:p>
          <a:p>
            <a:r>
              <a:rPr lang="en-US" dirty="0" smtClean="0"/>
              <a:t>Hire the best and brightest.</a:t>
            </a:r>
          </a:p>
          <a:p>
            <a:r>
              <a:rPr lang="en-US" dirty="0" smtClean="0"/>
              <a:t>Fast growth and new projects.</a:t>
            </a:r>
          </a:p>
          <a:p>
            <a:r>
              <a:rPr lang="en-US" dirty="0" smtClean="0"/>
              <a:t>Stock options.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33665" y="4516003"/>
            <a:ext cx="310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Growth:</a:t>
            </a:r>
          </a:p>
          <a:p>
            <a:r>
              <a:rPr lang="en-US" dirty="0" smtClean="0"/>
              <a:t>20,000 employees is a crowd.</a:t>
            </a:r>
          </a:p>
          <a:p>
            <a:r>
              <a:rPr lang="en-US" dirty="0" smtClean="0"/>
              <a:t>Harder for individuals to contribute and be heard.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11347" y="4516003"/>
            <a:ext cx="2174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Underutilized employees leave for new startups and challenges.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23322" y="5887617"/>
            <a:ext cx="485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mining: Monitor evaluations and pay. Find employees who might be planning to leave.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AnnTaylor</a:t>
            </a:r>
            <a:r>
              <a:rPr lang="en-US" dirty="0" smtClean="0"/>
              <a:t> Stores Corp.</a:t>
            </a:r>
            <a:endParaRPr lang="en-US" dirty="0"/>
          </a:p>
        </p:txBody>
      </p:sp>
      <p:pic>
        <p:nvPicPr>
          <p:cNvPr id="22535" name="Picture 7" descr="C:\Users\JPost\AppData\Local\Microsoft\Windows\Temporary Internet Files\Content.IE5\9ZB7NRRX\MPj041014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03" y="1623526"/>
            <a:ext cx="2153924" cy="1433706"/>
          </a:xfrm>
          <a:prstGeom prst="rect">
            <a:avLst/>
          </a:prstGeom>
          <a:noFill/>
        </p:spPr>
      </p:pic>
      <p:pic>
        <p:nvPicPr>
          <p:cNvPr id="22537" name="Picture 9" descr="C:\Users\JPost\AppData\Local\Microsoft\Windows\Temporary Internet Files\Content.IE5\9ZB7NRRX\MPj040901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303" y="3704254"/>
            <a:ext cx="1126443" cy="1688840"/>
          </a:xfrm>
          <a:prstGeom prst="rect">
            <a:avLst/>
          </a:prstGeom>
          <a:noFill/>
        </p:spPr>
      </p:pic>
      <p:pic>
        <p:nvPicPr>
          <p:cNvPr id="22538" name="Picture 10" descr="C:\Users\JPost\AppData\Local\Microsoft\Windows\Temporary Internet Files\Content.IE5\9ZB7NRRX\MPj040943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02761" y="4814596"/>
            <a:ext cx="1644026" cy="1094305"/>
          </a:xfrm>
          <a:prstGeom prst="rect">
            <a:avLst/>
          </a:prstGeom>
          <a:noFill/>
        </p:spPr>
      </p:pic>
      <p:pic>
        <p:nvPicPr>
          <p:cNvPr id="22540" name="Picture 12" descr="C:\Users\JPost\AppData\Local\Microsoft\Windows\Temporary Internet Files\Content.IE5\9ZB7NRRX\MPj0409096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6360" y="1782147"/>
            <a:ext cx="2238032" cy="1489690"/>
          </a:xfrm>
          <a:prstGeom prst="rect">
            <a:avLst/>
          </a:prstGeom>
          <a:noFill/>
        </p:spPr>
      </p:pic>
      <p:pic>
        <p:nvPicPr>
          <p:cNvPr id="22543" name="Picture 15" descr="C:\Users\JPost\AppData\Local\Microsoft\Windows\Temporary Internet Files\Content.IE5\9ZB7NRRX\MPj0400234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893" y="3526972"/>
            <a:ext cx="1527885" cy="1222308"/>
          </a:xfrm>
          <a:prstGeom prst="rect">
            <a:avLst/>
          </a:prstGeom>
          <a:noFill/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457062" y="2568822"/>
          <a:ext cx="3290596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649"/>
                <a:gridCol w="822649"/>
                <a:gridCol w="822649"/>
                <a:gridCol w="822649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Zhu</a:t>
                      </a:r>
                      <a:endParaRPr lang="en-US" sz="1600" dirty="0"/>
                    </a:p>
                  </a:txBody>
                  <a:tcPr/>
                </a:tc>
              </a:tr>
              <a:tr h="1928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$79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$93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$101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$137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$67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13993" y="5551715"/>
            <a:ext cx="3685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are the busiest times?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many salespeople are needed?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Who are the best salespeople?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2450" y="2099388"/>
            <a:ext cx="226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 and Tracking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16817</TotalTime>
  <Words>1784</Words>
  <Application>Microsoft Office PowerPoint</Application>
  <PresentationFormat>On-screen Show (4:3)</PresentationFormat>
  <Paragraphs>803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1: Introduction</vt:lpstr>
      <vt:lpstr>General Motors</vt:lpstr>
      <vt:lpstr>GM Questions</vt:lpstr>
      <vt:lpstr>Pfizer</vt:lpstr>
      <vt:lpstr>Retail Stores: Shelf Space</vt:lpstr>
      <vt:lpstr>NetFlix</vt:lpstr>
      <vt:lpstr>Zoran</vt:lpstr>
      <vt:lpstr>Google</vt:lpstr>
      <vt:lpstr>AnnTaylor Stores Corp.</vt:lpstr>
      <vt:lpstr>Perspectives</vt:lpstr>
      <vt:lpstr>Online Transaction Processing (OLTP)</vt:lpstr>
      <vt:lpstr>ETL: Extraction, Transformation, Loading</vt:lpstr>
      <vt:lpstr>SQL Server Analysis Services</vt:lpstr>
      <vt:lpstr>Other Tools</vt:lpstr>
      <vt:lpstr>Potential Dangers</vt:lpstr>
      <vt:lpstr>Basic Errors</vt:lpstr>
      <vt:lpstr>Human Biases</vt:lpstr>
      <vt:lpstr>Insufficient Data</vt:lpstr>
      <vt:lpstr>Bad Data</vt:lpstr>
      <vt:lpstr>Over Fitting</vt:lpstr>
      <vt:lpstr>Random Chance</vt:lpstr>
      <vt:lpstr>Estimation Instability</vt:lpstr>
      <vt:lpstr>Model Instability</vt:lpstr>
      <vt:lpstr>Cases</vt:lpstr>
      <vt:lpstr>Rolling Thunder Bicycles</vt:lpstr>
      <vt:lpstr>Diner</vt:lpstr>
      <vt:lpstr>Corner Med</vt:lpstr>
      <vt:lpstr>Basketball: NBA 2008-2011</vt:lpstr>
      <vt:lpstr>Basketball Abbreviations</vt:lpstr>
      <vt:lpstr>Bakery</vt:lpstr>
      <vt:lpstr>Cars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8: Evaluation of Dimensions</dc:title>
  <dc:creator>Jerry Post</dc:creator>
  <cp:lastModifiedBy>JPost</cp:lastModifiedBy>
  <cp:revision>974</cp:revision>
  <dcterms:created xsi:type="dcterms:W3CDTF">2009-06-02T19:11:19Z</dcterms:created>
  <dcterms:modified xsi:type="dcterms:W3CDTF">2012-08-11T22:40:02Z</dcterms:modified>
</cp:coreProperties>
</file>