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4"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02" r:id="rId42"/>
    <p:sldId id="296" r:id="rId43"/>
    <p:sldId id="297" r:id="rId44"/>
    <p:sldId id="298" r:id="rId45"/>
    <p:sldId id="299" r:id="rId46"/>
    <p:sldId id="300" r:id="rId47"/>
    <p:sldId id="301" r:id="rId48"/>
    <p:sldId id="313" r:id="rId49"/>
    <p:sldId id="310" r:id="rId50"/>
    <p:sldId id="304" r:id="rId51"/>
    <p:sldId id="305" r:id="rId52"/>
    <p:sldId id="306" r:id="rId53"/>
    <p:sldId id="311" r:id="rId54"/>
    <p:sldId id="307" r:id="rId55"/>
    <p:sldId id="308" r:id="rId56"/>
    <p:sldId id="312" r:id="rId57"/>
    <p:sldId id="309" r:id="rId58"/>
    <p:sldId id="314" r:id="rId59"/>
    <p:sldId id="315" r:id="rId60"/>
    <p:sldId id="316" r:id="rId61"/>
    <p:sldId id="317" r:id="rId62"/>
    <p:sldId id="318" r:id="rId63"/>
    <p:sldId id="319" r:id="rId64"/>
    <p:sldId id="320" r:id="rId65"/>
    <p:sldId id="321"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5FF"/>
    <a:srgbClr val="CCECFF"/>
    <a:srgbClr val="FF0000"/>
    <a:srgbClr val="9900FF"/>
    <a:srgbClr val="FFFFCC"/>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41" autoAdjust="0"/>
  </p:normalViewPr>
  <p:slideViewPr>
    <p:cSldViewPr snapToGrid="0">
      <p:cViewPr varScale="1">
        <p:scale>
          <a:sx n="79" d="100"/>
          <a:sy n="79" d="100"/>
        </p:scale>
        <p:origin x="-2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067A7-F889-4B8B-9945-80D0FDEB2E82}" type="datetimeFigureOut">
              <a:rPr lang="en-US" smtClean="0"/>
              <a:pPr/>
              <a:t>7/27/2012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6067A7-F889-4B8B-9945-80D0FDEB2E82}" type="datetimeFigureOut">
              <a:rPr lang="en-US" smtClean="0"/>
              <a:pPr/>
              <a:t>7/27/2012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6067A7-F889-4B8B-9945-80D0FDEB2E82}" type="datetimeFigureOut">
              <a:rPr lang="en-US" smtClean="0"/>
              <a:pPr/>
              <a:t>7/27/2012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6067A7-F889-4B8B-9945-80D0FDEB2E82}" type="datetimeFigureOut">
              <a:rPr lang="en-US" smtClean="0"/>
              <a:pPr/>
              <a:t>7/27/2012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067A7-F889-4B8B-9945-80D0FDEB2E82}" type="datetimeFigureOut">
              <a:rPr lang="en-US" smtClean="0"/>
              <a:pPr/>
              <a:t>7/27/2012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067A7-F889-4B8B-9945-80D0FDEB2E82}" type="datetimeFigureOut">
              <a:rPr lang="en-US" smtClean="0"/>
              <a:pPr/>
              <a:t>7/27/2012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067A7-F889-4B8B-9945-80D0FDEB2E82}" type="datetimeFigureOut">
              <a:rPr lang="en-US" smtClean="0"/>
              <a:pPr/>
              <a:t>7/27/2012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067A7-F889-4B8B-9945-80D0FDEB2E82}" type="datetimeFigureOut">
              <a:rPr lang="en-US" smtClean="0"/>
              <a:pPr/>
              <a:t>7/27/2012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ED14B-9BA8-4411-B840-4AA9F8B967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3" Type="http://schemas.openxmlformats.org/officeDocument/2006/relationships/hyperlink" Target="http://localhost/Reports" TargetMode="External"/><Relationship Id="rId2" Type="http://schemas.openxmlformats.org/officeDocument/2006/relationships/hyperlink" Target="http://msdn.microsoft.com/en-us/library/bb630430.aspx"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 Database Management Systems</a:t>
            </a:r>
            <a:endParaRPr lang="en-US" dirty="0"/>
          </a:p>
        </p:txBody>
      </p:sp>
      <p:sp>
        <p:nvSpPr>
          <p:cNvPr id="3" name="Subtitle 2"/>
          <p:cNvSpPr>
            <a:spLocks noGrp="1"/>
          </p:cNvSpPr>
          <p:nvPr>
            <p:ph type="subTitle" idx="1"/>
          </p:nvPr>
        </p:nvSpPr>
        <p:spPr/>
        <p:txBody>
          <a:bodyPr/>
          <a:lstStyle/>
          <a:p>
            <a:r>
              <a:rPr lang="en-US" dirty="0" smtClean="0"/>
              <a:t>Data Mining Applications</a:t>
            </a:r>
          </a:p>
          <a:p>
            <a:r>
              <a:rPr lang="en-US" dirty="0" smtClean="0"/>
              <a:t>Jerry Post</a:t>
            </a:r>
          </a:p>
          <a:p>
            <a:r>
              <a:rPr lang="en-US" sz="1600" dirty="0" smtClean="0"/>
              <a:t>Copyright © </a:t>
            </a:r>
            <a:r>
              <a:rPr lang="en-US" sz="1600" dirty="0" smtClean="0"/>
              <a:t>2013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Problem: Loops</a:t>
            </a:r>
            <a:endParaRPr lang="en-US" dirty="0"/>
          </a:p>
        </p:txBody>
      </p:sp>
      <p:sp>
        <p:nvSpPr>
          <p:cNvPr id="3" name="Rectangle 2"/>
          <p:cNvSpPr/>
          <p:nvPr/>
        </p:nvSpPr>
        <p:spPr>
          <a:xfrm>
            <a:off x="1049311" y="2143592"/>
            <a:ext cx="1334125" cy="19187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rPr>
              <a:t>CustomerID</a:t>
            </a:r>
            <a:endParaRPr lang="en-US" dirty="0" smtClean="0">
              <a:solidFill>
                <a:schemeClr val="tx1"/>
              </a:solidFill>
            </a:endParaRPr>
          </a:p>
          <a:p>
            <a:r>
              <a:rPr lang="en-US" dirty="0" err="1" smtClean="0">
                <a:solidFill>
                  <a:schemeClr val="tx1"/>
                </a:solidFill>
              </a:rPr>
              <a:t>LastName</a:t>
            </a:r>
            <a:endParaRPr lang="en-US" dirty="0" smtClean="0">
              <a:solidFill>
                <a:schemeClr val="tx1"/>
              </a:solidFill>
            </a:endParaRPr>
          </a:p>
          <a:p>
            <a:r>
              <a:rPr lang="en-US" dirty="0" err="1" smtClean="0">
                <a:solidFill>
                  <a:schemeClr val="tx1"/>
                </a:solidFill>
              </a:rPr>
              <a:t>FirstName</a:t>
            </a:r>
            <a:endParaRPr lang="en-US" dirty="0" smtClean="0">
              <a:solidFill>
                <a:schemeClr val="tx1"/>
              </a:solidFill>
            </a:endParaRPr>
          </a:p>
          <a:p>
            <a:r>
              <a:rPr lang="en-US" dirty="0" smtClean="0">
                <a:solidFill>
                  <a:schemeClr val="tx1"/>
                </a:solidFill>
              </a:rPr>
              <a:t>Phone</a:t>
            </a:r>
          </a:p>
          <a:p>
            <a:r>
              <a:rPr lang="en-US" dirty="0" smtClean="0">
                <a:solidFill>
                  <a:schemeClr val="tx1"/>
                </a:solidFill>
              </a:rPr>
              <a:t>Address</a:t>
            </a:r>
          </a:p>
          <a:p>
            <a:r>
              <a:rPr lang="en-US" dirty="0" err="1" smtClean="0">
                <a:solidFill>
                  <a:schemeClr val="tx1"/>
                </a:solidFill>
              </a:rPr>
              <a:t>CityID</a:t>
            </a:r>
            <a:endParaRPr lang="en-US" dirty="0" smtClean="0">
              <a:solidFill>
                <a:schemeClr val="tx1"/>
              </a:solidFill>
            </a:endParaRPr>
          </a:p>
        </p:txBody>
      </p:sp>
      <p:sp>
        <p:nvSpPr>
          <p:cNvPr id="4" name="Rectangle 3"/>
          <p:cNvSpPr/>
          <p:nvPr/>
        </p:nvSpPr>
        <p:spPr>
          <a:xfrm>
            <a:off x="1049311" y="1768839"/>
            <a:ext cx="1334125" cy="374754"/>
          </a:xfrm>
          <a:prstGeom prst="rect">
            <a:avLst/>
          </a:prstGeom>
          <a:solidFill>
            <a:srgbClr val="EFF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Customer</a:t>
            </a:r>
          </a:p>
        </p:txBody>
      </p:sp>
      <p:sp>
        <p:nvSpPr>
          <p:cNvPr id="5" name="Rectangle 4"/>
          <p:cNvSpPr/>
          <p:nvPr/>
        </p:nvSpPr>
        <p:spPr>
          <a:xfrm>
            <a:off x="3867461" y="2143593"/>
            <a:ext cx="1558977" cy="157396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rPr>
              <a:t>SerialNumber</a:t>
            </a:r>
            <a:endParaRPr lang="en-US" dirty="0" smtClean="0">
              <a:solidFill>
                <a:schemeClr val="tx1"/>
              </a:solidFill>
            </a:endParaRPr>
          </a:p>
          <a:p>
            <a:r>
              <a:rPr lang="en-US" dirty="0" err="1" smtClean="0">
                <a:solidFill>
                  <a:schemeClr val="tx1"/>
                </a:solidFill>
              </a:rPr>
              <a:t>ModelType</a:t>
            </a:r>
            <a:endParaRPr lang="en-US" dirty="0" smtClean="0">
              <a:solidFill>
                <a:schemeClr val="tx1"/>
              </a:solidFill>
            </a:endParaRPr>
          </a:p>
          <a:p>
            <a:r>
              <a:rPr lang="en-US" dirty="0" err="1" smtClean="0">
                <a:solidFill>
                  <a:schemeClr val="tx1"/>
                </a:solidFill>
              </a:rPr>
              <a:t>OrderDate</a:t>
            </a:r>
            <a:endParaRPr lang="en-US" dirty="0" smtClean="0">
              <a:solidFill>
                <a:schemeClr val="tx1"/>
              </a:solidFill>
            </a:endParaRPr>
          </a:p>
          <a:p>
            <a:r>
              <a:rPr lang="en-US" dirty="0" err="1" smtClean="0">
                <a:solidFill>
                  <a:schemeClr val="tx1"/>
                </a:solidFill>
              </a:rPr>
              <a:t>CustomerID</a:t>
            </a:r>
            <a:endParaRPr lang="en-US" dirty="0" smtClean="0">
              <a:solidFill>
                <a:schemeClr val="tx1"/>
              </a:solidFill>
            </a:endParaRPr>
          </a:p>
          <a:p>
            <a:r>
              <a:rPr lang="en-US" dirty="0" err="1" smtClean="0">
                <a:solidFill>
                  <a:schemeClr val="tx1"/>
                </a:solidFill>
              </a:rPr>
              <a:t>EmployeeID</a:t>
            </a:r>
            <a:endParaRPr lang="en-US" dirty="0" smtClean="0">
              <a:solidFill>
                <a:schemeClr val="tx1"/>
              </a:solidFill>
            </a:endParaRPr>
          </a:p>
        </p:txBody>
      </p:sp>
      <p:sp>
        <p:nvSpPr>
          <p:cNvPr id="6" name="Rectangle 5"/>
          <p:cNvSpPr/>
          <p:nvPr/>
        </p:nvSpPr>
        <p:spPr>
          <a:xfrm>
            <a:off x="3867461" y="1768839"/>
            <a:ext cx="1558977" cy="374754"/>
          </a:xfrm>
          <a:prstGeom prst="rect">
            <a:avLst/>
          </a:prstGeom>
          <a:solidFill>
            <a:srgbClr val="EFF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Bicycle</a:t>
            </a:r>
          </a:p>
        </p:txBody>
      </p:sp>
      <p:sp>
        <p:nvSpPr>
          <p:cNvPr id="8" name="Rectangle 7"/>
          <p:cNvSpPr/>
          <p:nvPr/>
        </p:nvSpPr>
        <p:spPr>
          <a:xfrm>
            <a:off x="3432747" y="4601981"/>
            <a:ext cx="1334125" cy="157396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rPr>
              <a:t>CityID</a:t>
            </a:r>
            <a:endParaRPr lang="en-US" dirty="0" smtClean="0">
              <a:solidFill>
                <a:schemeClr val="tx1"/>
              </a:solidFill>
            </a:endParaRPr>
          </a:p>
          <a:p>
            <a:r>
              <a:rPr lang="en-US" dirty="0" smtClean="0">
                <a:solidFill>
                  <a:schemeClr val="tx1"/>
                </a:solidFill>
              </a:rPr>
              <a:t>Name</a:t>
            </a:r>
          </a:p>
          <a:p>
            <a:r>
              <a:rPr lang="en-US" dirty="0" smtClean="0">
                <a:solidFill>
                  <a:schemeClr val="tx1"/>
                </a:solidFill>
              </a:rPr>
              <a:t>State</a:t>
            </a:r>
          </a:p>
          <a:p>
            <a:r>
              <a:rPr lang="en-US" dirty="0" err="1" smtClean="0">
                <a:solidFill>
                  <a:schemeClr val="tx1"/>
                </a:solidFill>
              </a:rPr>
              <a:t>ZIPCode</a:t>
            </a:r>
            <a:endParaRPr lang="en-US" dirty="0" smtClean="0">
              <a:solidFill>
                <a:schemeClr val="tx1"/>
              </a:solidFill>
            </a:endParaRPr>
          </a:p>
          <a:p>
            <a:r>
              <a:rPr lang="en-US" dirty="0" smtClean="0">
                <a:solidFill>
                  <a:schemeClr val="tx1"/>
                </a:solidFill>
              </a:rPr>
              <a:t>Population</a:t>
            </a:r>
          </a:p>
        </p:txBody>
      </p:sp>
      <p:sp>
        <p:nvSpPr>
          <p:cNvPr id="9" name="Rectangle 8"/>
          <p:cNvSpPr/>
          <p:nvPr/>
        </p:nvSpPr>
        <p:spPr>
          <a:xfrm>
            <a:off x="3432747" y="4227227"/>
            <a:ext cx="1334125" cy="374754"/>
          </a:xfrm>
          <a:prstGeom prst="rect">
            <a:avLst/>
          </a:prstGeom>
          <a:solidFill>
            <a:srgbClr val="EFF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City</a:t>
            </a:r>
          </a:p>
        </p:txBody>
      </p:sp>
      <p:sp>
        <p:nvSpPr>
          <p:cNvPr id="10" name="Rectangle 9"/>
          <p:cNvSpPr/>
          <p:nvPr/>
        </p:nvSpPr>
        <p:spPr>
          <a:xfrm>
            <a:off x="6535711" y="3912432"/>
            <a:ext cx="1334125" cy="19187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rPr>
              <a:t>EmployeeID</a:t>
            </a:r>
            <a:endParaRPr lang="en-US" dirty="0" smtClean="0">
              <a:solidFill>
                <a:schemeClr val="tx1"/>
              </a:solidFill>
            </a:endParaRPr>
          </a:p>
          <a:p>
            <a:r>
              <a:rPr lang="en-US" dirty="0" err="1" smtClean="0">
                <a:solidFill>
                  <a:schemeClr val="tx1"/>
                </a:solidFill>
              </a:rPr>
              <a:t>LastName</a:t>
            </a:r>
            <a:endParaRPr lang="en-US" dirty="0" smtClean="0">
              <a:solidFill>
                <a:schemeClr val="tx1"/>
              </a:solidFill>
            </a:endParaRPr>
          </a:p>
          <a:p>
            <a:r>
              <a:rPr lang="en-US" dirty="0" err="1" smtClean="0">
                <a:solidFill>
                  <a:schemeClr val="tx1"/>
                </a:solidFill>
              </a:rPr>
              <a:t>FirstName</a:t>
            </a:r>
            <a:endParaRPr lang="en-US" dirty="0" smtClean="0">
              <a:solidFill>
                <a:schemeClr val="tx1"/>
              </a:solidFill>
            </a:endParaRPr>
          </a:p>
          <a:p>
            <a:r>
              <a:rPr lang="en-US" dirty="0" smtClean="0">
                <a:solidFill>
                  <a:schemeClr val="tx1"/>
                </a:solidFill>
              </a:rPr>
              <a:t>Phone</a:t>
            </a:r>
          </a:p>
          <a:p>
            <a:r>
              <a:rPr lang="en-US" dirty="0" smtClean="0">
                <a:solidFill>
                  <a:schemeClr val="tx1"/>
                </a:solidFill>
              </a:rPr>
              <a:t>Address</a:t>
            </a:r>
          </a:p>
          <a:p>
            <a:r>
              <a:rPr lang="en-US" dirty="0" err="1" smtClean="0">
                <a:solidFill>
                  <a:schemeClr val="tx1"/>
                </a:solidFill>
              </a:rPr>
              <a:t>CityID</a:t>
            </a:r>
            <a:endParaRPr lang="en-US" dirty="0" smtClean="0">
              <a:solidFill>
                <a:schemeClr val="tx1"/>
              </a:solidFill>
            </a:endParaRPr>
          </a:p>
        </p:txBody>
      </p:sp>
      <p:sp>
        <p:nvSpPr>
          <p:cNvPr id="11" name="Rectangle 10"/>
          <p:cNvSpPr/>
          <p:nvPr/>
        </p:nvSpPr>
        <p:spPr>
          <a:xfrm>
            <a:off x="6535711" y="3537679"/>
            <a:ext cx="1334125" cy="374754"/>
          </a:xfrm>
          <a:prstGeom prst="rect">
            <a:avLst/>
          </a:prstGeom>
          <a:solidFill>
            <a:srgbClr val="EFF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Employee</a:t>
            </a:r>
          </a:p>
        </p:txBody>
      </p:sp>
      <p:cxnSp>
        <p:nvCxnSpPr>
          <p:cNvPr id="13" name="Elbow Connector 12"/>
          <p:cNvCxnSpPr/>
          <p:nvPr/>
        </p:nvCxnSpPr>
        <p:spPr>
          <a:xfrm>
            <a:off x="2398426" y="2383436"/>
            <a:ext cx="1454046" cy="82445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a:off x="5426439" y="3582649"/>
            <a:ext cx="1124263" cy="59960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2398426" y="3927423"/>
            <a:ext cx="1049312" cy="94438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4781862" y="4841823"/>
            <a:ext cx="1753849" cy="71952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4793" y="4991725"/>
            <a:ext cx="2683240" cy="1477328"/>
          </a:xfrm>
          <a:prstGeom prst="rect">
            <a:avLst/>
          </a:prstGeom>
          <a:noFill/>
        </p:spPr>
        <p:txBody>
          <a:bodyPr wrap="square" rtlCol="0">
            <a:spAutoFit/>
          </a:bodyPr>
          <a:lstStyle/>
          <a:p>
            <a:r>
              <a:rPr lang="en-US" dirty="0" smtClean="0">
                <a:solidFill>
                  <a:srgbClr val="0070C0"/>
                </a:solidFill>
              </a:rPr>
              <a:t>Customer – City</a:t>
            </a:r>
          </a:p>
          <a:p>
            <a:r>
              <a:rPr lang="en-US" dirty="0" smtClean="0">
                <a:solidFill>
                  <a:srgbClr val="0070C0"/>
                </a:solidFill>
              </a:rPr>
              <a:t>Employee – City</a:t>
            </a:r>
          </a:p>
          <a:p>
            <a:r>
              <a:rPr lang="en-US" dirty="0" smtClean="0">
                <a:solidFill>
                  <a:srgbClr val="0070C0"/>
                </a:solidFill>
              </a:rPr>
              <a:t>Returns match ONLY if Customer lives in the same city as the Employee!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Queries</a:t>
            </a:r>
            <a:endParaRPr lang="en-US" dirty="0"/>
          </a:p>
        </p:txBody>
      </p:sp>
      <p:sp>
        <p:nvSpPr>
          <p:cNvPr id="4" name="TextBox 3"/>
          <p:cNvSpPr txBox="1"/>
          <p:nvPr/>
        </p:nvSpPr>
        <p:spPr>
          <a:xfrm>
            <a:off x="719527" y="1394085"/>
            <a:ext cx="7585023" cy="4524315"/>
          </a:xfrm>
          <a:prstGeom prst="rect">
            <a:avLst/>
          </a:prstGeom>
          <a:noFill/>
        </p:spPr>
        <p:txBody>
          <a:bodyPr wrap="square" rtlCol="0">
            <a:spAutoFit/>
          </a:bodyPr>
          <a:lstStyle/>
          <a:p>
            <a:pPr marL="225425" indent="-225425">
              <a:buFont typeface="Arial" pitchFamily="34" charset="0"/>
              <a:buChar char="•"/>
              <a:tabLst>
                <a:tab pos="225425" algn="l"/>
              </a:tabLst>
            </a:pPr>
            <a:r>
              <a:rPr lang="en-US" dirty="0" smtClean="0"/>
              <a:t>Which bicycles were ordered between 12/1/2008 and 12/15/2008?</a:t>
            </a:r>
          </a:p>
          <a:p>
            <a:pPr marL="225425" indent="-225425">
              <a:buFont typeface="Arial" pitchFamily="34" charset="0"/>
              <a:buChar char="•"/>
              <a:tabLst>
                <a:tab pos="225425" algn="l"/>
              </a:tabLst>
            </a:pPr>
            <a:r>
              <a:rPr lang="en-US" dirty="0" smtClean="0"/>
              <a:t>Which race bicycles in 2008 were larger than 61 cm?</a:t>
            </a:r>
          </a:p>
          <a:p>
            <a:pPr marL="225425" indent="-225425">
              <a:buFont typeface="Arial" pitchFamily="34" charset="0"/>
              <a:buChar char="•"/>
              <a:tabLst>
                <a:tab pos="225425" algn="l"/>
              </a:tabLst>
            </a:pPr>
            <a:r>
              <a:rPr lang="en-US" dirty="0" smtClean="0"/>
              <a:t>Which race bicycles in 2007 had a list price over 7000?</a:t>
            </a:r>
          </a:p>
          <a:p>
            <a:pPr marL="225425" indent="-225425">
              <a:buFont typeface="Arial" pitchFamily="34" charset="0"/>
              <a:buChar char="•"/>
              <a:tabLst>
                <a:tab pos="225425" algn="l"/>
              </a:tabLst>
            </a:pPr>
            <a:r>
              <a:rPr lang="en-US" dirty="0" smtClean="0"/>
              <a:t>In December 2008, which mountain or mountain full suspension bicycles sold for more than 5500?</a:t>
            </a:r>
          </a:p>
          <a:p>
            <a:pPr marL="225425" indent="-225425">
              <a:buFont typeface="Arial" pitchFamily="34" charset="0"/>
              <a:buChar char="•"/>
              <a:tabLst>
                <a:tab pos="225425" algn="l"/>
              </a:tabLst>
            </a:pPr>
            <a:r>
              <a:rPr lang="en-US" dirty="0" smtClean="0"/>
              <a:t>What is the total value of all bikes sold in December 2008?</a:t>
            </a:r>
          </a:p>
          <a:p>
            <a:pPr marL="225425" indent="-225425">
              <a:buFont typeface="Arial" pitchFamily="34" charset="0"/>
              <a:buChar char="•"/>
              <a:tabLst>
                <a:tab pos="225425" algn="l"/>
              </a:tabLst>
            </a:pPr>
            <a:r>
              <a:rPr lang="en-US" dirty="0" smtClean="0"/>
              <a:t>What it the total value of items on purchase order 101?</a:t>
            </a:r>
          </a:p>
          <a:p>
            <a:pPr marL="225425" indent="-225425">
              <a:buFont typeface="Arial" pitchFamily="34" charset="0"/>
              <a:buChar char="•"/>
              <a:tabLst>
                <a:tab pos="225425" algn="l"/>
              </a:tabLst>
            </a:pPr>
            <a:r>
              <a:rPr lang="en-US" dirty="0" smtClean="0"/>
              <a:t>How many Race bikes were sold in November 2008?</a:t>
            </a:r>
          </a:p>
          <a:p>
            <a:pPr marL="225425" indent="-225425">
              <a:buFont typeface="Arial" pitchFamily="34" charset="0"/>
              <a:buChar char="•"/>
              <a:tabLst>
                <a:tab pos="225425" algn="l"/>
              </a:tabLst>
            </a:pPr>
            <a:r>
              <a:rPr lang="en-US" dirty="0" smtClean="0"/>
              <a:t>What is the number of bicycles sold of each model type in November 2008?</a:t>
            </a:r>
          </a:p>
          <a:p>
            <a:pPr marL="225425" indent="-225425">
              <a:buFont typeface="Arial" pitchFamily="34" charset="0"/>
              <a:buChar char="•"/>
              <a:tabLst>
                <a:tab pos="225425" algn="l"/>
              </a:tabLst>
            </a:pPr>
            <a:r>
              <a:rPr lang="en-US" dirty="0" smtClean="0"/>
              <a:t>Who is the best sales person?</a:t>
            </a:r>
          </a:p>
          <a:p>
            <a:pPr marL="225425" indent="-225425">
              <a:buFont typeface="Arial" pitchFamily="34" charset="0"/>
              <a:buChar char="•"/>
              <a:tabLst>
                <a:tab pos="225425" algn="l"/>
              </a:tabLst>
            </a:pPr>
            <a:r>
              <a:rPr lang="en-US" dirty="0" smtClean="0"/>
              <a:t>List the </a:t>
            </a:r>
            <a:r>
              <a:rPr lang="en-US" dirty="0" err="1" smtClean="0"/>
              <a:t>CustomerID</a:t>
            </a:r>
            <a:r>
              <a:rPr lang="en-US" dirty="0" smtClean="0"/>
              <a:t> of everyone who bought a bicycle on December 1, 2008.</a:t>
            </a:r>
          </a:p>
          <a:p>
            <a:pPr marL="225425" indent="-225425">
              <a:buFont typeface="Arial" pitchFamily="34" charset="0"/>
              <a:buChar char="•"/>
              <a:tabLst>
                <a:tab pos="225425" algn="l"/>
              </a:tabLst>
            </a:pPr>
            <a:r>
              <a:rPr lang="en-US" dirty="0" smtClean="0"/>
              <a:t>List Names and Phone numbers for everyone who purchased a bike on 01-DEC-2008.</a:t>
            </a:r>
          </a:p>
          <a:p>
            <a:pPr marL="225425" indent="-225425">
              <a:buFont typeface="Arial" pitchFamily="34" charset="0"/>
              <a:buChar char="•"/>
              <a:tabLst>
                <a:tab pos="225425" algn="l"/>
              </a:tabLst>
            </a:pPr>
            <a:r>
              <a:rPr lang="en-US" dirty="0" smtClean="0"/>
              <a:t>List customers from Miami, FL who purchased bicycles in December 2008.</a:t>
            </a:r>
          </a:p>
          <a:p>
            <a:pPr marL="225425" indent="-225425">
              <a:buFont typeface="Arial" pitchFamily="34" charset="0"/>
              <a:buChar char="•"/>
              <a:tabLst>
                <a:tab pos="225425" algn="l"/>
              </a:tabLst>
            </a:pPr>
            <a:r>
              <a:rPr lang="en-US" dirty="0" smtClean="0"/>
              <a:t>List customers from Miami, FL who purchased bicycles in December 2008.</a:t>
            </a:r>
          </a:p>
          <a:p>
            <a:pPr marL="225425" indent="-225425">
              <a:buFont typeface="Arial" pitchFamily="34" charset="0"/>
              <a:buChar char="•"/>
              <a:tabLst>
                <a:tab pos="225425" algn="l"/>
              </a:tabLst>
            </a:pPr>
            <a:r>
              <a:rPr lang="en-US" dirty="0" smtClean="0"/>
              <a:t>Which model types were not sold in December 2008?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Query</a:t>
            </a:r>
            <a:endParaRPr lang="en-US" dirty="0"/>
          </a:p>
        </p:txBody>
      </p:sp>
      <p:sp>
        <p:nvSpPr>
          <p:cNvPr id="4" name="TextBox 3"/>
          <p:cNvSpPr txBox="1"/>
          <p:nvPr/>
        </p:nvSpPr>
        <p:spPr>
          <a:xfrm>
            <a:off x="5996067" y="1349115"/>
            <a:ext cx="2938072" cy="3693319"/>
          </a:xfrm>
          <a:prstGeom prst="rect">
            <a:avLst/>
          </a:prstGeom>
          <a:noFill/>
        </p:spPr>
        <p:txBody>
          <a:bodyPr wrap="square" rtlCol="0">
            <a:spAutoFit/>
          </a:bodyPr>
          <a:lstStyle/>
          <a:p>
            <a:r>
              <a:rPr lang="en-US" dirty="0" smtClean="0">
                <a:solidFill>
                  <a:srgbClr val="0070C0"/>
                </a:solidFill>
              </a:rPr>
              <a:t>Getting Started:</a:t>
            </a:r>
          </a:p>
          <a:p>
            <a:r>
              <a:rPr lang="en-US" dirty="0" smtClean="0">
                <a:solidFill>
                  <a:srgbClr val="0070C0"/>
                </a:solidFill>
              </a:rPr>
              <a:t>SQL Server Management Studio</a:t>
            </a:r>
          </a:p>
          <a:p>
            <a:r>
              <a:rPr lang="en-US" dirty="0" smtClean="0">
                <a:solidFill>
                  <a:srgbClr val="0070C0"/>
                </a:solidFill>
              </a:rPr>
              <a:t>Expand Database list.</a:t>
            </a:r>
          </a:p>
          <a:p>
            <a:r>
              <a:rPr lang="en-US" dirty="0" smtClean="0">
                <a:solidFill>
                  <a:srgbClr val="0070C0"/>
                </a:solidFill>
              </a:rPr>
              <a:t>Right-click RT choose New Query</a:t>
            </a:r>
          </a:p>
          <a:p>
            <a:r>
              <a:rPr lang="en-US" dirty="0" smtClean="0">
                <a:solidFill>
                  <a:srgbClr val="0070C0"/>
                </a:solidFill>
              </a:rPr>
              <a:t>(otherwise need to type USE RT;)</a:t>
            </a:r>
          </a:p>
          <a:p>
            <a:endParaRPr lang="en-US" dirty="0" smtClean="0">
              <a:solidFill>
                <a:srgbClr val="0070C0"/>
              </a:solidFill>
            </a:endParaRPr>
          </a:p>
          <a:p>
            <a:r>
              <a:rPr lang="en-US" dirty="0" smtClean="0">
                <a:solidFill>
                  <a:srgbClr val="0070C0"/>
                </a:solidFill>
              </a:rPr>
              <a:t>Right-click query window and select Edit Query in Designer.</a:t>
            </a:r>
          </a:p>
          <a:p>
            <a:r>
              <a:rPr lang="en-US" dirty="0" smtClean="0">
                <a:solidFill>
                  <a:srgbClr val="0070C0"/>
                </a:solidFill>
              </a:rPr>
              <a:t>Choose the Bicycle table and close the table window.</a:t>
            </a:r>
            <a:endParaRPr lang="en-US" dirty="0">
              <a:solidFill>
                <a:srgbClr val="0070C0"/>
              </a:solidFill>
            </a:endParaRPr>
          </a:p>
        </p:txBody>
      </p:sp>
      <p:sp>
        <p:nvSpPr>
          <p:cNvPr id="5" name="Rectangle 4"/>
          <p:cNvSpPr/>
          <p:nvPr/>
        </p:nvSpPr>
        <p:spPr>
          <a:xfrm>
            <a:off x="502171" y="6028917"/>
            <a:ext cx="4572000" cy="646331"/>
          </a:xfrm>
          <a:prstGeom prst="rect">
            <a:avLst/>
          </a:prstGeom>
        </p:spPr>
        <p:txBody>
          <a:bodyPr>
            <a:spAutoFit/>
          </a:bodyPr>
          <a:lstStyle/>
          <a:p>
            <a:r>
              <a:rPr lang="en-US" dirty="0" smtClean="0"/>
              <a:t>Which bicycles were ordered between 12/1/2008 and 12/15/2008? </a:t>
            </a:r>
            <a:endParaRPr lang="en-US" dirty="0"/>
          </a:p>
        </p:txBody>
      </p:sp>
      <p:pic>
        <p:nvPicPr>
          <p:cNvPr id="19459" name="Picture 3"/>
          <p:cNvPicPr>
            <a:picLocks noChangeAspect="1" noChangeArrowheads="1"/>
          </p:cNvPicPr>
          <p:nvPr/>
        </p:nvPicPr>
        <p:blipFill>
          <a:blip r:embed="rId2" cstate="print"/>
          <a:srcRect/>
          <a:stretch>
            <a:fillRect/>
          </a:stretch>
        </p:blipFill>
        <p:spPr bwMode="auto">
          <a:xfrm>
            <a:off x="239841" y="1259173"/>
            <a:ext cx="5500474" cy="470190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20484" name="Picture 4"/>
          <p:cNvPicPr>
            <a:picLocks noChangeAspect="1" noChangeArrowheads="1"/>
          </p:cNvPicPr>
          <p:nvPr/>
        </p:nvPicPr>
        <p:blipFill>
          <a:blip r:embed="rId2" cstate="print"/>
          <a:srcRect/>
          <a:stretch>
            <a:fillRect/>
          </a:stretch>
        </p:blipFill>
        <p:spPr bwMode="auto">
          <a:xfrm>
            <a:off x="1154555" y="1199213"/>
            <a:ext cx="6970114" cy="513733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Introduction</a:t>
            </a:r>
            <a:endParaRPr lang="en-US" dirty="0"/>
          </a:p>
        </p:txBody>
      </p:sp>
      <p:sp>
        <p:nvSpPr>
          <p:cNvPr id="4" name="Rectangle 3"/>
          <p:cNvSpPr/>
          <p:nvPr/>
        </p:nvSpPr>
        <p:spPr>
          <a:xfrm>
            <a:off x="1401580" y="1715975"/>
            <a:ext cx="5883640" cy="1200329"/>
          </a:xfrm>
          <a:prstGeom prst="rect">
            <a:avLst/>
          </a:prstGeom>
        </p:spPr>
        <p:txBody>
          <a:bodyPr wrap="square">
            <a:spAutoFit/>
          </a:bodyPr>
          <a:lstStyle/>
          <a:p>
            <a:pPr>
              <a:tabLst>
                <a:tab pos="914400" algn="l"/>
                <a:tab pos="2398713" algn="l"/>
              </a:tabLst>
            </a:pPr>
            <a:r>
              <a:rPr lang="en-US" dirty="0" smtClean="0"/>
              <a:t>SELECT	columns	What do you want to see?</a:t>
            </a:r>
          </a:p>
          <a:p>
            <a:pPr>
              <a:tabLst>
                <a:tab pos="914400" algn="l"/>
                <a:tab pos="2398713" algn="l"/>
              </a:tabLst>
            </a:pPr>
            <a:r>
              <a:rPr lang="en-US" dirty="0" smtClean="0"/>
              <a:t>FROM	tables	What tables are involved?</a:t>
            </a:r>
          </a:p>
          <a:p>
            <a:pPr>
              <a:tabLst>
                <a:tab pos="914400" algn="l"/>
                <a:tab pos="2398713" algn="l"/>
              </a:tabLst>
            </a:pPr>
            <a:r>
              <a:rPr lang="en-US" dirty="0" smtClean="0"/>
              <a:t>JOIN	conditions	How are the tables joined?</a:t>
            </a:r>
          </a:p>
          <a:p>
            <a:pPr>
              <a:tabLst>
                <a:tab pos="914400" algn="l"/>
                <a:tab pos="2398713" algn="l"/>
              </a:tabLst>
            </a:pPr>
            <a:r>
              <a:rPr lang="en-US" dirty="0" smtClean="0"/>
              <a:t>WHERE	criteria	What are the constraints? </a:t>
            </a:r>
            <a:endParaRPr lang="en-US" dirty="0"/>
          </a:p>
        </p:txBody>
      </p:sp>
      <p:sp>
        <p:nvSpPr>
          <p:cNvPr id="5" name="Rectangle 4"/>
          <p:cNvSpPr/>
          <p:nvPr/>
        </p:nvSpPr>
        <p:spPr>
          <a:xfrm>
            <a:off x="1011835" y="3507620"/>
            <a:ext cx="6962931" cy="1477328"/>
          </a:xfrm>
          <a:prstGeom prst="rect">
            <a:avLst/>
          </a:prstGeom>
        </p:spPr>
        <p:txBody>
          <a:bodyPr wrap="square">
            <a:spAutoFit/>
          </a:bodyPr>
          <a:lstStyle/>
          <a:p>
            <a:r>
              <a:rPr lang="en-US" dirty="0" smtClean="0">
                <a:solidFill>
                  <a:srgbClr val="0070C0"/>
                </a:solidFill>
              </a:rPr>
              <a:t>SELECT     </a:t>
            </a:r>
            <a:r>
              <a:rPr lang="en-US" dirty="0" err="1" smtClean="0">
                <a:solidFill>
                  <a:srgbClr val="0070C0"/>
                </a:solidFill>
              </a:rPr>
              <a:t>SerialNumber</a:t>
            </a:r>
            <a:r>
              <a:rPr lang="en-US" dirty="0" smtClean="0">
                <a:solidFill>
                  <a:srgbClr val="0070C0"/>
                </a:solidFill>
              </a:rPr>
              <a:t>, </a:t>
            </a:r>
            <a:r>
              <a:rPr lang="en-US" dirty="0" err="1" smtClean="0">
                <a:solidFill>
                  <a:srgbClr val="0070C0"/>
                </a:solidFill>
              </a:rPr>
              <a:t>ModelType</a:t>
            </a:r>
            <a:r>
              <a:rPr lang="en-US" dirty="0" smtClean="0">
                <a:solidFill>
                  <a:srgbClr val="0070C0"/>
                </a:solidFill>
              </a:rPr>
              <a:t>, </a:t>
            </a:r>
            <a:r>
              <a:rPr lang="en-US" dirty="0" err="1" smtClean="0">
                <a:solidFill>
                  <a:srgbClr val="0070C0"/>
                </a:solidFill>
              </a:rPr>
              <a:t>PaintID</a:t>
            </a:r>
            <a:r>
              <a:rPr lang="en-US" dirty="0" smtClean="0">
                <a:solidFill>
                  <a:srgbClr val="0070C0"/>
                </a:solidFill>
              </a:rPr>
              <a:t>, </a:t>
            </a:r>
            <a:r>
              <a:rPr lang="en-US" dirty="0" err="1" smtClean="0">
                <a:solidFill>
                  <a:srgbClr val="0070C0"/>
                </a:solidFill>
              </a:rPr>
              <a:t>FrameSize</a:t>
            </a:r>
            <a:r>
              <a:rPr lang="en-US" dirty="0" smtClean="0">
                <a:solidFill>
                  <a:srgbClr val="0070C0"/>
                </a:solidFill>
              </a:rPr>
              <a:t>, </a:t>
            </a:r>
            <a:r>
              <a:rPr lang="en-US" dirty="0" err="1" smtClean="0">
                <a:solidFill>
                  <a:srgbClr val="0070C0"/>
                </a:solidFill>
              </a:rPr>
              <a:t>OrderDate</a:t>
            </a:r>
            <a:endParaRPr lang="en-US" dirty="0" smtClean="0">
              <a:solidFill>
                <a:srgbClr val="0070C0"/>
              </a:solidFill>
            </a:endParaRPr>
          </a:p>
          <a:p>
            <a:r>
              <a:rPr lang="en-US" dirty="0" smtClean="0">
                <a:solidFill>
                  <a:srgbClr val="0070C0"/>
                </a:solidFill>
              </a:rPr>
              <a:t>FROM         Bicycle</a:t>
            </a:r>
          </a:p>
          <a:p>
            <a:r>
              <a:rPr lang="en-US" dirty="0" smtClean="0">
                <a:solidFill>
                  <a:srgbClr val="0070C0"/>
                </a:solidFill>
              </a:rPr>
              <a:t>WHERE     (</a:t>
            </a:r>
            <a:r>
              <a:rPr lang="en-US" dirty="0" err="1" smtClean="0">
                <a:solidFill>
                  <a:srgbClr val="0070C0"/>
                </a:solidFill>
              </a:rPr>
              <a:t>OrderDate</a:t>
            </a:r>
            <a:r>
              <a:rPr lang="en-US" dirty="0" smtClean="0">
                <a:solidFill>
                  <a:srgbClr val="0070C0"/>
                </a:solidFill>
              </a:rPr>
              <a:t> BETWEEN </a:t>
            </a:r>
          </a:p>
          <a:p>
            <a:r>
              <a:rPr lang="en-US" dirty="0" smtClean="0">
                <a:solidFill>
                  <a:srgbClr val="0070C0"/>
                </a:solidFill>
              </a:rPr>
              <a:t>	CONVERT(DATETIME, '2008-12-01 00:00:00', 102) 	AND CONVERT(DATETIME, '2008-12-15 00:00:00', 102))</a:t>
            </a:r>
            <a:endParaRPr lang="en-US"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ORDER BY</a:t>
            </a:r>
            <a:endParaRPr lang="en-US" dirty="0"/>
          </a:p>
        </p:txBody>
      </p:sp>
      <p:sp>
        <p:nvSpPr>
          <p:cNvPr id="3" name="Rectangle 2"/>
          <p:cNvSpPr/>
          <p:nvPr/>
        </p:nvSpPr>
        <p:spPr>
          <a:xfrm>
            <a:off x="1266669" y="6118859"/>
            <a:ext cx="5179102" cy="369332"/>
          </a:xfrm>
          <a:prstGeom prst="rect">
            <a:avLst/>
          </a:prstGeom>
        </p:spPr>
        <p:txBody>
          <a:bodyPr wrap="square">
            <a:spAutoFit/>
          </a:bodyPr>
          <a:lstStyle/>
          <a:p>
            <a:r>
              <a:rPr lang="en-US" dirty="0" smtClean="0"/>
              <a:t>Which race bicycles in 2008 were larger than 61 cm?</a:t>
            </a:r>
            <a:endParaRPr lang="en-US" dirty="0"/>
          </a:p>
        </p:txBody>
      </p:sp>
      <p:pic>
        <p:nvPicPr>
          <p:cNvPr id="27652" name="Picture 4"/>
          <p:cNvPicPr>
            <a:picLocks noChangeAspect="1" noChangeArrowheads="1"/>
          </p:cNvPicPr>
          <p:nvPr/>
        </p:nvPicPr>
        <p:blipFill>
          <a:blip r:embed="rId2" cstate="print"/>
          <a:srcRect/>
          <a:stretch>
            <a:fillRect/>
          </a:stretch>
        </p:blipFill>
        <p:spPr bwMode="auto">
          <a:xfrm>
            <a:off x="1268621" y="1229195"/>
            <a:ext cx="5671825" cy="4871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a:t>
            </a:r>
            <a:endParaRPr lang="en-US" dirty="0"/>
          </a:p>
        </p:txBody>
      </p:sp>
      <p:sp>
        <p:nvSpPr>
          <p:cNvPr id="3" name="Rectangle 2"/>
          <p:cNvSpPr/>
          <p:nvPr/>
        </p:nvSpPr>
        <p:spPr>
          <a:xfrm>
            <a:off x="1161738" y="1416811"/>
            <a:ext cx="7607508" cy="2308324"/>
          </a:xfrm>
          <a:prstGeom prst="rect">
            <a:avLst/>
          </a:prstGeom>
        </p:spPr>
        <p:txBody>
          <a:bodyPr wrap="square">
            <a:spAutoFit/>
          </a:bodyPr>
          <a:lstStyle/>
          <a:p>
            <a:r>
              <a:rPr lang="en-US" dirty="0" smtClean="0"/>
              <a:t>SELECT     </a:t>
            </a:r>
            <a:r>
              <a:rPr lang="en-US" dirty="0" err="1" smtClean="0"/>
              <a:t>SerialNumber</a:t>
            </a:r>
            <a:r>
              <a:rPr lang="en-US" dirty="0" smtClean="0"/>
              <a:t>, </a:t>
            </a:r>
            <a:r>
              <a:rPr lang="en-US" dirty="0" err="1" smtClean="0"/>
              <a:t>ModelType</a:t>
            </a:r>
            <a:r>
              <a:rPr lang="en-US" dirty="0" smtClean="0"/>
              <a:t>, </a:t>
            </a:r>
            <a:r>
              <a:rPr lang="en-US" dirty="0" err="1" smtClean="0"/>
              <a:t>FrameSize</a:t>
            </a:r>
            <a:r>
              <a:rPr lang="en-US" dirty="0" smtClean="0"/>
              <a:t>, </a:t>
            </a:r>
            <a:r>
              <a:rPr lang="en-US" dirty="0" err="1" smtClean="0"/>
              <a:t>OrderDate</a:t>
            </a:r>
            <a:r>
              <a:rPr lang="en-US" dirty="0" smtClean="0"/>
              <a:t>, </a:t>
            </a:r>
            <a:r>
              <a:rPr lang="en-US" dirty="0" err="1" smtClean="0"/>
              <a:t>ShipPrice</a:t>
            </a:r>
            <a:endParaRPr lang="en-US" dirty="0" smtClean="0"/>
          </a:p>
          <a:p>
            <a:r>
              <a:rPr lang="en-US" dirty="0" smtClean="0"/>
              <a:t>FROM         Bicycle</a:t>
            </a:r>
          </a:p>
          <a:p>
            <a:r>
              <a:rPr lang="en-US" dirty="0" smtClean="0"/>
              <a:t>WHERE     (</a:t>
            </a:r>
            <a:r>
              <a:rPr lang="en-US" dirty="0" err="1" smtClean="0"/>
              <a:t>OrderDate</a:t>
            </a:r>
            <a:r>
              <a:rPr lang="en-US" dirty="0" smtClean="0"/>
              <a:t> BETWEEN </a:t>
            </a:r>
          </a:p>
          <a:p>
            <a:r>
              <a:rPr lang="en-US" dirty="0" smtClean="0"/>
              <a:t>	CONVERT(DATETIME, '2008-01-01 00:00:00', 102) </a:t>
            </a:r>
          </a:p>
          <a:p>
            <a:r>
              <a:rPr lang="en-US" dirty="0" smtClean="0"/>
              <a:t>		AND CONVERT(DATETIME, '2008-12-31 00:00:00', 102))</a:t>
            </a:r>
          </a:p>
          <a:p>
            <a:r>
              <a:rPr lang="en-US" dirty="0" smtClean="0"/>
              <a:t>	AND (</a:t>
            </a:r>
            <a:r>
              <a:rPr lang="en-US" dirty="0" err="1" smtClean="0"/>
              <a:t>FrameSize</a:t>
            </a:r>
            <a:r>
              <a:rPr lang="en-US" dirty="0" smtClean="0"/>
              <a:t> &gt; 61) </a:t>
            </a:r>
          </a:p>
          <a:p>
            <a:r>
              <a:rPr lang="en-US" dirty="0" smtClean="0"/>
              <a:t>	AND (</a:t>
            </a:r>
            <a:r>
              <a:rPr lang="en-US" dirty="0" err="1" smtClean="0"/>
              <a:t>ModelType</a:t>
            </a:r>
            <a:r>
              <a:rPr lang="en-US" dirty="0" smtClean="0"/>
              <a:t> = 'Race')</a:t>
            </a:r>
          </a:p>
          <a:p>
            <a:r>
              <a:rPr lang="en-US" dirty="0" smtClean="0"/>
              <a:t>ORDER BY </a:t>
            </a:r>
            <a:r>
              <a:rPr lang="en-US" dirty="0" err="1" smtClean="0"/>
              <a:t>FrameSize</a:t>
            </a:r>
            <a:r>
              <a:rPr lang="en-US" dirty="0" smtClean="0"/>
              <a:t> DESC</a:t>
            </a:r>
            <a:endParaRPr lang="en-US" dirty="0"/>
          </a:p>
        </p:txBody>
      </p:sp>
      <p:sp>
        <p:nvSpPr>
          <p:cNvPr id="4" name="Rectangle 3"/>
          <p:cNvSpPr/>
          <p:nvPr/>
        </p:nvSpPr>
        <p:spPr>
          <a:xfrm>
            <a:off x="1521502" y="5039568"/>
            <a:ext cx="5179102" cy="369332"/>
          </a:xfrm>
          <a:prstGeom prst="rect">
            <a:avLst/>
          </a:prstGeom>
        </p:spPr>
        <p:txBody>
          <a:bodyPr wrap="square">
            <a:spAutoFit/>
          </a:bodyPr>
          <a:lstStyle/>
          <a:p>
            <a:r>
              <a:rPr lang="en-US" dirty="0" smtClean="0"/>
              <a:t>Which race bicycles in 2008 were larger than 61 cm?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AND, OR, NOT</a:t>
            </a:r>
            <a:endParaRPr lang="en-US" dirty="0"/>
          </a:p>
        </p:txBody>
      </p:sp>
      <p:pic>
        <p:nvPicPr>
          <p:cNvPr id="28675" name="Picture 3"/>
          <p:cNvPicPr>
            <a:picLocks noChangeAspect="1" noChangeArrowheads="1"/>
          </p:cNvPicPr>
          <p:nvPr/>
        </p:nvPicPr>
        <p:blipFill>
          <a:blip r:embed="rId2" cstate="print"/>
          <a:srcRect/>
          <a:stretch>
            <a:fillRect/>
          </a:stretch>
        </p:blipFill>
        <p:spPr bwMode="auto">
          <a:xfrm>
            <a:off x="1898366" y="1304143"/>
            <a:ext cx="5289921" cy="4482062"/>
          </a:xfrm>
          <a:prstGeom prst="rect">
            <a:avLst/>
          </a:prstGeom>
          <a:noFill/>
          <a:ln w="9525">
            <a:noFill/>
            <a:miter lim="800000"/>
            <a:headEnd/>
            <a:tailEnd/>
          </a:ln>
        </p:spPr>
      </p:pic>
      <p:sp>
        <p:nvSpPr>
          <p:cNvPr id="5" name="Rectangle 4"/>
          <p:cNvSpPr/>
          <p:nvPr/>
        </p:nvSpPr>
        <p:spPr>
          <a:xfrm>
            <a:off x="1941226" y="5926856"/>
            <a:ext cx="5433934" cy="369332"/>
          </a:xfrm>
          <a:prstGeom prst="rect">
            <a:avLst/>
          </a:prstGeom>
        </p:spPr>
        <p:txBody>
          <a:bodyPr wrap="square">
            <a:spAutoFit/>
          </a:bodyPr>
          <a:lstStyle/>
          <a:p>
            <a:r>
              <a:rPr lang="en-US" dirty="0" smtClean="0"/>
              <a:t>Which race bicycles in 2007 had a list price over 7000?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SQL</a:t>
            </a:r>
            <a:endParaRPr lang="en-US" dirty="0"/>
          </a:p>
        </p:txBody>
      </p:sp>
      <p:sp>
        <p:nvSpPr>
          <p:cNvPr id="3" name="Rectangle 2"/>
          <p:cNvSpPr/>
          <p:nvPr/>
        </p:nvSpPr>
        <p:spPr>
          <a:xfrm>
            <a:off x="1356609" y="1356850"/>
            <a:ext cx="7172793" cy="2308324"/>
          </a:xfrm>
          <a:prstGeom prst="rect">
            <a:avLst/>
          </a:prstGeom>
        </p:spPr>
        <p:txBody>
          <a:bodyPr wrap="square">
            <a:spAutoFit/>
          </a:bodyPr>
          <a:lstStyle/>
          <a:p>
            <a:pPr>
              <a:tabLst>
                <a:tab pos="465138" algn="l"/>
                <a:tab pos="914400" algn="l"/>
                <a:tab pos="1379538" algn="l"/>
              </a:tabLst>
            </a:pPr>
            <a:r>
              <a:rPr lang="en-US" dirty="0" smtClean="0"/>
              <a:t>SELECT     </a:t>
            </a:r>
            <a:r>
              <a:rPr lang="en-US" dirty="0" err="1" smtClean="0"/>
              <a:t>SerialNumber</a:t>
            </a:r>
            <a:r>
              <a:rPr lang="en-US" dirty="0" smtClean="0"/>
              <a:t>, </a:t>
            </a:r>
            <a:r>
              <a:rPr lang="en-US" dirty="0" err="1" smtClean="0"/>
              <a:t>ModelType</a:t>
            </a:r>
            <a:r>
              <a:rPr lang="en-US" dirty="0" smtClean="0"/>
              <a:t>, </a:t>
            </a:r>
            <a:r>
              <a:rPr lang="en-US" dirty="0" err="1" smtClean="0"/>
              <a:t>FrameSize</a:t>
            </a:r>
            <a:r>
              <a:rPr lang="en-US" dirty="0" smtClean="0"/>
              <a:t>, </a:t>
            </a:r>
            <a:r>
              <a:rPr lang="en-US" dirty="0" err="1" smtClean="0"/>
              <a:t>OrderDate</a:t>
            </a:r>
            <a:r>
              <a:rPr lang="en-US" dirty="0" smtClean="0"/>
              <a:t>, </a:t>
            </a:r>
            <a:r>
              <a:rPr lang="en-US" dirty="0" err="1" smtClean="0"/>
              <a:t>SalePrice</a:t>
            </a:r>
            <a:endParaRPr lang="en-US" dirty="0" smtClean="0"/>
          </a:p>
          <a:p>
            <a:pPr>
              <a:tabLst>
                <a:tab pos="465138" algn="l"/>
                <a:tab pos="914400" algn="l"/>
                <a:tab pos="1379538" algn="l"/>
              </a:tabLst>
            </a:pPr>
            <a:r>
              <a:rPr lang="en-US" dirty="0" smtClean="0"/>
              <a:t>FROM         Bicycle</a:t>
            </a:r>
          </a:p>
          <a:p>
            <a:pPr>
              <a:tabLst>
                <a:tab pos="465138" algn="l"/>
                <a:tab pos="914400" algn="l"/>
                <a:tab pos="1379538" algn="l"/>
              </a:tabLst>
            </a:pPr>
            <a:r>
              <a:rPr lang="en-US" dirty="0" smtClean="0"/>
              <a:t>WHERE     (</a:t>
            </a:r>
            <a:r>
              <a:rPr lang="en-US" dirty="0" err="1" smtClean="0"/>
              <a:t>SalePrice</a:t>
            </a:r>
            <a:r>
              <a:rPr lang="en-US" dirty="0" smtClean="0"/>
              <a:t> &gt; 7000) </a:t>
            </a:r>
          </a:p>
          <a:p>
            <a:pPr>
              <a:tabLst>
                <a:tab pos="465138" algn="l"/>
                <a:tab pos="914400" algn="l"/>
                <a:tab pos="1379538" algn="l"/>
              </a:tabLst>
            </a:pPr>
            <a:r>
              <a:rPr lang="en-US" dirty="0" smtClean="0"/>
              <a:t>	AND (</a:t>
            </a:r>
            <a:r>
              <a:rPr lang="en-US" dirty="0" err="1" smtClean="0"/>
              <a:t>OrderDate</a:t>
            </a:r>
            <a:r>
              <a:rPr lang="en-US" dirty="0" smtClean="0"/>
              <a:t> </a:t>
            </a:r>
          </a:p>
          <a:p>
            <a:pPr>
              <a:tabLst>
                <a:tab pos="465138" algn="l"/>
                <a:tab pos="914400" algn="l"/>
                <a:tab pos="1379538" algn="l"/>
              </a:tabLst>
            </a:pPr>
            <a:r>
              <a:rPr lang="en-US" dirty="0" smtClean="0"/>
              <a:t>		BETWEEN CONVERT(DATETIME, '2007-01-01 00:00:00', 102) </a:t>
            </a:r>
          </a:p>
          <a:p>
            <a:pPr>
              <a:tabLst>
                <a:tab pos="465138" algn="l"/>
                <a:tab pos="914400" algn="l"/>
                <a:tab pos="1379538" algn="l"/>
              </a:tabLst>
            </a:pPr>
            <a:r>
              <a:rPr lang="en-US" dirty="0" smtClean="0"/>
              <a:t>		AND CONVERT(DATETIME, '2007-12-31 00:00:00', 102)) </a:t>
            </a:r>
          </a:p>
          <a:p>
            <a:pPr>
              <a:tabLst>
                <a:tab pos="465138" algn="l"/>
                <a:tab pos="914400" algn="l"/>
                <a:tab pos="1379538" algn="l"/>
              </a:tabLst>
            </a:pPr>
            <a:r>
              <a:rPr lang="en-US" dirty="0" smtClean="0"/>
              <a:t>	AND (</a:t>
            </a:r>
            <a:r>
              <a:rPr lang="en-US" dirty="0" err="1" smtClean="0"/>
              <a:t>ModelType</a:t>
            </a:r>
            <a:r>
              <a:rPr lang="en-US" dirty="0" smtClean="0"/>
              <a:t> = 'Race')</a:t>
            </a:r>
          </a:p>
          <a:p>
            <a:pPr>
              <a:tabLst>
                <a:tab pos="465138" algn="l"/>
                <a:tab pos="914400" algn="l"/>
                <a:tab pos="1379538" algn="l"/>
              </a:tabLst>
            </a:pPr>
            <a:r>
              <a:rPr lang="en-US" dirty="0" smtClean="0"/>
              <a:t>ORDER BY </a:t>
            </a:r>
            <a:r>
              <a:rPr lang="en-US" dirty="0" err="1" smtClean="0"/>
              <a:t>SalePrice</a:t>
            </a:r>
            <a:r>
              <a:rPr lang="en-US" dirty="0" smtClean="0"/>
              <a:t> DESC</a:t>
            </a:r>
            <a:endParaRPr lang="en-US" dirty="0"/>
          </a:p>
        </p:txBody>
      </p:sp>
      <p:sp>
        <p:nvSpPr>
          <p:cNvPr id="4" name="Rectangle 3"/>
          <p:cNvSpPr/>
          <p:nvPr/>
        </p:nvSpPr>
        <p:spPr>
          <a:xfrm>
            <a:off x="1236689" y="4559881"/>
            <a:ext cx="5568846" cy="369332"/>
          </a:xfrm>
          <a:prstGeom prst="rect">
            <a:avLst/>
          </a:prstGeom>
        </p:spPr>
        <p:txBody>
          <a:bodyPr wrap="square">
            <a:spAutoFit/>
          </a:bodyPr>
          <a:lstStyle/>
          <a:p>
            <a:r>
              <a:rPr lang="en-US" dirty="0" smtClean="0"/>
              <a:t>Which race bicycles in 2007 had a list price over 7000?</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Connectors</a:t>
            </a:r>
            <a:endParaRPr lang="en-US" dirty="0"/>
          </a:p>
        </p:txBody>
      </p:sp>
      <p:sp>
        <p:nvSpPr>
          <p:cNvPr id="3" name="Rectangle 2"/>
          <p:cNvSpPr/>
          <p:nvPr/>
        </p:nvSpPr>
        <p:spPr>
          <a:xfrm>
            <a:off x="2495862" y="5560634"/>
            <a:ext cx="4572000" cy="923330"/>
          </a:xfrm>
          <a:prstGeom prst="rect">
            <a:avLst/>
          </a:prstGeom>
        </p:spPr>
        <p:txBody>
          <a:bodyPr>
            <a:spAutoFit/>
          </a:bodyPr>
          <a:lstStyle/>
          <a:p>
            <a:r>
              <a:rPr lang="en-US" dirty="0" smtClean="0"/>
              <a:t>In December 2008, which mountain or mountain full suspension bicycles sold for more than 5500?</a:t>
            </a:r>
            <a:endParaRPr lang="en-US" dirty="0"/>
          </a:p>
        </p:txBody>
      </p:sp>
      <p:pic>
        <p:nvPicPr>
          <p:cNvPr id="29699" name="Picture 3"/>
          <p:cNvPicPr>
            <a:picLocks noChangeAspect="1" noChangeArrowheads="1"/>
          </p:cNvPicPr>
          <p:nvPr/>
        </p:nvPicPr>
        <p:blipFill>
          <a:blip r:embed="rId2" cstate="print"/>
          <a:srcRect/>
          <a:stretch>
            <a:fillRect/>
          </a:stretch>
        </p:blipFill>
        <p:spPr bwMode="auto">
          <a:xfrm>
            <a:off x="906516" y="1248156"/>
            <a:ext cx="7547937" cy="424519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Management System</a:t>
            </a:r>
            <a:endParaRPr lang="en-US" dirty="0"/>
          </a:p>
        </p:txBody>
      </p:sp>
      <p:pic>
        <p:nvPicPr>
          <p:cNvPr id="3" name="Picture 144" descr="j0284993"/>
          <p:cNvPicPr>
            <a:picLocks noChangeAspect="1" noChangeArrowheads="1"/>
          </p:cNvPicPr>
          <p:nvPr/>
        </p:nvPicPr>
        <p:blipFill>
          <a:blip r:embed="rId3" cstate="print"/>
          <a:srcRect/>
          <a:stretch>
            <a:fillRect/>
          </a:stretch>
        </p:blipFill>
        <p:spPr>
          <a:xfrm>
            <a:off x="1447800" y="2362200"/>
            <a:ext cx="2514600" cy="1651000"/>
          </a:xfrm>
          <a:prstGeom prst="rect">
            <a:avLst/>
          </a:prstGeom>
          <a:noFill/>
        </p:spPr>
      </p:pic>
      <p:grpSp>
        <p:nvGrpSpPr>
          <p:cNvPr id="4" name="Group 5"/>
          <p:cNvGrpSpPr>
            <a:grpSpLocks/>
          </p:cNvGrpSpPr>
          <p:nvPr/>
        </p:nvGrpSpPr>
        <p:grpSpPr bwMode="auto">
          <a:xfrm>
            <a:off x="6858000" y="3352800"/>
            <a:ext cx="1362075" cy="447675"/>
            <a:chOff x="4262" y="2734"/>
            <a:chExt cx="712" cy="282"/>
          </a:xfrm>
        </p:grpSpPr>
        <p:sp>
          <p:nvSpPr>
            <p:cNvPr id="5" name="Oval 6"/>
            <p:cNvSpPr>
              <a:spLocks noChangeArrowheads="1"/>
            </p:cNvSpPr>
            <p:nvPr/>
          </p:nvSpPr>
          <p:spPr bwMode="auto">
            <a:xfrm>
              <a:off x="4262" y="2734"/>
              <a:ext cx="712" cy="282"/>
            </a:xfrm>
            <a:prstGeom prst="ellipse">
              <a:avLst/>
            </a:prstGeom>
            <a:solidFill>
              <a:srgbClr val="FCFEB9"/>
            </a:solidFill>
            <a:ln w="12700">
              <a:solidFill>
                <a:srgbClr val="000000"/>
              </a:solidFill>
              <a:round/>
              <a:headEnd/>
              <a:tailEnd/>
            </a:ln>
          </p:spPr>
          <p:txBody>
            <a:bodyPr wrap="none" anchor="ctr"/>
            <a:lstStyle/>
            <a:p>
              <a:endParaRPr lang="en-US"/>
            </a:p>
          </p:txBody>
        </p:sp>
        <p:sp>
          <p:nvSpPr>
            <p:cNvPr id="6" name="Rectangle 7"/>
            <p:cNvSpPr>
              <a:spLocks noChangeArrowheads="1"/>
            </p:cNvSpPr>
            <p:nvPr/>
          </p:nvSpPr>
          <p:spPr bwMode="auto">
            <a:xfrm>
              <a:off x="4293" y="2773"/>
              <a:ext cx="638" cy="240"/>
            </a:xfrm>
            <a:prstGeom prst="rect">
              <a:avLst/>
            </a:prstGeom>
            <a:noFill/>
            <a:ln w="9525">
              <a:noFill/>
              <a:miter lim="800000"/>
              <a:headEnd/>
              <a:tailEnd/>
            </a:ln>
          </p:spPr>
          <p:txBody>
            <a:bodyPr wrap="none" lIns="92075" tIns="46038" rIns="92075" bIns="46038">
              <a:spAutoFit/>
            </a:bodyPr>
            <a:lstStyle/>
            <a:p>
              <a:pPr algn="ctr"/>
              <a:r>
                <a:rPr lang="en-US" sz="1900">
                  <a:solidFill>
                    <a:srgbClr val="000000"/>
                  </a:solidFill>
                </a:rPr>
                <a:t>Database</a:t>
              </a:r>
            </a:p>
          </p:txBody>
        </p:sp>
      </p:grpSp>
      <p:grpSp>
        <p:nvGrpSpPr>
          <p:cNvPr id="7" name="Group 8"/>
          <p:cNvGrpSpPr>
            <a:grpSpLocks/>
          </p:cNvGrpSpPr>
          <p:nvPr/>
        </p:nvGrpSpPr>
        <p:grpSpPr bwMode="auto">
          <a:xfrm>
            <a:off x="6819900" y="3802063"/>
            <a:ext cx="1485900" cy="390525"/>
            <a:chOff x="4238" y="3017"/>
            <a:chExt cx="784" cy="246"/>
          </a:xfrm>
        </p:grpSpPr>
        <p:sp>
          <p:nvSpPr>
            <p:cNvPr id="8" name="Rectangle 9"/>
            <p:cNvSpPr>
              <a:spLocks noChangeArrowheads="1"/>
            </p:cNvSpPr>
            <p:nvPr/>
          </p:nvSpPr>
          <p:spPr bwMode="auto">
            <a:xfrm>
              <a:off x="4238" y="3017"/>
              <a:ext cx="784" cy="217"/>
            </a:xfrm>
            <a:prstGeom prst="rect">
              <a:avLst/>
            </a:prstGeom>
            <a:solidFill>
              <a:srgbClr val="C0FEF9"/>
            </a:solidFill>
            <a:ln w="12700">
              <a:solidFill>
                <a:srgbClr val="000000"/>
              </a:solidFill>
              <a:miter lim="800000"/>
              <a:headEnd/>
              <a:tailEnd/>
            </a:ln>
          </p:spPr>
          <p:txBody>
            <a:bodyPr wrap="none" anchor="ctr"/>
            <a:lstStyle/>
            <a:p>
              <a:endParaRPr lang="en-US"/>
            </a:p>
          </p:txBody>
        </p:sp>
        <p:sp>
          <p:nvSpPr>
            <p:cNvPr id="9" name="Rectangle 10"/>
            <p:cNvSpPr>
              <a:spLocks noChangeArrowheads="1"/>
            </p:cNvSpPr>
            <p:nvPr/>
          </p:nvSpPr>
          <p:spPr bwMode="auto">
            <a:xfrm>
              <a:off x="4391" y="3023"/>
              <a:ext cx="465" cy="240"/>
            </a:xfrm>
            <a:prstGeom prst="rect">
              <a:avLst/>
            </a:prstGeom>
            <a:noFill/>
            <a:ln w="9525">
              <a:noFill/>
              <a:miter lim="800000"/>
              <a:headEnd/>
              <a:tailEnd/>
            </a:ln>
          </p:spPr>
          <p:txBody>
            <a:bodyPr wrap="none" lIns="92075" tIns="46038" rIns="92075" bIns="46038">
              <a:spAutoFit/>
            </a:bodyPr>
            <a:lstStyle/>
            <a:p>
              <a:pPr algn="ctr"/>
              <a:r>
                <a:rPr lang="en-US" sz="1900">
                  <a:solidFill>
                    <a:srgbClr val="000000"/>
                  </a:solidFill>
                </a:rPr>
                <a:t>DBMS</a:t>
              </a:r>
            </a:p>
          </p:txBody>
        </p:sp>
      </p:grpSp>
      <p:sp>
        <p:nvSpPr>
          <p:cNvPr id="10" name="Rectangle 11"/>
          <p:cNvSpPr>
            <a:spLocks noChangeArrowheads="1"/>
          </p:cNvSpPr>
          <p:nvPr/>
        </p:nvSpPr>
        <p:spPr bwMode="auto">
          <a:xfrm>
            <a:off x="6819900" y="4148138"/>
            <a:ext cx="588963" cy="379412"/>
          </a:xfrm>
          <a:prstGeom prst="rect">
            <a:avLst/>
          </a:prstGeom>
          <a:solidFill>
            <a:srgbClr val="CECECE"/>
          </a:solidFill>
          <a:ln w="12700">
            <a:solidFill>
              <a:srgbClr val="000000"/>
            </a:solidFill>
            <a:miter lim="800000"/>
            <a:headEnd/>
            <a:tailEnd/>
          </a:ln>
        </p:spPr>
        <p:txBody>
          <a:bodyPr wrap="none" anchor="ctr"/>
          <a:lstStyle/>
          <a:p>
            <a:endParaRPr lang="en-US"/>
          </a:p>
        </p:txBody>
      </p:sp>
      <p:sp>
        <p:nvSpPr>
          <p:cNvPr id="11" name="Rectangle 12"/>
          <p:cNvSpPr>
            <a:spLocks noChangeArrowheads="1"/>
          </p:cNvSpPr>
          <p:nvPr/>
        </p:nvSpPr>
        <p:spPr bwMode="auto">
          <a:xfrm>
            <a:off x="7762875" y="4148138"/>
            <a:ext cx="542925" cy="379412"/>
          </a:xfrm>
          <a:prstGeom prst="rect">
            <a:avLst/>
          </a:prstGeom>
          <a:solidFill>
            <a:srgbClr val="CECECE"/>
          </a:solidFill>
          <a:ln w="12700">
            <a:solidFill>
              <a:srgbClr val="000000"/>
            </a:solidFill>
            <a:miter lim="800000"/>
            <a:headEnd/>
            <a:tailEnd/>
          </a:ln>
        </p:spPr>
        <p:txBody>
          <a:bodyPr wrap="none" anchor="ctr"/>
          <a:lstStyle/>
          <a:p>
            <a:endParaRPr lang="en-US"/>
          </a:p>
        </p:txBody>
      </p:sp>
      <p:sp>
        <p:nvSpPr>
          <p:cNvPr id="12" name="Rectangle 13"/>
          <p:cNvSpPr>
            <a:spLocks noChangeArrowheads="1"/>
          </p:cNvSpPr>
          <p:nvPr/>
        </p:nvSpPr>
        <p:spPr bwMode="auto">
          <a:xfrm>
            <a:off x="6858000" y="4114800"/>
            <a:ext cx="1450975" cy="381000"/>
          </a:xfrm>
          <a:prstGeom prst="rect">
            <a:avLst/>
          </a:prstGeom>
          <a:noFill/>
          <a:ln w="9525">
            <a:noFill/>
            <a:miter lim="800000"/>
            <a:headEnd/>
            <a:tailEnd/>
          </a:ln>
        </p:spPr>
        <p:txBody>
          <a:bodyPr lIns="92075" tIns="46038" rIns="92075" bIns="46038">
            <a:spAutoFit/>
          </a:bodyPr>
          <a:lstStyle/>
          <a:p>
            <a:pPr algn="ctr"/>
            <a:r>
              <a:rPr lang="en-US" sz="1900">
                <a:solidFill>
                  <a:srgbClr val="000000"/>
                </a:solidFill>
              </a:rPr>
              <a:t>Programs</a:t>
            </a:r>
          </a:p>
        </p:txBody>
      </p:sp>
      <p:graphicFrame>
        <p:nvGraphicFramePr>
          <p:cNvPr id="13" name="Object 15"/>
          <p:cNvGraphicFramePr>
            <a:graphicFrameLocks/>
          </p:cNvGraphicFramePr>
          <p:nvPr/>
        </p:nvGraphicFramePr>
        <p:xfrm>
          <a:off x="2751138" y="4557713"/>
          <a:ext cx="293687" cy="990600"/>
        </p:xfrm>
        <a:graphic>
          <a:graphicData uri="http://schemas.openxmlformats.org/presentationml/2006/ole">
            <mc:AlternateContent xmlns:mc="http://schemas.openxmlformats.org/markup-compatibility/2006">
              <mc:Choice xmlns:v="urn:schemas-microsoft-com:vml" Requires="v">
                <p:oleObj spid="_x0000_s1027" name="ClipArt" r:id="rId4" imgW="1090440" imgH="3657600" progId="">
                  <p:embed/>
                </p:oleObj>
              </mc:Choice>
              <mc:Fallback>
                <p:oleObj name="ClipArt" r:id="rId4" imgW="1090440" imgH="3657600" progId="">
                  <p:embed/>
                  <p:pic>
                    <p:nvPicPr>
                      <p:cNvPr id="0" name="Object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138" y="4557713"/>
                        <a:ext cx="29368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 name="Group 16"/>
          <p:cNvGrpSpPr>
            <a:grpSpLocks/>
          </p:cNvGrpSpPr>
          <p:nvPr/>
        </p:nvGrpSpPr>
        <p:grpSpPr bwMode="auto">
          <a:xfrm>
            <a:off x="3657600" y="4876800"/>
            <a:ext cx="458788" cy="382588"/>
            <a:chOff x="1632" y="3216"/>
            <a:chExt cx="289" cy="241"/>
          </a:xfrm>
        </p:grpSpPr>
        <p:sp>
          <p:nvSpPr>
            <p:cNvPr id="15" name="Freeform 17"/>
            <p:cNvSpPr>
              <a:spLocks/>
            </p:cNvSpPr>
            <p:nvPr/>
          </p:nvSpPr>
          <p:spPr bwMode="auto">
            <a:xfrm>
              <a:off x="1632" y="3329"/>
              <a:ext cx="262" cy="128"/>
            </a:xfrm>
            <a:custGeom>
              <a:avLst/>
              <a:gdLst>
                <a:gd name="T0" fmla="*/ 23 w 262"/>
                <a:gd name="T1" fmla="*/ 34 h 128"/>
                <a:gd name="T2" fmla="*/ 0 w 262"/>
                <a:gd name="T3" fmla="*/ 56 h 128"/>
                <a:gd name="T4" fmla="*/ 0 w 262"/>
                <a:gd name="T5" fmla="*/ 101 h 128"/>
                <a:gd name="T6" fmla="*/ 218 w 262"/>
                <a:gd name="T7" fmla="*/ 127 h 128"/>
                <a:gd name="T8" fmla="*/ 261 w 262"/>
                <a:gd name="T9" fmla="*/ 34 h 128"/>
                <a:gd name="T10" fmla="*/ 261 w 262"/>
                <a:gd name="T11" fmla="*/ 1 h 128"/>
                <a:gd name="T12" fmla="*/ 259 w 262"/>
                <a:gd name="T13" fmla="*/ 1 h 128"/>
                <a:gd name="T14" fmla="*/ 259 w 262"/>
                <a:gd name="T15" fmla="*/ 0 h 128"/>
                <a:gd name="T16" fmla="*/ 253 w 262"/>
                <a:gd name="T17" fmla="*/ 0 h 128"/>
                <a:gd name="T18" fmla="*/ 252 w 262"/>
                <a:gd name="T19" fmla="*/ 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128"/>
                <a:gd name="T32" fmla="*/ 262 w 262"/>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128">
                  <a:moveTo>
                    <a:pt x="23" y="34"/>
                  </a:moveTo>
                  <a:lnTo>
                    <a:pt x="0" y="56"/>
                  </a:lnTo>
                  <a:lnTo>
                    <a:pt x="0" y="101"/>
                  </a:lnTo>
                  <a:lnTo>
                    <a:pt x="218" y="127"/>
                  </a:lnTo>
                  <a:lnTo>
                    <a:pt x="261" y="34"/>
                  </a:lnTo>
                  <a:lnTo>
                    <a:pt x="261" y="1"/>
                  </a:lnTo>
                  <a:lnTo>
                    <a:pt x="259" y="1"/>
                  </a:lnTo>
                  <a:lnTo>
                    <a:pt x="259" y="0"/>
                  </a:lnTo>
                  <a:lnTo>
                    <a:pt x="253" y="0"/>
                  </a:lnTo>
                  <a:lnTo>
                    <a:pt x="252" y="0"/>
                  </a:lnTo>
                </a:path>
              </a:pathLst>
            </a:custGeom>
            <a:solidFill>
              <a:srgbClr val="99CCFF"/>
            </a:solidFill>
            <a:ln w="12700" cap="rnd">
              <a:solidFill>
                <a:schemeClr val="tx1"/>
              </a:solidFill>
              <a:round/>
              <a:headEnd type="none" w="sm" len="sm"/>
              <a:tailEnd type="none" w="sm" len="sm"/>
            </a:ln>
          </p:spPr>
          <p:txBody>
            <a:bodyPr/>
            <a:lstStyle/>
            <a:p>
              <a:endParaRPr lang="en-US"/>
            </a:p>
          </p:txBody>
        </p:sp>
        <p:sp>
          <p:nvSpPr>
            <p:cNvPr id="16" name="Freeform 18"/>
            <p:cNvSpPr>
              <a:spLocks/>
            </p:cNvSpPr>
            <p:nvPr/>
          </p:nvSpPr>
          <p:spPr bwMode="auto">
            <a:xfrm>
              <a:off x="1632" y="3330"/>
              <a:ext cx="260" cy="80"/>
            </a:xfrm>
            <a:custGeom>
              <a:avLst/>
              <a:gdLst>
                <a:gd name="T0" fmla="*/ 0 w 260"/>
                <a:gd name="T1" fmla="*/ 54 h 80"/>
                <a:gd name="T2" fmla="*/ 216 w 260"/>
                <a:gd name="T3" fmla="*/ 79 h 80"/>
                <a:gd name="T4" fmla="*/ 259 w 260"/>
                <a:gd name="T5" fmla="*/ 0 h 80"/>
                <a:gd name="T6" fmla="*/ 0 60000 65536"/>
                <a:gd name="T7" fmla="*/ 0 60000 65536"/>
                <a:gd name="T8" fmla="*/ 0 60000 65536"/>
                <a:gd name="T9" fmla="*/ 0 w 260"/>
                <a:gd name="T10" fmla="*/ 0 h 80"/>
                <a:gd name="T11" fmla="*/ 260 w 260"/>
                <a:gd name="T12" fmla="*/ 80 h 80"/>
              </a:gdLst>
              <a:ahLst/>
              <a:cxnLst>
                <a:cxn ang="T6">
                  <a:pos x="T0" y="T1"/>
                </a:cxn>
                <a:cxn ang="T7">
                  <a:pos x="T2" y="T3"/>
                </a:cxn>
                <a:cxn ang="T8">
                  <a:pos x="T4" y="T5"/>
                </a:cxn>
              </a:cxnLst>
              <a:rect l="T9" t="T10" r="T11" b="T12"/>
              <a:pathLst>
                <a:path w="260" h="80">
                  <a:moveTo>
                    <a:pt x="0" y="54"/>
                  </a:moveTo>
                  <a:lnTo>
                    <a:pt x="216" y="79"/>
                  </a:lnTo>
                  <a:lnTo>
                    <a:pt x="259" y="0"/>
                  </a:lnTo>
                </a:path>
              </a:pathLst>
            </a:custGeom>
            <a:solidFill>
              <a:srgbClr val="99CCFF"/>
            </a:solidFill>
            <a:ln w="12700" cap="rnd">
              <a:solidFill>
                <a:schemeClr val="tx1"/>
              </a:solidFill>
              <a:round/>
              <a:headEnd type="none" w="sm" len="sm"/>
              <a:tailEnd type="none" w="sm" len="sm"/>
            </a:ln>
          </p:spPr>
          <p:txBody>
            <a:bodyPr/>
            <a:lstStyle/>
            <a:p>
              <a:endParaRPr lang="en-US"/>
            </a:p>
          </p:txBody>
        </p:sp>
        <p:sp>
          <p:nvSpPr>
            <p:cNvPr id="17" name="Freeform 19"/>
            <p:cNvSpPr>
              <a:spLocks/>
            </p:cNvSpPr>
            <p:nvPr/>
          </p:nvSpPr>
          <p:spPr bwMode="auto">
            <a:xfrm>
              <a:off x="1653" y="3239"/>
              <a:ext cx="234" cy="144"/>
            </a:xfrm>
            <a:custGeom>
              <a:avLst/>
              <a:gdLst>
                <a:gd name="T0" fmla="*/ 233 w 234"/>
                <a:gd name="T1" fmla="*/ 87 h 144"/>
                <a:gd name="T2" fmla="*/ 197 w 234"/>
                <a:gd name="T3" fmla="*/ 143 h 144"/>
                <a:gd name="T4" fmla="*/ 195 w 234"/>
                <a:gd name="T5" fmla="*/ 143 h 144"/>
                <a:gd name="T6" fmla="*/ 3 w 234"/>
                <a:gd name="T7" fmla="*/ 124 h 144"/>
                <a:gd name="T8" fmla="*/ 0 w 234"/>
                <a:gd name="T9" fmla="*/ 122 h 144"/>
                <a:gd name="T10" fmla="*/ 1 w 234"/>
                <a:gd name="T11" fmla="*/ 110 h 144"/>
                <a:gd name="T12" fmla="*/ 3 w 234"/>
                <a:gd name="T13" fmla="*/ 105 h 144"/>
                <a:gd name="T14" fmla="*/ 19 w 234"/>
                <a:gd name="T15" fmla="*/ 81 h 144"/>
                <a:gd name="T16" fmla="*/ 19 w 234"/>
                <a:gd name="T17" fmla="*/ 77 h 144"/>
                <a:gd name="T18" fmla="*/ 28 w 234"/>
                <a:gd name="T19" fmla="*/ 71 h 144"/>
                <a:gd name="T20" fmla="*/ 28 w 234"/>
                <a:gd name="T21" fmla="*/ 65 h 144"/>
                <a:gd name="T22" fmla="*/ 53 w 234"/>
                <a:gd name="T23" fmla="*/ 7 h 144"/>
                <a:gd name="T24" fmla="*/ 66 w 234"/>
                <a:gd name="T25" fmla="*/ 0 h 144"/>
                <a:gd name="T26" fmla="*/ 139 w 234"/>
                <a:gd name="T27" fmla="*/ 2 h 144"/>
                <a:gd name="T28" fmla="*/ 139 w 234"/>
                <a:gd name="T29" fmla="*/ 5 h 144"/>
                <a:gd name="T30" fmla="*/ 139 w 234"/>
                <a:gd name="T31" fmla="*/ 7 h 144"/>
                <a:gd name="T32" fmla="*/ 141 w 234"/>
                <a:gd name="T33" fmla="*/ 5 h 144"/>
                <a:gd name="T34" fmla="*/ 155 w 234"/>
                <a:gd name="T35" fmla="*/ 5 h 144"/>
                <a:gd name="T36" fmla="*/ 152 w 234"/>
                <a:gd name="T37" fmla="*/ 7 h 144"/>
                <a:gd name="T38" fmla="*/ 213 w 234"/>
                <a:gd name="T39" fmla="*/ 10 h 144"/>
                <a:gd name="T40" fmla="*/ 213 w 234"/>
                <a:gd name="T41" fmla="*/ 8 h 144"/>
                <a:gd name="T42" fmla="*/ 225 w 234"/>
                <a:gd name="T43" fmla="*/ 8 h 144"/>
                <a:gd name="T44" fmla="*/ 227 w 234"/>
                <a:gd name="T45" fmla="*/ 10 h 144"/>
                <a:gd name="T46" fmla="*/ 233 w 234"/>
                <a:gd name="T47" fmla="*/ 77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4"/>
                <a:gd name="T73" fmla="*/ 0 h 144"/>
                <a:gd name="T74" fmla="*/ 234 w 234"/>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4" h="144">
                  <a:moveTo>
                    <a:pt x="233" y="87"/>
                  </a:moveTo>
                  <a:lnTo>
                    <a:pt x="197" y="143"/>
                  </a:lnTo>
                  <a:lnTo>
                    <a:pt x="195" y="143"/>
                  </a:lnTo>
                  <a:lnTo>
                    <a:pt x="3" y="124"/>
                  </a:lnTo>
                  <a:lnTo>
                    <a:pt x="0" y="122"/>
                  </a:lnTo>
                  <a:lnTo>
                    <a:pt x="1" y="110"/>
                  </a:lnTo>
                  <a:lnTo>
                    <a:pt x="3" y="105"/>
                  </a:lnTo>
                  <a:lnTo>
                    <a:pt x="19" y="81"/>
                  </a:lnTo>
                  <a:lnTo>
                    <a:pt x="19" y="77"/>
                  </a:lnTo>
                  <a:lnTo>
                    <a:pt x="28" y="71"/>
                  </a:lnTo>
                  <a:lnTo>
                    <a:pt x="28" y="65"/>
                  </a:lnTo>
                  <a:lnTo>
                    <a:pt x="53" y="7"/>
                  </a:lnTo>
                  <a:lnTo>
                    <a:pt x="66" y="0"/>
                  </a:lnTo>
                  <a:lnTo>
                    <a:pt x="139" y="2"/>
                  </a:lnTo>
                  <a:lnTo>
                    <a:pt x="139" y="5"/>
                  </a:lnTo>
                  <a:lnTo>
                    <a:pt x="139" y="7"/>
                  </a:lnTo>
                  <a:lnTo>
                    <a:pt x="141" y="5"/>
                  </a:lnTo>
                  <a:lnTo>
                    <a:pt x="155" y="5"/>
                  </a:lnTo>
                  <a:lnTo>
                    <a:pt x="152" y="7"/>
                  </a:lnTo>
                  <a:lnTo>
                    <a:pt x="213" y="10"/>
                  </a:lnTo>
                  <a:lnTo>
                    <a:pt x="213" y="8"/>
                  </a:lnTo>
                  <a:lnTo>
                    <a:pt x="225" y="8"/>
                  </a:lnTo>
                  <a:lnTo>
                    <a:pt x="227" y="10"/>
                  </a:lnTo>
                  <a:lnTo>
                    <a:pt x="233" y="77"/>
                  </a:lnTo>
                </a:path>
              </a:pathLst>
            </a:custGeom>
            <a:solidFill>
              <a:srgbClr val="99CCFF"/>
            </a:solidFill>
            <a:ln w="12700" cap="rnd">
              <a:solidFill>
                <a:schemeClr val="tx1"/>
              </a:solidFill>
              <a:round/>
              <a:headEnd type="none" w="sm" len="sm"/>
              <a:tailEnd type="none" w="sm" len="sm"/>
            </a:ln>
          </p:spPr>
          <p:txBody>
            <a:bodyPr/>
            <a:lstStyle/>
            <a:p>
              <a:endParaRPr lang="en-US"/>
            </a:p>
          </p:txBody>
        </p:sp>
        <p:sp>
          <p:nvSpPr>
            <p:cNvPr id="18" name="Line 20"/>
            <p:cNvSpPr>
              <a:spLocks noChangeShapeType="1"/>
            </p:cNvSpPr>
            <p:nvPr/>
          </p:nvSpPr>
          <p:spPr bwMode="auto">
            <a:xfrm>
              <a:off x="1849" y="3409"/>
              <a:ext cx="2" cy="4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9" name="Freeform 21"/>
            <p:cNvSpPr>
              <a:spLocks/>
            </p:cNvSpPr>
            <p:nvPr/>
          </p:nvSpPr>
          <p:spPr bwMode="auto">
            <a:xfrm>
              <a:off x="1851" y="3250"/>
              <a:ext cx="31" cy="133"/>
            </a:xfrm>
            <a:custGeom>
              <a:avLst/>
              <a:gdLst>
                <a:gd name="T0" fmla="*/ 30 w 31"/>
                <a:gd name="T1" fmla="*/ 0 h 133"/>
                <a:gd name="T2" fmla="*/ 22 w 31"/>
                <a:gd name="T3" fmla="*/ 5 h 133"/>
                <a:gd name="T4" fmla="*/ 19 w 31"/>
                <a:gd name="T5" fmla="*/ 53 h 133"/>
                <a:gd name="T6" fmla="*/ 0 w 31"/>
                <a:gd name="T7" fmla="*/ 108 h 133"/>
                <a:gd name="T8" fmla="*/ 0 w 31"/>
                <a:gd name="T9" fmla="*/ 120 h 133"/>
                <a:gd name="T10" fmla="*/ 0 w 31"/>
                <a:gd name="T11" fmla="*/ 129 h 133"/>
                <a:gd name="T12" fmla="*/ 0 w 31"/>
                <a:gd name="T13" fmla="*/ 132 h 133"/>
                <a:gd name="T14" fmla="*/ 0 60000 65536"/>
                <a:gd name="T15" fmla="*/ 0 60000 65536"/>
                <a:gd name="T16" fmla="*/ 0 60000 65536"/>
                <a:gd name="T17" fmla="*/ 0 60000 65536"/>
                <a:gd name="T18" fmla="*/ 0 60000 65536"/>
                <a:gd name="T19" fmla="*/ 0 60000 65536"/>
                <a:gd name="T20" fmla="*/ 0 60000 65536"/>
                <a:gd name="T21" fmla="*/ 0 w 31"/>
                <a:gd name="T22" fmla="*/ 0 h 133"/>
                <a:gd name="T23" fmla="*/ 31 w 31"/>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33">
                  <a:moveTo>
                    <a:pt x="30" y="0"/>
                  </a:moveTo>
                  <a:lnTo>
                    <a:pt x="22" y="5"/>
                  </a:lnTo>
                  <a:lnTo>
                    <a:pt x="19" y="53"/>
                  </a:lnTo>
                  <a:lnTo>
                    <a:pt x="0" y="108"/>
                  </a:lnTo>
                  <a:lnTo>
                    <a:pt x="0" y="120"/>
                  </a:lnTo>
                  <a:lnTo>
                    <a:pt x="0" y="129"/>
                  </a:lnTo>
                  <a:lnTo>
                    <a:pt x="0" y="132"/>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20" name="Freeform 22"/>
            <p:cNvSpPr>
              <a:spLocks/>
            </p:cNvSpPr>
            <p:nvPr/>
          </p:nvSpPr>
          <p:spPr bwMode="auto">
            <a:xfrm>
              <a:off x="1655" y="3322"/>
              <a:ext cx="228" cy="58"/>
            </a:xfrm>
            <a:custGeom>
              <a:avLst/>
              <a:gdLst>
                <a:gd name="T0" fmla="*/ 0 w 228"/>
                <a:gd name="T1" fmla="*/ 39 h 58"/>
                <a:gd name="T2" fmla="*/ 194 w 228"/>
                <a:gd name="T3" fmla="*/ 57 h 58"/>
                <a:gd name="T4" fmla="*/ 227 w 228"/>
                <a:gd name="T5" fmla="*/ 0 h 58"/>
                <a:gd name="T6" fmla="*/ 0 60000 65536"/>
                <a:gd name="T7" fmla="*/ 0 60000 65536"/>
                <a:gd name="T8" fmla="*/ 0 60000 65536"/>
                <a:gd name="T9" fmla="*/ 0 w 228"/>
                <a:gd name="T10" fmla="*/ 0 h 58"/>
                <a:gd name="T11" fmla="*/ 228 w 228"/>
                <a:gd name="T12" fmla="*/ 58 h 58"/>
              </a:gdLst>
              <a:ahLst/>
              <a:cxnLst>
                <a:cxn ang="T6">
                  <a:pos x="T0" y="T1"/>
                </a:cxn>
                <a:cxn ang="T7">
                  <a:pos x="T2" y="T3"/>
                </a:cxn>
                <a:cxn ang="T8">
                  <a:pos x="T4" y="T5"/>
                </a:cxn>
              </a:cxnLst>
              <a:rect l="T9" t="T10" r="T11" b="T12"/>
              <a:pathLst>
                <a:path w="228" h="58">
                  <a:moveTo>
                    <a:pt x="0" y="39"/>
                  </a:moveTo>
                  <a:lnTo>
                    <a:pt x="194" y="57"/>
                  </a:lnTo>
                  <a:lnTo>
                    <a:pt x="227" y="0"/>
                  </a:lnTo>
                </a:path>
              </a:pathLst>
            </a:custGeom>
            <a:solidFill>
              <a:srgbClr val="99CCFF"/>
            </a:solidFill>
            <a:ln w="12700" cap="rnd">
              <a:solidFill>
                <a:schemeClr val="tx1"/>
              </a:solidFill>
              <a:round/>
              <a:headEnd type="none" w="sm" len="sm"/>
              <a:tailEnd type="none" w="sm" len="sm"/>
            </a:ln>
          </p:spPr>
          <p:txBody>
            <a:bodyPr/>
            <a:lstStyle/>
            <a:p>
              <a:endParaRPr lang="en-US"/>
            </a:p>
          </p:txBody>
        </p:sp>
        <p:sp>
          <p:nvSpPr>
            <p:cNvPr id="21" name="Line 23"/>
            <p:cNvSpPr>
              <a:spLocks noChangeShapeType="1"/>
            </p:cNvSpPr>
            <p:nvPr/>
          </p:nvSpPr>
          <p:spPr bwMode="auto">
            <a:xfrm>
              <a:off x="1655" y="3351"/>
              <a:ext cx="196" cy="1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 name="Line 24"/>
            <p:cNvSpPr>
              <a:spLocks noChangeShapeType="1"/>
            </p:cNvSpPr>
            <p:nvPr/>
          </p:nvSpPr>
          <p:spPr bwMode="auto">
            <a:xfrm>
              <a:off x="1657" y="3344"/>
              <a:ext cx="194" cy="1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3" name="Freeform 25"/>
            <p:cNvSpPr>
              <a:spLocks/>
            </p:cNvSpPr>
            <p:nvPr/>
          </p:nvSpPr>
          <p:spPr bwMode="auto">
            <a:xfrm>
              <a:off x="1681" y="3304"/>
              <a:ext cx="81" cy="23"/>
            </a:xfrm>
            <a:custGeom>
              <a:avLst/>
              <a:gdLst>
                <a:gd name="T0" fmla="*/ 0 w 81"/>
                <a:gd name="T1" fmla="*/ 0 h 23"/>
                <a:gd name="T2" fmla="*/ 80 w 81"/>
                <a:gd name="T3" fmla="*/ 11 h 23"/>
                <a:gd name="T4" fmla="*/ 80 w 81"/>
                <a:gd name="T5" fmla="*/ 19 h 23"/>
                <a:gd name="T6" fmla="*/ 80 w 81"/>
                <a:gd name="T7" fmla="*/ 22 h 23"/>
                <a:gd name="T8" fmla="*/ 0 w 81"/>
                <a:gd name="T9" fmla="*/ 11 h 23"/>
                <a:gd name="T10" fmla="*/ 0 60000 65536"/>
                <a:gd name="T11" fmla="*/ 0 60000 65536"/>
                <a:gd name="T12" fmla="*/ 0 60000 65536"/>
                <a:gd name="T13" fmla="*/ 0 60000 65536"/>
                <a:gd name="T14" fmla="*/ 0 60000 65536"/>
                <a:gd name="T15" fmla="*/ 0 w 81"/>
                <a:gd name="T16" fmla="*/ 0 h 23"/>
                <a:gd name="T17" fmla="*/ 81 w 81"/>
                <a:gd name="T18" fmla="*/ 23 h 23"/>
              </a:gdLst>
              <a:ahLst/>
              <a:cxnLst>
                <a:cxn ang="T10">
                  <a:pos x="T0" y="T1"/>
                </a:cxn>
                <a:cxn ang="T11">
                  <a:pos x="T2" y="T3"/>
                </a:cxn>
                <a:cxn ang="T12">
                  <a:pos x="T4" y="T5"/>
                </a:cxn>
                <a:cxn ang="T13">
                  <a:pos x="T6" y="T7"/>
                </a:cxn>
                <a:cxn ang="T14">
                  <a:pos x="T8" y="T9"/>
                </a:cxn>
              </a:cxnLst>
              <a:rect l="T15" t="T16" r="T17" b="T18"/>
              <a:pathLst>
                <a:path w="81" h="23">
                  <a:moveTo>
                    <a:pt x="0" y="0"/>
                  </a:moveTo>
                  <a:lnTo>
                    <a:pt x="80" y="11"/>
                  </a:lnTo>
                  <a:lnTo>
                    <a:pt x="80" y="19"/>
                  </a:lnTo>
                  <a:lnTo>
                    <a:pt x="80" y="22"/>
                  </a:lnTo>
                  <a:lnTo>
                    <a:pt x="0" y="11"/>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24" name="Freeform 26"/>
            <p:cNvSpPr>
              <a:spLocks/>
            </p:cNvSpPr>
            <p:nvPr/>
          </p:nvSpPr>
          <p:spPr bwMode="auto">
            <a:xfrm>
              <a:off x="1751" y="3244"/>
              <a:ext cx="43" cy="103"/>
            </a:xfrm>
            <a:custGeom>
              <a:avLst/>
              <a:gdLst>
                <a:gd name="T0" fmla="*/ 42 w 43"/>
                <a:gd name="T1" fmla="*/ 0 h 103"/>
                <a:gd name="T2" fmla="*/ 34 w 43"/>
                <a:gd name="T3" fmla="*/ 8 h 103"/>
                <a:gd name="T4" fmla="*/ 27 w 43"/>
                <a:gd name="T5" fmla="*/ 56 h 103"/>
                <a:gd name="T6" fmla="*/ 0 w 43"/>
                <a:gd name="T7" fmla="*/ 102 h 103"/>
                <a:gd name="T8" fmla="*/ 0 60000 65536"/>
                <a:gd name="T9" fmla="*/ 0 60000 65536"/>
                <a:gd name="T10" fmla="*/ 0 60000 65536"/>
                <a:gd name="T11" fmla="*/ 0 60000 65536"/>
                <a:gd name="T12" fmla="*/ 0 w 43"/>
                <a:gd name="T13" fmla="*/ 0 h 103"/>
                <a:gd name="T14" fmla="*/ 43 w 43"/>
                <a:gd name="T15" fmla="*/ 103 h 103"/>
              </a:gdLst>
              <a:ahLst/>
              <a:cxnLst>
                <a:cxn ang="T8">
                  <a:pos x="T0" y="T1"/>
                </a:cxn>
                <a:cxn ang="T9">
                  <a:pos x="T2" y="T3"/>
                </a:cxn>
                <a:cxn ang="T10">
                  <a:pos x="T4" y="T5"/>
                </a:cxn>
                <a:cxn ang="T11">
                  <a:pos x="T6" y="T7"/>
                </a:cxn>
              </a:cxnLst>
              <a:rect l="T12" t="T13" r="T14" b="T15"/>
              <a:pathLst>
                <a:path w="43" h="103">
                  <a:moveTo>
                    <a:pt x="42" y="0"/>
                  </a:moveTo>
                  <a:lnTo>
                    <a:pt x="34" y="8"/>
                  </a:lnTo>
                  <a:lnTo>
                    <a:pt x="27" y="56"/>
                  </a:lnTo>
                  <a:lnTo>
                    <a:pt x="0" y="102"/>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25" name="Freeform 27"/>
            <p:cNvSpPr>
              <a:spLocks/>
            </p:cNvSpPr>
            <p:nvPr/>
          </p:nvSpPr>
          <p:spPr bwMode="auto">
            <a:xfrm>
              <a:off x="1761" y="3244"/>
              <a:ext cx="33" cy="68"/>
            </a:xfrm>
            <a:custGeom>
              <a:avLst/>
              <a:gdLst>
                <a:gd name="T0" fmla="*/ 32 w 33"/>
                <a:gd name="T1" fmla="*/ 0 h 68"/>
                <a:gd name="T2" fmla="*/ 21 w 33"/>
                <a:gd name="T3" fmla="*/ 7 h 68"/>
                <a:gd name="T4" fmla="*/ 0 w 33"/>
                <a:gd name="T5" fmla="*/ 67 h 68"/>
                <a:gd name="T6" fmla="*/ 0 60000 65536"/>
                <a:gd name="T7" fmla="*/ 0 60000 65536"/>
                <a:gd name="T8" fmla="*/ 0 60000 65536"/>
                <a:gd name="T9" fmla="*/ 0 w 33"/>
                <a:gd name="T10" fmla="*/ 0 h 68"/>
                <a:gd name="T11" fmla="*/ 33 w 33"/>
                <a:gd name="T12" fmla="*/ 68 h 68"/>
              </a:gdLst>
              <a:ahLst/>
              <a:cxnLst>
                <a:cxn ang="T6">
                  <a:pos x="T0" y="T1"/>
                </a:cxn>
                <a:cxn ang="T7">
                  <a:pos x="T2" y="T3"/>
                </a:cxn>
                <a:cxn ang="T8">
                  <a:pos x="T4" y="T5"/>
                </a:cxn>
              </a:cxnLst>
              <a:rect l="T9" t="T10" r="T11" b="T12"/>
              <a:pathLst>
                <a:path w="33" h="68">
                  <a:moveTo>
                    <a:pt x="32" y="0"/>
                  </a:moveTo>
                  <a:lnTo>
                    <a:pt x="21" y="7"/>
                  </a:lnTo>
                  <a:lnTo>
                    <a:pt x="0" y="67"/>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26" name="Freeform 28"/>
            <p:cNvSpPr>
              <a:spLocks/>
            </p:cNvSpPr>
            <p:nvPr/>
          </p:nvSpPr>
          <p:spPr bwMode="auto">
            <a:xfrm>
              <a:off x="1759" y="3317"/>
              <a:ext cx="29" cy="25"/>
            </a:xfrm>
            <a:custGeom>
              <a:avLst/>
              <a:gdLst>
                <a:gd name="T0" fmla="*/ 28 w 29"/>
                <a:gd name="T1" fmla="*/ 0 h 25"/>
                <a:gd name="T2" fmla="*/ 0 w 29"/>
                <a:gd name="T3" fmla="*/ 8 h 25"/>
                <a:gd name="T4" fmla="*/ 0 w 29"/>
                <a:gd name="T5" fmla="*/ 24 h 25"/>
                <a:gd name="T6" fmla="*/ 0 60000 65536"/>
                <a:gd name="T7" fmla="*/ 0 60000 65536"/>
                <a:gd name="T8" fmla="*/ 0 60000 65536"/>
                <a:gd name="T9" fmla="*/ 0 w 29"/>
                <a:gd name="T10" fmla="*/ 0 h 25"/>
                <a:gd name="T11" fmla="*/ 29 w 29"/>
                <a:gd name="T12" fmla="*/ 25 h 25"/>
              </a:gdLst>
              <a:ahLst/>
              <a:cxnLst>
                <a:cxn ang="T6">
                  <a:pos x="T0" y="T1"/>
                </a:cxn>
                <a:cxn ang="T7">
                  <a:pos x="T2" y="T3"/>
                </a:cxn>
                <a:cxn ang="T8">
                  <a:pos x="T4" y="T5"/>
                </a:cxn>
              </a:cxnLst>
              <a:rect l="T9" t="T10" r="T11" b="T12"/>
              <a:pathLst>
                <a:path w="29" h="25">
                  <a:moveTo>
                    <a:pt x="28" y="0"/>
                  </a:moveTo>
                  <a:lnTo>
                    <a:pt x="0" y="8"/>
                  </a:lnTo>
                  <a:lnTo>
                    <a:pt x="0" y="24"/>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27" name="Line 29"/>
            <p:cNvSpPr>
              <a:spLocks noChangeShapeType="1"/>
            </p:cNvSpPr>
            <p:nvPr/>
          </p:nvSpPr>
          <p:spPr bwMode="auto">
            <a:xfrm>
              <a:off x="1673" y="3316"/>
              <a:ext cx="86" cy="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8" name="Freeform 30"/>
            <p:cNvSpPr>
              <a:spLocks/>
            </p:cNvSpPr>
            <p:nvPr/>
          </p:nvSpPr>
          <p:spPr bwMode="auto">
            <a:xfrm>
              <a:off x="1673" y="3321"/>
              <a:ext cx="83" cy="24"/>
            </a:xfrm>
            <a:custGeom>
              <a:avLst/>
              <a:gdLst>
                <a:gd name="T0" fmla="*/ 0 w 83"/>
                <a:gd name="T1" fmla="*/ 0 h 24"/>
                <a:gd name="T2" fmla="*/ 5 w 83"/>
                <a:gd name="T3" fmla="*/ 0 h 24"/>
                <a:gd name="T4" fmla="*/ 5 w 83"/>
                <a:gd name="T5" fmla="*/ 13 h 24"/>
                <a:gd name="T6" fmla="*/ 82 w 83"/>
                <a:gd name="T7" fmla="*/ 23 h 24"/>
                <a:gd name="T8" fmla="*/ 0 60000 65536"/>
                <a:gd name="T9" fmla="*/ 0 60000 65536"/>
                <a:gd name="T10" fmla="*/ 0 60000 65536"/>
                <a:gd name="T11" fmla="*/ 0 60000 65536"/>
                <a:gd name="T12" fmla="*/ 0 w 83"/>
                <a:gd name="T13" fmla="*/ 0 h 24"/>
                <a:gd name="T14" fmla="*/ 83 w 83"/>
                <a:gd name="T15" fmla="*/ 24 h 24"/>
              </a:gdLst>
              <a:ahLst/>
              <a:cxnLst>
                <a:cxn ang="T8">
                  <a:pos x="T0" y="T1"/>
                </a:cxn>
                <a:cxn ang="T9">
                  <a:pos x="T2" y="T3"/>
                </a:cxn>
                <a:cxn ang="T10">
                  <a:pos x="T4" y="T5"/>
                </a:cxn>
                <a:cxn ang="T11">
                  <a:pos x="T6" y="T7"/>
                </a:cxn>
              </a:cxnLst>
              <a:rect l="T12" t="T13" r="T14" b="T15"/>
              <a:pathLst>
                <a:path w="83" h="24">
                  <a:moveTo>
                    <a:pt x="0" y="0"/>
                  </a:moveTo>
                  <a:lnTo>
                    <a:pt x="5" y="0"/>
                  </a:lnTo>
                  <a:lnTo>
                    <a:pt x="5" y="13"/>
                  </a:lnTo>
                  <a:lnTo>
                    <a:pt x="82" y="23"/>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29" name="Freeform 31"/>
            <p:cNvSpPr>
              <a:spLocks/>
            </p:cNvSpPr>
            <p:nvPr/>
          </p:nvSpPr>
          <p:spPr bwMode="auto">
            <a:xfrm>
              <a:off x="1665" y="3322"/>
              <a:ext cx="29" cy="25"/>
            </a:xfrm>
            <a:custGeom>
              <a:avLst/>
              <a:gdLst>
                <a:gd name="T0" fmla="*/ 28 w 29"/>
                <a:gd name="T1" fmla="*/ 0 h 25"/>
                <a:gd name="T2" fmla="*/ 0 w 29"/>
                <a:gd name="T3" fmla="*/ 24 h 25"/>
                <a:gd name="T4" fmla="*/ 28 w 29"/>
                <a:gd name="T5" fmla="*/ 10 h 25"/>
                <a:gd name="T6" fmla="*/ 0 60000 65536"/>
                <a:gd name="T7" fmla="*/ 0 60000 65536"/>
                <a:gd name="T8" fmla="*/ 0 60000 65536"/>
                <a:gd name="T9" fmla="*/ 0 w 29"/>
                <a:gd name="T10" fmla="*/ 0 h 25"/>
                <a:gd name="T11" fmla="*/ 29 w 29"/>
                <a:gd name="T12" fmla="*/ 25 h 25"/>
              </a:gdLst>
              <a:ahLst/>
              <a:cxnLst>
                <a:cxn ang="T6">
                  <a:pos x="T0" y="T1"/>
                </a:cxn>
                <a:cxn ang="T7">
                  <a:pos x="T2" y="T3"/>
                </a:cxn>
                <a:cxn ang="T8">
                  <a:pos x="T4" y="T5"/>
                </a:cxn>
              </a:cxnLst>
              <a:rect l="T9" t="T10" r="T11" b="T12"/>
              <a:pathLst>
                <a:path w="29" h="25">
                  <a:moveTo>
                    <a:pt x="28" y="0"/>
                  </a:moveTo>
                  <a:lnTo>
                    <a:pt x="0" y="24"/>
                  </a:lnTo>
                  <a:lnTo>
                    <a:pt x="28" y="10"/>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30" name="Freeform 32"/>
            <p:cNvSpPr>
              <a:spLocks/>
            </p:cNvSpPr>
            <p:nvPr/>
          </p:nvSpPr>
          <p:spPr bwMode="auto">
            <a:xfrm>
              <a:off x="1809" y="3221"/>
              <a:ext cx="53" cy="26"/>
            </a:xfrm>
            <a:custGeom>
              <a:avLst/>
              <a:gdLst>
                <a:gd name="T0" fmla="*/ 0 w 53"/>
                <a:gd name="T1" fmla="*/ 0 h 26"/>
                <a:gd name="T2" fmla="*/ 50 w 53"/>
                <a:gd name="T3" fmla="*/ 2 h 26"/>
                <a:gd name="T4" fmla="*/ 52 w 53"/>
                <a:gd name="T5" fmla="*/ 2 h 26"/>
                <a:gd name="T6" fmla="*/ 52 w 53"/>
                <a:gd name="T7" fmla="*/ 25 h 26"/>
                <a:gd name="T8" fmla="*/ 0 60000 65536"/>
                <a:gd name="T9" fmla="*/ 0 60000 65536"/>
                <a:gd name="T10" fmla="*/ 0 60000 65536"/>
                <a:gd name="T11" fmla="*/ 0 60000 65536"/>
                <a:gd name="T12" fmla="*/ 0 w 53"/>
                <a:gd name="T13" fmla="*/ 0 h 26"/>
                <a:gd name="T14" fmla="*/ 53 w 53"/>
                <a:gd name="T15" fmla="*/ 26 h 26"/>
              </a:gdLst>
              <a:ahLst/>
              <a:cxnLst>
                <a:cxn ang="T8">
                  <a:pos x="T0" y="T1"/>
                </a:cxn>
                <a:cxn ang="T9">
                  <a:pos x="T2" y="T3"/>
                </a:cxn>
                <a:cxn ang="T10">
                  <a:pos x="T4" y="T5"/>
                </a:cxn>
                <a:cxn ang="T11">
                  <a:pos x="T6" y="T7"/>
                </a:cxn>
              </a:cxnLst>
              <a:rect l="T12" t="T13" r="T14" b="T15"/>
              <a:pathLst>
                <a:path w="53" h="26">
                  <a:moveTo>
                    <a:pt x="0" y="0"/>
                  </a:moveTo>
                  <a:lnTo>
                    <a:pt x="50" y="2"/>
                  </a:lnTo>
                  <a:lnTo>
                    <a:pt x="52" y="2"/>
                  </a:lnTo>
                  <a:lnTo>
                    <a:pt x="52" y="25"/>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31" name="Freeform 33"/>
            <p:cNvSpPr>
              <a:spLocks/>
            </p:cNvSpPr>
            <p:nvPr/>
          </p:nvSpPr>
          <p:spPr bwMode="auto">
            <a:xfrm>
              <a:off x="1813" y="3217"/>
              <a:ext cx="53" cy="28"/>
            </a:xfrm>
            <a:custGeom>
              <a:avLst/>
              <a:gdLst>
                <a:gd name="T0" fmla="*/ 52 w 53"/>
                <a:gd name="T1" fmla="*/ 27 h 28"/>
                <a:gd name="T2" fmla="*/ 52 w 53"/>
                <a:gd name="T3" fmla="*/ 6 h 28"/>
                <a:gd name="T4" fmla="*/ 52 w 53"/>
                <a:gd name="T5" fmla="*/ 3 h 28"/>
                <a:gd name="T6" fmla="*/ 50 w 53"/>
                <a:gd name="T7" fmla="*/ 3 h 28"/>
                <a:gd name="T8" fmla="*/ 48 w 53"/>
                <a:gd name="T9" fmla="*/ 1 h 28"/>
                <a:gd name="T10" fmla="*/ 0 w 53"/>
                <a:gd name="T11" fmla="*/ 0 h 28"/>
                <a:gd name="T12" fmla="*/ 0 60000 65536"/>
                <a:gd name="T13" fmla="*/ 0 60000 65536"/>
                <a:gd name="T14" fmla="*/ 0 60000 65536"/>
                <a:gd name="T15" fmla="*/ 0 60000 65536"/>
                <a:gd name="T16" fmla="*/ 0 60000 65536"/>
                <a:gd name="T17" fmla="*/ 0 60000 65536"/>
                <a:gd name="T18" fmla="*/ 0 w 53"/>
                <a:gd name="T19" fmla="*/ 0 h 28"/>
                <a:gd name="T20" fmla="*/ 53 w 5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3" h="28">
                  <a:moveTo>
                    <a:pt x="52" y="27"/>
                  </a:moveTo>
                  <a:lnTo>
                    <a:pt x="52" y="6"/>
                  </a:lnTo>
                  <a:lnTo>
                    <a:pt x="52" y="3"/>
                  </a:lnTo>
                  <a:lnTo>
                    <a:pt x="50" y="3"/>
                  </a:lnTo>
                  <a:lnTo>
                    <a:pt x="48" y="1"/>
                  </a:lnTo>
                  <a:lnTo>
                    <a:pt x="0" y="0"/>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32" name="Line 34"/>
            <p:cNvSpPr>
              <a:spLocks noChangeShapeType="1"/>
            </p:cNvSpPr>
            <p:nvPr/>
          </p:nvSpPr>
          <p:spPr bwMode="auto">
            <a:xfrm>
              <a:off x="1779" y="3301"/>
              <a:ext cx="90" cy="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3" name="Freeform 35"/>
            <p:cNvSpPr>
              <a:spLocks/>
            </p:cNvSpPr>
            <p:nvPr/>
          </p:nvSpPr>
          <p:spPr bwMode="auto">
            <a:xfrm>
              <a:off x="1783" y="3311"/>
              <a:ext cx="29" cy="24"/>
            </a:xfrm>
            <a:custGeom>
              <a:avLst/>
              <a:gdLst>
                <a:gd name="T0" fmla="*/ 5 w 29"/>
                <a:gd name="T1" fmla="*/ 0 h 24"/>
                <a:gd name="T2" fmla="*/ 28 w 29"/>
                <a:gd name="T3" fmla="*/ 2 h 24"/>
                <a:gd name="T4" fmla="*/ 24 w 29"/>
                <a:gd name="T5" fmla="*/ 23 h 24"/>
                <a:gd name="T6" fmla="*/ 0 w 29"/>
                <a:gd name="T7" fmla="*/ 20 h 24"/>
                <a:gd name="T8" fmla="*/ 5 w 29"/>
                <a:gd name="T9" fmla="*/ 0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5" y="0"/>
                  </a:moveTo>
                  <a:lnTo>
                    <a:pt x="28" y="2"/>
                  </a:lnTo>
                  <a:lnTo>
                    <a:pt x="24" y="23"/>
                  </a:lnTo>
                  <a:lnTo>
                    <a:pt x="0" y="20"/>
                  </a:lnTo>
                  <a:lnTo>
                    <a:pt x="5" y="0"/>
                  </a:lnTo>
                </a:path>
              </a:pathLst>
            </a:custGeom>
            <a:solidFill>
              <a:schemeClr val="bg2"/>
            </a:solidFill>
            <a:ln w="12700" cap="rnd">
              <a:solidFill>
                <a:schemeClr val="tx1"/>
              </a:solidFill>
              <a:round/>
              <a:headEnd/>
              <a:tailEnd/>
            </a:ln>
          </p:spPr>
          <p:txBody>
            <a:bodyPr/>
            <a:lstStyle/>
            <a:p>
              <a:endParaRPr lang="en-US"/>
            </a:p>
          </p:txBody>
        </p:sp>
        <p:sp>
          <p:nvSpPr>
            <p:cNvPr id="34" name="Line 36"/>
            <p:cNvSpPr>
              <a:spLocks noChangeShapeType="1"/>
            </p:cNvSpPr>
            <p:nvPr/>
          </p:nvSpPr>
          <p:spPr bwMode="auto">
            <a:xfrm>
              <a:off x="1785" y="3316"/>
              <a:ext cx="20" cy="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5" name="Line 37"/>
            <p:cNvSpPr>
              <a:spLocks noChangeShapeType="1"/>
            </p:cNvSpPr>
            <p:nvPr/>
          </p:nvSpPr>
          <p:spPr bwMode="auto">
            <a:xfrm flipH="1">
              <a:off x="1789" y="3311"/>
              <a:ext cx="6" cy="1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6" name="Line 38"/>
            <p:cNvSpPr>
              <a:spLocks noChangeShapeType="1"/>
            </p:cNvSpPr>
            <p:nvPr/>
          </p:nvSpPr>
          <p:spPr bwMode="auto">
            <a:xfrm flipH="1">
              <a:off x="1798" y="3312"/>
              <a:ext cx="5" cy="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7" name="Freeform 39"/>
            <p:cNvSpPr>
              <a:spLocks/>
            </p:cNvSpPr>
            <p:nvPr/>
          </p:nvSpPr>
          <p:spPr bwMode="auto">
            <a:xfrm>
              <a:off x="1815" y="3312"/>
              <a:ext cx="29" cy="24"/>
            </a:xfrm>
            <a:custGeom>
              <a:avLst/>
              <a:gdLst>
                <a:gd name="T0" fmla="*/ 5 w 29"/>
                <a:gd name="T1" fmla="*/ 0 h 24"/>
                <a:gd name="T2" fmla="*/ 28 w 29"/>
                <a:gd name="T3" fmla="*/ 3 h 24"/>
                <a:gd name="T4" fmla="*/ 22 w 29"/>
                <a:gd name="T5" fmla="*/ 23 h 24"/>
                <a:gd name="T6" fmla="*/ 0 w 29"/>
                <a:gd name="T7" fmla="*/ 23 h 24"/>
                <a:gd name="T8" fmla="*/ 5 w 29"/>
                <a:gd name="T9" fmla="*/ 0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5" y="0"/>
                  </a:moveTo>
                  <a:lnTo>
                    <a:pt x="28" y="3"/>
                  </a:lnTo>
                  <a:lnTo>
                    <a:pt x="22" y="23"/>
                  </a:lnTo>
                  <a:lnTo>
                    <a:pt x="0" y="23"/>
                  </a:lnTo>
                  <a:lnTo>
                    <a:pt x="5" y="0"/>
                  </a:lnTo>
                </a:path>
              </a:pathLst>
            </a:custGeom>
            <a:solidFill>
              <a:schemeClr val="bg2"/>
            </a:solidFill>
            <a:ln w="12700" cap="rnd">
              <a:solidFill>
                <a:schemeClr val="tx1"/>
              </a:solidFill>
              <a:round/>
              <a:headEnd/>
              <a:tailEnd/>
            </a:ln>
          </p:spPr>
          <p:txBody>
            <a:bodyPr/>
            <a:lstStyle/>
            <a:p>
              <a:endParaRPr lang="en-US"/>
            </a:p>
          </p:txBody>
        </p:sp>
        <p:sp>
          <p:nvSpPr>
            <p:cNvPr id="38" name="Line 40"/>
            <p:cNvSpPr>
              <a:spLocks noChangeShapeType="1"/>
            </p:cNvSpPr>
            <p:nvPr/>
          </p:nvSpPr>
          <p:spPr bwMode="auto">
            <a:xfrm>
              <a:off x="1816" y="3317"/>
              <a:ext cx="17" cy="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 name="Line 41"/>
            <p:cNvSpPr>
              <a:spLocks noChangeShapeType="1"/>
            </p:cNvSpPr>
            <p:nvPr/>
          </p:nvSpPr>
          <p:spPr bwMode="auto">
            <a:xfrm flipH="1">
              <a:off x="1823" y="3312"/>
              <a:ext cx="4" cy="1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0" name="Freeform 42"/>
            <p:cNvSpPr>
              <a:spLocks/>
            </p:cNvSpPr>
            <p:nvPr/>
          </p:nvSpPr>
          <p:spPr bwMode="auto">
            <a:xfrm>
              <a:off x="1837" y="3314"/>
              <a:ext cx="31" cy="24"/>
            </a:xfrm>
            <a:custGeom>
              <a:avLst/>
              <a:gdLst>
                <a:gd name="T0" fmla="*/ 5 w 31"/>
                <a:gd name="T1" fmla="*/ 0 h 24"/>
                <a:gd name="T2" fmla="*/ 30 w 31"/>
                <a:gd name="T3" fmla="*/ 2 h 24"/>
                <a:gd name="T4" fmla="*/ 24 w 31"/>
                <a:gd name="T5" fmla="*/ 23 h 24"/>
                <a:gd name="T6" fmla="*/ 0 w 31"/>
                <a:gd name="T7" fmla="*/ 23 h 24"/>
                <a:gd name="T8" fmla="*/ 5 w 31"/>
                <a:gd name="T9" fmla="*/ 0 h 24"/>
                <a:gd name="T10" fmla="*/ 0 60000 65536"/>
                <a:gd name="T11" fmla="*/ 0 60000 65536"/>
                <a:gd name="T12" fmla="*/ 0 60000 65536"/>
                <a:gd name="T13" fmla="*/ 0 60000 65536"/>
                <a:gd name="T14" fmla="*/ 0 60000 65536"/>
                <a:gd name="T15" fmla="*/ 0 w 31"/>
                <a:gd name="T16" fmla="*/ 0 h 24"/>
                <a:gd name="T17" fmla="*/ 31 w 31"/>
                <a:gd name="T18" fmla="*/ 24 h 24"/>
              </a:gdLst>
              <a:ahLst/>
              <a:cxnLst>
                <a:cxn ang="T10">
                  <a:pos x="T0" y="T1"/>
                </a:cxn>
                <a:cxn ang="T11">
                  <a:pos x="T2" y="T3"/>
                </a:cxn>
                <a:cxn ang="T12">
                  <a:pos x="T4" y="T5"/>
                </a:cxn>
                <a:cxn ang="T13">
                  <a:pos x="T6" y="T7"/>
                </a:cxn>
                <a:cxn ang="T14">
                  <a:pos x="T8" y="T9"/>
                </a:cxn>
              </a:cxnLst>
              <a:rect l="T15" t="T16" r="T17" b="T18"/>
              <a:pathLst>
                <a:path w="31" h="24">
                  <a:moveTo>
                    <a:pt x="5" y="0"/>
                  </a:moveTo>
                  <a:lnTo>
                    <a:pt x="30" y="2"/>
                  </a:lnTo>
                  <a:lnTo>
                    <a:pt x="24" y="23"/>
                  </a:lnTo>
                  <a:lnTo>
                    <a:pt x="0" y="23"/>
                  </a:lnTo>
                  <a:lnTo>
                    <a:pt x="5" y="0"/>
                  </a:lnTo>
                </a:path>
              </a:pathLst>
            </a:custGeom>
            <a:solidFill>
              <a:schemeClr val="bg2"/>
            </a:solidFill>
            <a:ln w="12700" cap="rnd">
              <a:solidFill>
                <a:schemeClr val="tx1"/>
              </a:solidFill>
              <a:round/>
              <a:headEnd/>
              <a:tailEnd/>
            </a:ln>
          </p:spPr>
          <p:txBody>
            <a:bodyPr/>
            <a:lstStyle/>
            <a:p>
              <a:endParaRPr lang="en-US"/>
            </a:p>
          </p:txBody>
        </p:sp>
        <p:sp>
          <p:nvSpPr>
            <p:cNvPr id="41" name="Line 43"/>
            <p:cNvSpPr>
              <a:spLocks noChangeShapeType="1"/>
            </p:cNvSpPr>
            <p:nvPr/>
          </p:nvSpPr>
          <p:spPr bwMode="auto">
            <a:xfrm>
              <a:off x="1841" y="3320"/>
              <a:ext cx="14" cy="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2" name="Line 44"/>
            <p:cNvSpPr>
              <a:spLocks noChangeShapeType="1"/>
            </p:cNvSpPr>
            <p:nvPr/>
          </p:nvSpPr>
          <p:spPr bwMode="auto">
            <a:xfrm flipH="1">
              <a:off x="1847" y="3316"/>
              <a:ext cx="4" cy="1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 name="Freeform 45"/>
            <p:cNvSpPr>
              <a:spLocks/>
            </p:cNvSpPr>
            <p:nvPr/>
          </p:nvSpPr>
          <p:spPr bwMode="auto">
            <a:xfrm>
              <a:off x="1780" y="3321"/>
              <a:ext cx="30" cy="24"/>
            </a:xfrm>
            <a:custGeom>
              <a:avLst/>
              <a:gdLst>
                <a:gd name="T0" fmla="*/ 2 w 30"/>
                <a:gd name="T1" fmla="*/ 0 h 24"/>
                <a:gd name="T2" fmla="*/ 0 w 30"/>
                <a:gd name="T3" fmla="*/ 23 h 24"/>
                <a:gd name="T4" fmla="*/ 23 w 30"/>
                <a:gd name="T5" fmla="*/ 23 h 24"/>
                <a:gd name="T6" fmla="*/ 29 w 30"/>
                <a:gd name="T7" fmla="*/ 0 h 24"/>
                <a:gd name="T8" fmla="*/ 0 60000 65536"/>
                <a:gd name="T9" fmla="*/ 0 60000 65536"/>
                <a:gd name="T10" fmla="*/ 0 60000 65536"/>
                <a:gd name="T11" fmla="*/ 0 60000 65536"/>
                <a:gd name="T12" fmla="*/ 0 w 30"/>
                <a:gd name="T13" fmla="*/ 0 h 24"/>
                <a:gd name="T14" fmla="*/ 30 w 30"/>
                <a:gd name="T15" fmla="*/ 24 h 24"/>
              </a:gdLst>
              <a:ahLst/>
              <a:cxnLst>
                <a:cxn ang="T8">
                  <a:pos x="T0" y="T1"/>
                </a:cxn>
                <a:cxn ang="T9">
                  <a:pos x="T2" y="T3"/>
                </a:cxn>
                <a:cxn ang="T10">
                  <a:pos x="T4" y="T5"/>
                </a:cxn>
                <a:cxn ang="T11">
                  <a:pos x="T6" y="T7"/>
                </a:cxn>
              </a:cxnLst>
              <a:rect l="T12" t="T13" r="T14" b="T15"/>
              <a:pathLst>
                <a:path w="30" h="24">
                  <a:moveTo>
                    <a:pt x="2" y="0"/>
                  </a:moveTo>
                  <a:lnTo>
                    <a:pt x="0" y="23"/>
                  </a:lnTo>
                  <a:lnTo>
                    <a:pt x="23" y="23"/>
                  </a:lnTo>
                  <a:lnTo>
                    <a:pt x="29" y="0"/>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44" name="Freeform 46"/>
            <p:cNvSpPr>
              <a:spLocks/>
            </p:cNvSpPr>
            <p:nvPr/>
          </p:nvSpPr>
          <p:spPr bwMode="auto">
            <a:xfrm>
              <a:off x="1795" y="3322"/>
              <a:ext cx="29" cy="25"/>
            </a:xfrm>
            <a:custGeom>
              <a:avLst/>
              <a:gdLst>
                <a:gd name="T0" fmla="*/ 0 w 29"/>
                <a:gd name="T1" fmla="*/ 18 h 25"/>
                <a:gd name="T2" fmla="*/ 18 w 29"/>
                <a:gd name="T3" fmla="*/ 24 h 25"/>
                <a:gd name="T4" fmla="*/ 28 w 29"/>
                <a:gd name="T5" fmla="*/ 0 h 25"/>
                <a:gd name="T6" fmla="*/ 0 60000 65536"/>
                <a:gd name="T7" fmla="*/ 0 60000 65536"/>
                <a:gd name="T8" fmla="*/ 0 60000 65536"/>
                <a:gd name="T9" fmla="*/ 0 w 29"/>
                <a:gd name="T10" fmla="*/ 0 h 25"/>
                <a:gd name="T11" fmla="*/ 29 w 29"/>
                <a:gd name="T12" fmla="*/ 25 h 25"/>
              </a:gdLst>
              <a:ahLst/>
              <a:cxnLst>
                <a:cxn ang="T6">
                  <a:pos x="T0" y="T1"/>
                </a:cxn>
                <a:cxn ang="T7">
                  <a:pos x="T2" y="T3"/>
                </a:cxn>
                <a:cxn ang="T8">
                  <a:pos x="T4" y="T5"/>
                </a:cxn>
              </a:cxnLst>
              <a:rect l="T9" t="T10" r="T11" b="T12"/>
              <a:pathLst>
                <a:path w="29" h="25">
                  <a:moveTo>
                    <a:pt x="0" y="18"/>
                  </a:moveTo>
                  <a:lnTo>
                    <a:pt x="18" y="24"/>
                  </a:lnTo>
                  <a:lnTo>
                    <a:pt x="28" y="0"/>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45" name="Freeform 47"/>
            <p:cNvSpPr>
              <a:spLocks/>
            </p:cNvSpPr>
            <p:nvPr/>
          </p:nvSpPr>
          <p:spPr bwMode="auto">
            <a:xfrm>
              <a:off x="1769" y="3326"/>
              <a:ext cx="35" cy="25"/>
            </a:xfrm>
            <a:custGeom>
              <a:avLst/>
              <a:gdLst>
                <a:gd name="T0" fmla="*/ 9 w 35"/>
                <a:gd name="T1" fmla="*/ 0 h 25"/>
                <a:gd name="T2" fmla="*/ 0 w 35"/>
                <a:gd name="T3" fmla="*/ 22 h 25"/>
                <a:gd name="T4" fmla="*/ 26 w 35"/>
                <a:gd name="T5" fmla="*/ 24 h 25"/>
                <a:gd name="T6" fmla="*/ 34 w 35"/>
                <a:gd name="T7" fmla="*/ 1 h 25"/>
                <a:gd name="T8" fmla="*/ 0 60000 65536"/>
                <a:gd name="T9" fmla="*/ 0 60000 65536"/>
                <a:gd name="T10" fmla="*/ 0 60000 65536"/>
                <a:gd name="T11" fmla="*/ 0 60000 65536"/>
                <a:gd name="T12" fmla="*/ 0 w 35"/>
                <a:gd name="T13" fmla="*/ 0 h 25"/>
                <a:gd name="T14" fmla="*/ 35 w 35"/>
                <a:gd name="T15" fmla="*/ 25 h 25"/>
              </a:gdLst>
              <a:ahLst/>
              <a:cxnLst>
                <a:cxn ang="T8">
                  <a:pos x="T0" y="T1"/>
                </a:cxn>
                <a:cxn ang="T9">
                  <a:pos x="T2" y="T3"/>
                </a:cxn>
                <a:cxn ang="T10">
                  <a:pos x="T4" y="T5"/>
                </a:cxn>
                <a:cxn ang="T11">
                  <a:pos x="T6" y="T7"/>
                </a:cxn>
              </a:cxnLst>
              <a:rect l="T12" t="T13" r="T14" b="T15"/>
              <a:pathLst>
                <a:path w="35" h="25">
                  <a:moveTo>
                    <a:pt x="9" y="0"/>
                  </a:moveTo>
                  <a:lnTo>
                    <a:pt x="0" y="22"/>
                  </a:lnTo>
                  <a:lnTo>
                    <a:pt x="26" y="24"/>
                  </a:lnTo>
                  <a:lnTo>
                    <a:pt x="34" y="1"/>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46" name="Line 48"/>
            <p:cNvSpPr>
              <a:spLocks noChangeShapeType="1"/>
            </p:cNvSpPr>
            <p:nvPr/>
          </p:nvSpPr>
          <p:spPr bwMode="auto">
            <a:xfrm flipH="1">
              <a:off x="1779" y="3326"/>
              <a:ext cx="8" cy="2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7" name="Line 49"/>
            <p:cNvSpPr>
              <a:spLocks noChangeShapeType="1"/>
            </p:cNvSpPr>
            <p:nvPr/>
          </p:nvSpPr>
          <p:spPr bwMode="auto">
            <a:xfrm flipH="1">
              <a:off x="1787" y="3326"/>
              <a:ext cx="8" cy="2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8" name="Line 50"/>
            <p:cNvSpPr>
              <a:spLocks noChangeShapeType="1"/>
            </p:cNvSpPr>
            <p:nvPr/>
          </p:nvSpPr>
          <p:spPr bwMode="auto">
            <a:xfrm>
              <a:off x="1779" y="3331"/>
              <a:ext cx="2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9" name="Line 51"/>
            <p:cNvSpPr>
              <a:spLocks noChangeShapeType="1"/>
            </p:cNvSpPr>
            <p:nvPr/>
          </p:nvSpPr>
          <p:spPr bwMode="auto">
            <a:xfrm>
              <a:off x="1777" y="3337"/>
              <a:ext cx="21" cy="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0" name="Line 52"/>
            <p:cNvSpPr>
              <a:spLocks noChangeShapeType="1"/>
            </p:cNvSpPr>
            <p:nvPr/>
          </p:nvSpPr>
          <p:spPr bwMode="auto">
            <a:xfrm>
              <a:off x="1772" y="3342"/>
              <a:ext cx="23" cy="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1" name="Freeform 53"/>
            <p:cNvSpPr>
              <a:spLocks/>
            </p:cNvSpPr>
            <p:nvPr/>
          </p:nvSpPr>
          <p:spPr bwMode="auto">
            <a:xfrm>
              <a:off x="1803" y="3322"/>
              <a:ext cx="29" cy="30"/>
            </a:xfrm>
            <a:custGeom>
              <a:avLst/>
              <a:gdLst>
                <a:gd name="T0" fmla="*/ 12 w 29"/>
                <a:gd name="T1" fmla="*/ 0 h 30"/>
                <a:gd name="T2" fmla="*/ 0 w 29"/>
                <a:gd name="T3" fmla="*/ 27 h 30"/>
                <a:gd name="T4" fmla="*/ 17 w 29"/>
                <a:gd name="T5" fmla="*/ 29 h 30"/>
                <a:gd name="T6" fmla="*/ 28 w 29"/>
                <a:gd name="T7" fmla="*/ 0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12" y="0"/>
                  </a:moveTo>
                  <a:lnTo>
                    <a:pt x="0" y="27"/>
                  </a:lnTo>
                  <a:lnTo>
                    <a:pt x="17" y="29"/>
                  </a:lnTo>
                  <a:lnTo>
                    <a:pt x="28" y="0"/>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52" name="Line 54"/>
            <p:cNvSpPr>
              <a:spLocks noChangeShapeType="1"/>
            </p:cNvSpPr>
            <p:nvPr/>
          </p:nvSpPr>
          <p:spPr bwMode="auto">
            <a:xfrm flipH="1">
              <a:off x="1811" y="3322"/>
              <a:ext cx="12" cy="2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3" name="Line 55"/>
            <p:cNvSpPr>
              <a:spLocks noChangeShapeType="1"/>
            </p:cNvSpPr>
            <p:nvPr/>
          </p:nvSpPr>
          <p:spPr bwMode="auto">
            <a:xfrm>
              <a:off x="1811" y="3329"/>
              <a:ext cx="18" cy="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4" name="Line 56"/>
            <p:cNvSpPr>
              <a:spLocks noChangeShapeType="1"/>
            </p:cNvSpPr>
            <p:nvPr/>
          </p:nvSpPr>
          <p:spPr bwMode="auto">
            <a:xfrm>
              <a:off x="1809" y="3334"/>
              <a:ext cx="18" cy="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5" name="Line 57"/>
            <p:cNvSpPr>
              <a:spLocks noChangeShapeType="1"/>
            </p:cNvSpPr>
            <p:nvPr/>
          </p:nvSpPr>
          <p:spPr bwMode="auto">
            <a:xfrm>
              <a:off x="1805" y="3339"/>
              <a:ext cx="18" cy="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6" name="Line 58"/>
            <p:cNvSpPr>
              <a:spLocks noChangeShapeType="1"/>
            </p:cNvSpPr>
            <p:nvPr/>
          </p:nvSpPr>
          <p:spPr bwMode="auto">
            <a:xfrm>
              <a:off x="1805" y="3346"/>
              <a:ext cx="1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7" name="Freeform 59"/>
            <p:cNvSpPr>
              <a:spLocks/>
            </p:cNvSpPr>
            <p:nvPr/>
          </p:nvSpPr>
          <p:spPr bwMode="auto">
            <a:xfrm>
              <a:off x="1829" y="3326"/>
              <a:ext cx="29" cy="27"/>
            </a:xfrm>
            <a:custGeom>
              <a:avLst/>
              <a:gdLst>
                <a:gd name="T0" fmla="*/ 10 w 29"/>
                <a:gd name="T1" fmla="*/ 0 h 27"/>
                <a:gd name="T2" fmla="*/ 0 w 29"/>
                <a:gd name="T3" fmla="*/ 24 h 27"/>
                <a:gd name="T4" fmla="*/ 18 w 29"/>
                <a:gd name="T5" fmla="*/ 26 h 27"/>
                <a:gd name="T6" fmla="*/ 28 w 29"/>
                <a:gd name="T7" fmla="*/ 0 h 27"/>
                <a:gd name="T8" fmla="*/ 0 60000 65536"/>
                <a:gd name="T9" fmla="*/ 0 60000 65536"/>
                <a:gd name="T10" fmla="*/ 0 60000 65536"/>
                <a:gd name="T11" fmla="*/ 0 60000 65536"/>
                <a:gd name="T12" fmla="*/ 0 w 29"/>
                <a:gd name="T13" fmla="*/ 0 h 27"/>
                <a:gd name="T14" fmla="*/ 29 w 29"/>
                <a:gd name="T15" fmla="*/ 27 h 27"/>
              </a:gdLst>
              <a:ahLst/>
              <a:cxnLst>
                <a:cxn ang="T8">
                  <a:pos x="T0" y="T1"/>
                </a:cxn>
                <a:cxn ang="T9">
                  <a:pos x="T2" y="T3"/>
                </a:cxn>
                <a:cxn ang="T10">
                  <a:pos x="T4" y="T5"/>
                </a:cxn>
                <a:cxn ang="T11">
                  <a:pos x="T6" y="T7"/>
                </a:cxn>
              </a:cxnLst>
              <a:rect l="T12" t="T13" r="T14" b="T15"/>
              <a:pathLst>
                <a:path w="29" h="27">
                  <a:moveTo>
                    <a:pt x="10" y="0"/>
                  </a:moveTo>
                  <a:lnTo>
                    <a:pt x="0" y="24"/>
                  </a:lnTo>
                  <a:lnTo>
                    <a:pt x="18" y="26"/>
                  </a:lnTo>
                  <a:lnTo>
                    <a:pt x="28" y="0"/>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58" name="Line 60"/>
            <p:cNvSpPr>
              <a:spLocks noChangeShapeType="1"/>
            </p:cNvSpPr>
            <p:nvPr/>
          </p:nvSpPr>
          <p:spPr bwMode="auto">
            <a:xfrm flipH="1">
              <a:off x="1837" y="3326"/>
              <a:ext cx="10" cy="2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59" name="Line 61"/>
            <p:cNvSpPr>
              <a:spLocks noChangeShapeType="1"/>
            </p:cNvSpPr>
            <p:nvPr/>
          </p:nvSpPr>
          <p:spPr bwMode="auto">
            <a:xfrm>
              <a:off x="1837" y="3330"/>
              <a:ext cx="14" cy="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0" name="Line 62"/>
            <p:cNvSpPr>
              <a:spLocks noChangeShapeType="1"/>
            </p:cNvSpPr>
            <p:nvPr/>
          </p:nvSpPr>
          <p:spPr bwMode="auto">
            <a:xfrm>
              <a:off x="1834" y="3337"/>
              <a:ext cx="1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1" name="Line 63"/>
            <p:cNvSpPr>
              <a:spLocks noChangeShapeType="1"/>
            </p:cNvSpPr>
            <p:nvPr/>
          </p:nvSpPr>
          <p:spPr bwMode="auto">
            <a:xfrm>
              <a:off x="1833" y="3342"/>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2" name="Line 64"/>
            <p:cNvSpPr>
              <a:spLocks noChangeShapeType="1"/>
            </p:cNvSpPr>
            <p:nvPr/>
          </p:nvSpPr>
          <p:spPr bwMode="auto">
            <a:xfrm>
              <a:off x="1831" y="3346"/>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3" name="Line 65"/>
            <p:cNvSpPr>
              <a:spLocks noChangeShapeType="1"/>
            </p:cNvSpPr>
            <p:nvPr/>
          </p:nvSpPr>
          <p:spPr bwMode="auto">
            <a:xfrm>
              <a:off x="1833" y="3244"/>
              <a:ext cx="0" cy="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4" name="Freeform 66"/>
            <p:cNvSpPr>
              <a:spLocks/>
            </p:cNvSpPr>
            <p:nvPr/>
          </p:nvSpPr>
          <p:spPr bwMode="auto">
            <a:xfrm>
              <a:off x="1845" y="3246"/>
              <a:ext cx="1" cy="25"/>
            </a:xfrm>
            <a:custGeom>
              <a:avLst/>
              <a:gdLst>
                <a:gd name="T0" fmla="*/ 0 w 1"/>
                <a:gd name="T1" fmla="*/ 0 h 25"/>
                <a:gd name="T2" fmla="*/ 0 w 1"/>
                <a:gd name="T3" fmla="*/ 12 h 25"/>
                <a:gd name="T4" fmla="*/ 0 w 1"/>
                <a:gd name="T5" fmla="*/ 24 h 25"/>
                <a:gd name="T6" fmla="*/ 0 60000 65536"/>
                <a:gd name="T7" fmla="*/ 0 60000 65536"/>
                <a:gd name="T8" fmla="*/ 0 60000 65536"/>
                <a:gd name="T9" fmla="*/ 0 w 1"/>
                <a:gd name="T10" fmla="*/ 0 h 25"/>
                <a:gd name="T11" fmla="*/ 1 w 1"/>
                <a:gd name="T12" fmla="*/ 25 h 25"/>
              </a:gdLst>
              <a:ahLst/>
              <a:cxnLst>
                <a:cxn ang="T6">
                  <a:pos x="T0" y="T1"/>
                </a:cxn>
                <a:cxn ang="T7">
                  <a:pos x="T2" y="T3"/>
                </a:cxn>
                <a:cxn ang="T8">
                  <a:pos x="T4" y="T5"/>
                </a:cxn>
              </a:cxnLst>
              <a:rect l="T9" t="T10" r="T11" b="T12"/>
              <a:pathLst>
                <a:path w="1" h="25">
                  <a:moveTo>
                    <a:pt x="0" y="0"/>
                  </a:moveTo>
                  <a:lnTo>
                    <a:pt x="0" y="12"/>
                  </a:lnTo>
                  <a:lnTo>
                    <a:pt x="0" y="24"/>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65" name="Line 67"/>
            <p:cNvSpPr>
              <a:spLocks noChangeShapeType="1"/>
            </p:cNvSpPr>
            <p:nvPr/>
          </p:nvSpPr>
          <p:spPr bwMode="auto">
            <a:xfrm>
              <a:off x="1833" y="3244"/>
              <a:ext cx="0" cy="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6" name="Line 68"/>
            <p:cNvSpPr>
              <a:spLocks noChangeShapeType="1"/>
            </p:cNvSpPr>
            <p:nvPr/>
          </p:nvSpPr>
          <p:spPr bwMode="auto">
            <a:xfrm>
              <a:off x="1845" y="3246"/>
              <a:ext cx="0" cy="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67" name="Freeform 69"/>
            <p:cNvSpPr>
              <a:spLocks/>
            </p:cNvSpPr>
            <p:nvPr/>
          </p:nvSpPr>
          <p:spPr bwMode="auto">
            <a:xfrm>
              <a:off x="1635" y="3395"/>
              <a:ext cx="209" cy="60"/>
            </a:xfrm>
            <a:custGeom>
              <a:avLst/>
              <a:gdLst>
                <a:gd name="T0" fmla="*/ 0 w 209"/>
                <a:gd name="T1" fmla="*/ 0 h 60"/>
                <a:gd name="T2" fmla="*/ 208 w 209"/>
                <a:gd name="T3" fmla="*/ 23 h 60"/>
                <a:gd name="T4" fmla="*/ 208 w 209"/>
                <a:gd name="T5" fmla="*/ 59 h 60"/>
                <a:gd name="T6" fmla="*/ 0 w 209"/>
                <a:gd name="T7" fmla="*/ 30 h 60"/>
                <a:gd name="T8" fmla="*/ 0 w 209"/>
                <a:gd name="T9" fmla="*/ 0 h 60"/>
                <a:gd name="T10" fmla="*/ 0 60000 65536"/>
                <a:gd name="T11" fmla="*/ 0 60000 65536"/>
                <a:gd name="T12" fmla="*/ 0 60000 65536"/>
                <a:gd name="T13" fmla="*/ 0 60000 65536"/>
                <a:gd name="T14" fmla="*/ 0 60000 65536"/>
                <a:gd name="T15" fmla="*/ 0 w 209"/>
                <a:gd name="T16" fmla="*/ 0 h 60"/>
                <a:gd name="T17" fmla="*/ 209 w 209"/>
                <a:gd name="T18" fmla="*/ 60 h 60"/>
              </a:gdLst>
              <a:ahLst/>
              <a:cxnLst>
                <a:cxn ang="T10">
                  <a:pos x="T0" y="T1"/>
                </a:cxn>
                <a:cxn ang="T11">
                  <a:pos x="T2" y="T3"/>
                </a:cxn>
                <a:cxn ang="T12">
                  <a:pos x="T4" y="T5"/>
                </a:cxn>
                <a:cxn ang="T13">
                  <a:pos x="T6" y="T7"/>
                </a:cxn>
                <a:cxn ang="T14">
                  <a:pos x="T8" y="T9"/>
                </a:cxn>
              </a:cxnLst>
              <a:rect l="T15" t="T16" r="T17" b="T18"/>
              <a:pathLst>
                <a:path w="209" h="60">
                  <a:moveTo>
                    <a:pt x="0" y="0"/>
                  </a:moveTo>
                  <a:lnTo>
                    <a:pt x="208" y="23"/>
                  </a:lnTo>
                  <a:lnTo>
                    <a:pt x="208" y="59"/>
                  </a:lnTo>
                  <a:lnTo>
                    <a:pt x="0" y="30"/>
                  </a:lnTo>
                  <a:lnTo>
                    <a:pt x="0" y="0"/>
                  </a:lnTo>
                </a:path>
              </a:pathLst>
            </a:custGeom>
            <a:solidFill>
              <a:schemeClr val="bg2"/>
            </a:solidFill>
            <a:ln w="12700" cap="rnd">
              <a:solidFill>
                <a:schemeClr val="tx1"/>
              </a:solidFill>
              <a:round/>
              <a:headEnd/>
              <a:tailEnd/>
            </a:ln>
          </p:spPr>
          <p:txBody>
            <a:bodyPr/>
            <a:lstStyle/>
            <a:p>
              <a:endParaRPr lang="en-US"/>
            </a:p>
          </p:txBody>
        </p:sp>
        <p:sp>
          <p:nvSpPr>
            <p:cNvPr id="68" name="Freeform 70"/>
            <p:cNvSpPr>
              <a:spLocks/>
            </p:cNvSpPr>
            <p:nvPr/>
          </p:nvSpPr>
          <p:spPr bwMode="auto">
            <a:xfrm>
              <a:off x="1891" y="3329"/>
              <a:ext cx="30" cy="23"/>
            </a:xfrm>
            <a:custGeom>
              <a:avLst/>
              <a:gdLst>
                <a:gd name="T0" fmla="*/ 0 w 30"/>
                <a:gd name="T1" fmla="*/ 5 h 23"/>
                <a:gd name="T2" fmla="*/ 0 w 30"/>
                <a:gd name="T3" fmla="*/ 0 h 23"/>
                <a:gd name="T4" fmla="*/ 14 w 30"/>
                <a:gd name="T5" fmla="*/ 0 h 23"/>
                <a:gd name="T6" fmla="*/ 29 w 30"/>
                <a:gd name="T7" fmla="*/ 0 h 23"/>
                <a:gd name="T8" fmla="*/ 29 w 30"/>
                <a:gd name="T9" fmla="*/ 5 h 23"/>
                <a:gd name="T10" fmla="*/ 14 w 30"/>
                <a:gd name="T11" fmla="*/ 16 h 23"/>
                <a:gd name="T12" fmla="*/ 14 w 30"/>
                <a:gd name="T13" fmla="*/ 22 h 23"/>
                <a:gd name="T14" fmla="*/ 0 60000 65536"/>
                <a:gd name="T15" fmla="*/ 0 60000 65536"/>
                <a:gd name="T16" fmla="*/ 0 60000 65536"/>
                <a:gd name="T17" fmla="*/ 0 60000 65536"/>
                <a:gd name="T18" fmla="*/ 0 60000 65536"/>
                <a:gd name="T19" fmla="*/ 0 60000 65536"/>
                <a:gd name="T20" fmla="*/ 0 60000 65536"/>
                <a:gd name="T21" fmla="*/ 0 w 30"/>
                <a:gd name="T22" fmla="*/ 0 h 23"/>
                <a:gd name="T23" fmla="*/ 30 w 3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3">
                  <a:moveTo>
                    <a:pt x="0" y="5"/>
                  </a:moveTo>
                  <a:lnTo>
                    <a:pt x="0" y="0"/>
                  </a:lnTo>
                  <a:lnTo>
                    <a:pt x="14" y="0"/>
                  </a:lnTo>
                  <a:lnTo>
                    <a:pt x="29" y="0"/>
                  </a:lnTo>
                  <a:lnTo>
                    <a:pt x="29" y="5"/>
                  </a:lnTo>
                  <a:lnTo>
                    <a:pt x="14" y="16"/>
                  </a:lnTo>
                  <a:lnTo>
                    <a:pt x="14" y="22"/>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69" name="Freeform 71"/>
            <p:cNvSpPr>
              <a:spLocks/>
            </p:cNvSpPr>
            <p:nvPr/>
          </p:nvSpPr>
          <p:spPr bwMode="auto">
            <a:xfrm>
              <a:off x="1882" y="3316"/>
              <a:ext cx="30" cy="25"/>
            </a:xfrm>
            <a:custGeom>
              <a:avLst/>
              <a:gdLst>
                <a:gd name="T0" fmla="*/ 21 w 30"/>
                <a:gd name="T1" fmla="*/ 21 h 25"/>
                <a:gd name="T2" fmla="*/ 18 w 30"/>
                <a:gd name="T3" fmla="*/ 21 h 25"/>
                <a:gd name="T4" fmla="*/ 10 w 30"/>
                <a:gd name="T5" fmla="*/ 21 h 25"/>
                <a:gd name="T6" fmla="*/ 7 w 30"/>
                <a:gd name="T7" fmla="*/ 21 h 25"/>
                <a:gd name="T8" fmla="*/ 3 w 30"/>
                <a:gd name="T9" fmla="*/ 21 h 25"/>
                <a:gd name="T10" fmla="*/ 0 w 30"/>
                <a:gd name="T11" fmla="*/ 15 h 25"/>
                <a:gd name="T12" fmla="*/ 0 w 30"/>
                <a:gd name="T13" fmla="*/ 9 h 25"/>
                <a:gd name="T14" fmla="*/ 0 w 30"/>
                <a:gd name="T15" fmla="*/ 6 h 25"/>
                <a:gd name="T16" fmla="*/ 3 w 30"/>
                <a:gd name="T17" fmla="*/ 3 h 25"/>
                <a:gd name="T18" fmla="*/ 7 w 30"/>
                <a:gd name="T19" fmla="*/ 0 h 25"/>
                <a:gd name="T20" fmla="*/ 10 w 30"/>
                <a:gd name="T21" fmla="*/ 0 h 25"/>
                <a:gd name="T22" fmla="*/ 18 w 30"/>
                <a:gd name="T23" fmla="*/ 6 h 25"/>
                <a:gd name="T24" fmla="*/ 21 w 30"/>
                <a:gd name="T25" fmla="*/ 6 h 25"/>
                <a:gd name="T26" fmla="*/ 29 w 30"/>
                <a:gd name="T27" fmla="*/ 9 h 25"/>
                <a:gd name="T28" fmla="*/ 29 w 30"/>
                <a:gd name="T29" fmla="*/ 21 h 25"/>
                <a:gd name="T30" fmla="*/ 29 w 30"/>
                <a:gd name="T31" fmla="*/ 24 h 25"/>
                <a:gd name="T32" fmla="*/ 25 w 30"/>
                <a:gd name="T33" fmla="*/ 2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5"/>
                <a:gd name="T53" fmla="*/ 30 w 30"/>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5">
                  <a:moveTo>
                    <a:pt x="21" y="21"/>
                  </a:moveTo>
                  <a:lnTo>
                    <a:pt x="18" y="21"/>
                  </a:lnTo>
                  <a:lnTo>
                    <a:pt x="10" y="21"/>
                  </a:lnTo>
                  <a:lnTo>
                    <a:pt x="7" y="21"/>
                  </a:lnTo>
                  <a:lnTo>
                    <a:pt x="3" y="21"/>
                  </a:lnTo>
                  <a:lnTo>
                    <a:pt x="0" y="15"/>
                  </a:lnTo>
                  <a:lnTo>
                    <a:pt x="0" y="9"/>
                  </a:lnTo>
                  <a:lnTo>
                    <a:pt x="0" y="6"/>
                  </a:lnTo>
                  <a:lnTo>
                    <a:pt x="3" y="3"/>
                  </a:lnTo>
                  <a:lnTo>
                    <a:pt x="7" y="0"/>
                  </a:lnTo>
                  <a:lnTo>
                    <a:pt x="10" y="0"/>
                  </a:lnTo>
                  <a:lnTo>
                    <a:pt x="18" y="6"/>
                  </a:lnTo>
                  <a:lnTo>
                    <a:pt x="21" y="6"/>
                  </a:lnTo>
                  <a:lnTo>
                    <a:pt x="29" y="9"/>
                  </a:lnTo>
                  <a:lnTo>
                    <a:pt x="29" y="21"/>
                  </a:lnTo>
                  <a:lnTo>
                    <a:pt x="29" y="24"/>
                  </a:lnTo>
                  <a:lnTo>
                    <a:pt x="25" y="24"/>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70" name="Freeform 72"/>
            <p:cNvSpPr>
              <a:spLocks/>
            </p:cNvSpPr>
            <p:nvPr/>
          </p:nvSpPr>
          <p:spPr bwMode="auto">
            <a:xfrm>
              <a:off x="1695" y="3277"/>
              <a:ext cx="55" cy="28"/>
            </a:xfrm>
            <a:custGeom>
              <a:avLst/>
              <a:gdLst>
                <a:gd name="T0" fmla="*/ 6 w 55"/>
                <a:gd name="T1" fmla="*/ 3 h 28"/>
                <a:gd name="T2" fmla="*/ 0 w 55"/>
                <a:gd name="T3" fmla="*/ 25 h 28"/>
                <a:gd name="T4" fmla="*/ 45 w 55"/>
                <a:gd name="T5" fmla="*/ 27 h 28"/>
                <a:gd name="T6" fmla="*/ 54 w 55"/>
                <a:gd name="T7" fmla="*/ 1 h 28"/>
                <a:gd name="T8" fmla="*/ 33 w 55"/>
                <a:gd name="T9" fmla="*/ 0 h 28"/>
                <a:gd name="T10" fmla="*/ 22 w 55"/>
                <a:gd name="T11" fmla="*/ 25 h 28"/>
                <a:gd name="T12" fmla="*/ 0 60000 65536"/>
                <a:gd name="T13" fmla="*/ 0 60000 65536"/>
                <a:gd name="T14" fmla="*/ 0 60000 65536"/>
                <a:gd name="T15" fmla="*/ 0 60000 65536"/>
                <a:gd name="T16" fmla="*/ 0 60000 65536"/>
                <a:gd name="T17" fmla="*/ 0 60000 65536"/>
                <a:gd name="T18" fmla="*/ 0 w 55"/>
                <a:gd name="T19" fmla="*/ 0 h 28"/>
                <a:gd name="T20" fmla="*/ 55 w 5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5" h="28">
                  <a:moveTo>
                    <a:pt x="6" y="3"/>
                  </a:moveTo>
                  <a:lnTo>
                    <a:pt x="0" y="25"/>
                  </a:lnTo>
                  <a:lnTo>
                    <a:pt x="45" y="27"/>
                  </a:lnTo>
                  <a:lnTo>
                    <a:pt x="54" y="1"/>
                  </a:lnTo>
                  <a:lnTo>
                    <a:pt x="33" y="0"/>
                  </a:lnTo>
                  <a:lnTo>
                    <a:pt x="22" y="25"/>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71" name="Freeform 73"/>
            <p:cNvSpPr>
              <a:spLocks/>
            </p:cNvSpPr>
            <p:nvPr/>
          </p:nvSpPr>
          <p:spPr bwMode="auto">
            <a:xfrm>
              <a:off x="1697" y="3281"/>
              <a:ext cx="29" cy="25"/>
            </a:xfrm>
            <a:custGeom>
              <a:avLst/>
              <a:gdLst>
                <a:gd name="T0" fmla="*/ 6 w 29"/>
                <a:gd name="T1" fmla="*/ 0 h 25"/>
                <a:gd name="T2" fmla="*/ 0 w 29"/>
                <a:gd name="T3" fmla="*/ 24 h 25"/>
                <a:gd name="T4" fmla="*/ 28 w 29"/>
                <a:gd name="T5" fmla="*/ 24 h 25"/>
                <a:gd name="T6" fmla="*/ 0 60000 65536"/>
                <a:gd name="T7" fmla="*/ 0 60000 65536"/>
                <a:gd name="T8" fmla="*/ 0 60000 65536"/>
                <a:gd name="T9" fmla="*/ 0 w 29"/>
                <a:gd name="T10" fmla="*/ 0 h 25"/>
                <a:gd name="T11" fmla="*/ 29 w 29"/>
                <a:gd name="T12" fmla="*/ 25 h 25"/>
              </a:gdLst>
              <a:ahLst/>
              <a:cxnLst>
                <a:cxn ang="T6">
                  <a:pos x="T0" y="T1"/>
                </a:cxn>
                <a:cxn ang="T7">
                  <a:pos x="T2" y="T3"/>
                </a:cxn>
                <a:cxn ang="T8">
                  <a:pos x="T4" y="T5"/>
                </a:cxn>
              </a:cxnLst>
              <a:rect l="T9" t="T10" r="T11" b="T12"/>
              <a:pathLst>
                <a:path w="29" h="25">
                  <a:moveTo>
                    <a:pt x="6" y="0"/>
                  </a:moveTo>
                  <a:lnTo>
                    <a:pt x="0" y="24"/>
                  </a:lnTo>
                  <a:lnTo>
                    <a:pt x="28" y="24"/>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72" name="Freeform 74"/>
            <p:cNvSpPr>
              <a:spLocks/>
            </p:cNvSpPr>
            <p:nvPr/>
          </p:nvSpPr>
          <p:spPr bwMode="auto">
            <a:xfrm>
              <a:off x="1713" y="3256"/>
              <a:ext cx="51" cy="26"/>
            </a:xfrm>
            <a:custGeom>
              <a:avLst/>
              <a:gdLst>
                <a:gd name="T0" fmla="*/ 3 w 51"/>
                <a:gd name="T1" fmla="*/ 0 h 26"/>
                <a:gd name="T2" fmla="*/ 50 w 51"/>
                <a:gd name="T3" fmla="*/ 7 h 26"/>
                <a:gd name="T4" fmla="*/ 48 w 51"/>
                <a:gd name="T5" fmla="*/ 25 h 26"/>
                <a:gd name="T6" fmla="*/ 0 w 51"/>
                <a:gd name="T7" fmla="*/ 17 h 26"/>
                <a:gd name="T8" fmla="*/ 3 w 51"/>
                <a:gd name="T9" fmla="*/ 0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3" y="0"/>
                  </a:moveTo>
                  <a:lnTo>
                    <a:pt x="50" y="7"/>
                  </a:lnTo>
                  <a:lnTo>
                    <a:pt x="48" y="25"/>
                  </a:lnTo>
                  <a:lnTo>
                    <a:pt x="0" y="17"/>
                  </a:lnTo>
                  <a:lnTo>
                    <a:pt x="3" y="0"/>
                  </a:lnTo>
                </a:path>
              </a:pathLst>
            </a:custGeom>
            <a:solidFill>
              <a:schemeClr val="bg2"/>
            </a:solidFill>
            <a:ln w="12700" cap="rnd">
              <a:solidFill>
                <a:schemeClr val="tx1"/>
              </a:solidFill>
              <a:round/>
              <a:headEnd/>
              <a:tailEnd/>
            </a:ln>
          </p:spPr>
          <p:txBody>
            <a:bodyPr/>
            <a:lstStyle/>
            <a:p>
              <a:endParaRPr lang="en-US"/>
            </a:p>
          </p:txBody>
        </p:sp>
        <p:sp>
          <p:nvSpPr>
            <p:cNvPr id="73" name="Freeform 75"/>
            <p:cNvSpPr>
              <a:spLocks/>
            </p:cNvSpPr>
            <p:nvPr/>
          </p:nvSpPr>
          <p:spPr bwMode="auto">
            <a:xfrm>
              <a:off x="1785" y="3260"/>
              <a:ext cx="83" cy="42"/>
            </a:xfrm>
            <a:custGeom>
              <a:avLst/>
              <a:gdLst>
                <a:gd name="T0" fmla="*/ 5 w 83"/>
                <a:gd name="T1" fmla="*/ 0 h 42"/>
                <a:gd name="T2" fmla="*/ 82 w 83"/>
                <a:gd name="T3" fmla="*/ 2 h 42"/>
                <a:gd name="T4" fmla="*/ 80 w 83"/>
                <a:gd name="T5" fmla="*/ 41 h 42"/>
                <a:gd name="T6" fmla="*/ 0 w 83"/>
                <a:gd name="T7" fmla="*/ 35 h 42"/>
                <a:gd name="T8" fmla="*/ 5 w 83"/>
                <a:gd name="T9" fmla="*/ 0 h 42"/>
                <a:gd name="T10" fmla="*/ 0 60000 65536"/>
                <a:gd name="T11" fmla="*/ 0 60000 65536"/>
                <a:gd name="T12" fmla="*/ 0 60000 65536"/>
                <a:gd name="T13" fmla="*/ 0 60000 65536"/>
                <a:gd name="T14" fmla="*/ 0 60000 65536"/>
                <a:gd name="T15" fmla="*/ 0 w 83"/>
                <a:gd name="T16" fmla="*/ 0 h 42"/>
                <a:gd name="T17" fmla="*/ 83 w 83"/>
                <a:gd name="T18" fmla="*/ 42 h 42"/>
              </a:gdLst>
              <a:ahLst/>
              <a:cxnLst>
                <a:cxn ang="T10">
                  <a:pos x="T0" y="T1"/>
                </a:cxn>
                <a:cxn ang="T11">
                  <a:pos x="T2" y="T3"/>
                </a:cxn>
                <a:cxn ang="T12">
                  <a:pos x="T4" y="T5"/>
                </a:cxn>
                <a:cxn ang="T13">
                  <a:pos x="T6" y="T7"/>
                </a:cxn>
                <a:cxn ang="T14">
                  <a:pos x="T8" y="T9"/>
                </a:cxn>
              </a:cxnLst>
              <a:rect l="T15" t="T16" r="T17" b="T18"/>
              <a:pathLst>
                <a:path w="83" h="42">
                  <a:moveTo>
                    <a:pt x="5" y="0"/>
                  </a:moveTo>
                  <a:lnTo>
                    <a:pt x="82" y="2"/>
                  </a:lnTo>
                  <a:lnTo>
                    <a:pt x="80" y="41"/>
                  </a:lnTo>
                  <a:lnTo>
                    <a:pt x="0" y="35"/>
                  </a:lnTo>
                  <a:lnTo>
                    <a:pt x="5" y="0"/>
                  </a:lnTo>
                </a:path>
              </a:pathLst>
            </a:custGeom>
            <a:solidFill>
              <a:schemeClr val="bg2"/>
            </a:solidFill>
            <a:ln w="12700" cap="rnd">
              <a:solidFill>
                <a:schemeClr val="tx1"/>
              </a:solidFill>
              <a:round/>
              <a:headEnd/>
              <a:tailEnd/>
            </a:ln>
          </p:spPr>
          <p:txBody>
            <a:bodyPr/>
            <a:lstStyle/>
            <a:p>
              <a:endParaRPr lang="en-US"/>
            </a:p>
          </p:txBody>
        </p:sp>
        <p:sp>
          <p:nvSpPr>
            <p:cNvPr id="74" name="Freeform 76"/>
            <p:cNvSpPr>
              <a:spLocks/>
            </p:cNvSpPr>
            <p:nvPr/>
          </p:nvSpPr>
          <p:spPr bwMode="auto">
            <a:xfrm>
              <a:off x="1809" y="3216"/>
              <a:ext cx="59" cy="31"/>
            </a:xfrm>
            <a:custGeom>
              <a:avLst/>
              <a:gdLst>
                <a:gd name="T0" fmla="*/ 52 w 59"/>
                <a:gd name="T1" fmla="*/ 30 h 31"/>
                <a:gd name="T2" fmla="*/ 50 w 59"/>
                <a:gd name="T3" fmla="*/ 30 h 31"/>
                <a:gd name="T4" fmla="*/ 1 w 59"/>
                <a:gd name="T5" fmla="*/ 28 h 31"/>
                <a:gd name="T6" fmla="*/ 0 w 59"/>
                <a:gd name="T7" fmla="*/ 28 h 31"/>
                <a:gd name="T8" fmla="*/ 0 w 59"/>
                <a:gd name="T9" fmla="*/ 27 h 31"/>
                <a:gd name="T10" fmla="*/ 0 w 59"/>
                <a:gd name="T11" fmla="*/ 2 h 31"/>
                <a:gd name="T12" fmla="*/ 7 w 59"/>
                <a:gd name="T13" fmla="*/ 0 h 31"/>
                <a:gd name="T14" fmla="*/ 56 w 59"/>
                <a:gd name="T15" fmla="*/ 1 h 31"/>
                <a:gd name="T16" fmla="*/ 56 w 59"/>
                <a:gd name="T17" fmla="*/ 2 h 31"/>
                <a:gd name="T18" fmla="*/ 58 w 59"/>
                <a:gd name="T19" fmla="*/ 2 h 31"/>
                <a:gd name="T20" fmla="*/ 58 w 59"/>
                <a:gd name="T21" fmla="*/ 24 h 31"/>
                <a:gd name="T22" fmla="*/ 58 w 59"/>
                <a:gd name="T23" fmla="*/ 27 h 31"/>
                <a:gd name="T24" fmla="*/ 56 w 59"/>
                <a:gd name="T25" fmla="*/ 28 h 31"/>
                <a:gd name="T26" fmla="*/ 52 w 59"/>
                <a:gd name="T27" fmla="*/ 3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31"/>
                <a:gd name="T44" fmla="*/ 59 w 59"/>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31">
                  <a:moveTo>
                    <a:pt x="52" y="30"/>
                  </a:moveTo>
                  <a:lnTo>
                    <a:pt x="50" y="30"/>
                  </a:lnTo>
                  <a:lnTo>
                    <a:pt x="1" y="28"/>
                  </a:lnTo>
                  <a:lnTo>
                    <a:pt x="0" y="28"/>
                  </a:lnTo>
                  <a:lnTo>
                    <a:pt x="0" y="27"/>
                  </a:lnTo>
                  <a:lnTo>
                    <a:pt x="0" y="2"/>
                  </a:lnTo>
                  <a:lnTo>
                    <a:pt x="7" y="0"/>
                  </a:lnTo>
                  <a:lnTo>
                    <a:pt x="56" y="1"/>
                  </a:lnTo>
                  <a:lnTo>
                    <a:pt x="56" y="2"/>
                  </a:lnTo>
                  <a:lnTo>
                    <a:pt x="58" y="2"/>
                  </a:lnTo>
                  <a:lnTo>
                    <a:pt x="58" y="24"/>
                  </a:lnTo>
                  <a:lnTo>
                    <a:pt x="58" y="27"/>
                  </a:lnTo>
                  <a:lnTo>
                    <a:pt x="56" y="28"/>
                  </a:lnTo>
                  <a:lnTo>
                    <a:pt x="52" y="30"/>
                  </a:lnTo>
                </a:path>
              </a:pathLst>
            </a:custGeom>
            <a:solidFill>
              <a:schemeClr val="bg2"/>
            </a:solidFill>
            <a:ln w="12700" cap="rnd">
              <a:solidFill>
                <a:schemeClr val="tx1"/>
              </a:solidFill>
              <a:round/>
              <a:headEnd/>
              <a:tailEnd/>
            </a:ln>
          </p:spPr>
          <p:txBody>
            <a:bodyPr/>
            <a:lstStyle/>
            <a:p>
              <a:endParaRPr lang="en-US"/>
            </a:p>
          </p:txBody>
        </p:sp>
        <p:sp>
          <p:nvSpPr>
            <p:cNvPr id="75" name="Line 77"/>
            <p:cNvSpPr>
              <a:spLocks noChangeShapeType="1"/>
            </p:cNvSpPr>
            <p:nvPr/>
          </p:nvSpPr>
          <p:spPr bwMode="auto">
            <a:xfrm>
              <a:off x="1833" y="3244"/>
              <a:ext cx="0" cy="5"/>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76" name="Group 78"/>
          <p:cNvGrpSpPr>
            <a:grpSpLocks/>
          </p:cNvGrpSpPr>
          <p:nvPr/>
        </p:nvGrpSpPr>
        <p:grpSpPr bwMode="auto">
          <a:xfrm>
            <a:off x="3886200" y="5486400"/>
            <a:ext cx="458788" cy="382588"/>
            <a:chOff x="1728" y="3648"/>
            <a:chExt cx="289" cy="241"/>
          </a:xfrm>
        </p:grpSpPr>
        <p:sp>
          <p:nvSpPr>
            <p:cNvPr id="77" name="Freeform 79"/>
            <p:cNvSpPr>
              <a:spLocks/>
            </p:cNvSpPr>
            <p:nvPr/>
          </p:nvSpPr>
          <p:spPr bwMode="auto">
            <a:xfrm>
              <a:off x="1728" y="3761"/>
              <a:ext cx="262" cy="128"/>
            </a:xfrm>
            <a:custGeom>
              <a:avLst/>
              <a:gdLst>
                <a:gd name="T0" fmla="*/ 23 w 262"/>
                <a:gd name="T1" fmla="*/ 34 h 128"/>
                <a:gd name="T2" fmla="*/ 0 w 262"/>
                <a:gd name="T3" fmla="*/ 56 h 128"/>
                <a:gd name="T4" fmla="*/ 0 w 262"/>
                <a:gd name="T5" fmla="*/ 101 h 128"/>
                <a:gd name="T6" fmla="*/ 218 w 262"/>
                <a:gd name="T7" fmla="*/ 127 h 128"/>
                <a:gd name="T8" fmla="*/ 261 w 262"/>
                <a:gd name="T9" fmla="*/ 34 h 128"/>
                <a:gd name="T10" fmla="*/ 261 w 262"/>
                <a:gd name="T11" fmla="*/ 1 h 128"/>
                <a:gd name="T12" fmla="*/ 259 w 262"/>
                <a:gd name="T13" fmla="*/ 1 h 128"/>
                <a:gd name="T14" fmla="*/ 259 w 262"/>
                <a:gd name="T15" fmla="*/ 0 h 128"/>
                <a:gd name="T16" fmla="*/ 253 w 262"/>
                <a:gd name="T17" fmla="*/ 0 h 128"/>
                <a:gd name="T18" fmla="*/ 252 w 262"/>
                <a:gd name="T19" fmla="*/ 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128"/>
                <a:gd name="T32" fmla="*/ 262 w 262"/>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128">
                  <a:moveTo>
                    <a:pt x="23" y="34"/>
                  </a:moveTo>
                  <a:lnTo>
                    <a:pt x="0" y="56"/>
                  </a:lnTo>
                  <a:lnTo>
                    <a:pt x="0" y="101"/>
                  </a:lnTo>
                  <a:lnTo>
                    <a:pt x="218" y="127"/>
                  </a:lnTo>
                  <a:lnTo>
                    <a:pt x="261" y="34"/>
                  </a:lnTo>
                  <a:lnTo>
                    <a:pt x="261" y="1"/>
                  </a:lnTo>
                  <a:lnTo>
                    <a:pt x="259" y="1"/>
                  </a:lnTo>
                  <a:lnTo>
                    <a:pt x="259" y="0"/>
                  </a:lnTo>
                  <a:lnTo>
                    <a:pt x="253" y="0"/>
                  </a:lnTo>
                  <a:lnTo>
                    <a:pt x="252" y="0"/>
                  </a:lnTo>
                </a:path>
              </a:pathLst>
            </a:custGeom>
            <a:solidFill>
              <a:srgbClr val="99CCFF"/>
            </a:solidFill>
            <a:ln w="12700" cap="rnd">
              <a:solidFill>
                <a:schemeClr val="tx1"/>
              </a:solidFill>
              <a:round/>
              <a:headEnd type="none" w="sm" len="sm"/>
              <a:tailEnd type="none" w="sm" len="sm"/>
            </a:ln>
          </p:spPr>
          <p:txBody>
            <a:bodyPr/>
            <a:lstStyle/>
            <a:p>
              <a:endParaRPr lang="en-US"/>
            </a:p>
          </p:txBody>
        </p:sp>
        <p:sp>
          <p:nvSpPr>
            <p:cNvPr id="78" name="Freeform 80"/>
            <p:cNvSpPr>
              <a:spLocks/>
            </p:cNvSpPr>
            <p:nvPr/>
          </p:nvSpPr>
          <p:spPr bwMode="auto">
            <a:xfrm>
              <a:off x="1728" y="3762"/>
              <a:ext cx="260" cy="80"/>
            </a:xfrm>
            <a:custGeom>
              <a:avLst/>
              <a:gdLst>
                <a:gd name="T0" fmla="*/ 0 w 260"/>
                <a:gd name="T1" fmla="*/ 54 h 80"/>
                <a:gd name="T2" fmla="*/ 216 w 260"/>
                <a:gd name="T3" fmla="*/ 79 h 80"/>
                <a:gd name="T4" fmla="*/ 259 w 260"/>
                <a:gd name="T5" fmla="*/ 0 h 80"/>
                <a:gd name="T6" fmla="*/ 0 60000 65536"/>
                <a:gd name="T7" fmla="*/ 0 60000 65536"/>
                <a:gd name="T8" fmla="*/ 0 60000 65536"/>
                <a:gd name="T9" fmla="*/ 0 w 260"/>
                <a:gd name="T10" fmla="*/ 0 h 80"/>
                <a:gd name="T11" fmla="*/ 260 w 260"/>
                <a:gd name="T12" fmla="*/ 80 h 80"/>
              </a:gdLst>
              <a:ahLst/>
              <a:cxnLst>
                <a:cxn ang="T6">
                  <a:pos x="T0" y="T1"/>
                </a:cxn>
                <a:cxn ang="T7">
                  <a:pos x="T2" y="T3"/>
                </a:cxn>
                <a:cxn ang="T8">
                  <a:pos x="T4" y="T5"/>
                </a:cxn>
              </a:cxnLst>
              <a:rect l="T9" t="T10" r="T11" b="T12"/>
              <a:pathLst>
                <a:path w="260" h="80">
                  <a:moveTo>
                    <a:pt x="0" y="54"/>
                  </a:moveTo>
                  <a:lnTo>
                    <a:pt x="216" y="79"/>
                  </a:lnTo>
                  <a:lnTo>
                    <a:pt x="259" y="0"/>
                  </a:lnTo>
                </a:path>
              </a:pathLst>
            </a:custGeom>
            <a:solidFill>
              <a:srgbClr val="99CCFF"/>
            </a:solidFill>
            <a:ln w="12700" cap="rnd">
              <a:solidFill>
                <a:schemeClr val="tx1"/>
              </a:solidFill>
              <a:round/>
              <a:headEnd type="none" w="sm" len="sm"/>
              <a:tailEnd type="none" w="sm" len="sm"/>
            </a:ln>
          </p:spPr>
          <p:txBody>
            <a:bodyPr/>
            <a:lstStyle/>
            <a:p>
              <a:endParaRPr lang="en-US"/>
            </a:p>
          </p:txBody>
        </p:sp>
        <p:sp>
          <p:nvSpPr>
            <p:cNvPr id="79" name="Freeform 81"/>
            <p:cNvSpPr>
              <a:spLocks/>
            </p:cNvSpPr>
            <p:nvPr/>
          </p:nvSpPr>
          <p:spPr bwMode="auto">
            <a:xfrm>
              <a:off x="1749" y="3671"/>
              <a:ext cx="234" cy="144"/>
            </a:xfrm>
            <a:custGeom>
              <a:avLst/>
              <a:gdLst>
                <a:gd name="T0" fmla="*/ 233 w 234"/>
                <a:gd name="T1" fmla="*/ 87 h 144"/>
                <a:gd name="T2" fmla="*/ 197 w 234"/>
                <a:gd name="T3" fmla="*/ 143 h 144"/>
                <a:gd name="T4" fmla="*/ 195 w 234"/>
                <a:gd name="T5" fmla="*/ 143 h 144"/>
                <a:gd name="T6" fmla="*/ 3 w 234"/>
                <a:gd name="T7" fmla="*/ 124 h 144"/>
                <a:gd name="T8" fmla="*/ 0 w 234"/>
                <a:gd name="T9" fmla="*/ 122 h 144"/>
                <a:gd name="T10" fmla="*/ 1 w 234"/>
                <a:gd name="T11" fmla="*/ 110 h 144"/>
                <a:gd name="T12" fmla="*/ 3 w 234"/>
                <a:gd name="T13" fmla="*/ 105 h 144"/>
                <a:gd name="T14" fmla="*/ 19 w 234"/>
                <a:gd name="T15" fmla="*/ 81 h 144"/>
                <a:gd name="T16" fmla="*/ 19 w 234"/>
                <a:gd name="T17" fmla="*/ 77 h 144"/>
                <a:gd name="T18" fmla="*/ 28 w 234"/>
                <a:gd name="T19" fmla="*/ 71 h 144"/>
                <a:gd name="T20" fmla="*/ 28 w 234"/>
                <a:gd name="T21" fmla="*/ 65 h 144"/>
                <a:gd name="T22" fmla="*/ 53 w 234"/>
                <a:gd name="T23" fmla="*/ 7 h 144"/>
                <a:gd name="T24" fmla="*/ 66 w 234"/>
                <a:gd name="T25" fmla="*/ 0 h 144"/>
                <a:gd name="T26" fmla="*/ 139 w 234"/>
                <a:gd name="T27" fmla="*/ 2 h 144"/>
                <a:gd name="T28" fmla="*/ 139 w 234"/>
                <a:gd name="T29" fmla="*/ 5 h 144"/>
                <a:gd name="T30" fmla="*/ 139 w 234"/>
                <a:gd name="T31" fmla="*/ 7 h 144"/>
                <a:gd name="T32" fmla="*/ 141 w 234"/>
                <a:gd name="T33" fmla="*/ 5 h 144"/>
                <a:gd name="T34" fmla="*/ 155 w 234"/>
                <a:gd name="T35" fmla="*/ 5 h 144"/>
                <a:gd name="T36" fmla="*/ 152 w 234"/>
                <a:gd name="T37" fmla="*/ 7 h 144"/>
                <a:gd name="T38" fmla="*/ 213 w 234"/>
                <a:gd name="T39" fmla="*/ 10 h 144"/>
                <a:gd name="T40" fmla="*/ 213 w 234"/>
                <a:gd name="T41" fmla="*/ 8 h 144"/>
                <a:gd name="T42" fmla="*/ 225 w 234"/>
                <a:gd name="T43" fmla="*/ 8 h 144"/>
                <a:gd name="T44" fmla="*/ 227 w 234"/>
                <a:gd name="T45" fmla="*/ 10 h 144"/>
                <a:gd name="T46" fmla="*/ 233 w 234"/>
                <a:gd name="T47" fmla="*/ 77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4"/>
                <a:gd name="T73" fmla="*/ 0 h 144"/>
                <a:gd name="T74" fmla="*/ 234 w 234"/>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4" h="144">
                  <a:moveTo>
                    <a:pt x="233" y="87"/>
                  </a:moveTo>
                  <a:lnTo>
                    <a:pt x="197" y="143"/>
                  </a:lnTo>
                  <a:lnTo>
                    <a:pt x="195" y="143"/>
                  </a:lnTo>
                  <a:lnTo>
                    <a:pt x="3" y="124"/>
                  </a:lnTo>
                  <a:lnTo>
                    <a:pt x="0" y="122"/>
                  </a:lnTo>
                  <a:lnTo>
                    <a:pt x="1" y="110"/>
                  </a:lnTo>
                  <a:lnTo>
                    <a:pt x="3" y="105"/>
                  </a:lnTo>
                  <a:lnTo>
                    <a:pt x="19" y="81"/>
                  </a:lnTo>
                  <a:lnTo>
                    <a:pt x="19" y="77"/>
                  </a:lnTo>
                  <a:lnTo>
                    <a:pt x="28" y="71"/>
                  </a:lnTo>
                  <a:lnTo>
                    <a:pt x="28" y="65"/>
                  </a:lnTo>
                  <a:lnTo>
                    <a:pt x="53" y="7"/>
                  </a:lnTo>
                  <a:lnTo>
                    <a:pt x="66" y="0"/>
                  </a:lnTo>
                  <a:lnTo>
                    <a:pt x="139" y="2"/>
                  </a:lnTo>
                  <a:lnTo>
                    <a:pt x="139" y="5"/>
                  </a:lnTo>
                  <a:lnTo>
                    <a:pt x="139" y="7"/>
                  </a:lnTo>
                  <a:lnTo>
                    <a:pt x="141" y="5"/>
                  </a:lnTo>
                  <a:lnTo>
                    <a:pt x="155" y="5"/>
                  </a:lnTo>
                  <a:lnTo>
                    <a:pt x="152" y="7"/>
                  </a:lnTo>
                  <a:lnTo>
                    <a:pt x="213" y="10"/>
                  </a:lnTo>
                  <a:lnTo>
                    <a:pt x="213" y="8"/>
                  </a:lnTo>
                  <a:lnTo>
                    <a:pt x="225" y="8"/>
                  </a:lnTo>
                  <a:lnTo>
                    <a:pt x="227" y="10"/>
                  </a:lnTo>
                  <a:lnTo>
                    <a:pt x="233" y="77"/>
                  </a:lnTo>
                </a:path>
              </a:pathLst>
            </a:custGeom>
            <a:solidFill>
              <a:srgbClr val="99CCFF"/>
            </a:solidFill>
            <a:ln w="12700" cap="rnd">
              <a:solidFill>
                <a:schemeClr val="tx1"/>
              </a:solidFill>
              <a:round/>
              <a:headEnd type="none" w="sm" len="sm"/>
              <a:tailEnd type="none" w="sm" len="sm"/>
            </a:ln>
          </p:spPr>
          <p:txBody>
            <a:bodyPr/>
            <a:lstStyle/>
            <a:p>
              <a:endParaRPr lang="en-US"/>
            </a:p>
          </p:txBody>
        </p:sp>
        <p:sp>
          <p:nvSpPr>
            <p:cNvPr id="80" name="Line 82"/>
            <p:cNvSpPr>
              <a:spLocks noChangeShapeType="1"/>
            </p:cNvSpPr>
            <p:nvPr/>
          </p:nvSpPr>
          <p:spPr bwMode="auto">
            <a:xfrm>
              <a:off x="1945" y="3841"/>
              <a:ext cx="2" cy="4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1" name="Freeform 83"/>
            <p:cNvSpPr>
              <a:spLocks/>
            </p:cNvSpPr>
            <p:nvPr/>
          </p:nvSpPr>
          <p:spPr bwMode="auto">
            <a:xfrm>
              <a:off x="1947" y="3682"/>
              <a:ext cx="31" cy="133"/>
            </a:xfrm>
            <a:custGeom>
              <a:avLst/>
              <a:gdLst>
                <a:gd name="T0" fmla="*/ 30 w 31"/>
                <a:gd name="T1" fmla="*/ 0 h 133"/>
                <a:gd name="T2" fmla="*/ 22 w 31"/>
                <a:gd name="T3" fmla="*/ 5 h 133"/>
                <a:gd name="T4" fmla="*/ 19 w 31"/>
                <a:gd name="T5" fmla="*/ 53 h 133"/>
                <a:gd name="T6" fmla="*/ 0 w 31"/>
                <a:gd name="T7" fmla="*/ 108 h 133"/>
                <a:gd name="T8" fmla="*/ 0 w 31"/>
                <a:gd name="T9" fmla="*/ 120 h 133"/>
                <a:gd name="T10" fmla="*/ 0 w 31"/>
                <a:gd name="T11" fmla="*/ 129 h 133"/>
                <a:gd name="T12" fmla="*/ 0 w 31"/>
                <a:gd name="T13" fmla="*/ 132 h 133"/>
                <a:gd name="T14" fmla="*/ 0 60000 65536"/>
                <a:gd name="T15" fmla="*/ 0 60000 65536"/>
                <a:gd name="T16" fmla="*/ 0 60000 65536"/>
                <a:gd name="T17" fmla="*/ 0 60000 65536"/>
                <a:gd name="T18" fmla="*/ 0 60000 65536"/>
                <a:gd name="T19" fmla="*/ 0 60000 65536"/>
                <a:gd name="T20" fmla="*/ 0 60000 65536"/>
                <a:gd name="T21" fmla="*/ 0 w 31"/>
                <a:gd name="T22" fmla="*/ 0 h 133"/>
                <a:gd name="T23" fmla="*/ 31 w 31"/>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33">
                  <a:moveTo>
                    <a:pt x="30" y="0"/>
                  </a:moveTo>
                  <a:lnTo>
                    <a:pt x="22" y="5"/>
                  </a:lnTo>
                  <a:lnTo>
                    <a:pt x="19" y="53"/>
                  </a:lnTo>
                  <a:lnTo>
                    <a:pt x="0" y="108"/>
                  </a:lnTo>
                  <a:lnTo>
                    <a:pt x="0" y="120"/>
                  </a:lnTo>
                  <a:lnTo>
                    <a:pt x="0" y="129"/>
                  </a:lnTo>
                  <a:lnTo>
                    <a:pt x="0" y="132"/>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82" name="Freeform 84"/>
            <p:cNvSpPr>
              <a:spLocks/>
            </p:cNvSpPr>
            <p:nvPr/>
          </p:nvSpPr>
          <p:spPr bwMode="auto">
            <a:xfrm>
              <a:off x="1751" y="3754"/>
              <a:ext cx="228" cy="58"/>
            </a:xfrm>
            <a:custGeom>
              <a:avLst/>
              <a:gdLst>
                <a:gd name="T0" fmla="*/ 0 w 228"/>
                <a:gd name="T1" fmla="*/ 39 h 58"/>
                <a:gd name="T2" fmla="*/ 194 w 228"/>
                <a:gd name="T3" fmla="*/ 57 h 58"/>
                <a:gd name="T4" fmla="*/ 227 w 228"/>
                <a:gd name="T5" fmla="*/ 0 h 58"/>
                <a:gd name="T6" fmla="*/ 0 60000 65536"/>
                <a:gd name="T7" fmla="*/ 0 60000 65536"/>
                <a:gd name="T8" fmla="*/ 0 60000 65536"/>
                <a:gd name="T9" fmla="*/ 0 w 228"/>
                <a:gd name="T10" fmla="*/ 0 h 58"/>
                <a:gd name="T11" fmla="*/ 228 w 228"/>
                <a:gd name="T12" fmla="*/ 58 h 58"/>
              </a:gdLst>
              <a:ahLst/>
              <a:cxnLst>
                <a:cxn ang="T6">
                  <a:pos x="T0" y="T1"/>
                </a:cxn>
                <a:cxn ang="T7">
                  <a:pos x="T2" y="T3"/>
                </a:cxn>
                <a:cxn ang="T8">
                  <a:pos x="T4" y="T5"/>
                </a:cxn>
              </a:cxnLst>
              <a:rect l="T9" t="T10" r="T11" b="T12"/>
              <a:pathLst>
                <a:path w="228" h="58">
                  <a:moveTo>
                    <a:pt x="0" y="39"/>
                  </a:moveTo>
                  <a:lnTo>
                    <a:pt x="194" y="57"/>
                  </a:lnTo>
                  <a:lnTo>
                    <a:pt x="227" y="0"/>
                  </a:lnTo>
                </a:path>
              </a:pathLst>
            </a:custGeom>
            <a:solidFill>
              <a:srgbClr val="99CCFF"/>
            </a:solidFill>
            <a:ln w="12700" cap="rnd">
              <a:solidFill>
                <a:schemeClr val="tx1"/>
              </a:solidFill>
              <a:round/>
              <a:headEnd type="none" w="sm" len="sm"/>
              <a:tailEnd type="none" w="sm" len="sm"/>
            </a:ln>
          </p:spPr>
          <p:txBody>
            <a:bodyPr/>
            <a:lstStyle/>
            <a:p>
              <a:endParaRPr lang="en-US"/>
            </a:p>
          </p:txBody>
        </p:sp>
        <p:sp>
          <p:nvSpPr>
            <p:cNvPr id="83" name="Line 85"/>
            <p:cNvSpPr>
              <a:spLocks noChangeShapeType="1"/>
            </p:cNvSpPr>
            <p:nvPr/>
          </p:nvSpPr>
          <p:spPr bwMode="auto">
            <a:xfrm>
              <a:off x="1751" y="3783"/>
              <a:ext cx="196" cy="1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4" name="Line 86"/>
            <p:cNvSpPr>
              <a:spLocks noChangeShapeType="1"/>
            </p:cNvSpPr>
            <p:nvPr/>
          </p:nvSpPr>
          <p:spPr bwMode="auto">
            <a:xfrm>
              <a:off x="1753" y="3776"/>
              <a:ext cx="194" cy="1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5" name="Freeform 87"/>
            <p:cNvSpPr>
              <a:spLocks/>
            </p:cNvSpPr>
            <p:nvPr/>
          </p:nvSpPr>
          <p:spPr bwMode="auto">
            <a:xfrm>
              <a:off x="1777" y="3736"/>
              <a:ext cx="81" cy="23"/>
            </a:xfrm>
            <a:custGeom>
              <a:avLst/>
              <a:gdLst>
                <a:gd name="T0" fmla="*/ 0 w 81"/>
                <a:gd name="T1" fmla="*/ 0 h 23"/>
                <a:gd name="T2" fmla="*/ 80 w 81"/>
                <a:gd name="T3" fmla="*/ 11 h 23"/>
                <a:gd name="T4" fmla="*/ 80 w 81"/>
                <a:gd name="T5" fmla="*/ 19 h 23"/>
                <a:gd name="T6" fmla="*/ 80 w 81"/>
                <a:gd name="T7" fmla="*/ 22 h 23"/>
                <a:gd name="T8" fmla="*/ 0 w 81"/>
                <a:gd name="T9" fmla="*/ 11 h 23"/>
                <a:gd name="T10" fmla="*/ 0 60000 65536"/>
                <a:gd name="T11" fmla="*/ 0 60000 65536"/>
                <a:gd name="T12" fmla="*/ 0 60000 65536"/>
                <a:gd name="T13" fmla="*/ 0 60000 65536"/>
                <a:gd name="T14" fmla="*/ 0 60000 65536"/>
                <a:gd name="T15" fmla="*/ 0 w 81"/>
                <a:gd name="T16" fmla="*/ 0 h 23"/>
                <a:gd name="T17" fmla="*/ 81 w 81"/>
                <a:gd name="T18" fmla="*/ 23 h 23"/>
              </a:gdLst>
              <a:ahLst/>
              <a:cxnLst>
                <a:cxn ang="T10">
                  <a:pos x="T0" y="T1"/>
                </a:cxn>
                <a:cxn ang="T11">
                  <a:pos x="T2" y="T3"/>
                </a:cxn>
                <a:cxn ang="T12">
                  <a:pos x="T4" y="T5"/>
                </a:cxn>
                <a:cxn ang="T13">
                  <a:pos x="T6" y="T7"/>
                </a:cxn>
                <a:cxn ang="T14">
                  <a:pos x="T8" y="T9"/>
                </a:cxn>
              </a:cxnLst>
              <a:rect l="T15" t="T16" r="T17" b="T18"/>
              <a:pathLst>
                <a:path w="81" h="23">
                  <a:moveTo>
                    <a:pt x="0" y="0"/>
                  </a:moveTo>
                  <a:lnTo>
                    <a:pt x="80" y="11"/>
                  </a:lnTo>
                  <a:lnTo>
                    <a:pt x="80" y="19"/>
                  </a:lnTo>
                  <a:lnTo>
                    <a:pt x="80" y="22"/>
                  </a:lnTo>
                  <a:lnTo>
                    <a:pt x="0" y="11"/>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86" name="Freeform 88"/>
            <p:cNvSpPr>
              <a:spLocks/>
            </p:cNvSpPr>
            <p:nvPr/>
          </p:nvSpPr>
          <p:spPr bwMode="auto">
            <a:xfrm>
              <a:off x="1847" y="3676"/>
              <a:ext cx="43" cy="103"/>
            </a:xfrm>
            <a:custGeom>
              <a:avLst/>
              <a:gdLst>
                <a:gd name="T0" fmla="*/ 42 w 43"/>
                <a:gd name="T1" fmla="*/ 0 h 103"/>
                <a:gd name="T2" fmla="*/ 34 w 43"/>
                <a:gd name="T3" fmla="*/ 8 h 103"/>
                <a:gd name="T4" fmla="*/ 27 w 43"/>
                <a:gd name="T5" fmla="*/ 56 h 103"/>
                <a:gd name="T6" fmla="*/ 0 w 43"/>
                <a:gd name="T7" fmla="*/ 102 h 103"/>
                <a:gd name="T8" fmla="*/ 0 60000 65536"/>
                <a:gd name="T9" fmla="*/ 0 60000 65536"/>
                <a:gd name="T10" fmla="*/ 0 60000 65536"/>
                <a:gd name="T11" fmla="*/ 0 60000 65536"/>
                <a:gd name="T12" fmla="*/ 0 w 43"/>
                <a:gd name="T13" fmla="*/ 0 h 103"/>
                <a:gd name="T14" fmla="*/ 43 w 43"/>
                <a:gd name="T15" fmla="*/ 103 h 103"/>
              </a:gdLst>
              <a:ahLst/>
              <a:cxnLst>
                <a:cxn ang="T8">
                  <a:pos x="T0" y="T1"/>
                </a:cxn>
                <a:cxn ang="T9">
                  <a:pos x="T2" y="T3"/>
                </a:cxn>
                <a:cxn ang="T10">
                  <a:pos x="T4" y="T5"/>
                </a:cxn>
                <a:cxn ang="T11">
                  <a:pos x="T6" y="T7"/>
                </a:cxn>
              </a:cxnLst>
              <a:rect l="T12" t="T13" r="T14" b="T15"/>
              <a:pathLst>
                <a:path w="43" h="103">
                  <a:moveTo>
                    <a:pt x="42" y="0"/>
                  </a:moveTo>
                  <a:lnTo>
                    <a:pt x="34" y="8"/>
                  </a:lnTo>
                  <a:lnTo>
                    <a:pt x="27" y="56"/>
                  </a:lnTo>
                  <a:lnTo>
                    <a:pt x="0" y="102"/>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87" name="Freeform 89"/>
            <p:cNvSpPr>
              <a:spLocks/>
            </p:cNvSpPr>
            <p:nvPr/>
          </p:nvSpPr>
          <p:spPr bwMode="auto">
            <a:xfrm>
              <a:off x="1857" y="3676"/>
              <a:ext cx="33" cy="68"/>
            </a:xfrm>
            <a:custGeom>
              <a:avLst/>
              <a:gdLst>
                <a:gd name="T0" fmla="*/ 32 w 33"/>
                <a:gd name="T1" fmla="*/ 0 h 68"/>
                <a:gd name="T2" fmla="*/ 21 w 33"/>
                <a:gd name="T3" fmla="*/ 7 h 68"/>
                <a:gd name="T4" fmla="*/ 0 w 33"/>
                <a:gd name="T5" fmla="*/ 67 h 68"/>
                <a:gd name="T6" fmla="*/ 0 60000 65536"/>
                <a:gd name="T7" fmla="*/ 0 60000 65536"/>
                <a:gd name="T8" fmla="*/ 0 60000 65536"/>
                <a:gd name="T9" fmla="*/ 0 w 33"/>
                <a:gd name="T10" fmla="*/ 0 h 68"/>
                <a:gd name="T11" fmla="*/ 33 w 33"/>
                <a:gd name="T12" fmla="*/ 68 h 68"/>
              </a:gdLst>
              <a:ahLst/>
              <a:cxnLst>
                <a:cxn ang="T6">
                  <a:pos x="T0" y="T1"/>
                </a:cxn>
                <a:cxn ang="T7">
                  <a:pos x="T2" y="T3"/>
                </a:cxn>
                <a:cxn ang="T8">
                  <a:pos x="T4" y="T5"/>
                </a:cxn>
              </a:cxnLst>
              <a:rect l="T9" t="T10" r="T11" b="T12"/>
              <a:pathLst>
                <a:path w="33" h="68">
                  <a:moveTo>
                    <a:pt x="32" y="0"/>
                  </a:moveTo>
                  <a:lnTo>
                    <a:pt x="21" y="7"/>
                  </a:lnTo>
                  <a:lnTo>
                    <a:pt x="0" y="67"/>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88" name="Freeform 90"/>
            <p:cNvSpPr>
              <a:spLocks/>
            </p:cNvSpPr>
            <p:nvPr/>
          </p:nvSpPr>
          <p:spPr bwMode="auto">
            <a:xfrm>
              <a:off x="1855" y="3749"/>
              <a:ext cx="29" cy="25"/>
            </a:xfrm>
            <a:custGeom>
              <a:avLst/>
              <a:gdLst>
                <a:gd name="T0" fmla="*/ 28 w 29"/>
                <a:gd name="T1" fmla="*/ 0 h 25"/>
                <a:gd name="T2" fmla="*/ 0 w 29"/>
                <a:gd name="T3" fmla="*/ 8 h 25"/>
                <a:gd name="T4" fmla="*/ 0 w 29"/>
                <a:gd name="T5" fmla="*/ 24 h 25"/>
                <a:gd name="T6" fmla="*/ 0 60000 65536"/>
                <a:gd name="T7" fmla="*/ 0 60000 65536"/>
                <a:gd name="T8" fmla="*/ 0 60000 65536"/>
                <a:gd name="T9" fmla="*/ 0 w 29"/>
                <a:gd name="T10" fmla="*/ 0 h 25"/>
                <a:gd name="T11" fmla="*/ 29 w 29"/>
                <a:gd name="T12" fmla="*/ 25 h 25"/>
              </a:gdLst>
              <a:ahLst/>
              <a:cxnLst>
                <a:cxn ang="T6">
                  <a:pos x="T0" y="T1"/>
                </a:cxn>
                <a:cxn ang="T7">
                  <a:pos x="T2" y="T3"/>
                </a:cxn>
                <a:cxn ang="T8">
                  <a:pos x="T4" y="T5"/>
                </a:cxn>
              </a:cxnLst>
              <a:rect l="T9" t="T10" r="T11" b="T12"/>
              <a:pathLst>
                <a:path w="29" h="25">
                  <a:moveTo>
                    <a:pt x="28" y="0"/>
                  </a:moveTo>
                  <a:lnTo>
                    <a:pt x="0" y="8"/>
                  </a:lnTo>
                  <a:lnTo>
                    <a:pt x="0" y="24"/>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89" name="Line 91"/>
            <p:cNvSpPr>
              <a:spLocks noChangeShapeType="1"/>
            </p:cNvSpPr>
            <p:nvPr/>
          </p:nvSpPr>
          <p:spPr bwMode="auto">
            <a:xfrm>
              <a:off x="1769" y="3748"/>
              <a:ext cx="86" cy="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0" name="Freeform 92"/>
            <p:cNvSpPr>
              <a:spLocks/>
            </p:cNvSpPr>
            <p:nvPr/>
          </p:nvSpPr>
          <p:spPr bwMode="auto">
            <a:xfrm>
              <a:off x="1769" y="3753"/>
              <a:ext cx="83" cy="24"/>
            </a:xfrm>
            <a:custGeom>
              <a:avLst/>
              <a:gdLst>
                <a:gd name="T0" fmla="*/ 0 w 83"/>
                <a:gd name="T1" fmla="*/ 0 h 24"/>
                <a:gd name="T2" fmla="*/ 5 w 83"/>
                <a:gd name="T3" fmla="*/ 0 h 24"/>
                <a:gd name="T4" fmla="*/ 5 w 83"/>
                <a:gd name="T5" fmla="*/ 13 h 24"/>
                <a:gd name="T6" fmla="*/ 82 w 83"/>
                <a:gd name="T7" fmla="*/ 23 h 24"/>
                <a:gd name="T8" fmla="*/ 0 60000 65536"/>
                <a:gd name="T9" fmla="*/ 0 60000 65536"/>
                <a:gd name="T10" fmla="*/ 0 60000 65536"/>
                <a:gd name="T11" fmla="*/ 0 60000 65536"/>
                <a:gd name="T12" fmla="*/ 0 w 83"/>
                <a:gd name="T13" fmla="*/ 0 h 24"/>
                <a:gd name="T14" fmla="*/ 83 w 83"/>
                <a:gd name="T15" fmla="*/ 24 h 24"/>
              </a:gdLst>
              <a:ahLst/>
              <a:cxnLst>
                <a:cxn ang="T8">
                  <a:pos x="T0" y="T1"/>
                </a:cxn>
                <a:cxn ang="T9">
                  <a:pos x="T2" y="T3"/>
                </a:cxn>
                <a:cxn ang="T10">
                  <a:pos x="T4" y="T5"/>
                </a:cxn>
                <a:cxn ang="T11">
                  <a:pos x="T6" y="T7"/>
                </a:cxn>
              </a:cxnLst>
              <a:rect l="T12" t="T13" r="T14" b="T15"/>
              <a:pathLst>
                <a:path w="83" h="24">
                  <a:moveTo>
                    <a:pt x="0" y="0"/>
                  </a:moveTo>
                  <a:lnTo>
                    <a:pt x="5" y="0"/>
                  </a:lnTo>
                  <a:lnTo>
                    <a:pt x="5" y="13"/>
                  </a:lnTo>
                  <a:lnTo>
                    <a:pt x="82" y="23"/>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91" name="Freeform 93"/>
            <p:cNvSpPr>
              <a:spLocks/>
            </p:cNvSpPr>
            <p:nvPr/>
          </p:nvSpPr>
          <p:spPr bwMode="auto">
            <a:xfrm>
              <a:off x="1761" y="3754"/>
              <a:ext cx="29" cy="25"/>
            </a:xfrm>
            <a:custGeom>
              <a:avLst/>
              <a:gdLst>
                <a:gd name="T0" fmla="*/ 28 w 29"/>
                <a:gd name="T1" fmla="*/ 0 h 25"/>
                <a:gd name="T2" fmla="*/ 0 w 29"/>
                <a:gd name="T3" fmla="*/ 24 h 25"/>
                <a:gd name="T4" fmla="*/ 28 w 29"/>
                <a:gd name="T5" fmla="*/ 10 h 25"/>
                <a:gd name="T6" fmla="*/ 0 60000 65536"/>
                <a:gd name="T7" fmla="*/ 0 60000 65536"/>
                <a:gd name="T8" fmla="*/ 0 60000 65536"/>
                <a:gd name="T9" fmla="*/ 0 w 29"/>
                <a:gd name="T10" fmla="*/ 0 h 25"/>
                <a:gd name="T11" fmla="*/ 29 w 29"/>
                <a:gd name="T12" fmla="*/ 25 h 25"/>
              </a:gdLst>
              <a:ahLst/>
              <a:cxnLst>
                <a:cxn ang="T6">
                  <a:pos x="T0" y="T1"/>
                </a:cxn>
                <a:cxn ang="T7">
                  <a:pos x="T2" y="T3"/>
                </a:cxn>
                <a:cxn ang="T8">
                  <a:pos x="T4" y="T5"/>
                </a:cxn>
              </a:cxnLst>
              <a:rect l="T9" t="T10" r="T11" b="T12"/>
              <a:pathLst>
                <a:path w="29" h="25">
                  <a:moveTo>
                    <a:pt x="28" y="0"/>
                  </a:moveTo>
                  <a:lnTo>
                    <a:pt x="0" y="24"/>
                  </a:lnTo>
                  <a:lnTo>
                    <a:pt x="28" y="10"/>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92" name="Freeform 94"/>
            <p:cNvSpPr>
              <a:spLocks/>
            </p:cNvSpPr>
            <p:nvPr/>
          </p:nvSpPr>
          <p:spPr bwMode="auto">
            <a:xfrm>
              <a:off x="1905" y="3653"/>
              <a:ext cx="53" cy="26"/>
            </a:xfrm>
            <a:custGeom>
              <a:avLst/>
              <a:gdLst>
                <a:gd name="T0" fmla="*/ 0 w 53"/>
                <a:gd name="T1" fmla="*/ 0 h 26"/>
                <a:gd name="T2" fmla="*/ 50 w 53"/>
                <a:gd name="T3" fmla="*/ 2 h 26"/>
                <a:gd name="T4" fmla="*/ 52 w 53"/>
                <a:gd name="T5" fmla="*/ 2 h 26"/>
                <a:gd name="T6" fmla="*/ 52 w 53"/>
                <a:gd name="T7" fmla="*/ 25 h 26"/>
                <a:gd name="T8" fmla="*/ 0 60000 65536"/>
                <a:gd name="T9" fmla="*/ 0 60000 65536"/>
                <a:gd name="T10" fmla="*/ 0 60000 65536"/>
                <a:gd name="T11" fmla="*/ 0 60000 65536"/>
                <a:gd name="T12" fmla="*/ 0 w 53"/>
                <a:gd name="T13" fmla="*/ 0 h 26"/>
                <a:gd name="T14" fmla="*/ 53 w 53"/>
                <a:gd name="T15" fmla="*/ 26 h 26"/>
              </a:gdLst>
              <a:ahLst/>
              <a:cxnLst>
                <a:cxn ang="T8">
                  <a:pos x="T0" y="T1"/>
                </a:cxn>
                <a:cxn ang="T9">
                  <a:pos x="T2" y="T3"/>
                </a:cxn>
                <a:cxn ang="T10">
                  <a:pos x="T4" y="T5"/>
                </a:cxn>
                <a:cxn ang="T11">
                  <a:pos x="T6" y="T7"/>
                </a:cxn>
              </a:cxnLst>
              <a:rect l="T12" t="T13" r="T14" b="T15"/>
              <a:pathLst>
                <a:path w="53" h="26">
                  <a:moveTo>
                    <a:pt x="0" y="0"/>
                  </a:moveTo>
                  <a:lnTo>
                    <a:pt x="50" y="2"/>
                  </a:lnTo>
                  <a:lnTo>
                    <a:pt x="52" y="2"/>
                  </a:lnTo>
                  <a:lnTo>
                    <a:pt x="52" y="25"/>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93" name="Freeform 95"/>
            <p:cNvSpPr>
              <a:spLocks/>
            </p:cNvSpPr>
            <p:nvPr/>
          </p:nvSpPr>
          <p:spPr bwMode="auto">
            <a:xfrm>
              <a:off x="1909" y="3649"/>
              <a:ext cx="53" cy="28"/>
            </a:xfrm>
            <a:custGeom>
              <a:avLst/>
              <a:gdLst>
                <a:gd name="T0" fmla="*/ 52 w 53"/>
                <a:gd name="T1" fmla="*/ 27 h 28"/>
                <a:gd name="T2" fmla="*/ 52 w 53"/>
                <a:gd name="T3" fmla="*/ 6 h 28"/>
                <a:gd name="T4" fmla="*/ 52 w 53"/>
                <a:gd name="T5" fmla="*/ 3 h 28"/>
                <a:gd name="T6" fmla="*/ 50 w 53"/>
                <a:gd name="T7" fmla="*/ 3 h 28"/>
                <a:gd name="T8" fmla="*/ 48 w 53"/>
                <a:gd name="T9" fmla="*/ 1 h 28"/>
                <a:gd name="T10" fmla="*/ 0 w 53"/>
                <a:gd name="T11" fmla="*/ 0 h 28"/>
                <a:gd name="T12" fmla="*/ 0 60000 65536"/>
                <a:gd name="T13" fmla="*/ 0 60000 65536"/>
                <a:gd name="T14" fmla="*/ 0 60000 65536"/>
                <a:gd name="T15" fmla="*/ 0 60000 65536"/>
                <a:gd name="T16" fmla="*/ 0 60000 65536"/>
                <a:gd name="T17" fmla="*/ 0 60000 65536"/>
                <a:gd name="T18" fmla="*/ 0 w 53"/>
                <a:gd name="T19" fmla="*/ 0 h 28"/>
                <a:gd name="T20" fmla="*/ 53 w 5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3" h="28">
                  <a:moveTo>
                    <a:pt x="52" y="27"/>
                  </a:moveTo>
                  <a:lnTo>
                    <a:pt x="52" y="6"/>
                  </a:lnTo>
                  <a:lnTo>
                    <a:pt x="52" y="3"/>
                  </a:lnTo>
                  <a:lnTo>
                    <a:pt x="50" y="3"/>
                  </a:lnTo>
                  <a:lnTo>
                    <a:pt x="48" y="1"/>
                  </a:lnTo>
                  <a:lnTo>
                    <a:pt x="0" y="0"/>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94" name="Line 96"/>
            <p:cNvSpPr>
              <a:spLocks noChangeShapeType="1"/>
            </p:cNvSpPr>
            <p:nvPr/>
          </p:nvSpPr>
          <p:spPr bwMode="auto">
            <a:xfrm>
              <a:off x="1875" y="3733"/>
              <a:ext cx="90" cy="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5" name="Freeform 97"/>
            <p:cNvSpPr>
              <a:spLocks/>
            </p:cNvSpPr>
            <p:nvPr/>
          </p:nvSpPr>
          <p:spPr bwMode="auto">
            <a:xfrm>
              <a:off x="1879" y="3743"/>
              <a:ext cx="29" cy="24"/>
            </a:xfrm>
            <a:custGeom>
              <a:avLst/>
              <a:gdLst>
                <a:gd name="T0" fmla="*/ 5 w 29"/>
                <a:gd name="T1" fmla="*/ 0 h 24"/>
                <a:gd name="T2" fmla="*/ 28 w 29"/>
                <a:gd name="T3" fmla="*/ 2 h 24"/>
                <a:gd name="T4" fmla="*/ 24 w 29"/>
                <a:gd name="T5" fmla="*/ 23 h 24"/>
                <a:gd name="T6" fmla="*/ 0 w 29"/>
                <a:gd name="T7" fmla="*/ 20 h 24"/>
                <a:gd name="T8" fmla="*/ 5 w 29"/>
                <a:gd name="T9" fmla="*/ 0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5" y="0"/>
                  </a:moveTo>
                  <a:lnTo>
                    <a:pt x="28" y="2"/>
                  </a:lnTo>
                  <a:lnTo>
                    <a:pt x="24" y="23"/>
                  </a:lnTo>
                  <a:lnTo>
                    <a:pt x="0" y="20"/>
                  </a:lnTo>
                  <a:lnTo>
                    <a:pt x="5" y="0"/>
                  </a:lnTo>
                </a:path>
              </a:pathLst>
            </a:custGeom>
            <a:solidFill>
              <a:schemeClr val="bg2"/>
            </a:solidFill>
            <a:ln w="12700" cap="rnd">
              <a:solidFill>
                <a:schemeClr val="tx1"/>
              </a:solidFill>
              <a:round/>
              <a:headEnd/>
              <a:tailEnd/>
            </a:ln>
          </p:spPr>
          <p:txBody>
            <a:bodyPr/>
            <a:lstStyle/>
            <a:p>
              <a:endParaRPr lang="en-US"/>
            </a:p>
          </p:txBody>
        </p:sp>
        <p:sp>
          <p:nvSpPr>
            <p:cNvPr id="96" name="Line 98"/>
            <p:cNvSpPr>
              <a:spLocks noChangeShapeType="1"/>
            </p:cNvSpPr>
            <p:nvPr/>
          </p:nvSpPr>
          <p:spPr bwMode="auto">
            <a:xfrm>
              <a:off x="1881" y="3748"/>
              <a:ext cx="20" cy="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7" name="Line 99"/>
            <p:cNvSpPr>
              <a:spLocks noChangeShapeType="1"/>
            </p:cNvSpPr>
            <p:nvPr/>
          </p:nvSpPr>
          <p:spPr bwMode="auto">
            <a:xfrm flipH="1">
              <a:off x="1885" y="3743"/>
              <a:ext cx="6" cy="1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8" name="Line 100"/>
            <p:cNvSpPr>
              <a:spLocks noChangeShapeType="1"/>
            </p:cNvSpPr>
            <p:nvPr/>
          </p:nvSpPr>
          <p:spPr bwMode="auto">
            <a:xfrm flipH="1">
              <a:off x="1894" y="3744"/>
              <a:ext cx="5" cy="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9" name="Freeform 101"/>
            <p:cNvSpPr>
              <a:spLocks/>
            </p:cNvSpPr>
            <p:nvPr/>
          </p:nvSpPr>
          <p:spPr bwMode="auto">
            <a:xfrm>
              <a:off x="1911" y="3744"/>
              <a:ext cx="29" cy="24"/>
            </a:xfrm>
            <a:custGeom>
              <a:avLst/>
              <a:gdLst>
                <a:gd name="T0" fmla="*/ 5 w 29"/>
                <a:gd name="T1" fmla="*/ 0 h 24"/>
                <a:gd name="T2" fmla="*/ 28 w 29"/>
                <a:gd name="T3" fmla="*/ 3 h 24"/>
                <a:gd name="T4" fmla="*/ 22 w 29"/>
                <a:gd name="T5" fmla="*/ 23 h 24"/>
                <a:gd name="T6" fmla="*/ 0 w 29"/>
                <a:gd name="T7" fmla="*/ 23 h 24"/>
                <a:gd name="T8" fmla="*/ 5 w 29"/>
                <a:gd name="T9" fmla="*/ 0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5" y="0"/>
                  </a:moveTo>
                  <a:lnTo>
                    <a:pt x="28" y="3"/>
                  </a:lnTo>
                  <a:lnTo>
                    <a:pt x="22" y="23"/>
                  </a:lnTo>
                  <a:lnTo>
                    <a:pt x="0" y="23"/>
                  </a:lnTo>
                  <a:lnTo>
                    <a:pt x="5" y="0"/>
                  </a:lnTo>
                </a:path>
              </a:pathLst>
            </a:custGeom>
            <a:solidFill>
              <a:schemeClr val="bg2"/>
            </a:solidFill>
            <a:ln w="12700" cap="rnd">
              <a:solidFill>
                <a:schemeClr val="tx1"/>
              </a:solidFill>
              <a:round/>
              <a:headEnd/>
              <a:tailEnd/>
            </a:ln>
          </p:spPr>
          <p:txBody>
            <a:bodyPr/>
            <a:lstStyle/>
            <a:p>
              <a:endParaRPr lang="en-US"/>
            </a:p>
          </p:txBody>
        </p:sp>
        <p:sp>
          <p:nvSpPr>
            <p:cNvPr id="100" name="Line 102"/>
            <p:cNvSpPr>
              <a:spLocks noChangeShapeType="1"/>
            </p:cNvSpPr>
            <p:nvPr/>
          </p:nvSpPr>
          <p:spPr bwMode="auto">
            <a:xfrm>
              <a:off x="1912" y="3749"/>
              <a:ext cx="17" cy="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1" name="Line 103"/>
            <p:cNvSpPr>
              <a:spLocks noChangeShapeType="1"/>
            </p:cNvSpPr>
            <p:nvPr/>
          </p:nvSpPr>
          <p:spPr bwMode="auto">
            <a:xfrm flipH="1">
              <a:off x="1919" y="3744"/>
              <a:ext cx="4" cy="1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 name="Freeform 104"/>
            <p:cNvSpPr>
              <a:spLocks/>
            </p:cNvSpPr>
            <p:nvPr/>
          </p:nvSpPr>
          <p:spPr bwMode="auto">
            <a:xfrm>
              <a:off x="1933" y="3746"/>
              <a:ext cx="31" cy="24"/>
            </a:xfrm>
            <a:custGeom>
              <a:avLst/>
              <a:gdLst>
                <a:gd name="T0" fmla="*/ 5 w 31"/>
                <a:gd name="T1" fmla="*/ 0 h 24"/>
                <a:gd name="T2" fmla="*/ 30 w 31"/>
                <a:gd name="T3" fmla="*/ 2 h 24"/>
                <a:gd name="T4" fmla="*/ 24 w 31"/>
                <a:gd name="T5" fmla="*/ 23 h 24"/>
                <a:gd name="T6" fmla="*/ 0 w 31"/>
                <a:gd name="T7" fmla="*/ 23 h 24"/>
                <a:gd name="T8" fmla="*/ 5 w 31"/>
                <a:gd name="T9" fmla="*/ 0 h 24"/>
                <a:gd name="T10" fmla="*/ 0 60000 65536"/>
                <a:gd name="T11" fmla="*/ 0 60000 65536"/>
                <a:gd name="T12" fmla="*/ 0 60000 65536"/>
                <a:gd name="T13" fmla="*/ 0 60000 65536"/>
                <a:gd name="T14" fmla="*/ 0 60000 65536"/>
                <a:gd name="T15" fmla="*/ 0 w 31"/>
                <a:gd name="T16" fmla="*/ 0 h 24"/>
                <a:gd name="T17" fmla="*/ 31 w 31"/>
                <a:gd name="T18" fmla="*/ 24 h 24"/>
              </a:gdLst>
              <a:ahLst/>
              <a:cxnLst>
                <a:cxn ang="T10">
                  <a:pos x="T0" y="T1"/>
                </a:cxn>
                <a:cxn ang="T11">
                  <a:pos x="T2" y="T3"/>
                </a:cxn>
                <a:cxn ang="T12">
                  <a:pos x="T4" y="T5"/>
                </a:cxn>
                <a:cxn ang="T13">
                  <a:pos x="T6" y="T7"/>
                </a:cxn>
                <a:cxn ang="T14">
                  <a:pos x="T8" y="T9"/>
                </a:cxn>
              </a:cxnLst>
              <a:rect l="T15" t="T16" r="T17" b="T18"/>
              <a:pathLst>
                <a:path w="31" h="24">
                  <a:moveTo>
                    <a:pt x="5" y="0"/>
                  </a:moveTo>
                  <a:lnTo>
                    <a:pt x="30" y="2"/>
                  </a:lnTo>
                  <a:lnTo>
                    <a:pt x="24" y="23"/>
                  </a:lnTo>
                  <a:lnTo>
                    <a:pt x="0" y="23"/>
                  </a:lnTo>
                  <a:lnTo>
                    <a:pt x="5" y="0"/>
                  </a:lnTo>
                </a:path>
              </a:pathLst>
            </a:custGeom>
            <a:solidFill>
              <a:schemeClr val="bg2"/>
            </a:solidFill>
            <a:ln w="12700" cap="rnd">
              <a:solidFill>
                <a:schemeClr val="tx1"/>
              </a:solidFill>
              <a:round/>
              <a:headEnd/>
              <a:tailEnd/>
            </a:ln>
          </p:spPr>
          <p:txBody>
            <a:bodyPr/>
            <a:lstStyle/>
            <a:p>
              <a:endParaRPr lang="en-US"/>
            </a:p>
          </p:txBody>
        </p:sp>
        <p:sp>
          <p:nvSpPr>
            <p:cNvPr id="103" name="Line 105"/>
            <p:cNvSpPr>
              <a:spLocks noChangeShapeType="1"/>
            </p:cNvSpPr>
            <p:nvPr/>
          </p:nvSpPr>
          <p:spPr bwMode="auto">
            <a:xfrm>
              <a:off x="1937" y="3752"/>
              <a:ext cx="14" cy="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4" name="Line 106"/>
            <p:cNvSpPr>
              <a:spLocks noChangeShapeType="1"/>
            </p:cNvSpPr>
            <p:nvPr/>
          </p:nvSpPr>
          <p:spPr bwMode="auto">
            <a:xfrm flipH="1">
              <a:off x="1943" y="3748"/>
              <a:ext cx="4" cy="1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5" name="Freeform 107"/>
            <p:cNvSpPr>
              <a:spLocks/>
            </p:cNvSpPr>
            <p:nvPr/>
          </p:nvSpPr>
          <p:spPr bwMode="auto">
            <a:xfrm>
              <a:off x="1876" y="3753"/>
              <a:ext cx="30" cy="24"/>
            </a:xfrm>
            <a:custGeom>
              <a:avLst/>
              <a:gdLst>
                <a:gd name="T0" fmla="*/ 2 w 30"/>
                <a:gd name="T1" fmla="*/ 0 h 24"/>
                <a:gd name="T2" fmla="*/ 0 w 30"/>
                <a:gd name="T3" fmla="*/ 23 h 24"/>
                <a:gd name="T4" fmla="*/ 23 w 30"/>
                <a:gd name="T5" fmla="*/ 23 h 24"/>
                <a:gd name="T6" fmla="*/ 29 w 30"/>
                <a:gd name="T7" fmla="*/ 0 h 24"/>
                <a:gd name="T8" fmla="*/ 0 60000 65536"/>
                <a:gd name="T9" fmla="*/ 0 60000 65536"/>
                <a:gd name="T10" fmla="*/ 0 60000 65536"/>
                <a:gd name="T11" fmla="*/ 0 60000 65536"/>
                <a:gd name="T12" fmla="*/ 0 w 30"/>
                <a:gd name="T13" fmla="*/ 0 h 24"/>
                <a:gd name="T14" fmla="*/ 30 w 30"/>
                <a:gd name="T15" fmla="*/ 24 h 24"/>
              </a:gdLst>
              <a:ahLst/>
              <a:cxnLst>
                <a:cxn ang="T8">
                  <a:pos x="T0" y="T1"/>
                </a:cxn>
                <a:cxn ang="T9">
                  <a:pos x="T2" y="T3"/>
                </a:cxn>
                <a:cxn ang="T10">
                  <a:pos x="T4" y="T5"/>
                </a:cxn>
                <a:cxn ang="T11">
                  <a:pos x="T6" y="T7"/>
                </a:cxn>
              </a:cxnLst>
              <a:rect l="T12" t="T13" r="T14" b="T15"/>
              <a:pathLst>
                <a:path w="30" h="24">
                  <a:moveTo>
                    <a:pt x="2" y="0"/>
                  </a:moveTo>
                  <a:lnTo>
                    <a:pt x="0" y="23"/>
                  </a:lnTo>
                  <a:lnTo>
                    <a:pt x="23" y="23"/>
                  </a:lnTo>
                  <a:lnTo>
                    <a:pt x="29" y="0"/>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106" name="Freeform 108"/>
            <p:cNvSpPr>
              <a:spLocks/>
            </p:cNvSpPr>
            <p:nvPr/>
          </p:nvSpPr>
          <p:spPr bwMode="auto">
            <a:xfrm>
              <a:off x="1891" y="3754"/>
              <a:ext cx="29" cy="25"/>
            </a:xfrm>
            <a:custGeom>
              <a:avLst/>
              <a:gdLst>
                <a:gd name="T0" fmla="*/ 0 w 29"/>
                <a:gd name="T1" fmla="*/ 18 h 25"/>
                <a:gd name="T2" fmla="*/ 18 w 29"/>
                <a:gd name="T3" fmla="*/ 24 h 25"/>
                <a:gd name="T4" fmla="*/ 28 w 29"/>
                <a:gd name="T5" fmla="*/ 0 h 25"/>
                <a:gd name="T6" fmla="*/ 0 60000 65536"/>
                <a:gd name="T7" fmla="*/ 0 60000 65536"/>
                <a:gd name="T8" fmla="*/ 0 60000 65536"/>
                <a:gd name="T9" fmla="*/ 0 w 29"/>
                <a:gd name="T10" fmla="*/ 0 h 25"/>
                <a:gd name="T11" fmla="*/ 29 w 29"/>
                <a:gd name="T12" fmla="*/ 25 h 25"/>
              </a:gdLst>
              <a:ahLst/>
              <a:cxnLst>
                <a:cxn ang="T6">
                  <a:pos x="T0" y="T1"/>
                </a:cxn>
                <a:cxn ang="T7">
                  <a:pos x="T2" y="T3"/>
                </a:cxn>
                <a:cxn ang="T8">
                  <a:pos x="T4" y="T5"/>
                </a:cxn>
              </a:cxnLst>
              <a:rect l="T9" t="T10" r="T11" b="T12"/>
              <a:pathLst>
                <a:path w="29" h="25">
                  <a:moveTo>
                    <a:pt x="0" y="18"/>
                  </a:moveTo>
                  <a:lnTo>
                    <a:pt x="18" y="24"/>
                  </a:lnTo>
                  <a:lnTo>
                    <a:pt x="28" y="0"/>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107" name="Freeform 109"/>
            <p:cNvSpPr>
              <a:spLocks/>
            </p:cNvSpPr>
            <p:nvPr/>
          </p:nvSpPr>
          <p:spPr bwMode="auto">
            <a:xfrm>
              <a:off x="1865" y="3758"/>
              <a:ext cx="35" cy="25"/>
            </a:xfrm>
            <a:custGeom>
              <a:avLst/>
              <a:gdLst>
                <a:gd name="T0" fmla="*/ 9 w 35"/>
                <a:gd name="T1" fmla="*/ 0 h 25"/>
                <a:gd name="T2" fmla="*/ 0 w 35"/>
                <a:gd name="T3" fmla="*/ 22 h 25"/>
                <a:gd name="T4" fmla="*/ 26 w 35"/>
                <a:gd name="T5" fmla="*/ 24 h 25"/>
                <a:gd name="T6" fmla="*/ 34 w 35"/>
                <a:gd name="T7" fmla="*/ 1 h 25"/>
                <a:gd name="T8" fmla="*/ 0 60000 65536"/>
                <a:gd name="T9" fmla="*/ 0 60000 65536"/>
                <a:gd name="T10" fmla="*/ 0 60000 65536"/>
                <a:gd name="T11" fmla="*/ 0 60000 65536"/>
                <a:gd name="T12" fmla="*/ 0 w 35"/>
                <a:gd name="T13" fmla="*/ 0 h 25"/>
                <a:gd name="T14" fmla="*/ 35 w 35"/>
                <a:gd name="T15" fmla="*/ 25 h 25"/>
              </a:gdLst>
              <a:ahLst/>
              <a:cxnLst>
                <a:cxn ang="T8">
                  <a:pos x="T0" y="T1"/>
                </a:cxn>
                <a:cxn ang="T9">
                  <a:pos x="T2" y="T3"/>
                </a:cxn>
                <a:cxn ang="T10">
                  <a:pos x="T4" y="T5"/>
                </a:cxn>
                <a:cxn ang="T11">
                  <a:pos x="T6" y="T7"/>
                </a:cxn>
              </a:cxnLst>
              <a:rect l="T12" t="T13" r="T14" b="T15"/>
              <a:pathLst>
                <a:path w="35" h="25">
                  <a:moveTo>
                    <a:pt x="9" y="0"/>
                  </a:moveTo>
                  <a:lnTo>
                    <a:pt x="0" y="22"/>
                  </a:lnTo>
                  <a:lnTo>
                    <a:pt x="26" y="24"/>
                  </a:lnTo>
                  <a:lnTo>
                    <a:pt x="34" y="1"/>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108" name="Line 110"/>
            <p:cNvSpPr>
              <a:spLocks noChangeShapeType="1"/>
            </p:cNvSpPr>
            <p:nvPr/>
          </p:nvSpPr>
          <p:spPr bwMode="auto">
            <a:xfrm flipH="1">
              <a:off x="1875" y="3758"/>
              <a:ext cx="8" cy="2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9" name="Line 111"/>
            <p:cNvSpPr>
              <a:spLocks noChangeShapeType="1"/>
            </p:cNvSpPr>
            <p:nvPr/>
          </p:nvSpPr>
          <p:spPr bwMode="auto">
            <a:xfrm flipH="1">
              <a:off x="1883" y="3758"/>
              <a:ext cx="8" cy="2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0" name="Line 112"/>
            <p:cNvSpPr>
              <a:spLocks noChangeShapeType="1"/>
            </p:cNvSpPr>
            <p:nvPr/>
          </p:nvSpPr>
          <p:spPr bwMode="auto">
            <a:xfrm>
              <a:off x="1875" y="3763"/>
              <a:ext cx="2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1" name="Line 113"/>
            <p:cNvSpPr>
              <a:spLocks noChangeShapeType="1"/>
            </p:cNvSpPr>
            <p:nvPr/>
          </p:nvSpPr>
          <p:spPr bwMode="auto">
            <a:xfrm>
              <a:off x="1873" y="3769"/>
              <a:ext cx="21" cy="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2" name="Line 114"/>
            <p:cNvSpPr>
              <a:spLocks noChangeShapeType="1"/>
            </p:cNvSpPr>
            <p:nvPr/>
          </p:nvSpPr>
          <p:spPr bwMode="auto">
            <a:xfrm>
              <a:off x="1868" y="3774"/>
              <a:ext cx="23" cy="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3" name="Freeform 115"/>
            <p:cNvSpPr>
              <a:spLocks/>
            </p:cNvSpPr>
            <p:nvPr/>
          </p:nvSpPr>
          <p:spPr bwMode="auto">
            <a:xfrm>
              <a:off x="1899" y="3754"/>
              <a:ext cx="29" cy="30"/>
            </a:xfrm>
            <a:custGeom>
              <a:avLst/>
              <a:gdLst>
                <a:gd name="T0" fmla="*/ 12 w 29"/>
                <a:gd name="T1" fmla="*/ 0 h 30"/>
                <a:gd name="T2" fmla="*/ 0 w 29"/>
                <a:gd name="T3" fmla="*/ 27 h 30"/>
                <a:gd name="T4" fmla="*/ 17 w 29"/>
                <a:gd name="T5" fmla="*/ 29 h 30"/>
                <a:gd name="T6" fmla="*/ 28 w 29"/>
                <a:gd name="T7" fmla="*/ 0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12" y="0"/>
                  </a:moveTo>
                  <a:lnTo>
                    <a:pt x="0" y="27"/>
                  </a:lnTo>
                  <a:lnTo>
                    <a:pt x="17" y="29"/>
                  </a:lnTo>
                  <a:lnTo>
                    <a:pt x="28" y="0"/>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114" name="Line 116"/>
            <p:cNvSpPr>
              <a:spLocks noChangeShapeType="1"/>
            </p:cNvSpPr>
            <p:nvPr/>
          </p:nvSpPr>
          <p:spPr bwMode="auto">
            <a:xfrm flipH="1">
              <a:off x="1907" y="3754"/>
              <a:ext cx="12" cy="2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5" name="Line 117"/>
            <p:cNvSpPr>
              <a:spLocks noChangeShapeType="1"/>
            </p:cNvSpPr>
            <p:nvPr/>
          </p:nvSpPr>
          <p:spPr bwMode="auto">
            <a:xfrm>
              <a:off x="1907" y="3761"/>
              <a:ext cx="18" cy="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6" name="Line 118"/>
            <p:cNvSpPr>
              <a:spLocks noChangeShapeType="1"/>
            </p:cNvSpPr>
            <p:nvPr/>
          </p:nvSpPr>
          <p:spPr bwMode="auto">
            <a:xfrm>
              <a:off x="1905" y="3766"/>
              <a:ext cx="18" cy="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7" name="Line 119"/>
            <p:cNvSpPr>
              <a:spLocks noChangeShapeType="1"/>
            </p:cNvSpPr>
            <p:nvPr/>
          </p:nvSpPr>
          <p:spPr bwMode="auto">
            <a:xfrm>
              <a:off x="1901" y="3771"/>
              <a:ext cx="18" cy="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8" name="Line 120"/>
            <p:cNvSpPr>
              <a:spLocks noChangeShapeType="1"/>
            </p:cNvSpPr>
            <p:nvPr/>
          </p:nvSpPr>
          <p:spPr bwMode="auto">
            <a:xfrm>
              <a:off x="1901" y="3778"/>
              <a:ext cx="1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9" name="Freeform 121"/>
            <p:cNvSpPr>
              <a:spLocks/>
            </p:cNvSpPr>
            <p:nvPr/>
          </p:nvSpPr>
          <p:spPr bwMode="auto">
            <a:xfrm>
              <a:off x="1925" y="3758"/>
              <a:ext cx="29" cy="27"/>
            </a:xfrm>
            <a:custGeom>
              <a:avLst/>
              <a:gdLst>
                <a:gd name="T0" fmla="*/ 10 w 29"/>
                <a:gd name="T1" fmla="*/ 0 h 27"/>
                <a:gd name="T2" fmla="*/ 0 w 29"/>
                <a:gd name="T3" fmla="*/ 24 h 27"/>
                <a:gd name="T4" fmla="*/ 18 w 29"/>
                <a:gd name="T5" fmla="*/ 26 h 27"/>
                <a:gd name="T6" fmla="*/ 28 w 29"/>
                <a:gd name="T7" fmla="*/ 0 h 27"/>
                <a:gd name="T8" fmla="*/ 0 60000 65536"/>
                <a:gd name="T9" fmla="*/ 0 60000 65536"/>
                <a:gd name="T10" fmla="*/ 0 60000 65536"/>
                <a:gd name="T11" fmla="*/ 0 60000 65536"/>
                <a:gd name="T12" fmla="*/ 0 w 29"/>
                <a:gd name="T13" fmla="*/ 0 h 27"/>
                <a:gd name="T14" fmla="*/ 29 w 29"/>
                <a:gd name="T15" fmla="*/ 27 h 27"/>
              </a:gdLst>
              <a:ahLst/>
              <a:cxnLst>
                <a:cxn ang="T8">
                  <a:pos x="T0" y="T1"/>
                </a:cxn>
                <a:cxn ang="T9">
                  <a:pos x="T2" y="T3"/>
                </a:cxn>
                <a:cxn ang="T10">
                  <a:pos x="T4" y="T5"/>
                </a:cxn>
                <a:cxn ang="T11">
                  <a:pos x="T6" y="T7"/>
                </a:cxn>
              </a:cxnLst>
              <a:rect l="T12" t="T13" r="T14" b="T15"/>
              <a:pathLst>
                <a:path w="29" h="27">
                  <a:moveTo>
                    <a:pt x="10" y="0"/>
                  </a:moveTo>
                  <a:lnTo>
                    <a:pt x="0" y="24"/>
                  </a:lnTo>
                  <a:lnTo>
                    <a:pt x="18" y="26"/>
                  </a:lnTo>
                  <a:lnTo>
                    <a:pt x="28" y="0"/>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120" name="Line 122"/>
            <p:cNvSpPr>
              <a:spLocks noChangeShapeType="1"/>
            </p:cNvSpPr>
            <p:nvPr/>
          </p:nvSpPr>
          <p:spPr bwMode="auto">
            <a:xfrm flipH="1">
              <a:off x="1933" y="3758"/>
              <a:ext cx="10" cy="2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1" name="Line 123"/>
            <p:cNvSpPr>
              <a:spLocks noChangeShapeType="1"/>
            </p:cNvSpPr>
            <p:nvPr/>
          </p:nvSpPr>
          <p:spPr bwMode="auto">
            <a:xfrm>
              <a:off x="1933" y="3762"/>
              <a:ext cx="14" cy="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2" name="Line 124"/>
            <p:cNvSpPr>
              <a:spLocks noChangeShapeType="1"/>
            </p:cNvSpPr>
            <p:nvPr/>
          </p:nvSpPr>
          <p:spPr bwMode="auto">
            <a:xfrm>
              <a:off x="1930" y="3769"/>
              <a:ext cx="17"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 name="Line 125"/>
            <p:cNvSpPr>
              <a:spLocks noChangeShapeType="1"/>
            </p:cNvSpPr>
            <p:nvPr/>
          </p:nvSpPr>
          <p:spPr bwMode="auto">
            <a:xfrm>
              <a:off x="1929" y="3774"/>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4" name="Line 126"/>
            <p:cNvSpPr>
              <a:spLocks noChangeShapeType="1"/>
            </p:cNvSpPr>
            <p:nvPr/>
          </p:nvSpPr>
          <p:spPr bwMode="auto">
            <a:xfrm>
              <a:off x="1927" y="3778"/>
              <a:ext cx="1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5" name="Line 127"/>
            <p:cNvSpPr>
              <a:spLocks noChangeShapeType="1"/>
            </p:cNvSpPr>
            <p:nvPr/>
          </p:nvSpPr>
          <p:spPr bwMode="auto">
            <a:xfrm>
              <a:off x="1929" y="3676"/>
              <a:ext cx="0" cy="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6" name="Freeform 128"/>
            <p:cNvSpPr>
              <a:spLocks/>
            </p:cNvSpPr>
            <p:nvPr/>
          </p:nvSpPr>
          <p:spPr bwMode="auto">
            <a:xfrm>
              <a:off x="1941" y="3678"/>
              <a:ext cx="1" cy="25"/>
            </a:xfrm>
            <a:custGeom>
              <a:avLst/>
              <a:gdLst>
                <a:gd name="T0" fmla="*/ 0 w 1"/>
                <a:gd name="T1" fmla="*/ 0 h 25"/>
                <a:gd name="T2" fmla="*/ 0 w 1"/>
                <a:gd name="T3" fmla="*/ 12 h 25"/>
                <a:gd name="T4" fmla="*/ 0 w 1"/>
                <a:gd name="T5" fmla="*/ 24 h 25"/>
                <a:gd name="T6" fmla="*/ 0 60000 65536"/>
                <a:gd name="T7" fmla="*/ 0 60000 65536"/>
                <a:gd name="T8" fmla="*/ 0 60000 65536"/>
                <a:gd name="T9" fmla="*/ 0 w 1"/>
                <a:gd name="T10" fmla="*/ 0 h 25"/>
                <a:gd name="T11" fmla="*/ 1 w 1"/>
                <a:gd name="T12" fmla="*/ 25 h 25"/>
              </a:gdLst>
              <a:ahLst/>
              <a:cxnLst>
                <a:cxn ang="T6">
                  <a:pos x="T0" y="T1"/>
                </a:cxn>
                <a:cxn ang="T7">
                  <a:pos x="T2" y="T3"/>
                </a:cxn>
                <a:cxn ang="T8">
                  <a:pos x="T4" y="T5"/>
                </a:cxn>
              </a:cxnLst>
              <a:rect l="T9" t="T10" r="T11" b="T12"/>
              <a:pathLst>
                <a:path w="1" h="25">
                  <a:moveTo>
                    <a:pt x="0" y="0"/>
                  </a:moveTo>
                  <a:lnTo>
                    <a:pt x="0" y="12"/>
                  </a:lnTo>
                  <a:lnTo>
                    <a:pt x="0" y="24"/>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127" name="Line 129"/>
            <p:cNvSpPr>
              <a:spLocks noChangeShapeType="1"/>
            </p:cNvSpPr>
            <p:nvPr/>
          </p:nvSpPr>
          <p:spPr bwMode="auto">
            <a:xfrm>
              <a:off x="1929" y="3676"/>
              <a:ext cx="0" cy="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8" name="Line 130"/>
            <p:cNvSpPr>
              <a:spLocks noChangeShapeType="1"/>
            </p:cNvSpPr>
            <p:nvPr/>
          </p:nvSpPr>
          <p:spPr bwMode="auto">
            <a:xfrm>
              <a:off x="1941" y="3678"/>
              <a:ext cx="0" cy="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9" name="Freeform 131"/>
            <p:cNvSpPr>
              <a:spLocks/>
            </p:cNvSpPr>
            <p:nvPr/>
          </p:nvSpPr>
          <p:spPr bwMode="auto">
            <a:xfrm>
              <a:off x="1731" y="3827"/>
              <a:ext cx="209" cy="60"/>
            </a:xfrm>
            <a:custGeom>
              <a:avLst/>
              <a:gdLst>
                <a:gd name="T0" fmla="*/ 0 w 209"/>
                <a:gd name="T1" fmla="*/ 0 h 60"/>
                <a:gd name="T2" fmla="*/ 208 w 209"/>
                <a:gd name="T3" fmla="*/ 23 h 60"/>
                <a:gd name="T4" fmla="*/ 208 w 209"/>
                <a:gd name="T5" fmla="*/ 59 h 60"/>
                <a:gd name="T6" fmla="*/ 0 w 209"/>
                <a:gd name="T7" fmla="*/ 30 h 60"/>
                <a:gd name="T8" fmla="*/ 0 w 209"/>
                <a:gd name="T9" fmla="*/ 0 h 60"/>
                <a:gd name="T10" fmla="*/ 0 60000 65536"/>
                <a:gd name="T11" fmla="*/ 0 60000 65536"/>
                <a:gd name="T12" fmla="*/ 0 60000 65536"/>
                <a:gd name="T13" fmla="*/ 0 60000 65536"/>
                <a:gd name="T14" fmla="*/ 0 60000 65536"/>
                <a:gd name="T15" fmla="*/ 0 w 209"/>
                <a:gd name="T16" fmla="*/ 0 h 60"/>
                <a:gd name="T17" fmla="*/ 209 w 209"/>
                <a:gd name="T18" fmla="*/ 60 h 60"/>
              </a:gdLst>
              <a:ahLst/>
              <a:cxnLst>
                <a:cxn ang="T10">
                  <a:pos x="T0" y="T1"/>
                </a:cxn>
                <a:cxn ang="T11">
                  <a:pos x="T2" y="T3"/>
                </a:cxn>
                <a:cxn ang="T12">
                  <a:pos x="T4" y="T5"/>
                </a:cxn>
                <a:cxn ang="T13">
                  <a:pos x="T6" y="T7"/>
                </a:cxn>
                <a:cxn ang="T14">
                  <a:pos x="T8" y="T9"/>
                </a:cxn>
              </a:cxnLst>
              <a:rect l="T15" t="T16" r="T17" b="T18"/>
              <a:pathLst>
                <a:path w="209" h="60">
                  <a:moveTo>
                    <a:pt x="0" y="0"/>
                  </a:moveTo>
                  <a:lnTo>
                    <a:pt x="208" y="23"/>
                  </a:lnTo>
                  <a:lnTo>
                    <a:pt x="208" y="59"/>
                  </a:lnTo>
                  <a:lnTo>
                    <a:pt x="0" y="30"/>
                  </a:lnTo>
                  <a:lnTo>
                    <a:pt x="0" y="0"/>
                  </a:lnTo>
                </a:path>
              </a:pathLst>
            </a:custGeom>
            <a:solidFill>
              <a:schemeClr val="bg2"/>
            </a:solidFill>
            <a:ln w="12700" cap="rnd">
              <a:solidFill>
                <a:schemeClr val="tx1"/>
              </a:solidFill>
              <a:round/>
              <a:headEnd/>
              <a:tailEnd/>
            </a:ln>
          </p:spPr>
          <p:txBody>
            <a:bodyPr/>
            <a:lstStyle/>
            <a:p>
              <a:endParaRPr lang="en-US"/>
            </a:p>
          </p:txBody>
        </p:sp>
        <p:sp>
          <p:nvSpPr>
            <p:cNvPr id="130" name="Freeform 132"/>
            <p:cNvSpPr>
              <a:spLocks/>
            </p:cNvSpPr>
            <p:nvPr/>
          </p:nvSpPr>
          <p:spPr bwMode="auto">
            <a:xfrm>
              <a:off x="1987" y="3761"/>
              <a:ext cx="30" cy="23"/>
            </a:xfrm>
            <a:custGeom>
              <a:avLst/>
              <a:gdLst>
                <a:gd name="T0" fmla="*/ 0 w 30"/>
                <a:gd name="T1" fmla="*/ 5 h 23"/>
                <a:gd name="T2" fmla="*/ 0 w 30"/>
                <a:gd name="T3" fmla="*/ 0 h 23"/>
                <a:gd name="T4" fmla="*/ 14 w 30"/>
                <a:gd name="T5" fmla="*/ 0 h 23"/>
                <a:gd name="T6" fmla="*/ 29 w 30"/>
                <a:gd name="T7" fmla="*/ 0 h 23"/>
                <a:gd name="T8" fmla="*/ 29 w 30"/>
                <a:gd name="T9" fmla="*/ 5 h 23"/>
                <a:gd name="T10" fmla="*/ 14 w 30"/>
                <a:gd name="T11" fmla="*/ 16 h 23"/>
                <a:gd name="T12" fmla="*/ 14 w 30"/>
                <a:gd name="T13" fmla="*/ 22 h 23"/>
                <a:gd name="T14" fmla="*/ 0 60000 65536"/>
                <a:gd name="T15" fmla="*/ 0 60000 65536"/>
                <a:gd name="T16" fmla="*/ 0 60000 65536"/>
                <a:gd name="T17" fmla="*/ 0 60000 65536"/>
                <a:gd name="T18" fmla="*/ 0 60000 65536"/>
                <a:gd name="T19" fmla="*/ 0 60000 65536"/>
                <a:gd name="T20" fmla="*/ 0 60000 65536"/>
                <a:gd name="T21" fmla="*/ 0 w 30"/>
                <a:gd name="T22" fmla="*/ 0 h 23"/>
                <a:gd name="T23" fmla="*/ 30 w 3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3">
                  <a:moveTo>
                    <a:pt x="0" y="5"/>
                  </a:moveTo>
                  <a:lnTo>
                    <a:pt x="0" y="0"/>
                  </a:lnTo>
                  <a:lnTo>
                    <a:pt x="14" y="0"/>
                  </a:lnTo>
                  <a:lnTo>
                    <a:pt x="29" y="0"/>
                  </a:lnTo>
                  <a:lnTo>
                    <a:pt x="29" y="5"/>
                  </a:lnTo>
                  <a:lnTo>
                    <a:pt x="14" y="16"/>
                  </a:lnTo>
                  <a:lnTo>
                    <a:pt x="14" y="22"/>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131" name="Freeform 133"/>
            <p:cNvSpPr>
              <a:spLocks/>
            </p:cNvSpPr>
            <p:nvPr/>
          </p:nvSpPr>
          <p:spPr bwMode="auto">
            <a:xfrm>
              <a:off x="1978" y="3748"/>
              <a:ext cx="30" cy="25"/>
            </a:xfrm>
            <a:custGeom>
              <a:avLst/>
              <a:gdLst>
                <a:gd name="T0" fmla="*/ 21 w 30"/>
                <a:gd name="T1" fmla="*/ 21 h 25"/>
                <a:gd name="T2" fmla="*/ 18 w 30"/>
                <a:gd name="T3" fmla="*/ 21 h 25"/>
                <a:gd name="T4" fmla="*/ 10 w 30"/>
                <a:gd name="T5" fmla="*/ 21 h 25"/>
                <a:gd name="T6" fmla="*/ 7 w 30"/>
                <a:gd name="T7" fmla="*/ 21 h 25"/>
                <a:gd name="T8" fmla="*/ 3 w 30"/>
                <a:gd name="T9" fmla="*/ 21 h 25"/>
                <a:gd name="T10" fmla="*/ 0 w 30"/>
                <a:gd name="T11" fmla="*/ 15 h 25"/>
                <a:gd name="T12" fmla="*/ 0 w 30"/>
                <a:gd name="T13" fmla="*/ 9 h 25"/>
                <a:gd name="T14" fmla="*/ 0 w 30"/>
                <a:gd name="T15" fmla="*/ 6 h 25"/>
                <a:gd name="T16" fmla="*/ 3 w 30"/>
                <a:gd name="T17" fmla="*/ 3 h 25"/>
                <a:gd name="T18" fmla="*/ 7 w 30"/>
                <a:gd name="T19" fmla="*/ 0 h 25"/>
                <a:gd name="T20" fmla="*/ 10 w 30"/>
                <a:gd name="T21" fmla="*/ 0 h 25"/>
                <a:gd name="T22" fmla="*/ 18 w 30"/>
                <a:gd name="T23" fmla="*/ 6 h 25"/>
                <a:gd name="T24" fmla="*/ 21 w 30"/>
                <a:gd name="T25" fmla="*/ 6 h 25"/>
                <a:gd name="T26" fmla="*/ 29 w 30"/>
                <a:gd name="T27" fmla="*/ 9 h 25"/>
                <a:gd name="T28" fmla="*/ 29 w 30"/>
                <a:gd name="T29" fmla="*/ 21 h 25"/>
                <a:gd name="T30" fmla="*/ 29 w 30"/>
                <a:gd name="T31" fmla="*/ 24 h 25"/>
                <a:gd name="T32" fmla="*/ 25 w 30"/>
                <a:gd name="T33" fmla="*/ 2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5"/>
                <a:gd name="T53" fmla="*/ 30 w 30"/>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5">
                  <a:moveTo>
                    <a:pt x="21" y="21"/>
                  </a:moveTo>
                  <a:lnTo>
                    <a:pt x="18" y="21"/>
                  </a:lnTo>
                  <a:lnTo>
                    <a:pt x="10" y="21"/>
                  </a:lnTo>
                  <a:lnTo>
                    <a:pt x="7" y="21"/>
                  </a:lnTo>
                  <a:lnTo>
                    <a:pt x="3" y="21"/>
                  </a:lnTo>
                  <a:lnTo>
                    <a:pt x="0" y="15"/>
                  </a:lnTo>
                  <a:lnTo>
                    <a:pt x="0" y="9"/>
                  </a:lnTo>
                  <a:lnTo>
                    <a:pt x="0" y="6"/>
                  </a:lnTo>
                  <a:lnTo>
                    <a:pt x="3" y="3"/>
                  </a:lnTo>
                  <a:lnTo>
                    <a:pt x="7" y="0"/>
                  </a:lnTo>
                  <a:lnTo>
                    <a:pt x="10" y="0"/>
                  </a:lnTo>
                  <a:lnTo>
                    <a:pt x="18" y="6"/>
                  </a:lnTo>
                  <a:lnTo>
                    <a:pt x="21" y="6"/>
                  </a:lnTo>
                  <a:lnTo>
                    <a:pt x="29" y="9"/>
                  </a:lnTo>
                  <a:lnTo>
                    <a:pt x="29" y="21"/>
                  </a:lnTo>
                  <a:lnTo>
                    <a:pt x="29" y="24"/>
                  </a:lnTo>
                  <a:lnTo>
                    <a:pt x="25" y="24"/>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132" name="Freeform 134"/>
            <p:cNvSpPr>
              <a:spLocks/>
            </p:cNvSpPr>
            <p:nvPr/>
          </p:nvSpPr>
          <p:spPr bwMode="auto">
            <a:xfrm>
              <a:off x="1791" y="3709"/>
              <a:ext cx="55" cy="28"/>
            </a:xfrm>
            <a:custGeom>
              <a:avLst/>
              <a:gdLst>
                <a:gd name="T0" fmla="*/ 6 w 55"/>
                <a:gd name="T1" fmla="*/ 3 h 28"/>
                <a:gd name="T2" fmla="*/ 0 w 55"/>
                <a:gd name="T3" fmla="*/ 25 h 28"/>
                <a:gd name="T4" fmla="*/ 45 w 55"/>
                <a:gd name="T5" fmla="*/ 27 h 28"/>
                <a:gd name="T6" fmla="*/ 54 w 55"/>
                <a:gd name="T7" fmla="*/ 1 h 28"/>
                <a:gd name="T8" fmla="*/ 33 w 55"/>
                <a:gd name="T9" fmla="*/ 0 h 28"/>
                <a:gd name="T10" fmla="*/ 22 w 55"/>
                <a:gd name="T11" fmla="*/ 25 h 28"/>
                <a:gd name="T12" fmla="*/ 0 60000 65536"/>
                <a:gd name="T13" fmla="*/ 0 60000 65536"/>
                <a:gd name="T14" fmla="*/ 0 60000 65536"/>
                <a:gd name="T15" fmla="*/ 0 60000 65536"/>
                <a:gd name="T16" fmla="*/ 0 60000 65536"/>
                <a:gd name="T17" fmla="*/ 0 60000 65536"/>
                <a:gd name="T18" fmla="*/ 0 w 55"/>
                <a:gd name="T19" fmla="*/ 0 h 28"/>
                <a:gd name="T20" fmla="*/ 55 w 5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5" h="28">
                  <a:moveTo>
                    <a:pt x="6" y="3"/>
                  </a:moveTo>
                  <a:lnTo>
                    <a:pt x="0" y="25"/>
                  </a:lnTo>
                  <a:lnTo>
                    <a:pt x="45" y="27"/>
                  </a:lnTo>
                  <a:lnTo>
                    <a:pt x="54" y="1"/>
                  </a:lnTo>
                  <a:lnTo>
                    <a:pt x="33" y="0"/>
                  </a:lnTo>
                  <a:lnTo>
                    <a:pt x="22" y="25"/>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133" name="Freeform 135"/>
            <p:cNvSpPr>
              <a:spLocks/>
            </p:cNvSpPr>
            <p:nvPr/>
          </p:nvSpPr>
          <p:spPr bwMode="auto">
            <a:xfrm>
              <a:off x="1793" y="3713"/>
              <a:ext cx="29" cy="25"/>
            </a:xfrm>
            <a:custGeom>
              <a:avLst/>
              <a:gdLst>
                <a:gd name="T0" fmla="*/ 6 w 29"/>
                <a:gd name="T1" fmla="*/ 0 h 25"/>
                <a:gd name="T2" fmla="*/ 0 w 29"/>
                <a:gd name="T3" fmla="*/ 24 h 25"/>
                <a:gd name="T4" fmla="*/ 28 w 29"/>
                <a:gd name="T5" fmla="*/ 24 h 25"/>
                <a:gd name="T6" fmla="*/ 0 60000 65536"/>
                <a:gd name="T7" fmla="*/ 0 60000 65536"/>
                <a:gd name="T8" fmla="*/ 0 60000 65536"/>
                <a:gd name="T9" fmla="*/ 0 w 29"/>
                <a:gd name="T10" fmla="*/ 0 h 25"/>
                <a:gd name="T11" fmla="*/ 29 w 29"/>
                <a:gd name="T12" fmla="*/ 25 h 25"/>
              </a:gdLst>
              <a:ahLst/>
              <a:cxnLst>
                <a:cxn ang="T6">
                  <a:pos x="T0" y="T1"/>
                </a:cxn>
                <a:cxn ang="T7">
                  <a:pos x="T2" y="T3"/>
                </a:cxn>
                <a:cxn ang="T8">
                  <a:pos x="T4" y="T5"/>
                </a:cxn>
              </a:cxnLst>
              <a:rect l="T9" t="T10" r="T11" b="T12"/>
              <a:pathLst>
                <a:path w="29" h="25">
                  <a:moveTo>
                    <a:pt x="6" y="0"/>
                  </a:moveTo>
                  <a:lnTo>
                    <a:pt x="0" y="24"/>
                  </a:lnTo>
                  <a:lnTo>
                    <a:pt x="28" y="24"/>
                  </a:lnTo>
                </a:path>
              </a:pathLst>
            </a:custGeom>
            <a:solidFill>
              <a:schemeClr val="bg2"/>
            </a:solidFill>
            <a:ln w="12700" cap="rnd">
              <a:solidFill>
                <a:schemeClr val="tx1"/>
              </a:solidFill>
              <a:round/>
              <a:headEnd type="none" w="sm" len="sm"/>
              <a:tailEnd type="none" w="sm" len="sm"/>
            </a:ln>
          </p:spPr>
          <p:txBody>
            <a:bodyPr/>
            <a:lstStyle/>
            <a:p>
              <a:endParaRPr lang="en-US"/>
            </a:p>
          </p:txBody>
        </p:sp>
        <p:sp>
          <p:nvSpPr>
            <p:cNvPr id="134" name="Freeform 136"/>
            <p:cNvSpPr>
              <a:spLocks/>
            </p:cNvSpPr>
            <p:nvPr/>
          </p:nvSpPr>
          <p:spPr bwMode="auto">
            <a:xfrm>
              <a:off x="1809" y="3688"/>
              <a:ext cx="51" cy="26"/>
            </a:xfrm>
            <a:custGeom>
              <a:avLst/>
              <a:gdLst>
                <a:gd name="T0" fmla="*/ 3 w 51"/>
                <a:gd name="T1" fmla="*/ 0 h 26"/>
                <a:gd name="T2" fmla="*/ 50 w 51"/>
                <a:gd name="T3" fmla="*/ 7 h 26"/>
                <a:gd name="T4" fmla="*/ 48 w 51"/>
                <a:gd name="T5" fmla="*/ 25 h 26"/>
                <a:gd name="T6" fmla="*/ 0 w 51"/>
                <a:gd name="T7" fmla="*/ 17 h 26"/>
                <a:gd name="T8" fmla="*/ 3 w 51"/>
                <a:gd name="T9" fmla="*/ 0 h 26"/>
                <a:gd name="T10" fmla="*/ 0 60000 65536"/>
                <a:gd name="T11" fmla="*/ 0 60000 65536"/>
                <a:gd name="T12" fmla="*/ 0 60000 65536"/>
                <a:gd name="T13" fmla="*/ 0 60000 65536"/>
                <a:gd name="T14" fmla="*/ 0 60000 65536"/>
                <a:gd name="T15" fmla="*/ 0 w 51"/>
                <a:gd name="T16" fmla="*/ 0 h 26"/>
                <a:gd name="T17" fmla="*/ 51 w 51"/>
                <a:gd name="T18" fmla="*/ 26 h 26"/>
              </a:gdLst>
              <a:ahLst/>
              <a:cxnLst>
                <a:cxn ang="T10">
                  <a:pos x="T0" y="T1"/>
                </a:cxn>
                <a:cxn ang="T11">
                  <a:pos x="T2" y="T3"/>
                </a:cxn>
                <a:cxn ang="T12">
                  <a:pos x="T4" y="T5"/>
                </a:cxn>
                <a:cxn ang="T13">
                  <a:pos x="T6" y="T7"/>
                </a:cxn>
                <a:cxn ang="T14">
                  <a:pos x="T8" y="T9"/>
                </a:cxn>
              </a:cxnLst>
              <a:rect l="T15" t="T16" r="T17" b="T18"/>
              <a:pathLst>
                <a:path w="51" h="26">
                  <a:moveTo>
                    <a:pt x="3" y="0"/>
                  </a:moveTo>
                  <a:lnTo>
                    <a:pt x="50" y="7"/>
                  </a:lnTo>
                  <a:lnTo>
                    <a:pt x="48" y="25"/>
                  </a:lnTo>
                  <a:lnTo>
                    <a:pt x="0" y="17"/>
                  </a:lnTo>
                  <a:lnTo>
                    <a:pt x="3" y="0"/>
                  </a:lnTo>
                </a:path>
              </a:pathLst>
            </a:custGeom>
            <a:solidFill>
              <a:schemeClr val="bg2"/>
            </a:solidFill>
            <a:ln w="12700" cap="rnd">
              <a:solidFill>
                <a:schemeClr val="tx1"/>
              </a:solidFill>
              <a:round/>
              <a:headEnd/>
              <a:tailEnd/>
            </a:ln>
          </p:spPr>
          <p:txBody>
            <a:bodyPr/>
            <a:lstStyle/>
            <a:p>
              <a:endParaRPr lang="en-US"/>
            </a:p>
          </p:txBody>
        </p:sp>
        <p:sp>
          <p:nvSpPr>
            <p:cNvPr id="135" name="Freeform 137"/>
            <p:cNvSpPr>
              <a:spLocks/>
            </p:cNvSpPr>
            <p:nvPr/>
          </p:nvSpPr>
          <p:spPr bwMode="auto">
            <a:xfrm>
              <a:off x="1881" y="3692"/>
              <a:ext cx="83" cy="42"/>
            </a:xfrm>
            <a:custGeom>
              <a:avLst/>
              <a:gdLst>
                <a:gd name="T0" fmla="*/ 5 w 83"/>
                <a:gd name="T1" fmla="*/ 0 h 42"/>
                <a:gd name="T2" fmla="*/ 82 w 83"/>
                <a:gd name="T3" fmla="*/ 2 h 42"/>
                <a:gd name="T4" fmla="*/ 80 w 83"/>
                <a:gd name="T5" fmla="*/ 41 h 42"/>
                <a:gd name="T6" fmla="*/ 0 w 83"/>
                <a:gd name="T7" fmla="*/ 35 h 42"/>
                <a:gd name="T8" fmla="*/ 5 w 83"/>
                <a:gd name="T9" fmla="*/ 0 h 42"/>
                <a:gd name="T10" fmla="*/ 0 60000 65536"/>
                <a:gd name="T11" fmla="*/ 0 60000 65536"/>
                <a:gd name="T12" fmla="*/ 0 60000 65536"/>
                <a:gd name="T13" fmla="*/ 0 60000 65536"/>
                <a:gd name="T14" fmla="*/ 0 60000 65536"/>
                <a:gd name="T15" fmla="*/ 0 w 83"/>
                <a:gd name="T16" fmla="*/ 0 h 42"/>
                <a:gd name="T17" fmla="*/ 83 w 83"/>
                <a:gd name="T18" fmla="*/ 42 h 42"/>
              </a:gdLst>
              <a:ahLst/>
              <a:cxnLst>
                <a:cxn ang="T10">
                  <a:pos x="T0" y="T1"/>
                </a:cxn>
                <a:cxn ang="T11">
                  <a:pos x="T2" y="T3"/>
                </a:cxn>
                <a:cxn ang="T12">
                  <a:pos x="T4" y="T5"/>
                </a:cxn>
                <a:cxn ang="T13">
                  <a:pos x="T6" y="T7"/>
                </a:cxn>
                <a:cxn ang="T14">
                  <a:pos x="T8" y="T9"/>
                </a:cxn>
              </a:cxnLst>
              <a:rect l="T15" t="T16" r="T17" b="T18"/>
              <a:pathLst>
                <a:path w="83" h="42">
                  <a:moveTo>
                    <a:pt x="5" y="0"/>
                  </a:moveTo>
                  <a:lnTo>
                    <a:pt x="82" y="2"/>
                  </a:lnTo>
                  <a:lnTo>
                    <a:pt x="80" y="41"/>
                  </a:lnTo>
                  <a:lnTo>
                    <a:pt x="0" y="35"/>
                  </a:lnTo>
                  <a:lnTo>
                    <a:pt x="5" y="0"/>
                  </a:lnTo>
                </a:path>
              </a:pathLst>
            </a:custGeom>
            <a:solidFill>
              <a:schemeClr val="bg2"/>
            </a:solidFill>
            <a:ln w="12700" cap="rnd">
              <a:solidFill>
                <a:schemeClr val="tx1"/>
              </a:solidFill>
              <a:round/>
              <a:headEnd/>
              <a:tailEnd/>
            </a:ln>
          </p:spPr>
          <p:txBody>
            <a:bodyPr/>
            <a:lstStyle/>
            <a:p>
              <a:endParaRPr lang="en-US"/>
            </a:p>
          </p:txBody>
        </p:sp>
        <p:sp>
          <p:nvSpPr>
            <p:cNvPr id="136" name="Freeform 138"/>
            <p:cNvSpPr>
              <a:spLocks/>
            </p:cNvSpPr>
            <p:nvPr/>
          </p:nvSpPr>
          <p:spPr bwMode="auto">
            <a:xfrm>
              <a:off x="1905" y="3648"/>
              <a:ext cx="59" cy="31"/>
            </a:xfrm>
            <a:custGeom>
              <a:avLst/>
              <a:gdLst>
                <a:gd name="T0" fmla="*/ 52 w 59"/>
                <a:gd name="T1" fmla="*/ 30 h 31"/>
                <a:gd name="T2" fmla="*/ 50 w 59"/>
                <a:gd name="T3" fmla="*/ 30 h 31"/>
                <a:gd name="T4" fmla="*/ 1 w 59"/>
                <a:gd name="T5" fmla="*/ 28 h 31"/>
                <a:gd name="T6" fmla="*/ 0 w 59"/>
                <a:gd name="T7" fmla="*/ 28 h 31"/>
                <a:gd name="T8" fmla="*/ 0 w 59"/>
                <a:gd name="T9" fmla="*/ 27 h 31"/>
                <a:gd name="T10" fmla="*/ 0 w 59"/>
                <a:gd name="T11" fmla="*/ 2 h 31"/>
                <a:gd name="T12" fmla="*/ 7 w 59"/>
                <a:gd name="T13" fmla="*/ 0 h 31"/>
                <a:gd name="T14" fmla="*/ 56 w 59"/>
                <a:gd name="T15" fmla="*/ 1 h 31"/>
                <a:gd name="T16" fmla="*/ 56 w 59"/>
                <a:gd name="T17" fmla="*/ 2 h 31"/>
                <a:gd name="T18" fmla="*/ 58 w 59"/>
                <a:gd name="T19" fmla="*/ 2 h 31"/>
                <a:gd name="T20" fmla="*/ 58 w 59"/>
                <a:gd name="T21" fmla="*/ 24 h 31"/>
                <a:gd name="T22" fmla="*/ 58 w 59"/>
                <a:gd name="T23" fmla="*/ 27 h 31"/>
                <a:gd name="T24" fmla="*/ 56 w 59"/>
                <a:gd name="T25" fmla="*/ 28 h 31"/>
                <a:gd name="T26" fmla="*/ 52 w 59"/>
                <a:gd name="T27" fmla="*/ 3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31"/>
                <a:gd name="T44" fmla="*/ 59 w 59"/>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31">
                  <a:moveTo>
                    <a:pt x="52" y="30"/>
                  </a:moveTo>
                  <a:lnTo>
                    <a:pt x="50" y="30"/>
                  </a:lnTo>
                  <a:lnTo>
                    <a:pt x="1" y="28"/>
                  </a:lnTo>
                  <a:lnTo>
                    <a:pt x="0" y="28"/>
                  </a:lnTo>
                  <a:lnTo>
                    <a:pt x="0" y="27"/>
                  </a:lnTo>
                  <a:lnTo>
                    <a:pt x="0" y="2"/>
                  </a:lnTo>
                  <a:lnTo>
                    <a:pt x="7" y="0"/>
                  </a:lnTo>
                  <a:lnTo>
                    <a:pt x="56" y="1"/>
                  </a:lnTo>
                  <a:lnTo>
                    <a:pt x="56" y="2"/>
                  </a:lnTo>
                  <a:lnTo>
                    <a:pt x="58" y="2"/>
                  </a:lnTo>
                  <a:lnTo>
                    <a:pt x="58" y="24"/>
                  </a:lnTo>
                  <a:lnTo>
                    <a:pt x="58" y="27"/>
                  </a:lnTo>
                  <a:lnTo>
                    <a:pt x="56" y="28"/>
                  </a:lnTo>
                  <a:lnTo>
                    <a:pt x="52" y="30"/>
                  </a:lnTo>
                </a:path>
              </a:pathLst>
            </a:custGeom>
            <a:solidFill>
              <a:schemeClr val="bg2"/>
            </a:solidFill>
            <a:ln w="12700" cap="rnd">
              <a:solidFill>
                <a:schemeClr val="tx1"/>
              </a:solidFill>
              <a:round/>
              <a:headEnd/>
              <a:tailEnd/>
            </a:ln>
          </p:spPr>
          <p:txBody>
            <a:bodyPr/>
            <a:lstStyle/>
            <a:p>
              <a:endParaRPr lang="en-US"/>
            </a:p>
          </p:txBody>
        </p:sp>
        <p:sp>
          <p:nvSpPr>
            <p:cNvPr id="137" name="Line 139"/>
            <p:cNvSpPr>
              <a:spLocks noChangeShapeType="1"/>
            </p:cNvSpPr>
            <p:nvPr/>
          </p:nvSpPr>
          <p:spPr bwMode="auto">
            <a:xfrm>
              <a:off x="1929" y="3676"/>
              <a:ext cx="0" cy="5"/>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138" name="Freeform 141"/>
          <p:cNvSpPr>
            <a:spLocks/>
          </p:cNvSpPr>
          <p:nvPr/>
        </p:nvSpPr>
        <p:spPr bwMode="auto">
          <a:xfrm>
            <a:off x="4203700" y="4419600"/>
            <a:ext cx="2578100" cy="1219200"/>
          </a:xfrm>
          <a:custGeom>
            <a:avLst/>
            <a:gdLst>
              <a:gd name="T0" fmla="*/ 100806244 w 1624"/>
              <a:gd name="T1" fmla="*/ 1935480178 h 768"/>
              <a:gd name="T2" fmla="*/ 705643736 w 1624"/>
              <a:gd name="T3" fmla="*/ 1693545255 h 768"/>
              <a:gd name="T4" fmla="*/ 221773783 w 1624"/>
              <a:gd name="T5" fmla="*/ 1088707551 h 768"/>
              <a:gd name="T6" fmla="*/ 221773783 w 1624"/>
              <a:gd name="T7" fmla="*/ 483870045 h 768"/>
              <a:gd name="T8" fmla="*/ 1552416180 w 1624"/>
              <a:gd name="T9" fmla="*/ 241935022 h 768"/>
              <a:gd name="T10" fmla="*/ 2147483647 w 1624"/>
              <a:gd name="T11" fmla="*/ 0 h 768"/>
              <a:gd name="T12" fmla="*/ 0 60000 65536"/>
              <a:gd name="T13" fmla="*/ 0 60000 65536"/>
              <a:gd name="T14" fmla="*/ 0 60000 65536"/>
              <a:gd name="T15" fmla="*/ 0 60000 65536"/>
              <a:gd name="T16" fmla="*/ 0 60000 65536"/>
              <a:gd name="T17" fmla="*/ 0 60000 65536"/>
              <a:gd name="T18" fmla="*/ 0 w 1624"/>
              <a:gd name="T19" fmla="*/ 0 h 768"/>
              <a:gd name="T20" fmla="*/ 1624 w 1624"/>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1624" h="768">
                <a:moveTo>
                  <a:pt x="40" y="768"/>
                </a:moveTo>
                <a:cubicBezTo>
                  <a:pt x="156" y="748"/>
                  <a:pt x="272" y="728"/>
                  <a:pt x="280" y="672"/>
                </a:cubicBezTo>
                <a:cubicBezTo>
                  <a:pt x="288" y="616"/>
                  <a:pt x="120" y="512"/>
                  <a:pt x="88" y="432"/>
                </a:cubicBezTo>
                <a:cubicBezTo>
                  <a:pt x="56" y="352"/>
                  <a:pt x="0" y="248"/>
                  <a:pt x="88" y="192"/>
                </a:cubicBezTo>
                <a:cubicBezTo>
                  <a:pt x="176" y="136"/>
                  <a:pt x="360" y="128"/>
                  <a:pt x="616" y="96"/>
                </a:cubicBezTo>
                <a:cubicBezTo>
                  <a:pt x="872" y="64"/>
                  <a:pt x="1248" y="32"/>
                  <a:pt x="1624" y="0"/>
                </a:cubicBezTo>
              </a:path>
            </a:pathLst>
          </a:custGeom>
          <a:noFill/>
          <a:ln w="12700">
            <a:solidFill>
              <a:schemeClr val="tx1"/>
            </a:solidFill>
            <a:round/>
            <a:headEnd type="none" w="sm" len="sm"/>
            <a:tailEnd type="none" w="sm" len="sm"/>
          </a:ln>
        </p:spPr>
        <p:txBody>
          <a:bodyPr/>
          <a:lstStyle/>
          <a:p>
            <a:endParaRPr lang="en-US"/>
          </a:p>
        </p:txBody>
      </p:sp>
      <p:sp>
        <p:nvSpPr>
          <p:cNvPr id="139" name="Freeform 142"/>
          <p:cNvSpPr>
            <a:spLocks/>
          </p:cNvSpPr>
          <p:nvPr/>
        </p:nvSpPr>
        <p:spPr bwMode="auto">
          <a:xfrm>
            <a:off x="4038600" y="4876800"/>
            <a:ext cx="266700" cy="177800"/>
          </a:xfrm>
          <a:custGeom>
            <a:avLst/>
            <a:gdLst>
              <a:gd name="T0" fmla="*/ 0 w 168"/>
              <a:gd name="T1" fmla="*/ 241935033 h 112"/>
              <a:gd name="T2" fmla="*/ 362902467 w 168"/>
              <a:gd name="T3" fmla="*/ 241935033 h 112"/>
              <a:gd name="T4" fmla="*/ 362902467 w 168"/>
              <a:gd name="T5" fmla="*/ 0 h 112"/>
              <a:gd name="T6" fmla="*/ 0 60000 65536"/>
              <a:gd name="T7" fmla="*/ 0 60000 65536"/>
              <a:gd name="T8" fmla="*/ 0 60000 65536"/>
              <a:gd name="T9" fmla="*/ 0 w 168"/>
              <a:gd name="T10" fmla="*/ 0 h 112"/>
              <a:gd name="T11" fmla="*/ 168 w 168"/>
              <a:gd name="T12" fmla="*/ 112 h 112"/>
            </a:gdLst>
            <a:ahLst/>
            <a:cxnLst>
              <a:cxn ang="T6">
                <a:pos x="T0" y="T1"/>
              </a:cxn>
              <a:cxn ang="T7">
                <a:pos x="T2" y="T3"/>
              </a:cxn>
              <a:cxn ang="T8">
                <a:pos x="T4" y="T5"/>
              </a:cxn>
            </a:cxnLst>
            <a:rect l="T9" t="T10" r="T11" b="T12"/>
            <a:pathLst>
              <a:path w="168" h="112">
                <a:moveTo>
                  <a:pt x="0" y="96"/>
                </a:moveTo>
                <a:cubicBezTo>
                  <a:pt x="60" y="104"/>
                  <a:pt x="120" y="112"/>
                  <a:pt x="144" y="96"/>
                </a:cubicBezTo>
                <a:cubicBezTo>
                  <a:pt x="168" y="80"/>
                  <a:pt x="156" y="40"/>
                  <a:pt x="144" y="0"/>
                </a:cubicBezTo>
              </a:path>
            </a:pathLst>
          </a:custGeom>
          <a:noFill/>
          <a:ln w="12700">
            <a:solidFill>
              <a:schemeClr val="tx1"/>
            </a:solidFill>
            <a:round/>
            <a:headEnd type="none" w="sm" len="sm"/>
            <a:tailEnd type="none" w="sm" len="sm"/>
          </a:ln>
        </p:spPr>
        <p:txBody>
          <a:bodyPr/>
          <a:lstStyle/>
          <a:p>
            <a:endParaRPr lang="en-US"/>
          </a:p>
        </p:txBody>
      </p:sp>
      <p:sp>
        <p:nvSpPr>
          <p:cNvPr id="140" name="Text Box 143"/>
          <p:cNvSpPr txBox="1">
            <a:spLocks noChangeArrowheads="1"/>
          </p:cNvSpPr>
          <p:nvPr/>
        </p:nvSpPr>
        <p:spPr bwMode="auto">
          <a:xfrm>
            <a:off x="4343400" y="4800600"/>
            <a:ext cx="2889250" cy="366713"/>
          </a:xfrm>
          <a:prstGeom prst="rect">
            <a:avLst/>
          </a:prstGeom>
          <a:noFill/>
          <a:ln w="12700">
            <a:noFill/>
            <a:miter lim="800000"/>
            <a:headEnd type="none" w="sm" len="sm"/>
            <a:tailEnd type="none" w="sm" len="sm"/>
          </a:ln>
        </p:spPr>
        <p:txBody>
          <a:bodyPr wrap="none">
            <a:spAutoFit/>
          </a:bodyPr>
          <a:lstStyle/>
          <a:p>
            <a:r>
              <a:rPr lang="en-US" sz="1800"/>
              <a:t>Sales and transaction data</a:t>
            </a:r>
          </a:p>
        </p:txBody>
      </p:sp>
      <p:pic>
        <p:nvPicPr>
          <p:cNvPr id="141" name="Picture 146" descr="Stylistic 2300"/>
          <p:cNvPicPr>
            <a:picLocks noChangeAspect="1" noChangeArrowheads="1"/>
          </p:cNvPicPr>
          <p:nvPr/>
        </p:nvPicPr>
        <p:blipFill>
          <a:blip r:embed="rId6" cstate="print"/>
          <a:srcRect/>
          <a:stretch>
            <a:fillRect/>
          </a:stretch>
        </p:blipFill>
        <p:spPr>
          <a:xfrm>
            <a:off x="4267200" y="1447800"/>
            <a:ext cx="2032000" cy="1611313"/>
          </a:xfrm>
          <a:prstGeom prst="rect">
            <a:avLst/>
          </a:prstGeom>
          <a:noFill/>
        </p:spPr>
      </p:pic>
      <p:sp>
        <p:nvSpPr>
          <p:cNvPr id="142" name="Freeform 149"/>
          <p:cNvSpPr>
            <a:spLocks/>
          </p:cNvSpPr>
          <p:nvPr/>
        </p:nvSpPr>
        <p:spPr bwMode="auto">
          <a:xfrm>
            <a:off x="5943600" y="3048000"/>
            <a:ext cx="838200" cy="838200"/>
          </a:xfrm>
          <a:custGeom>
            <a:avLst/>
            <a:gdLst>
              <a:gd name="T0" fmla="*/ 1330642282 w 528"/>
              <a:gd name="T1" fmla="*/ 1330642282 h 528"/>
              <a:gd name="T2" fmla="*/ 967739949 w 528"/>
              <a:gd name="T3" fmla="*/ 1088707393 h 528"/>
              <a:gd name="T4" fmla="*/ 483869975 w 528"/>
              <a:gd name="T5" fmla="*/ 604837419 h 528"/>
              <a:gd name="T6" fmla="*/ 725804863 w 528"/>
              <a:gd name="T7" fmla="*/ 362902431 h 528"/>
              <a:gd name="T8" fmla="*/ 0 w 528"/>
              <a:gd name="T9" fmla="*/ 0 h 528"/>
              <a:gd name="T10" fmla="*/ 0 60000 65536"/>
              <a:gd name="T11" fmla="*/ 0 60000 65536"/>
              <a:gd name="T12" fmla="*/ 0 60000 65536"/>
              <a:gd name="T13" fmla="*/ 0 60000 65536"/>
              <a:gd name="T14" fmla="*/ 0 60000 65536"/>
              <a:gd name="T15" fmla="*/ 0 w 528"/>
              <a:gd name="T16" fmla="*/ 0 h 528"/>
              <a:gd name="T17" fmla="*/ 528 w 528"/>
              <a:gd name="T18" fmla="*/ 528 h 528"/>
            </a:gdLst>
            <a:ahLst/>
            <a:cxnLst>
              <a:cxn ang="T10">
                <a:pos x="T0" y="T1"/>
              </a:cxn>
              <a:cxn ang="T11">
                <a:pos x="T2" y="T3"/>
              </a:cxn>
              <a:cxn ang="T12">
                <a:pos x="T4" y="T5"/>
              </a:cxn>
              <a:cxn ang="T13">
                <a:pos x="T6" y="T7"/>
              </a:cxn>
              <a:cxn ang="T14">
                <a:pos x="T8" y="T9"/>
              </a:cxn>
            </a:cxnLst>
            <a:rect l="T15" t="T16" r="T17" b="T18"/>
            <a:pathLst>
              <a:path w="528" h="528">
                <a:moveTo>
                  <a:pt x="528" y="528"/>
                </a:moveTo>
                <a:cubicBezTo>
                  <a:pt x="484" y="504"/>
                  <a:pt x="440" y="480"/>
                  <a:pt x="384" y="432"/>
                </a:cubicBezTo>
                <a:cubicBezTo>
                  <a:pt x="328" y="384"/>
                  <a:pt x="208" y="288"/>
                  <a:pt x="192" y="240"/>
                </a:cubicBezTo>
                <a:cubicBezTo>
                  <a:pt x="176" y="192"/>
                  <a:pt x="320" y="184"/>
                  <a:pt x="288" y="144"/>
                </a:cubicBezTo>
                <a:cubicBezTo>
                  <a:pt x="256" y="104"/>
                  <a:pt x="128" y="52"/>
                  <a:pt x="0" y="0"/>
                </a:cubicBezTo>
              </a:path>
            </a:pathLst>
          </a:custGeom>
          <a:noFill/>
          <a:ln w="12700">
            <a:solidFill>
              <a:schemeClr val="tx1"/>
            </a:solidFill>
            <a:round/>
            <a:headEnd type="none" w="sm" len="sm"/>
            <a:tailEnd type="none" w="sm" len="sm"/>
          </a:ln>
        </p:spPr>
        <p:txBody>
          <a:bodyPr/>
          <a:lstStyle/>
          <a:p>
            <a:endParaRPr lang="en-US"/>
          </a:p>
        </p:txBody>
      </p:sp>
      <p:sp>
        <p:nvSpPr>
          <p:cNvPr id="143" name="Freeform 150"/>
          <p:cNvSpPr>
            <a:spLocks/>
          </p:cNvSpPr>
          <p:nvPr/>
        </p:nvSpPr>
        <p:spPr bwMode="auto">
          <a:xfrm>
            <a:off x="3962400" y="3441700"/>
            <a:ext cx="2819400" cy="596900"/>
          </a:xfrm>
          <a:custGeom>
            <a:avLst/>
            <a:gdLst>
              <a:gd name="T0" fmla="*/ 2147483647 w 1776"/>
              <a:gd name="T1" fmla="*/ 947578839 h 376"/>
              <a:gd name="T2" fmla="*/ 2147483647 w 1776"/>
              <a:gd name="T3" fmla="*/ 100806242 h 376"/>
              <a:gd name="T4" fmla="*/ 2056447728 w 1776"/>
              <a:gd name="T5" fmla="*/ 342741238 h 376"/>
              <a:gd name="T6" fmla="*/ 0 w 1776"/>
              <a:gd name="T7" fmla="*/ 221773777 h 376"/>
              <a:gd name="T8" fmla="*/ 0 60000 65536"/>
              <a:gd name="T9" fmla="*/ 0 60000 65536"/>
              <a:gd name="T10" fmla="*/ 0 60000 65536"/>
              <a:gd name="T11" fmla="*/ 0 60000 65536"/>
              <a:gd name="T12" fmla="*/ 0 w 1776"/>
              <a:gd name="T13" fmla="*/ 0 h 376"/>
              <a:gd name="T14" fmla="*/ 1776 w 1776"/>
              <a:gd name="T15" fmla="*/ 376 h 376"/>
            </a:gdLst>
            <a:ahLst/>
            <a:cxnLst>
              <a:cxn ang="T8">
                <a:pos x="T0" y="T1"/>
              </a:cxn>
              <a:cxn ang="T9">
                <a:pos x="T2" y="T3"/>
              </a:cxn>
              <a:cxn ang="T10">
                <a:pos x="T4" y="T5"/>
              </a:cxn>
              <a:cxn ang="T11">
                <a:pos x="T6" y="T7"/>
              </a:cxn>
            </a:cxnLst>
            <a:rect l="T12" t="T13" r="T14" b="T15"/>
            <a:pathLst>
              <a:path w="1776" h="376">
                <a:moveTo>
                  <a:pt x="1776" y="376"/>
                </a:moveTo>
                <a:cubicBezTo>
                  <a:pt x="1568" y="228"/>
                  <a:pt x="1360" y="80"/>
                  <a:pt x="1200" y="40"/>
                </a:cubicBezTo>
                <a:cubicBezTo>
                  <a:pt x="1040" y="0"/>
                  <a:pt x="1016" y="128"/>
                  <a:pt x="816" y="136"/>
                </a:cubicBezTo>
                <a:cubicBezTo>
                  <a:pt x="616" y="144"/>
                  <a:pt x="308" y="116"/>
                  <a:pt x="0" y="88"/>
                </a:cubicBezTo>
              </a:path>
            </a:pathLst>
          </a:custGeom>
          <a:noFill/>
          <a:ln w="12700">
            <a:solidFill>
              <a:schemeClr val="tx1"/>
            </a:solidFill>
            <a:round/>
            <a:headEnd type="none" w="sm" len="sm"/>
            <a:tailEnd type="none" w="sm" len="sm"/>
          </a:ln>
        </p:spPr>
        <p:txBody>
          <a:bodyPr/>
          <a:lstStyle/>
          <a:p>
            <a:endParaRPr lang="en-US"/>
          </a:p>
        </p:txBody>
      </p:sp>
      <p:sp>
        <p:nvSpPr>
          <p:cNvPr id="144" name="Text Box 152"/>
          <p:cNvSpPr txBox="1">
            <a:spLocks noChangeArrowheads="1"/>
          </p:cNvSpPr>
          <p:nvPr/>
        </p:nvSpPr>
        <p:spPr bwMode="auto">
          <a:xfrm>
            <a:off x="4191000" y="3200400"/>
            <a:ext cx="1752600" cy="779463"/>
          </a:xfrm>
          <a:prstGeom prst="rect">
            <a:avLst/>
          </a:prstGeom>
          <a:noFill/>
          <a:ln w="12700">
            <a:noFill/>
            <a:miter lim="800000"/>
            <a:headEnd type="none" w="sm" len="sm"/>
            <a:tailEnd type="none" w="sm" len="sm"/>
          </a:ln>
        </p:spPr>
        <p:txBody>
          <a:bodyPr>
            <a:spAutoFit/>
          </a:bodyPr>
          <a:lstStyle/>
          <a:p>
            <a:pPr>
              <a:spcBef>
                <a:spcPct val="50000"/>
              </a:spcBef>
            </a:pPr>
            <a:r>
              <a:rPr lang="en-US" sz="1800" dirty="0"/>
              <a:t>Reports and </a:t>
            </a:r>
          </a:p>
          <a:p>
            <a:pPr>
              <a:spcBef>
                <a:spcPct val="50000"/>
              </a:spcBef>
            </a:pPr>
            <a:r>
              <a:rPr lang="en-US" sz="1800" dirty="0"/>
              <a:t>ad hoc queries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With OR</a:t>
            </a:r>
            <a:endParaRPr lang="en-US" dirty="0"/>
          </a:p>
        </p:txBody>
      </p:sp>
      <p:sp>
        <p:nvSpPr>
          <p:cNvPr id="3" name="Rectangle 2"/>
          <p:cNvSpPr/>
          <p:nvPr/>
        </p:nvSpPr>
        <p:spPr>
          <a:xfrm>
            <a:off x="1086786" y="1488173"/>
            <a:ext cx="7187783" cy="1754326"/>
          </a:xfrm>
          <a:prstGeom prst="rect">
            <a:avLst/>
          </a:prstGeom>
        </p:spPr>
        <p:txBody>
          <a:bodyPr wrap="square">
            <a:spAutoFit/>
          </a:bodyPr>
          <a:lstStyle/>
          <a:p>
            <a:pPr>
              <a:tabLst>
                <a:tab pos="465138" algn="l"/>
                <a:tab pos="914400" algn="l"/>
                <a:tab pos="1379538" algn="l"/>
              </a:tabLst>
            </a:pPr>
            <a:r>
              <a:rPr lang="en-US" dirty="0" smtClean="0"/>
              <a:t>SELECT     </a:t>
            </a:r>
            <a:r>
              <a:rPr lang="en-US" dirty="0" err="1" smtClean="0"/>
              <a:t>SerialNumber</a:t>
            </a:r>
            <a:r>
              <a:rPr lang="en-US" dirty="0" smtClean="0"/>
              <a:t>, </a:t>
            </a:r>
            <a:r>
              <a:rPr lang="en-US" dirty="0" err="1" smtClean="0"/>
              <a:t>ModelType</a:t>
            </a:r>
            <a:r>
              <a:rPr lang="en-US" dirty="0" smtClean="0"/>
              <a:t>, </a:t>
            </a:r>
            <a:r>
              <a:rPr lang="en-US" dirty="0" err="1" smtClean="0"/>
              <a:t>OrderDate</a:t>
            </a:r>
            <a:r>
              <a:rPr lang="en-US" dirty="0" smtClean="0"/>
              <a:t>, </a:t>
            </a:r>
            <a:r>
              <a:rPr lang="en-US" dirty="0" err="1" smtClean="0"/>
              <a:t>SalePrice</a:t>
            </a:r>
            <a:endParaRPr lang="en-US" dirty="0" smtClean="0"/>
          </a:p>
          <a:p>
            <a:pPr>
              <a:tabLst>
                <a:tab pos="465138" algn="l"/>
                <a:tab pos="914400" algn="l"/>
                <a:tab pos="1379538" algn="l"/>
              </a:tabLst>
            </a:pPr>
            <a:r>
              <a:rPr lang="en-US" dirty="0" smtClean="0"/>
              <a:t>FROM       Bicycle</a:t>
            </a:r>
          </a:p>
          <a:p>
            <a:pPr>
              <a:tabLst>
                <a:tab pos="465138" algn="l"/>
                <a:tab pos="914400" algn="l"/>
                <a:tab pos="1379538" algn="l"/>
              </a:tabLst>
            </a:pPr>
            <a:r>
              <a:rPr lang="en-US" dirty="0" smtClean="0"/>
              <a:t>WHERE     (</a:t>
            </a:r>
            <a:r>
              <a:rPr lang="en-US" dirty="0" err="1" smtClean="0"/>
              <a:t>OrderDate</a:t>
            </a:r>
            <a:r>
              <a:rPr lang="en-US" dirty="0" smtClean="0"/>
              <a:t> BETWEEN '01-DEC-2008' AND '31-DEC-2008')</a:t>
            </a:r>
          </a:p>
          <a:p>
            <a:pPr>
              <a:tabLst>
                <a:tab pos="465138" algn="l"/>
                <a:tab pos="914400" algn="l"/>
                <a:tab pos="1379538" algn="l"/>
              </a:tabLst>
            </a:pPr>
            <a:r>
              <a:rPr lang="en-US" dirty="0" smtClean="0"/>
              <a:t>		   AND (</a:t>
            </a:r>
            <a:r>
              <a:rPr lang="en-US" dirty="0" err="1" smtClean="0"/>
              <a:t>SalePrice</a:t>
            </a:r>
            <a:r>
              <a:rPr lang="en-US" dirty="0" smtClean="0"/>
              <a:t> &gt;5500)</a:t>
            </a:r>
          </a:p>
          <a:p>
            <a:pPr>
              <a:tabLst>
                <a:tab pos="465138" algn="l"/>
                <a:tab pos="914400" algn="l"/>
                <a:tab pos="1379538" algn="l"/>
              </a:tabLst>
            </a:pPr>
            <a:r>
              <a:rPr lang="en-US" dirty="0" smtClean="0"/>
              <a:t>		   AND (</a:t>
            </a:r>
            <a:r>
              <a:rPr lang="en-US" dirty="0" err="1" smtClean="0"/>
              <a:t>ModelType</a:t>
            </a:r>
            <a:r>
              <a:rPr lang="en-US" dirty="0" smtClean="0"/>
              <a:t>='Mountain' OR </a:t>
            </a:r>
            <a:r>
              <a:rPr lang="en-US" dirty="0" err="1" smtClean="0"/>
              <a:t>ModelType</a:t>
            </a:r>
            <a:r>
              <a:rPr lang="en-US" dirty="0" smtClean="0"/>
              <a:t>='Mountain full')</a:t>
            </a:r>
          </a:p>
          <a:p>
            <a:pPr>
              <a:tabLst>
                <a:tab pos="465138" algn="l"/>
                <a:tab pos="914400" algn="l"/>
                <a:tab pos="1379538" algn="l"/>
              </a:tabLst>
            </a:pPr>
            <a:r>
              <a:rPr lang="en-US" dirty="0" smtClean="0"/>
              <a:t>ORDER BY </a:t>
            </a:r>
            <a:r>
              <a:rPr lang="en-US" dirty="0" err="1" smtClean="0"/>
              <a:t>SalePrice</a:t>
            </a:r>
            <a:r>
              <a:rPr lang="en-US" dirty="0" smtClean="0"/>
              <a:t> DESC;</a:t>
            </a:r>
            <a:endParaRPr lang="en-US" dirty="0"/>
          </a:p>
        </p:txBody>
      </p:sp>
      <p:sp>
        <p:nvSpPr>
          <p:cNvPr id="4" name="TextBox 3"/>
          <p:cNvSpPr txBox="1"/>
          <p:nvPr/>
        </p:nvSpPr>
        <p:spPr>
          <a:xfrm>
            <a:off x="1618939" y="4272197"/>
            <a:ext cx="6415790" cy="1200329"/>
          </a:xfrm>
          <a:prstGeom prst="rect">
            <a:avLst/>
          </a:prstGeom>
          <a:noFill/>
        </p:spPr>
        <p:txBody>
          <a:bodyPr wrap="square" rtlCol="0">
            <a:spAutoFit/>
          </a:bodyPr>
          <a:lstStyle/>
          <a:p>
            <a:r>
              <a:rPr lang="en-US" dirty="0" smtClean="0">
                <a:solidFill>
                  <a:srgbClr val="0070C0"/>
                </a:solidFill>
              </a:rPr>
              <a:t>Parentheses make the OR condition easier to create and to read.</a:t>
            </a:r>
          </a:p>
          <a:p>
            <a:r>
              <a:rPr lang="en-US" dirty="0" smtClean="0">
                <a:solidFill>
                  <a:srgbClr val="0070C0"/>
                </a:solidFill>
              </a:rPr>
              <a:t>Display the query in the designer to see that all conditions are listed in a single filter column. The </a:t>
            </a:r>
            <a:r>
              <a:rPr lang="en-US" dirty="0" err="1" smtClean="0">
                <a:solidFill>
                  <a:srgbClr val="0070C0"/>
                </a:solidFill>
              </a:rPr>
              <a:t>ModelType</a:t>
            </a:r>
            <a:r>
              <a:rPr lang="en-US" dirty="0" smtClean="0">
                <a:solidFill>
                  <a:srgbClr val="0070C0"/>
                </a:solidFill>
              </a:rPr>
              <a:t> cell contains: ‘Mountain’ OR ‘Mountain full’</a:t>
            </a:r>
            <a:endParaRPr lang="en-US" dirty="0">
              <a:solidFill>
                <a:srgbClr val="0070C0"/>
              </a:solidFill>
            </a:endParaRPr>
          </a:p>
        </p:txBody>
      </p:sp>
      <p:sp>
        <p:nvSpPr>
          <p:cNvPr id="5" name="Rectangle 4"/>
          <p:cNvSpPr/>
          <p:nvPr/>
        </p:nvSpPr>
        <p:spPr>
          <a:xfrm>
            <a:off x="2151088" y="5695545"/>
            <a:ext cx="4572000" cy="923330"/>
          </a:xfrm>
          <a:prstGeom prst="rect">
            <a:avLst/>
          </a:prstGeom>
        </p:spPr>
        <p:txBody>
          <a:bodyPr>
            <a:spAutoFit/>
          </a:bodyPr>
          <a:lstStyle/>
          <a:p>
            <a:r>
              <a:rPr lang="en-US" dirty="0" smtClean="0">
                <a:solidFill>
                  <a:srgbClr val="0070C0"/>
                </a:solidFill>
              </a:rPr>
              <a:t>List bicycles sold in December 2008 that were Mountain or Mountain full (suspension) model types and cost more than 5500. </a:t>
            </a:r>
            <a:endParaRPr lang="en-US" dirty="0">
              <a:solidFill>
                <a:srgbClr val="0070C0"/>
              </a:solidFill>
            </a:endParaRPr>
          </a:p>
        </p:txBody>
      </p:sp>
      <p:cxnSp>
        <p:nvCxnSpPr>
          <p:cNvPr id="7" name="Straight Arrow Connector 6"/>
          <p:cNvCxnSpPr>
            <a:stCxn id="4" idx="0"/>
          </p:cNvCxnSpPr>
          <p:nvPr/>
        </p:nvCxnSpPr>
        <p:spPr>
          <a:xfrm rot="16200000" flipV="1">
            <a:off x="3177917" y="2623280"/>
            <a:ext cx="1349114" cy="1948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0"/>
          </p:cNvCxnSpPr>
          <p:nvPr/>
        </p:nvCxnSpPr>
        <p:spPr>
          <a:xfrm rot="5400000" flipH="1" flipV="1">
            <a:off x="5643800" y="2121111"/>
            <a:ext cx="1334120" cy="29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Comparison</a:t>
            </a:r>
            <a:endParaRPr lang="en-US" dirty="0"/>
          </a:p>
        </p:txBody>
      </p:sp>
      <p:sp>
        <p:nvSpPr>
          <p:cNvPr id="3" name="TextBox 2"/>
          <p:cNvSpPr txBox="1"/>
          <p:nvPr/>
        </p:nvSpPr>
        <p:spPr>
          <a:xfrm>
            <a:off x="1244184" y="1289154"/>
            <a:ext cx="7199920" cy="2308324"/>
          </a:xfrm>
          <a:prstGeom prst="rect">
            <a:avLst/>
          </a:prstGeom>
          <a:noFill/>
        </p:spPr>
        <p:txBody>
          <a:bodyPr wrap="none" rtlCol="0">
            <a:spAutoFit/>
          </a:bodyPr>
          <a:lstStyle/>
          <a:p>
            <a:r>
              <a:rPr lang="en-US" dirty="0" err="1" smtClean="0"/>
              <a:t>ModelType</a:t>
            </a:r>
            <a:r>
              <a:rPr lang="en-US" dirty="0" smtClean="0"/>
              <a:t> LIKE ‘Mountain%’</a:t>
            </a:r>
          </a:p>
          <a:p>
            <a:r>
              <a:rPr lang="en-US" dirty="0" smtClean="0"/>
              <a:t>AND …</a:t>
            </a:r>
          </a:p>
          <a:p>
            <a:endParaRPr lang="en-US" dirty="0" smtClean="0"/>
          </a:p>
          <a:p>
            <a:r>
              <a:rPr lang="en-US" dirty="0" smtClean="0"/>
              <a:t>% (percent) matches any characters</a:t>
            </a:r>
          </a:p>
          <a:p>
            <a:r>
              <a:rPr lang="en-US" dirty="0" smtClean="0"/>
              <a:t>_ (underscore) matches exactly one character.</a:t>
            </a:r>
          </a:p>
          <a:p>
            <a:endParaRPr lang="en-US" dirty="0" smtClean="0"/>
          </a:p>
          <a:p>
            <a:r>
              <a:rPr lang="en-US" dirty="0" smtClean="0"/>
              <a:t>To find a single word within a string of text, such as “bicycle” in a sentence:</a:t>
            </a:r>
          </a:p>
          <a:p>
            <a:r>
              <a:rPr lang="en-US" dirty="0" smtClean="0"/>
              <a:t>WHERE Comment LKE %bicycle%</a:t>
            </a:r>
          </a:p>
        </p:txBody>
      </p:sp>
      <p:sp>
        <p:nvSpPr>
          <p:cNvPr id="4" name="TextBox 3"/>
          <p:cNvSpPr txBox="1"/>
          <p:nvPr/>
        </p:nvSpPr>
        <p:spPr>
          <a:xfrm>
            <a:off x="1379095" y="4017364"/>
            <a:ext cx="5996066" cy="1200329"/>
          </a:xfrm>
          <a:prstGeom prst="rect">
            <a:avLst/>
          </a:prstGeom>
          <a:noFill/>
        </p:spPr>
        <p:txBody>
          <a:bodyPr wrap="square" rtlCol="0">
            <a:spAutoFit/>
          </a:bodyPr>
          <a:lstStyle/>
          <a:p>
            <a:r>
              <a:rPr lang="en-US" dirty="0" smtClean="0">
                <a:solidFill>
                  <a:srgbClr val="0070C0"/>
                </a:solidFill>
              </a:rPr>
              <a:t>The </a:t>
            </a:r>
            <a:r>
              <a:rPr lang="en-US" dirty="0" err="1" smtClean="0">
                <a:solidFill>
                  <a:srgbClr val="0070C0"/>
                </a:solidFill>
              </a:rPr>
              <a:t>ModelType</a:t>
            </a:r>
            <a:r>
              <a:rPr lang="en-US" dirty="0" smtClean="0">
                <a:solidFill>
                  <a:srgbClr val="0070C0"/>
                </a:solidFill>
              </a:rPr>
              <a:t> names Mountain and Mountain full were deliberately chosen to both start with the word “Mountain,” so that the LIKE command could be used to return both types without needing an OR condition.</a:t>
            </a:r>
            <a:endParaRPr lang="en-US" dirty="0">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WHERE Conditions</a:t>
            </a:r>
            <a:endParaRPr lang="en-US" dirty="0"/>
          </a:p>
        </p:txBody>
      </p:sp>
      <p:graphicFrame>
        <p:nvGraphicFramePr>
          <p:cNvPr id="4" name="Table 3"/>
          <p:cNvGraphicFramePr>
            <a:graphicFrameLocks noGrp="1"/>
          </p:cNvGraphicFramePr>
          <p:nvPr/>
        </p:nvGraphicFramePr>
        <p:xfrm>
          <a:off x="1593688" y="1303767"/>
          <a:ext cx="5913230" cy="3566160"/>
        </p:xfrm>
        <a:graphic>
          <a:graphicData uri="http://schemas.openxmlformats.org/drawingml/2006/table">
            <a:tbl>
              <a:tblPr/>
              <a:tblGrid>
                <a:gridCol w="2316720"/>
                <a:gridCol w="3596510"/>
              </a:tblGrid>
              <a:tr h="273311">
                <a:tc>
                  <a:txBody>
                    <a:bodyPr/>
                    <a:lstStyle/>
                    <a:p>
                      <a:pPr marL="0" marR="0" algn="ctr">
                        <a:spcBef>
                          <a:spcPts val="0"/>
                        </a:spcBef>
                        <a:spcAft>
                          <a:spcPts val="0"/>
                        </a:spcAft>
                      </a:pPr>
                      <a:r>
                        <a:rPr lang="en-US" sz="1800" b="1" dirty="0">
                          <a:solidFill>
                            <a:srgbClr val="000000"/>
                          </a:solidFill>
                          <a:latin typeface="Calibri"/>
                          <a:ea typeface="Times New Roman"/>
                          <a:cs typeface="Times New Roman"/>
                        </a:rPr>
                        <a:t>Comparisons</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Examples</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311">
                <a:tc>
                  <a:txBody>
                    <a:bodyPr/>
                    <a:lstStyle/>
                    <a:p>
                      <a:pPr marL="0" marR="0">
                        <a:spcBef>
                          <a:spcPts val="0"/>
                        </a:spcBef>
                        <a:spcAft>
                          <a:spcPts val="0"/>
                        </a:spcAft>
                      </a:pPr>
                      <a:r>
                        <a:rPr lang="en-US" sz="1800" kern="1000">
                          <a:latin typeface="Calibri"/>
                          <a:ea typeface="Times New Roman"/>
                          <a:cs typeface="Times New Roman"/>
                        </a:rPr>
                        <a:t>Operators</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&lt;, =, &gt;, &lt;&gt;, &gt;=, BETWEEN, LIKE, IN</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311">
                <a:tc>
                  <a:txBody>
                    <a:bodyPr/>
                    <a:lstStyle/>
                    <a:p>
                      <a:pPr marL="0" marR="0">
                        <a:spcBef>
                          <a:spcPts val="0"/>
                        </a:spcBef>
                        <a:spcAft>
                          <a:spcPts val="0"/>
                        </a:spcAft>
                      </a:pPr>
                      <a:r>
                        <a:rPr lang="en-US" sz="1800" kern="1000">
                          <a:latin typeface="Calibri"/>
                          <a:ea typeface="Times New Roman"/>
                          <a:cs typeface="Times New Roman"/>
                        </a:rPr>
                        <a:t>Numbers</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SalePrice &gt; 6000</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3245">
                <a:tc>
                  <a:txBody>
                    <a:bodyPr/>
                    <a:lstStyle/>
                    <a:p>
                      <a:pPr marL="0" marR="0">
                        <a:spcBef>
                          <a:spcPts val="0"/>
                        </a:spcBef>
                        <a:spcAft>
                          <a:spcPts val="0"/>
                        </a:spcAft>
                      </a:pPr>
                      <a:r>
                        <a:rPr lang="en-US" sz="1800" kern="1000">
                          <a:latin typeface="Calibri"/>
                          <a:ea typeface="Times New Roman"/>
                          <a:cs typeface="Times New Roman"/>
                        </a:rPr>
                        <a:t>Test</a:t>
                      </a:r>
                    </a:p>
                    <a:p>
                      <a:pPr marL="0" marR="0">
                        <a:spcBef>
                          <a:spcPts val="0"/>
                        </a:spcBef>
                        <a:spcAft>
                          <a:spcPts val="0"/>
                        </a:spcAft>
                      </a:pPr>
                      <a:r>
                        <a:rPr lang="en-US" sz="1800" kern="1000">
                          <a:latin typeface="Calibri"/>
                          <a:ea typeface="Times New Roman"/>
                          <a:cs typeface="Times New Roman"/>
                        </a:rPr>
                        <a:t>  Simple</a:t>
                      </a:r>
                    </a:p>
                    <a:p>
                      <a:pPr marL="0" marR="0">
                        <a:spcBef>
                          <a:spcPts val="0"/>
                        </a:spcBef>
                        <a:spcAft>
                          <a:spcPts val="0"/>
                        </a:spcAft>
                      </a:pPr>
                      <a:r>
                        <a:rPr lang="en-US" sz="1800" kern="1000">
                          <a:latin typeface="Calibri"/>
                          <a:ea typeface="Times New Roman"/>
                          <a:cs typeface="Times New Roman"/>
                        </a:rPr>
                        <a:t>  Match one character</a:t>
                      </a:r>
                    </a:p>
                    <a:p>
                      <a:pPr marL="0" marR="0">
                        <a:spcBef>
                          <a:spcPts val="0"/>
                        </a:spcBef>
                        <a:spcAft>
                          <a:spcPts val="0"/>
                        </a:spcAft>
                      </a:pPr>
                      <a:r>
                        <a:rPr lang="en-US" sz="1800" kern="1000">
                          <a:latin typeface="Calibri"/>
                          <a:ea typeface="Times New Roman"/>
                          <a:cs typeface="Times New Roman"/>
                        </a:rPr>
                        <a:t>  Match many</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kern="1000">
                        <a:latin typeface="Calibri"/>
                        <a:ea typeface="Times New Roman"/>
                        <a:cs typeface="Times New Roman"/>
                      </a:endParaRPr>
                    </a:p>
                    <a:p>
                      <a:pPr marL="0" marR="0">
                        <a:spcBef>
                          <a:spcPts val="0"/>
                        </a:spcBef>
                        <a:spcAft>
                          <a:spcPts val="0"/>
                        </a:spcAft>
                      </a:pPr>
                      <a:r>
                        <a:rPr lang="en-US" sz="1800" kern="1000">
                          <a:latin typeface="Calibri"/>
                          <a:ea typeface="Times New Roman"/>
                          <a:cs typeface="Times New Roman"/>
                        </a:rPr>
                        <a:t>LastName &gt; ‘Jones’</a:t>
                      </a:r>
                    </a:p>
                    <a:p>
                      <a:pPr marL="0" marR="0">
                        <a:spcBef>
                          <a:spcPts val="0"/>
                        </a:spcBef>
                        <a:spcAft>
                          <a:spcPts val="0"/>
                        </a:spcAft>
                      </a:pPr>
                      <a:r>
                        <a:rPr lang="en-US" sz="1800" kern="1000">
                          <a:latin typeface="Calibri"/>
                          <a:ea typeface="Times New Roman"/>
                          <a:cs typeface="Times New Roman"/>
                        </a:rPr>
                        <a:t>License LIKE ‘A_ _ 82_’</a:t>
                      </a:r>
                    </a:p>
                    <a:p>
                      <a:pPr marL="0" marR="0">
                        <a:spcBef>
                          <a:spcPts val="0"/>
                        </a:spcBef>
                        <a:spcAft>
                          <a:spcPts val="0"/>
                        </a:spcAft>
                      </a:pPr>
                      <a:r>
                        <a:rPr lang="en-US" sz="1800" kern="1000">
                          <a:latin typeface="Calibri"/>
                          <a:ea typeface="Times New Roman"/>
                          <a:cs typeface="Times New Roman"/>
                        </a:rPr>
                        <a:t>LastName LIKE ‘S%’</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622">
                <a:tc>
                  <a:txBody>
                    <a:bodyPr/>
                    <a:lstStyle/>
                    <a:p>
                      <a:pPr marL="0" marR="0">
                        <a:spcBef>
                          <a:spcPts val="0"/>
                        </a:spcBef>
                        <a:spcAft>
                          <a:spcPts val="0"/>
                        </a:spcAft>
                      </a:pPr>
                      <a:r>
                        <a:rPr lang="en-US" sz="1800" kern="1000" dirty="0">
                          <a:latin typeface="Calibri"/>
                          <a:ea typeface="Times New Roman"/>
                          <a:cs typeface="Times New Roman"/>
                        </a:rPr>
                        <a:t>Dates</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SaleDate BETWEEN ’01-DEC-2008’ AND ’15-DEC-2008’</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311">
                <a:tc>
                  <a:txBody>
                    <a:bodyPr/>
                    <a:lstStyle/>
                    <a:p>
                      <a:pPr marL="0" marR="0">
                        <a:spcBef>
                          <a:spcPts val="0"/>
                        </a:spcBef>
                        <a:spcAft>
                          <a:spcPts val="0"/>
                        </a:spcAft>
                      </a:pPr>
                      <a:r>
                        <a:rPr lang="en-US" sz="1800" kern="1000">
                          <a:latin typeface="Calibri"/>
                          <a:ea typeface="Times New Roman"/>
                          <a:cs typeface="Times New Roman"/>
                        </a:rPr>
                        <a:t>Missing Data</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err="1">
                          <a:latin typeface="Calibri"/>
                          <a:ea typeface="Times New Roman"/>
                          <a:cs typeface="Times New Roman"/>
                        </a:rPr>
                        <a:t>LastName</a:t>
                      </a:r>
                      <a:r>
                        <a:rPr lang="en-US" sz="1800" kern="1000" dirty="0">
                          <a:latin typeface="Calibri"/>
                          <a:ea typeface="Times New Roman"/>
                          <a:cs typeface="Times New Roman"/>
                        </a:rPr>
                        <a:t> Is NULL</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622">
                <a:tc>
                  <a:txBody>
                    <a:bodyPr/>
                    <a:lstStyle/>
                    <a:p>
                      <a:pPr marL="0" marR="0">
                        <a:spcBef>
                          <a:spcPts val="0"/>
                        </a:spcBef>
                        <a:spcAft>
                          <a:spcPts val="0"/>
                        </a:spcAft>
                      </a:pPr>
                      <a:r>
                        <a:rPr lang="en-US" sz="1800" kern="1000">
                          <a:latin typeface="Calibri"/>
                          <a:ea typeface="Times New Roman"/>
                          <a:cs typeface="Times New Roman"/>
                        </a:rPr>
                        <a:t>Negation</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err="1">
                          <a:latin typeface="Calibri"/>
                          <a:ea typeface="Times New Roman"/>
                          <a:cs typeface="Times New Roman"/>
                        </a:rPr>
                        <a:t>FirstName</a:t>
                      </a:r>
                      <a:r>
                        <a:rPr lang="en-US" sz="1800" kern="1000" dirty="0">
                          <a:latin typeface="Calibri"/>
                          <a:ea typeface="Times New Roman"/>
                          <a:cs typeface="Times New Roman"/>
                        </a:rPr>
                        <a:t> IS NOT NULL</a:t>
                      </a:r>
                    </a:p>
                    <a:p>
                      <a:pPr marL="0" marR="0">
                        <a:spcBef>
                          <a:spcPts val="0"/>
                        </a:spcBef>
                        <a:spcAft>
                          <a:spcPts val="0"/>
                        </a:spcAft>
                      </a:pPr>
                      <a:r>
                        <a:rPr lang="en-US" sz="1800" kern="1000" dirty="0">
                          <a:latin typeface="Calibri"/>
                          <a:ea typeface="Times New Roman"/>
                          <a:cs typeface="Times New Roman"/>
                        </a:rPr>
                        <a:t>NOT (</a:t>
                      </a:r>
                      <a:r>
                        <a:rPr lang="en-US" sz="1800" kern="1000" dirty="0" err="1">
                          <a:latin typeface="Calibri"/>
                          <a:ea typeface="Times New Roman"/>
                          <a:cs typeface="Times New Roman"/>
                        </a:rPr>
                        <a:t>ModelType</a:t>
                      </a:r>
                      <a:r>
                        <a:rPr lang="en-US" sz="1800" kern="1000" dirty="0">
                          <a:latin typeface="Calibri"/>
                          <a:ea typeface="Times New Roman"/>
                          <a:cs typeface="Times New Roman"/>
                        </a:rPr>
                        <a:t>=’Race’)</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311">
                <a:tc>
                  <a:txBody>
                    <a:bodyPr/>
                    <a:lstStyle/>
                    <a:p>
                      <a:pPr marL="0" marR="0">
                        <a:spcBef>
                          <a:spcPts val="0"/>
                        </a:spcBef>
                        <a:spcAft>
                          <a:spcPts val="0"/>
                        </a:spcAft>
                      </a:pPr>
                      <a:r>
                        <a:rPr lang="en-US" sz="1800" kern="1000">
                          <a:latin typeface="Calibri"/>
                          <a:ea typeface="Times New Roman"/>
                          <a:cs typeface="Times New Roman"/>
                        </a:rPr>
                        <a:t>Sets</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err="1">
                          <a:latin typeface="Calibri"/>
                          <a:ea typeface="Times New Roman"/>
                          <a:cs typeface="Times New Roman"/>
                        </a:rPr>
                        <a:t>ModelType</a:t>
                      </a:r>
                      <a:r>
                        <a:rPr lang="en-US" sz="1800" kern="1000" dirty="0">
                          <a:latin typeface="Calibri"/>
                          <a:ea typeface="Times New Roman"/>
                          <a:cs typeface="Times New Roman"/>
                        </a:rPr>
                        <a:t> IN (‘Race’, ‘Road’, ‘Tour’)</a:t>
                      </a:r>
                    </a:p>
                  </a:txBody>
                  <a:tcPr marL="108833" marR="108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629586" y="5276538"/>
            <a:ext cx="7835222" cy="923330"/>
          </a:xfrm>
          <a:prstGeom prst="rect">
            <a:avLst/>
          </a:prstGeom>
          <a:noFill/>
        </p:spPr>
        <p:txBody>
          <a:bodyPr wrap="none" rtlCol="0">
            <a:spAutoFit/>
          </a:bodyPr>
          <a:lstStyle/>
          <a:p>
            <a:r>
              <a:rPr lang="en-US" dirty="0" smtClean="0"/>
              <a:t>Be careful with Null (missing values).</a:t>
            </a:r>
          </a:p>
          <a:p>
            <a:r>
              <a:rPr lang="en-US" dirty="0" smtClean="0"/>
              <a:t>City IS NULL	Correct</a:t>
            </a:r>
          </a:p>
          <a:p>
            <a:r>
              <a:rPr lang="en-US" dirty="0" smtClean="0"/>
              <a:t>City = NULL	Wrong. Never returns any matches because Null is not a value.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Computations</a:t>
            </a:r>
            <a:endParaRPr lang="en-US" dirty="0"/>
          </a:p>
        </p:txBody>
      </p:sp>
      <p:sp>
        <p:nvSpPr>
          <p:cNvPr id="3" name="TextBox 2"/>
          <p:cNvSpPr txBox="1"/>
          <p:nvPr/>
        </p:nvSpPr>
        <p:spPr>
          <a:xfrm>
            <a:off x="1753849" y="1648918"/>
            <a:ext cx="5651292" cy="1754326"/>
          </a:xfrm>
          <a:prstGeom prst="rect">
            <a:avLst/>
          </a:prstGeom>
          <a:noFill/>
        </p:spPr>
        <p:txBody>
          <a:bodyPr wrap="square" rtlCol="0">
            <a:spAutoFit/>
          </a:bodyPr>
          <a:lstStyle/>
          <a:p>
            <a:r>
              <a:rPr lang="en-US" dirty="0" smtClean="0"/>
              <a:t>Data mining and other serious computations are handled in an external programming language.</a:t>
            </a:r>
          </a:p>
          <a:p>
            <a:endParaRPr lang="en-US" dirty="0" smtClean="0"/>
          </a:p>
          <a:p>
            <a:r>
              <a:rPr lang="en-US" dirty="0" smtClean="0"/>
              <a:t>SQL is used for row-by-row computations and functions.</a:t>
            </a:r>
          </a:p>
          <a:p>
            <a:endParaRPr lang="en-US" dirty="0" smtClean="0"/>
          </a:p>
          <a:p>
            <a:r>
              <a:rPr lang="en-US" dirty="0" smtClean="0"/>
              <a:t>SQL can be used for simple subtotals.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Row-by-Row Calculations</a:t>
            </a:r>
            <a:endParaRPr lang="en-US" dirty="0"/>
          </a:p>
        </p:txBody>
      </p:sp>
      <p:sp>
        <p:nvSpPr>
          <p:cNvPr id="6" name="Rectangle 5"/>
          <p:cNvSpPr/>
          <p:nvPr/>
        </p:nvSpPr>
        <p:spPr>
          <a:xfrm>
            <a:off x="1836295" y="1584652"/>
            <a:ext cx="4572000" cy="1477328"/>
          </a:xfrm>
          <a:prstGeom prst="rect">
            <a:avLst/>
          </a:prstGeom>
        </p:spPr>
        <p:txBody>
          <a:bodyPr>
            <a:spAutoFit/>
          </a:bodyPr>
          <a:lstStyle/>
          <a:p>
            <a:r>
              <a:rPr lang="en-US" dirty="0" err="1" smtClean="0"/>
              <a:t>SaleItem</a:t>
            </a:r>
            <a:r>
              <a:rPr lang="en-US" dirty="0" smtClean="0"/>
              <a:t>(</a:t>
            </a:r>
            <a:r>
              <a:rPr lang="en-US" u="sng" dirty="0" err="1" smtClean="0"/>
              <a:t>SaleID</a:t>
            </a:r>
            <a:r>
              <a:rPr lang="en-US" dirty="0" smtClean="0"/>
              <a:t>, </a:t>
            </a:r>
            <a:r>
              <a:rPr lang="en-US" u="sng" dirty="0" err="1" smtClean="0"/>
              <a:t>ItemID</a:t>
            </a:r>
            <a:r>
              <a:rPr lang="en-US" dirty="0" smtClean="0"/>
              <a:t>, </a:t>
            </a:r>
            <a:r>
              <a:rPr lang="en-US" dirty="0" err="1" smtClean="0"/>
              <a:t>SalePrice</a:t>
            </a:r>
            <a:r>
              <a:rPr lang="en-US" dirty="0" smtClean="0"/>
              <a:t>, Quantity)</a:t>
            </a:r>
          </a:p>
          <a:p>
            <a:endParaRPr lang="en-US" dirty="0" smtClean="0"/>
          </a:p>
          <a:p>
            <a:r>
              <a:rPr lang="en-US" dirty="0" smtClean="0"/>
              <a:t>SELECT </a:t>
            </a:r>
            <a:r>
              <a:rPr lang="en-US" dirty="0" err="1" smtClean="0"/>
              <a:t>SaleID</a:t>
            </a:r>
            <a:r>
              <a:rPr lang="en-US" dirty="0" smtClean="0"/>
              <a:t>, </a:t>
            </a:r>
            <a:r>
              <a:rPr lang="en-US" dirty="0" err="1" smtClean="0"/>
              <a:t>ItemID</a:t>
            </a:r>
            <a:r>
              <a:rPr lang="en-US" dirty="0" smtClean="0"/>
              <a:t>, </a:t>
            </a:r>
            <a:r>
              <a:rPr lang="en-US" dirty="0" err="1" smtClean="0"/>
              <a:t>SalePrice</a:t>
            </a:r>
            <a:r>
              <a:rPr lang="en-US" dirty="0" smtClean="0"/>
              <a:t>, Quantity, </a:t>
            </a:r>
          </a:p>
          <a:p>
            <a:r>
              <a:rPr lang="en-US" dirty="0" smtClean="0"/>
              <a:t>   </a:t>
            </a:r>
            <a:r>
              <a:rPr lang="en-US" dirty="0" err="1" smtClean="0">
                <a:solidFill>
                  <a:srgbClr val="FF0000"/>
                </a:solidFill>
              </a:rPr>
              <a:t>SalePrice</a:t>
            </a:r>
            <a:r>
              <a:rPr lang="en-US" dirty="0" smtClean="0">
                <a:solidFill>
                  <a:srgbClr val="FF0000"/>
                </a:solidFill>
              </a:rPr>
              <a:t>*Quantity As Extended</a:t>
            </a:r>
          </a:p>
          <a:p>
            <a:r>
              <a:rPr lang="en-US" dirty="0" smtClean="0"/>
              <a:t>FROM </a:t>
            </a:r>
            <a:r>
              <a:rPr lang="en-US" dirty="0" err="1" smtClean="0"/>
              <a:t>SaleItem</a:t>
            </a:r>
            <a:r>
              <a:rPr lang="en-US" dirty="0" smtClean="0"/>
              <a:t>;</a:t>
            </a:r>
            <a:endParaRPr lang="en-US" dirty="0"/>
          </a:p>
        </p:txBody>
      </p:sp>
      <p:graphicFrame>
        <p:nvGraphicFramePr>
          <p:cNvPr id="7" name="Table 6"/>
          <p:cNvGraphicFramePr>
            <a:graphicFrameLocks noGrp="1"/>
          </p:cNvGraphicFramePr>
          <p:nvPr/>
        </p:nvGraphicFramePr>
        <p:xfrm>
          <a:off x="1390774" y="3678336"/>
          <a:ext cx="5564661" cy="1105188"/>
        </p:xfrm>
        <a:graphic>
          <a:graphicData uri="http://schemas.openxmlformats.org/drawingml/2006/table">
            <a:tbl>
              <a:tblPr/>
              <a:tblGrid>
                <a:gridCol w="1019368"/>
                <a:gridCol w="1064371"/>
                <a:gridCol w="919943"/>
                <a:gridCol w="1253802"/>
                <a:gridCol w="1307177"/>
              </a:tblGrid>
              <a:tr h="276297">
                <a:tc>
                  <a:txBody>
                    <a:bodyPr/>
                    <a:lstStyle/>
                    <a:p>
                      <a:pPr marL="0" marR="0" algn="ctr">
                        <a:spcBef>
                          <a:spcPts val="0"/>
                        </a:spcBef>
                        <a:spcAft>
                          <a:spcPts val="0"/>
                        </a:spcAft>
                      </a:pPr>
                      <a:r>
                        <a:rPr lang="en-US" sz="1800" b="1">
                          <a:solidFill>
                            <a:srgbClr val="000000"/>
                          </a:solidFill>
                          <a:latin typeface="Calibri"/>
                          <a:ea typeface="Times New Roman"/>
                          <a:cs typeface="Times New Roman"/>
                        </a:rPr>
                        <a:t>SaleID</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ItemID</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Price</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Quantity</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Extended</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97">
                <a:tc>
                  <a:txBody>
                    <a:bodyPr/>
                    <a:lstStyle/>
                    <a:p>
                      <a:pPr marL="0" marR="0">
                        <a:spcBef>
                          <a:spcPts val="0"/>
                        </a:spcBef>
                        <a:spcAft>
                          <a:spcPts val="0"/>
                        </a:spcAft>
                      </a:pPr>
                      <a:r>
                        <a:rPr lang="en-US" sz="1800" kern="1000">
                          <a:latin typeface="Calibri"/>
                          <a:ea typeface="Times New Roman"/>
                          <a:cs typeface="Times New Roman"/>
                        </a:rPr>
                        <a:t>24</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25</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2725" algn="dec"/>
                        </a:tabLst>
                      </a:pPr>
                      <a:r>
                        <a:rPr lang="en-US" sz="1800" kern="1000">
                          <a:latin typeface="Calibri"/>
                          <a:ea typeface="Times New Roman"/>
                          <a:cs typeface="Times New Roman"/>
                        </a:rPr>
                        <a:t>2.70</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3</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74320" algn="dec"/>
                        </a:tabLst>
                      </a:pPr>
                      <a:r>
                        <a:rPr lang="en-US" sz="1800" kern="1000">
                          <a:latin typeface="Calibri"/>
                          <a:ea typeface="Times New Roman"/>
                          <a:cs typeface="Times New Roman"/>
                        </a:rPr>
                        <a:t>8.10</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97">
                <a:tc>
                  <a:txBody>
                    <a:bodyPr/>
                    <a:lstStyle/>
                    <a:p>
                      <a:pPr marL="0" marR="0">
                        <a:spcBef>
                          <a:spcPts val="0"/>
                        </a:spcBef>
                        <a:spcAft>
                          <a:spcPts val="0"/>
                        </a:spcAft>
                      </a:pPr>
                      <a:r>
                        <a:rPr lang="en-US" sz="1800" kern="1000">
                          <a:latin typeface="Calibri"/>
                          <a:ea typeface="Times New Roman"/>
                          <a:cs typeface="Times New Roman"/>
                        </a:rPr>
                        <a:t>24</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26</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2725" algn="dec"/>
                        </a:tabLst>
                      </a:pPr>
                      <a:r>
                        <a:rPr lang="en-US" sz="1800" kern="1000">
                          <a:latin typeface="Calibri"/>
                          <a:ea typeface="Times New Roman"/>
                          <a:cs typeface="Times New Roman"/>
                        </a:rPr>
                        <a:t>5.40</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2</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74320" algn="dec"/>
                        </a:tabLst>
                      </a:pPr>
                      <a:r>
                        <a:rPr lang="en-US" sz="1800" kern="1000">
                          <a:latin typeface="Calibri"/>
                          <a:ea typeface="Times New Roman"/>
                          <a:cs typeface="Times New Roman"/>
                        </a:rPr>
                        <a:t>10.80</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97">
                <a:tc>
                  <a:txBody>
                    <a:bodyPr/>
                    <a:lstStyle/>
                    <a:p>
                      <a:pPr marL="0" marR="0">
                        <a:spcBef>
                          <a:spcPts val="0"/>
                        </a:spcBef>
                        <a:spcAft>
                          <a:spcPts val="0"/>
                        </a:spcAft>
                      </a:pPr>
                      <a:r>
                        <a:rPr lang="en-US" sz="1800" kern="1000">
                          <a:latin typeface="Calibri"/>
                          <a:ea typeface="Times New Roman"/>
                          <a:cs typeface="Times New Roman"/>
                        </a:rPr>
                        <a:t>24</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27</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2725" algn="dec"/>
                        </a:tabLst>
                      </a:pPr>
                      <a:r>
                        <a:rPr lang="en-US" sz="1800" kern="1000">
                          <a:latin typeface="Calibri"/>
                          <a:ea typeface="Times New Roman"/>
                          <a:cs typeface="Times New Roman"/>
                        </a:rPr>
                        <a:t>31.50</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a:latin typeface="Calibri"/>
                          <a:ea typeface="Times New Roman"/>
                          <a:cs typeface="Times New Roman"/>
                        </a:rPr>
                        <a:t>1</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74320" algn="dec"/>
                        </a:tabLst>
                      </a:pPr>
                      <a:r>
                        <a:rPr lang="en-US" sz="1800" kern="1000" dirty="0">
                          <a:latin typeface="Calibri"/>
                          <a:ea typeface="Times New Roman"/>
                          <a:cs typeface="Times New Roman"/>
                        </a:rPr>
                        <a:t>31.50</a:t>
                      </a:r>
                    </a:p>
                  </a:txBody>
                  <a:tcPr marL="113031" marR="113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SQL</a:t>
            </a:r>
            <a:endParaRPr lang="en-US" dirty="0"/>
          </a:p>
        </p:txBody>
      </p:sp>
      <p:sp>
        <p:nvSpPr>
          <p:cNvPr id="3" name="Rectangle 2"/>
          <p:cNvSpPr/>
          <p:nvPr/>
        </p:nvSpPr>
        <p:spPr>
          <a:xfrm>
            <a:off x="1506511" y="4155147"/>
            <a:ext cx="5748728" cy="369332"/>
          </a:xfrm>
          <a:prstGeom prst="rect">
            <a:avLst/>
          </a:prstGeom>
        </p:spPr>
        <p:txBody>
          <a:bodyPr wrap="square">
            <a:spAutoFit/>
          </a:bodyPr>
          <a:lstStyle/>
          <a:p>
            <a:r>
              <a:rPr lang="en-US" dirty="0" smtClean="0"/>
              <a:t>What is the total value of all bikes sold in December 2008?</a:t>
            </a:r>
            <a:endParaRPr lang="en-US" dirty="0"/>
          </a:p>
        </p:txBody>
      </p:sp>
      <p:sp>
        <p:nvSpPr>
          <p:cNvPr id="4" name="Rectangle 3"/>
          <p:cNvSpPr/>
          <p:nvPr/>
        </p:nvSpPr>
        <p:spPr>
          <a:xfrm>
            <a:off x="1626432" y="1794515"/>
            <a:ext cx="6438275" cy="923330"/>
          </a:xfrm>
          <a:prstGeom prst="rect">
            <a:avLst/>
          </a:prstGeom>
        </p:spPr>
        <p:txBody>
          <a:bodyPr wrap="square">
            <a:spAutoFit/>
          </a:bodyPr>
          <a:lstStyle/>
          <a:p>
            <a:r>
              <a:rPr lang="en-US" dirty="0" smtClean="0"/>
              <a:t>SELECT SUM(</a:t>
            </a:r>
            <a:r>
              <a:rPr lang="en-US" dirty="0" err="1" smtClean="0"/>
              <a:t>SalePrice</a:t>
            </a:r>
            <a:r>
              <a:rPr lang="en-US" dirty="0" smtClean="0"/>
              <a:t>) As </a:t>
            </a:r>
            <a:r>
              <a:rPr lang="en-US" dirty="0" err="1" smtClean="0"/>
              <a:t>TotalSales</a:t>
            </a:r>
            <a:endParaRPr lang="en-US" dirty="0" smtClean="0"/>
          </a:p>
          <a:p>
            <a:r>
              <a:rPr lang="en-US" dirty="0" smtClean="0"/>
              <a:t>FROM Bicycle</a:t>
            </a:r>
          </a:p>
          <a:p>
            <a:r>
              <a:rPr lang="en-US" dirty="0" smtClean="0"/>
              <a:t>WHERE </a:t>
            </a:r>
            <a:r>
              <a:rPr lang="en-US" dirty="0" err="1" smtClean="0"/>
              <a:t>OrderDate</a:t>
            </a:r>
            <a:r>
              <a:rPr lang="en-US" dirty="0" smtClean="0"/>
              <a:t> BETWEEN '01-DEC-2008' AND '31-DEC-2008';</a:t>
            </a:r>
            <a:endParaRPr lang="en-US" dirty="0"/>
          </a:p>
        </p:txBody>
      </p:sp>
      <p:sp>
        <p:nvSpPr>
          <p:cNvPr id="5" name="Rectangle 4"/>
          <p:cNvSpPr/>
          <p:nvPr/>
        </p:nvSpPr>
        <p:spPr>
          <a:xfrm>
            <a:off x="2768532" y="3199363"/>
            <a:ext cx="1929503" cy="369332"/>
          </a:xfrm>
          <a:prstGeom prst="rect">
            <a:avLst/>
          </a:prstGeom>
        </p:spPr>
        <p:txBody>
          <a:bodyPr wrap="none">
            <a:spAutoFit/>
          </a:bodyPr>
          <a:lstStyle/>
          <a:p>
            <a:r>
              <a:rPr lang="en-US" dirty="0" smtClean="0"/>
              <a:t>Result: 814,250.00</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Designer</a:t>
            </a:r>
            <a:endParaRPr lang="en-US" dirty="0"/>
          </a:p>
        </p:txBody>
      </p:sp>
      <p:pic>
        <p:nvPicPr>
          <p:cNvPr id="38914" name="Picture 2"/>
          <p:cNvPicPr>
            <a:picLocks noChangeAspect="1" noChangeArrowheads="1"/>
          </p:cNvPicPr>
          <p:nvPr/>
        </p:nvPicPr>
        <p:blipFill>
          <a:blip r:embed="rId2" cstate="print"/>
          <a:srcRect/>
          <a:stretch>
            <a:fillRect/>
          </a:stretch>
        </p:blipFill>
        <p:spPr bwMode="auto">
          <a:xfrm>
            <a:off x="1421723" y="1409073"/>
            <a:ext cx="6489221" cy="3844587"/>
          </a:xfrm>
          <a:prstGeom prst="rect">
            <a:avLst/>
          </a:prstGeom>
          <a:noFill/>
          <a:ln w="9525">
            <a:noFill/>
            <a:miter lim="800000"/>
            <a:headEnd/>
            <a:tailEnd/>
          </a:ln>
        </p:spPr>
      </p:pic>
      <p:sp>
        <p:nvSpPr>
          <p:cNvPr id="4" name="TextBox 3"/>
          <p:cNvSpPr txBox="1"/>
          <p:nvPr/>
        </p:nvSpPr>
        <p:spPr>
          <a:xfrm>
            <a:off x="4392118" y="2053650"/>
            <a:ext cx="2660152" cy="369332"/>
          </a:xfrm>
          <a:prstGeom prst="rect">
            <a:avLst/>
          </a:prstGeom>
          <a:noFill/>
        </p:spPr>
        <p:txBody>
          <a:bodyPr wrap="none" rtlCol="0">
            <a:spAutoFit/>
          </a:bodyPr>
          <a:lstStyle/>
          <a:p>
            <a:r>
              <a:rPr lang="en-US" dirty="0" smtClean="0">
                <a:solidFill>
                  <a:srgbClr val="0070C0"/>
                </a:solidFill>
              </a:rPr>
              <a:t>Right-click: Add GROUP BY</a:t>
            </a:r>
            <a:endParaRPr lang="en-US" dirty="0">
              <a:solidFill>
                <a:srgbClr val="0070C0"/>
              </a:solidFill>
            </a:endParaRPr>
          </a:p>
        </p:txBody>
      </p:sp>
      <p:sp>
        <p:nvSpPr>
          <p:cNvPr id="5" name="TextBox 4"/>
          <p:cNvSpPr txBox="1"/>
          <p:nvPr/>
        </p:nvSpPr>
        <p:spPr>
          <a:xfrm>
            <a:off x="2098623" y="5501388"/>
            <a:ext cx="4616970" cy="923330"/>
          </a:xfrm>
          <a:prstGeom prst="rect">
            <a:avLst/>
          </a:prstGeom>
          <a:noFill/>
        </p:spPr>
        <p:txBody>
          <a:bodyPr wrap="square" rtlCol="0">
            <a:spAutoFit/>
          </a:bodyPr>
          <a:lstStyle/>
          <a:p>
            <a:r>
              <a:rPr lang="en-US" dirty="0" smtClean="0">
                <a:solidFill>
                  <a:srgbClr val="0070C0"/>
                </a:solidFill>
              </a:rPr>
              <a:t>Set WHERE for Date conditions.</a:t>
            </a:r>
          </a:p>
          <a:p>
            <a:r>
              <a:rPr lang="en-US" dirty="0" smtClean="0">
                <a:solidFill>
                  <a:srgbClr val="0070C0"/>
                </a:solidFill>
              </a:rPr>
              <a:t>Leaving Dates as GROUP BY will compute totals FOR EACH day. Usually not what is needed.</a:t>
            </a:r>
          </a:p>
        </p:txBody>
      </p:sp>
      <p:cxnSp>
        <p:nvCxnSpPr>
          <p:cNvPr id="7" name="Straight Arrow Connector 6"/>
          <p:cNvCxnSpPr>
            <a:stCxn id="5" idx="0"/>
          </p:cNvCxnSpPr>
          <p:nvPr/>
        </p:nvCxnSpPr>
        <p:spPr>
          <a:xfrm rot="5400000" flipH="1" flipV="1">
            <a:off x="4032355" y="4212233"/>
            <a:ext cx="1663908" cy="914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2"/>
          </p:cNvCxnSpPr>
          <p:nvPr/>
        </p:nvCxnSpPr>
        <p:spPr>
          <a:xfrm rot="5400000">
            <a:off x="5106911" y="2712531"/>
            <a:ext cx="904832" cy="3257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with Aggregation</a:t>
            </a:r>
            <a:endParaRPr lang="en-US" dirty="0"/>
          </a:p>
        </p:txBody>
      </p:sp>
      <p:sp>
        <p:nvSpPr>
          <p:cNvPr id="3" name="Rectangle 2"/>
          <p:cNvSpPr/>
          <p:nvPr/>
        </p:nvSpPr>
        <p:spPr>
          <a:xfrm>
            <a:off x="749508" y="1236290"/>
            <a:ext cx="7854845" cy="1200329"/>
          </a:xfrm>
          <a:prstGeom prst="rect">
            <a:avLst/>
          </a:prstGeom>
        </p:spPr>
        <p:txBody>
          <a:bodyPr wrap="square">
            <a:spAutoFit/>
          </a:bodyPr>
          <a:lstStyle/>
          <a:p>
            <a:r>
              <a:rPr lang="en-US" dirty="0" smtClean="0"/>
              <a:t>SELECT     </a:t>
            </a:r>
            <a:r>
              <a:rPr lang="en-US" dirty="0" err="1" smtClean="0"/>
              <a:t>PurchaseID</a:t>
            </a:r>
            <a:r>
              <a:rPr lang="en-US" dirty="0" smtClean="0"/>
              <a:t>, </a:t>
            </a:r>
            <a:r>
              <a:rPr lang="en-US" dirty="0" err="1" smtClean="0"/>
              <a:t>PricePaid</a:t>
            </a:r>
            <a:r>
              <a:rPr lang="en-US" dirty="0" smtClean="0"/>
              <a:t>, Quantity, SUM(</a:t>
            </a:r>
            <a:r>
              <a:rPr lang="en-US" dirty="0" err="1" smtClean="0"/>
              <a:t>PricePaid</a:t>
            </a:r>
            <a:r>
              <a:rPr lang="en-US" dirty="0" smtClean="0"/>
              <a:t> * Quantity) AS Value</a:t>
            </a:r>
          </a:p>
          <a:p>
            <a:r>
              <a:rPr lang="en-US" dirty="0" smtClean="0"/>
              <a:t>FROM         </a:t>
            </a:r>
            <a:r>
              <a:rPr lang="en-US" dirty="0" err="1" smtClean="0"/>
              <a:t>PurchaseItem</a:t>
            </a:r>
            <a:endParaRPr lang="en-US" dirty="0" smtClean="0"/>
          </a:p>
          <a:p>
            <a:r>
              <a:rPr lang="en-US" dirty="0" smtClean="0"/>
              <a:t>WHERE     (</a:t>
            </a:r>
            <a:r>
              <a:rPr lang="en-US" dirty="0" err="1" smtClean="0"/>
              <a:t>PurchaseID</a:t>
            </a:r>
            <a:r>
              <a:rPr lang="en-US" dirty="0" smtClean="0"/>
              <a:t> = 101)</a:t>
            </a:r>
          </a:p>
          <a:p>
            <a:r>
              <a:rPr lang="en-US" dirty="0" smtClean="0"/>
              <a:t>GROUP BY </a:t>
            </a:r>
            <a:r>
              <a:rPr lang="en-US" dirty="0" err="1" smtClean="0"/>
              <a:t>PurchaseID</a:t>
            </a:r>
            <a:r>
              <a:rPr lang="en-US" dirty="0" smtClean="0"/>
              <a:t>, </a:t>
            </a:r>
            <a:r>
              <a:rPr lang="en-US" dirty="0" err="1" smtClean="0"/>
              <a:t>PricePaid</a:t>
            </a:r>
            <a:r>
              <a:rPr lang="en-US" dirty="0" smtClean="0"/>
              <a:t>, Quantity</a:t>
            </a:r>
            <a:endParaRPr lang="en-US" dirty="0"/>
          </a:p>
        </p:txBody>
      </p:sp>
      <p:pic>
        <p:nvPicPr>
          <p:cNvPr id="39938" name="Picture 2"/>
          <p:cNvPicPr>
            <a:picLocks noChangeAspect="1" noChangeArrowheads="1"/>
          </p:cNvPicPr>
          <p:nvPr/>
        </p:nvPicPr>
        <p:blipFill>
          <a:blip r:embed="rId2" cstate="print"/>
          <a:srcRect/>
          <a:stretch>
            <a:fillRect/>
          </a:stretch>
        </p:blipFill>
        <p:spPr bwMode="auto">
          <a:xfrm>
            <a:off x="1287828" y="2458387"/>
            <a:ext cx="6549220" cy="415977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5621"/>
          </a:xfrm>
        </p:spPr>
        <p:txBody>
          <a:bodyPr>
            <a:normAutofit fontScale="90000"/>
          </a:bodyPr>
          <a:lstStyle/>
          <a:p>
            <a:r>
              <a:rPr lang="en-US" dirty="0" smtClean="0"/>
              <a:t>Functions (tiny list)</a:t>
            </a:r>
            <a:endParaRPr lang="en-US" dirty="0"/>
          </a:p>
        </p:txBody>
      </p:sp>
      <p:graphicFrame>
        <p:nvGraphicFramePr>
          <p:cNvPr id="3" name="Table 2"/>
          <p:cNvGraphicFramePr>
            <a:graphicFrameLocks noGrp="1"/>
          </p:cNvGraphicFramePr>
          <p:nvPr/>
        </p:nvGraphicFramePr>
        <p:xfrm>
          <a:off x="2287744" y="988499"/>
          <a:ext cx="5757062" cy="5608320"/>
        </p:xfrm>
        <a:graphic>
          <a:graphicData uri="http://schemas.openxmlformats.org/drawingml/2006/table">
            <a:tbl>
              <a:tblPr/>
              <a:tblGrid>
                <a:gridCol w="1761634"/>
                <a:gridCol w="3995428"/>
              </a:tblGrid>
              <a:tr h="228873">
                <a:tc>
                  <a:txBody>
                    <a:bodyPr/>
                    <a:lstStyle/>
                    <a:p>
                      <a:pPr marL="0" marR="0">
                        <a:spcBef>
                          <a:spcPts val="0"/>
                        </a:spcBef>
                        <a:spcAft>
                          <a:spcPts val="0"/>
                        </a:spcAft>
                      </a:pPr>
                      <a:r>
                        <a:rPr lang="en-US" sz="1600" kern="1000" dirty="0">
                          <a:latin typeface="Arial"/>
                          <a:ea typeface="Times New Roman"/>
                          <a:cs typeface="Times New Roman"/>
                        </a:rPr>
                        <a:t>Task</a:t>
                      </a:r>
                      <a:endParaRPr lang="en-US" sz="1600" kern="1000" dirty="0">
                        <a:latin typeface="Century Schoolbook"/>
                        <a:ea typeface="Times New Roman"/>
                        <a:cs typeface="Times New Roman"/>
                      </a:endParaRPr>
                    </a:p>
                  </a:txBody>
                  <a:tcPr marL="111673" marR="111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Arial"/>
                          <a:ea typeface="Times New Roman"/>
                          <a:cs typeface="Times New Roman"/>
                        </a:rPr>
                        <a:t>SQL Server</a:t>
                      </a:r>
                      <a:endParaRPr lang="en-US" sz="1600" kern="1000">
                        <a:latin typeface="Century Schoolbook"/>
                        <a:ea typeface="Times New Roman"/>
                        <a:cs typeface="Times New Roman"/>
                      </a:endParaRPr>
                    </a:p>
                  </a:txBody>
                  <a:tcPr marL="111673" marR="111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3235">
                <a:tc>
                  <a:txBody>
                    <a:bodyPr/>
                    <a:lstStyle/>
                    <a:p>
                      <a:pPr marL="0" marR="0">
                        <a:spcBef>
                          <a:spcPts val="0"/>
                        </a:spcBef>
                        <a:spcAft>
                          <a:spcPts val="0"/>
                        </a:spcAft>
                        <a:tabLst>
                          <a:tab pos="114300" algn="l"/>
                        </a:tabLst>
                      </a:pPr>
                      <a:r>
                        <a:rPr lang="en-US" sz="1600" kern="1000" dirty="0">
                          <a:latin typeface="Arial"/>
                          <a:ea typeface="Times New Roman"/>
                          <a:cs typeface="Times New Roman"/>
                        </a:rPr>
                        <a:t>Strings</a:t>
                      </a:r>
                      <a:endParaRPr lang="en-US" sz="1600" kern="1000" dirty="0">
                        <a:latin typeface="Century Schoolbook"/>
                        <a:ea typeface="Times New Roman"/>
                        <a:cs typeface="Times New Roman"/>
                      </a:endParaRPr>
                    </a:p>
                    <a:p>
                      <a:pPr marL="0" marR="0">
                        <a:spcBef>
                          <a:spcPts val="0"/>
                        </a:spcBef>
                        <a:spcAft>
                          <a:spcPts val="0"/>
                        </a:spcAft>
                        <a:tabLst>
                          <a:tab pos="114300" algn="l"/>
                        </a:tabLst>
                      </a:pPr>
                      <a:r>
                        <a:rPr lang="en-US" sz="1600" kern="1000" dirty="0">
                          <a:latin typeface="Arial"/>
                          <a:ea typeface="Times New Roman"/>
                          <a:cs typeface="Times New Roman"/>
                        </a:rPr>
                        <a:t>	Concatenation</a:t>
                      </a:r>
                      <a:endParaRPr lang="en-US" sz="1600" kern="1000" dirty="0">
                        <a:latin typeface="Century Schoolbook"/>
                        <a:ea typeface="Times New Roman"/>
                        <a:cs typeface="Times New Roman"/>
                      </a:endParaRPr>
                    </a:p>
                    <a:p>
                      <a:pPr marL="0" marR="0">
                        <a:spcBef>
                          <a:spcPts val="0"/>
                        </a:spcBef>
                        <a:spcAft>
                          <a:spcPts val="0"/>
                        </a:spcAft>
                        <a:tabLst>
                          <a:tab pos="114300" algn="l"/>
                        </a:tabLst>
                      </a:pPr>
                      <a:r>
                        <a:rPr lang="en-US" sz="1600" kern="1000" dirty="0">
                          <a:latin typeface="Arial"/>
                          <a:ea typeface="Times New Roman"/>
                          <a:cs typeface="Times New Roman"/>
                        </a:rPr>
                        <a:t>	Length</a:t>
                      </a:r>
                      <a:endParaRPr lang="en-US" sz="1600" kern="1000" dirty="0">
                        <a:latin typeface="Century Schoolbook"/>
                        <a:ea typeface="Times New Roman"/>
                        <a:cs typeface="Times New Roman"/>
                      </a:endParaRPr>
                    </a:p>
                    <a:p>
                      <a:pPr marL="0" marR="0">
                        <a:spcBef>
                          <a:spcPts val="0"/>
                        </a:spcBef>
                        <a:spcAft>
                          <a:spcPts val="0"/>
                        </a:spcAft>
                        <a:tabLst>
                          <a:tab pos="114300" algn="l"/>
                        </a:tabLst>
                      </a:pPr>
                      <a:r>
                        <a:rPr lang="en-US" sz="1600" kern="1000" dirty="0">
                          <a:latin typeface="Arial"/>
                          <a:ea typeface="Times New Roman"/>
                          <a:cs typeface="Times New Roman"/>
                        </a:rPr>
                        <a:t>	Upper case</a:t>
                      </a:r>
                      <a:endParaRPr lang="en-US" sz="1600" kern="1000" dirty="0">
                        <a:latin typeface="Century Schoolbook"/>
                        <a:ea typeface="Times New Roman"/>
                        <a:cs typeface="Times New Roman"/>
                      </a:endParaRPr>
                    </a:p>
                    <a:p>
                      <a:pPr marL="0" marR="0">
                        <a:spcBef>
                          <a:spcPts val="0"/>
                        </a:spcBef>
                        <a:spcAft>
                          <a:spcPts val="0"/>
                        </a:spcAft>
                        <a:tabLst>
                          <a:tab pos="114300" algn="l"/>
                        </a:tabLst>
                      </a:pPr>
                      <a:r>
                        <a:rPr lang="en-US" sz="1600" kern="1000" dirty="0">
                          <a:latin typeface="Arial"/>
                          <a:ea typeface="Times New Roman"/>
                          <a:cs typeface="Times New Roman"/>
                        </a:rPr>
                        <a:t>	Lower case</a:t>
                      </a:r>
                      <a:endParaRPr lang="en-US" sz="1600" kern="1000" dirty="0">
                        <a:latin typeface="Century Schoolbook"/>
                        <a:ea typeface="Times New Roman"/>
                        <a:cs typeface="Times New Roman"/>
                      </a:endParaRPr>
                    </a:p>
                    <a:p>
                      <a:pPr marL="0" marR="0">
                        <a:spcBef>
                          <a:spcPts val="0"/>
                        </a:spcBef>
                        <a:spcAft>
                          <a:spcPts val="0"/>
                        </a:spcAft>
                        <a:tabLst>
                          <a:tab pos="114300" algn="l"/>
                        </a:tabLst>
                      </a:pPr>
                      <a:r>
                        <a:rPr lang="en-US" sz="1600" kern="1000" dirty="0">
                          <a:latin typeface="Arial"/>
                          <a:ea typeface="Times New Roman"/>
                          <a:cs typeface="Times New Roman"/>
                        </a:rPr>
                        <a:t>	Partial string</a:t>
                      </a:r>
                      <a:endParaRPr lang="en-US" sz="1600" kern="1000" dirty="0">
                        <a:latin typeface="Century Schoolbook"/>
                        <a:ea typeface="Times New Roman"/>
                        <a:cs typeface="Times New Roman"/>
                      </a:endParaRPr>
                    </a:p>
                  </a:txBody>
                  <a:tcPr marL="111673" marR="111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kern="1000" dirty="0">
                        <a:latin typeface="Arial"/>
                        <a:ea typeface="Times New Roman"/>
                        <a:cs typeface="Times New Roman"/>
                      </a:endParaRPr>
                    </a:p>
                    <a:p>
                      <a:pPr marL="0" marR="0">
                        <a:spcBef>
                          <a:spcPts val="0"/>
                        </a:spcBef>
                        <a:spcAft>
                          <a:spcPts val="0"/>
                        </a:spcAft>
                      </a:pPr>
                      <a:r>
                        <a:rPr lang="en-US" sz="1600" kern="1000" dirty="0" err="1">
                          <a:latin typeface="Arial"/>
                          <a:ea typeface="Times New Roman"/>
                          <a:cs typeface="Times New Roman"/>
                        </a:rPr>
                        <a:t>FName</a:t>
                      </a:r>
                      <a:r>
                        <a:rPr lang="en-US" sz="1600" kern="1000" dirty="0">
                          <a:latin typeface="Arial"/>
                          <a:ea typeface="Times New Roman"/>
                          <a:cs typeface="Times New Roman"/>
                        </a:rPr>
                        <a:t> + ‘ ‘ + </a:t>
                      </a:r>
                      <a:r>
                        <a:rPr lang="en-US" sz="1600" kern="1000" dirty="0" err="1">
                          <a:latin typeface="Arial"/>
                          <a:ea typeface="Times New Roman"/>
                          <a:cs typeface="Times New Roman"/>
                        </a:rPr>
                        <a:t>LName</a:t>
                      </a:r>
                      <a:endParaRPr lang="en-US" sz="1600" kern="1000" dirty="0">
                        <a:latin typeface="Century Schoolbook"/>
                        <a:ea typeface="Times New Roman"/>
                        <a:cs typeface="Times New Roman"/>
                      </a:endParaRPr>
                    </a:p>
                    <a:p>
                      <a:pPr marL="0" marR="0">
                        <a:spcBef>
                          <a:spcPts val="0"/>
                        </a:spcBef>
                        <a:spcAft>
                          <a:spcPts val="0"/>
                        </a:spcAft>
                      </a:pPr>
                      <a:r>
                        <a:rPr lang="en-US" sz="1600" kern="1000" dirty="0">
                          <a:latin typeface="Arial"/>
                          <a:ea typeface="Times New Roman"/>
                          <a:cs typeface="Times New Roman"/>
                        </a:rPr>
                        <a:t>Length(</a:t>
                      </a:r>
                      <a:r>
                        <a:rPr lang="en-US" sz="1600" kern="1000" dirty="0" err="1">
                          <a:latin typeface="Arial"/>
                          <a:ea typeface="Times New Roman"/>
                          <a:cs typeface="Times New Roman"/>
                        </a:rPr>
                        <a:t>LName</a:t>
                      </a:r>
                      <a:r>
                        <a:rPr lang="en-US" sz="1600" kern="1000" dirty="0">
                          <a:latin typeface="Arial"/>
                          <a:ea typeface="Times New Roman"/>
                          <a:cs typeface="Times New Roman"/>
                        </a:rPr>
                        <a:t>)</a:t>
                      </a:r>
                      <a:endParaRPr lang="en-US" sz="1600" kern="1000" dirty="0">
                        <a:latin typeface="Century Schoolbook"/>
                        <a:ea typeface="Times New Roman"/>
                        <a:cs typeface="Times New Roman"/>
                      </a:endParaRPr>
                    </a:p>
                    <a:p>
                      <a:pPr marL="0" marR="0">
                        <a:spcBef>
                          <a:spcPts val="0"/>
                        </a:spcBef>
                        <a:spcAft>
                          <a:spcPts val="0"/>
                        </a:spcAft>
                      </a:pPr>
                      <a:r>
                        <a:rPr lang="en-US" sz="1600" kern="1000" dirty="0">
                          <a:latin typeface="Arial"/>
                          <a:ea typeface="Times New Roman"/>
                          <a:cs typeface="Times New Roman"/>
                        </a:rPr>
                        <a:t>Upper(</a:t>
                      </a:r>
                      <a:r>
                        <a:rPr lang="en-US" sz="1600" kern="1000" dirty="0" err="1">
                          <a:latin typeface="Arial"/>
                          <a:ea typeface="Times New Roman"/>
                          <a:cs typeface="Times New Roman"/>
                        </a:rPr>
                        <a:t>LName</a:t>
                      </a:r>
                      <a:r>
                        <a:rPr lang="en-US" sz="1600" kern="1000" dirty="0">
                          <a:latin typeface="Arial"/>
                          <a:ea typeface="Times New Roman"/>
                          <a:cs typeface="Times New Roman"/>
                        </a:rPr>
                        <a:t>)</a:t>
                      </a:r>
                      <a:endParaRPr lang="en-US" sz="1600" kern="1000" dirty="0">
                        <a:latin typeface="Century Schoolbook"/>
                        <a:ea typeface="Times New Roman"/>
                        <a:cs typeface="Times New Roman"/>
                      </a:endParaRPr>
                    </a:p>
                    <a:p>
                      <a:pPr marL="0" marR="0">
                        <a:spcBef>
                          <a:spcPts val="0"/>
                        </a:spcBef>
                        <a:spcAft>
                          <a:spcPts val="0"/>
                        </a:spcAft>
                      </a:pPr>
                      <a:r>
                        <a:rPr lang="en-US" sz="1600" kern="1000" dirty="0">
                          <a:latin typeface="Arial"/>
                          <a:ea typeface="Times New Roman"/>
                          <a:cs typeface="Times New Roman"/>
                        </a:rPr>
                        <a:t>Lower(</a:t>
                      </a:r>
                      <a:r>
                        <a:rPr lang="en-US" sz="1600" kern="1000" dirty="0" err="1">
                          <a:latin typeface="Arial"/>
                          <a:ea typeface="Times New Roman"/>
                          <a:cs typeface="Times New Roman"/>
                        </a:rPr>
                        <a:t>LName</a:t>
                      </a:r>
                      <a:r>
                        <a:rPr lang="en-US" sz="1600" kern="1000" dirty="0">
                          <a:latin typeface="Arial"/>
                          <a:ea typeface="Times New Roman"/>
                          <a:cs typeface="Times New Roman"/>
                        </a:rPr>
                        <a:t>)</a:t>
                      </a:r>
                      <a:endParaRPr lang="en-US" sz="1600" kern="1000" dirty="0">
                        <a:latin typeface="Century Schoolbook"/>
                        <a:ea typeface="Times New Roman"/>
                        <a:cs typeface="Times New Roman"/>
                      </a:endParaRPr>
                    </a:p>
                    <a:p>
                      <a:pPr marL="0" marR="0">
                        <a:spcBef>
                          <a:spcPts val="0"/>
                        </a:spcBef>
                        <a:spcAft>
                          <a:spcPts val="0"/>
                        </a:spcAft>
                      </a:pPr>
                      <a:r>
                        <a:rPr lang="en-US" sz="1600" kern="1000" dirty="0">
                          <a:latin typeface="Arial"/>
                          <a:ea typeface="Times New Roman"/>
                          <a:cs typeface="Times New Roman"/>
                        </a:rPr>
                        <a:t>Substring(LName,2,3)</a:t>
                      </a:r>
                      <a:endParaRPr lang="en-US" sz="1600" kern="1000" dirty="0">
                        <a:latin typeface="Century Schoolbook"/>
                        <a:ea typeface="Times New Roman"/>
                        <a:cs typeface="Times New Roman"/>
                      </a:endParaRPr>
                    </a:p>
                  </a:txBody>
                  <a:tcPr marL="111673" marR="111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2108">
                <a:tc>
                  <a:txBody>
                    <a:bodyPr/>
                    <a:lstStyle/>
                    <a:p>
                      <a:pPr marL="0" marR="0">
                        <a:spcBef>
                          <a:spcPts val="0"/>
                        </a:spcBef>
                        <a:spcAft>
                          <a:spcPts val="0"/>
                        </a:spcAft>
                        <a:tabLst>
                          <a:tab pos="114300" algn="l"/>
                        </a:tabLst>
                      </a:pPr>
                      <a:r>
                        <a:rPr lang="en-US" sz="1600" kern="1000">
                          <a:latin typeface="Arial"/>
                          <a:ea typeface="Times New Roman"/>
                          <a:cs typeface="Times New Roman"/>
                        </a:rPr>
                        <a:t>Dates</a:t>
                      </a:r>
                      <a:endParaRPr lang="en-US" sz="1600" kern="1000">
                        <a:latin typeface="Century Schoolbook"/>
                        <a:ea typeface="Times New Roman"/>
                        <a:cs typeface="Times New Roman"/>
                      </a:endParaRPr>
                    </a:p>
                    <a:p>
                      <a:pPr marL="0" marR="0">
                        <a:spcBef>
                          <a:spcPts val="0"/>
                        </a:spcBef>
                        <a:spcAft>
                          <a:spcPts val="0"/>
                        </a:spcAft>
                        <a:tabLst>
                          <a:tab pos="114300" algn="l"/>
                        </a:tabLst>
                      </a:pPr>
                      <a:r>
                        <a:rPr lang="en-US" sz="1600" kern="1000">
                          <a:latin typeface="Arial"/>
                          <a:ea typeface="Times New Roman"/>
                          <a:cs typeface="Times New Roman"/>
                        </a:rPr>
                        <a:t>	Today</a:t>
                      </a:r>
                      <a:endParaRPr lang="en-US" sz="1600" kern="1000">
                        <a:latin typeface="Century Schoolbook"/>
                        <a:ea typeface="Times New Roman"/>
                        <a:cs typeface="Times New Roman"/>
                      </a:endParaRPr>
                    </a:p>
                    <a:p>
                      <a:pPr marL="0" marR="0">
                        <a:spcBef>
                          <a:spcPts val="0"/>
                        </a:spcBef>
                        <a:spcAft>
                          <a:spcPts val="0"/>
                        </a:spcAft>
                        <a:tabLst>
                          <a:tab pos="114300" algn="l"/>
                        </a:tabLst>
                      </a:pPr>
                      <a:r>
                        <a:rPr lang="en-US" sz="1600" kern="1000">
                          <a:latin typeface="Arial"/>
                          <a:ea typeface="Times New Roman"/>
                          <a:cs typeface="Times New Roman"/>
                        </a:rPr>
                        <a:t>	Month</a:t>
                      </a:r>
                      <a:endParaRPr lang="en-US" sz="1600" kern="1000">
                        <a:latin typeface="Century Schoolbook"/>
                        <a:ea typeface="Times New Roman"/>
                        <a:cs typeface="Times New Roman"/>
                      </a:endParaRPr>
                    </a:p>
                    <a:p>
                      <a:pPr marL="0" marR="0">
                        <a:spcBef>
                          <a:spcPts val="0"/>
                        </a:spcBef>
                        <a:spcAft>
                          <a:spcPts val="0"/>
                        </a:spcAft>
                        <a:tabLst>
                          <a:tab pos="114300" algn="l"/>
                        </a:tabLst>
                      </a:pPr>
                      <a:r>
                        <a:rPr lang="en-US" sz="1600" kern="1000">
                          <a:latin typeface="Arial"/>
                          <a:ea typeface="Times New Roman"/>
                          <a:cs typeface="Times New Roman"/>
                        </a:rPr>
                        <a:t>	Day</a:t>
                      </a:r>
                      <a:endParaRPr lang="en-US" sz="1600" kern="1000">
                        <a:latin typeface="Century Schoolbook"/>
                        <a:ea typeface="Times New Roman"/>
                        <a:cs typeface="Times New Roman"/>
                      </a:endParaRPr>
                    </a:p>
                    <a:p>
                      <a:pPr marL="0" marR="0">
                        <a:spcBef>
                          <a:spcPts val="0"/>
                        </a:spcBef>
                        <a:spcAft>
                          <a:spcPts val="0"/>
                        </a:spcAft>
                        <a:tabLst>
                          <a:tab pos="114300" algn="l"/>
                        </a:tabLst>
                      </a:pPr>
                      <a:r>
                        <a:rPr lang="en-US" sz="1600" kern="1000">
                          <a:latin typeface="Arial"/>
                          <a:ea typeface="Times New Roman"/>
                          <a:cs typeface="Times New Roman"/>
                        </a:rPr>
                        <a:t>	Year</a:t>
                      </a:r>
                      <a:endParaRPr lang="en-US" sz="1600" kern="1000">
                        <a:latin typeface="Century Schoolbook"/>
                        <a:ea typeface="Times New Roman"/>
                        <a:cs typeface="Times New Roman"/>
                      </a:endParaRPr>
                    </a:p>
                    <a:p>
                      <a:pPr marL="0" marR="0">
                        <a:spcBef>
                          <a:spcPts val="0"/>
                        </a:spcBef>
                        <a:spcAft>
                          <a:spcPts val="0"/>
                        </a:spcAft>
                        <a:tabLst>
                          <a:tab pos="114300" algn="l"/>
                        </a:tabLst>
                      </a:pPr>
                      <a:r>
                        <a:rPr lang="en-US" sz="1600" kern="1000">
                          <a:latin typeface="Arial"/>
                          <a:ea typeface="Times New Roman"/>
                          <a:cs typeface="Times New Roman"/>
                        </a:rPr>
                        <a:t>	Date arithmetic</a:t>
                      </a:r>
                      <a:endParaRPr lang="en-US" sz="1600" kern="1000">
                        <a:latin typeface="Century Schoolbook"/>
                        <a:ea typeface="Times New Roman"/>
                        <a:cs typeface="Times New Roman"/>
                      </a:endParaRPr>
                    </a:p>
                  </a:txBody>
                  <a:tcPr marL="111673" marR="111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kern="1000" dirty="0">
                        <a:latin typeface="Arial"/>
                        <a:ea typeface="Times New Roman"/>
                        <a:cs typeface="Times New Roman"/>
                      </a:endParaRPr>
                    </a:p>
                    <a:p>
                      <a:pPr marL="0" marR="0">
                        <a:spcBef>
                          <a:spcPts val="0"/>
                        </a:spcBef>
                        <a:spcAft>
                          <a:spcPts val="0"/>
                        </a:spcAft>
                      </a:pPr>
                      <a:r>
                        <a:rPr lang="en-US" sz="1600" kern="1000" dirty="0" err="1">
                          <a:latin typeface="Arial"/>
                          <a:ea typeface="Times New Roman"/>
                          <a:cs typeface="Times New Roman"/>
                        </a:rPr>
                        <a:t>GetDate</a:t>
                      </a:r>
                      <a:r>
                        <a:rPr lang="en-US" sz="1600" kern="1000" dirty="0">
                          <a:latin typeface="Arial"/>
                          <a:ea typeface="Times New Roman"/>
                          <a:cs typeface="Times New Roman"/>
                        </a:rPr>
                        <a:t>()</a:t>
                      </a:r>
                      <a:endParaRPr lang="en-US" sz="1600" kern="1000" dirty="0">
                        <a:latin typeface="Century Schoolbook"/>
                        <a:ea typeface="Times New Roman"/>
                        <a:cs typeface="Times New Roman"/>
                      </a:endParaRPr>
                    </a:p>
                    <a:p>
                      <a:pPr marL="0" marR="0">
                        <a:spcBef>
                          <a:spcPts val="0"/>
                        </a:spcBef>
                        <a:spcAft>
                          <a:spcPts val="0"/>
                        </a:spcAft>
                      </a:pPr>
                      <a:r>
                        <a:rPr lang="en-US" sz="1600" kern="1000" dirty="0" err="1">
                          <a:latin typeface="Arial"/>
                          <a:ea typeface="Times New Roman"/>
                          <a:cs typeface="Times New Roman"/>
                        </a:rPr>
                        <a:t>DateName</a:t>
                      </a:r>
                      <a:r>
                        <a:rPr lang="en-US" sz="1600" kern="1000" dirty="0">
                          <a:latin typeface="Arial"/>
                          <a:ea typeface="Times New Roman"/>
                          <a:cs typeface="Times New Roman"/>
                        </a:rPr>
                        <a:t>(month, </a:t>
                      </a:r>
                      <a:r>
                        <a:rPr lang="en-US" sz="1600" kern="1000" dirty="0" err="1">
                          <a:latin typeface="Arial"/>
                          <a:ea typeface="Times New Roman"/>
                          <a:cs typeface="Times New Roman"/>
                        </a:rPr>
                        <a:t>myDate</a:t>
                      </a:r>
                      <a:r>
                        <a:rPr lang="en-US" sz="1600" kern="1000" dirty="0">
                          <a:latin typeface="Arial"/>
                          <a:ea typeface="Times New Roman"/>
                          <a:cs typeface="Times New Roman"/>
                        </a:rPr>
                        <a:t>), Month(</a:t>
                      </a:r>
                      <a:r>
                        <a:rPr lang="en-US" sz="1600" kern="1000" dirty="0" err="1">
                          <a:latin typeface="Arial"/>
                          <a:ea typeface="Times New Roman"/>
                          <a:cs typeface="Times New Roman"/>
                        </a:rPr>
                        <a:t>myDate</a:t>
                      </a:r>
                      <a:r>
                        <a:rPr lang="en-US" sz="1600" kern="1000" dirty="0">
                          <a:latin typeface="Arial"/>
                          <a:ea typeface="Times New Roman"/>
                          <a:cs typeface="Times New Roman"/>
                        </a:rPr>
                        <a:t>)</a:t>
                      </a:r>
                      <a:endParaRPr lang="en-US" sz="1600" kern="1000" dirty="0">
                        <a:latin typeface="Century Schoolbook"/>
                        <a:ea typeface="Times New Roman"/>
                        <a:cs typeface="Times New Roman"/>
                      </a:endParaRPr>
                    </a:p>
                    <a:p>
                      <a:pPr marL="0" marR="0">
                        <a:spcBef>
                          <a:spcPts val="0"/>
                        </a:spcBef>
                        <a:spcAft>
                          <a:spcPts val="0"/>
                        </a:spcAft>
                      </a:pPr>
                      <a:r>
                        <a:rPr lang="en-US" sz="1600" kern="1000" dirty="0" err="1">
                          <a:latin typeface="Arial"/>
                          <a:ea typeface="Times New Roman"/>
                          <a:cs typeface="Times New Roman"/>
                        </a:rPr>
                        <a:t>DatePart</a:t>
                      </a:r>
                      <a:r>
                        <a:rPr lang="en-US" sz="1600" kern="1000" dirty="0">
                          <a:latin typeface="Arial"/>
                          <a:ea typeface="Times New Roman"/>
                          <a:cs typeface="Times New Roman"/>
                        </a:rPr>
                        <a:t>(day, </a:t>
                      </a:r>
                      <a:r>
                        <a:rPr lang="en-US" sz="1600" kern="1000" dirty="0" err="1">
                          <a:latin typeface="Arial"/>
                          <a:ea typeface="Times New Roman"/>
                          <a:cs typeface="Times New Roman"/>
                        </a:rPr>
                        <a:t>myDate</a:t>
                      </a:r>
                      <a:r>
                        <a:rPr lang="en-US" sz="1600" kern="1000" dirty="0">
                          <a:latin typeface="Arial"/>
                          <a:ea typeface="Times New Roman"/>
                          <a:cs typeface="Times New Roman"/>
                        </a:rPr>
                        <a:t>)</a:t>
                      </a:r>
                      <a:endParaRPr lang="en-US" sz="1600" kern="1000" dirty="0">
                        <a:latin typeface="Century Schoolbook"/>
                        <a:ea typeface="Times New Roman"/>
                        <a:cs typeface="Times New Roman"/>
                      </a:endParaRPr>
                    </a:p>
                    <a:p>
                      <a:pPr marL="0" marR="0">
                        <a:spcBef>
                          <a:spcPts val="0"/>
                        </a:spcBef>
                        <a:spcAft>
                          <a:spcPts val="0"/>
                        </a:spcAft>
                      </a:pPr>
                      <a:r>
                        <a:rPr lang="en-US" sz="1600" kern="1000" dirty="0" err="1">
                          <a:latin typeface="Arial"/>
                          <a:ea typeface="Times New Roman"/>
                          <a:cs typeface="Times New Roman"/>
                        </a:rPr>
                        <a:t>DatePart</a:t>
                      </a:r>
                      <a:r>
                        <a:rPr lang="en-US" sz="1600" kern="1000" dirty="0">
                          <a:latin typeface="Arial"/>
                          <a:ea typeface="Times New Roman"/>
                          <a:cs typeface="Times New Roman"/>
                        </a:rPr>
                        <a:t>(year, </a:t>
                      </a:r>
                      <a:r>
                        <a:rPr lang="en-US" sz="1600" kern="1000" dirty="0" err="1">
                          <a:latin typeface="Arial"/>
                          <a:ea typeface="Times New Roman"/>
                          <a:cs typeface="Times New Roman"/>
                        </a:rPr>
                        <a:t>myDate</a:t>
                      </a:r>
                      <a:r>
                        <a:rPr lang="en-US" sz="1600" kern="1000" dirty="0">
                          <a:latin typeface="Arial"/>
                          <a:ea typeface="Times New Roman"/>
                          <a:cs typeface="Times New Roman"/>
                        </a:rPr>
                        <a:t>), Year(</a:t>
                      </a:r>
                      <a:r>
                        <a:rPr lang="en-US" sz="1600" kern="1000" dirty="0" err="1">
                          <a:latin typeface="Arial"/>
                          <a:ea typeface="Times New Roman"/>
                          <a:cs typeface="Times New Roman"/>
                        </a:rPr>
                        <a:t>myDate</a:t>
                      </a:r>
                      <a:r>
                        <a:rPr lang="en-US" sz="1600" kern="1000" dirty="0">
                          <a:latin typeface="Arial"/>
                          <a:ea typeface="Times New Roman"/>
                          <a:cs typeface="Times New Roman"/>
                        </a:rPr>
                        <a:t>)</a:t>
                      </a:r>
                      <a:endParaRPr lang="en-US" sz="1600" kern="1000" dirty="0">
                        <a:latin typeface="Century Schoolbook"/>
                        <a:ea typeface="Times New Roman"/>
                        <a:cs typeface="Times New Roman"/>
                      </a:endParaRPr>
                    </a:p>
                    <a:p>
                      <a:pPr marL="0" marR="0">
                        <a:spcBef>
                          <a:spcPts val="0"/>
                        </a:spcBef>
                        <a:spcAft>
                          <a:spcPts val="0"/>
                        </a:spcAft>
                      </a:pPr>
                      <a:r>
                        <a:rPr lang="en-US" sz="1600" kern="1000" dirty="0" err="1">
                          <a:latin typeface="Arial"/>
                          <a:ea typeface="Times New Roman"/>
                          <a:cs typeface="Times New Roman"/>
                        </a:rPr>
                        <a:t>DateAdd</a:t>
                      </a:r>
                      <a:endParaRPr lang="en-US" sz="1600" kern="1000" dirty="0">
                        <a:latin typeface="Century Schoolbook"/>
                        <a:ea typeface="Times New Roman"/>
                        <a:cs typeface="Times New Roman"/>
                      </a:endParaRPr>
                    </a:p>
                    <a:p>
                      <a:pPr marL="0" marR="0">
                        <a:spcBef>
                          <a:spcPts val="0"/>
                        </a:spcBef>
                        <a:spcAft>
                          <a:spcPts val="0"/>
                        </a:spcAft>
                      </a:pPr>
                      <a:r>
                        <a:rPr lang="en-US" sz="1600" kern="1000" dirty="0" err="1">
                          <a:latin typeface="Arial"/>
                          <a:ea typeface="Times New Roman"/>
                          <a:cs typeface="Times New Roman"/>
                        </a:rPr>
                        <a:t>DateDiff</a:t>
                      </a:r>
                      <a:endParaRPr lang="en-US" sz="1600" kern="1000" dirty="0">
                        <a:latin typeface="Century Schoolbook"/>
                        <a:ea typeface="Times New Roman"/>
                        <a:cs typeface="Times New Roman"/>
                      </a:endParaRPr>
                    </a:p>
                  </a:txBody>
                  <a:tcPr marL="111673" marR="111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45">
                <a:tc>
                  <a:txBody>
                    <a:bodyPr/>
                    <a:lstStyle/>
                    <a:p>
                      <a:pPr marL="0" marR="0">
                        <a:spcBef>
                          <a:spcPts val="0"/>
                        </a:spcBef>
                        <a:spcAft>
                          <a:spcPts val="0"/>
                        </a:spcAft>
                        <a:tabLst>
                          <a:tab pos="114300" algn="l"/>
                        </a:tabLst>
                      </a:pPr>
                      <a:r>
                        <a:rPr lang="en-US" sz="1600" kern="1000">
                          <a:latin typeface="Arial"/>
                          <a:ea typeface="Times New Roman"/>
                          <a:cs typeface="Times New Roman"/>
                        </a:rPr>
                        <a:t>Formatting</a:t>
                      </a:r>
                      <a:endParaRPr lang="en-US" sz="1600" kern="1000">
                        <a:latin typeface="Century Schoolbook"/>
                        <a:ea typeface="Times New Roman"/>
                        <a:cs typeface="Times New Roman"/>
                      </a:endParaRPr>
                    </a:p>
                  </a:txBody>
                  <a:tcPr marL="111673" marR="111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dirty="0" err="1">
                          <a:latin typeface="Arial"/>
                          <a:ea typeface="Times New Roman"/>
                          <a:cs typeface="Times New Roman"/>
                        </a:rPr>
                        <a:t>Str</a:t>
                      </a:r>
                      <a:r>
                        <a:rPr lang="en-US" sz="1600" kern="1000" dirty="0">
                          <a:latin typeface="Arial"/>
                          <a:ea typeface="Times New Roman"/>
                          <a:cs typeface="Times New Roman"/>
                        </a:rPr>
                        <a:t>(item, length, decimal)</a:t>
                      </a:r>
                      <a:endParaRPr lang="en-US" sz="1600" kern="1000" dirty="0">
                        <a:latin typeface="Century Schoolbook"/>
                        <a:ea typeface="Times New Roman"/>
                        <a:cs typeface="Times New Roman"/>
                      </a:endParaRPr>
                    </a:p>
                    <a:p>
                      <a:pPr marL="0" marR="0">
                        <a:spcBef>
                          <a:spcPts val="0"/>
                        </a:spcBef>
                        <a:spcAft>
                          <a:spcPts val="0"/>
                        </a:spcAft>
                      </a:pPr>
                      <a:r>
                        <a:rPr lang="en-US" sz="1600" kern="1000" dirty="0">
                          <a:latin typeface="Arial"/>
                          <a:ea typeface="Times New Roman"/>
                          <a:cs typeface="Times New Roman"/>
                        </a:rPr>
                        <a:t>Cast, Convert</a:t>
                      </a:r>
                      <a:endParaRPr lang="en-US" sz="1600" kern="1000" dirty="0">
                        <a:latin typeface="Century Schoolbook"/>
                        <a:ea typeface="Times New Roman"/>
                        <a:cs typeface="Times New Roman"/>
                      </a:endParaRPr>
                    </a:p>
                  </a:txBody>
                  <a:tcPr marL="111673" marR="111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3235">
                <a:tc>
                  <a:txBody>
                    <a:bodyPr/>
                    <a:lstStyle/>
                    <a:p>
                      <a:pPr marL="0" marR="0">
                        <a:spcBef>
                          <a:spcPts val="0"/>
                        </a:spcBef>
                        <a:spcAft>
                          <a:spcPts val="0"/>
                        </a:spcAft>
                        <a:tabLst>
                          <a:tab pos="114300" algn="l"/>
                        </a:tabLst>
                      </a:pPr>
                      <a:r>
                        <a:rPr lang="en-US" sz="1600" kern="1000">
                          <a:latin typeface="Arial"/>
                          <a:ea typeface="Times New Roman"/>
                          <a:cs typeface="Times New Roman"/>
                        </a:rPr>
                        <a:t>Numbers</a:t>
                      </a:r>
                      <a:endParaRPr lang="en-US" sz="1600" kern="1000">
                        <a:latin typeface="Century Schoolbook"/>
                        <a:ea typeface="Times New Roman"/>
                        <a:cs typeface="Times New Roman"/>
                      </a:endParaRPr>
                    </a:p>
                    <a:p>
                      <a:pPr marL="0" marR="0">
                        <a:spcBef>
                          <a:spcPts val="0"/>
                        </a:spcBef>
                        <a:spcAft>
                          <a:spcPts val="0"/>
                        </a:spcAft>
                        <a:tabLst>
                          <a:tab pos="114300" algn="l"/>
                        </a:tabLst>
                      </a:pPr>
                      <a:r>
                        <a:rPr lang="en-US" sz="1600" kern="1000">
                          <a:latin typeface="Arial"/>
                          <a:ea typeface="Times New Roman"/>
                          <a:cs typeface="Times New Roman"/>
                        </a:rPr>
                        <a:t>	Math functions</a:t>
                      </a:r>
                      <a:endParaRPr lang="en-US" sz="1600" kern="1000">
                        <a:latin typeface="Century Schoolbook"/>
                        <a:ea typeface="Times New Roman"/>
                        <a:cs typeface="Times New Roman"/>
                      </a:endParaRPr>
                    </a:p>
                    <a:p>
                      <a:pPr marL="0" marR="0">
                        <a:spcBef>
                          <a:spcPts val="0"/>
                        </a:spcBef>
                        <a:spcAft>
                          <a:spcPts val="0"/>
                        </a:spcAft>
                        <a:tabLst>
                          <a:tab pos="114300" algn="l"/>
                        </a:tabLst>
                      </a:pPr>
                      <a:r>
                        <a:rPr lang="en-US" sz="1600" kern="1000">
                          <a:latin typeface="Arial"/>
                          <a:ea typeface="Times New Roman"/>
                          <a:cs typeface="Times New Roman"/>
                        </a:rPr>
                        <a:t>	Exponentiation</a:t>
                      </a:r>
                      <a:endParaRPr lang="en-US" sz="1600" kern="1000">
                        <a:latin typeface="Century Schoolbook"/>
                        <a:ea typeface="Times New Roman"/>
                        <a:cs typeface="Times New Roman"/>
                      </a:endParaRPr>
                    </a:p>
                    <a:p>
                      <a:pPr marL="0" marR="0">
                        <a:spcBef>
                          <a:spcPts val="0"/>
                        </a:spcBef>
                        <a:spcAft>
                          <a:spcPts val="0"/>
                        </a:spcAft>
                        <a:tabLst>
                          <a:tab pos="114300" algn="l"/>
                        </a:tabLst>
                      </a:pPr>
                      <a:r>
                        <a:rPr lang="en-US" sz="1600" kern="1000">
                          <a:latin typeface="Arial"/>
                          <a:ea typeface="Times New Roman"/>
                          <a:cs typeface="Times New Roman"/>
                        </a:rPr>
                        <a:t>	Aggregation</a:t>
                      </a:r>
                      <a:endParaRPr lang="en-US" sz="1600" kern="1000">
                        <a:latin typeface="Century Schoolbook"/>
                        <a:ea typeface="Times New Roman"/>
                        <a:cs typeface="Times New Roman"/>
                      </a:endParaRPr>
                    </a:p>
                    <a:p>
                      <a:pPr marL="0" marR="0">
                        <a:spcBef>
                          <a:spcPts val="0"/>
                        </a:spcBef>
                        <a:spcAft>
                          <a:spcPts val="0"/>
                        </a:spcAft>
                        <a:tabLst>
                          <a:tab pos="114300" algn="l"/>
                        </a:tabLst>
                      </a:pPr>
                      <a:r>
                        <a:rPr lang="en-US" sz="1600" kern="1000">
                          <a:latin typeface="Arial"/>
                          <a:ea typeface="Times New Roman"/>
                          <a:cs typeface="Times New Roman"/>
                        </a:rPr>
                        <a:t>	Statistics</a:t>
                      </a:r>
                      <a:endParaRPr lang="en-US" sz="1600" kern="1000">
                        <a:latin typeface="Century Schoolbook"/>
                        <a:ea typeface="Times New Roman"/>
                        <a:cs typeface="Times New Roman"/>
                      </a:endParaRPr>
                    </a:p>
                  </a:txBody>
                  <a:tcPr marL="111673" marR="111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kern="1000" dirty="0">
                        <a:latin typeface="Arial"/>
                        <a:ea typeface="Times New Roman"/>
                        <a:cs typeface="Times New Roman"/>
                      </a:endParaRPr>
                    </a:p>
                    <a:p>
                      <a:pPr marL="0" marR="0">
                        <a:spcBef>
                          <a:spcPts val="0"/>
                        </a:spcBef>
                        <a:spcAft>
                          <a:spcPts val="0"/>
                        </a:spcAft>
                      </a:pPr>
                      <a:r>
                        <a:rPr lang="es-ES_tradnl" sz="1600" kern="1000" dirty="0" err="1">
                          <a:latin typeface="Arial"/>
                          <a:ea typeface="Times New Roman"/>
                          <a:cs typeface="Times New Roman"/>
                        </a:rPr>
                        <a:t>Cos</a:t>
                      </a:r>
                      <a:r>
                        <a:rPr lang="es-ES_tradnl" sz="1600" kern="1000" dirty="0">
                          <a:latin typeface="Arial"/>
                          <a:ea typeface="Times New Roman"/>
                          <a:cs typeface="Times New Roman"/>
                        </a:rPr>
                        <a:t>, Sin, Tan, </a:t>
                      </a:r>
                      <a:r>
                        <a:rPr lang="es-ES_tradnl" sz="1600" kern="1000" dirty="0" err="1">
                          <a:latin typeface="Arial"/>
                          <a:ea typeface="Times New Roman"/>
                          <a:cs typeface="Times New Roman"/>
                        </a:rPr>
                        <a:t>Sqrt</a:t>
                      </a:r>
                      <a:endParaRPr lang="en-US" sz="1600" kern="1000" dirty="0">
                        <a:latin typeface="Century Schoolbook"/>
                        <a:ea typeface="Times New Roman"/>
                        <a:cs typeface="Times New Roman"/>
                      </a:endParaRPr>
                    </a:p>
                    <a:p>
                      <a:pPr marL="0" marR="0">
                        <a:spcBef>
                          <a:spcPts val="0"/>
                        </a:spcBef>
                        <a:spcAft>
                          <a:spcPts val="0"/>
                        </a:spcAft>
                      </a:pPr>
                      <a:r>
                        <a:rPr lang="es-ES_tradnl" sz="1600" kern="1000" dirty="0" err="1">
                          <a:latin typeface="Arial"/>
                          <a:ea typeface="Times New Roman"/>
                          <a:cs typeface="Times New Roman"/>
                        </a:rPr>
                        <a:t>Power</a:t>
                      </a:r>
                      <a:r>
                        <a:rPr lang="es-ES_tradnl" sz="1600" kern="1000" dirty="0">
                          <a:latin typeface="Arial"/>
                          <a:ea typeface="Times New Roman"/>
                          <a:cs typeface="Times New Roman"/>
                        </a:rPr>
                        <a:t>(2, 3)</a:t>
                      </a:r>
                      <a:endParaRPr lang="en-US" sz="1600" kern="1000" dirty="0">
                        <a:latin typeface="Century Schoolbook"/>
                        <a:ea typeface="Times New Roman"/>
                        <a:cs typeface="Times New Roman"/>
                      </a:endParaRPr>
                    </a:p>
                    <a:p>
                      <a:pPr marL="0" marR="0">
                        <a:spcBef>
                          <a:spcPts val="0"/>
                        </a:spcBef>
                        <a:spcAft>
                          <a:spcPts val="0"/>
                        </a:spcAft>
                      </a:pPr>
                      <a:r>
                        <a:rPr lang="en-US" sz="1600" kern="1000" dirty="0">
                          <a:latin typeface="Arial"/>
                          <a:ea typeface="Times New Roman"/>
                          <a:cs typeface="Times New Roman"/>
                        </a:rPr>
                        <a:t>Min, Max, Sum, Count, </a:t>
                      </a:r>
                      <a:endParaRPr lang="en-US" sz="1600" kern="1000" dirty="0">
                        <a:latin typeface="Century Schoolbook"/>
                        <a:ea typeface="Times New Roman"/>
                        <a:cs typeface="Times New Roman"/>
                      </a:endParaRPr>
                    </a:p>
                    <a:p>
                      <a:pPr marL="0" marR="0">
                        <a:spcBef>
                          <a:spcPts val="0"/>
                        </a:spcBef>
                        <a:spcAft>
                          <a:spcPts val="0"/>
                        </a:spcAft>
                      </a:pPr>
                      <a:r>
                        <a:rPr lang="en-US" sz="1600" kern="1000" dirty="0" err="1">
                          <a:latin typeface="Arial"/>
                          <a:ea typeface="Times New Roman"/>
                          <a:cs typeface="Times New Roman"/>
                        </a:rPr>
                        <a:t>Avg</a:t>
                      </a:r>
                      <a:r>
                        <a:rPr lang="en-US" sz="1600" kern="1000" dirty="0">
                          <a:latin typeface="Arial"/>
                          <a:ea typeface="Times New Roman"/>
                          <a:cs typeface="Times New Roman"/>
                        </a:rPr>
                        <a:t>, </a:t>
                      </a:r>
                      <a:r>
                        <a:rPr lang="en-US" sz="1600" kern="1000" dirty="0" err="1">
                          <a:latin typeface="Arial"/>
                          <a:ea typeface="Times New Roman"/>
                          <a:cs typeface="Times New Roman"/>
                        </a:rPr>
                        <a:t>StDev</a:t>
                      </a:r>
                      <a:r>
                        <a:rPr lang="en-US" sz="1600" kern="1000" dirty="0">
                          <a:latin typeface="Arial"/>
                          <a:ea typeface="Times New Roman"/>
                          <a:cs typeface="Times New Roman"/>
                        </a:rPr>
                        <a:t>, </a:t>
                      </a:r>
                      <a:r>
                        <a:rPr lang="en-US" sz="1600" kern="1000" dirty="0" err="1">
                          <a:latin typeface="Arial"/>
                          <a:ea typeface="Times New Roman"/>
                          <a:cs typeface="Times New Roman"/>
                        </a:rPr>
                        <a:t>Var</a:t>
                      </a:r>
                      <a:r>
                        <a:rPr lang="en-US" sz="1600" kern="1000" dirty="0">
                          <a:latin typeface="Arial"/>
                          <a:ea typeface="Times New Roman"/>
                          <a:cs typeface="Times New Roman"/>
                        </a:rPr>
                        <a:t>,</a:t>
                      </a:r>
                      <a:endParaRPr lang="en-US" sz="1600" kern="1000" dirty="0">
                        <a:latin typeface="Century Schoolbook"/>
                        <a:ea typeface="Times New Roman"/>
                        <a:cs typeface="Times New Roman"/>
                      </a:endParaRPr>
                    </a:p>
                    <a:p>
                      <a:pPr marL="0" marR="0">
                        <a:spcBef>
                          <a:spcPts val="0"/>
                        </a:spcBef>
                        <a:spcAft>
                          <a:spcPts val="0"/>
                        </a:spcAft>
                      </a:pPr>
                      <a:r>
                        <a:rPr lang="en-US" sz="1600" kern="1000" dirty="0" err="1">
                          <a:latin typeface="Arial"/>
                          <a:ea typeface="Times New Roman"/>
                          <a:cs typeface="Times New Roman"/>
                        </a:rPr>
                        <a:t>LinReqSlope</a:t>
                      </a:r>
                      <a:r>
                        <a:rPr lang="en-US" sz="1600" kern="1000" dirty="0">
                          <a:latin typeface="Arial"/>
                          <a:ea typeface="Times New Roman"/>
                          <a:cs typeface="Times New Roman"/>
                        </a:rPr>
                        <a:t>, Correlation</a:t>
                      </a:r>
                      <a:endParaRPr lang="en-US" sz="1600" kern="1000" dirty="0">
                        <a:latin typeface="Century Schoolbook"/>
                        <a:ea typeface="Times New Roman"/>
                        <a:cs typeface="Times New Roman"/>
                      </a:endParaRPr>
                    </a:p>
                  </a:txBody>
                  <a:tcPr marL="111673" marR="111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Subtotal Introduction</a:t>
            </a:r>
            <a:endParaRPr lang="en-US" dirty="0"/>
          </a:p>
        </p:txBody>
      </p:sp>
      <p:sp>
        <p:nvSpPr>
          <p:cNvPr id="3" name="Rectangle 2"/>
          <p:cNvSpPr/>
          <p:nvPr/>
        </p:nvSpPr>
        <p:spPr>
          <a:xfrm>
            <a:off x="1843790" y="5054556"/>
            <a:ext cx="5598826" cy="369332"/>
          </a:xfrm>
          <a:prstGeom prst="rect">
            <a:avLst/>
          </a:prstGeom>
        </p:spPr>
        <p:txBody>
          <a:bodyPr wrap="square">
            <a:spAutoFit/>
          </a:bodyPr>
          <a:lstStyle/>
          <a:p>
            <a:r>
              <a:rPr lang="en-US" dirty="0" smtClean="0"/>
              <a:t>How many Race bikes were sold in November 2008?</a:t>
            </a:r>
            <a:endParaRPr lang="en-US" dirty="0"/>
          </a:p>
        </p:txBody>
      </p:sp>
      <p:sp>
        <p:nvSpPr>
          <p:cNvPr id="4" name="TextBox 3"/>
          <p:cNvSpPr txBox="1"/>
          <p:nvPr/>
        </p:nvSpPr>
        <p:spPr>
          <a:xfrm>
            <a:off x="809468" y="1454046"/>
            <a:ext cx="6805535" cy="1200329"/>
          </a:xfrm>
          <a:prstGeom prst="rect">
            <a:avLst/>
          </a:prstGeom>
          <a:noFill/>
        </p:spPr>
        <p:txBody>
          <a:bodyPr wrap="square" rtlCol="0">
            <a:spAutoFit/>
          </a:bodyPr>
          <a:lstStyle/>
          <a:p>
            <a:pPr>
              <a:tabLst>
                <a:tab pos="465138" algn="l"/>
              </a:tabLst>
            </a:pPr>
            <a:r>
              <a:rPr lang="en-US" dirty="0" smtClean="0"/>
              <a:t>SELECT Count(</a:t>
            </a:r>
            <a:r>
              <a:rPr lang="en-US" dirty="0" err="1" smtClean="0"/>
              <a:t>SerialNumber</a:t>
            </a:r>
            <a:r>
              <a:rPr lang="en-US" dirty="0" smtClean="0"/>
              <a:t>) As </a:t>
            </a:r>
            <a:r>
              <a:rPr lang="en-US" dirty="0" err="1" smtClean="0"/>
              <a:t>Nbikes</a:t>
            </a:r>
            <a:endParaRPr lang="en-US" dirty="0" smtClean="0"/>
          </a:p>
          <a:p>
            <a:pPr>
              <a:tabLst>
                <a:tab pos="465138" algn="l"/>
              </a:tabLst>
            </a:pPr>
            <a:r>
              <a:rPr lang="en-US" dirty="0" smtClean="0"/>
              <a:t>FROM Bicycle</a:t>
            </a:r>
          </a:p>
          <a:p>
            <a:pPr>
              <a:tabLst>
                <a:tab pos="465138" algn="l"/>
              </a:tabLst>
            </a:pPr>
            <a:r>
              <a:rPr lang="en-US" dirty="0" smtClean="0"/>
              <a:t>WHERE </a:t>
            </a:r>
            <a:r>
              <a:rPr lang="en-US" dirty="0" err="1" smtClean="0"/>
              <a:t>ModelType</a:t>
            </a:r>
            <a:r>
              <a:rPr lang="en-US" dirty="0" smtClean="0"/>
              <a:t>=‘Race’</a:t>
            </a:r>
          </a:p>
          <a:p>
            <a:pPr>
              <a:tabLst>
                <a:tab pos="465138" algn="l"/>
              </a:tabLst>
            </a:pPr>
            <a:r>
              <a:rPr lang="en-US" dirty="0" smtClean="0"/>
              <a:t>	AND </a:t>
            </a:r>
            <a:r>
              <a:rPr lang="en-US" dirty="0" err="1" smtClean="0"/>
              <a:t>OrderDate</a:t>
            </a:r>
            <a:r>
              <a:rPr lang="en-US" dirty="0" smtClean="0"/>
              <a:t> BETWEEN ’01-NOV-2008’ AND ’30-NOV-2008’</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endParaRPr lang="en-US" dirty="0"/>
          </a:p>
        </p:txBody>
      </p:sp>
      <p:graphicFrame>
        <p:nvGraphicFramePr>
          <p:cNvPr id="3" name="Table 2"/>
          <p:cNvGraphicFramePr>
            <a:graphicFrameLocks noGrp="1"/>
          </p:cNvGraphicFramePr>
          <p:nvPr/>
        </p:nvGraphicFramePr>
        <p:xfrm>
          <a:off x="629584" y="2506272"/>
          <a:ext cx="7957694" cy="1854200"/>
        </p:xfrm>
        <a:graphic>
          <a:graphicData uri="http://schemas.openxmlformats.org/drawingml/2006/table">
            <a:tbl>
              <a:tblPr firstRow="1" bandRow="1">
                <a:tableStyleId>{5940675A-B579-460E-94D1-54222C63F5DA}</a:tableStyleId>
              </a:tblPr>
              <a:tblGrid>
                <a:gridCol w="582930"/>
                <a:gridCol w="1158240"/>
                <a:gridCol w="1184466"/>
                <a:gridCol w="1116330"/>
                <a:gridCol w="1051433"/>
                <a:gridCol w="1340676"/>
                <a:gridCol w="708914"/>
                <a:gridCol w="814705"/>
              </a:tblGrid>
              <a:tr h="370840">
                <a:tc>
                  <a:txBody>
                    <a:bodyPr/>
                    <a:lstStyle/>
                    <a:p>
                      <a:r>
                        <a:rPr lang="en-US" b="1" u="sng" dirty="0" smtClean="0"/>
                        <a:t>CID</a:t>
                      </a:r>
                      <a:endParaRPr lang="en-US" b="1" u="sng" dirty="0"/>
                    </a:p>
                  </a:txBody>
                  <a:tcPr/>
                </a:tc>
                <a:tc>
                  <a:txBody>
                    <a:bodyPr/>
                    <a:lstStyle/>
                    <a:p>
                      <a:r>
                        <a:rPr lang="en-US" dirty="0" err="1" smtClean="0"/>
                        <a:t>LastName</a:t>
                      </a:r>
                      <a:endParaRPr lang="en-US" dirty="0"/>
                    </a:p>
                  </a:txBody>
                  <a:tcPr/>
                </a:tc>
                <a:tc>
                  <a:txBody>
                    <a:bodyPr/>
                    <a:lstStyle/>
                    <a:p>
                      <a:r>
                        <a:rPr lang="en-US" dirty="0" err="1" smtClean="0"/>
                        <a:t>FirstName</a:t>
                      </a:r>
                      <a:endParaRPr lang="en-US" dirty="0"/>
                    </a:p>
                  </a:txBody>
                  <a:tcPr/>
                </a:tc>
                <a:tc>
                  <a:txBody>
                    <a:bodyPr/>
                    <a:lstStyle/>
                    <a:p>
                      <a:r>
                        <a:rPr lang="en-US" dirty="0" smtClean="0"/>
                        <a:t>Phone</a:t>
                      </a:r>
                      <a:endParaRPr lang="en-US" dirty="0"/>
                    </a:p>
                  </a:txBody>
                  <a:tcPr/>
                </a:tc>
                <a:tc>
                  <a:txBody>
                    <a:bodyPr/>
                    <a:lstStyle/>
                    <a:p>
                      <a:r>
                        <a:rPr lang="en-US" dirty="0" smtClean="0"/>
                        <a:t>Address</a:t>
                      </a:r>
                      <a:endParaRPr lang="en-US" dirty="0"/>
                    </a:p>
                  </a:txBody>
                  <a:tcPr/>
                </a:tc>
                <a:tc>
                  <a:txBody>
                    <a:bodyPr/>
                    <a:lstStyle/>
                    <a:p>
                      <a:r>
                        <a:rPr lang="en-US" dirty="0" smtClean="0"/>
                        <a:t>City</a:t>
                      </a:r>
                      <a:endParaRPr lang="en-US" dirty="0"/>
                    </a:p>
                  </a:txBody>
                  <a:tcPr/>
                </a:tc>
                <a:tc>
                  <a:txBody>
                    <a:bodyPr/>
                    <a:lstStyle/>
                    <a:p>
                      <a:r>
                        <a:rPr lang="en-US" dirty="0" smtClean="0"/>
                        <a:t>State</a:t>
                      </a:r>
                      <a:endParaRPr lang="en-US" dirty="0"/>
                    </a:p>
                  </a:txBody>
                  <a:tcPr/>
                </a:tc>
                <a:tc>
                  <a:txBody>
                    <a:bodyPr/>
                    <a:lstStyle/>
                    <a:p>
                      <a:r>
                        <a:rPr lang="en-US" dirty="0" smtClean="0"/>
                        <a:t>ZIP</a:t>
                      </a:r>
                      <a:endParaRPr lang="en-US" dirty="0"/>
                    </a:p>
                  </a:txBody>
                  <a:tcPr/>
                </a:tc>
              </a:tr>
              <a:tr h="370840">
                <a:tc>
                  <a:txBody>
                    <a:bodyPr/>
                    <a:lstStyle/>
                    <a:p>
                      <a:r>
                        <a:rPr lang="en-US" dirty="0" smtClean="0"/>
                        <a:t>101</a:t>
                      </a:r>
                      <a:endParaRPr lang="en-US" dirty="0"/>
                    </a:p>
                  </a:txBody>
                  <a:tcPr/>
                </a:tc>
                <a:tc>
                  <a:txBody>
                    <a:bodyPr/>
                    <a:lstStyle/>
                    <a:p>
                      <a:r>
                        <a:rPr lang="en-US" dirty="0" smtClean="0"/>
                        <a:t>Jones</a:t>
                      </a:r>
                      <a:endParaRPr lang="en-US" dirty="0"/>
                    </a:p>
                  </a:txBody>
                  <a:tcPr/>
                </a:tc>
                <a:tc>
                  <a:txBody>
                    <a:bodyPr/>
                    <a:lstStyle/>
                    <a:p>
                      <a:r>
                        <a:rPr lang="en-US" dirty="0" smtClean="0"/>
                        <a:t>Jack</a:t>
                      </a:r>
                      <a:endParaRPr lang="en-US" dirty="0"/>
                    </a:p>
                  </a:txBody>
                  <a:tcPr/>
                </a:tc>
                <a:tc>
                  <a:txBody>
                    <a:bodyPr/>
                    <a:lstStyle/>
                    <a:p>
                      <a:r>
                        <a:rPr lang="en-US" dirty="0" smtClean="0"/>
                        <a:t>222-3333</a:t>
                      </a:r>
                      <a:endParaRPr lang="en-US" dirty="0"/>
                    </a:p>
                  </a:txBody>
                  <a:tcPr/>
                </a:tc>
                <a:tc>
                  <a:txBody>
                    <a:bodyPr/>
                    <a:lstStyle/>
                    <a:p>
                      <a:r>
                        <a:rPr lang="en-US" dirty="0" smtClean="0"/>
                        <a:t>123 Elm</a:t>
                      </a:r>
                      <a:endParaRPr lang="en-US" dirty="0"/>
                    </a:p>
                  </a:txBody>
                  <a:tcPr/>
                </a:tc>
                <a:tc>
                  <a:txBody>
                    <a:bodyPr/>
                    <a:lstStyle/>
                    <a:p>
                      <a:r>
                        <a:rPr lang="en-US" dirty="0" smtClean="0"/>
                        <a:t>Boise</a:t>
                      </a:r>
                      <a:endParaRPr lang="en-US" dirty="0"/>
                    </a:p>
                  </a:txBody>
                  <a:tcPr/>
                </a:tc>
                <a:tc>
                  <a:txBody>
                    <a:bodyPr/>
                    <a:lstStyle/>
                    <a:p>
                      <a:r>
                        <a:rPr lang="en-US" dirty="0" smtClean="0"/>
                        <a:t>ID</a:t>
                      </a:r>
                      <a:endParaRPr lang="en-US" dirty="0"/>
                    </a:p>
                  </a:txBody>
                  <a:tcPr/>
                </a:tc>
                <a:tc>
                  <a:txBody>
                    <a:bodyPr/>
                    <a:lstStyle/>
                    <a:p>
                      <a:r>
                        <a:rPr lang="en-US" dirty="0" smtClean="0"/>
                        <a:t>83701</a:t>
                      </a:r>
                      <a:endParaRPr lang="en-US" dirty="0"/>
                    </a:p>
                  </a:txBody>
                  <a:tcPr/>
                </a:tc>
              </a:tr>
              <a:tr h="370840">
                <a:tc>
                  <a:txBody>
                    <a:bodyPr/>
                    <a:lstStyle/>
                    <a:p>
                      <a:r>
                        <a:rPr lang="en-US" dirty="0" smtClean="0"/>
                        <a:t>102</a:t>
                      </a:r>
                      <a:endParaRPr lang="en-US" dirty="0"/>
                    </a:p>
                  </a:txBody>
                  <a:tcPr/>
                </a:tc>
                <a:tc>
                  <a:txBody>
                    <a:bodyPr/>
                    <a:lstStyle/>
                    <a:p>
                      <a:r>
                        <a:rPr lang="en-US" dirty="0" smtClean="0"/>
                        <a:t>Smith</a:t>
                      </a:r>
                      <a:endParaRPr lang="en-US" dirty="0"/>
                    </a:p>
                  </a:txBody>
                  <a:tcPr/>
                </a:tc>
                <a:tc>
                  <a:txBody>
                    <a:bodyPr/>
                    <a:lstStyle/>
                    <a:p>
                      <a:r>
                        <a:rPr lang="en-US" dirty="0" smtClean="0"/>
                        <a:t>Susan</a:t>
                      </a:r>
                      <a:endParaRPr lang="en-US" dirty="0"/>
                    </a:p>
                  </a:txBody>
                  <a:tcPr/>
                </a:tc>
                <a:tc>
                  <a:txBody>
                    <a:bodyPr/>
                    <a:lstStyle/>
                    <a:p>
                      <a:r>
                        <a:rPr lang="en-US" dirty="0" smtClean="0"/>
                        <a:t>333-4444</a:t>
                      </a:r>
                      <a:endParaRPr lang="en-US" dirty="0"/>
                    </a:p>
                  </a:txBody>
                  <a:tcPr/>
                </a:tc>
                <a:tc>
                  <a:txBody>
                    <a:bodyPr/>
                    <a:lstStyle/>
                    <a:p>
                      <a:r>
                        <a:rPr lang="en-US" dirty="0" smtClean="0"/>
                        <a:t>456 Oak</a:t>
                      </a:r>
                      <a:endParaRPr lang="en-US" dirty="0"/>
                    </a:p>
                  </a:txBody>
                  <a:tcPr/>
                </a:tc>
                <a:tc>
                  <a:txBody>
                    <a:bodyPr/>
                    <a:lstStyle/>
                    <a:p>
                      <a:r>
                        <a:rPr lang="en-US" dirty="0" smtClean="0"/>
                        <a:t>Hartford</a:t>
                      </a:r>
                      <a:endParaRPr lang="en-US" dirty="0"/>
                    </a:p>
                  </a:txBody>
                  <a:tcPr/>
                </a:tc>
                <a:tc>
                  <a:txBody>
                    <a:bodyPr/>
                    <a:lstStyle/>
                    <a:p>
                      <a:r>
                        <a:rPr lang="en-US" dirty="0" smtClean="0"/>
                        <a:t>CT</a:t>
                      </a:r>
                      <a:endParaRPr lang="en-US" dirty="0"/>
                    </a:p>
                  </a:txBody>
                  <a:tcPr/>
                </a:tc>
                <a:tc>
                  <a:txBody>
                    <a:bodyPr/>
                    <a:lstStyle/>
                    <a:p>
                      <a:r>
                        <a:rPr lang="en-US" dirty="0" smtClean="0"/>
                        <a:t>06101</a:t>
                      </a:r>
                      <a:endParaRPr lang="en-US" dirty="0"/>
                    </a:p>
                  </a:txBody>
                  <a:tcPr/>
                </a:tc>
              </a:tr>
              <a:tr h="370840">
                <a:tc>
                  <a:txBody>
                    <a:bodyPr/>
                    <a:lstStyle/>
                    <a:p>
                      <a:r>
                        <a:rPr lang="en-US" dirty="0" smtClean="0"/>
                        <a:t>103</a:t>
                      </a:r>
                      <a:endParaRPr lang="en-US" dirty="0"/>
                    </a:p>
                  </a:txBody>
                  <a:tcPr/>
                </a:tc>
                <a:tc>
                  <a:txBody>
                    <a:bodyPr/>
                    <a:lstStyle/>
                    <a:p>
                      <a:r>
                        <a:rPr lang="en-US" dirty="0" smtClean="0"/>
                        <a:t>Mendes</a:t>
                      </a:r>
                      <a:endParaRPr lang="en-US" dirty="0"/>
                    </a:p>
                  </a:txBody>
                  <a:tcPr/>
                </a:tc>
                <a:tc>
                  <a:txBody>
                    <a:bodyPr/>
                    <a:lstStyle/>
                    <a:p>
                      <a:r>
                        <a:rPr lang="en-US" dirty="0" smtClean="0"/>
                        <a:t>Maria</a:t>
                      </a:r>
                      <a:endParaRPr lang="en-US" dirty="0"/>
                    </a:p>
                  </a:txBody>
                  <a:tcPr/>
                </a:tc>
                <a:tc>
                  <a:txBody>
                    <a:bodyPr/>
                    <a:lstStyle/>
                    <a:p>
                      <a:r>
                        <a:rPr lang="en-US" dirty="0" smtClean="0"/>
                        <a:t>555-6666</a:t>
                      </a:r>
                      <a:endParaRPr lang="en-US" dirty="0"/>
                    </a:p>
                  </a:txBody>
                  <a:tcPr/>
                </a:tc>
                <a:tc>
                  <a:txBody>
                    <a:bodyPr/>
                    <a:lstStyle/>
                    <a:p>
                      <a:r>
                        <a:rPr lang="en-US" dirty="0" smtClean="0"/>
                        <a:t>789 Pine</a:t>
                      </a:r>
                      <a:endParaRPr lang="en-US" dirty="0"/>
                    </a:p>
                  </a:txBody>
                  <a:tcPr/>
                </a:tc>
                <a:tc>
                  <a:txBody>
                    <a:bodyPr/>
                    <a:lstStyle/>
                    <a:p>
                      <a:r>
                        <a:rPr lang="en-US" dirty="0" smtClean="0"/>
                        <a:t>Phoenix</a:t>
                      </a:r>
                      <a:endParaRPr lang="en-US" dirty="0"/>
                    </a:p>
                  </a:txBody>
                  <a:tcPr/>
                </a:tc>
                <a:tc>
                  <a:txBody>
                    <a:bodyPr/>
                    <a:lstStyle/>
                    <a:p>
                      <a:r>
                        <a:rPr lang="en-US" dirty="0" smtClean="0"/>
                        <a:t>AZ</a:t>
                      </a:r>
                      <a:endParaRPr lang="en-US" dirty="0"/>
                    </a:p>
                  </a:txBody>
                  <a:tcPr/>
                </a:tc>
                <a:tc>
                  <a:txBody>
                    <a:bodyPr/>
                    <a:lstStyle/>
                    <a:p>
                      <a:r>
                        <a:rPr lang="en-US" dirty="0" smtClean="0"/>
                        <a:t>85041</a:t>
                      </a:r>
                      <a:endParaRPr lang="en-US" dirty="0"/>
                    </a:p>
                  </a:txBody>
                  <a:tcPr/>
                </a:tc>
              </a:tr>
              <a:tr h="370840">
                <a:tc>
                  <a:txBody>
                    <a:bodyPr/>
                    <a:lstStyle/>
                    <a:p>
                      <a:r>
                        <a:rPr lang="en-US" dirty="0" smtClean="0"/>
                        <a:t>104</a:t>
                      </a:r>
                      <a:endParaRPr lang="en-US" dirty="0"/>
                    </a:p>
                  </a:txBody>
                  <a:tcPr/>
                </a:tc>
                <a:tc>
                  <a:txBody>
                    <a:bodyPr/>
                    <a:lstStyle/>
                    <a:p>
                      <a:r>
                        <a:rPr lang="en-US" dirty="0" smtClean="0"/>
                        <a:t>Brown</a:t>
                      </a:r>
                      <a:endParaRPr lang="en-US" dirty="0"/>
                    </a:p>
                  </a:txBody>
                  <a:tcPr/>
                </a:tc>
                <a:tc>
                  <a:txBody>
                    <a:bodyPr/>
                    <a:lstStyle/>
                    <a:p>
                      <a:r>
                        <a:rPr lang="en-US" dirty="0" smtClean="0"/>
                        <a:t>Bob</a:t>
                      </a:r>
                      <a:endParaRPr lang="en-US" dirty="0"/>
                    </a:p>
                  </a:txBody>
                  <a:tcPr/>
                </a:tc>
                <a:tc>
                  <a:txBody>
                    <a:bodyPr/>
                    <a:lstStyle/>
                    <a:p>
                      <a:r>
                        <a:rPr lang="en-US" dirty="0" smtClean="0"/>
                        <a:t>747-3733</a:t>
                      </a:r>
                      <a:endParaRPr lang="en-US" dirty="0"/>
                    </a:p>
                  </a:txBody>
                  <a:tcPr/>
                </a:tc>
                <a:tc>
                  <a:txBody>
                    <a:bodyPr/>
                    <a:lstStyle/>
                    <a:p>
                      <a:r>
                        <a:rPr lang="en-US" dirty="0" smtClean="0"/>
                        <a:t>910 Pear</a:t>
                      </a:r>
                      <a:endParaRPr lang="en-US" dirty="0"/>
                    </a:p>
                  </a:txBody>
                  <a:tcPr/>
                </a:tc>
                <a:tc>
                  <a:txBody>
                    <a:bodyPr/>
                    <a:lstStyle/>
                    <a:p>
                      <a:r>
                        <a:rPr lang="en-US" dirty="0" smtClean="0"/>
                        <a:t>Sacramento</a:t>
                      </a:r>
                      <a:endParaRPr lang="en-US" dirty="0"/>
                    </a:p>
                  </a:txBody>
                  <a:tcPr/>
                </a:tc>
                <a:tc>
                  <a:txBody>
                    <a:bodyPr/>
                    <a:lstStyle/>
                    <a:p>
                      <a:r>
                        <a:rPr lang="en-US" dirty="0" smtClean="0"/>
                        <a:t>CA</a:t>
                      </a:r>
                      <a:endParaRPr lang="en-US" dirty="0"/>
                    </a:p>
                  </a:txBody>
                  <a:tcPr/>
                </a:tc>
                <a:tc>
                  <a:txBody>
                    <a:bodyPr/>
                    <a:lstStyle/>
                    <a:p>
                      <a:r>
                        <a:rPr lang="en-US" dirty="0" smtClean="0"/>
                        <a:t>94201</a:t>
                      </a:r>
                      <a:endParaRPr lang="en-US" dirty="0"/>
                    </a:p>
                  </a:txBody>
                  <a:tcPr/>
                </a:tc>
              </a:tr>
            </a:tbl>
          </a:graphicData>
        </a:graphic>
      </p:graphicFrame>
      <p:sp>
        <p:nvSpPr>
          <p:cNvPr id="4" name="TextBox 3"/>
          <p:cNvSpPr txBox="1"/>
          <p:nvPr/>
        </p:nvSpPr>
        <p:spPr>
          <a:xfrm>
            <a:off x="3987383" y="2083633"/>
            <a:ext cx="1179362" cy="369332"/>
          </a:xfrm>
          <a:prstGeom prst="rect">
            <a:avLst/>
          </a:prstGeom>
          <a:noFill/>
        </p:spPr>
        <p:txBody>
          <a:bodyPr wrap="none" rtlCol="0">
            <a:spAutoFit/>
          </a:bodyPr>
          <a:lstStyle/>
          <a:p>
            <a:r>
              <a:rPr lang="en-US" dirty="0" smtClean="0"/>
              <a:t>Customers</a:t>
            </a:r>
            <a:endParaRPr lang="en-US" dirty="0"/>
          </a:p>
        </p:txBody>
      </p:sp>
      <p:sp>
        <p:nvSpPr>
          <p:cNvPr id="5" name="TextBox 4"/>
          <p:cNvSpPr txBox="1"/>
          <p:nvPr/>
        </p:nvSpPr>
        <p:spPr>
          <a:xfrm>
            <a:off x="5981075" y="1903751"/>
            <a:ext cx="2085314" cy="369332"/>
          </a:xfrm>
          <a:prstGeom prst="rect">
            <a:avLst/>
          </a:prstGeom>
          <a:noFill/>
        </p:spPr>
        <p:txBody>
          <a:bodyPr wrap="none" rtlCol="0">
            <a:spAutoFit/>
          </a:bodyPr>
          <a:lstStyle/>
          <a:p>
            <a:r>
              <a:rPr lang="en-US" dirty="0" smtClean="0">
                <a:solidFill>
                  <a:srgbClr val="0070C0"/>
                </a:solidFill>
              </a:rPr>
              <a:t>Columns: Properties</a:t>
            </a:r>
            <a:endParaRPr lang="en-US" dirty="0">
              <a:solidFill>
                <a:srgbClr val="0070C0"/>
              </a:solidFill>
            </a:endParaRPr>
          </a:p>
        </p:txBody>
      </p:sp>
      <p:sp>
        <p:nvSpPr>
          <p:cNvPr id="6" name="TextBox 5"/>
          <p:cNvSpPr txBox="1"/>
          <p:nvPr/>
        </p:nvSpPr>
        <p:spPr>
          <a:xfrm>
            <a:off x="689547" y="4691921"/>
            <a:ext cx="2188035" cy="369332"/>
          </a:xfrm>
          <a:prstGeom prst="rect">
            <a:avLst/>
          </a:prstGeom>
          <a:noFill/>
        </p:spPr>
        <p:txBody>
          <a:bodyPr wrap="none" rtlCol="0">
            <a:spAutoFit/>
          </a:bodyPr>
          <a:lstStyle/>
          <a:p>
            <a:r>
              <a:rPr lang="en-US" dirty="0" smtClean="0">
                <a:solidFill>
                  <a:srgbClr val="0070C0"/>
                </a:solidFill>
              </a:rPr>
              <a:t>Rows: Data - instance</a:t>
            </a:r>
            <a:endParaRPr lang="en-US" dirty="0">
              <a:solidFill>
                <a:srgbClr val="0070C0"/>
              </a:solidFill>
            </a:endParaRPr>
          </a:p>
        </p:txBody>
      </p:sp>
      <p:cxnSp>
        <p:nvCxnSpPr>
          <p:cNvPr id="8" name="Straight Arrow Connector 7"/>
          <p:cNvCxnSpPr>
            <a:stCxn id="5" idx="2"/>
          </p:cNvCxnSpPr>
          <p:nvPr/>
        </p:nvCxnSpPr>
        <p:spPr>
          <a:xfrm rot="5400000">
            <a:off x="6252355" y="1672020"/>
            <a:ext cx="170314" cy="1372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p:cNvCxnSpPr>
          <p:nvPr/>
        </p:nvCxnSpPr>
        <p:spPr>
          <a:xfrm rot="16200000" flipH="1">
            <a:off x="7384112" y="1912703"/>
            <a:ext cx="155324" cy="876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0"/>
          </p:cNvCxnSpPr>
          <p:nvPr/>
        </p:nvCxnSpPr>
        <p:spPr>
          <a:xfrm rot="16200000" flipV="1">
            <a:off x="1371468" y="4279824"/>
            <a:ext cx="404734" cy="4194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4675" y="1858780"/>
            <a:ext cx="2699265" cy="369332"/>
          </a:xfrm>
          <a:prstGeom prst="rect">
            <a:avLst/>
          </a:prstGeom>
          <a:noFill/>
        </p:spPr>
        <p:txBody>
          <a:bodyPr wrap="none" rtlCol="0">
            <a:spAutoFit/>
          </a:bodyPr>
          <a:lstStyle/>
          <a:p>
            <a:r>
              <a:rPr lang="en-US" dirty="0" smtClean="0">
                <a:solidFill>
                  <a:srgbClr val="0070C0"/>
                </a:solidFill>
              </a:rPr>
              <a:t>Primary key: Identify a row</a:t>
            </a:r>
            <a:endParaRPr lang="en-US" dirty="0">
              <a:solidFill>
                <a:srgbClr val="0070C0"/>
              </a:solidFill>
            </a:endParaRPr>
          </a:p>
        </p:txBody>
      </p:sp>
      <p:cxnSp>
        <p:nvCxnSpPr>
          <p:cNvPr id="15" name="Straight Arrow Connector 14"/>
          <p:cNvCxnSpPr>
            <a:stCxn id="13" idx="2"/>
          </p:cNvCxnSpPr>
          <p:nvPr/>
        </p:nvCxnSpPr>
        <p:spPr>
          <a:xfrm rot="5400000">
            <a:off x="1256720" y="2035694"/>
            <a:ext cx="395170" cy="7800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Subtotal: Sales by </a:t>
            </a:r>
            <a:r>
              <a:rPr lang="en-US" dirty="0" err="1" smtClean="0"/>
              <a:t>ModelType</a:t>
            </a:r>
            <a:endParaRPr lang="en-US" dirty="0"/>
          </a:p>
        </p:txBody>
      </p:sp>
      <p:sp>
        <p:nvSpPr>
          <p:cNvPr id="3" name="Rectangle 2"/>
          <p:cNvSpPr/>
          <p:nvPr/>
        </p:nvSpPr>
        <p:spPr>
          <a:xfrm>
            <a:off x="2181068" y="5699133"/>
            <a:ext cx="4572000" cy="646331"/>
          </a:xfrm>
          <a:prstGeom prst="rect">
            <a:avLst/>
          </a:prstGeom>
        </p:spPr>
        <p:txBody>
          <a:bodyPr>
            <a:spAutoFit/>
          </a:bodyPr>
          <a:lstStyle/>
          <a:p>
            <a:r>
              <a:rPr lang="en-US" dirty="0" smtClean="0"/>
              <a:t>What is the number of bicycles sold of each model type in November 2008?</a:t>
            </a:r>
            <a:endParaRPr lang="en-US" dirty="0"/>
          </a:p>
        </p:txBody>
      </p:sp>
      <p:pic>
        <p:nvPicPr>
          <p:cNvPr id="41986" name="Picture 2"/>
          <p:cNvPicPr>
            <a:picLocks noChangeAspect="1" noChangeArrowheads="1"/>
          </p:cNvPicPr>
          <p:nvPr/>
        </p:nvPicPr>
        <p:blipFill>
          <a:blip r:embed="rId2" cstate="print"/>
          <a:srcRect/>
          <a:stretch>
            <a:fillRect/>
          </a:stretch>
        </p:blipFill>
        <p:spPr bwMode="auto">
          <a:xfrm>
            <a:off x="974361" y="1317104"/>
            <a:ext cx="7315200" cy="41338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Subtotal: SQL and Results</a:t>
            </a:r>
            <a:endParaRPr lang="en-US" dirty="0"/>
          </a:p>
        </p:txBody>
      </p:sp>
      <p:sp>
        <p:nvSpPr>
          <p:cNvPr id="3" name="Rectangle 2"/>
          <p:cNvSpPr/>
          <p:nvPr/>
        </p:nvSpPr>
        <p:spPr>
          <a:xfrm>
            <a:off x="1611442" y="1270497"/>
            <a:ext cx="7127823" cy="1754326"/>
          </a:xfrm>
          <a:prstGeom prst="rect">
            <a:avLst/>
          </a:prstGeom>
        </p:spPr>
        <p:txBody>
          <a:bodyPr wrap="square">
            <a:spAutoFit/>
          </a:bodyPr>
          <a:lstStyle/>
          <a:p>
            <a:r>
              <a:rPr lang="en-US" dirty="0" smtClean="0"/>
              <a:t>SELECT     </a:t>
            </a:r>
            <a:r>
              <a:rPr lang="en-US" dirty="0" err="1" smtClean="0"/>
              <a:t>ModelType</a:t>
            </a:r>
            <a:r>
              <a:rPr lang="en-US" dirty="0" smtClean="0"/>
              <a:t>, COUNT(</a:t>
            </a:r>
            <a:r>
              <a:rPr lang="en-US" dirty="0" err="1" smtClean="0"/>
              <a:t>SerialNumber</a:t>
            </a:r>
            <a:r>
              <a:rPr lang="en-US" dirty="0" smtClean="0"/>
              <a:t>) AS </a:t>
            </a:r>
            <a:r>
              <a:rPr lang="en-US" dirty="0" err="1" smtClean="0"/>
              <a:t>NBikes</a:t>
            </a:r>
            <a:endParaRPr lang="en-US" dirty="0" smtClean="0"/>
          </a:p>
          <a:p>
            <a:r>
              <a:rPr lang="en-US" dirty="0" smtClean="0"/>
              <a:t>FROM       Bicycle</a:t>
            </a:r>
          </a:p>
          <a:p>
            <a:r>
              <a:rPr lang="en-US" dirty="0" smtClean="0"/>
              <a:t>WHERE     (</a:t>
            </a:r>
            <a:r>
              <a:rPr lang="en-US" dirty="0" err="1" smtClean="0"/>
              <a:t>OrderDate</a:t>
            </a:r>
            <a:r>
              <a:rPr lang="en-US" dirty="0" smtClean="0"/>
              <a:t> </a:t>
            </a:r>
          </a:p>
          <a:p>
            <a:r>
              <a:rPr lang="en-US" dirty="0" smtClean="0"/>
              <a:t>	BETWEEN CONVERT(DATETIME, '2008-11-01 00:00:00', 102)</a:t>
            </a:r>
          </a:p>
          <a:p>
            <a:r>
              <a:rPr lang="en-US" dirty="0" smtClean="0"/>
              <a:t>	AND CONVERT(DATETIME, '2008-11-30 00:00:00', 102))</a:t>
            </a:r>
          </a:p>
          <a:p>
            <a:r>
              <a:rPr lang="en-US" dirty="0" smtClean="0"/>
              <a:t>GROUP BY </a:t>
            </a:r>
            <a:r>
              <a:rPr lang="en-US" dirty="0" err="1" smtClean="0"/>
              <a:t>ModelType</a:t>
            </a:r>
            <a:endParaRPr lang="en-US" dirty="0"/>
          </a:p>
        </p:txBody>
      </p:sp>
      <p:sp>
        <p:nvSpPr>
          <p:cNvPr id="5" name="Rectangle 4"/>
          <p:cNvSpPr/>
          <p:nvPr/>
        </p:nvSpPr>
        <p:spPr>
          <a:xfrm>
            <a:off x="1836294" y="3574757"/>
            <a:ext cx="2076138" cy="1477328"/>
          </a:xfrm>
          <a:prstGeom prst="rect">
            <a:avLst/>
          </a:prstGeom>
        </p:spPr>
        <p:txBody>
          <a:bodyPr wrap="square">
            <a:spAutoFit/>
          </a:bodyPr>
          <a:lstStyle/>
          <a:p>
            <a:pPr>
              <a:tabLst>
                <a:tab pos="1484313" algn="l"/>
              </a:tabLst>
            </a:pPr>
            <a:r>
              <a:rPr lang="en-US" dirty="0" smtClean="0"/>
              <a:t>Mountain	13</a:t>
            </a:r>
          </a:p>
          <a:p>
            <a:pPr>
              <a:tabLst>
                <a:tab pos="1484313" algn="l"/>
              </a:tabLst>
            </a:pPr>
            <a:r>
              <a:rPr lang="en-US" dirty="0" smtClean="0"/>
              <a:t>Mountain full	57</a:t>
            </a:r>
          </a:p>
          <a:p>
            <a:pPr>
              <a:tabLst>
                <a:tab pos="1484313" algn="l"/>
              </a:tabLst>
            </a:pPr>
            <a:r>
              <a:rPr lang="en-US" dirty="0" smtClean="0"/>
              <a:t>Race	52</a:t>
            </a:r>
          </a:p>
          <a:p>
            <a:pPr>
              <a:tabLst>
                <a:tab pos="1484313" algn="l"/>
              </a:tabLst>
            </a:pPr>
            <a:r>
              <a:rPr lang="en-US" dirty="0" smtClean="0"/>
              <a:t>Road	47</a:t>
            </a:r>
          </a:p>
          <a:p>
            <a:pPr>
              <a:tabLst>
                <a:tab pos="1484313" algn="l"/>
              </a:tabLst>
            </a:pPr>
            <a:r>
              <a:rPr lang="en-US" dirty="0" smtClean="0"/>
              <a:t>Tour	13</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HAVING: Restrict Output</a:t>
            </a:r>
            <a:endParaRPr lang="en-US" dirty="0"/>
          </a:p>
        </p:txBody>
      </p:sp>
      <p:sp>
        <p:nvSpPr>
          <p:cNvPr id="3" name="Rectangle 2"/>
          <p:cNvSpPr/>
          <p:nvPr/>
        </p:nvSpPr>
        <p:spPr>
          <a:xfrm>
            <a:off x="1611442" y="1270497"/>
            <a:ext cx="7127823" cy="2031325"/>
          </a:xfrm>
          <a:prstGeom prst="rect">
            <a:avLst/>
          </a:prstGeom>
        </p:spPr>
        <p:txBody>
          <a:bodyPr wrap="square">
            <a:spAutoFit/>
          </a:bodyPr>
          <a:lstStyle/>
          <a:p>
            <a:r>
              <a:rPr lang="en-US" dirty="0" smtClean="0"/>
              <a:t>SELECT     </a:t>
            </a:r>
            <a:r>
              <a:rPr lang="en-US" dirty="0" err="1" smtClean="0"/>
              <a:t>ModelType</a:t>
            </a:r>
            <a:r>
              <a:rPr lang="en-US" dirty="0" smtClean="0"/>
              <a:t>, COUNT(</a:t>
            </a:r>
            <a:r>
              <a:rPr lang="en-US" dirty="0" err="1" smtClean="0"/>
              <a:t>SerialNumber</a:t>
            </a:r>
            <a:r>
              <a:rPr lang="en-US" dirty="0" smtClean="0"/>
              <a:t>) AS </a:t>
            </a:r>
            <a:r>
              <a:rPr lang="en-US" dirty="0" err="1" smtClean="0"/>
              <a:t>NBikes</a:t>
            </a:r>
            <a:endParaRPr lang="en-US" dirty="0" smtClean="0"/>
          </a:p>
          <a:p>
            <a:r>
              <a:rPr lang="en-US" dirty="0" smtClean="0"/>
              <a:t>FROM       Bicycle</a:t>
            </a:r>
          </a:p>
          <a:p>
            <a:r>
              <a:rPr lang="en-US" dirty="0" smtClean="0"/>
              <a:t>WHERE     (</a:t>
            </a:r>
            <a:r>
              <a:rPr lang="en-US" dirty="0" err="1" smtClean="0"/>
              <a:t>OrderDate</a:t>
            </a:r>
            <a:r>
              <a:rPr lang="en-US" dirty="0" smtClean="0"/>
              <a:t> </a:t>
            </a:r>
          </a:p>
          <a:p>
            <a:r>
              <a:rPr lang="en-US" dirty="0" smtClean="0"/>
              <a:t>	BETWEEN CONVERT(DATETIME, '2008-11-01 00:00:00', 102)</a:t>
            </a:r>
          </a:p>
          <a:p>
            <a:r>
              <a:rPr lang="en-US" dirty="0" smtClean="0"/>
              <a:t>	AND CONVERT(DATETIME, '2008-11-30 00:00:00', 102))</a:t>
            </a:r>
          </a:p>
          <a:p>
            <a:r>
              <a:rPr lang="en-US" dirty="0" smtClean="0"/>
              <a:t>GROUP BY </a:t>
            </a:r>
            <a:r>
              <a:rPr lang="en-US" dirty="0" err="1" smtClean="0"/>
              <a:t>ModelType</a:t>
            </a:r>
            <a:endParaRPr lang="en-US" dirty="0" smtClean="0"/>
          </a:p>
          <a:p>
            <a:r>
              <a:rPr lang="en-US" dirty="0" smtClean="0"/>
              <a:t>HAVING Count(</a:t>
            </a:r>
            <a:r>
              <a:rPr lang="en-US" dirty="0" err="1" smtClean="0"/>
              <a:t>SerialNumber</a:t>
            </a:r>
            <a:r>
              <a:rPr lang="en-US" dirty="0" smtClean="0"/>
              <a:t>) &gt; 15;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HAVING v. WHERE</a:t>
            </a:r>
            <a:endParaRPr lang="en-US" dirty="0"/>
          </a:p>
        </p:txBody>
      </p:sp>
      <p:pic>
        <p:nvPicPr>
          <p:cNvPr id="43010" name="Picture 2"/>
          <p:cNvPicPr>
            <a:picLocks noChangeAspect="1" noChangeArrowheads="1"/>
          </p:cNvPicPr>
          <p:nvPr/>
        </p:nvPicPr>
        <p:blipFill>
          <a:blip r:embed="rId2" cstate="print"/>
          <a:srcRect/>
          <a:stretch>
            <a:fillRect/>
          </a:stretch>
        </p:blipFill>
        <p:spPr bwMode="auto">
          <a:xfrm>
            <a:off x="1114425" y="1157288"/>
            <a:ext cx="6395647" cy="4202099"/>
          </a:xfrm>
          <a:prstGeom prst="rect">
            <a:avLst/>
          </a:prstGeom>
          <a:noFill/>
          <a:ln w="9525">
            <a:noFill/>
            <a:miter lim="800000"/>
            <a:headEnd/>
            <a:tailEnd/>
          </a:ln>
        </p:spPr>
      </p:pic>
      <p:sp>
        <p:nvSpPr>
          <p:cNvPr id="4" name="TextBox 3"/>
          <p:cNvSpPr txBox="1"/>
          <p:nvPr/>
        </p:nvSpPr>
        <p:spPr>
          <a:xfrm>
            <a:off x="2053653" y="5426439"/>
            <a:ext cx="4818563" cy="923330"/>
          </a:xfrm>
          <a:prstGeom prst="rect">
            <a:avLst/>
          </a:prstGeom>
          <a:noFill/>
        </p:spPr>
        <p:txBody>
          <a:bodyPr wrap="none" rtlCol="0">
            <a:spAutoFit/>
          </a:bodyPr>
          <a:lstStyle/>
          <a:p>
            <a:r>
              <a:rPr lang="en-US" dirty="0" smtClean="0">
                <a:solidFill>
                  <a:srgbClr val="0070C0"/>
                </a:solidFill>
              </a:rPr>
              <a:t>WHERE filters individual rows.</a:t>
            </a:r>
          </a:p>
          <a:p>
            <a:r>
              <a:rPr lang="en-US" dirty="0" smtClean="0">
                <a:solidFill>
                  <a:srgbClr val="0070C0"/>
                </a:solidFill>
              </a:rPr>
              <a:t>HAVING filters the subtotal or output list.</a:t>
            </a:r>
          </a:p>
          <a:p>
            <a:r>
              <a:rPr lang="en-US" dirty="0" smtClean="0">
                <a:solidFill>
                  <a:srgbClr val="0070C0"/>
                </a:solidFill>
              </a:rPr>
              <a:t>But it is hard to see the difference in the designer.</a:t>
            </a:r>
            <a:endParaRPr lang="en-US" dirty="0">
              <a:solidFill>
                <a:srgbClr val="0070C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Salesperson</a:t>
            </a:r>
            <a:endParaRPr lang="en-US" dirty="0"/>
          </a:p>
        </p:txBody>
      </p:sp>
      <p:sp>
        <p:nvSpPr>
          <p:cNvPr id="3" name="TextBox 2"/>
          <p:cNvSpPr txBox="1"/>
          <p:nvPr/>
        </p:nvSpPr>
        <p:spPr>
          <a:xfrm>
            <a:off x="1409075" y="1558977"/>
            <a:ext cx="5111271" cy="369332"/>
          </a:xfrm>
          <a:prstGeom prst="rect">
            <a:avLst/>
          </a:prstGeom>
          <a:noFill/>
        </p:spPr>
        <p:txBody>
          <a:bodyPr wrap="none" rtlCol="0">
            <a:spAutoFit/>
          </a:bodyPr>
          <a:lstStyle/>
          <a:p>
            <a:r>
              <a:rPr lang="en-US" dirty="0" smtClean="0"/>
              <a:t>Quantity or revenue?	Use Revenue/</a:t>
            </a:r>
            <a:r>
              <a:rPr lang="en-US" dirty="0" err="1" smtClean="0"/>
              <a:t>SalePrice</a:t>
            </a:r>
            <a:endParaRPr lang="en-US" dirty="0"/>
          </a:p>
        </p:txBody>
      </p:sp>
      <p:sp>
        <p:nvSpPr>
          <p:cNvPr id="5" name="Rectangle 4"/>
          <p:cNvSpPr/>
          <p:nvPr/>
        </p:nvSpPr>
        <p:spPr>
          <a:xfrm>
            <a:off x="704539" y="1996564"/>
            <a:ext cx="7764904" cy="3970318"/>
          </a:xfrm>
          <a:prstGeom prst="rect">
            <a:avLst/>
          </a:prstGeom>
        </p:spPr>
        <p:txBody>
          <a:bodyPr wrap="square">
            <a:spAutoFit/>
          </a:bodyPr>
          <a:lstStyle/>
          <a:p>
            <a:r>
              <a:rPr lang="en-US" dirty="0" smtClean="0"/>
              <a:t>Try:</a:t>
            </a:r>
          </a:p>
          <a:p>
            <a:r>
              <a:rPr lang="en-US" dirty="0" smtClean="0"/>
              <a:t>SELECT </a:t>
            </a:r>
            <a:r>
              <a:rPr lang="en-US" dirty="0" err="1" smtClean="0"/>
              <a:t>EmployeeID</a:t>
            </a:r>
            <a:r>
              <a:rPr lang="en-US" dirty="0" smtClean="0"/>
              <a:t>, Max(</a:t>
            </a:r>
            <a:r>
              <a:rPr lang="en-US" dirty="0" err="1" smtClean="0"/>
              <a:t>SalePrice</a:t>
            </a:r>
            <a:r>
              <a:rPr lang="en-US" dirty="0" smtClean="0"/>
              <a:t>) FROM Bicycle GROUP BY </a:t>
            </a:r>
            <a:r>
              <a:rPr lang="en-US" dirty="0" err="1" smtClean="0"/>
              <a:t>EmployeeID</a:t>
            </a:r>
            <a:r>
              <a:rPr lang="en-US" dirty="0" smtClean="0"/>
              <a:t>;</a:t>
            </a:r>
          </a:p>
          <a:p>
            <a:r>
              <a:rPr lang="en-US" dirty="0" smtClean="0"/>
              <a:t>Which returns a list of employees and the most expensive bicycle sold by each employee. It does not return the totals.</a:t>
            </a:r>
          </a:p>
          <a:p>
            <a:endParaRPr lang="en-US" dirty="0" smtClean="0"/>
          </a:p>
          <a:p>
            <a:r>
              <a:rPr lang="en-US" dirty="0" smtClean="0"/>
              <a:t>Try:</a:t>
            </a:r>
          </a:p>
          <a:p>
            <a:r>
              <a:rPr lang="en-US" dirty="0" smtClean="0"/>
              <a:t>SELECT </a:t>
            </a:r>
            <a:r>
              <a:rPr lang="en-US" dirty="0" err="1" smtClean="0"/>
              <a:t>EmployeeID</a:t>
            </a:r>
            <a:r>
              <a:rPr lang="en-US" dirty="0" smtClean="0"/>
              <a:t>, Max(Sum(</a:t>
            </a:r>
            <a:r>
              <a:rPr lang="en-US" dirty="0" err="1" smtClean="0"/>
              <a:t>SalePrice</a:t>
            </a:r>
            <a:r>
              <a:rPr lang="en-US" dirty="0" smtClean="0"/>
              <a:t>)) FROM Bicycle GROUP BY </a:t>
            </a:r>
            <a:r>
              <a:rPr lang="en-US" dirty="0" err="1" smtClean="0"/>
              <a:t>EmployeeID</a:t>
            </a:r>
            <a:r>
              <a:rPr lang="en-US" dirty="0" smtClean="0"/>
              <a:t>;</a:t>
            </a:r>
          </a:p>
          <a:p>
            <a:r>
              <a:rPr lang="en-US" dirty="0" smtClean="0"/>
              <a:t>Which does not even run.</a:t>
            </a:r>
          </a:p>
          <a:p>
            <a:endParaRPr lang="en-US" dirty="0" smtClean="0"/>
          </a:p>
          <a:p>
            <a:r>
              <a:rPr lang="en-US" dirty="0" smtClean="0"/>
              <a:t>Answer:</a:t>
            </a:r>
          </a:p>
          <a:p>
            <a:r>
              <a:rPr lang="en-US" dirty="0" smtClean="0"/>
              <a:t>SELECT </a:t>
            </a:r>
            <a:r>
              <a:rPr lang="en-US" dirty="0" err="1" smtClean="0"/>
              <a:t>EmployeeID</a:t>
            </a:r>
            <a:r>
              <a:rPr lang="en-US" dirty="0" smtClean="0"/>
              <a:t>, Sum(</a:t>
            </a:r>
            <a:r>
              <a:rPr lang="en-US" dirty="0" err="1" smtClean="0"/>
              <a:t>SalePrice</a:t>
            </a:r>
            <a:r>
              <a:rPr lang="en-US" dirty="0" smtClean="0"/>
              <a:t>) AS Revenue </a:t>
            </a:r>
          </a:p>
          <a:p>
            <a:r>
              <a:rPr lang="en-US" dirty="0" smtClean="0"/>
              <a:t>FROM Bicycle </a:t>
            </a:r>
          </a:p>
          <a:p>
            <a:r>
              <a:rPr lang="en-US" dirty="0" smtClean="0"/>
              <a:t>GROUP BY </a:t>
            </a:r>
            <a:r>
              <a:rPr lang="en-US" dirty="0" err="1" smtClean="0"/>
              <a:t>EmployeeID</a:t>
            </a:r>
            <a:r>
              <a:rPr lang="en-US" dirty="0" smtClean="0"/>
              <a:t> </a:t>
            </a:r>
          </a:p>
          <a:p>
            <a:r>
              <a:rPr lang="en-US" dirty="0" smtClean="0"/>
              <a:t>ORDER BY Sum(</a:t>
            </a:r>
            <a:r>
              <a:rPr lang="en-US" dirty="0" err="1" smtClean="0"/>
              <a:t>SalePrice</a:t>
            </a:r>
            <a:r>
              <a:rPr lang="en-US" dirty="0" smtClean="0"/>
              <a:t>) DESC</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Joins: Introduction</a:t>
            </a:r>
            <a:endParaRPr lang="en-US" dirty="0"/>
          </a:p>
        </p:txBody>
      </p:sp>
      <p:sp>
        <p:nvSpPr>
          <p:cNvPr id="3" name="TextBox 2"/>
          <p:cNvSpPr txBox="1"/>
          <p:nvPr/>
        </p:nvSpPr>
        <p:spPr>
          <a:xfrm>
            <a:off x="1049311" y="4047345"/>
            <a:ext cx="6662145" cy="369332"/>
          </a:xfrm>
          <a:prstGeom prst="rect">
            <a:avLst/>
          </a:prstGeom>
          <a:noFill/>
        </p:spPr>
        <p:txBody>
          <a:bodyPr wrap="none" rtlCol="0">
            <a:spAutoFit/>
          </a:bodyPr>
          <a:lstStyle/>
          <a:p>
            <a:r>
              <a:rPr lang="en-US" dirty="0" smtClean="0"/>
              <a:t>List </a:t>
            </a:r>
            <a:r>
              <a:rPr lang="en-US" dirty="0" err="1" smtClean="0"/>
              <a:t>CustomerIDs</a:t>
            </a:r>
            <a:r>
              <a:rPr lang="en-US" dirty="0" smtClean="0"/>
              <a:t> for everyone who purchased a bike on 01-DEC-2008.</a:t>
            </a:r>
            <a:endParaRPr lang="en-US" dirty="0"/>
          </a:p>
        </p:txBody>
      </p:sp>
      <p:sp>
        <p:nvSpPr>
          <p:cNvPr id="5" name="Rectangle 4"/>
          <p:cNvSpPr/>
          <p:nvPr/>
        </p:nvSpPr>
        <p:spPr>
          <a:xfrm>
            <a:off x="1266669" y="1977984"/>
            <a:ext cx="3785016" cy="923330"/>
          </a:xfrm>
          <a:prstGeom prst="rect">
            <a:avLst/>
          </a:prstGeom>
        </p:spPr>
        <p:txBody>
          <a:bodyPr wrap="square">
            <a:spAutoFit/>
          </a:bodyPr>
          <a:lstStyle/>
          <a:p>
            <a:r>
              <a:rPr lang="en-US" dirty="0" smtClean="0"/>
              <a:t>SELECT </a:t>
            </a:r>
            <a:r>
              <a:rPr lang="en-US" dirty="0" err="1" smtClean="0"/>
              <a:t>CustomerID</a:t>
            </a:r>
            <a:endParaRPr lang="en-US" dirty="0" smtClean="0"/>
          </a:p>
          <a:p>
            <a:r>
              <a:rPr lang="en-US" dirty="0" smtClean="0"/>
              <a:t>FROM Bicycle</a:t>
            </a:r>
          </a:p>
          <a:p>
            <a:r>
              <a:rPr lang="en-US" dirty="0" smtClean="0"/>
              <a:t>WHERE </a:t>
            </a:r>
            <a:r>
              <a:rPr lang="en-US" dirty="0" err="1" smtClean="0"/>
              <a:t>OrderDate</a:t>
            </a:r>
            <a:r>
              <a:rPr lang="en-US" dirty="0" smtClean="0"/>
              <a:t> = '01-DEC-2008';</a:t>
            </a:r>
          </a:p>
        </p:txBody>
      </p:sp>
      <p:sp>
        <p:nvSpPr>
          <p:cNvPr id="6" name="Rectangle 5"/>
          <p:cNvSpPr/>
          <p:nvPr/>
        </p:nvSpPr>
        <p:spPr>
          <a:xfrm>
            <a:off x="5883640" y="1622446"/>
            <a:ext cx="1011836" cy="1754326"/>
          </a:xfrm>
          <a:prstGeom prst="rect">
            <a:avLst/>
          </a:prstGeom>
        </p:spPr>
        <p:txBody>
          <a:bodyPr wrap="square">
            <a:spAutoFit/>
          </a:bodyPr>
          <a:lstStyle/>
          <a:p>
            <a:r>
              <a:rPr lang="en-US" dirty="0" smtClean="0"/>
              <a:t>19114</a:t>
            </a:r>
          </a:p>
          <a:p>
            <a:r>
              <a:rPr lang="en-US" dirty="0" smtClean="0"/>
              <a:t>31202</a:t>
            </a:r>
          </a:p>
          <a:p>
            <a:r>
              <a:rPr lang="en-US" dirty="0" smtClean="0"/>
              <a:t>31335</a:t>
            </a:r>
          </a:p>
          <a:p>
            <a:r>
              <a:rPr lang="en-US" dirty="0" smtClean="0"/>
              <a:t>31651</a:t>
            </a:r>
          </a:p>
          <a:p>
            <a:r>
              <a:rPr lang="en-US" dirty="0" smtClean="0"/>
              <a:t>32631</a:t>
            </a:r>
          </a:p>
          <a:p>
            <a:r>
              <a:rPr lang="en-US" dirty="0" smtClean="0"/>
              <a:t>32687</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Joins: Bicycle + Customer</a:t>
            </a:r>
            <a:endParaRPr lang="en-US" dirty="0"/>
          </a:p>
        </p:txBody>
      </p:sp>
      <p:sp>
        <p:nvSpPr>
          <p:cNvPr id="4" name="Rectangle 3"/>
          <p:cNvSpPr/>
          <p:nvPr/>
        </p:nvSpPr>
        <p:spPr>
          <a:xfrm>
            <a:off x="1708879" y="2818072"/>
            <a:ext cx="5651292" cy="1754326"/>
          </a:xfrm>
          <a:prstGeom prst="rect">
            <a:avLst/>
          </a:prstGeom>
        </p:spPr>
        <p:txBody>
          <a:bodyPr wrap="square">
            <a:spAutoFit/>
          </a:bodyPr>
          <a:lstStyle/>
          <a:p>
            <a:r>
              <a:rPr lang="en-US" dirty="0" smtClean="0"/>
              <a:t>SELECT	</a:t>
            </a:r>
            <a:r>
              <a:rPr lang="en-US" dirty="0" err="1" smtClean="0"/>
              <a:t>Bicycle.CustomerID</a:t>
            </a:r>
            <a:r>
              <a:rPr lang="en-US" dirty="0" smtClean="0"/>
              <a:t>, </a:t>
            </a:r>
            <a:r>
              <a:rPr lang="en-US" dirty="0" err="1" smtClean="0"/>
              <a:t>Customer.FirstName</a:t>
            </a:r>
            <a:r>
              <a:rPr lang="en-US" dirty="0" smtClean="0"/>
              <a:t>,</a:t>
            </a:r>
          </a:p>
          <a:p>
            <a:r>
              <a:rPr lang="en-US" dirty="0" smtClean="0"/>
              <a:t>	</a:t>
            </a:r>
            <a:r>
              <a:rPr lang="en-US" dirty="0" err="1" smtClean="0"/>
              <a:t>Customer.LastName</a:t>
            </a:r>
            <a:r>
              <a:rPr lang="en-US" dirty="0" smtClean="0"/>
              <a:t>, </a:t>
            </a:r>
            <a:r>
              <a:rPr lang="en-US" dirty="0" err="1" smtClean="0"/>
              <a:t>Customer.Phone</a:t>
            </a:r>
            <a:endParaRPr lang="en-US" dirty="0" smtClean="0"/>
          </a:p>
          <a:p>
            <a:r>
              <a:rPr lang="en-US" dirty="0" smtClean="0">
                <a:solidFill>
                  <a:srgbClr val="FF0000"/>
                </a:solidFill>
              </a:rPr>
              <a:t>FROM	Bicycle </a:t>
            </a:r>
          </a:p>
          <a:p>
            <a:r>
              <a:rPr lang="en-US" dirty="0" smtClean="0">
                <a:solidFill>
                  <a:srgbClr val="FF0000"/>
                </a:solidFill>
              </a:rPr>
              <a:t>INNER JOIN Customer </a:t>
            </a:r>
          </a:p>
          <a:p>
            <a:r>
              <a:rPr lang="en-US" dirty="0" smtClean="0">
                <a:solidFill>
                  <a:srgbClr val="FF0000"/>
                </a:solidFill>
              </a:rPr>
              <a:t>	ON </a:t>
            </a:r>
            <a:r>
              <a:rPr lang="en-US" dirty="0" err="1" smtClean="0">
                <a:solidFill>
                  <a:srgbClr val="FF0000"/>
                </a:solidFill>
              </a:rPr>
              <a:t>Bicycle.CustomerID</a:t>
            </a:r>
            <a:r>
              <a:rPr lang="en-US" dirty="0" smtClean="0">
                <a:solidFill>
                  <a:srgbClr val="FF0000"/>
                </a:solidFill>
              </a:rPr>
              <a:t> = </a:t>
            </a:r>
            <a:r>
              <a:rPr lang="en-US" dirty="0" err="1" smtClean="0">
                <a:solidFill>
                  <a:srgbClr val="FF0000"/>
                </a:solidFill>
              </a:rPr>
              <a:t>Customer.CustomerID</a:t>
            </a:r>
            <a:endParaRPr lang="en-US" dirty="0" smtClean="0">
              <a:solidFill>
                <a:srgbClr val="FF0000"/>
              </a:solidFill>
            </a:endParaRPr>
          </a:p>
          <a:p>
            <a:r>
              <a:rPr lang="en-US" dirty="0" smtClean="0"/>
              <a:t>WHERE	(</a:t>
            </a:r>
            <a:r>
              <a:rPr lang="en-US" dirty="0" err="1" smtClean="0"/>
              <a:t>Bicycle.OrderDate</a:t>
            </a:r>
            <a:r>
              <a:rPr lang="en-US" dirty="0" smtClean="0"/>
              <a:t> = '01-DEC-2008')</a:t>
            </a:r>
            <a:endParaRPr lang="en-US" dirty="0"/>
          </a:p>
        </p:txBody>
      </p:sp>
      <p:pic>
        <p:nvPicPr>
          <p:cNvPr id="5" name="Picture 2"/>
          <p:cNvPicPr>
            <a:picLocks noChangeAspect="1" noChangeArrowheads="1"/>
          </p:cNvPicPr>
          <p:nvPr/>
        </p:nvPicPr>
        <p:blipFill>
          <a:blip r:embed="rId2" cstate="print"/>
          <a:srcRect l="5581" t="7134" r="31850" b="64002"/>
          <a:stretch>
            <a:fillRect/>
          </a:stretch>
        </p:blipFill>
        <p:spPr bwMode="auto">
          <a:xfrm>
            <a:off x="1963712" y="1244184"/>
            <a:ext cx="5051685" cy="1619625"/>
          </a:xfrm>
          <a:prstGeom prst="rect">
            <a:avLst/>
          </a:prstGeom>
          <a:noFill/>
          <a:ln w="9525">
            <a:noFill/>
            <a:miter lim="800000"/>
            <a:headEnd/>
            <a:tailEnd/>
          </a:ln>
        </p:spPr>
      </p:pic>
      <p:graphicFrame>
        <p:nvGraphicFramePr>
          <p:cNvPr id="7" name="Table 6"/>
          <p:cNvGraphicFramePr>
            <a:graphicFrameLocks noGrp="1"/>
          </p:cNvGraphicFramePr>
          <p:nvPr/>
        </p:nvGraphicFramePr>
        <p:xfrm>
          <a:off x="1655268" y="4656070"/>
          <a:ext cx="5326113" cy="1714748"/>
        </p:xfrm>
        <a:graphic>
          <a:graphicData uri="http://schemas.openxmlformats.org/drawingml/2006/table">
            <a:tbl>
              <a:tblPr/>
              <a:tblGrid>
                <a:gridCol w="892634"/>
                <a:gridCol w="1352870"/>
                <a:gridCol w="1360293"/>
                <a:gridCol w="1720316"/>
              </a:tblGrid>
              <a:tr h="244964">
                <a:tc>
                  <a:txBody>
                    <a:bodyPr/>
                    <a:lstStyle/>
                    <a:p>
                      <a:pPr marL="0" marR="0">
                        <a:spcBef>
                          <a:spcPts val="0"/>
                        </a:spcBef>
                        <a:spcAft>
                          <a:spcPts val="0"/>
                        </a:spcAft>
                      </a:pPr>
                      <a:r>
                        <a:rPr lang="en-US" sz="1600">
                          <a:latin typeface="Century Schoolbook"/>
                          <a:ea typeface="Calibri"/>
                          <a:cs typeface="Times New Roman"/>
                        </a:rPr>
                        <a:t>CID</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FirstName</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LastName</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Phone</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64">
                <a:tc>
                  <a:txBody>
                    <a:bodyPr/>
                    <a:lstStyle/>
                    <a:p>
                      <a:pPr marL="0" marR="0">
                        <a:spcBef>
                          <a:spcPts val="0"/>
                        </a:spcBef>
                        <a:spcAft>
                          <a:spcPts val="0"/>
                        </a:spcAft>
                      </a:pPr>
                      <a:r>
                        <a:rPr lang="en-US" sz="1600">
                          <a:latin typeface="Century Schoolbook"/>
                          <a:ea typeface="Calibri"/>
                          <a:cs typeface="Times New Roman"/>
                        </a:rPr>
                        <a:t>19114</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James</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Dugan</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(405) 015-0612</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64">
                <a:tc>
                  <a:txBody>
                    <a:bodyPr/>
                    <a:lstStyle/>
                    <a:p>
                      <a:pPr marL="0" marR="0">
                        <a:spcBef>
                          <a:spcPts val="0"/>
                        </a:spcBef>
                        <a:spcAft>
                          <a:spcPts val="0"/>
                        </a:spcAft>
                      </a:pPr>
                      <a:r>
                        <a:rPr lang="en-US" sz="1600">
                          <a:latin typeface="Century Schoolbook"/>
                          <a:ea typeface="Calibri"/>
                          <a:cs typeface="Times New Roman"/>
                        </a:rPr>
                        <a:t>31202</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Michael</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Macdonald</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(803) 408-1618</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64">
                <a:tc>
                  <a:txBody>
                    <a:bodyPr/>
                    <a:lstStyle/>
                    <a:p>
                      <a:pPr marL="0" marR="0">
                        <a:spcBef>
                          <a:spcPts val="0"/>
                        </a:spcBef>
                        <a:spcAft>
                          <a:spcPts val="0"/>
                        </a:spcAft>
                      </a:pPr>
                      <a:r>
                        <a:rPr lang="en-US" sz="1600">
                          <a:latin typeface="Century Schoolbook"/>
                          <a:ea typeface="Calibri"/>
                          <a:cs typeface="Times New Roman"/>
                        </a:rPr>
                        <a:t>31335</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Theresa</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Raux</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(540) 689-8730</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64">
                <a:tc>
                  <a:txBody>
                    <a:bodyPr/>
                    <a:lstStyle/>
                    <a:p>
                      <a:pPr marL="0" marR="0">
                        <a:spcBef>
                          <a:spcPts val="0"/>
                        </a:spcBef>
                        <a:spcAft>
                          <a:spcPts val="0"/>
                        </a:spcAft>
                      </a:pPr>
                      <a:r>
                        <a:rPr lang="en-US" sz="1600">
                          <a:latin typeface="Century Schoolbook"/>
                          <a:ea typeface="Calibri"/>
                          <a:cs typeface="Times New Roman"/>
                        </a:rPr>
                        <a:t>31651</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Kwok</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Lawrence</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(850) 136-9460</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64">
                <a:tc>
                  <a:txBody>
                    <a:bodyPr/>
                    <a:lstStyle/>
                    <a:p>
                      <a:pPr marL="0" marR="0">
                        <a:spcBef>
                          <a:spcPts val="0"/>
                        </a:spcBef>
                        <a:spcAft>
                          <a:spcPts val="0"/>
                        </a:spcAft>
                      </a:pPr>
                      <a:r>
                        <a:rPr lang="en-US" sz="1600">
                          <a:latin typeface="Century Schoolbook"/>
                          <a:ea typeface="Calibri"/>
                          <a:cs typeface="Times New Roman"/>
                        </a:rPr>
                        <a:t>32631</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Joseph</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Despirito</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(814) 732-0324</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64">
                <a:tc>
                  <a:txBody>
                    <a:bodyPr/>
                    <a:lstStyle/>
                    <a:p>
                      <a:pPr marL="0" marR="0">
                        <a:spcBef>
                          <a:spcPts val="0"/>
                        </a:spcBef>
                        <a:spcAft>
                          <a:spcPts val="0"/>
                        </a:spcAft>
                      </a:pPr>
                      <a:r>
                        <a:rPr lang="en-US" sz="1600">
                          <a:latin typeface="Century Schoolbook"/>
                          <a:ea typeface="Calibri"/>
                          <a:cs typeface="Times New Roman"/>
                        </a:rPr>
                        <a:t>32687</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B</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entury Schoolbook"/>
                          <a:ea typeface="Calibri"/>
                          <a:cs typeface="Times New Roman"/>
                        </a:rPr>
                        <a:t>Wagman</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Century Schoolbook"/>
                          <a:ea typeface="Calibri"/>
                          <a:cs typeface="Times New Roman"/>
                        </a:rPr>
                        <a:t>(863) 989-8229</a:t>
                      </a:r>
                    </a:p>
                  </a:txBody>
                  <a:tcPr marL="100213" marR="1002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599606" y="6488668"/>
            <a:ext cx="8058681" cy="369332"/>
          </a:xfrm>
          <a:prstGeom prst="rect">
            <a:avLst/>
          </a:prstGeom>
          <a:noFill/>
        </p:spPr>
        <p:txBody>
          <a:bodyPr wrap="none" rtlCol="0">
            <a:spAutoFit/>
          </a:bodyPr>
          <a:lstStyle/>
          <a:p>
            <a:r>
              <a:rPr lang="en-US" dirty="0" smtClean="0"/>
              <a:t>List Names and Phone numbers for everyone who purchased a bike on 01-DEC-2008.</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Table.Column</a:t>
            </a:r>
            <a:endParaRPr lang="en-US" dirty="0"/>
          </a:p>
        </p:txBody>
      </p:sp>
      <p:sp>
        <p:nvSpPr>
          <p:cNvPr id="5" name="TextBox 4"/>
          <p:cNvSpPr txBox="1"/>
          <p:nvPr/>
        </p:nvSpPr>
        <p:spPr>
          <a:xfrm>
            <a:off x="2083634" y="1528997"/>
            <a:ext cx="5411448" cy="1477328"/>
          </a:xfrm>
          <a:prstGeom prst="rect">
            <a:avLst/>
          </a:prstGeom>
          <a:noFill/>
        </p:spPr>
        <p:txBody>
          <a:bodyPr wrap="square" rtlCol="0">
            <a:spAutoFit/>
          </a:bodyPr>
          <a:lstStyle/>
          <a:p>
            <a:r>
              <a:rPr lang="en-US" dirty="0" smtClean="0"/>
              <a:t>ON </a:t>
            </a:r>
            <a:r>
              <a:rPr lang="en-US" dirty="0" err="1" smtClean="0"/>
              <a:t>Bicycle.CustomerID</a:t>
            </a:r>
            <a:r>
              <a:rPr lang="en-US" dirty="0" smtClean="0"/>
              <a:t> = </a:t>
            </a:r>
            <a:r>
              <a:rPr lang="en-US" dirty="0" err="1" smtClean="0"/>
              <a:t>Customer.CustomerID</a:t>
            </a:r>
            <a:endParaRPr lang="en-US" dirty="0" smtClean="0"/>
          </a:p>
          <a:p>
            <a:endParaRPr lang="en-US" dirty="0" smtClean="0"/>
          </a:p>
          <a:p>
            <a:r>
              <a:rPr lang="en-US" dirty="0" smtClean="0"/>
              <a:t>Because the same column name is used in both tables, the </a:t>
            </a:r>
            <a:r>
              <a:rPr lang="en-US" dirty="0" err="1" smtClean="0"/>
              <a:t>table.column</a:t>
            </a:r>
            <a:r>
              <a:rPr lang="en-US" dirty="0" smtClean="0"/>
              <a:t> syntax is required to tell them apart.</a:t>
            </a:r>
          </a:p>
          <a:p>
            <a:r>
              <a:rPr lang="en-US" dirty="0" smtClean="0"/>
              <a:t>This syntax can be used anywhere in the query.</a:t>
            </a:r>
            <a:endParaRPr lang="en-US" dirty="0"/>
          </a:p>
        </p:txBody>
      </p:sp>
      <p:sp>
        <p:nvSpPr>
          <p:cNvPr id="6" name="TextBox 5"/>
          <p:cNvSpPr txBox="1"/>
          <p:nvPr/>
        </p:nvSpPr>
        <p:spPr>
          <a:xfrm>
            <a:off x="2053651" y="3192905"/>
            <a:ext cx="6550703" cy="2031325"/>
          </a:xfrm>
          <a:prstGeom prst="rect">
            <a:avLst/>
          </a:prstGeom>
          <a:noFill/>
        </p:spPr>
        <p:txBody>
          <a:bodyPr wrap="square" rtlCol="0">
            <a:spAutoFit/>
          </a:bodyPr>
          <a:lstStyle/>
          <a:p>
            <a:r>
              <a:rPr lang="en-US" dirty="0" smtClean="0"/>
              <a:t>SQL Server tables:</a:t>
            </a:r>
          </a:p>
          <a:p>
            <a:r>
              <a:rPr lang="en-US" dirty="0" smtClean="0"/>
              <a:t>Database</a:t>
            </a:r>
          </a:p>
          <a:p>
            <a:r>
              <a:rPr lang="en-US" dirty="0" smtClean="0"/>
              <a:t>Schema		-- typically a role, often </a:t>
            </a:r>
            <a:r>
              <a:rPr lang="en-US" dirty="0" err="1" smtClean="0"/>
              <a:t>dbo</a:t>
            </a:r>
            <a:r>
              <a:rPr lang="en-US" dirty="0" smtClean="0"/>
              <a:t> (database owner)</a:t>
            </a:r>
          </a:p>
          <a:p>
            <a:r>
              <a:rPr lang="en-US" dirty="0" smtClean="0"/>
              <a:t>Table</a:t>
            </a:r>
          </a:p>
          <a:p>
            <a:endParaRPr lang="en-US" dirty="0" smtClean="0"/>
          </a:p>
          <a:p>
            <a:r>
              <a:rPr lang="en-US" dirty="0" smtClean="0"/>
              <a:t>SELECT *</a:t>
            </a:r>
          </a:p>
          <a:p>
            <a:r>
              <a:rPr lang="en-US" dirty="0" smtClean="0"/>
              <a:t>FROM </a:t>
            </a:r>
            <a:r>
              <a:rPr lang="en-US" dirty="0" err="1" smtClean="0"/>
              <a:t>RT.dbo.ModelType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Multiple Tables</a:t>
            </a:r>
            <a:endParaRPr lang="en-US" dirty="0"/>
          </a:p>
        </p:txBody>
      </p:sp>
      <p:sp>
        <p:nvSpPr>
          <p:cNvPr id="5" name="TextBox 4"/>
          <p:cNvSpPr txBox="1"/>
          <p:nvPr/>
        </p:nvSpPr>
        <p:spPr>
          <a:xfrm>
            <a:off x="584616" y="5949022"/>
            <a:ext cx="7099444" cy="369332"/>
          </a:xfrm>
          <a:prstGeom prst="rect">
            <a:avLst/>
          </a:prstGeom>
          <a:noFill/>
        </p:spPr>
        <p:txBody>
          <a:bodyPr wrap="none" rtlCol="0">
            <a:spAutoFit/>
          </a:bodyPr>
          <a:lstStyle/>
          <a:p>
            <a:r>
              <a:rPr lang="en-US" dirty="0" smtClean="0"/>
              <a:t>List customers from Miami, FL who purchased bicycles in December 2008.</a:t>
            </a:r>
            <a:endParaRPr lang="en-US" dirty="0"/>
          </a:p>
        </p:txBody>
      </p:sp>
      <p:pic>
        <p:nvPicPr>
          <p:cNvPr id="51203" name="Picture 3"/>
          <p:cNvPicPr>
            <a:picLocks noChangeAspect="1" noChangeArrowheads="1"/>
          </p:cNvPicPr>
          <p:nvPr/>
        </p:nvPicPr>
        <p:blipFill>
          <a:blip r:embed="rId2" cstate="print"/>
          <a:srcRect/>
          <a:stretch>
            <a:fillRect/>
          </a:stretch>
        </p:blipFill>
        <p:spPr bwMode="auto">
          <a:xfrm>
            <a:off x="1697635" y="1274163"/>
            <a:ext cx="5849309" cy="4646951"/>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Multiple Joins</a:t>
            </a:r>
            <a:endParaRPr lang="en-US" dirty="0"/>
          </a:p>
        </p:txBody>
      </p:sp>
      <p:sp>
        <p:nvSpPr>
          <p:cNvPr id="3" name="Rectangle 2"/>
          <p:cNvSpPr/>
          <p:nvPr/>
        </p:nvSpPr>
        <p:spPr>
          <a:xfrm>
            <a:off x="509665" y="1582341"/>
            <a:ext cx="7779895" cy="3416320"/>
          </a:xfrm>
          <a:prstGeom prst="rect">
            <a:avLst/>
          </a:prstGeom>
        </p:spPr>
        <p:txBody>
          <a:bodyPr wrap="square">
            <a:spAutoFit/>
          </a:bodyPr>
          <a:lstStyle/>
          <a:p>
            <a:pPr>
              <a:tabLst>
                <a:tab pos="465138" algn="l"/>
                <a:tab pos="914400" algn="l"/>
                <a:tab pos="1423988" algn="l"/>
              </a:tabLst>
            </a:pPr>
            <a:r>
              <a:rPr lang="en-US" dirty="0" smtClean="0"/>
              <a:t>SELECT	</a:t>
            </a:r>
            <a:r>
              <a:rPr lang="en-US" dirty="0" err="1" smtClean="0"/>
              <a:t>Bicycle.ModelType</a:t>
            </a:r>
            <a:r>
              <a:rPr lang="en-US" dirty="0" smtClean="0"/>
              <a:t>, </a:t>
            </a:r>
            <a:r>
              <a:rPr lang="en-US" dirty="0" err="1" smtClean="0"/>
              <a:t>Bicycle.OrderDate</a:t>
            </a:r>
            <a:r>
              <a:rPr lang="en-US" dirty="0" smtClean="0"/>
              <a:t>, </a:t>
            </a:r>
            <a:r>
              <a:rPr lang="en-US" dirty="0" err="1" smtClean="0"/>
              <a:t>Customer.Phone</a:t>
            </a:r>
            <a:r>
              <a:rPr lang="en-US" dirty="0" smtClean="0"/>
              <a:t>,</a:t>
            </a:r>
          </a:p>
          <a:p>
            <a:pPr>
              <a:tabLst>
                <a:tab pos="465138" algn="l"/>
                <a:tab pos="914400" algn="l"/>
                <a:tab pos="1423988" algn="l"/>
              </a:tabLst>
            </a:pPr>
            <a:r>
              <a:rPr lang="en-US" dirty="0" smtClean="0"/>
              <a:t>	</a:t>
            </a:r>
            <a:r>
              <a:rPr lang="en-US" dirty="0" err="1" smtClean="0"/>
              <a:t>Customer.LastName</a:t>
            </a:r>
            <a:r>
              <a:rPr lang="en-US" dirty="0" smtClean="0"/>
              <a:t>, </a:t>
            </a:r>
            <a:r>
              <a:rPr lang="en-US" dirty="0" err="1" smtClean="0"/>
              <a:t>City.City</a:t>
            </a:r>
            <a:r>
              <a:rPr lang="en-US" dirty="0" smtClean="0"/>
              <a:t>, </a:t>
            </a:r>
            <a:r>
              <a:rPr lang="en-US" dirty="0" err="1" smtClean="0"/>
              <a:t>City.State</a:t>
            </a:r>
            <a:endParaRPr lang="en-US" dirty="0" smtClean="0"/>
          </a:p>
          <a:p>
            <a:pPr>
              <a:tabLst>
                <a:tab pos="465138" algn="l"/>
                <a:tab pos="914400" algn="l"/>
                <a:tab pos="1423988" algn="l"/>
              </a:tabLst>
            </a:pPr>
            <a:r>
              <a:rPr lang="en-US" dirty="0" smtClean="0"/>
              <a:t>FROM	Bicycle </a:t>
            </a:r>
          </a:p>
          <a:p>
            <a:pPr>
              <a:tabLst>
                <a:tab pos="465138" algn="l"/>
                <a:tab pos="914400" algn="l"/>
                <a:tab pos="1423988" algn="l"/>
              </a:tabLst>
            </a:pPr>
            <a:r>
              <a:rPr lang="en-US" dirty="0" smtClean="0"/>
              <a:t>INNER JOIN	Customer </a:t>
            </a:r>
          </a:p>
          <a:p>
            <a:pPr>
              <a:tabLst>
                <a:tab pos="465138" algn="l"/>
                <a:tab pos="914400" algn="l"/>
                <a:tab pos="1423988" algn="l"/>
              </a:tabLst>
            </a:pPr>
            <a:r>
              <a:rPr lang="en-US" dirty="0" smtClean="0"/>
              <a:t>		ON </a:t>
            </a:r>
            <a:r>
              <a:rPr lang="en-US" dirty="0" err="1" smtClean="0"/>
              <a:t>Bicycle.CustomerID</a:t>
            </a:r>
            <a:r>
              <a:rPr lang="en-US" dirty="0" smtClean="0"/>
              <a:t> = </a:t>
            </a:r>
            <a:r>
              <a:rPr lang="en-US" dirty="0" err="1" smtClean="0"/>
              <a:t>Customer.CustomerID</a:t>
            </a:r>
            <a:r>
              <a:rPr lang="en-US" dirty="0" smtClean="0"/>
              <a:t> </a:t>
            </a:r>
          </a:p>
          <a:p>
            <a:pPr>
              <a:tabLst>
                <a:tab pos="465138" algn="l"/>
                <a:tab pos="914400" algn="l"/>
                <a:tab pos="1423988" algn="l"/>
              </a:tabLst>
            </a:pPr>
            <a:r>
              <a:rPr lang="en-US" dirty="0" smtClean="0"/>
              <a:t>INNER JOIN	City </a:t>
            </a:r>
          </a:p>
          <a:p>
            <a:pPr>
              <a:tabLst>
                <a:tab pos="465138" algn="l"/>
                <a:tab pos="914400" algn="l"/>
                <a:tab pos="1423988" algn="l"/>
              </a:tabLst>
            </a:pPr>
            <a:r>
              <a:rPr lang="en-US" dirty="0" smtClean="0"/>
              <a:t>		ON </a:t>
            </a:r>
            <a:r>
              <a:rPr lang="en-US" dirty="0" err="1" smtClean="0"/>
              <a:t>Customer.CityID</a:t>
            </a:r>
            <a:r>
              <a:rPr lang="en-US" dirty="0" smtClean="0"/>
              <a:t> = </a:t>
            </a:r>
            <a:r>
              <a:rPr lang="en-US" dirty="0" err="1" smtClean="0"/>
              <a:t>City.CityID</a:t>
            </a:r>
            <a:endParaRPr lang="en-US" dirty="0" smtClean="0"/>
          </a:p>
          <a:p>
            <a:pPr>
              <a:tabLst>
                <a:tab pos="465138" algn="l"/>
                <a:tab pos="914400" algn="l"/>
                <a:tab pos="1423988" algn="l"/>
              </a:tabLst>
            </a:pPr>
            <a:r>
              <a:rPr lang="en-US" dirty="0" smtClean="0"/>
              <a:t>WHERE	(</a:t>
            </a:r>
            <a:r>
              <a:rPr lang="en-US" dirty="0" err="1" smtClean="0"/>
              <a:t>City.City</a:t>
            </a:r>
            <a:r>
              <a:rPr lang="en-US" dirty="0" smtClean="0"/>
              <a:t> = 'Miami') </a:t>
            </a:r>
          </a:p>
          <a:p>
            <a:pPr>
              <a:tabLst>
                <a:tab pos="465138" algn="l"/>
                <a:tab pos="914400" algn="l"/>
                <a:tab pos="1423988" algn="l"/>
              </a:tabLst>
            </a:pPr>
            <a:r>
              <a:rPr lang="en-US" dirty="0" smtClean="0"/>
              <a:t>	AND (</a:t>
            </a:r>
            <a:r>
              <a:rPr lang="en-US" dirty="0" err="1" smtClean="0"/>
              <a:t>City.State</a:t>
            </a:r>
            <a:r>
              <a:rPr lang="en-US" dirty="0" smtClean="0"/>
              <a:t> = 'FL') </a:t>
            </a:r>
          </a:p>
          <a:p>
            <a:pPr>
              <a:tabLst>
                <a:tab pos="465138" algn="l"/>
                <a:tab pos="914400" algn="l"/>
                <a:tab pos="1423988" algn="l"/>
              </a:tabLst>
            </a:pPr>
            <a:r>
              <a:rPr lang="en-US" dirty="0" smtClean="0"/>
              <a:t>	AND (</a:t>
            </a:r>
            <a:r>
              <a:rPr lang="en-US" dirty="0" err="1" smtClean="0"/>
              <a:t>Bicycle.OrderDate</a:t>
            </a:r>
            <a:r>
              <a:rPr lang="en-US" dirty="0" smtClean="0"/>
              <a:t> BETWEEN </a:t>
            </a:r>
          </a:p>
          <a:p>
            <a:pPr>
              <a:tabLst>
                <a:tab pos="465138" algn="l"/>
                <a:tab pos="914400" algn="l"/>
                <a:tab pos="1423988" algn="l"/>
              </a:tabLst>
            </a:pPr>
            <a:r>
              <a:rPr lang="en-US" dirty="0" smtClean="0"/>
              <a:t>		CONVERT(DATETIME, '2008-12-01 00:00:00', 102) </a:t>
            </a:r>
          </a:p>
          <a:p>
            <a:pPr>
              <a:tabLst>
                <a:tab pos="465138" algn="l"/>
                <a:tab pos="914400" algn="l"/>
                <a:tab pos="1423988" algn="l"/>
              </a:tabLst>
            </a:pPr>
            <a:r>
              <a:rPr lang="en-US" dirty="0" smtClean="0"/>
              <a:t>		AND CONVERT(DATETIME, '2008-12-31 00:00:00', 102))</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 Linked by Data</a:t>
            </a:r>
            <a:endParaRPr lang="en-US" dirty="0"/>
          </a:p>
        </p:txBody>
      </p:sp>
      <p:graphicFrame>
        <p:nvGraphicFramePr>
          <p:cNvPr id="3" name="Table 2"/>
          <p:cNvGraphicFramePr>
            <a:graphicFrameLocks noGrp="1"/>
          </p:cNvGraphicFramePr>
          <p:nvPr/>
        </p:nvGraphicFramePr>
        <p:xfrm>
          <a:off x="689543" y="4305092"/>
          <a:ext cx="7957694" cy="1854200"/>
        </p:xfrm>
        <a:graphic>
          <a:graphicData uri="http://schemas.openxmlformats.org/drawingml/2006/table">
            <a:tbl>
              <a:tblPr firstRow="1" bandRow="1">
                <a:tableStyleId>{5940675A-B579-460E-94D1-54222C63F5DA}</a:tableStyleId>
              </a:tblPr>
              <a:tblGrid>
                <a:gridCol w="582930"/>
                <a:gridCol w="1158240"/>
                <a:gridCol w="1184466"/>
                <a:gridCol w="1116330"/>
                <a:gridCol w="1051433"/>
                <a:gridCol w="1340676"/>
                <a:gridCol w="708914"/>
                <a:gridCol w="814705"/>
              </a:tblGrid>
              <a:tr h="370840">
                <a:tc>
                  <a:txBody>
                    <a:bodyPr/>
                    <a:lstStyle/>
                    <a:p>
                      <a:r>
                        <a:rPr lang="en-US" b="1" u="sng" dirty="0" smtClean="0"/>
                        <a:t>CID</a:t>
                      </a:r>
                      <a:endParaRPr lang="en-US" b="1" u="sng" dirty="0"/>
                    </a:p>
                  </a:txBody>
                  <a:tcPr/>
                </a:tc>
                <a:tc>
                  <a:txBody>
                    <a:bodyPr/>
                    <a:lstStyle/>
                    <a:p>
                      <a:r>
                        <a:rPr lang="en-US" dirty="0" err="1" smtClean="0"/>
                        <a:t>LastName</a:t>
                      </a:r>
                      <a:endParaRPr lang="en-US" dirty="0"/>
                    </a:p>
                  </a:txBody>
                  <a:tcPr/>
                </a:tc>
                <a:tc>
                  <a:txBody>
                    <a:bodyPr/>
                    <a:lstStyle/>
                    <a:p>
                      <a:r>
                        <a:rPr lang="en-US" dirty="0" err="1" smtClean="0"/>
                        <a:t>FirstName</a:t>
                      </a:r>
                      <a:endParaRPr lang="en-US" dirty="0"/>
                    </a:p>
                  </a:txBody>
                  <a:tcPr/>
                </a:tc>
                <a:tc>
                  <a:txBody>
                    <a:bodyPr/>
                    <a:lstStyle/>
                    <a:p>
                      <a:r>
                        <a:rPr lang="en-US" dirty="0" smtClean="0"/>
                        <a:t>Phone</a:t>
                      </a:r>
                      <a:endParaRPr lang="en-US" dirty="0"/>
                    </a:p>
                  </a:txBody>
                  <a:tcPr/>
                </a:tc>
                <a:tc>
                  <a:txBody>
                    <a:bodyPr/>
                    <a:lstStyle/>
                    <a:p>
                      <a:r>
                        <a:rPr lang="en-US" dirty="0" smtClean="0"/>
                        <a:t>Address</a:t>
                      </a:r>
                      <a:endParaRPr lang="en-US" dirty="0"/>
                    </a:p>
                  </a:txBody>
                  <a:tcPr/>
                </a:tc>
                <a:tc>
                  <a:txBody>
                    <a:bodyPr/>
                    <a:lstStyle/>
                    <a:p>
                      <a:r>
                        <a:rPr lang="en-US" dirty="0" smtClean="0"/>
                        <a:t>City</a:t>
                      </a:r>
                      <a:endParaRPr lang="en-US" dirty="0"/>
                    </a:p>
                  </a:txBody>
                  <a:tcPr/>
                </a:tc>
                <a:tc>
                  <a:txBody>
                    <a:bodyPr/>
                    <a:lstStyle/>
                    <a:p>
                      <a:r>
                        <a:rPr lang="en-US" dirty="0" smtClean="0"/>
                        <a:t>State</a:t>
                      </a:r>
                      <a:endParaRPr lang="en-US" dirty="0"/>
                    </a:p>
                  </a:txBody>
                  <a:tcPr/>
                </a:tc>
                <a:tc>
                  <a:txBody>
                    <a:bodyPr/>
                    <a:lstStyle/>
                    <a:p>
                      <a:r>
                        <a:rPr lang="en-US" dirty="0" smtClean="0"/>
                        <a:t>ZIP</a:t>
                      </a:r>
                      <a:endParaRPr lang="en-US" dirty="0"/>
                    </a:p>
                  </a:txBody>
                  <a:tcPr/>
                </a:tc>
              </a:tr>
              <a:tr h="370840">
                <a:tc>
                  <a:txBody>
                    <a:bodyPr/>
                    <a:lstStyle/>
                    <a:p>
                      <a:r>
                        <a:rPr lang="en-US" dirty="0" smtClean="0"/>
                        <a:t>101</a:t>
                      </a:r>
                      <a:endParaRPr lang="en-US" dirty="0"/>
                    </a:p>
                  </a:txBody>
                  <a:tcPr/>
                </a:tc>
                <a:tc>
                  <a:txBody>
                    <a:bodyPr/>
                    <a:lstStyle/>
                    <a:p>
                      <a:r>
                        <a:rPr lang="en-US" dirty="0" smtClean="0"/>
                        <a:t>Jones</a:t>
                      </a:r>
                      <a:endParaRPr lang="en-US" dirty="0"/>
                    </a:p>
                  </a:txBody>
                  <a:tcPr/>
                </a:tc>
                <a:tc>
                  <a:txBody>
                    <a:bodyPr/>
                    <a:lstStyle/>
                    <a:p>
                      <a:r>
                        <a:rPr lang="en-US" dirty="0" smtClean="0"/>
                        <a:t>Jack</a:t>
                      </a:r>
                      <a:endParaRPr lang="en-US" dirty="0"/>
                    </a:p>
                  </a:txBody>
                  <a:tcPr/>
                </a:tc>
                <a:tc>
                  <a:txBody>
                    <a:bodyPr/>
                    <a:lstStyle/>
                    <a:p>
                      <a:r>
                        <a:rPr lang="en-US" dirty="0" smtClean="0"/>
                        <a:t>222-3333</a:t>
                      </a:r>
                      <a:endParaRPr lang="en-US" dirty="0"/>
                    </a:p>
                  </a:txBody>
                  <a:tcPr/>
                </a:tc>
                <a:tc>
                  <a:txBody>
                    <a:bodyPr/>
                    <a:lstStyle/>
                    <a:p>
                      <a:r>
                        <a:rPr lang="en-US" dirty="0" smtClean="0"/>
                        <a:t>123 Elm</a:t>
                      </a:r>
                      <a:endParaRPr lang="en-US" dirty="0"/>
                    </a:p>
                  </a:txBody>
                  <a:tcPr/>
                </a:tc>
                <a:tc>
                  <a:txBody>
                    <a:bodyPr/>
                    <a:lstStyle/>
                    <a:p>
                      <a:r>
                        <a:rPr lang="en-US" dirty="0" smtClean="0"/>
                        <a:t>Boise</a:t>
                      </a:r>
                      <a:endParaRPr lang="en-US" dirty="0"/>
                    </a:p>
                  </a:txBody>
                  <a:tcPr/>
                </a:tc>
                <a:tc>
                  <a:txBody>
                    <a:bodyPr/>
                    <a:lstStyle/>
                    <a:p>
                      <a:r>
                        <a:rPr lang="en-US" dirty="0" smtClean="0"/>
                        <a:t>ID</a:t>
                      </a:r>
                      <a:endParaRPr lang="en-US" dirty="0"/>
                    </a:p>
                  </a:txBody>
                  <a:tcPr/>
                </a:tc>
                <a:tc>
                  <a:txBody>
                    <a:bodyPr/>
                    <a:lstStyle/>
                    <a:p>
                      <a:r>
                        <a:rPr lang="en-US" dirty="0" smtClean="0"/>
                        <a:t>83701</a:t>
                      </a:r>
                      <a:endParaRPr lang="en-US" dirty="0"/>
                    </a:p>
                  </a:txBody>
                  <a:tcPr/>
                </a:tc>
              </a:tr>
              <a:tr h="370840">
                <a:tc>
                  <a:txBody>
                    <a:bodyPr/>
                    <a:lstStyle/>
                    <a:p>
                      <a:r>
                        <a:rPr lang="en-US" dirty="0" smtClean="0"/>
                        <a:t>102</a:t>
                      </a:r>
                      <a:endParaRPr lang="en-US" dirty="0"/>
                    </a:p>
                  </a:txBody>
                  <a:tcPr/>
                </a:tc>
                <a:tc>
                  <a:txBody>
                    <a:bodyPr/>
                    <a:lstStyle/>
                    <a:p>
                      <a:r>
                        <a:rPr lang="en-US" dirty="0" smtClean="0"/>
                        <a:t>Smith</a:t>
                      </a:r>
                      <a:endParaRPr lang="en-US" dirty="0"/>
                    </a:p>
                  </a:txBody>
                  <a:tcPr/>
                </a:tc>
                <a:tc>
                  <a:txBody>
                    <a:bodyPr/>
                    <a:lstStyle/>
                    <a:p>
                      <a:r>
                        <a:rPr lang="en-US" dirty="0" smtClean="0"/>
                        <a:t>Susan</a:t>
                      </a:r>
                      <a:endParaRPr lang="en-US" dirty="0"/>
                    </a:p>
                  </a:txBody>
                  <a:tcPr/>
                </a:tc>
                <a:tc>
                  <a:txBody>
                    <a:bodyPr/>
                    <a:lstStyle/>
                    <a:p>
                      <a:r>
                        <a:rPr lang="en-US" dirty="0" smtClean="0"/>
                        <a:t>333-4444</a:t>
                      </a:r>
                      <a:endParaRPr lang="en-US" dirty="0"/>
                    </a:p>
                  </a:txBody>
                  <a:tcPr/>
                </a:tc>
                <a:tc>
                  <a:txBody>
                    <a:bodyPr/>
                    <a:lstStyle/>
                    <a:p>
                      <a:r>
                        <a:rPr lang="en-US" dirty="0" smtClean="0"/>
                        <a:t>456 Oak</a:t>
                      </a:r>
                      <a:endParaRPr lang="en-US" dirty="0"/>
                    </a:p>
                  </a:txBody>
                  <a:tcPr/>
                </a:tc>
                <a:tc>
                  <a:txBody>
                    <a:bodyPr/>
                    <a:lstStyle/>
                    <a:p>
                      <a:r>
                        <a:rPr lang="en-US" dirty="0" smtClean="0"/>
                        <a:t>Hartford</a:t>
                      </a:r>
                      <a:endParaRPr lang="en-US" dirty="0"/>
                    </a:p>
                  </a:txBody>
                  <a:tcPr/>
                </a:tc>
                <a:tc>
                  <a:txBody>
                    <a:bodyPr/>
                    <a:lstStyle/>
                    <a:p>
                      <a:r>
                        <a:rPr lang="en-US" dirty="0" smtClean="0"/>
                        <a:t>CT</a:t>
                      </a:r>
                      <a:endParaRPr lang="en-US" dirty="0"/>
                    </a:p>
                  </a:txBody>
                  <a:tcPr/>
                </a:tc>
                <a:tc>
                  <a:txBody>
                    <a:bodyPr/>
                    <a:lstStyle/>
                    <a:p>
                      <a:r>
                        <a:rPr lang="en-US" dirty="0" smtClean="0"/>
                        <a:t>06101</a:t>
                      </a:r>
                      <a:endParaRPr lang="en-US" dirty="0"/>
                    </a:p>
                  </a:txBody>
                  <a:tcPr/>
                </a:tc>
              </a:tr>
              <a:tr h="370840">
                <a:tc>
                  <a:txBody>
                    <a:bodyPr/>
                    <a:lstStyle/>
                    <a:p>
                      <a:r>
                        <a:rPr lang="en-US" dirty="0" smtClean="0"/>
                        <a:t>103</a:t>
                      </a:r>
                      <a:endParaRPr lang="en-US" dirty="0"/>
                    </a:p>
                  </a:txBody>
                  <a:tcPr/>
                </a:tc>
                <a:tc>
                  <a:txBody>
                    <a:bodyPr/>
                    <a:lstStyle/>
                    <a:p>
                      <a:r>
                        <a:rPr lang="en-US" dirty="0" smtClean="0"/>
                        <a:t>Mendes</a:t>
                      </a:r>
                      <a:endParaRPr lang="en-US" dirty="0"/>
                    </a:p>
                  </a:txBody>
                  <a:tcPr/>
                </a:tc>
                <a:tc>
                  <a:txBody>
                    <a:bodyPr/>
                    <a:lstStyle/>
                    <a:p>
                      <a:r>
                        <a:rPr lang="en-US" dirty="0" smtClean="0"/>
                        <a:t>Maria</a:t>
                      </a:r>
                      <a:endParaRPr lang="en-US" dirty="0"/>
                    </a:p>
                  </a:txBody>
                  <a:tcPr/>
                </a:tc>
                <a:tc>
                  <a:txBody>
                    <a:bodyPr/>
                    <a:lstStyle/>
                    <a:p>
                      <a:r>
                        <a:rPr lang="en-US" dirty="0" smtClean="0"/>
                        <a:t>555-6666</a:t>
                      </a:r>
                      <a:endParaRPr lang="en-US" dirty="0"/>
                    </a:p>
                  </a:txBody>
                  <a:tcPr/>
                </a:tc>
                <a:tc>
                  <a:txBody>
                    <a:bodyPr/>
                    <a:lstStyle/>
                    <a:p>
                      <a:r>
                        <a:rPr lang="en-US" dirty="0" smtClean="0"/>
                        <a:t>789 Pine</a:t>
                      </a:r>
                      <a:endParaRPr lang="en-US" dirty="0"/>
                    </a:p>
                  </a:txBody>
                  <a:tcPr/>
                </a:tc>
                <a:tc>
                  <a:txBody>
                    <a:bodyPr/>
                    <a:lstStyle/>
                    <a:p>
                      <a:r>
                        <a:rPr lang="en-US" dirty="0" smtClean="0"/>
                        <a:t>Phoenix</a:t>
                      </a:r>
                      <a:endParaRPr lang="en-US" dirty="0"/>
                    </a:p>
                  </a:txBody>
                  <a:tcPr/>
                </a:tc>
                <a:tc>
                  <a:txBody>
                    <a:bodyPr/>
                    <a:lstStyle/>
                    <a:p>
                      <a:r>
                        <a:rPr lang="en-US" dirty="0" smtClean="0"/>
                        <a:t>AZ</a:t>
                      </a:r>
                      <a:endParaRPr lang="en-US" dirty="0"/>
                    </a:p>
                  </a:txBody>
                  <a:tcPr/>
                </a:tc>
                <a:tc>
                  <a:txBody>
                    <a:bodyPr/>
                    <a:lstStyle/>
                    <a:p>
                      <a:r>
                        <a:rPr lang="en-US" dirty="0" smtClean="0"/>
                        <a:t>85041</a:t>
                      </a:r>
                      <a:endParaRPr lang="en-US" dirty="0"/>
                    </a:p>
                  </a:txBody>
                  <a:tcPr/>
                </a:tc>
              </a:tr>
              <a:tr h="370840">
                <a:tc>
                  <a:txBody>
                    <a:bodyPr/>
                    <a:lstStyle/>
                    <a:p>
                      <a:r>
                        <a:rPr lang="en-US" dirty="0" smtClean="0"/>
                        <a:t>104</a:t>
                      </a:r>
                      <a:endParaRPr lang="en-US" dirty="0"/>
                    </a:p>
                  </a:txBody>
                  <a:tcPr/>
                </a:tc>
                <a:tc>
                  <a:txBody>
                    <a:bodyPr/>
                    <a:lstStyle/>
                    <a:p>
                      <a:r>
                        <a:rPr lang="en-US" dirty="0" smtClean="0"/>
                        <a:t>Brown</a:t>
                      </a:r>
                      <a:endParaRPr lang="en-US" dirty="0"/>
                    </a:p>
                  </a:txBody>
                  <a:tcPr/>
                </a:tc>
                <a:tc>
                  <a:txBody>
                    <a:bodyPr/>
                    <a:lstStyle/>
                    <a:p>
                      <a:r>
                        <a:rPr lang="en-US" dirty="0" smtClean="0"/>
                        <a:t>Bob</a:t>
                      </a:r>
                      <a:endParaRPr lang="en-US" dirty="0"/>
                    </a:p>
                  </a:txBody>
                  <a:tcPr/>
                </a:tc>
                <a:tc>
                  <a:txBody>
                    <a:bodyPr/>
                    <a:lstStyle/>
                    <a:p>
                      <a:r>
                        <a:rPr lang="en-US" dirty="0" smtClean="0"/>
                        <a:t>747-3733</a:t>
                      </a:r>
                      <a:endParaRPr lang="en-US" dirty="0"/>
                    </a:p>
                  </a:txBody>
                  <a:tcPr/>
                </a:tc>
                <a:tc>
                  <a:txBody>
                    <a:bodyPr/>
                    <a:lstStyle/>
                    <a:p>
                      <a:r>
                        <a:rPr lang="en-US" dirty="0" smtClean="0"/>
                        <a:t>910 Pear</a:t>
                      </a:r>
                      <a:endParaRPr lang="en-US" dirty="0"/>
                    </a:p>
                  </a:txBody>
                  <a:tcPr/>
                </a:tc>
                <a:tc>
                  <a:txBody>
                    <a:bodyPr/>
                    <a:lstStyle/>
                    <a:p>
                      <a:r>
                        <a:rPr lang="en-US" dirty="0" smtClean="0"/>
                        <a:t>Sacramento</a:t>
                      </a:r>
                      <a:endParaRPr lang="en-US" dirty="0"/>
                    </a:p>
                  </a:txBody>
                  <a:tcPr/>
                </a:tc>
                <a:tc>
                  <a:txBody>
                    <a:bodyPr/>
                    <a:lstStyle/>
                    <a:p>
                      <a:r>
                        <a:rPr lang="en-US" dirty="0" smtClean="0"/>
                        <a:t>CA</a:t>
                      </a:r>
                      <a:endParaRPr lang="en-US" dirty="0"/>
                    </a:p>
                  </a:txBody>
                  <a:tcPr/>
                </a:tc>
                <a:tc>
                  <a:txBody>
                    <a:bodyPr/>
                    <a:lstStyle/>
                    <a:p>
                      <a:r>
                        <a:rPr lang="en-US" dirty="0" smtClean="0"/>
                        <a:t>94201</a:t>
                      </a:r>
                      <a:endParaRPr lang="en-US" dirty="0"/>
                    </a:p>
                  </a:txBody>
                  <a:tcPr/>
                </a:tc>
              </a:tr>
            </a:tbl>
          </a:graphicData>
        </a:graphic>
      </p:graphicFrame>
      <p:sp>
        <p:nvSpPr>
          <p:cNvPr id="4" name="TextBox 3"/>
          <p:cNvSpPr txBox="1"/>
          <p:nvPr/>
        </p:nvSpPr>
        <p:spPr>
          <a:xfrm>
            <a:off x="4047342" y="3882453"/>
            <a:ext cx="1179362" cy="369332"/>
          </a:xfrm>
          <a:prstGeom prst="rect">
            <a:avLst/>
          </a:prstGeom>
          <a:noFill/>
        </p:spPr>
        <p:txBody>
          <a:bodyPr wrap="none" rtlCol="0">
            <a:spAutoFit/>
          </a:bodyPr>
          <a:lstStyle/>
          <a:p>
            <a:r>
              <a:rPr lang="en-US" dirty="0" smtClean="0"/>
              <a:t>Customers</a:t>
            </a:r>
            <a:endParaRPr lang="en-US" dirty="0"/>
          </a:p>
        </p:txBody>
      </p:sp>
      <p:graphicFrame>
        <p:nvGraphicFramePr>
          <p:cNvPr id="5" name="Table 4"/>
          <p:cNvGraphicFramePr>
            <a:graphicFrameLocks noGrp="1"/>
          </p:cNvGraphicFramePr>
          <p:nvPr/>
        </p:nvGraphicFramePr>
        <p:xfrm>
          <a:off x="759500" y="1936646"/>
          <a:ext cx="2466531" cy="1854200"/>
        </p:xfrm>
        <a:graphic>
          <a:graphicData uri="http://schemas.openxmlformats.org/drawingml/2006/table">
            <a:tbl>
              <a:tblPr firstRow="1" bandRow="1">
                <a:tableStyleId>{5940675A-B579-460E-94D1-54222C63F5DA}</a:tableStyleId>
              </a:tblPr>
              <a:tblGrid>
                <a:gridCol w="830580"/>
                <a:gridCol w="1053021"/>
                <a:gridCol w="582930"/>
              </a:tblGrid>
              <a:tr h="370840">
                <a:tc>
                  <a:txBody>
                    <a:bodyPr/>
                    <a:lstStyle/>
                    <a:p>
                      <a:r>
                        <a:rPr lang="en-US" b="1" u="sng" dirty="0" err="1" smtClean="0"/>
                        <a:t>SaleID</a:t>
                      </a:r>
                      <a:endParaRPr lang="en-US" b="1" u="sng" dirty="0"/>
                    </a:p>
                  </a:txBody>
                  <a:tcPr/>
                </a:tc>
                <a:tc>
                  <a:txBody>
                    <a:bodyPr/>
                    <a:lstStyle/>
                    <a:p>
                      <a:r>
                        <a:rPr lang="en-US" dirty="0" err="1" smtClean="0"/>
                        <a:t>SaleDate</a:t>
                      </a:r>
                      <a:endParaRPr lang="en-US" dirty="0"/>
                    </a:p>
                  </a:txBody>
                  <a:tcPr/>
                </a:tc>
                <a:tc>
                  <a:txBody>
                    <a:bodyPr/>
                    <a:lstStyle/>
                    <a:p>
                      <a:r>
                        <a:rPr lang="en-US" dirty="0" smtClean="0"/>
                        <a:t>CID</a:t>
                      </a:r>
                      <a:endParaRPr lang="en-US" dirty="0"/>
                    </a:p>
                  </a:txBody>
                  <a:tcPr/>
                </a:tc>
              </a:tr>
              <a:tr h="370840">
                <a:tc>
                  <a:txBody>
                    <a:bodyPr/>
                    <a:lstStyle/>
                    <a:p>
                      <a:r>
                        <a:rPr lang="en-US" dirty="0" smtClean="0"/>
                        <a:t>1001</a:t>
                      </a:r>
                      <a:endParaRPr lang="en-US" dirty="0"/>
                    </a:p>
                  </a:txBody>
                  <a:tcPr/>
                </a:tc>
                <a:tc>
                  <a:txBody>
                    <a:bodyPr/>
                    <a:lstStyle/>
                    <a:p>
                      <a:r>
                        <a:rPr lang="en-US" dirty="0" smtClean="0"/>
                        <a:t>7/13/….</a:t>
                      </a:r>
                      <a:endParaRPr lang="en-US" dirty="0"/>
                    </a:p>
                  </a:txBody>
                  <a:tcPr/>
                </a:tc>
                <a:tc>
                  <a:txBody>
                    <a:bodyPr/>
                    <a:lstStyle/>
                    <a:p>
                      <a:r>
                        <a:rPr lang="en-US" dirty="0" smtClean="0"/>
                        <a:t>102</a:t>
                      </a:r>
                      <a:endParaRPr lang="en-US" dirty="0"/>
                    </a:p>
                  </a:txBody>
                  <a:tcPr/>
                </a:tc>
              </a:tr>
              <a:tr h="370840">
                <a:tc>
                  <a:txBody>
                    <a:bodyPr/>
                    <a:lstStyle/>
                    <a:p>
                      <a:r>
                        <a:rPr lang="en-US" dirty="0" smtClean="0"/>
                        <a:t>1002</a:t>
                      </a:r>
                      <a:endParaRPr lang="en-US" dirty="0"/>
                    </a:p>
                  </a:txBody>
                  <a:tcPr/>
                </a:tc>
                <a:tc>
                  <a:txBody>
                    <a:bodyPr/>
                    <a:lstStyle/>
                    <a:p>
                      <a:r>
                        <a:rPr lang="en-US" dirty="0" smtClean="0"/>
                        <a:t>7/14/….</a:t>
                      </a:r>
                      <a:endParaRPr lang="en-US" dirty="0"/>
                    </a:p>
                  </a:txBody>
                  <a:tcPr/>
                </a:tc>
                <a:tc>
                  <a:txBody>
                    <a:bodyPr/>
                    <a:lstStyle/>
                    <a:p>
                      <a:r>
                        <a:rPr lang="en-US" dirty="0" smtClean="0"/>
                        <a:t>291</a:t>
                      </a:r>
                      <a:endParaRPr lang="en-US" dirty="0"/>
                    </a:p>
                  </a:txBody>
                  <a:tcPr/>
                </a:tc>
              </a:tr>
              <a:tr h="370840">
                <a:tc>
                  <a:txBody>
                    <a:bodyPr/>
                    <a:lstStyle/>
                    <a:p>
                      <a:r>
                        <a:rPr lang="en-US" dirty="0" smtClean="0"/>
                        <a:t>1003</a:t>
                      </a:r>
                      <a:endParaRPr lang="en-US" dirty="0"/>
                    </a:p>
                  </a:txBody>
                  <a:tcPr/>
                </a:tc>
                <a:tc>
                  <a:txBody>
                    <a:bodyPr/>
                    <a:lstStyle/>
                    <a:p>
                      <a:r>
                        <a:rPr lang="en-US" dirty="0" smtClean="0"/>
                        <a:t>7/14/….</a:t>
                      </a:r>
                      <a:endParaRPr lang="en-US" dirty="0"/>
                    </a:p>
                  </a:txBody>
                  <a:tcPr/>
                </a:tc>
                <a:tc>
                  <a:txBody>
                    <a:bodyPr/>
                    <a:lstStyle/>
                    <a:p>
                      <a:r>
                        <a:rPr lang="en-US" dirty="0" smtClean="0"/>
                        <a:t>103</a:t>
                      </a:r>
                      <a:endParaRPr lang="en-US" dirty="0"/>
                    </a:p>
                  </a:txBody>
                  <a:tcPr/>
                </a:tc>
              </a:tr>
              <a:tr h="370840">
                <a:tc>
                  <a:txBody>
                    <a:bodyPr/>
                    <a:lstStyle/>
                    <a:p>
                      <a:r>
                        <a:rPr lang="en-US" dirty="0" smtClean="0"/>
                        <a:t>1004</a:t>
                      </a:r>
                      <a:endParaRPr lang="en-US" dirty="0"/>
                    </a:p>
                  </a:txBody>
                  <a:tcPr/>
                </a:tc>
                <a:tc>
                  <a:txBody>
                    <a:bodyPr/>
                    <a:lstStyle/>
                    <a:p>
                      <a:r>
                        <a:rPr lang="en-US" dirty="0" smtClean="0"/>
                        <a:t>7/15/….</a:t>
                      </a:r>
                      <a:endParaRPr lang="en-US" dirty="0"/>
                    </a:p>
                  </a:txBody>
                  <a:tcPr/>
                </a:tc>
                <a:tc>
                  <a:txBody>
                    <a:bodyPr/>
                    <a:lstStyle/>
                    <a:p>
                      <a:r>
                        <a:rPr lang="en-US" dirty="0" smtClean="0"/>
                        <a:t>102</a:t>
                      </a:r>
                      <a:endParaRPr lang="en-US" dirty="0"/>
                    </a:p>
                  </a:txBody>
                  <a:tcPr/>
                </a:tc>
              </a:tr>
            </a:tbl>
          </a:graphicData>
        </a:graphic>
      </p:graphicFrame>
      <p:sp>
        <p:nvSpPr>
          <p:cNvPr id="6" name="TextBox 5"/>
          <p:cNvSpPr txBox="1"/>
          <p:nvPr/>
        </p:nvSpPr>
        <p:spPr>
          <a:xfrm>
            <a:off x="1274162" y="1439056"/>
            <a:ext cx="659155" cy="369332"/>
          </a:xfrm>
          <a:prstGeom prst="rect">
            <a:avLst/>
          </a:prstGeom>
          <a:noFill/>
        </p:spPr>
        <p:txBody>
          <a:bodyPr wrap="none" rtlCol="0">
            <a:spAutoFit/>
          </a:bodyPr>
          <a:lstStyle/>
          <a:p>
            <a:r>
              <a:rPr lang="en-US" dirty="0" smtClean="0"/>
              <a:t>Sales</a:t>
            </a:r>
            <a:endParaRPr lang="en-US" dirty="0"/>
          </a:p>
        </p:txBody>
      </p:sp>
      <p:sp>
        <p:nvSpPr>
          <p:cNvPr id="7" name="Freeform 6"/>
          <p:cNvSpPr/>
          <p:nvPr/>
        </p:nvSpPr>
        <p:spPr>
          <a:xfrm>
            <a:off x="-192375" y="2443397"/>
            <a:ext cx="4324663" cy="2713220"/>
          </a:xfrm>
          <a:custGeom>
            <a:avLst/>
            <a:gdLst>
              <a:gd name="connsiteX0" fmla="*/ 3332813 w 4332158"/>
              <a:gd name="connsiteY0" fmla="*/ 0 h 2803160"/>
              <a:gd name="connsiteX1" fmla="*/ 3857469 w 4332158"/>
              <a:gd name="connsiteY1" fmla="*/ 1184223 h 2803160"/>
              <a:gd name="connsiteX2" fmla="*/ 484682 w 4332158"/>
              <a:gd name="connsiteY2" fmla="*/ 1783829 h 2803160"/>
              <a:gd name="connsiteX3" fmla="*/ 949377 w 4332158"/>
              <a:gd name="connsiteY3" fmla="*/ 2803160 h 2803160"/>
              <a:gd name="connsiteX0" fmla="*/ 3330314 w 4329659"/>
              <a:gd name="connsiteY0" fmla="*/ 0 h 2668249"/>
              <a:gd name="connsiteX1" fmla="*/ 3854970 w 4329659"/>
              <a:gd name="connsiteY1" fmla="*/ 1184223 h 2668249"/>
              <a:gd name="connsiteX2" fmla="*/ 482183 w 4329659"/>
              <a:gd name="connsiteY2" fmla="*/ 1783829 h 2668249"/>
              <a:gd name="connsiteX3" fmla="*/ 961869 w 4329659"/>
              <a:gd name="connsiteY3" fmla="*/ 2668249 h 2668249"/>
              <a:gd name="connsiteX0" fmla="*/ 3325318 w 4324663"/>
              <a:gd name="connsiteY0" fmla="*/ 0 h 2713220"/>
              <a:gd name="connsiteX1" fmla="*/ 3849974 w 4324663"/>
              <a:gd name="connsiteY1" fmla="*/ 1184223 h 2713220"/>
              <a:gd name="connsiteX2" fmla="*/ 477187 w 4324663"/>
              <a:gd name="connsiteY2" fmla="*/ 1783829 h 2713220"/>
              <a:gd name="connsiteX3" fmla="*/ 986853 w 4324663"/>
              <a:gd name="connsiteY3" fmla="*/ 2713220 h 2713220"/>
            </a:gdLst>
            <a:ahLst/>
            <a:cxnLst>
              <a:cxn ang="0">
                <a:pos x="connsiteX0" y="connsiteY0"/>
              </a:cxn>
              <a:cxn ang="0">
                <a:pos x="connsiteX1" y="connsiteY1"/>
              </a:cxn>
              <a:cxn ang="0">
                <a:pos x="connsiteX2" y="connsiteY2"/>
              </a:cxn>
              <a:cxn ang="0">
                <a:pos x="connsiteX3" y="connsiteY3"/>
              </a:cxn>
            </a:cxnLst>
            <a:rect l="l" t="t" r="r" b="b"/>
            <a:pathLst>
              <a:path w="4324663" h="2713220">
                <a:moveTo>
                  <a:pt x="3325318" y="0"/>
                </a:moveTo>
                <a:cubicBezTo>
                  <a:pt x="3824990" y="443459"/>
                  <a:pt x="4324663" y="886918"/>
                  <a:pt x="3849974" y="1184223"/>
                </a:cubicBezTo>
                <a:cubicBezTo>
                  <a:pt x="3375286" y="1481528"/>
                  <a:pt x="954374" y="1528996"/>
                  <a:pt x="477187" y="1783829"/>
                </a:cubicBezTo>
                <a:cubicBezTo>
                  <a:pt x="0" y="2038662"/>
                  <a:pt x="512164" y="2338466"/>
                  <a:pt x="986853" y="2713220"/>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Saved Query</a:t>
            </a:r>
            <a:endParaRPr lang="en-US" dirty="0"/>
          </a:p>
        </p:txBody>
      </p:sp>
      <p:sp>
        <p:nvSpPr>
          <p:cNvPr id="4" name="Rectangle 3"/>
          <p:cNvSpPr/>
          <p:nvPr/>
        </p:nvSpPr>
        <p:spPr>
          <a:xfrm>
            <a:off x="899410" y="1559537"/>
            <a:ext cx="7090347" cy="2308324"/>
          </a:xfrm>
          <a:prstGeom prst="rect">
            <a:avLst/>
          </a:prstGeom>
        </p:spPr>
        <p:txBody>
          <a:bodyPr wrap="square">
            <a:spAutoFit/>
          </a:bodyPr>
          <a:lstStyle/>
          <a:p>
            <a:pPr>
              <a:tabLst>
                <a:tab pos="465138" algn="l"/>
                <a:tab pos="914400" algn="l"/>
              </a:tabLst>
            </a:pPr>
            <a:r>
              <a:rPr lang="en-US" dirty="0" smtClean="0"/>
              <a:t>CREATE VIEW December2008Sales AS</a:t>
            </a:r>
          </a:p>
          <a:p>
            <a:pPr>
              <a:tabLst>
                <a:tab pos="465138" algn="l"/>
                <a:tab pos="914400" algn="l"/>
              </a:tabLst>
            </a:pPr>
            <a:r>
              <a:rPr lang="en-US" dirty="0" smtClean="0"/>
              <a:t>SELECT	</a:t>
            </a:r>
            <a:r>
              <a:rPr lang="en-US" dirty="0" err="1" smtClean="0"/>
              <a:t>SerialNumber</a:t>
            </a:r>
            <a:r>
              <a:rPr lang="en-US" dirty="0" smtClean="0"/>
              <a:t>, </a:t>
            </a:r>
            <a:r>
              <a:rPr lang="en-US" dirty="0" err="1" smtClean="0"/>
              <a:t>CustomerID</a:t>
            </a:r>
            <a:r>
              <a:rPr lang="en-US" dirty="0" smtClean="0"/>
              <a:t>, </a:t>
            </a:r>
            <a:r>
              <a:rPr lang="en-US" dirty="0" err="1" smtClean="0"/>
              <a:t>ModelType</a:t>
            </a:r>
            <a:r>
              <a:rPr lang="en-US" dirty="0" smtClean="0"/>
              <a:t>, </a:t>
            </a:r>
            <a:r>
              <a:rPr lang="en-US" dirty="0" err="1" smtClean="0"/>
              <a:t>PaintID</a:t>
            </a:r>
            <a:r>
              <a:rPr lang="en-US" dirty="0" smtClean="0"/>
              <a:t>, </a:t>
            </a:r>
            <a:r>
              <a:rPr lang="en-US" dirty="0" err="1" smtClean="0"/>
              <a:t>FrameSize</a:t>
            </a:r>
            <a:r>
              <a:rPr lang="en-US" dirty="0" smtClean="0"/>
              <a:t>,</a:t>
            </a:r>
          </a:p>
          <a:p>
            <a:pPr>
              <a:tabLst>
                <a:tab pos="465138" algn="l"/>
                <a:tab pos="914400" algn="l"/>
              </a:tabLst>
            </a:pPr>
            <a:r>
              <a:rPr lang="en-US" dirty="0" smtClean="0"/>
              <a:t>	</a:t>
            </a:r>
            <a:r>
              <a:rPr lang="en-US" dirty="0" err="1" smtClean="0"/>
              <a:t>OrderDate</a:t>
            </a:r>
            <a:r>
              <a:rPr lang="en-US" dirty="0" smtClean="0"/>
              <a:t>, </a:t>
            </a:r>
            <a:r>
              <a:rPr lang="en-US" dirty="0" err="1" smtClean="0"/>
              <a:t>StartDate</a:t>
            </a:r>
            <a:r>
              <a:rPr lang="en-US" dirty="0" smtClean="0"/>
              <a:t>, </a:t>
            </a:r>
            <a:r>
              <a:rPr lang="en-US" dirty="0" err="1" smtClean="0"/>
              <a:t>ShipDate</a:t>
            </a:r>
            <a:r>
              <a:rPr lang="en-US" dirty="0" smtClean="0"/>
              <a:t>, </a:t>
            </a:r>
            <a:r>
              <a:rPr lang="en-US" dirty="0" err="1" smtClean="0"/>
              <a:t>LetterStyleID</a:t>
            </a:r>
            <a:r>
              <a:rPr lang="en-US" dirty="0" smtClean="0"/>
              <a:t>, </a:t>
            </a:r>
            <a:r>
              <a:rPr lang="en-US" dirty="0" err="1" smtClean="0"/>
              <a:t>StoreID</a:t>
            </a:r>
            <a:r>
              <a:rPr lang="en-US" dirty="0" smtClean="0"/>
              <a:t>,</a:t>
            </a:r>
          </a:p>
          <a:p>
            <a:pPr>
              <a:tabLst>
                <a:tab pos="465138" algn="l"/>
                <a:tab pos="914400" algn="l"/>
              </a:tabLst>
            </a:pPr>
            <a:r>
              <a:rPr lang="en-US" dirty="0" smtClean="0"/>
              <a:t>	</a:t>
            </a:r>
            <a:r>
              <a:rPr lang="en-US" dirty="0" err="1" smtClean="0"/>
              <a:t>EmployeeID</a:t>
            </a:r>
            <a:r>
              <a:rPr lang="en-US" dirty="0" smtClean="0"/>
              <a:t>, </a:t>
            </a:r>
            <a:r>
              <a:rPr lang="en-US" dirty="0" err="1" smtClean="0"/>
              <a:t>SalePrice</a:t>
            </a:r>
            <a:r>
              <a:rPr lang="en-US" dirty="0" smtClean="0"/>
              <a:t>, </a:t>
            </a:r>
            <a:r>
              <a:rPr lang="en-US" dirty="0" err="1" smtClean="0"/>
              <a:t>ListPrice</a:t>
            </a:r>
            <a:r>
              <a:rPr lang="en-US" dirty="0" smtClean="0"/>
              <a:t>, </a:t>
            </a:r>
            <a:r>
              <a:rPr lang="en-US" dirty="0" err="1" smtClean="0"/>
              <a:t>SalesTax</a:t>
            </a:r>
            <a:r>
              <a:rPr lang="en-US" dirty="0" smtClean="0"/>
              <a:t>, </a:t>
            </a:r>
            <a:r>
              <a:rPr lang="en-US" dirty="0" err="1" smtClean="0"/>
              <a:t>SaleState</a:t>
            </a:r>
            <a:r>
              <a:rPr lang="en-US" dirty="0" smtClean="0"/>
              <a:t>, </a:t>
            </a:r>
            <a:r>
              <a:rPr lang="en-US" dirty="0" err="1" smtClean="0"/>
              <a:t>ShipPrice</a:t>
            </a:r>
            <a:endParaRPr lang="en-US" dirty="0" smtClean="0"/>
          </a:p>
          <a:p>
            <a:pPr>
              <a:tabLst>
                <a:tab pos="465138" algn="l"/>
                <a:tab pos="914400" algn="l"/>
              </a:tabLst>
            </a:pPr>
            <a:r>
              <a:rPr lang="en-US" dirty="0" smtClean="0"/>
              <a:t>FROM	Bicycle</a:t>
            </a:r>
          </a:p>
          <a:p>
            <a:pPr>
              <a:tabLst>
                <a:tab pos="465138" algn="l"/>
                <a:tab pos="914400" algn="l"/>
              </a:tabLst>
            </a:pPr>
            <a:r>
              <a:rPr lang="en-US" dirty="0" smtClean="0"/>
              <a:t>WHERE	(</a:t>
            </a:r>
            <a:r>
              <a:rPr lang="en-US" dirty="0" err="1" smtClean="0"/>
              <a:t>OrderDate</a:t>
            </a:r>
            <a:r>
              <a:rPr lang="en-US" dirty="0" smtClean="0"/>
              <a:t> BETWEEN </a:t>
            </a:r>
          </a:p>
          <a:p>
            <a:pPr>
              <a:tabLst>
                <a:tab pos="465138" algn="l"/>
                <a:tab pos="914400" algn="l"/>
              </a:tabLst>
            </a:pPr>
            <a:r>
              <a:rPr lang="en-US" dirty="0" smtClean="0"/>
              <a:t>		CONVERT(DATETIME, '2008-12-01 00:00:00', 102) </a:t>
            </a:r>
          </a:p>
          <a:p>
            <a:pPr>
              <a:tabLst>
                <a:tab pos="465138" algn="l"/>
                <a:tab pos="914400" algn="l"/>
              </a:tabLst>
            </a:pPr>
            <a:r>
              <a:rPr lang="en-US" dirty="0" smtClean="0"/>
              <a:t>		AND CONVERT(DATETIME, '2008-12-31 00:00:00', 102))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Questions</a:t>
            </a:r>
            <a:endParaRPr lang="en-US" dirty="0"/>
          </a:p>
        </p:txBody>
      </p:sp>
      <p:sp>
        <p:nvSpPr>
          <p:cNvPr id="3" name="TextBox 2"/>
          <p:cNvSpPr txBox="1"/>
          <p:nvPr/>
        </p:nvSpPr>
        <p:spPr>
          <a:xfrm>
            <a:off x="2053652" y="1439056"/>
            <a:ext cx="5096845" cy="369332"/>
          </a:xfrm>
          <a:prstGeom prst="rect">
            <a:avLst/>
          </a:prstGeom>
          <a:noFill/>
        </p:spPr>
        <p:txBody>
          <a:bodyPr wrap="none" rtlCol="0">
            <a:spAutoFit/>
          </a:bodyPr>
          <a:lstStyle/>
          <a:p>
            <a:r>
              <a:rPr lang="en-US" dirty="0" smtClean="0"/>
              <a:t>Which customers bought bicycles in 2007 and 2008?</a:t>
            </a:r>
            <a:endParaRPr lang="en-US" dirty="0"/>
          </a:p>
        </p:txBody>
      </p:sp>
      <p:sp>
        <p:nvSpPr>
          <p:cNvPr id="4" name="TextBox 3"/>
          <p:cNvSpPr txBox="1"/>
          <p:nvPr/>
        </p:nvSpPr>
        <p:spPr>
          <a:xfrm>
            <a:off x="1723869" y="1858780"/>
            <a:ext cx="5757795" cy="2308324"/>
          </a:xfrm>
          <a:prstGeom prst="rect">
            <a:avLst/>
          </a:prstGeom>
          <a:noFill/>
        </p:spPr>
        <p:txBody>
          <a:bodyPr wrap="none" rtlCol="0">
            <a:spAutoFit/>
          </a:bodyPr>
          <a:lstStyle/>
          <a:p>
            <a:r>
              <a:rPr lang="en-US" dirty="0" smtClean="0"/>
              <a:t>Could try:</a:t>
            </a:r>
          </a:p>
          <a:p>
            <a:r>
              <a:rPr lang="en-US" dirty="0" smtClean="0"/>
              <a:t>SELECT *</a:t>
            </a:r>
          </a:p>
          <a:p>
            <a:r>
              <a:rPr lang="en-US" dirty="0" smtClean="0"/>
              <a:t>FROM Customer</a:t>
            </a:r>
          </a:p>
          <a:p>
            <a:r>
              <a:rPr lang="en-US" dirty="0" smtClean="0"/>
              <a:t>INNER JOIN Bicycle</a:t>
            </a:r>
          </a:p>
          <a:p>
            <a:r>
              <a:rPr lang="en-US" dirty="0" smtClean="0"/>
              <a:t>	ON </a:t>
            </a:r>
            <a:r>
              <a:rPr lang="en-US" dirty="0" err="1" smtClean="0"/>
              <a:t>Customer.CustomerID</a:t>
            </a:r>
            <a:r>
              <a:rPr lang="en-US" dirty="0" smtClean="0"/>
              <a:t>=</a:t>
            </a:r>
            <a:r>
              <a:rPr lang="en-US" dirty="0" err="1" smtClean="0"/>
              <a:t>Bicycle.CustomerID</a:t>
            </a:r>
            <a:endParaRPr lang="en-US" dirty="0" smtClean="0"/>
          </a:p>
          <a:p>
            <a:r>
              <a:rPr lang="en-US" dirty="0" smtClean="0"/>
              <a:t>WHERE Year(</a:t>
            </a:r>
            <a:r>
              <a:rPr lang="en-US" dirty="0" err="1" smtClean="0"/>
              <a:t>OrderDate</a:t>
            </a:r>
            <a:r>
              <a:rPr lang="en-US" dirty="0" smtClean="0"/>
              <a:t>)=2007 AND Year(</a:t>
            </a:r>
            <a:r>
              <a:rPr lang="en-US" dirty="0" err="1" smtClean="0"/>
              <a:t>OrderDate</a:t>
            </a:r>
            <a:r>
              <a:rPr lang="en-US" dirty="0" smtClean="0"/>
              <a:t>)=2008;</a:t>
            </a:r>
          </a:p>
          <a:p>
            <a:endParaRPr lang="en-US" dirty="0" smtClean="0"/>
          </a:p>
          <a:p>
            <a:r>
              <a:rPr lang="en-US" dirty="0" smtClean="0"/>
              <a:t>It will run but will never return any matches. Why?</a:t>
            </a:r>
            <a:endParaRPr lang="en-US" dirty="0"/>
          </a:p>
        </p:txBody>
      </p:sp>
      <p:sp>
        <p:nvSpPr>
          <p:cNvPr id="5" name="TextBox 4"/>
          <p:cNvSpPr txBox="1"/>
          <p:nvPr/>
        </p:nvSpPr>
        <p:spPr>
          <a:xfrm>
            <a:off x="584616" y="4467069"/>
            <a:ext cx="7899817" cy="1754326"/>
          </a:xfrm>
          <a:prstGeom prst="rect">
            <a:avLst/>
          </a:prstGeom>
          <a:noFill/>
        </p:spPr>
        <p:txBody>
          <a:bodyPr wrap="square" rtlCol="0">
            <a:spAutoFit/>
          </a:bodyPr>
          <a:lstStyle/>
          <a:p>
            <a:r>
              <a:rPr lang="en-US" dirty="0" smtClean="0"/>
              <a:t>Build as two queries and save them:  Customers2007, Customers2008</a:t>
            </a:r>
          </a:p>
          <a:p>
            <a:r>
              <a:rPr lang="en-US" dirty="0" smtClean="0"/>
              <a:t>Using one year condition each.  Then join them to handle the “AND” condition.</a:t>
            </a:r>
          </a:p>
          <a:p>
            <a:r>
              <a:rPr lang="en-US" dirty="0" smtClean="0"/>
              <a:t>SELECT *</a:t>
            </a:r>
          </a:p>
          <a:p>
            <a:r>
              <a:rPr lang="en-US" dirty="0" smtClean="0"/>
              <a:t>FROM Customers2007 </a:t>
            </a:r>
          </a:p>
          <a:p>
            <a:r>
              <a:rPr lang="en-US" dirty="0" smtClean="0"/>
              <a:t>INNER JOIN Customers2008</a:t>
            </a:r>
          </a:p>
          <a:p>
            <a:r>
              <a:rPr lang="en-US" dirty="0" smtClean="0"/>
              <a:t>  ON Customers2007.CustomerID=Customers2008.CustomerID</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Join</a:t>
            </a:r>
            <a:endParaRPr lang="en-US" dirty="0"/>
          </a:p>
        </p:txBody>
      </p:sp>
      <p:sp>
        <p:nvSpPr>
          <p:cNvPr id="3" name="Rectangle 2"/>
          <p:cNvSpPr/>
          <p:nvPr/>
        </p:nvSpPr>
        <p:spPr>
          <a:xfrm>
            <a:off x="1334123" y="1446792"/>
            <a:ext cx="6385811" cy="1754326"/>
          </a:xfrm>
          <a:prstGeom prst="rect">
            <a:avLst/>
          </a:prstGeom>
        </p:spPr>
        <p:txBody>
          <a:bodyPr wrap="square">
            <a:spAutoFit/>
          </a:bodyPr>
          <a:lstStyle/>
          <a:p>
            <a:r>
              <a:rPr lang="en-US" dirty="0" smtClean="0"/>
              <a:t>SELECT </a:t>
            </a:r>
            <a:r>
              <a:rPr lang="en-US" dirty="0" err="1" smtClean="0"/>
              <a:t>ModelType.ModelType</a:t>
            </a:r>
            <a:r>
              <a:rPr lang="en-US" dirty="0" smtClean="0"/>
              <a:t> </a:t>
            </a:r>
          </a:p>
          <a:p>
            <a:r>
              <a:rPr lang="en-US" dirty="0" smtClean="0"/>
              <a:t>FROM </a:t>
            </a:r>
            <a:r>
              <a:rPr lang="en-US" dirty="0" err="1" smtClean="0"/>
              <a:t>ModelType</a:t>
            </a:r>
            <a:endParaRPr lang="en-US" dirty="0" smtClean="0"/>
          </a:p>
          <a:p>
            <a:r>
              <a:rPr lang="en-US" dirty="0" smtClean="0"/>
              <a:t>LEFT JOIN December2008Sales</a:t>
            </a:r>
          </a:p>
          <a:p>
            <a:r>
              <a:rPr lang="en-US" dirty="0" smtClean="0"/>
              <a:t>   ON </a:t>
            </a:r>
            <a:r>
              <a:rPr lang="en-US" dirty="0" err="1" smtClean="0"/>
              <a:t>ModelType.ModelType</a:t>
            </a:r>
            <a:r>
              <a:rPr lang="en-US" dirty="0" smtClean="0"/>
              <a:t>=December2008Sales.ModelType</a:t>
            </a:r>
          </a:p>
          <a:p>
            <a:r>
              <a:rPr lang="en-US" dirty="0" smtClean="0"/>
              <a:t>WHERE December2008Sales.SerialNumber Is Null</a:t>
            </a:r>
          </a:p>
          <a:p>
            <a:r>
              <a:rPr lang="en-US" dirty="0" smtClean="0"/>
              <a:t>;</a:t>
            </a:r>
            <a:endParaRPr lang="en-US" dirty="0"/>
          </a:p>
        </p:txBody>
      </p:sp>
      <p:sp>
        <p:nvSpPr>
          <p:cNvPr id="4" name="TextBox 3"/>
          <p:cNvSpPr txBox="1"/>
          <p:nvPr/>
        </p:nvSpPr>
        <p:spPr>
          <a:xfrm>
            <a:off x="1289154" y="5846164"/>
            <a:ext cx="5213030" cy="369332"/>
          </a:xfrm>
          <a:prstGeom prst="rect">
            <a:avLst/>
          </a:prstGeom>
          <a:noFill/>
        </p:spPr>
        <p:txBody>
          <a:bodyPr wrap="none" rtlCol="0">
            <a:spAutoFit/>
          </a:bodyPr>
          <a:lstStyle/>
          <a:p>
            <a:r>
              <a:rPr lang="en-US" dirty="0" smtClean="0"/>
              <a:t>Which model types were not sold in December 2008?</a:t>
            </a:r>
            <a:endParaRPr lang="en-US" dirty="0"/>
          </a:p>
        </p:txBody>
      </p:sp>
      <p:sp>
        <p:nvSpPr>
          <p:cNvPr id="5" name="Rectangle 4"/>
          <p:cNvSpPr/>
          <p:nvPr/>
        </p:nvSpPr>
        <p:spPr>
          <a:xfrm>
            <a:off x="1821305" y="3435619"/>
            <a:ext cx="4572000" cy="646331"/>
          </a:xfrm>
          <a:prstGeom prst="rect">
            <a:avLst/>
          </a:prstGeom>
        </p:spPr>
        <p:txBody>
          <a:bodyPr>
            <a:spAutoFit/>
          </a:bodyPr>
          <a:lstStyle/>
          <a:p>
            <a:r>
              <a:rPr lang="en-US" dirty="0" smtClean="0"/>
              <a:t>Hybrid</a:t>
            </a:r>
          </a:p>
          <a:p>
            <a:r>
              <a:rPr lang="en-US" dirty="0" smtClean="0"/>
              <a:t>Track</a:t>
            </a:r>
            <a:endParaRPr lang="en-US" dirty="0"/>
          </a:p>
        </p:txBody>
      </p:sp>
      <p:sp>
        <p:nvSpPr>
          <p:cNvPr id="6" name="TextBox 5"/>
          <p:cNvSpPr txBox="1"/>
          <p:nvPr/>
        </p:nvSpPr>
        <p:spPr>
          <a:xfrm>
            <a:off x="3867462" y="3147935"/>
            <a:ext cx="4107305" cy="2308324"/>
          </a:xfrm>
          <a:prstGeom prst="rect">
            <a:avLst/>
          </a:prstGeom>
          <a:noFill/>
        </p:spPr>
        <p:txBody>
          <a:bodyPr wrap="square" rtlCol="0">
            <a:spAutoFit/>
          </a:bodyPr>
          <a:lstStyle/>
          <a:p>
            <a:r>
              <a:rPr lang="en-US" dirty="0" smtClean="0">
                <a:solidFill>
                  <a:srgbClr val="0070C0"/>
                </a:solidFill>
              </a:rPr>
              <a:t>Using an INNER JOIN would match only the model types that do exist in the Sales.</a:t>
            </a:r>
          </a:p>
          <a:p>
            <a:endParaRPr lang="en-US" dirty="0" smtClean="0">
              <a:solidFill>
                <a:srgbClr val="0070C0"/>
              </a:solidFill>
            </a:endParaRPr>
          </a:p>
          <a:p>
            <a:r>
              <a:rPr lang="en-US" dirty="0" smtClean="0">
                <a:solidFill>
                  <a:srgbClr val="0070C0"/>
                </a:solidFill>
              </a:rPr>
              <a:t>A LEFT JOIN is needed to keep ALL rows from the </a:t>
            </a:r>
            <a:r>
              <a:rPr lang="en-US" dirty="0" err="1" smtClean="0">
                <a:solidFill>
                  <a:srgbClr val="0070C0"/>
                </a:solidFill>
              </a:rPr>
              <a:t>ModelType</a:t>
            </a:r>
            <a:r>
              <a:rPr lang="en-US" dirty="0" smtClean="0">
                <a:solidFill>
                  <a:srgbClr val="0070C0"/>
                </a:solidFill>
              </a:rPr>
              <a:t> table.</a:t>
            </a:r>
          </a:p>
          <a:p>
            <a:endParaRPr lang="en-US" dirty="0" smtClean="0">
              <a:solidFill>
                <a:srgbClr val="0070C0"/>
              </a:solidFill>
            </a:endParaRPr>
          </a:p>
          <a:p>
            <a:r>
              <a:rPr lang="en-US" dirty="0" smtClean="0">
                <a:solidFill>
                  <a:srgbClr val="0070C0"/>
                </a:solidFill>
              </a:rPr>
              <a:t>The Is Null test shows the model types that do not exist in the Sales table.</a:t>
            </a:r>
            <a:endParaRPr lang="en-US" dirty="0">
              <a:solidFill>
                <a:srgbClr val="0070C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Join Data</a:t>
            </a:r>
            <a:endParaRPr lang="en-US" dirty="0"/>
          </a:p>
        </p:txBody>
      </p:sp>
      <p:graphicFrame>
        <p:nvGraphicFramePr>
          <p:cNvPr id="12" name="Table 11"/>
          <p:cNvGraphicFramePr>
            <a:graphicFrameLocks noGrp="1"/>
          </p:cNvGraphicFramePr>
          <p:nvPr/>
        </p:nvGraphicFramePr>
        <p:xfrm>
          <a:off x="1813811" y="1471373"/>
          <a:ext cx="5936104" cy="2590800"/>
        </p:xfrm>
        <a:graphic>
          <a:graphicData uri="http://schemas.openxmlformats.org/drawingml/2006/table">
            <a:tbl>
              <a:tblPr/>
              <a:tblGrid>
                <a:gridCol w="1726222"/>
                <a:gridCol w="1081690"/>
                <a:gridCol w="1081690"/>
                <a:gridCol w="2046502"/>
              </a:tblGrid>
              <a:tr h="257049">
                <a:tc>
                  <a:txBody>
                    <a:bodyPr/>
                    <a:lstStyle/>
                    <a:p>
                      <a:pPr marL="0" marR="0">
                        <a:spcBef>
                          <a:spcPts val="0"/>
                        </a:spcBef>
                        <a:spcAft>
                          <a:spcPts val="0"/>
                        </a:spcAft>
                      </a:pPr>
                      <a:r>
                        <a:rPr lang="en-US" sz="1700" dirty="0" err="1" smtClean="0">
                          <a:latin typeface="Century Schoolbook"/>
                          <a:ea typeface="Calibri"/>
                          <a:cs typeface="Times New Roman"/>
                        </a:rPr>
                        <a:t>ModelType</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latin typeface="Century Schoolbook"/>
                          <a:ea typeface="Calibri"/>
                          <a:cs typeface="Times New Roman"/>
                        </a:rPr>
                        <a:t>Serial</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entury Schoolbook"/>
                          <a:ea typeface="Calibri"/>
                          <a:cs typeface="Times New Roman"/>
                        </a:rPr>
                        <a:t>CID</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entury Schoolbook"/>
                          <a:ea typeface="Calibri"/>
                          <a:cs typeface="Times New Roman"/>
                        </a:rPr>
                        <a:t>ModelType</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49">
                <a:tc>
                  <a:txBody>
                    <a:bodyPr/>
                    <a:lstStyle/>
                    <a:p>
                      <a:pPr marL="0" marR="0">
                        <a:spcBef>
                          <a:spcPts val="0"/>
                        </a:spcBef>
                        <a:spcAft>
                          <a:spcPts val="0"/>
                        </a:spcAft>
                      </a:pPr>
                      <a:r>
                        <a:rPr lang="en-US" sz="1700" dirty="0" smtClean="0">
                          <a:latin typeface="Century Schoolbook"/>
                          <a:ea typeface="Calibri"/>
                          <a:cs typeface="Times New Roman"/>
                        </a:rPr>
                        <a:t>Mountain full</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latin typeface="Century Schoolbook"/>
                          <a:ea typeface="Calibri"/>
                          <a:cs typeface="Times New Roman"/>
                        </a:rPr>
                        <a:t>37774</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latin typeface="Century Schoolbook"/>
                          <a:ea typeface="Calibri"/>
                          <a:cs typeface="Times New Roman"/>
                        </a:rPr>
                        <a:t>10433</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entury Schoolbook"/>
                          <a:ea typeface="Calibri"/>
                          <a:cs typeface="Times New Roman"/>
                        </a:rPr>
                        <a:t>Mountain full</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49">
                <a:tc>
                  <a:txBody>
                    <a:bodyPr/>
                    <a:lstStyle/>
                    <a:p>
                      <a:pPr marL="0" marR="0">
                        <a:spcBef>
                          <a:spcPts val="0"/>
                        </a:spcBef>
                        <a:spcAft>
                          <a:spcPts val="0"/>
                        </a:spcAft>
                      </a:pPr>
                      <a:r>
                        <a:rPr lang="en-US" sz="1700" dirty="0" smtClean="0">
                          <a:latin typeface="Century Schoolbook"/>
                          <a:ea typeface="Calibri"/>
                          <a:cs typeface="Times New Roman"/>
                        </a:rPr>
                        <a:t>Mountain full</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latin typeface="Century Schoolbook"/>
                          <a:ea typeface="Calibri"/>
                          <a:cs typeface="Times New Roman"/>
                        </a:rPr>
                        <a:t>37486</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entury Schoolbook"/>
                          <a:ea typeface="Calibri"/>
                          <a:cs typeface="Times New Roman"/>
                        </a:rPr>
                        <a:t>31386</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entury Schoolbook"/>
                          <a:ea typeface="Calibri"/>
                          <a:cs typeface="Times New Roman"/>
                        </a:rPr>
                        <a:t>Mountain full</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49">
                <a:tc>
                  <a:txBody>
                    <a:bodyPr/>
                    <a:lstStyle/>
                    <a:p>
                      <a:pPr marL="0" marR="0">
                        <a:spcBef>
                          <a:spcPts val="0"/>
                        </a:spcBef>
                        <a:spcAft>
                          <a:spcPts val="0"/>
                        </a:spcAft>
                      </a:pPr>
                      <a:r>
                        <a:rPr lang="en-US" sz="1700" dirty="0" smtClean="0">
                          <a:latin typeface="Century Schoolbook"/>
                          <a:ea typeface="Calibri"/>
                          <a:cs typeface="Times New Roman"/>
                        </a:rPr>
                        <a:t>Mountain</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latin typeface="Century Schoolbook"/>
                          <a:ea typeface="Calibri"/>
                          <a:cs typeface="Times New Roman"/>
                        </a:rPr>
                        <a:t>37232</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entury Schoolbook"/>
                          <a:ea typeface="Calibri"/>
                          <a:cs typeface="Times New Roman"/>
                        </a:rPr>
                        <a:t>31132</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entury Schoolbook"/>
                          <a:ea typeface="Calibri"/>
                          <a:cs typeface="Times New Roman"/>
                        </a:rPr>
                        <a:t>Mountain</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49">
                <a:tc>
                  <a:txBody>
                    <a:bodyPr/>
                    <a:lstStyle/>
                    <a:p>
                      <a:pPr marL="0" marR="0">
                        <a:spcBef>
                          <a:spcPts val="0"/>
                        </a:spcBef>
                        <a:spcAft>
                          <a:spcPts val="0"/>
                        </a:spcAft>
                      </a:pPr>
                      <a:r>
                        <a:rPr lang="en-US" sz="1700" dirty="0" smtClean="0">
                          <a:latin typeface="Century Schoolbook"/>
                          <a:ea typeface="Calibri"/>
                          <a:cs typeface="Times New Roman"/>
                        </a:rPr>
                        <a:t>Race</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latin typeface="Century Schoolbook"/>
                          <a:ea typeface="Calibri"/>
                          <a:cs typeface="Times New Roman"/>
                        </a:rPr>
                        <a:t>38080</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entury Schoolbook"/>
                          <a:ea typeface="Calibri"/>
                          <a:cs typeface="Times New Roman"/>
                        </a:rPr>
                        <a:t>31980</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entury Schoolbook"/>
                          <a:ea typeface="Calibri"/>
                          <a:cs typeface="Times New Roman"/>
                        </a:rPr>
                        <a:t>Race</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49">
                <a:tc>
                  <a:txBody>
                    <a:bodyPr/>
                    <a:lstStyle/>
                    <a:p>
                      <a:pPr marL="0" marR="0">
                        <a:spcBef>
                          <a:spcPts val="0"/>
                        </a:spcBef>
                        <a:spcAft>
                          <a:spcPts val="0"/>
                        </a:spcAft>
                      </a:pPr>
                      <a:r>
                        <a:rPr lang="en-US" sz="1700" dirty="0" smtClean="0">
                          <a:latin typeface="Century Schoolbook"/>
                          <a:ea typeface="Calibri"/>
                          <a:cs typeface="Times New Roman"/>
                        </a:rPr>
                        <a:t>Race</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latin typeface="Century Schoolbook"/>
                          <a:ea typeface="Calibri"/>
                          <a:cs typeface="Times New Roman"/>
                        </a:rPr>
                        <a:t>38123</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entury Schoolbook"/>
                          <a:ea typeface="Calibri"/>
                          <a:cs typeface="Times New Roman"/>
                        </a:rPr>
                        <a:t>32023</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a:latin typeface="Century Schoolbook"/>
                          <a:ea typeface="Calibri"/>
                          <a:cs typeface="Times New Roman"/>
                        </a:rPr>
                        <a:t>Race</a:t>
                      </a: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49">
                <a:tc>
                  <a:txBody>
                    <a:bodyPr/>
                    <a:lstStyle/>
                    <a:p>
                      <a:pPr marL="0" marR="0">
                        <a:spcBef>
                          <a:spcPts val="0"/>
                        </a:spcBef>
                        <a:spcAft>
                          <a:spcPts val="0"/>
                        </a:spcAft>
                      </a:pPr>
                      <a:r>
                        <a:rPr lang="en-US" sz="1700" dirty="0" smtClean="0">
                          <a:latin typeface="Century Schoolbook"/>
                          <a:ea typeface="Calibri"/>
                          <a:cs typeface="Times New Roman"/>
                        </a:rPr>
                        <a:t>Road</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smtClean="0">
                          <a:latin typeface="Century Schoolbook"/>
                          <a:ea typeface="Calibri"/>
                          <a:cs typeface="Times New Roman"/>
                        </a:rPr>
                        <a:t>38359</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smtClean="0">
                          <a:latin typeface="Century Schoolbook"/>
                          <a:ea typeface="Calibri"/>
                          <a:cs typeface="Times New Roman"/>
                        </a:rPr>
                        <a:t>32259</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smtClean="0">
                          <a:latin typeface="Century Schoolbook"/>
                          <a:ea typeface="Calibri"/>
                          <a:cs typeface="Times New Roman"/>
                        </a:rPr>
                        <a:t>Road</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49">
                <a:tc>
                  <a:txBody>
                    <a:bodyPr/>
                    <a:lstStyle/>
                    <a:p>
                      <a:pPr marL="0" marR="0">
                        <a:spcBef>
                          <a:spcPts val="0"/>
                        </a:spcBef>
                        <a:spcAft>
                          <a:spcPts val="0"/>
                        </a:spcAft>
                      </a:pPr>
                      <a:r>
                        <a:rPr lang="en-US" sz="1700" dirty="0" smtClean="0">
                          <a:latin typeface="Century Schoolbook"/>
                          <a:ea typeface="Calibri"/>
                          <a:cs typeface="Times New Roman"/>
                        </a:rPr>
                        <a:t>Hybrid</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smtClean="0">
                          <a:solidFill>
                            <a:srgbClr val="FF0000"/>
                          </a:solidFill>
                          <a:latin typeface="Century Schoolbook"/>
                          <a:ea typeface="Calibri"/>
                          <a:cs typeface="Times New Roman"/>
                        </a:rPr>
                        <a:t>Null</a:t>
                      </a:r>
                      <a:endParaRPr lang="en-US" sz="1700" dirty="0">
                        <a:solidFill>
                          <a:srgbClr val="FF0000"/>
                        </a:solidFill>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smtClean="0">
                          <a:solidFill>
                            <a:srgbClr val="FF0000"/>
                          </a:solidFill>
                          <a:latin typeface="Century Schoolbook"/>
                          <a:ea typeface="Calibri"/>
                          <a:cs typeface="Times New Roman"/>
                        </a:rPr>
                        <a:t>Null</a:t>
                      </a:r>
                      <a:endParaRPr lang="en-US" sz="1700" dirty="0">
                        <a:solidFill>
                          <a:srgbClr val="FF0000"/>
                        </a:solidFill>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smtClean="0">
                          <a:solidFill>
                            <a:srgbClr val="FF0000"/>
                          </a:solidFill>
                          <a:latin typeface="Century Schoolbook"/>
                          <a:ea typeface="Calibri"/>
                          <a:cs typeface="Times New Roman"/>
                        </a:rPr>
                        <a:t>Null</a:t>
                      </a:r>
                      <a:endParaRPr lang="en-US" sz="1700" dirty="0">
                        <a:solidFill>
                          <a:srgbClr val="FF0000"/>
                        </a:solidFill>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49">
                <a:tc>
                  <a:txBody>
                    <a:bodyPr/>
                    <a:lstStyle/>
                    <a:p>
                      <a:pPr marL="0" marR="0">
                        <a:spcBef>
                          <a:spcPts val="0"/>
                        </a:spcBef>
                        <a:spcAft>
                          <a:spcPts val="0"/>
                        </a:spcAft>
                      </a:pPr>
                      <a:r>
                        <a:rPr lang="en-US" sz="1700" dirty="0" smtClean="0">
                          <a:latin typeface="Century Schoolbook"/>
                          <a:ea typeface="Calibri"/>
                          <a:cs typeface="Times New Roman"/>
                        </a:rPr>
                        <a:t>Tour</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smtClean="0">
                          <a:latin typeface="Century Schoolbook"/>
                          <a:ea typeface="Calibri"/>
                          <a:cs typeface="Times New Roman"/>
                        </a:rPr>
                        <a:t>38787</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smtClean="0">
                          <a:latin typeface="Century Schoolbook"/>
                          <a:ea typeface="Calibri"/>
                          <a:cs typeface="Times New Roman"/>
                        </a:rPr>
                        <a:t>32687</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smtClean="0">
                          <a:latin typeface="Century Schoolbook"/>
                          <a:ea typeface="Calibri"/>
                          <a:cs typeface="Times New Roman"/>
                        </a:rPr>
                        <a:t>Tour</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49">
                <a:tc>
                  <a:txBody>
                    <a:bodyPr/>
                    <a:lstStyle/>
                    <a:p>
                      <a:pPr marL="0" marR="0">
                        <a:spcBef>
                          <a:spcPts val="0"/>
                        </a:spcBef>
                        <a:spcAft>
                          <a:spcPts val="0"/>
                        </a:spcAft>
                      </a:pPr>
                      <a:r>
                        <a:rPr lang="en-US" sz="1700" dirty="0" smtClean="0">
                          <a:latin typeface="Century Schoolbook"/>
                          <a:ea typeface="Calibri"/>
                          <a:cs typeface="Times New Roman"/>
                        </a:rPr>
                        <a:t>Track</a:t>
                      </a:r>
                      <a:endParaRPr lang="en-US" sz="1700" dirty="0">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smtClean="0">
                          <a:solidFill>
                            <a:srgbClr val="FF0000"/>
                          </a:solidFill>
                          <a:latin typeface="Century Schoolbook"/>
                          <a:ea typeface="Calibri"/>
                          <a:cs typeface="Times New Roman"/>
                        </a:rPr>
                        <a:t>Null</a:t>
                      </a:r>
                      <a:endParaRPr lang="en-US" sz="1700" dirty="0">
                        <a:solidFill>
                          <a:srgbClr val="FF0000"/>
                        </a:solidFill>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smtClean="0">
                          <a:solidFill>
                            <a:srgbClr val="FF0000"/>
                          </a:solidFill>
                          <a:latin typeface="Century Schoolbook"/>
                          <a:ea typeface="Calibri"/>
                          <a:cs typeface="Times New Roman"/>
                        </a:rPr>
                        <a:t>Null</a:t>
                      </a:r>
                      <a:endParaRPr lang="en-US" sz="1700" dirty="0">
                        <a:solidFill>
                          <a:srgbClr val="FF0000"/>
                        </a:solidFill>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smtClean="0">
                          <a:solidFill>
                            <a:srgbClr val="FF0000"/>
                          </a:solidFill>
                          <a:latin typeface="Century Schoolbook"/>
                          <a:ea typeface="Calibri"/>
                          <a:cs typeface="Times New Roman"/>
                        </a:rPr>
                        <a:t>Null</a:t>
                      </a:r>
                      <a:endParaRPr lang="en-US" sz="1700" dirty="0">
                        <a:solidFill>
                          <a:srgbClr val="FF0000"/>
                        </a:solidFill>
                        <a:latin typeface="Century Schoolbook"/>
                        <a:ea typeface="Calibri"/>
                        <a:cs typeface="Times New Roman"/>
                      </a:endParaRPr>
                    </a:p>
                  </a:txBody>
                  <a:tcPr marL="103377" marR="103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 Combine Rows</a:t>
            </a:r>
            <a:endParaRPr lang="en-US" dirty="0"/>
          </a:p>
        </p:txBody>
      </p:sp>
      <p:sp>
        <p:nvSpPr>
          <p:cNvPr id="3" name="Rectangle 2"/>
          <p:cNvSpPr/>
          <p:nvPr/>
        </p:nvSpPr>
        <p:spPr>
          <a:xfrm>
            <a:off x="808831" y="2610557"/>
            <a:ext cx="7157297" cy="1477328"/>
          </a:xfrm>
          <a:prstGeom prst="rect">
            <a:avLst/>
          </a:prstGeom>
        </p:spPr>
        <p:txBody>
          <a:bodyPr wrap="square">
            <a:spAutoFit/>
          </a:bodyPr>
          <a:lstStyle/>
          <a:p>
            <a:r>
              <a:rPr lang="en-US" dirty="0" smtClean="0"/>
              <a:t>SELECT EID, </a:t>
            </a:r>
            <a:r>
              <a:rPr lang="en-US" dirty="0" err="1" smtClean="0"/>
              <a:t>LastName</a:t>
            </a:r>
            <a:r>
              <a:rPr lang="en-US" dirty="0" smtClean="0"/>
              <a:t>, </a:t>
            </a:r>
            <a:r>
              <a:rPr lang="en-US" dirty="0" err="1" smtClean="0"/>
              <a:t>FirstName</a:t>
            </a:r>
            <a:r>
              <a:rPr lang="en-US" dirty="0" smtClean="0"/>
              <a:t>, Gender, Phone, ‘East’ As Division </a:t>
            </a:r>
          </a:p>
          <a:p>
            <a:r>
              <a:rPr lang="en-US" dirty="0" smtClean="0"/>
              <a:t>FROM </a:t>
            </a:r>
            <a:r>
              <a:rPr lang="en-US" dirty="0" err="1" smtClean="0"/>
              <a:t>EmployeesEast</a:t>
            </a:r>
            <a:endParaRPr lang="en-US" dirty="0" smtClean="0"/>
          </a:p>
          <a:p>
            <a:r>
              <a:rPr lang="en-US" b="1" dirty="0" smtClean="0"/>
              <a:t>UNION</a:t>
            </a:r>
          </a:p>
          <a:p>
            <a:r>
              <a:rPr lang="en-US" dirty="0" smtClean="0"/>
              <a:t>SELECT EID, </a:t>
            </a:r>
            <a:r>
              <a:rPr lang="en-US" dirty="0" err="1" smtClean="0"/>
              <a:t>LastName</a:t>
            </a:r>
            <a:r>
              <a:rPr lang="en-US" dirty="0" smtClean="0"/>
              <a:t>, </a:t>
            </a:r>
            <a:r>
              <a:rPr lang="en-US" dirty="0" err="1" smtClean="0"/>
              <a:t>FirstName</a:t>
            </a:r>
            <a:r>
              <a:rPr lang="en-US" dirty="0" smtClean="0"/>
              <a:t>, Gender, Phone, ‘West’ As Division </a:t>
            </a:r>
          </a:p>
          <a:p>
            <a:r>
              <a:rPr lang="en-US" dirty="0" smtClean="0"/>
              <a:t>FROM </a:t>
            </a:r>
            <a:r>
              <a:rPr lang="en-US" dirty="0" err="1" smtClean="0"/>
              <a:t>EmployeesWest</a:t>
            </a:r>
            <a:endParaRPr lang="en-US" dirty="0"/>
          </a:p>
        </p:txBody>
      </p:sp>
      <p:sp>
        <p:nvSpPr>
          <p:cNvPr id="4" name="TextBox 3"/>
          <p:cNvSpPr txBox="1"/>
          <p:nvPr/>
        </p:nvSpPr>
        <p:spPr>
          <a:xfrm>
            <a:off x="814042" y="1403486"/>
            <a:ext cx="6784742" cy="923330"/>
          </a:xfrm>
          <a:prstGeom prst="rect">
            <a:avLst/>
          </a:prstGeom>
          <a:noFill/>
        </p:spPr>
        <p:txBody>
          <a:bodyPr wrap="none" rtlCol="0">
            <a:spAutoFit/>
          </a:bodyPr>
          <a:lstStyle/>
          <a:p>
            <a:r>
              <a:rPr lang="en-US" dirty="0" smtClean="0"/>
              <a:t>Example: </a:t>
            </a:r>
          </a:p>
          <a:p>
            <a:r>
              <a:rPr lang="en-US" dirty="0" smtClean="0"/>
              <a:t>Company with two divisions: East and West</a:t>
            </a:r>
          </a:p>
          <a:p>
            <a:r>
              <a:rPr lang="en-US" dirty="0" smtClean="0"/>
              <a:t>Keeps two separate employee tables: Employees East, </a:t>
            </a:r>
            <a:r>
              <a:rPr lang="en-US" dirty="0" err="1" smtClean="0"/>
              <a:t>EmployeesWest</a:t>
            </a:r>
            <a:endParaRPr lang="en-US" dirty="0"/>
          </a:p>
        </p:txBody>
      </p:sp>
      <p:graphicFrame>
        <p:nvGraphicFramePr>
          <p:cNvPr id="5" name="Table 4"/>
          <p:cNvGraphicFramePr>
            <a:graphicFrameLocks noGrp="1"/>
          </p:cNvGraphicFramePr>
          <p:nvPr/>
        </p:nvGraphicFramePr>
        <p:xfrm>
          <a:off x="1029640" y="4398419"/>
          <a:ext cx="7370441" cy="1408820"/>
        </p:xfrm>
        <a:graphic>
          <a:graphicData uri="http://schemas.openxmlformats.org/drawingml/2006/table">
            <a:tbl>
              <a:tblPr/>
              <a:tblGrid>
                <a:gridCol w="829491"/>
                <a:gridCol w="1525227"/>
                <a:gridCol w="1572689"/>
                <a:gridCol w="1190842"/>
                <a:gridCol w="1062481"/>
                <a:gridCol w="1189711"/>
              </a:tblGrid>
              <a:tr h="281764">
                <a:tc>
                  <a:txBody>
                    <a:bodyPr/>
                    <a:lstStyle/>
                    <a:p>
                      <a:pPr marL="0" marR="0">
                        <a:spcBef>
                          <a:spcPts val="0"/>
                        </a:spcBef>
                        <a:spcAft>
                          <a:spcPts val="0"/>
                        </a:spcAft>
                      </a:pPr>
                      <a:r>
                        <a:rPr lang="en-US" sz="1800" dirty="0">
                          <a:latin typeface="Century Schoolbook"/>
                          <a:ea typeface="Calibri"/>
                          <a:cs typeface="Times New Roman"/>
                        </a:rPr>
                        <a:t>EID</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LastName</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FirstName</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Gender</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Phone</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Division</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764">
                <a:tc>
                  <a:txBody>
                    <a:bodyPr/>
                    <a:lstStyle/>
                    <a:p>
                      <a:pPr marL="0" marR="0">
                        <a:spcBef>
                          <a:spcPts val="0"/>
                        </a:spcBef>
                        <a:spcAft>
                          <a:spcPts val="0"/>
                        </a:spcAft>
                      </a:pPr>
                      <a:r>
                        <a:rPr lang="en-US" sz="1800">
                          <a:latin typeface="Century Schoolbook"/>
                          <a:ea typeface="Calibri"/>
                          <a:cs typeface="Times New Roman"/>
                        </a:rPr>
                        <a:t>113</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Jones</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Jack</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Male</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2222</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Century Schoolbook"/>
                          <a:ea typeface="Calibri"/>
                          <a:cs typeface="Times New Roman"/>
                        </a:rPr>
                        <a:t>East</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764">
                <a:tc>
                  <a:txBody>
                    <a:bodyPr/>
                    <a:lstStyle/>
                    <a:p>
                      <a:pPr marL="0" marR="0">
                        <a:spcBef>
                          <a:spcPts val="0"/>
                        </a:spcBef>
                        <a:spcAft>
                          <a:spcPts val="0"/>
                        </a:spcAft>
                      </a:pPr>
                      <a:r>
                        <a:rPr lang="en-US" sz="1800">
                          <a:latin typeface="Century Schoolbook"/>
                          <a:ea typeface="Calibri"/>
                          <a:cs typeface="Times New Roman"/>
                        </a:rPr>
                        <a:t>114</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Smith</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Sarah</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Female</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Century Schoolbook"/>
                          <a:ea typeface="Calibri"/>
                          <a:cs typeface="Times New Roman"/>
                        </a:rPr>
                        <a:t>4444</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East</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764">
                <a:tc>
                  <a:txBody>
                    <a:bodyPr/>
                    <a:lstStyle/>
                    <a:p>
                      <a:pPr marL="0" marR="0">
                        <a:spcBef>
                          <a:spcPts val="0"/>
                        </a:spcBef>
                        <a:spcAft>
                          <a:spcPts val="0"/>
                        </a:spcAft>
                      </a:pPr>
                      <a:r>
                        <a:rPr lang="en-US" sz="1800">
                          <a:latin typeface="Century Schoolbook"/>
                          <a:ea typeface="Calibri"/>
                          <a:cs typeface="Times New Roman"/>
                        </a:rPr>
                        <a:t>225</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Hart</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Hank</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Male</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Century Schoolbook"/>
                          <a:ea typeface="Calibri"/>
                          <a:cs typeface="Times New Roman"/>
                        </a:rPr>
                        <a:t>6624</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West</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764">
                <a:tc>
                  <a:txBody>
                    <a:bodyPr/>
                    <a:lstStyle/>
                    <a:p>
                      <a:pPr marL="0" marR="0">
                        <a:spcBef>
                          <a:spcPts val="0"/>
                        </a:spcBef>
                        <a:spcAft>
                          <a:spcPts val="0"/>
                        </a:spcAft>
                      </a:pPr>
                      <a:r>
                        <a:rPr lang="en-US" sz="1800">
                          <a:latin typeface="Century Schoolbook"/>
                          <a:ea typeface="Calibri"/>
                          <a:cs typeface="Times New Roman"/>
                        </a:rPr>
                        <a:t>256</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Eccles</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Ephraim</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Century Schoolbook"/>
                          <a:ea typeface="Calibri"/>
                          <a:cs typeface="Times New Roman"/>
                        </a:rPr>
                        <a:t>Male</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Century Schoolbook"/>
                          <a:ea typeface="Calibri"/>
                          <a:cs typeface="Times New Roman"/>
                        </a:rPr>
                        <a:t>4432</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Century Schoolbook"/>
                          <a:ea typeface="Calibri"/>
                          <a:cs typeface="Times New Roman"/>
                        </a:rPr>
                        <a:t>West</a:t>
                      </a:r>
                    </a:p>
                  </a:txBody>
                  <a:tcPr marL="113509" marR="113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Rectangle 2"/>
          <p:cNvSpPr/>
          <p:nvPr/>
        </p:nvSpPr>
        <p:spPr>
          <a:xfrm>
            <a:off x="1761344" y="1498299"/>
            <a:ext cx="4572000" cy="923330"/>
          </a:xfrm>
          <a:prstGeom prst="rect">
            <a:avLst/>
          </a:prstGeom>
        </p:spPr>
        <p:txBody>
          <a:bodyPr>
            <a:spAutoFit/>
          </a:bodyPr>
          <a:lstStyle/>
          <a:p>
            <a:r>
              <a:rPr lang="en-US" dirty="0" smtClean="0"/>
              <a:t>UPDATE Component</a:t>
            </a:r>
          </a:p>
          <a:p>
            <a:r>
              <a:rPr lang="en-US" dirty="0" smtClean="0"/>
              <a:t>SET </a:t>
            </a:r>
            <a:r>
              <a:rPr lang="en-US" dirty="0" err="1" smtClean="0"/>
              <a:t>ListPrice</a:t>
            </a:r>
            <a:r>
              <a:rPr lang="en-US" dirty="0" smtClean="0"/>
              <a:t> = 1.10*</a:t>
            </a:r>
            <a:r>
              <a:rPr lang="en-US" dirty="0" err="1" smtClean="0"/>
              <a:t>ListPrice</a:t>
            </a:r>
            <a:endParaRPr lang="en-US" dirty="0" smtClean="0"/>
          </a:p>
          <a:p>
            <a:r>
              <a:rPr lang="en-US" dirty="0" smtClean="0"/>
              <a:t>WHERE Year&gt;=2006</a:t>
            </a:r>
            <a:endParaRPr lang="en-US" dirty="0"/>
          </a:p>
        </p:txBody>
      </p:sp>
      <p:sp>
        <p:nvSpPr>
          <p:cNvPr id="4" name="Rectangle 3"/>
          <p:cNvSpPr/>
          <p:nvPr/>
        </p:nvSpPr>
        <p:spPr>
          <a:xfrm>
            <a:off x="1566472" y="5444301"/>
            <a:ext cx="4572000" cy="646331"/>
          </a:xfrm>
          <a:prstGeom prst="rect">
            <a:avLst/>
          </a:prstGeom>
        </p:spPr>
        <p:txBody>
          <a:bodyPr>
            <a:spAutoFit/>
          </a:bodyPr>
          <a:lstStyle/>
          <a:p>
            <a:r>
              <a:rPr lang="en-US" dirty="0" smtClean="0"/>
              <a:t>Increase the List Price of components that were introduced in 2006 or later.</a:t>
            </a:r>
            <a:endParaRPr lang="en-US" dirty="0"/>
          </a:p>
        </p:txBody>
      </p:sp>
      <p:sp>
        <p:nvSpPr>
          <p:cNvPr id="5" name="TextBox 4"/>
          <p:cNvSpPr txBox="1"/>
          <p:nvPr/>
        </p:nvSpPr>
        <p:spPr>
          <a:xfrm>
            <a:off x="1708878" y="2923083"/>
            <a:ext cx="4527030" cy="646331"/>
          </a:xfrm>
          <a:prstGeom prst="rect">
            <a:avLst/>
          </a:prstGeom>
          <a:noFill/>
        </p:spPr>
        <p:txBody>
          <a:bodyPr wrap="square" rtlCol="0">
            <a:spAutoFit/>
          </a:bodyPr>
          <a:lstStyle/>
          <a:p>
            <a:r>
              <a:rPr lang="en-US" dirty="0" smtClean="0"/>
              <a:t>Multiple columns can be updated at a time.</a:t>
            </a:r>
          </a:p>
          <a:p>
            <a:r>
              <a:rPr lang="en-US" dirty="0" smtClean="0"/>
              <a:t>	SET col1=x, col2=y, col3=z</a:t>
            </a:r>
          </a:p>
        </p:txBody>
      </p:sp>
      <p:sp>
        <p:nvSpPr>
          <p:cNvPr id="6" name="TextBox 5"/>
          <p:cNvSpPr txBox="1"/>
          <p:nvPr/>
        </p:nvSpPr>
        <p:spPr>
          <a:xfrm>
            <a:off x="1708878" y="3942414"/>
            <a:ext cx="4527030" cy="1200329"/>
          </a:xfrm>
          <a:prstGeom prst="rect">
            <a:avLst/>
          </a:prstGeom>
          <a:noFill/>
        </p:spPr>
        <p:txBody>
          <a:bodyPr wrap="square" rtlCol="0">
            <a:spAutoFit/>
          </a:bodyPr>
          <a:lstStyle/>
          <a:p>
            <a:r>
              <a:rPr lang="en-US" dirty="0" smtClean="0">
                <a:solidFill>
                  <a:srgbClr val="0070C0"/>
                </a:solidFill>
              </a:rPr>
              <a:t>Use a SELECT statement to test the query first!</a:t>
            </a:r>
          </a:p>
          <a:p>
            <a:r>
              <a:rPr lang="en-US" dirty="0" smtClean="0">
                <a:solidFill>
                  <a:srgbClr val="0070C0"/>
                </a:solidFill>
              </a:rPr>
              <a:t>SELECT 1.10*</a:t>
            </a:r>
            <a:r>
              <a:rPr lang="en-US" dirty="0" err="1" smtClean="0">
                <a:solidFill>
                  <a:srgbClr val="0070C0"/>
                </a:solidFill>
              </a:rPr>
              <a:t>ListPrice</a:t>
            </a:r>
            <a:r>
              <a:rPr lang="en-US" dirty="0" smtClean="0">
                <a:solidFill>
                  <a:srgbClr val="0070C0"/>
                </a:solidFill>
              </a:rPr>
              <a:t> AS </a:t>
            </a:r>
            <a:r>
              <a:rPr lang="en-US" dirty="0" err="1" smtClean="0">
                <a:solidFill>
                  <a:srgbClr val="0070C0"/>
                </a:solidFill>
              </a:rPr>
              <a:t>NewPrice</a:t>
            </a:r>
            <a:endParaRPr lang="en-US" dirty="0" smtClean="0">
              <a:solidFill>
                <a:srgbClr val="0070C0"/>
              </a:solidFill>
            </a:endParaRPr>
          </a:p>
          <a:p>
            <a:r>
              <a:rPr lang="en-US" dirty="0" smtClean="0">
                <a:solidFill>
                  <a:srgbClr val="0070C0"/>
                </a:solidFill>
              </a:rPr>
              <a:t>FROM Component</a:t>
            </a:r>
          </a:p>
          <a:p>
            <a:r>
              <a:rPr lang="en-US" dirty="0" smtClean="0">
                <a:solidFill>
                  <a:srgbClr val="0070C0"/>
                </a:solidFill>
              </a:rPr>
              <a:t>WHERE Year &gt;= 2006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To Copy Data</a:t>
            </a:r>
            <a:endParaRPr lang="en-US" dirty="0"/>
          </a:p>
        </p:txBody>
      </p:sp>
      <p:sp>
        <p:nvSpPr>
          <p:cNvPr id="3" name="Rectangle 2"/>
          <p:cNvSpPr/>
          <p:nvPr/>
        </p:nvSpPr>
        <p:spPr>
          <a:xfrm>
            <a:off x="914400" y="1573889"/>
            <a:ext cx="7540052" cy="1200329"/>
          </a:xfrm>
          <a:prstGeom prst="rect">
            <a:avLst/>
          </a:prstGeom>
        </p:spPr>
        <p:txBody>
          <a:bodyPr wrap="square">
            <a:spAutoFit/>
          </a:bodyPr>
          <a:lstStyle/>
          <a:p>
            <a:r>
              <a:rPr lang="en-US" dirty="0" smtClean="0"/>
              <a:t>INSERT INTO </a:t>
            </a:r>
            <a:r>
              <a:rPr lang="en-US" dirty="0" err="1" smtClean="0"/>
              <a:t>newTable</a:t>
            </a:r>
            <a:r>
              <a:rPr lang="en-US" dirty="0" smtClean="0"/>
              <a:t> (</a:t>
            </a:r>
            <a:r>
              <a:rPr lang="en-US" dirty="0" err="1" smtClean="0"/>
              <a:t>SerialNumber</a:t>
            </a:r>
            <a:r>
              <a:rPr lang="en-US" dirty="0" smtClean="0"/>
              <a:t>, </a:t>
            </a:r>
            <a:r>
              <a:rPr lang="en-US" dirty="0" err="1" smtClean="0"/>
              <a:t>CustomerID</a:t>
            </a:r>
            <a:r>
              <a:rPr lang="en-US" dirty="0" smtClean="0"/>
              <a:t>, </a:t>
            </a:r>
            <a:r>
              <a:rPr lang="en-US" dirty="0" err="1" smtClean="0"/>
              <a:t>OrderDate</a:t>
            </a:r>
            <a:r>
              <a:rPr lang="en-US" dirty="0" smtClean="0"/>
              <a:t>, </a:t>
            </a:r>
            <a:r>
              <a:rPr lang="en-US" dirty="0" err="1" smtClean="0"/>
              <a:t>ModelType</a:t>
            </a:r>
            <a:r>
              <a:rPr lang="en-US" dirty="0" smtClean="0"/>
              <a:t>)</a:t>
            </a:r>
          </a:p>
          <a:p>
            <a:r>
              <a:rPr lang="en-US" dirty="0" smtClean="0"/>
              <a:t>SELECT </a:t>
            </a:r>
            <a:r>
              <a:rPr lang="en-US" dirty="0" err="1" smtClean="0"/>
              <a:t>SerialNumber</a:t>
            </a:r>
            <a:r>
              <a:rPr lang="en-US" dirty="0" smtClean="0"/>
              <a:t>, </a:t>
            </a:r>
            <a:r>
              <a:rPr lang="en-US" dirty="0" err="1" smtClean="0"/>
              <a:t>CustomerID</a:t>
            </a:r>
            <a:r>
              <a:rPr lang="en-US" dirty="0" smtClean="0"/>
              <a:t>, </a:t>
            </a:r>
            <a:r>
              <a:rPr lang="en-US" dirty="0" err="1" smtClean="0"/>
              <a:t>OrderDate</a:t>
            </a:r>
            <a:r>
              <a:rPr lang="en-US" dirty="0" smtClean="0"/>
              <a:t>, </a:t>
            </a:r>
            <a:r>
              <a:rPr lang="en-US" dirty="0" err="1" smtClean="0"/>
              <a:t>ModelType</a:t>
            </a:r>
            <a:endParaRPr lang="en-US" dirty="0" smtClean="0"/>
          </a:p>
          <a:p>
            <a:r>
              <a:rPr lang="en-US" dirty="0" smtClean="0"/>
              <a:t>FROM Bicycle</a:t>
            </a:r>
          </a:p>
          <a:p>
            <a:r>
              <a:rPr lang="en-US" dirty="0" smtClean="0"/>
              <a:t>WHERE </a:t>
            </a:r>
            <a:r>
              <a:rPr lang="en-US" dirty="0" err="1" smtClean="0"/>
              <a:t>OrderDate</a:t>
            </a:r>
            <a:r>
              <a:rPr lang="en-US" dirty="0" smtClean="0"/>
              <a:t> BETWEEN ’01-JAN-2008’ AND ’31-DEC-2008’;</a:t>
            </a:r>
            <a:endParaRPr lang="en-US" dirty="0"/>
          </a:p>
        </p:txBody>
      </p:sp>
      <p:sp>
        <p:nvSpPr>
          <p:cNvPr id="4" name="TextBox 3"/>
          <p:cNvSpPr txBox="1"/>
          <p:nvPr/>
        </p:nvSpPr>
        <p:spPr>
          <a:xfrm>
            <a:off x="1229192" y="3507698"/>
            <a:ext cx="6041037" cy="1477328"/>
          </a:xfrm>
          <a:prstGeom prst="rect">
            <a:avLst/>
          </a:prstGeom>
          <a:noFill/>
        </p:spPr>
        <p:txBody>
          <a:bodyPr wrap="square" rtlCol="0">
            <a:spAutoFit/>
          </a:bodyPr>
          <a:lstStyle/>
          <a:p>
            <a:r>
              <a:rPr lang="en-US" dirty="0" smtClean="0"/>
              <a:t>Test the SELECT statement first!</a:t>
            </a:r>
          </a:p>
          <a:p>
            <a:r>
              <a:rPr lang="en-US" dirty="0" smtClean="0"/>
              <a:t>Then add the INSERT line to copy the output to the new table.</a:t>
            </a:r>
          </a:p>
          <a:p>
            <a:endParaRPr lang="en-US" dirty="0" smtClean="0"/>
          </a:p>
          <a:p>
            <a:r>
              <a:rPr lang="en-US" dirty="0" smtClean="0"/>
              <a:t>The SELECT statement can also be used to make minor changes to the data as it is being transferred.</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a:t>
            </a:r>
            <a:endParaRPr lang="en-US" dirty="0"/>
          </a:p>
        </p:txBody>
      </p:sp>
      <p:sp>
        <p:nvSpPr>
          <p:cNvPr id="3" name="TextBox 2"/>
          <p:cNvSpPr txBox="1"/>
          <p:nvPr/>
        </p:nvSpPr>
        <p:spPr>
          <a:xfrm>
            <a:off x="2503357" y="1334130"/>
            <a:ext cx="3747541" cy="923330"/>
          </a:xfrm>
          <a:prstGeom prst="rect">
            <a:avLst/>
          </a:prstGeom>
          <a:noFill/>
        </p:spPr>
        <p:txBody>
          <a:bodyPr wrap="square" rtlCol="0">
            <a:spAutoFit/>
          </a:bodyPr>
          <a:lstStyle/>
          <a:p>
            <a:r>
              <a:rPr lang="en-US" dirty="0" smtClean="0"/>
              <a:t>DELETE</a:t>
            </a:r>
          </a:p>
          <a:p>
            <a:r>
              <a:rPr lang="en-US" dirty="0" smtClean="0"/>
              <a:t>FROM Manufacturer</a:t>
            </a:r>
          </a:p>
          <a:p>
            <a:r>
              <a:rPr lang="en-US" dirty="0" smtClean="0"/>
              <a:t>WHERE </a:t>
            </a:r>
            <a:r>
              <a:rPr lang="en-US" dirty="0" err="1" smtClean="0"/>
              <a:t>ManufacturerID</a:t>
            </a:r>
            <a:r>
              <a:rPr lang="en-US" dirty="0" smtClean="0"/>
              <a:t>=1000;</a:t>
            </a:r>
          </a:p>
        </p:txBody>
      </p:sp>
      <p:sp>
        <p:nvSpPr>
          <p:cNvPr id="4" name="TextBox 3"/>
          <p:cNvSpPr txBox="1"/>
          <p:nvPr/>
        </p:nvSpPr>
        <p:spPr>
          <a:xfrm>
            <a:off x="1888761" y="2413421"/>
            <a:ext cx="5726242" cy="3970318"/>
          </a:xfrm>
          <a:prstGeom prst="rect">
            <a:avLst/>
          </a:prstGeom>
          <a:noFill/>
        </p:spPr>
        <p:txBody>
          <a:bodyPr wrap="square" rtlCol="0">
            <a:spAutoFit/>
          </a:bodyPr>
          <a:lstStyle/>
          <a:p>
            <a:r>
              <a:rPr lang="en-US" dirty="0" smtClean="0"/>
              <a:t>Example deletes a single row (if it exists).</a:t>
            </a:r>
          </a:p>
          <a:p>
            <a:r>
              <a:rPr lang="en-US" dirty="0" smtClean="0"/>
              <a:t>DELETE is probably too powerful.</a:t>
            </a:r>
          </a:p>
          <a:p>
            <a:r>
              <a:rPr lang="en-US" dirty="0" smtClean="0"/>
              <a:t>And you rarely need to delete data.</a:t>
            </a:r>
          </a:p>
          <a:p>
            <a:endParaRPr lang="en-US" dirty="0" smtClean="0"/>
          </a:p>
          <a:p>
            <a:r>
              <a:rPr lang="en-US" dirty="0" smtClean="0"/>
              <a:t>Build the query first as a SELECT statement to see which rows will be deleted.</a:t>
            </a:r>
          </a:p>
          <a:p>
            <a:r>
              <a:rPr lang="en-US" dirty="0" smtClean="0"/>
              <a:t>Then replace SELECT * at the top with DELETE.</a:t>
            </a:r>
          </a:p>
          <a:p>
            <a:endParaRPr lang="en-US" dirty="0" smtClean="0"/>
          </a:p>
          <a:p>
            <a:r>
              <a:rPr lang="en-US" dirty="0" smtClean="0"/>
              <a:t>Remember that delete operations cascade through the database. The example would delete all components and all purchase orders involving that manufacturer.</a:t>
            </a:r>
          </a:p>
          <a:p>
            <a:endParaRPr lang="en-US" dirty="0" smtClean="0"/>
          </a:p>
          <a:p>
            <a:r>
              <a:rPr lang="en-US" dirty="0" smtClean="0"/>
              <a:t>Deleting a customer or employee can remove huge chunks of data from the database.</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Services</a:t>
            </a:r>
            <a:endParaRPr lang="en-US" dirty="0"/>
          </a:p>
        </p:txBody>
      </p:sp>
      <p:grpSp>
        <p:nvGrpSpPr>
          <p:cNvPr id="13" name="Group 12"/>
          <p:cNvGrpSpPr/>
          <p:nvPr/>
        </p:nvGrpSpPr>
        <p:grpSpPr>
          <a:xfrm>
            <a:off x="1864649" y="2312885"/>
            <a:ext cx="555812" cy="484094"/>
            <a:chOff x="1039906" y="2438400"/>
            <a:chExt cx="555812" cy="484094"/>
          </a:xfrm>
        </p:grpSpPr>
        <p:sp>
          <p:nvSpPr>
            <p:cNvPr id="3" name="Oval 2"/>
            <p:cNvSpPr/>
            <p:nvPr/>
          </p:nvSpPr>
          <p:spPr>
            <a:xfrm>
              <a:off x="1039906" y="2743200"/>
              <a:ext cx="555812" cy="179294"/>
            </a:xfrm>
            <a:prstGeom prst="ellipse">
              <a:avLst/>
            </a:prstGeom>
            <a:solidFill>
              <a:srgbClr val="EFF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 name="Oval 3"/>
            <p:cNvSpPr/>
            <p:nvPr/>
          </p:nvSpPr>
          <p:spPr>
            <a:xfrm>
              <a:off x="1039906" y="2689412"/>
              <a:ext cx="555812" cy="179294"/>
            </a:xfrm>
            <a:prstGeom prst="ellipse">
              <a:avLst/>
            </a:prstGeom>
            <a:solidFill>
              <a:srgbClr val="EFF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Oval 6"/>
            <p:cNvSpPr/>
            <p:nvPr/>
          </p:nvSpPr>
          <p:spPr>
            <a:xfrm>
              <a:off x="1039906" y="2671483"/>
              <a:ext cx="555812" cy="179294"/>
            </a:xfrm>
            <a:prstGeom prst="ellipse">
              <a:avLst/>
            </a:prstGeom>
            <a:solidFill>
              <a:srgbClr val="EFF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Oval 7"/>
            <p:cNvSpPr/>
            <p:nvPr/>
          </p:nvSpPr>
          <p:spPr>
            <a:xfrm>
              <a:off x="1039906" y="2617695"/>
              <a:ext cx="555812" cy="179294"/>
            </a:xfrm>
            <a:prstGeom prst="ellipse">
              <a:avLst/>
            </a:prstGeom>
            <a:solidFill>
              <a:srgbClr val="EFF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Oval 8"/>
            <p:cNvSpPr/>
            <p:nvPr/>
          </p:nvSpPr>
          <p:spPr>
            <a:xfrm>
              <a:off x="1039906" y="2563905"/>
              <a:ext cx="555812" cy="179294"/>
            </a:xfrm>
            <a:prstGeom prst="ellipse">
              <a:avLst/>
            </a:prstGeom>
            <a:solidFill>
              <a:srgbClr val="EFF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Oval 9"/>
            <p:cNvSpPr/>
            <p:nvPr/>
          </p:nvSpPr>
          <p:spPr>
            <a:xfrm>
              <a:off x="1039906" y="2510117"/>
              <a:ext cx="555812" cy="179294"/>
            </a:xfrm>
            <a:prstGeom prst="ellipse">
              <a:avLst/>
            </a:prstGeom>
            <a:solidFill>
              <a:srgbClr val="EFF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Oval 10"/>
            <p:cNvSpPr/>
            <p:nvPr/>
          </p:nvSpPr>
          <p:spPr>
            <a:xfrm>
              <a:off x="1039906" y="2492188"/>
              <a:ext cx="555812" cy="179294"/>
            </a:xfrm>
            <a:prstGeom prst="ellipse">
              <a:avLst/>
            </a:prstGeom>
            <a:solidFill>
              <a:srgbClr val="EFF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2" name="Oval 11"/>
            <p:cNvSpPr/>
            <p:nvPr/>
          </p:nvSpPr>
          <p:spPr>
            <a:xfrm>
              <a:off x="1039906" y="2438400"/>
              <a:ext cx="555812" cy="179294"/>
            </a:xfrm>
            <a:prstGeom prst="ellipse">
              <a:avLst/>
            </a:prstGeom>
            <a:solidFill>
              <a:srgbClr val="EFF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14" name="Group 13"/>
          <p:cNvGrpSpPr/>
          <p:nvPr/>
        </p:nvGrpSpPr>
        <p:grpSpPr>
          <a:xfrm>
            <a:off x="4069961" y="1829495"/>
            <a:ext cx="969513" cy="1011986"/>
            <a:chOff x="5698671" y="1682227"/>
            <a:chExt cx="2149928" cy="2244113"/>
          </a:xfrm>
        </p:grpSpPr>
        <p:pic>
          <p:nvPicPr>
            <p:cNvPr id="15" name="Picture 4"/>
            <p:cNvPicPr>
              <a:picLocks noChangeAspect="1" noChangeArrowheads="1"/>
            </p:cNvPicPr>
            <p:nvPr/>
          </p:nvPicPr>
          <p:blipFill>
            <a:blip r:embed="rId2" cstate="print"/>
            <a:srcRect/>
            <a:stretch>
              <a:fillRect/>
            </a:stretch>
          </p:blipFill>
          <p:spPr bwMode="auto">
            <a:xfrm>
              <a:off x="5698671" y="1682227"/>
              <a:ext cx="2149928" cy="807201"/>
            </a:xfrm>
            <a:prstGeom prst="rect">
              <a:avLst/>
            </a:prstGeom>
            <a:noFill/>
            <a:ln w="9525">
              <a:noFill/>
              <a:miter lim="800000"/>
              <a:headEnd/>
              <a:tailEnd/>
            </a:ln>
          </p:spPr>
        </p:pic>
        <p:pic>
          <p:nvPicPr>
            <p:cNvPr id="16" name="Picture 4"/>
            <p:cNvPicPr>
              <a:picLocks noChangeAspect="1" noChangeArrowheads="1"/>
            </p:cNvPicPr>
            <p:nvPr/>
          </p:nvPicPr>
          <p:blipFill>
            <a:blip r:embed="rId3" cstate="print"/>
            <a:srcRect/>
            <a:stretch>
              <a:fillRect/>
            </a:stretch>
          </p:blipFill>
          <p:spPr bwMode="auto">
            <a:xfrm>
              <a:off x="5698671" y="2417012"/>
              <a:ext cx="2149928" cy="807201"/>
            </a:xfrm>
            <a:prstGeom prst="rect">
              <a:avLst/>
            </a:prstGeom>
            <a:noFill/>
            <a:ln w="9525">
              <a:noFill/>
              <a:miter lim="800000"/>
              <a:headEnd/>
              <a:tailEnd/>
            </a:ln>
          </p:spPr>
        </p:pic>
        <p:pic>
          <p:nvPicPr>
            <p:cNvPr id="17" name="Picture 4"/>
            <p:cNvPicPr>
              <a:picLocks noChangeAspect="1" noChangeArrowheads="1"/>
            </p:cNvPicPr>
            <p:nvPr/>
          </p:nvPicPr>
          <p:blipFill>
            <a:blip r:embed="rId3" cstate="print"/>
            <a:srcRect/>
            <a:stretch>
              <a:fillRect/>
            </a:stretch>
          </p:blipFill>
          <p:spPr bwMode="auto">
            <a:xfrm>
              <a:off x="5698671" y="3119139"/>
              <a:ext cx="2149928" cy="807201"/>
            </a:xfrm>
            <a:prstGeom prst="rect">
              <a:avLst/>
            </a:prstGeom>
            <a:noFill/>
            <a:ln w="9525">
              <a:noFill/>
              <a:miter lim="800000"/>
              <a:headEnd/>
              <a:tailEnd/>
            </a:ln>
          </p:spPr>
        </p:pic>
      </p:grpSp>
      <p:pic>
        <p:nvPicPr>
          <p:cNvPr id="18" name="Picture 6" descr="C:\Users\JPost\AppData\Local\Microsoft\Windows\Temporary Internet Files\Content.IE5\SW16YJJ2\MPj04265420000[1].jpg"/>
          <p:cNvPicPr>
            <a:picLocks noChangeAspect="1" noChangeArrowheads="1"/>
          </p:cNvPicPr>
          <p:nvPr/>
        </p:nvPicPr>
        <p:blipFill>
          <a:blip r:embed="rId4" cstate="print"/>
          <a:srcRect/>
          <a:stretch>
            <a:fillRect/>
          </a:stretch>
        </p:blipFill>
        <p:spPr bwMode="auto">
          <a:xfrm>
            <a:off x="2789932" y="4062151"/>
            <a:ext cx="1349602" cy="1349602"/>
          </a:xfrm>
          <a:prstGeom prst="rect">
            <a:avLst/>
          </a:prstGeom>
          <a:noFill/>
        </p:spPr>
      </p:pic>
      <p:pic>
        <p:nvPicPr>
          <p:cNvPr id="19" name="Picture 5" descr="C:\Users\JPost\AppData\Local\Microsoft\Windows\Temporary Internet Files\Content.IE5\XF4ZURVD\MPj04227720000[1].jpg"/>
          <p:cNvPicPr>
            <a:picLocks noChangeAspect="1" noChangeArrowheads="1"/>
          </p:cNvPicPr>
          <p:nvPr/>
        </p:nvPicPr>
        <p:blipFill>
          <a:blip r:embed="rId5" cstate="print"/>
          <a:srcRect/>
          <a:stretch>
            <a:fillRect/>
          </a:stretch>
        </p:blipFill>
        <p:spPr bwMode="auto">
          <a:xfrm>
            <a:off x="6240386" y="2820390"/>
            <a:ext cx="1303365" cy="1303365"/>
          </a:xfrm>
          <a:prstGeom prst="rect">
            <a:avLst/>
          </a:prstGeom>
          <a:noFill/>
        </p:spPr>
      </p:pic>
      <p:sp>
        <p:nvSpPr>
          <p:cNvPr id="20" name="TextBox 19"/>
          <p:cNvSpPr txBox="1"/>
          <p:nvPr/>
        </p:nvSpPr>
        <p:spPr>
          <a:xfrm>
            <a:off x="968178" y="2958344"/>
            <a:ext cx="2124043" cy="369332"/>
          </a:xfrm>
          <a:prstGeom prst="rect">
            <a:avLst/>
          </a:prstGeom>
          <a:noFill/>
        </p:spPr>
        <p:txBody>
          <a:bodyPr wrap="none" rtlCol="0">
            <a:spAutoFit/>
          </a:bodyPr>
          <a:lstStyle/>
          <a:p>
            <a:r>
              <a:rPr lang="en-US" dirty="0" smtClean="0"/>
              <a:t>SQL Server Database</a:t>
            </a:r>
            <a:endParaRPr lang="en-US" dirty="0"/>
          </a:p>
        </p:txBody>
      </p:sp>
      <p:sp>
        <p:nvSpPr>
          <p:cNvPr id="21" name="TextBox 20"/>
          <p:cNvSpPr txBox="1"/>
          <p:nvPr/>
        </p:nvSpPr>
        <p:spPr>
          <a:xfrm>
            <a:off x="3908602" y="2958344"/>
            <a:ext cx="2097741" cy="646331"/>
          </a:xfrm>
          <a:prstGeom prst="rect">
            <a:avLst/>
          </a:prstGeom>
          <a:noFill/>
        </p:spPr>
        <p:txBody>
          <a:bodyPr wrap="square" rtlCol="0">
            <a:spAutoFit/>
          </a:bodyPr>
          <a:lstStyle/>
          <a:p>
            <a:r>
              <a:rPr lang="en-US" dirty="0" smtClean="0"/>
              <a:t>SQL Server Reporting Services</a:t>
            </a:r>
            <a:endParaRPr lang="en-US" dirty="0"/>
          </a:p>
        </p:txBody>
      </p:sp>
      <p:sp>
        <p:nvSpPr>
          <p:cNvPr id="22" name="TextBox 21"/>
          <p:cNvSpPr txBox="1"/>
          <p:nvPr/>
        </p:nvSpPr>
        <p:spPr>
          <a:xfrm>
            <a:off x="1667426" y="4267191"/>
            <a:ext cx="1398494" cy="923330"/>
          </a:xfrm>
          <a:prstGeom prst="rect">
            <a:avLst/>
          </a:prstGeom>
          <a:noFill/>
        </p:spPr>
        <p:txBody>
          <a:bodyPr wrap="square" rtlCol="0">
            <a:spAutoFit/>
          </a:bodyPr>
          <a:lstStyle/>
          <a:p>
            <a:r>
              <a:rPr lang="en-US" dirty="0" smtClean="0"/>
              <a:t>Business Intelligence Studio</a:t>
            </a:r>
            <a:endParaRPr lang="en-US" dirty="0"/>
          </a:p>
        </p:txBody>
      </p:sp>
      <p:sp>
        <p:nvSpPr>
          <p:cNvPr id="23" name="TextBox 22"/>
          <p:cNvSpPr txBox="1"/>
          <p:nvPr/>
        </p:nvSpPr>
        <p:spPr>
          <a:xfrm>
            <a:off x="6131849" y="4195473"/>
            <a:ext cx="1721690" cy="369332"/>
          </a:xfrm>
          <a:prstGeom prst="rect">
            <a:avLst/>
          </a:prstGeom>
          <a:noFill/>
        </p:spPr>
        <p:txBody>
          <a:bodyPr wrap="none" rtlCol="0">
            <a:spAutoFit/>
          </a:bodyPr>
          <a:lstStyle/>
          <a:p>
            <a:r>
              <a:rPr lang="en-US" dirty="0" smtClean="0"/>
              <a:t>Managers/Users</a:t>
            </a:r>
            <a:endParaRPr lang="en-US" dirty="0"/>
          </a:p>
        </p:txBody>
      </p:sp>
      <p:sp>
        <p:nvSpPr>
          <p:cNvPr id="24" name="TextBox 23"/>
          <p:cNvSpPr txBox="1"/>
          <p:nvPr/>
        </p:nvSpPr>
        <p:spPr>
          <a:xfrm>
            <a:off x="2330813" y="5558109"/>
            <a:ext cx="2068002" cy="369332"/>
          </a:xfrm>
          <a:prstGeom prst="rect">
            <a:avLst/>
          </a:prstGeom>
          <a:noFill/>
        </p:spPr>
        <p:txBody>
          <a:bodyPr wrap="none" rtlCol="0">
            <a:spAutoFit/>
          </a:bodyPr>
          <a:lstStyle/>
          <a:p>
            <a:r>
              <a:rPr lang="en-US" dirty="0" smtClean="0"/>
              <a:t>Developer/Designer</a:t>
            </a:r>
            <a:endParaRPr lang="en-US" dirty="0"/>
          </a:p>
        </p:txBody>
      </p:sp>
      <p:cxnSp>
        <p:nvCxnSpPr>
          <p:cNvPr id="26" name="Straight Arrow Connector 25"/>
          <p:cNvCxnSpPr>
            <a:stCxn id="18" idx="0"/>
          </p:cNvCxnSpPr>
          <p:nvPr/>
        </p:nvCxnSpPr>
        <p:spPr>
          <a:xfrm rot="5400000" flipH="1" flipV="1">
            <a:off x="3066010" y="3058200"/>
            <a:ext cx="1402674" cy="605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2"/>
            <a:endCxn id="18" idx="0"/>
          </p:cNvCxnSpPr>
          <p:nvPr/>
        </p:nvCxnSpPr>
        <p:spPr>
          <a:xfrm rot="16200000" flipH="1">
            <a:off x="2380229" y="2977646"/>
            <a:ext cx="734475" cy="1434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420461" y="2342851"/>
            <a:ext cx="1649500" cy="113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9" idx="1"/>
          </p:cNvCxnSpPr>
          <p:nvPr/>
        </p:nvCxnSpPr>
        <p:spPr>
          <a:xfrm>
            <a:off x="5039474" y="2342851"/>
            <a:ext cx="1200912" cy="11292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Services Administration</a:t>
            </a:r>
            <a:endParaRPr lang="en-US" dirty="0"/>
          </a:p>
        </p:txBody>
      </p:sp>
      <p:sp>
        <p:nvSpPr>
          <p:cNvPr id="3" name="Rectangle 2"/>
          <p:cNvSpPr/>
          <p:nvPr/>
        </p:nvSpPr>
        <p:spPr>
          <a:xfrm>
            <a:off x="493058" y="1241177"/>
            <a:ext cx="5943602" cy="369332"/>
          </a:xfrm>
          <a:prstGeom prst="rect">
            <a:avLst/>
          </a:prstGeom>
        </p:spPr>
        <p:txBody>
          <a:bodyPr wrap="square">
            <a:spAutoFit/>
          </a:bodyPr>
          <a:lstStyle/>
          <a:p>
            <a:r>
              <a:rPr lang="en-US" dirty="0" smtClean="0">
                <a:hlinkClick r:id="rId2"/>
              </a:rPr>
              <a:t>http://msdn.microsoft.com/en-us/library/bb630430.aspx</a:t>
            </a:r>
            <a:endParaRPr lang="en-US" dirty="0"/>
          </a:p>
        </p:txBody>
      </p:sp>
      <p:sp>
        <p:nvSpPr>
          <p:cNvPr id="4" name="TextBox 3"/>
          <p:cNvSpPr txBox="1"/>
          <p:nvPr/>
        </p:nvSpPr>
        <p:spPr>
          <a:xfrm>
            <a:off x="519952" y="1810871"/>
            <a:ext cx="7691718" cy="4247317"/>
          </a:xfrm>
          <a:prstGeom prst="rect">
            <a:avLst/>
          </a:prstGeom>
          <a:noFill/>
        </p:spPr>
        <p:txBody>
          <a:bodyPr wrap="square" rtlCol="0">
            <a:spAutoFit/>
          </a:bodyPr>
          <a:lstStyle/>
          <a:p>
            <a:pPr>
              <a:buFont typeface="Arial" charset="0"/>
              <a:buChar char="•"/>
            </a:pPr>
            <a:r>
              <a:rPr lang="en-US" dirty="0" smtClean="0"/>
              <a:t> Start browser/Internet Explorer with: Run as Administrator</a:t>
            </a:r>
          </a:p>
          <a:p>
            <a:pPr>
              <a:buFont typeface="Arial" charset="0"/>
              <a:buChar char="•"/>
            </a:pPr>
            <a:r>
              <a:rPr lang="en-US" dirty="0" smtClean="0"/>
              <a:t> Open report folder:  http://&lt;server&gt;/Reports        </a:t>
            </a:r>
            <a:r>
              <a:rPr lang="en-US" dirty="0" smtClean="0">
                <a:hlinkClick r:id="rId3"/>
              </a:rPr>
              <a:t>http://localhost/Reports</a:t>
            </a:r>
            <a:endParaRPr lang="en-US" dirty="0" smtClean="0"/>
          </a:p>
          <a:p>
            <a:pPr>
              <a:buFont typeface="Arial" charset="0"/>
              <a:buChar char="•"/>
            </a:pPr>
            <a:r>
              <a:rPr lang="en-US" dirty="0" smtClean="0"/>
              <a:t> Use Tools/Options to add site as trusted site:  http://localhost</a:t>
            </a:r>
          </a:p>
          <a:p>
            <a:pPr>
              <a:buFont typeface="Arial" charset="0"/>
              <a:buChar char="•"/>
            </a:pPr>
            <a:r>
              <a:rPr lang="en-US" dirty="0" smtClean="0"/>
              <a:t> At reports site:  Click the Properties tab</a:t>
            </a:r>
          </a:p>
          <a:p>
            <a:pPr>
              <a:buFont typeface="Arial" charset="0"/>
              <a:buChar char="•"/>
            </a:pPr>
            <a:r>
              <a:rPr lang="en-US" dirty="0" smtClean="0"/>
              <a:t> Click button: New Role Assignment</a:t>
            </a:r>
          </a:p>
          <a:p>
            <a:pPr>
              <a:buFont typeface="Arial" charset="0"/>
              <a:buChar char="•"/>
            </a:pPr>
            <a:r>
              <a:rPr lang="en-US" dirty="0" smtClean="0"/>
              <a:t> Enter your Windows user account:  &lt;domain&gt;\&lt;user&gt;</a:t>
            </a:r>
          </a:p>
          <a:p>
            <a:pPr>
              <a:buFont typeface="Arial" charset="0"/>
              <a:buChar char="•"/>
            </a:pPr>
            <a:r>
              <a:rPr lang="en-US" dirty="0" smtClean="0"/>
              <a:t> Click the option for: Content Manager</a:t>
            </a:r>
          </a:p>
          <a:p>
            <a:pPr>
              <a:buFont typeface="Arial" charset="0"/>
              <a:buChar char="•"/>
            </a:pPr>
            <a:r>
              <a:rPr lang="en-US" dirty="0" smtClean="0"/>
              <a:t> Click the OK button</a:t>
            </a:r>
          </a:p>
          <a:p>
            <a:pPr>
              <a:buFont typeface="Arial" charset="0"/>
              <a:buChar char="•"/>
            </a:pPr>
            <a:endParaRPr lang="en-US" dirty="0" smtClean="0"/>
          </a:p>
          <a:p>
            <a:pPr>
              <a:buFont typeface="Arial" charset="0"/>
              <a:buChar char="•"/>
            </a:pPr>
            <a:r>
              <a:rPr lang="en-US" dirty="0" smtClean="0"/>
              <a:t> Click the Site Settings link (top right)</a:t>
            </a:r>
          </a:p>
          <a:p>
            <a:pPr>
              <a:buFont typeface="Arial" charset="0"/>
              <a:buChar char="•"/>
            </a:pPr>
            <a:r>
              <a:rPr lang="en-US" dirty="0" smtClean="0"/>
              <a:t> Select Security tab/option (left side)</a:t>
            </a:r>
          </a:p>
          <a:p>
            <a:pPr>
              <a:buFont typeface="Arial" charset="0"/>
              <a:buChar char="•"/>
            </a:pPr>
            <a:r>
              <a:rPr lang="en-US" dirty="0" smtClean="0"/>
              <a:t> Click: New Role Assignment</a:t>
            </a:r>
          </a:p>
          <a:p>
            <a:pPr>
              <a:buFont typeface="Arial" charset="0"/>
              <a:buChar char="•"/>
            </a:pPr>
            <a:r>
              <a:rPr lang="en-US" dirty="0" smtClean="0"/>
              <a:t> Enter your Windows user account: &lt;domain&gt;\&lt;user&gt;</a:t>
            </a:r>
          </a:p>
          <a:p>
            <a:pPr>
              <a:buFont typeface="Arial" charset="0"/>
              <a:buChar char="•"/>
            </a:pPr>
            <a:r>
              <a:rPr lang="en-US" dirty="0" smtClean="0"/>
              <a:t> Check option: System Administrator</a:t>
            </a:r>
          </a:p>
          <a:p>
            <a:pPr>
              <a:buFont typeface="Arial" charset="0"/>
              <a:buChar char="•"/>
            </a:pPr>
            <a:r>
              <a:rPr lang="en-US" dirty="0" smtClean="0"/>
              <a:t> Click OK</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8366" y="6278199"/>
            <a:ext cx="6655633" cy="579801"/>
          </a:xfrm>
        </p:spPr>
        <p:txBody>
          <a:bodyPr>
            <a:noAutofit/>
          </a:bodyPr>
          <a:lstStyle/>
          <a:p>
            <a:r>
              <a:rPr lang="en-US" sz="2400" dirty="0" smtClean="0"/>
              <a:t>Rolling Thunder Bicycles: Relationship Diagram</a:t>
            </a:r>
            <a:endParaRPr lang="en-US" sz="2400" dirty="0"/>
          </a:p>
        </p:txBody>
      </p:sp>
      <p:sp>
        <p:nvSpPr>
          <p:cNvPr id="341" name="Line 71"/>
          <p:cNvSpPr>
            <a:spLocks noChangeShapeType="1"/>
          </p:cNvSpPr>
          <p:nvPr/>
        </p:nvSpPr>
        <p:spPr bwMode="auto">
          <a:xfrm>
            <a:off x="5164110" y="731865"/>
            <a:ext cx="2895600" cy="1588"/>
          </a:xfrm>
          <a:prstGeom prst="line">
            <a:avLst/>
          </a:prstGeom>
          <a:noFill/>
          <a:ln w="9525">
            <a:solidFill>
              <a:schemeClr val="tx1"/>
            </a:solidFill>
            <a:round/>
            <a:headEnd/>
            <a:tailEnd/>
          </a:ln>
          <a:effectLst/>
        </p:spPr>
        <p:txBody>
          <a:bodyPr/>
          <a:lstStyle/>
          <a:p>
            <a:endParaRPr lang="en-US"/>
          </a:p>
        </p:txBody>
      </p:sp>
      <p:sp>
        <p:nvSpPr>
          <p:cNvPr id="342" name="Freeform 70"/>
          <p:cNvSpPr>
            <a:spLocks/>
          </p:cNvSpPr>
          <p:nvPr/>
        </p:nvSpPr>
        <p:spPr bwMode="auto">
          <a:xfrm>
            <a:off x="2420910" y="655665"/>
            <a:ext cx="3124200" cy="1371600"/>
          </a:xfrm>
          <a:custGeom>
            <a:avLst/>
            <a:gdLst/>
            <a:ahLst/>
            <a:cxnLst>
              <a:cxn ang="0">
                <a:pos x="0" y="0"/>
              </a:cxn>
              <a:cxn ang="0">
                <a:pos x="144" y="0"/>
              </a:cxn>
              <a:cxn ang="0">
                <a:pos x="1872" y="864"/>
              </a:cxn>
              <a:cxn ang="0">
                <a:pos x="1968" y="864"/>
              </a:cxn>
            </a:cxnLst>
            <a:rect l="0" t="0" r="r" b="b"/>
            <a:pathLst>
              <a:path w="1968" h="864">
                <a:moveTo>
                  <a:pt x="0" y="0"/>
                </a:moveTo>
                <a:lnTo>
                  <a:pt x="144" y="0"/>
                </a:lnTo>
                <a:lnTo>
                  <a:pt x="1872" y="864"/>
                </a:lnTo>
                <a:lnTo>
                  <a:pt x="1968" y="864"/>
                </a:lnTo>
              </a:path>
            </a:pathLst>
          </a:custGeom>
          <a:noFill/>
          <a:ln w="9525">
            <a:solidFill>
              <a:schemeClr val="tx1"/>
            </a:solidFill>
            <a:round/>
            <a:headEnd/>
            <a:tailEnd/>
          </a:ln>
          <a:effectLst/>
        </p:spPr>
        <p:txBody>
          <a:bodyPr/>
          <a:lstStyle/>
          <a:p>
            <a:endParaRPr lang="en-US"/>
          </a:p>
        </p:txBody>
      </p:sp>
      <p:sp>
        <p:nvSpPr>
          <p:cNvPr id="343" name="Freeform 62"/>
          <p:cNvSpPr>
            <a:spLocks/>
          </p:cNvSpPr>
          <p:nvPr/>
        </p:nvSpPr>
        <p:spPr bwMode="auto">
          <a:xfrm>
            <a:off x="2420910" y="2332065"/>
            <a:ext cx="1905000" cy="1143000"/>
          </a:xfrm>
          <a:custGeom>
            <a:avLst/>
            <a:gdLst/>
            <a:ahLst/>
            <a:cxnLst>
              <a:cxn ang="0">
                <a:pos x="0" y="0"/>
              </a:cxn>
              <a:cxn ang="0">
                <a:pos x="192" y="0"/>
              </a:cxn>
              <a:cxn ang="0">
                <a:pos x="1104" y="720"/>
              </a:cxn>
              <a:cxn ang="0">
                <a:pos x="1200" y="720"/>
              </a:cxn>
            </a:cxnLst>
            <a:rect l="0" t="0" r="r" b="b"/>
            <a:pathLst>
              <a:path w="1200" h="720">
                <a:moveTo>
                  <a:pt x="0" y="0"/>
                </a:moveTo>
                <a:lnTo>
                  <a:pt x="192" y="0"/>
                </a:lnTo>
                <a:lnTo>
                  <a:pt x="1104" y="720"/>
                </a:lnTo>
                <a:lnTo>
                  <a:pt x="1200" y="720"/>
                </a:lnTo>
              </a:path>
            </a:pathLst>
          </a:custGeom>
          <a:noFill/>
          <a:ln w="9525">
            <a:solidFill>
              <a:schemeClr val="tx1"/>
            </a:solidFill>
            <a:round/>
            <a:headEnd/>
            <a:tailEnd/>
          </a:ln>
          <a:effectLst/>
        </p:spPr>
        <p:txBody>
          <a:bodyPr/>
          <a:lstStyle/>
          <a:p>
            <a:endParaRPr lang="en-US"/>
          </a:p>
        </p:txBody>
      </p:sp>
      <p:sp>
        <p:nvSpPr>
          <p:cNvPr id="344" name="Line 59"/>
          <p:cNvSpPr>
            <a:spLocks noChangeShapeType="1"/>
          </p:cNvSpPr>
          <p:nvPr/>
        </p:nvSpPr>
        <p:spPr bwMode="auto">
          <a:xfrm>
            <a:off x="2420910" y="655665"/>
            <a:ext cx="3048000" cy="1588"/>
          </a:xfrm>
          <a:prstGeom prst="line">
            <a:avLst/>
          </a:prstGeom>
          <a:noFill/>
          <a:ln w="9525">
            <a:solidFill>
              <a:schemeClr val="tx1"/>
            </a:solidFill>
            <a:round/>
            <a:headEnd/>
            <a:tailEnd/>
          </a:ln>
          <a:effectLst/>
        </p:spPr>
        <p:txBody>
          <a:bodyPr/>
          <a:lstStyle/>
          <a:p>
            <a:endParaRPr lang="en-US"/>
          </a:p>
        </p:txBody>
      </p:sp>
      <p:sp>
        <p:nvSpPr>
          <p:cNvPr id="345" name="Line 58"/>
          <p:cNvSpPr>
            <a:spLocks noChangeShapeType="1"/>
          </p:cNvSpPr>
          <p:nvPr/>
        </p:nvSpPr>
        <p:spPr bwMode="auto">
          <a:xfrm>
            <a:off x="2420910" y="579465"/>
            <a:ext cx="1828800" cy="1588"/>
          </a:xfrm>
          <a:prstGeom prst="line">
            <a:avLst/>
          </a:prstGeom>
          <a:noFill/>
          <a:ln w="9525">
            <a:solidFill>
              <a:schemeClr val="tx1"/>
            </a:solidFill>
            <a:round/>
            <a:headEnd/>
            <a:tailEnd/>
          </a:ln>
          <a:effectLst/>
        </p:spPr>
        <p:txBody>
          <a:bodyPr/>
          <a:lstStyle/>
          <a:p>
            <a:endParaRPr lang="en-US"/>
          </a:p>
        </p:txBody>
      </p:sp>
      <p:sp>
        <p:nvSpPr>
          <p:cNvPr id="346" name="Text Box 4"/>
          <p:cNvSpPr txBox="1">
            <a:spLocks noChangeArrowheads="1"/>
          </p:cNvSpPr>
          <p:nvPr/>
        </p:nvSpPr>
        <p:spPr bwMode="auto">
          <a:xfrm>
            <a:off x="134910" y="477865"/>
            <a:ext cx="838200" cy="1082675"/>
          </a:xfrm>
          <a:prstGeom prst="rect">
            <a:avLst/>
          </a:prstGeom>
          <a:noFill/>
          <a:ln w="12700" algn="ctr">
            <a:solidFill>
              <a:schemeClr val="bg2"/>
            </a:solidFill>
            <a:miter lim="800000"/>
            <a:headEnd/>
            <a:tailEnd/>
          </a:ln>
          <a:effectLst/>
        </p:spPr>
        <p:txBody>
          <a:bodyPr>
            <a:spAutoFit/>
          </a:bodyPr>
          <a:lstStyle/>
          <a:p>
            <a:pPr eaLnBrk="0" hangingPunct="0"/>
            <a:r>
              <a:rPr lang="en-US" sz="800" b="1"/>
              <a:t>CustomerID</a:t>
            </a:r>
            <a:endParaRPr lang="en-US" sz="800"/>
          </a:p>
          <a:p>
            <a:pPr eaLnBrk="0" hangingPunct="0"/>
            <a:r>
              <a:rPr lang="en-US" sz="800"/>
              <a:t>Phone</a:t>
            </a:r>
          </a:p>
          <a:p>
            <a:pPr eaLnBrk="0" hangingPunct="0"/>
            <a:r>
              <a:rPr lang="en-US" sz="800"/>
              <a:t>FirstName</a:t>
            </a:r>
          </a:p>
          <a:p>
            <a:pPr eaLnBrk="0" hangingPunct="0"/>
            <a:r>
              <a:rPr lang="en-US" sz="800"/>
              <a:t>LastName</a:t>
            </a:r>
          </a:p>
          <a:p>
            <a:pPr eaLnBrk="0" hangingPunct="0"/>
            <a:r>
              <a:rPr lang="en-US" sz="800"/>
              <a:t>Address</a:t>
            </a:r>
          </a:p>
          <a:p>
            <a:pPr eaLnBrk="0" hangingPunct="0"/>
            <a:r>
              <a:rPr lang="en-US" sz="800"/>
              <a:t>ZipCode</a:t>
            </a:r>
          </a:p>
          <a:p>
            <a:pPr eaLnBrk="0" hangingPunct="0"/>
            <a:r>
              <a:rPr lang="en-US" sz="800"/>
              <a:t>CityID</a:t>
            </a:r>
          </a:p>
          <a:p>
            <a:pPr eaLnBrk="0" hangingPunct="0"/>
            <a:r>
              <a:rPr lang="en-US" sz="800"/>
              <a:t>BalanceDue</a:t>
            </a:r>
            <a:endParaRPr lang="en-US" sz="800" b="1"/>
          </a:p>
        </p:txBody>
      </p:sp>
      <p:sp>
        <p:nvSpPr>
          <p:cNvPr id="347" name="Rectangle 5"/>
          <p:cNvSpPr>
            <a:spLocks noChangeArrowheads="1"/>
          </p:cNvSpPr>
          <p:nvPr/>
        </p:nvSpPr>
        <p:spPr bwMode="auto">
          <a:xfrm>
            <a:off x="134910" y="198465"/>
            <a:ext cx="8382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dirty="0"/>
              <a:t>Customer</a:t>
            </a:r>
          </a:p>
        </p:txBody>
      </p:sp>
      <p:sp>
        <p:nvSpPr>
          <p:cNvPr id="348" name="Text Box 6"/>
          <p:cNvSpPr txBox="1">
            <a:spLocks noChangeArrowheads="1"/>
          </p:cNvSpPr>
          <p:nvPr/>
        </p:nvSpPr>
        <p:spPr bwMode="auto">
          <a:xfrm>
            <a:off x="134910" y="2459065"/>
            <a:ext cx="838200" cy="838200"/>
          </a:xfrm>
          <a:prstGeom prst="rect">
            <a:avLst/>
          </a:prstGeom>
          <a:noFill/>
          <a:ln w="12700" algn="ctr">
            <a:solidFill>
              <a:schemeClr val="bg2"/>
            </a:solidFill>
            <a:miter lim="800000"/>
            <a:headEnd/>
            <a:tailEnd/>
          </a:ln>
          <a:effectLst/>
        </p:spPr>
        <p:txBody>
          <a:bodyPr>
            <a:spAutoFit/>
          </a:bodyPr>
          <a:lstStyle/>
          <a:p>
            <a:pPr eaLnBrk="0" hangingPunct="0"/>
            <a:r>
              <a:rPr lang="en-US" sz="800" b="1"/>
              <a:t>CustomerID</a:t>
            </a:r>
            <a:endParaRPr lang="en-US" sz="800"/>
          </a:p>
          <a:p>
            <a:pPr eaLnBrk="0" hangingPunct="0"/>
            <a:r>
              <a:rPr lang="en-US" sz="800" b="1"/>
              <a:t>TransDate</a:t>
            </a:r>
            <a:endParaRPr lang="en-US" sz="800"/>
          </a:p>
          <a:p>
            <a:pPr eaLnBrk="0" hangingPunct="0"/>
            <a:r>
              <a:rPr lang="en-US" sz="800"/>
              <a:t>EmployeeID</a:t>
            </a:r>
          </a:p>
          <a:p>
            <a:pPr eaLnBrk="0" hangingPunct="0"/>
            <a:r>
              <a:rPr lang="en-US" sz="800"/>
              <a:t>Amount</a:t>
            </a:r>
          </a:p>
          <a:p>
            <a:pPr eaLnBrk="0" hangingPunct="0"/>
            <a:r>
              <a:rPr lang="en-US" sz="800"/>
              <a:t>Description</a:t>
            </a:r>
          </a:p>
          <a:p>
            <a:pPr eaLnBrk="0" hangingPunct="0"/>
            <a:r>
              <a:rPr lang="en-US" sz="800"/>
              <a:t>Reference</a:t>
            </a:r>
            <a:endParaRPr lang="en-US" sz="800" b="1"/>
          </a:p>
        </p:txBody>
      </p:sp>
      <p:sp>
        <p:nvSpPr>
          <p:cNvPr id="349" name="Rectangle 7"/>
          <p:cNvSpPr>
            <a:spLocks noChangeArrowheads="1"/>
          </p:cNvSpPr>
          <p:nvPr/>
        </p:nvSpPr>
        <p:spPr bwMode="auto">
          <a:xfrm>
            <a:off x="134910" y="2179665"/>
            <a:ext cx="8382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CustomerTrans</a:t>
            </a:r>
          </a:p>
        </p:txBody>
      </p:sp>
      <p:sp>
        <p:nvSpPr>
          <p:cNvPr id="350" name="Text Box 8"/>
          <p:cNvSpPr txBox="1">
            <a:spLocks noChangeArrowheads="1"/>
          </p:cNvSpPr>
          <p:nvPr/>
        </p:nvSpPr>
        <p:spPr bwMode="auto">
          <a:xfrm>
            <a:off x="134910" y="4716490"/>
            <a:ext cx="1066800" cy="1082675"/>
          </a:xfrm>
          <a:prstGeom prst="rect">
            <a:avLst/>
          </a:prstGeom>
          <a:noFill/>
          <a:ln w="12700" algn="ctr">
            <a:solidFill>
              <a:schemeClr val="bg2"/>
            </a:solidFill>
            <a:miter lim="800000"/>
            <a:headEnd/>
            <a:tailEnd/>
          </a:ln>
          <a:effectLst/>
        </p:spPr>
        <p:txBody>
          <a:bodyPr>
            <a:spAutoFit/>
          </a:bodyPr>
          <a:lstStyle/>
          <a:p>
            <a:pPr eaLnBrk="0" hangingPunct="0"/>
            <a:r>
              <a:rPr lang="en-US" sz="800" b="1"/>
              <a:t>StoreID</a:t>
            </a:r>
            <a:endParaRPr lang="en-US" sz="800"/>
          </a:p>
          <a:p>
            <a:pPr eaLnBrk="0" hangingPunct="0"/>
            <a:r>
              <a:rPr lang="en-US" sz="800"/>
              <a:t>StoreName</a:t>
            </a:r>
          </a:p>
          <a:p>
            <a:pPr eaLnBrk="0" hangingPunct="0"/>
            <a:r>
              <a:rPr lang="en-US" sz="800"/>
              <a:t>Phone</a:t>
            </a:r>
          </a:p>
          <a:p>
            <a:pPr eaLnBrk="0" hangingPunct="0"/>
            <a:r>
              <a:rPr lang="en-US" sz="800"/>
              <a:t>ContacFirstName</a:t>
            </a:r>
          </a:p>
          <a:p>
            <a:pPr eaLnBrk="0" hangingPunct="0"/>
            <a:r>
              <a:rPr lang="en-US" sz="800"/>
              <a:t>ContactLastName</a:t>
            </a:r>
          </a:p>
          <a:p>
            <a:pPr eaLnBrk="0" hangingPunct="0"/>
            <a:r>
              <a:rPr lang="en-US" sz="800"/>
              <a:t>Address</a:t>
            </a:r>
          </a:p>
          <a:p>
            <a:pPr eaLnBrk="0" hangingPunct="0"/>
            <a:r>
              <a:rPr lang="en-US" sz="800"/>
              <a:t>Zipcode</a:t>
            </a:r>
          </a:p>
          <a:p>
            <a:pPr eaLnBrk="0" hangingPunct="0"/>
            <a:r>
              <a:rPr lang="en-US" sz="800"/>
              <a:t>CityID</a:t>
            </a:r>
            <a:endParaRPr lang="en-US" sz="800" b="1"/>
          </a:p>
        </p:txBody>
      </p:sp>
      <p:sp>
        <p:nvSpPr>
          <p:cNvPr id="351" name="Rectangle 9"/>
          <p:cNvSpPr>
            <a:spLocks noChangeArrowheads="1"/>
          </p:cNvSpPr>
          <p:nvPr/>
        </p:nvSpPr>
        <p:spPr bwMode="auto">
          <a:xfrm>
            <a:off x="134910" y="4437090"/>
            <a:ext cx="10668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RetailStore</a:t>
            </a:r>
          </a:p>
        </p:txBody>
      </p:sp>
      <p:sp>
        <p:nvSpPr>
          <p:cNvPr id="352" name="Text Box 10"/>
          <p:cNvSpPr txBox="1">
            <a:spLocks noChangeArrowheads="1"/>
          </p:cNvSpPr>
          <p:nvPr/>
        </p:nvSpPr>
        <p:spPr bwMode="auto">
          <a:xfrm>
            <a:off x="211110" y="6373840"/>
            <a:ext cx="838200" cy="349250"/>
          </a:xfrm>
          <a:prstGeom prst="rect">
            <a:avLst/>
          </a:prstGeom>
          <a:noFill/>
          <a:ln w="12700" algn="ctr">
            <a:solidFill>
              <a:schemeClr val="bg2"/>
            </a:solidFill>
            <a:miter lim="800000"/>
            <a:headEnd/>
            <a:tailEnd/>
          </a:ln>
          <a:effectLst/>
        </p:spPr>
        <p:txBody>
          <a:bodyPr>
            <a:spAutoFit/>
          </a:bodyPr>
          <a:lstStyle/>
          <a:p>
            <a:pPr eaLnBrk="0" hangingPunct="0"/>
            <a:r>
              <a:rPr lang="en-US" sz="800" b="1"/>
              <a:t>State</a:t>
            </a:r>
            <a:endParaRPr lang="en-US" sz="800"/>
          </a:p>
          <a:p>
            <a:pPr eaLnBrk="0" hangingPunct="0"/>
            <a:r>
              <a:rPr lang="en-US" sz="800"/>
              <a:t>TaxRate</a:t>
            </a:r>
            <a:endParaRPr lang="en-US" sz="800" b="1"/>
          </a:p>
        </p:txBody>
      </p:sp>
      <p:sp>
        <p:nvSpPr>
          <p:cNvPr id="353" name="Rectangle 11"/>
          <p:cNvSpPr>
            <a:spLocks noChangeArrowheads="1"/>
          </p:cNvSpPr>
          <p:nvPr/>
        </p:nvSpPr>
        <p:spPr bwMode="auto">
          <a:xfrm>
            <a:off x="211110" y="6069040"/>
            <a:ext cx="838200" cy="3048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StateTaxRate</a:t>
            </a:r>
          </a:p>
        </p:txBody>
      </p:sp>
      <p:sp>
        <p:nvSpPr>
          <p:cNvPr id="354" name="Text Box 12"/>
          <p:cNvSpPr txBox="1">
            <a:spLocks noChangeArrowheads="1"/>
          </p:cNvSpPr>
          <p:nvPr/>
        </p:nvSpPr>
        <p:spPr bwMode="auto">
          <a:xfrm>
            <a:off x="1430310" y="481040"/>
            <a:ext cx="990600" cy="3527425"/>
          </a:xfrm>
          <a:prstGeom prst="rect">
            <a:avLst/>
          </a:prstGeom>
          <a:noFill/>
          <a:ln w="12700" algn="ctr">
            <a:solidFill>
              <a:schemeClr val="bg2"/>
            </a:solidFill>
            <a:miter lim="800000"/>
            <a:headEnd/>
            <a:tailEnd/>
          </a:ln>
          <a:effectLst/>
        </p:spPr>
        <p:txBody>
          <a:bodyPr>
            <a:spAutoFit/>
          </a:bodyPr>
          <a:lstStyle/>
          <a:p>
            <a:pPr eaLnBrk="0" hangingPunct="0"/>
            <a:r>
              <a:rPr lang="en-US" sz="800" b="1"/>
              <a:t>SerialNumber</a:t>
            </a:r>
            <a:endParaRPr lang="en-US" sz="800"/>
          </a:p>
          <a:p>
            <a:pPr eaLnBrk="0" hangingPunct="0"/>
            <a:r>
              <a:rPr lang="en-US" sz="800"/>
              <a:t>CustomerID</a:t>
            </a:r>
          </a:p>
          <a:p>
            <a:pPr eaLnBrk="0" hangingPunct="0"/>
            <a:r>
              <a:rPr lang="en-US" sz="800"/>
              <a:t>ModelType</a:t>
            </a:r>
          </a:p>
          <a:p>
            <a:pPr eaLnBrk="0" hangingPunct="0"/>
            <a:r>
              <a:rPr lang="en-US" sz="800"/>
              <a:t>PaintID</a:t>
            </a:r>
          </a:p>
          <a:p>
            <a:pPr eaLnBrk="0" hangingPunct="0"/>
            <a:r>
              <a:rPr lang="en-US" sz="800"/>
              <a:t>FrameSize</a:t>
            </a:r>
          </a:p>
          <a:p>
            <a:pPr eaLnBrk="0" hangingPunct="0"/>
            <a:r>
              <a:rPr lang="en-US" sz="800"/>
              <a:t>OrderDate</a:t>
            </a:r>
          </a:p>
          <a:p>
            <a:pPr eaLnBrk="0" hangingPunct="0"/>
            <a:r>
              <a:rPr lang="en-US" sz="800"/>
              <a:t>StartDate</a:t>
            </a:r>
          </a:p>
          <a:p>
            <a:pPr eaLnBrk="0" hangingPunct="0"/>
            <a:r>
              <a:rPr lang="en-US" sz="800"/>
              <a:t>ShipDate</a:t>
            </a:r>
          </a:p>
          <a:p>
            <a:pPr eaLnBrk="0" hangingPunct="0"/>
            <a:r>
              <a:rPr lang="en-US" sz="800"/>
              <a:t>ShipEmployee</a:t>
            </a:r>
          </a:p>
          <a:p>
            <a:pPr eaLnBrk="0" hangingPunct="0"/>
            <a:r>
              <a:rPr lang="en-US" sz="800"/>
              <a:t>FrameAssembler</a:t>
            </a:r>
          </a:p>
          <a:p>
            <a:pPr eaLnBrk="0" hangingPunct="0"/>
            <a:r>
              <a:rPr lang="en-US" sz="800"/>
              <a:t>Painter</a:t>
            </a:r>
          </a:p>
          <a:p>
            <a:pPr eaLnBrk="0" hangingPunct="0"/>
            <a:r>
              <a:rPr lang="en-US" sz="800"/>
              <a:t>Construction</a:t>
            </a:r>
          </a:p>
          <a:p>
            <a:pPr eaLnBrk="0" hangingPunct="0"/>
            <a:r>
              <a:rPr lang="en-US" sz="800"/>
              <a:t>WaterBottle</a:t>
            </a:r>
          </a:p>
          <a:p>
            <a:pPr eaLnBrk="0" hangingPunct="0"/>
            <a:r>
              <a:rPr lang="en-US" sz="800"/>
              <a:t>CustomName</a:t>
            </a:r>
          </a:p>
          <a:p>
            <a:pPr eaLnBrk="0" hangingPunct="0"/>
            <a:r>
              <a:rPr lang="en-US" sz="800"/>
              <a:t>LetterStyleID</a:t>
            </a:r>
          </a:p>
          <a:p>
            <a:pPr eaLnBrk="0" hangingPunct="0"/>
            <a:r>
              <a:rPr lang="en-US" sz="800"/>
              <a:t>StoreID</a:t>
            </a:r>
          </a:p>
          <a:p>
            <a:pPr eaLnBrk="0" hangingPunct="0"/>
            <a:r>
              <a:rPr lang="en-US" sz="800"/>
              <a:t>EmployeeID</a:t>
            </a:r>
          </a:p>
          <a:p>
            <a:pPr eaLnBrk="0" hangingPunct="0"/>
            <a:r>
              <a:rPr lang="en-US" sz="800"/>
              <a:t>TopTube</a:t>
            </a:r>
          </a:p>
          <a:p>
            <a:pPr eaLnBrk="0" hangingPunct="0"/>
            <a:r>
              <a:rPr lang="en-US" sz="800"/>
              <a:t>ChainStay</a:t>
            </a:r>
          </a:p>
          <a:p>
            <a:pPr eaLnBrk="0" hangingPunct="0"/>
            <a:r>
              <a:rPr lang="en-US" sz="800"/>
              <a:t>HeadTubeAngle</a:t>
            </a:r>
          </a:p>
          <a:p>
            <a:pPr eaLnBrk="0" hangingPunct="0"/>
            <a:r>
              <a:rPr lang="en-US" sz="800"/>
              <a:t>SeatTueAngle</a:t>
            </a:r>
          </a:p>
          <a:p>
            <a:pPr eaLnBrk="0" hangingPunct="0"/>
            <a:r>
              <a:rPr lang="en-US" sz="800"/>
              <a:t>ListPrice</a:t>
            </a:r>
          </a:p>
          <a:p>
            <a:pPr eaLnBrk="0" hangingPunct="0"/>
            <a:r>
              <a:rPr lang="en-US" sz="800"/>
              <a:t>SalePrice</a:t>
            </a:r>
          </a:p>
          <a:p>
            <a:pPr eaLnBrk="0" hangingPunct="0"/>
            <a:r>
              <a:rPr lang="en-US" sz="800"/>
              <a:t>SalesTax</a:t>
            </a:r>
          </a:p>
          <a:p>
            <a:pPr eaLnBrk="0" hangingPunct="0"/>
            <a:r>
              <a:rPr lang="en-US" sz="800"/>
              <a:t>SaleState</a:t>
            </a:r>
          </a:p>
          <a:p>
            <a:pPr eaLnBrk="0" hangingPunct="0"/>
            <a:r>
              <a:rPr lang="en-US" sz="800"/>
              <a:t>ShipPrice</a:t>
            </a:r>
          </a:p>
          <a:p>
            <a:pPr eaLnBrk="0" hangingPunct="0"/>
            <a:r>
              <a:rPr lang="en-US" sz="800"/>
              <a:t>FramePrice</a:t>
            </a:r>
          </a:p>
          <a:p>
            <a:pPr eaLnBrk="0" hangingPunct="0"/>
            <a:r>
              <a:rPr lang="en-US" sz="800"/>
              <a:t>ComponentList</a:t>
            </a:r>
            <a:endParaRPr lang="en-US" sz="800" b="1"/>
          </a:p>
        </p:txBody>
      </p:sp>
      <p:sp>
        <p:nvSpPr>
          <p:cNvPr id="355" name="Rectangle 13"/>
          <p:cNvSpPr>
            <a:spLocks noChangeArrowheads="1"/>
          </p:cNvSpPr>
          <p:nvPr/>
        </p:nvSpPr>
        <p:spPr bwMode="auto">
          <a:xfrm>
            <a:off x="1430310" y="176240"/>
            <a:ext cx="990600" cy="3048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Bicycle</a:t>
            </a:r>
          </a:p>
        </p:txBody>
      </p:sp>
      <p:sp>
        <p:nvSpPr>
          <p:cNvPr id="356" name="Text Box 14"/>
          <p:cNvSpPr txBox="1">
            <a:spLocks noChangeArrowheads="1"/>
          </p:cNvSpPr>
          <p:nvPr/>
        </p:nvSpPr>
        <p:spPr bwMode="auto">
          <a:xfrm>
            <a:off x="1506510" y="5202265"/>
            <a:ext cx="914400" cy="1327150"/>
          </a:xfrm>
          <a:prstGeom prst="rect">
            <a:avLst/>
          </a:prstGeom>
          <a:noFill/>
          <a:ln w="12700" algn="ctr">
            <a:solidFill>
              <a:schemeClr val="bg2"/>
            </a:solidFill>
            <a:miter lim="800000"/>
            <a:headEnd/>
            <a:tailEnd/>
          </a:ln>
          <a:effectLst/>
        </p:spPr>
        <p:txBody>
          <a:bodyPr>
            <a:spAutoFit/>
          </a:bodyPr>
          <a:lstStyle/>
          <a:p>
            <a:pPr eaLnBrk="0" hangingPunct="0"/>
            <a:r>
              <a:rPr lang="en-US" sz="800" b="1"/>
              <a:t>CityID</a:t>
            </a:r>
            <a:endParaRPr lang="en-US" sz="800"/>
          </a:p>
          <a:p>
            <a:pPr eaLnBrk="0" hangingPunct="0"/>
            <a:r>
              <a:rPr lang="en-US" sz="800"/>
              <a:t>ZipCode</a:t>
            </a:r>
          </a:p>
          <a:p>
            <a:pPr eaLnBrk="0" hangingPunct="0"/>
            <a:r>
              <a:rPr lang="en-US" sz="800"/>
              <a:t>City</a:t>
            </a:r>
          </a:p>
          <a:p>
            <a:pPr eaLnBrk="0" hangingPunct="0"/>
            <a:r>
              <a:rPr lang="en-US" sz="800"/>
              <a:t>State</a:t>
            </a:r>
          </a:p>
          <a:p>
            <a:pPr eaLnBrk="0" hangingPunct="0"/>
            <a:r>
              <a:rPr lang="en-US" sz="800"/>
              <a:t>AreaCode</a:t>
            </a:r>
          </a:p>
          <a:p>
            <a:pPr eaLnBrk="0" hangingPunct="0"/>
            <a:r>
              <a:rPr lang="en-US" sz="800"/>
              <a:t>Population1990</a:t>
            </a:r>
          </a:p>
          <a:p>
            <a:pPr eaLnBrk="0" hangingPunct="0"/>
            <a:r>
              <a:rPr lang="en-US" sz="800"/>
              <a:t>Population1980</a:t>
            </a:r>
          </a:p>
          <a:p>
            <a:pPr eaLnBrk="0" hangingPunct="0"/>
            <a:r>
              <a:rPr lang="en-US" sz="800"/>
              <a:t>Country</a:t>
            </a:r>
          </a:p>
          <a:p>
            <a:pPr eaLnBrk="0" hangingPunct="0"/>
            <a:r>
              <a:rPr lang="en-US" sz="800"/>
              <a:t>Latitude</a:t>
            </a:r>
          </a:p>
          <a:p>
            <a:pPr eaLnBrk="0" hangingPunct="0"/>
            <a:r>
              <a:rPr lang="en-US" sz="800"/>
              <a:t>Longitude</a:t>
            </a:r>
          </a:p>
        </p:txBody>
      </p:sp>
      <p:sp>
        <p:nvSpPr>
          <p:cNvPr id="357" name="Rectangle 15"/>
          <p:cNvSpPr>
            <a:spLocks noChangeArrowheads="1"/>
          </p:cNvSpPr>
          <p:nvPr/>
        </p:nvSpPr>
        <p:spPr bwMode="auto">
          <a:xfrm>
            <a:off x="1506510" y="4922865"/>
            <a:ext cx="9144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City</a:t>
            </a:r>
          </a:p>
        </p:txBody>
      </p:sp>
      <p:sp>
        <p:nvSpPr>
          <p:cNvPr id="358" name="Text Box 16"/>
          <p:cNvSpPr txBox="1">
            <a:spLocks noChangeArrowheads="1"/>
          </p:cNvSpPr>
          <p:nvPr/>
        </p:nvSpPr>
        <p:spPr bwMode="auto">
          <a:xfrm>
            <a:off x="2878110" y="858865"/>
            <a:ext cx="838200" cy="471488"/>
          </a:xfrm>
          <a:prstGeom prst="rect">
            <a:avLst/>
          </a:prstGeom>
          <a:solidFill>
            <a:schemeClr val="bg1"/>
          </a:solidFill>
          <a:ln w="12700" algn="ctr">
            <a:solidFill>
              <a:schemeClr val="bg2"/>
            </a:solidFill>
            <a:miter lim="800000"/>
            <a:headEnd/>
            <a:tailEnd/>
          </a:ln>
          <a:effectLst/>
        </p:spPr>
        <p:txBody>
          <a:bodyPr>
            <a:spAutoFit/>
          </a:bodyPr>
          <a:lstStyle/>
          <a:p>
            <a:pPr eaLnBrk="0" hangingPunct="0"/>
            <a:r>
              <a:rPr lang="en-US" sz="800" b="1"/>
              <a:t>ModelType</a:t>
            </a:r>
            <a:endParaRPr lang="en-US" sz="800"/>
          </a:p>
          <a:p>
            <a:pPr eaLnBrk="0" hangingPunct="0"/>
            <a:r>
              <a:rPr lang="en-US" sz="800"/>
              <a:t>Description</a:t>
            </a:r>
          </a:p>
          <a:p>
            <a:pPr eaLnBrk="0" hangingPunct="0"/>
            <a:r>
              <a:rPr lang="en-US" sz="800"/>
              <a:t>ComponentID</a:t>
            </a:r>
            <a:endParaRPr lang="en-US" sz="800" b="1"/>
          </a:p>
        </p:txBody>
      </p:sp>
      <p:sp>
        <p:nvSpPr>
          <p:cNvPr id="359" name="Rectangle 17"/>
          <p:cNvSpPr>
            <a:spLocks noChangeArrowheads="1"/>
          </p:cNvSpPr>
          <p:nvPr/>
        </p:nvSpPr>
        <p:spPr bwMode="auto">
          <a:xfrm>
            <a:off x="2878110" y="579465"/>
            <a:ext cx="8382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ModelType</a:t>
            </a:r>
          </a:p>
        </p:txBody>
      </p:sp>
      <p:sp>
        <p:nvSpPr>
          <p:cNvPr id="360" name="Rectangle 19"/>
          <p:cNvSpPr>
            <a:spLocks noChangeArrowheads="1"/>
          </p:cNvSpPr>
          <p:nvPr/>
        </p:nvSpPr>
        <p:spPr bwMode="auto">
          <a:xfrm>
            <a:off x="2878110" y="1671665"/>
            <a:ext cx="10668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Paint</a:t>
            </a:r>
          </a:p>
        </p:txBody>
      </p:sp>
      <p:sp>
        <p:nvSpPr>
          <p:cNvPr id="361" name="Text Box 20"/>
          <p:cNvSpPr txBox="1">
            <a:spLocks noChangeArrowheads="1"/>
          </p:cNvSpPr>
          <p:nvPr/>
        </p:nvSpPr>
        <p:spPr bwMode="auto">
          <a:xfrm>
            <a:off x="2878110" y="3525865"/>
            <a:ext cx="990600" cy="1938338"/>
          </a:xfrm>
          <a:prstGeom prst="rect">
            <a:avLst/>
          </a:prstGeom>
          <a:noFill/>
          <a:ln w="12700" algn="ctr">
            <a:solidFill>
              <a:schemeClr val="bg2"/>
            </a:solidFill>
            <a:miter lim="800000"/>
            <a:headEnd/>
            <a:tailEnd/>
          </a:ln>
          <a:effectLst/>
        </p:spPr>
        <p:txBody>
          <a:bodyPr>
            <a:spAutoFit/>
          </a:bodyPr>
          <a:lstStyle/>
          <a:p>
            <a:pPr eaLnBrk="0" hangingPunct="0"/>
            <a:r>
              <a:rPr lang="en-US" sz="800" b="1"/>
              <a:t>EmployeeID</a:t>
            </a:r>
            <a:endParaRPr lang="en-US" sz="800"/>
          </a:p>
          <a:p>
            <a:pPr eaLnBrk="0" hangingPunct="0"/>
            <a:r>
              <a:rPr lang="en-US" sz="800"/>
              <a:t>TaxpayerID</a:t>
            </a:r>
          </a:p>
          <a:p>
            <a:pPr eaLnBrk="0" hangingPunct="0"/>
            <a:r>
              <a:rPr lang="en-US" sz="800"/>
              <a:t>LastName</a:t>
            </a:r>
          </a:p>
          <a:p>
            <a:pPr eaLnBrk="0" hangingPunct="0"/>
            <a:r>
              <a:rPr lang="en-US" sz="800"/>
              <a:t>FirstName</a:t>
            </a:r>
          </a:p>
          <a:p>
            <a:pPr eaLnBrk="0" hangingPunct="0"/>
            <a:r>
              <a:rPr lang="en-US" sz="800"/>
              <a:t>HomePhone</a:t>
            </a:r>
          </a:p>
          <a:p>
            <a:pPr eaLnBrk="0" hangingPunct="0"/>
            <a:r>
              <a:rPr lang="en-US" sz="800"/>
              <a:t>Address</a:t>
            </a:r>
          </a:p>
          <a:p>
            <a:pPr eaLnBrk="0" hangingPunct="0"/>
            <a:r>
              <a:rPr lang="en-US" sz="800"/>
              <a:t>ZipCode</a:t>
            </a:r>
          </a:p>
          <a:p>
            <a:pPr eaLnBrk="0" hangingPunct="0"/>
            <a:r>
              <a:rPr lang="en-US" sz="800"/>
              <a:t>CityID</a:t>
            </a:r>
          </a:p>
          <a:p>
            <a:pPr eaLnBrk="0" hangingPunct="0"/>
            <a:r>
              <a:rPr lang="en-US" sz="800"/>
              <a:t>DateHired</a:t>
            </a:r>
          </a:p>
          <a:p>
            <a:pPr eaLnBrk="0" hangingPunct="0"/>
            <a:r>
              <a:rPr lang="en-US" sz="800"/>
              <a:t>DateReleased</a:t>
            </a:r>
          </a:p>
          <a:p>
            <a:pPr eaLnBrk="0" hangingPunct="0"/>
            <a:r>
              <a:rPr lang="en-US" sz="800"/>
              <a:t>CurrentManager</a:t>
            </a:r>
          </a:p>
          <a:p>
            <a:pPr eaLnBrk="0" hangingPunct="0"/>
            <a:r>
              <a:rPr lang="en-US" sz="800"/>
              <a:t>SalaryGrade</a:t>
            </a:r>
          </a:p>
          <a:p>
            <a:pPr eaLnBrk="0" hangingPunct="0"/>
            <a:r>
              <a:rPr lang="en-US" sz="800"/>
              <a:t>Salary</a:t>
            </a:r>
          </a:p>
          <a:p>
            <a:pPr eaLnBrk="0" hangingPunct="0"/>
            <a:r>
              <a:rPr lang="en-US" sz="800"/>
              <a:t>Title</a:t>
            </a:r>
          </a:p>
          <a:p>
            <a:pPr eaLnBrk="0" hangingPunct="0"/>
            <a:r>
              <a:rPr lang="en-US" sz="800"/>
              <a:t>WorkArea</a:t>
            </a:r>
            <a:endParaRPr lang="en-US" sz="800" b="1"/>
          </a:p>
        </p:txBody>
      </p:sp>
      <p:sp>
        <p:nvSpPr>
          <p:cNvPr id="362" name="Rectangle 21"/>
          <p:cNvSpPr>
            <a:spLocks noChangeArrowheads="1"/>
          </p:cNvSpPr>
          <p:nvPr/>
        </p:nvSpPr>
        <p:spPr bwMode="auto">
          <a:xfrm>
            <a:off x="2878110" y="3246465"/>
            <a:ext cx="9906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Employee</a:t>
            </a:r>
          </a:p>
        </p:txBody>
      </p:sp>
      <p:sp>
        <p:nvSpPr>
          <p:cNvPr id="363" name="Text Box 22"/>
          <p:cNvSpPr txBox="1">
            <a:spLocks noChangeArrowheads="1"/>
          </p:cNvSpPr>
          <p:nvPr/>
        </p:nvSpPr>
        <p:spPr bwMode="auto">
          <a:xfrm>
            <a:off x="4249710" y="503265"/>
            <a:ext cx="914400" cy="471488"/>
          </a:xfrm>
          <a:prstGeom prst="rect">
            <a:avLst/>
          </a:prstGeom>
          <a:noFill/>
          <a:ln w="12700" algn="ctr">
            <a:solidFill>
              <a:schemeClr val="bg2"/>
            </a:solidFill>
            <a:miter lim="800000"/>
            <a:headEnd/>
            <a:tailEnd/>
          </a:ln>
          <a:effectLst/>
        </p:spPr>
        <p:txBody>
          <a:bodyPr>
            <a:spAutoFit/>
          </a:bodyPr>
          <a:lstStyle/>
          <a:p>
            <a:pPr eaLnBrk="0" hangingPunct="0"/>
            <a:r>
              <a:rPr lang="en-US" sz="800" b="1"/>
              <a:t>SerialNumber</a:t>
            </a:r>
            <a:endParaRPr lang="en-US" sz="800"/>
          </a:p>
          <a:p>
            <a:pPr eaLnBrk="0" hangingPunct="0"/>
            <a:r>
              <a:rPr lang="en-US" sz="800" b="1"/>
              <a:t>TubeID</a:t>
            </a:r>
            <a:endParaRPr lang="en-US" sz="800"/>
          </a:p>
          <a:p>
            <a:pPr eaLnBrk="0" hangingPunct="0"/>
            <a:r>
              <a:rPr lang="en-US" sz="800"/>
              <a:t>Quantity</a:t>
            </a:r>
            <a:endParaRPr lang="en-US" sz="800" b="1"/>
          </a:p>
        </p:txBody>
      </p:sp>
      <p:sp>
        <p:nvSpPr>
          <p:cNvPr id="364" name="Rectangle 23"/>
          <p:cNvSpPr>
            <a:spLocks noChangeArrowheads="1"/>
          </p:cNvSpPr>
          <p:nvPr/>
        </p:nvSpPr>
        <p:spPr bwMode="auto">
          <a:xfrm>
            <a:off x="4249710" y="223865"/>
            <a:ext cx="9144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BicycleTube</a:t>
            </a:r>
          </a:p>
        </p:txBody>
      </p:sp>
      <p:sp>
        <p:nvSpPr>
          <p:cNvPr id="365" name="Text Box 24"/>
          <p:cNvSpPr txBox="1">
            <a:spLocks noChangeArrowheads="1"/>
          </p:cNvSpPr>
          <p:nvPr/>
        </p:nvSpPr>
        <p:spPr bwMode="auto">
          <a:xfrm>
            <a:off x="4249710" y="1570065"/>
            <a:ext cx="1066800" cy="1082675"/>
          </a:xfrm>
          <a:prstGeom prst="rect">
            <a:avLst/>
          </a:prstGeom>
          <a:solidFill>
            <a:schemeClr val="bg1"/>
          </a:solidFill>
          <a:ln w="12700" algn="ctr">
            <a:solidFill>
              <a:schemeClr val="bg2"/>
            </a:solidFill>
            <a:miter lim="800000"/>
            <a:headEnd/>
            <a:tailEnd/>
          </a:ln>
          <a:effectLst/>
        </p:spPr>
        <p:txBody>
          <a:bodyPr>
            <a:spAutoFit/>
          </a:bodyPr>
          <a:lstStyle/>
          <a:p>
            <a:pPr eaLnBrk="0" hangingPunct="0"/>
            <a:r>
              <a:rPr lang="en-US" sz="800" b="1"/>
              <a:t>ModelType</a:t>
            </a:r>
          </a:p>
          <a:p>
            <a:pPr eaLnBrk="0" hangingPunct="0"/>
            <a:r>
              <a:rPr lang="en-US" sz="800" b="1"/>
              <a:t>MSize</a:t>
            </a:r>
            <a:endParaRPr lang="en-US" sz="800"/>
          </a:p>
          <a:p>
            <a:pPr eaLnBrk="0" hangingPunct="0"/>
            <a:r>
              <a:rPr lang="en-US" sz="800"/>
              <a:t>TopTube</a:t>
            </a:r>
          </a:p>
          <a:p>
            <a:pPr eaLnBrk="0" hangingPunct="0"/>
            <a:r>
              <a:rPr lang="en-US" sz="800"/>
              <a:t>ChainStay</a:t>
            </a:r>
          </a:p>
          <a:p>
            <a:pPr eaLnBrk="0" hangingPunct="0"/>
            <a:r>
              <a:rPr lang="en-US" sz="800"/>
              <a:t>TotalLength</a:t>
            </a:r>
          </a:p>
          <a:p>
            <a:pPr eaLnBrk="0" hangingPunct="0"/>
            <a:r>
              <a:rPr lang="en-US" sz="800"/>
              <a:t>GroundClearance</a:t>
            </a:r>
          </a:p>
          <a:p>
            <a:pPr eaLnBrk="0" hangingPunct="0"/>
            <a:r>
              <a:rPr lang="en-US" sz="800"/>
              <a:t>HeadTubeAngle</a:t>
            </a:r>
          </a:p>
          <a:p>
            <a:pPr eaLnBrk="0" hangingPunct="0"/>
            <a:r>
              <a:rPr lang="en-US" sz="800"/>
              <a:t>SeatTubeAngle</a:t>
            </a:r>
            <a:endParaRPr lang="en-US" sz="800" b="1"/>
          </a:p>
        </p:txBody>
      </p:sp>
      <p:sp>
        <p:nvSpPr>
          <p:cNvPr id="366" name="Rectangle 25"/>
          <p:cNvSpPr>
            <a:spLocks noChangeArrowheads="1"/>
          </p:cNvSpPr>
          <p:nvPr/>
        </p:nvSpPr>
        <p:spPr bwMode="auto">
          <a:xfrm>
            <a:off x="4249710" y="1290665"/>
            <a:ext cx="10668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ModelSize</a:t>
            </a:r>
          </a:p>
        </p:txBody>
      </p:sp>
      <p:sp>
        <p:nvSpPr>
          <p:cNvPr id="367" name="Text Box 26"/>
          <p:cNvSpPr txBox="1">
            <a:spLocks noChangeArrowheads="1"/>
          </p:cNvSpPr>
          <p:nvPr/>
        </p:nvSpPr>
        <p:spPr bwMode="auto">
          <a:xfrm>
            <a:off x="4325910" y="3373465"/>
            <a:ext cx="762000" cy="349250"/>
          </a:xfrm>
          <a:prstGeom prst="rect">
            <a:avLst/>
          </a:prstGeom>
          <a:noFill/>
          <a:ln w="12700" algn="ctr">
            <a:solidFill>
              <a:schemeClr val="bg2"/>
            </a:solidFill>
            <a:miter lim="800000"/>
            <a:headEnd/>
            <a:tailEnd/>
          </a:ln>
          <a:effectLst/>
        </p:spPr>
        <p:txBody>
          <a:bodyPr>
            <a:spAutoFit/>
          </a:bodyPr>
          <a:lstStyle/>
          <a:p>
            <a:pPr eaLnBrk="0" hangingPunct="0"/>
            <a:r>
              <a:rPr lang="en-US" sz="800" b="1"/>
              <a:t>LetterStyle</a:t>
            </a:r>
            <a:endParaRPr lang="en-US" sz="800"/>
          </a:p>
          <a:p>
            <a:pPr eaLnBrk="0" hangingPunct="0"/>
            <a:r>
              <a:rPr lang="en-US" sz="800"/>
              <a:t>Description</a:t>
            </a:r>
            <a:endParaRPr lang="en-US" sz="800" b="1"/>
          </a:p>
        </p:txBody>
      </p:sp>
      <p:sp>
        <p:nvSpPr>
          <p:cNvPr id="368" name="Rectangle 27"/>
          <p:cNvSpPr>
            <a:spLocks noChangeArrowheads="1"/>
          </p:cNvSpPr>
          <p:nvPr/>
        </p:nvSpPr>
        <p:spPr bwMode="auto">
          <a:xfrm>
            <a:off x="4325910" y="3094065"/>
            <a:ext cx="7620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LetterStyle</a:t>
            </a:r>
          </a:p>
        </p:txBody>
      </p:sp>
      <p:sp>
        <p:nvSpPr>
          <p:cNvPr id="369" name="Text Box 28"/>
          <p:cNvSpPr txBox="1">
            <a:spLocks noChangeArrowheads="1"/>
          </p:cNvSpPr>
          <p:nvPr/>
        </p:nvSpPr>
        <p:spPr bwMode="auto">
          <a:xfrm>
            <a:off x="4325910" y="4313265"/>
            <a:ext cx="914400" cy="1204913"/>
          </a:xfrm>
          <a:prstGeom prst="rect">
            <a:avLst/>
          </a:prstGeom>
          <a:noFill/>
          <a:ln w="12700" algn="ctr">
            <a:solidFill>
              <a:schemeClr val="bg2"/>
            </a:solidFill>
            <a:miter lim="800000"/>
            <a:headEnd/>
            <a:tailEnd/>
          </a:ln>
          <a:effectLst/>
        </p:spPr>
        <p:txBody>
          <a:bodyPr>
            <a:spAutoFit/>
          </a:bodyPr>
          <a:lstStyle/>
          <a:p>
            <a:pPr eaLnBrk="0" hangingPunct="0"/>
            <a:r>
              <a:rPr lang="en-US" sz="800" b="1"/>
              <a:t>PurchaseID</a:t>
            </a:r>
            <a:endParaRPr lang="en-US" sz="800"/>
          </a:p>
          <a:p>
            <a:pPr eaLnBrk="0" hangingPunct="0"/>
            <a:r>
              <a:rPr lang="en-US" sz="800"/>
              <a:t>EmployeeID</a:t>
            </a:r>
          </a:p>
          <a:p>
            <a:pPr eaLnBrk="0" hangingPunct="0"/>
            <a:r>
              <a:rPr lang="en-US" sz="800"/>
              <a:t>ManufacturerID</a:t>
            </a:r>
          </a:p>
          <a:p>
            <a:pPr eaLnBrk="0" hangingPunct="0"/>
            <a:r>
              <a:rPr lang="en-US" sz="800"/>
              <a:t>TotalList</a:t>
            </a:r>
          </a:p>
          <a:p>
            <a:pPr eaLnBrk="0" hangingPunct="0"/>
            <a:r>
              <a:rPr lang="en-US" sz="800"/>
              <a:t>ShippingCost</a:t>
            </a:r>
          </a:p>
          <a:p>
            <a:pPr eaLnBrk="0" hangingPunct="0"/>
            <a:r>
              <a:rPr lang="en-US" sz="800"/>
              <a:t>Discount</a:t>
            </a:r>
          </a:p>
          <a:p>
            <a:pPr eaLnBrk="0" hangingPunct="0"/>
            <a:r>
              <a:rPr lang="en-US" sz="800"/>
              <a:t>OrderDate</a:t>
            </a:r>
          </a:p>
          <a:p>
            <a:pPr eaLnBrk="0" hangingPunct="0"/>
            <a:r>
              <a:rPr lang="en-US" sz="800"/>
              <a:t>ReceiveDate</a:t>
            </a:r>
          </a:p>
          <a:p>
            <a:pPr eaLnBrk="0" hangingPunct="0"/>
            <a:r>
              <a:rPr lang="en-US" sz="800"/>
              <a:t>AmountDue</a:t>
            </a:r>
            <a:endParaRPr lang="en-US" sz="800" b="1"/>
          </a:p>
        </p:txBody>
      </p:sp>
      <p:sp>
        <p:nvSpPr>
          <p:cNvPr id="370" name="Rectangle 29"/>
          <p:cNvSpPr>
            <a:spLocks noChangeArrowheads="1"/>
          </p:cNvSpPr>
          <p:nvPr/>
        </p:nvSpPr>
        <p:spPr bwMode="auto">
          <a:xfrm>
            <a:off x="4325910" y="4033865"/>
            <a:ext cx="9144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PurchaseOrder</a:t>
            </a:r>
          </a:p>
        </p:txBody>
      </p:sp>
      <p:sp>
        <p:nvSpPr>
          <p:cNvPr id="371" name="Text Box 30"/>
          <p:cNvSpPr txBox="1">
            <a:spLocks noChangeArrowheads="1"/>
          </p:cNvSpPr>
          <p:nvPr/>
        </p:nvSpPr>
        <p:spPr bwMode="auto">
          <a:xfrm>
            <a:off x="5468910" y="554065"/>
            <a:ext cx="914400" cy="593725"/>
          </a:xfrm>
          <a:prstGeom prst="rect">
            <a:avLst/>
          </a:prstGeom>
          <a:solidFill>
            <a:schemeClr val="bg1"/>
          </a:solidFill>
          <a:ln w="12700" algn="ctr">
            <a:solidFill>
              <a:schemeClr val="bg2"/>
            </a:solidFill>
            <a:miter lim="800000"/>
            <a:headEnd/>
            <a:tailEnd/>
          </a:ln>
          <a:effectLst/>
        </p:spPr>
        <p:txBody>
          <a:bodyPr>
            <a:spAutoFit/>
          </a:bodyPr>
          <a:lstStyle/>
          <a:p>
            <a:pPr eaLnBrk="0" hangingPunct="0"/>
            <a:r>
              <a:rPr lang="en-US" sz="800" b="1"/>
              <a:t>SerialNumber</a:t>
            </a:r>
          </a:p>
          <a:p>
            <a:pPr eaLnBrk="0" hangingPunct="0"/>
            <a:r>
              <a:rPr lang="en-US" sz="800" b="1"/>
              <a:t>TubeName</a:t>
            </a:r>
            <a:endParaRPr lang="en-US" sz="800"/>
          </a:p>
          <a:p>
            <a:pPr eaLnBrk="0" hangingPunct="0"/>
            <a:r>
              <a:rPr lang="en-US" sz="800"/>
              <a:t>TubeID</a:t>
            </a:r>
          </a:p>
          <a:p>
            <a:pPr eaLnBrk="0" hangingPunct="0"/>
            <a:r>
              <a:rPr lang="en-US" sz="800"/>
              <a:t>Length</a:t>
            </a:r>
            <a:endParaRPr lang="en-US" sz="800" b="1"/>
          </a:p>
        </p:txBody>
      </p:sp>
      <p:sp>
        <p:nvSpPr>
          <p:cNvPr id="372" name="Rectangle 31"/>
          <p:cNvSpPr>
            <a:spLocks noChangeArrowheads="1"/>
          </p:cNvSpPr>
          <p:nvPr/>
        </p:nvSpPr>
        <p:spPr bwMode="auto">
          <a:xfrm>
            <a:off x="5468910" y="274665"/>
            <a:ext cx="9144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BikeTubes</a:t>
            </a:r>
          </a:p>
        </p:txBody>
      </p:sp>
      <p:sp>
        <p:nvSpPr>
          <p:cNvPr id="373" name="Text Box 32"/>
          <p:cNvSpPr txBox="1">
            <a:spLocks noChangeArrowheads="1"/>
          </p:cNvSpPr>
          <p:nvPr/>
        </p:nvSpPr>
        <p:spPr bwMode="auto">
          <a:xfrm>
            <a:off x="5545110" y="1925665"/>
            <a:ext cx="914400" cy="960438"/>
          </a:xfrm>
          <a:prstGeom prst="rect">
            <a:avLst/>
          </a:prstGeom>
          <a:noFill/>
          <a:ln w="12700" algn="ctr">
            <a:solidFill>
              <a:schemeClr val="bg2"/>
            </a:solidFill>
            <a:miter lim="800000"/>
            <a:headEnd/>
            <a:tailEnd/>
          </a:ln>
          <a:effectLst/>
        </p:spPr>
        <p:txBody>
          <a:bodyPr>
            <a:spAutoFit/>
          </a:bodyPr>
          <a:lstStyle/>
          <a:p>
            <a:pPr eaLnBrk="0" hangingPunct="0"/>
            <a:r>
              <a:rPr lang="en-US" sz="800" b="1"/>
              <a:t>SerialNumber</a:t>
            </a:r>
          </a:p>
          <a:p>
            <a:pPr eaLnBrk="0" hangingPunct="0"/>
            <a:r>
              <a:rPr lang="en-US" sz="800" b="1"/>
              <a:t>ComponentID</a:t>
            </a:r>
            <a:endParaRPr lang="en-US" sz="800"/>
          </a:p>
          <a:p>
            <a:pPr eaLnBrk="0" hangingPunct="0"/>
            <a:r>
              <a:rPr lang="en-US" sz="800"/>
              <a:t>SubstituteID</a:t>
            </a:r>
          </a:p>
          <a:p>
            <a:pPr eaLnBrk="0" hangingPunct="0"/>
            <a:r>
              <a:rPr lang="en-US" sz="800"/>
              <a:t>Location</a:t>
            </a:r>
          </a:p>
          <a:p>
            <a:pPr eaLnBrk="0" hangingPunct="0"/>
            <a:r>
              <a:rPr lang="en-US" sz="800"/>
              <a:t>Quantity</a:t>
            </a:r>
          </a:p>
          <a:p>
            <a:pPr eaLnBrk="0" hangingPunct="0"/>
            <a:r>
              <a:rPr lang="en-US" sz="800"/>
              <a:t>DateInstalled</a:t>
            </a:r>
          </a:p>
          <a:p>
            <a:pPr eaLnBrk="0" hangingPunct="0"/>
            <a:r>
              <a:rPr lang="en-US" sz="800"/>
              <a:t>EmployeeID</a:t>
            </a:r>
            <a:endParaRPr lang="en-US" sz="800" b="1"/>
          </a:p>
        </p:txBody>
      </p:sp>
      <p:sp>
        <p:nvSpPr>
          <p:cNvPr id="374" name="Rectangle 33"/>
          <p:cNvSpPr>
            <a:spLocks noChangeArrowheads="1"/>
          </p:cNvSpPr>
          <p:nvPr/>
        </p:nvSpPr>
        <p:spPr bwMode="auto">
          <a:xfrm>
            <a:off x="5545110" y="1646265"/>
            <a:ext cx="9144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BikeParts</a:t>
            </a:r>
          </a:p>
        </p:txBody>
      </p:sp>
      <p:sp>
        <p:nvSpPr>
          <p:cNvPr id="375" name="Text Box 34"/>
          <p:cNvSpPr txBox="1">
            <a:spLocks noChangeArrowheads="1"/>
          </p:cNvSpPr>
          <p:nvPr/>
        </p:nvSpPr>
        <p:spPr bwMode="auto">
          <a:xfrm>
            <a:off x="5545110" y="3602065"/>
            <a:ext cx="1143000" cy="715963"/>
          </a:xfrm>
          <a:prstGeom prst="rect">
            <a:avLst/>
          </a:prstGeom>
          <a:noFill/>
          <a:ln w="12700" algn="ctr">
            <a:solidFill>
              <a:schemeClr val="bg2"/>
            </a:solidFill>
            <a:miter lim="800000"/>
            <a:headEnd/>
            <a:tailEnd/>
          </a:ln>
          <a:effectLst/>
        </p:spPr>
        <p:txBody>
          <a:bodyPr>
            <a:spAutoFit/>
          </a:bodyPr>
          <a:lstStyle/>
          <a:p>
            <a:pPr eaLnBrk="0" hangingPunct="0"/>
            <a:r>
              <a:rPr lang="en-US" sz="800" b="1"/>
              <a:t>PurchaseID</a:t>
            </a:r>
          </a:p>
          <a:p>
            <a:pPr eaLnBrk="0" hangingPunct="0"/>
            <a:r>
              <a:rPr lang="en-US" sz="800" b="1"/>
              <a:t>ComponentID</a:t>
            </a:r>
            <a:endParaRPr lang="en-US" sz="800"/>
          </a:p>
          <a:p>
            <a:pPr eaLnBrk="0" hangingPunct="0"/>
            <a:r>
              <a:rPr lang="en-US" sz="800"/>
              <a:t>PricePaid</a:t>
            </a:r>
          </a:p>
          <a:p>
            <a:pPr eaLnBrk="0" hangingPunct="0"/>
            <a:r>
              <a:rPr lang="en-US" sz="800"/>
              <a:t>Quantity</a:t>
            </a:r>
          </a:p>
          <a:p>
            <a:pPr eaLnBrk="0" hangingPunct="0"/>
            <a:r>
              <a:rPr lang="en-US" sz="800"/>
              <a:t>QuantityReceived</a:t>
            </a:r>
            <a:endParaRPr lang="en-US" sz="800" b="1"/>
          </a:p>
        </p:txBody>
      </p:sp>
      <p:sp>
        <p:nvSpPr>
          <p:cNvPr id="376" name="Rectangle 35"/>
          <p:cNvSpPr>
            <a:spLocks noChangeArrowheads="1"/>
          </p:cNvSpPr>
          <p:nvPr/>
        </p:nvSpPr>
        <p:spPr bwMode="auto">
          <a:xfrm>
            <a:off x="5545110" y="3322665"/>
            <a:ext cx="11430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PurchaseItem</a:t>
            </a:r>
          </a:p>
        </p:txBody>
      </p:sp>
      <p:sp>
        <p:nvSpPr>
          <p:cNvPr id="377" name="Text Box 36"/>
          <p:cNvSpPr txBox="1">
            <a:spLocks noChangeArrowheads="1"/>
          </p:cNvSpPr>
          <p:nvPr/>
        </p:nvSpPr>
        <p:spPr bwMode="auto">
          <a:xfrm>
            <a:off x="5545110" y="4999065"/>
            <a:ext cx="1219200" cy="1082675"/>
          </a:xfrm>
          <a:prstGeom prst="rect">
            <a:avLst/>
          </a:prstGeom>
          <a:noFill/>
          <a:ln w="12700" algn="ctr">
            <a:solidFill>
              <a:schemeClr val="bg2"/>
            </a:solidFill>
            <a:miter lim="800000"/>
            <a:headEnd/>
            <a:tailEnd/>
          </a:ln>
          <a:effectLst/>
        </p:spPr>
        <p:txBody>
          <a:bodyPr>
            <a:spAutoFit/>
          </a:bodyPr>
          <a:lstStyle/>
          <a:p>
            <a:pPr eaLnBrk="0" hangingPunct="0"/>
            <a:r>
              <a:rPr lang="en-US" sz="800" b="1"/>
              <a:t>ManufacturerID</a:t>
            </a:r>
            <a:endParaRPr lang="en-US" sz="800"/>
          </a:p>
          <a:p>
            <a:pPr eaLnBrk="0" hangingPunct="0"/>
            <a:r>
              <a:rPr lang="en-US" sz="800"/>
              <a:t>ManufacturerName</a:t>
            </a:r>
          </a:p>
          <a:p>
            <a:pPr eaLnBrk="0" hangingPunct="0"/>
            <a:r>
              <a:rPr lang="en-US" sz="800"/>
              <a:t>ContactName</a:t>
            </a:r>
          </a:p>
          <a:p>
            <a:pPr eaLnBrk="0" hangingPunct="0"/>
            <a:r>
              <a:rPr lang="en-US" sz="800"/>
              <a:t>Phone</a:t>
            </a:r>
          </a:p>
          <a:p>
            <a:pPr eaLnBrk="0" hangingPunct="0"/>
            <a:r>
              <a:rPr lang="en-US" sz="800"/>
              <a:t>Address</a:t>
            </a:r>
          </a:p>
          <a:p>
            <a:pPr eaLnBrk="0" hangingPunct="0"/>
            <a:r>
              <a:rPr lang="en-US" sz="800"/>
              <a:t>ZipCode</a:t>
            </a:r>
          </a:p>
          <a:p>
            <a:pPr eaLnBrk="0" hangingPunct="0"/>
            <a:r>
              <a:rPr lang="en-US" sz="800"/>
              <a:t>CityID</a:t>
            </a:r>
          </a:p>
          <a:p>
            <a:pPr eaLnBrk="0" hangingPunct="0"/>
            <a:r>
              <a:rPr lang="en-US" sz="800"/>
              <a:t>BalanceDue</a:t>
            </a:r>
            <a:endParaRPr lang="en-US" sz="800" b="1"/>
          </a:p>
        </p:txBody>
      </p:sp>
      <p:sp>
        <p:nvSpPr>
          <p:cNvPr id="378" name="Rectangle 37"/>
          <p:cNvSpPr>
            <a:spLocks noChangeArrowheads="1"/>
          </p:cNvSpPr>
          <p:nvPr/>
        </p:nvSpPr>
        <p:spPr bwMode="auto">
          <a:xfrm>
            <a:off x="5545110" y="4719665"/>
            <a:ext cx="12192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Manufacturer</a:t>
            </a:r>
          </a:p>
        </p:txBody>
      </p:sp>
      <p:sp>
        <p:nvSpPr>
          <p:cNvPr id="379" name="Text Box 38"/>
          <p:cNvSpPr txBox="1">
            <a:spLocks noChangeArrowheads="1"/>
          </p:cNvSpPr>
          <p:nvPr/>
        </p:nvSpPr>
        <p:spPr bwMode="auto">
          <a:xfrm>
            <a:off x="6764310" y="401665"/>
            <a:ext cx="838200" cy="838200"/>
          </a:xfrm>
          <a:prstGeom prst="rect">
            <a:avLst/>
          </a:prstGeom>
          <a:solidFill>
            <a:schemeClr val="bg1"/>
          </a:solidFill>
          <a:ln w="12700" algn="ctr">
            <a:solidFill>
              <a:schemeClr val="bg2"/>
            </a:solidFill>
            <a:miter lim="800000"/>
            <a:headEnd/>
            <a:tailEnd/>
          </a:ln>
          <a:effectLst/>
        </p:spPr>
        <p:txBody>
          <a:bodyPr>
            <a:spAutoFit/>
          </a:bodyPr>
          <a:lstStyle/>
          <a:p>
            <a:pPr eaLnBrk="0" hangingPunct="0"/>
            <a:r>
              <a:rPr lang="en-US" sz="800" b="1"/>
              <a:t>CompGroup</a:t>
            </a:r>
            <a:endParaRPr lang="en-US" sz="800"/>
          </a:p>
          <a:p>
            <a:pPr eaLnBrk="0" hangingPunct="0"/>
            <a:r>
              <a:rPr lang="en-US" sz="800"/>
              <a:t>GroupName</a:t>
            </a:r>
          </a:p>
          <a:p>
            <a:pPr eaLnBrk="0" hangingPunct="0"/>
            <a:r>
              <a:rPr lang="en-US" sz="800"/>
              <a:t>BikeType</a:t>
            </a:r>
          </a:p>
          <a:p>
            <a:pPr eaLnBrk="0" hangingPunct="0"/>
            <a:r>
              <a:rPr lang="en-US" sz="800"/>
              <a:t>Year</a:t>
            </a:r>
          </a:p>
          <a:p>
            <a:pPr eaLnBrk="0" hangingPunct="0"/>
            <a:r>
              <a:rPr lang="en-US" sz="800"/>
              <a:t>EndYear</a:t>
            </a:r>
          </a:p>
          <a:p>
            <a:pPr eaLnBrk="0" hangingPunct="0"/>
            <a:r>
              <a:rPr lang="en-US" sz="800"/>
              <a:t>Weight</a:t>
            </a:r>
            <a:endParaRPr lang="en-US" sz="800" b="1"/>
          </a:p>
        </p:txBody>
      </p:sp>
      <p:sp>
        <p:nvSpPr>
          <p:cNvPr id="380" name="Rectangle 39"/>
          <p:cNvSpPr>
            <a:spLocks noChangeArrowheads="1"/>
          </p:cNvSpPr>
          <p:nvPr/>
        </p:nvSpPr>
        <p:spPr bwMode="auto">
          <a:xfrm>
            <a:off x="6764310" y="122265"/>
            <a:ext cx="8382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Groupo</a:t>
            </a:r>
          </a:p>
        </p:txBody>
      </p:sp>
      <p:sp>
        <p:nvSpPr>
          <p:cNvPr id="381" name="Text Box 40"/>
          <p:cNvSpPr txBox="1">
            <a:spLocks noChangeArrowheads="1"/>
          </p:cNvSpPr>
          <p:nvPr/>
        </p:nvSpPr>
        <p:spPr bwMode="auto">
          <a:xfrm>
            <a:off x="6916710" y="2027265"/>
            <a:ext cx="990600" cy="1938338"/>
          </a:xfrm>
          <a:prstGeom prst="rect">
            <a:avLst/>
          </a:prstGeom>
          <a:noFill/>
          <a:ln w="12700" algn="ctr">
            <a:solidFill>
              <a:schemeClr val="bg2"/>
            </a:solidFill>
            <a:miter lim="800000"/>
            <a:headEnd/>
            <a:tailEnd/>
          </a:ln>
          <a:effectLst/>
        </p:spPr>
        <p:txBody>
          <a:bodyPr>
            <a:spAutoFit/>
          </a:bodyPr>
          <a:lstStyle/>
          <a:p>
            <a:pPr eaLnBrk="0" hangingPunct="0"/>
            <a:r>
              <a:rPr lang="en-US" sz="800" b="1"/>
              <a:t>ComponentID</a:t>
            </a:r>
            <a:endParaRPr lang="en-US" sz="800"/>
          </a:p>
          <a:p>
            <a:pPr eaLnBrk="0" hangingPunct="0"/>
            <a:r>
              <a:rPr lang="en-US" sz="800"/>
              <a:t>ManufacturerID</a:t>
            </a:r>
          </a:p>
          <a:p>
            <a:pPr eaLnBrk="0" hangingPunct="0"/>
            <a:r>
              <a:rPr lang="en-US" sz="800"/>
              <a:t>ProductNumber</a:t>
            </a:r>
          </a:p>
          <a:p>
            <a:pPr eaLnBrk="0" hangingPunct="0"/>
            <a:r>
              <a:rPr lang="en-US" sz="800"/>
              <a:t>Road</a:t>
            </a:r>
          </a:p>
          <a:p>
            <a:pPr eaLnBrk="0" hangingPunct="0"/>
            <a:r>
              <a:rPr lang="en-US" sz="800"/>
              <a:t>Category</a:t>
            </a:r>
          </a:p>
          <a:p>
            <a:pPr eaLnBrk="0" hangingPunct="0"/>
            <a:r>
              <a:rPr lang="en-US" sz="800"/>
              <a:t>Length</a:t>
            </a:r>
          </a:p>
          <a:p>
            <a:pPr eaLnBrk="0" hangingPunct="0"/>
            <a:r>
              <a:rPr lang="en-US" sz="800"/>
              <a:t>Height</a:t>
            </a:r>
          </a:p>
          <a:p>
            <a:pPr eaLnBrk="0" hangingPunct="0"/>
            <a:r>
              <a:rPr lang="en-US" sz="800"/>
              <a:t>Width</a:t>
            </a:r>
          </a:p>
          <a:p>
            <a:pPr eaLnBrk="0" hangingPunct="0"/>
            <a:r>
              <a:rPr lang="en-US" sz="800"/>
              <a:t>Weight</a:t>
            </a:r>
          </a:p>
          <a:p>
            <a:pPr eaLnBrk="0" hangingPunct="0"/>
            <a:r>
              <a:rPr lang="en-US" sz="800"/>
              <a:t>Year</a:t>
            </a:r>
          </a:p>
          <a:p>
            <a:pPr eaLnBrk="0" hangingPunct="0"/>
            <a:r>
              <a:rPr lang="en-US" sz="800"/>
              <a:t>EndYear</a:t>
            </a:r>
          </a:p>
          <a:p>
            <a:pPr eaLnBrk="0" hangingPunct="0"/>
            <a:r>
              <a:rPr lang="en-US" sz="800"/>
              <a:t>Description</a:t>
            </a:r>
          </a:p>
          <a:p>
            <a:pPr eaLnBrk="0" hangingPunct="0"/>
            <a:r>
              <a:rPr lang="en-US" sz="800"/>
              <a:t>ListPrice</a:t>
            </a:r>
          </a:p>
          <a:p>
            <a:pPr eaLnBrk="0" hangingPunct="0"/>
            <a:r>
              <a:rPr lang="en-US" sz="800"/>
              <a:t>EstimatedCost</a:t>
            </a:r>
          </a:p>
          <a:p>
            <a:pPr eaLnBrk="0" hangingPunct="0"/>
            <a:r>
              <a:rPr lang="en-US" sz="800"/>
              <a:t>QuantityOnHand</a:t>
            </a:r>
            <a:endParaRPr lang="en-US" sz="800" b="1"/>
          </a:p>
        </p:txBody>
      </p:sp>
      <p:sp>
        <p:nvSpPr>
          <p:cNvPr id="382" name="Rectangle 41"/>
          <p:cNvSpPr>
            <a:spLocks noChangeArrowheads="1"/>
          </p:cNvSpPr>
          <p:nvPr/>
        </p:nvSpPr>
        <p:spPr bwMode="auto">
          <a:xfrm>
            <a:off x="6916710" y="1747865"/>
            <a:ext cx="9906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Component</a:t>
            </a:r>
          </a:p>
        </p:txBody>
      </p:sp>
      <p:sp>
        <p:nvSpPr>
          <p:cNvPr id="383" name="Text Box 42"/>
          <p:cNvSpPr txBox="1">
            <a:spLocks noChangeArrowheads="1"/>
          </p:cNvSpPr>
          <p:nvPr/>
        </p:nvSpPr>
        <p:spPr bwMode="auto">
          <a:xfrm>
            <a:off x="7145310" y="4922865"/>
            <a:ext cx="1143000" cy="838200"/>
          </a:xfrm>
          <a:prstGeom prst="rect">
            <a:avLst/>
          </a:prstGeom>
          <a:noFill/>
          <a:ln w="12700" algn="ctr">
            <a:solidFill>
              <a:schemeClr val="bg2"/>
            </a:solidFill>
            <a:miter lim="800000"/>
            <a:headEnd/>
            <a:tailEnd/>
          </a:ln>
          <a:effectLst/>
        </p:spPr>
        <p:txBody>
          <a:bodyPr>
            <a:spAutoFit/>
          </a:bodyPr>
          <a:lstStyle/>
          <a:p>
            <a:pPr eaLnBrk="0" hangingPunct="0"/>
            <a:r>
              <a:rPr lang="en-US" sz="800" b="1"/>
              <a:t>ManufacturerID</a:t>
            </a:r>
          </a:p>
          <a:p>
            <a:pPr eaLnBrk="0" hangingPunct="0"/>
            <a:r>
              <a:rPr lang="en-US" sz="800" b="1"/>
              <a:t>TransactionDate</a:t>
            </a:r>
            <a:endParaRPr lang="en-US" sz="800"/>
          </a:p>
          <a:p>
            <a:pPr eaLnBrk="0" hangingPunct="0"/>
            <a:r>
              <a:rPr lang="en-US" sz="800"/>
              <a:t>EmployeeID</a:t>
            </a:r>
          </a:p>
          <a:p>
            <a:pPr eaLnBrk="0" hangingPunct="0"/>
            <a:r>
              <a:rPr lang="en-US" sz="800"/>
              <a:t>Amount</a:t>
            </a:r>
          </a:p>
          <a:p>
            <a:pPr eaLnBrk="0" hangingPunct="0"/>
            <a:r>
              <a:rPr lang="en-US" sz="800"/>
              <a:t>Description</a:t>
            </a:r>
          </a:p>
          <a:p>
            <a:pPr eaLnBrk="0" hangingPunct="0"/>
            <a:r>
              <a:rPr lang="en-US" sz="800" b="1"/>
              <a:t>Reference</a:t>
            </a:r>
          </a:p>
        </p:txBody>
      </p:sp>
      <p:sp>
        <p:nvSpPr>
          <p:cNvPr id="384" name="Rectangle 43"/>
          <p:cNvSpPr>
            <a:spLocks noChangeArrowheads="1"/>
          </p:cNvSpPr>
          <p:nvPr/>
        </p:nvSpPr>
        <p:spPr bwMode="auto">
          <a:xfrm>
            <a:off x="7145310" y="4643465"/>
            <a:ext cx="11430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ManufacturerTrans</a:t>
            </a:r>
          </a:p>
        </p:txBody>
      </p:sp>
      <p:sp>
        <p:nvSpPr>
          <p:cNvPr id="385" name="Text Box 44"/>
          <p:cNvSpPr txBox="1">
            <a:spLocks noChangeArrowheads="1"/>
          </p:cNvSpPr>
          <p:nvPr/>
        </p:nvSpPr>
        <p:spPr bwMode="auto">
          <a:xfrm>
            <a:off x="8059710" y="579465"/>
            <a:ext cx="838200" cy="1327150"/>
          </a:xfrm>
          <a:prstGeom prst="rect">
            <a:avLst/>
          </a:prstGeom>
          <a:noFill/>
          <a:ln w="12700" algn="ctr">
            <a:solidFill>
              <a:schemeClr val="bg2"/>
            </a:solidFill>
            <a:miter lim="800000"/>
            <a:headEnd/>
            <a:tailEnd/>
          </a:ln>
          <a:effectLst/>
        </p:spPr>
        <p:txBody>
          <a:bodyPr>
            <a:spAutoFit/>
          </a:bodyPr>
          <a:lstStyle/>
          <a:p>
            <a:pPr eaLnBrk="0" hangingPunct="0"/>
            <a:r>
              <a:rPr lang="en-US" sz="800" b="1"/>
              <a:t>TubeID</a:t>
            </a:r>
            <a:endParaRPr lang="en-US" sz="800"/>
          </a:p>
          <a:p>
            <a:pPr eaLnBrk="0" hangingPunct="0"/>
            <a:r>
              <a:rPr lang="en-US" sz="800"/>
              <a:t>Material</a:t>
            </a:r>
          </a:p>
          <a:p>
            <a:pPr eaLnBrk="0" hangingPunct="0"/>
            <a:r>
              <a:rPr lang="en-US" sz="800"/>
              <a:t>Description</a:t>
            </a:r>
          </a:p>
          <a:p>
            <a:pPr eaLnBrk="0" hangingPunct="0"/>
            <a:r>
              <a:rPr lang="en-US" sz="800"/>
              <a:t>Diameter</a:t>
            </a:r>
          </a:p>
          <a:p>
            <a:pPr eaLnBrk="0" hangingPunct="0"/>
            <a:r>
              <a:rPr lang="en-US" sz="800"/>
              <a:t>Thickness</a:t>
            </a:r>
          </a:p>
          <a:p>
            <a:pPr eaLnBrk="0" hangingPunct="0"/>
            <a:r>
              <a:rPr lang="en-US" sz="800"/>
              <a:t>Roundness</a:t>
            </a:r>
          </a:p>
          <a:p>
            <a:pPr eaLnBrk="0" hangingPunct="0"/>
            <a:r>
              <a:rPr lang="en-US" sz="800"/>
              <a:t>Weight</a:t>
            </a:r>
          </a:p>
          <a:p>
            <a:pPr eaLnBrk="0" hangingPunct="0"/>
            <a:r>
              <a:rPr lang="en-US" sz="800"/>
              <a:t>Stiffness</a:t>
            </a:r>
          </a:p>
          <a:p>
            <a:pPr eaLnBrk="0" hangingPunct="0"/>
            <a:r>
              <a:rPr lang="en-US" sz="800"/>
              <a:t>ListPrice</a:t>
            </a:r>
          </a:p>
          <a:p>
            <a:pPr eaLnBrk="0" hangingPunct="0"/>
            <a:r>
              <a:rPr lang="en-US" sz="800"/>
              <a:t>Construction</a:t>
            </a:r>
            <a:endParaRPr lang="en-US" sz="800" b="1"/>
          </a:p>
        </p:txBody>
      </p:sp>
      <p:sp>
        <p:nvSpPr>
          <p:cNvPr id="386" name="Rectangle 45"/>
          <p:cNvSpPr>
            <a:spLocks noChangeArrowheads="1"/>
          </p:cNvSpPr>
          <p:nvPr/>
        </p:nvSpPr>
        <p:spPr bwMode="auto">
          <a:xfrm>
            <a:off x="8059710" y="300065"/>
            <a:ext cx="8382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TubeMaterial</a:t>
            </a:r>
          </a:p>
        </p:txBody>
      </p:sp>
      <p:sp>
        <p:nvSpPr>
          <p:cNvPr id="387" name="Text Box 46"/>
          <p:cNvSpPr txBox="1">
            <a:spLocks noChangeArrowheads="1"/>
          </p:cNvSpPr>
          <p:nvPr/>
        </p:nvSpPr>
        <p:spPr bwMode="auto">
          <a:xfrm>
            <a:off x="8135910" y="2459065"/>
            <a:ext cx="914400" cy="349250"/>
          </a:xfrm>
          <a:prstGeom prst="rect">
            <a:avLst/>
          </a:prstGeom>
          <a:noFill/>
          <a:ln w="12700" algn="ctr">
            <a:solidFill>
              <a:schemeClr val="bg2"/>
            </a:solidFill>
            <a:miter lim="800000"/>
            <a:headEnd/>
            <a:tailEnd/>
          </a:ln>
          <a:effectLst/>
        </p:spPr>
        <p:txBody>
          <a:bodyPr>
            <a:spAutoFit/>
          </a:bodyPr>
          <a:lstStyle/>
          <a:p>
            <a:pPr eaLnBrk="0" hangingPunct="0"/>
            <a:r>
              <a:rPr lang="en-US" sz="800" b="1"/>
              <a:t>GroupID</a:t>
            </a:r>
          </a:p>
          <a:p>
            <a:pPr eaLnBrk="0" hangingPunct="0"/>
            <a:r>
              <a:rPr lang="en-US" sz="800" b="1"/>
              <a:t>ComponentID</a:t>
            </a:r>
          </a:p>
        </p:txBody>
      </p:sp>
      <p:sp>
        <p:nvSpPr>
          <p:cNvPr id="388" name="Rectangle 47"/>
          <p:cNvSpPr>
            <a:spLocks noChangeArrowheads="1"/>
          </p:cNvSpPr>
          <p:nvPr/>
        </p:nvSpPr>
        <p:spPr bwMode="auto">
          <a:xfrm>
            <a:off x="8135910" y="2179665"/>
            <a:ext cx="9144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GroupCompon</a:t>
            </a:r>
          </a:p>
        </p:txBody>
      </p:sp>
      <p:sp>
        <p:nvSpPr>
          <p:cNvPr id="389" name="Text Box 48"/>
          <p:cNvSpPr txBox="1">
            <a:spLocks noChangeArrowheads="1"/>
          </p:cNvSpPr>
          <p:nvPr/>
        </p:nvSpPr>
        <p:spPr bwMode="auto">
          <a:xfrm>
            <a:off x="8059710" y="3627465"/>
            <a:ext cx="1066800" cy="471488"/>
          </a:xfrm>
          <a:prstGeom prst="rect">
            <a:avLst/>
          </a:prstGeom>
          <a:noFill/>
          <a:ln w="12700" algn="ctr">
            <a:solidFill>
              <a:schemeClr val="bg2"/>
            </a:solidFill>
            <a:miter lim="800000"/>
            <a:headEnd/>
            <a:tailEnd/>
          </a:ln>
          <a:effectLst/>
        </p:spPr>
        <p:txBody>
          <a:bodyPr>
            <a:spAutoFit/>
          </a:bodyPr>
          <a:lstStyle/>
          <a:p>
            <a:pPr eaLnBrk="0" hangingPunct="0"/>
            <a:r>
              <a:rPr lang="en-US" sz="800" b="1"/>
              <a:t>ComponentName</a:t>
            </a:r>
            <a:endParaRPr lang="en-US" sz="800"/>
          </a:p>
          <a:p>
            <a:pPr eaLnBrk="0" hangingPunct="0"/>
            <a:r>
              <a:rPr lang="en-US" sz="800"/>
              <a:t>AssemblyOrder</a:t>
            </a:r>
          </a:p>
          <a:p>
            <a:pPr eaLnBrk="0" hangingPunct="0"/>
            <a:r>
              <a:rPr lang="en-US" sz="800"/>
              <a:t>Description</a:t>
            </a:r>
            <a:endParaRPr lang="en-US" sz="800" b="1"/>
          </a:p>
        </p:txBody>
      </p:sp>
      <p:sp>
        <p:nvSpPr>
          <p:cNvPr id="390" name="Rectangle 49"/>
          <p:cNvSpPr>
            <a:spLocks noChangeArrowheads="1"/>
          </p:cNvSpPr>
          <p:nvPr/>
        </p:nvSpPr>
        <p:spPr bwMode="auto">
          <a:xfrm>
            <a:off x="8059710" y="3348065"/>
            <a:ext cx="1066800" cy="279400"/>
          </a:xfrm>
          <a:prstGeom prst="rect">
            <a:avLst/>
          </a:prstGeom>
          <a:solidFill>
            <a:srgbClr val="EFF5FF"/>
          </a:solidFill>
          <a:ln w="12700" algn="ctr">
            <a:solidFill>
              <a:schemeClr val="tx1"/>
            </a:solidFill>
            <a:miter lim="800000"/>
            <a:headEnd/>
            <a:tailEnd/>
          </a:ln>
          <a:effectLst/>
        </p:spPr>
        <p:txBody>
          <a:bodyPr wrap="none" anchor="ctr"/>
          <a:lstStyle/>
          <a:p>
            <a:pPr algn="ctr" eaLnBrk="0" hangingPunct="0">
              <a:spcBef>
                <a:spcPct val="50000"/>
              </a:spcBef>
            </a:pPr>
            <a:r>
              <a:rPr lang="en-US" sz="800"/>
              <a:t>ComponentName</a:t>
            </a:r>
          </a:p>
        </p:txBody>
      </p:sp>
      <p:sp>
        <p:nvSpPr>
          <p:cNvPr id="391" name="Freeform 50"/>
          <p:cNvSpPr>
            <a:spLocks/>
          </p:cNvSpPr>
          <p:nvPr/>
        </p:nvSpPr>
        <p:spPr bwMode="auto">
          <a:xfrm>
            <a:off x="973110" y="579465"/>
            <a:ext cx="457200" cy="152400"/>
          </a:xfrm>
          <a:custGeom>
            <a:avLst/>
            <a:gdLst/>
            <a:ahLst/>
            <a:cxnLst>
              <a:cxn ang="0">
                <a:pos x="0" y="0"/>
              </a:cxn>
              <a:cxn ang="0">
                <a:pos x="96" y="0"/>
              </a:cxn>
              <a:cxn ang="0">
                <a:pos x="96" y="96"/>
              </a:cxn>
              <a:cxn ang="0">
                <a:pos x="288" y="96"/>
              </a:cxn>
            </a:cxnLst>
            <a:rect l="0" t="0" r="r" b="b"/>
            <a:pathLst>
              <a:path w="288" h="96">
                <a:moveTo>
                  <a:pt x="0" y="0"/>
                </a:moveTo>
                <a:lnTo>
                  <a:pt x="96" y="0"/>
                </a:lnTo>
                <a:lnTo>
                  <a:pt x="96" y="96"/>
                </a:lnTo>
                <a:lnTo>
                  <a:pt x="288" y="96"/>
                </a:lnTo>
              </a:path>
            </a:pathLst>
          </a:custGeom>
          <a:noFill/>
          <a:ln w="9525">
            <a:solidFill>
              <a:schemeClr val="tx1"/>
            </a:solidFill>
            <a:round/>
            <a:headEnd/>
            <a:tailEnd/>
          </a:ln>
          <a:effectLst/>
        </p:spPr>
        <p:txBody>
          <a:bodyPr/>
          <a:lstStyle/>
          <a:p>
            <a:endParaRPr lang="en-US"/>
          </a:p>
        </p:txBody>
      </p:sp>
      <p:sp>
        <p:nvSpPr>
          <p:cNvPr id="392" name="Freeform 52"/>
          <p:cNvSpPr>
            <a:spLocks/>
          </p:cNvSpPr>
          <p:nvPr/>
        </p:nvSpPr>
        <p:spPr bwMode="auto">
          <a:xfrm>
            <a:off x="973110" y="655665"/>
            <a:ext cx="152400" cy="1905000"/>
          </a:xfrm>
          <a:custGeom>
            <a:avLst/>
            <a:gdLst/>
            <a:ahLst/>
            <a:cxnLst>
              <a:cxn ang="0">
                <a:pos x="0" y="1200"/>
              </a:cxn>
              <a:cxn ang="0">
                <a:pos x="96" y="1200"/>
              </a:cxn>
              <a:cxn ang="0">
                <a:pos x="96" y="0"/>
              </a:cxn>
            </a:cxnLst>
            <a:rect l="0" t="0" r="r" b="b"/>
            <a:pathLst>
              <a:path w="96" h="1200">
                <a:moveTo>
                  <a:pt x="0" y="1200"/>
                </a:moveTo>
                <a:lnTo>
                  <a:pt x="96" y="1200"/>
                </a:lnTo>
                <a:lnTo>
                  <a:pt x="96" y="0"/>
                </a:lnTo>
              </a:path>
            </a:pathLst>
          </a:custGeom>
          <a:noFill/>
          <a:ln w="9525">
            <a:solidFill>
              <a:schemeClr val="tx1"/>
            </a:solidFill>
            <a:round/>
            <a:headEnd/>
            <a:tailEnd/>
          </a:ln>
          <a:effectLst/>
        </p:spPr>
        <p:txBody>
          <a:bodyPr/>
          <a:lstStyle/>
          <a:p>
            <a:endParaRPr lang="en-US"/>
          </a:p>
        </p:txBody>
      </p:sp>
      <p:sp>
        <p:nvSpPr>
          <p:cNvPr id="393" name="Freeform 53"/>
          <p:cNvSpPr>
            <a:spLocks/>
          </p:cNvSpPr>
          <p:nvPr/>
        </p:nvSpPr>
        <p:spPr bwMode="auto">
          <a:xfrm>
            <a:off x="1201710" y="2408265"/>
            <a:ext cx="228600" cy="2438400"/>
          </a:xfrm>
          <a:custGeom>
            <a:avLst/>
            <a:gdLst/>
            <a:ahLst/>
            <a:cxnLst>
              <a:cxn ang="0">
                <a:pos x="0" y="1536"/>
              </a:cxn>
              <a:cxn ang="0">
                <a:pos x="96" y="1536"/>
              </a:cxn>
              <a:cxn ang="0">
                <a:pos x="48" y="0"/>
              </a:cxn>
              <a:cxn ang="0">
                <a:pos x="144" y="0"/>
              </a:cxn>
            </a:cxnLst>
            <a:rect l="0" t="0" r="r" b="b"/>
            <a:pathLst>
              <a:path w="144" h="1536">
                <a:moveTo>
                  <a:pt x="0" y="1536"/>
                </a:moveTo>
                <a:lnTo>
                  <a:pt x="96" y="1536"/>
                </a:lnTo>
                <a:lnTo>
                  <a:pt x="48" y="0"/>
                </a:lnTo>
                <a:lnTo>
                  <a:pt x="144" y="0"/>
                </a:lnTo>
              </a:path>
            </a:pathLst>
          </a:custGeom>
          <a:noFill/>
          <a:ln w="9525">
            <a:solidFill>
              <a:schemeClr val="tx1"/>
            </a:solidFill>
            <a:round/>
            <a:headEnd/>
            <a:tailEnd/>
          </a:ln>
          <a:effectLst/>
        </p:spPr>
        <p:txBody>
          <a:bodyPr/>
          <a:lstStyle/>
          <a:p>
            <a:endParaRPr lang="en-US"/>
          </a:p>
        </p:txBody>
      </p:sp>
      <p:sp>
        <p:nvSpPr>
          <p:cNvPr id="394" name="Freeform 54"/>
          <p:cNvSpPr>
            <a:spLocks/>
          </p:cNvSpPr>
          <p:nvPr/>
        </p:nvSpPr>
        <p:spPr bwMode="auto">
          <a:xfrm>
            <a:off x="1049310" y="5684865"/>
            <a:ext cx="457200" cy="762000"/>
          </a:xfrm>
          <a:custGeom>
            <a:avLst/>
            <a:gdLst/>
            <a:ahLst/>
            <a:cxnLst>
              <a:cxn ang="0">
                <a:pos x="0" y="480"/>
              </a:cxn>
              <a:cxn ang="0">
                <a:pos x="192" y="480"/>
              </a:cxn>
              <a:cxn ang="0">
                <a:pos x="192" y="0"/>
              </a:cxn>
              <a:cxn ang="0">
                <a:pos x="288" y="0"/>
              </a:cxn>
            </a:cxnLst>
            <a:rect l="0" t="0" r="r" b="b"/>
            <a:pathLst>
              <a:path w="288" h="480">
                <a:moveTo>
                  <a:pt x="0" y="480"/>
                </a:moveTo>
                <a:lnTo>
                  <a:pt x="192" y="480"/>
                </a:lnTo>
                <a:lnTo>
                  <a:pt x="192" y="0"/>
                </a:lnTo>
                <a:lnTo>
                  <a:pt x="288" y="0"/>
                </a:lnTo>
              </a:path>
            </a:pathLst>
          </a:custGeom>
          <a:noFill/>
          <a:ln w="9525">
            <a:solidFill>
              <a:schemeClr val="tx1"/>
            </a:solidFill>
            <a:round/>
            <a:headEnd/>
            <a:tailEnd/>
          </a:ln>
          <a:effectLst/>
        </p:spPr>
        <p:txBody>
          <a:bodyPr/>
          <a:lstStyle/>
          <a:p>
            <a:endParaRPr lang="en-US"/>
          </a:p>
        </p:txBody>
      </p:sp>
      <p:sp>
        <p:nvSpPr>
          <p:cNvPr id="395" name="Freeform 56"/>
          <p:cNvSpPr>
            <a:spLocks/>
          </p:cNvSpPr>
          <p:nvPr/>
        </p:nvSpPr>
        <p:spPr bwMode="auto">
          <a:xfrm>
            <a:off x="1201710" y="5303865"/>
            <a:ext cx="304800" cy="381000"/>
          </a:xfrm>
          <a:custGeom>
            <a:avLst/>
            <a:gdLst/>
            <a:ahLst/>
            <a:cxnLst>
              <a:cxn ang="0">
                <a:pos x="0" y="240"/>
              </a:cxn>
              <a:cxn ang="0">
                <a:pos x="48" y="240"/>
              </a:cxn>
              <a:cxn ang="0">
                <a:pos x="48" y="0"/>
              </a:cxn>
              <a:cxn ang="0">
                <a:pos x="192" y="0"/>
              </a:cxn>
            </a:cxnLst>
            <a:rect l="0" t="0" r="r" b="b"/>
            <a:pathLst>
              <a:path w="192" h="240">
                <a:moveTo>
                  <a:pt x="0" y="240"/>
                </a:moveTo>
                <a:lnTo>
                  <a:pt x="48" y="240"/>
                </a:lnTo>
                <a:lnTo>
                  <a:pt x="48" y="0"/>
                </a:lnTo>
                <a:lnTo>
                  <a:pt x="192" y="0"/>
                </a:lnTo>
              </a:path>
            </a:pathLst>
          </a:custGeom>
          <a:noFill/>
          <a:ln w="9525">
            <a:solidFill>
              <a:schemeClr val="tx1"/>
            </a:solidFill>
            <a:round/>
            <a:headEnd/>
            <a:tailEnd/>
          </a:ln>
          <a:effectLst/>
        </p:spPr>
        <p:txBody>
          <a:bodyPr/>
          <a:lstStyle/>
          <a:p>
            <a:endParaRPr lang="en-US"/>
          </a:p>
        </p:txBody>
      </p:sp>
      <p:sp>
        <p:nvSpPr>
          <p:cNvPr id="396" name="Freeform 57"/>
          <p:cNvSpPr>
            <a:spLocks/>
          </p:cNvSpPr>
          <p:nvPr/>
        </p:nvSpPr>
        <p:spPr bwMode="auto">
          <a:xfrm>
            <a:off x="973110" y="1341465"/>
            <a:ext cx="533400" cy="3962400"/>
          </a:xfrm>
          <a:custGeom>
            <a:avLst/>
            <a:gdLst/>
            <a:ahLst/>
            <a:cxnLst>
              <a:cxn ang="0">
                <a:pos x="0" y="0"/>
              </a:cxn>
              <a:cxn ang="0">
                <a:pos x="48" y="0"/>
              </a:cxn>
              <a:cxn ang="0">
                <a:pos x="240" y="2496"/>
              </a:cxn>
              <a:cxn ang="0">
                <a:pos x="336" y="2496"/>
              </a:cxn>
            </a:cxnLst>
            <a:rect l="0" t="0" r="r" b="b"/>
            <a:pathLst>
              <a:path w="336" h="2496">
                <a:moveTo>
                  <a:pt x="0" y="0"/>
                </a:moveTo>
                <a:lnTo>
                  <a:pt x="48" y="0"/>
                </a:lnTo>
                <a:lnTo>
                  <a:pt x="240" y="2496"/>
                </a:lnTo>
                <a:lnTo>
                  <a:pt x="336" y="2496"/>
                </a:lnTo>
              </a:path>
            </a:pathLst>
          </a:custGeom>
          <a:noFill/>
          <a:ln w="9525">
            <a:solidFill>
              <a:schemeClr val="tx1"/>
            </a:solidFill>
            <a:round/>
            <a:headEnd/>
            <a:tailEnd/>
          </a:ln>
          <a:effectLst/>
        </p:spPr>
        <p:txBody>
          <a:bodyPr/>
          <a:lstStyle/>
          <a:p>
            <a:endParaRPr lang="en-US"/>
          </a:p>
        </p:txBody>
      </p:sp>
      <p:sp>
        <p:nvSpPr>
          <p:cNvPr id="397" name="Freeform 60"/>
          <p:cNvSpPr>
            <a:spLocks/>
          </p:cNvSpPr>
          <p:nvPr/>
        </p:nvSpPr>
        <p:spPr bwMode="auto">
          <a:xfrm>
            <a:off x="2420910" y="808065"/>
            <a:ext cx="457200" cy="152400"/>
          </a:xfrm>
          <a:custGeom>
            <a:avLst/>
            <a:gdLst/>
            <a:ahLst/>
            <a:cxnLst>
              <a:cxn ang="0">
                <a:pos x="288" y="96"/>
              </a:cxn>
              <a:cxn ang="0">
                <a:pos x="192" y="96"/>
              </a:cxn>
              <a:cxn ang="0">
                <a:pos x="192" y="0"/>
              </a:cxn>
              <a:cxn ang="0">
                <a:pos x="0" y="0"/>
              </a:cxn>
            </a:cxnLst>
            <a:rect l="0" t="0" r="r" b="b"/>
            <a:pathLst>
              <a:path w="288" h="96">
                <a:moveTo>
                  <a:pt x="288" y="96"/>
                </a:moveTo>
                <a:lnTo>
                  <a:pt x="192" y="96"/>
                </a:lnTo>
                <a:lnTo>
                  <a:pt x="192" y="0"/>
                </a:lnTo>
                <a:lnTo>
                  <a:pt x="0" y="0"/>
                </a:lnTo>
              </a:path>
            </a:pathLst>
          </a:custGeom>
          <a:noFill/>
          <a:ln w="9525">
            <a:solidFill>
              <a:schemeClr val="tx1"/>
            </a:solidFill>
            <a:round/>
            <a:headEnd/>
            <a:tailEnd/>
          </a:ln>
          <a:effectLst/>
        </p:spPr>
        <p:txBody>
          <a:bodyPr/>
          <a:lstStyle/>
          <a:p>
            <a:endParaRPr lang="en-US"/>
          </a:p>
        </p:txBody>
      </p:sp>
      <p:sp>
        <p:nvSpPr>
          <p:cNvPr id="398" name="Freeform 61"/>
          <p:cNvSpPr>
            <a:spLocks/>
          </p:cNvSpPr>
          <p:nvPr/>
        </p:nvSpPr>
        <p:spPr bwMode="auto">
          <a:xfrm>
            <a:off x="2420910" y="960465"/>
            <a:ext cx="457200" cy="1066800"/>
          </a:xfrm>
          <a:custGeom>
            <a:avLst/>
            <a:gdLst/>
            <a:ahLst/>
            <a:cxnLst>
              <a:cxn ang="0">
                <a:pos x="0" y="0"/>
              </a:cxn>
              <a:cxn ang="0">
                <a:pos x="96" y="0"/>
              </a:cxn>
              <a:cxn ang="0">
                <a:pos x="96" y="672"/>
              </a:cxn>
              <a:cxn ang="0">
                <a:pos x="288" y="672"/>
              </a:cxn>
            </a:cxnLst>
            <a:rect l="0" t="0" r="r" b="b"/>
            <a:pathLst>
              <a:path w="288" h="672">
                <a:moveTo>
                  <a:pt x="0" y="0"/>
                </a:moveTo>
                <a:lnTo>
                  <a:pt x="96" y="0"/>
                </a:lnTo>
                <a:lnTo>
                  <a:pt x="96" y="672"/>
                </a:lnTo>
                <a:lnTo>
                  <a:pt x="288" y="672"/>
                </a:lnTo>
              </a:path>
            </a:pathLst>
          </a:custGeom>
          <a:noFill/>
          <a:ln w="9525">
            <a:solidFill>
              <a:schemeClr val="tx1"/>
            </a:solidFill>
            <a:round/>
            <a:headEnd/>
            <a:tailEnd/>
          </a:ln>
          <a:effectLst/>
        </p:spPr>
        <p:txBody>
          <a:bodyPr/>
          <a:lstStyle/>
          <a:p>
            <a:endParaRPr lang="en-US"/>
          </a:p>
        </p:txBody>
      </p:sp>
      <p:sp>
        <p:nvSpPr>
          <p:cNvPr id="399" name="Text Box 18"/>
          <p:cNvSpPr txBox="1">
            <a:spLocks noChangeArrowheads="1"/>
          </p:cNvSpPr>
          <p:nvPr/>
        </p:nvSpPr>
        <p:spPr bwMode="auto">
          <a:xfrm>
            <a:off x="2878110" y="1951065"/>
            <a:ext cx="1066800" cy="838200"/>
          </a:xfrm>
          <a:prstGeom prst="rect">
            <a:avLst/>
          </a:prstGeom>
          <a:solidFill>
            <a:schemeClr val="bg1"/>
          </a:solidFill>
          <a:ln w="12700" algn="ctr">
            <a:solidFill>
              <a:schemeClr val="bg2"/>
            </a:solidFill>
            <a:miter lim="800000"/>
            <a:headEnd/>
            <a:tailEnd/>
          </a:ln>
          <a:effectLst/>
        </p:spPr>
        <p:txBody>
          <a:bodyPr>
            <a:spAutoFit/>
          </a:bodyPr>
          <a:lstStyle/>
          <a:p>
            <a:pPr eaLnBrk="0" hangingPunct="0"/>
            <a:r>
              <a:rPr lang="en-US" sz="800" b="1"/>
              <a:t>PaintID</a:t>
            </a:r>
            <a:endParaRPr lang="en-US" sz="800"/>
          </a:p>
          <a:p>
            <a:pPr eaLnBrk="0" hangingPunct="0"/>
            <a:r>
              <a:rPr lang="en-US" sz="800"/>
              <a:t>ColorName</a:t>
            </a:r>
          </a:p>
          <a:p>
            <a:pPr eaLnBrk="0" hangingPunct="0"/>
            <a:r>
              <a:rPr lang="en-US" sz="800"/>
              <a:t>ColorStyle</a:t>
            </a:r>
          </a:p>
          <a:p>
            <a:pPr eaLnBrk="0" hangingPunct="0"/>
            <a:r>
              <a:rPr lang="en-US" sz="800"/>
              <a:t>ColorList</a:t>
            </a:r>
          </a:p>
          <a:p>
            <a:pPr eaLnBrk="0" hangingPunct="0"/>
            <a:r>
              <a:rPr lang="en-US" sz="800"/>
              <a:t>DateIntroduced</a:t>
            </a:r>
          </a:p>
          <a:p>
            <a:pPr eaLnBrk="0" hangingPunct="0"/>
            <a:r>
              <a:rPr lang="en-US" sz="800"/>
              <a:t>DateDiscontinued</a:t>
            </a:r>
            <a:endParaRPr lang="en-US" sz="800" b="1"/>
          </a:p>
        </p:txBody>
      </p:sp>
      <p:sp>
        <p:nvSpPr>
          <p:cNvPr id="400" name="Freeform 63"/>
          <p:cNvSpPr>
            <a:spLocks/>
          </p:cNvSpPr>
          <p:nvPr/>
        </p:nvSpPr>
        <p:spPr bwMode="auto">
          <a:xfrm>
            <a:off x="2420910" y="2560665"/>
            <a:ext cx="457200" cy="1066800"/>
          </a:xfrm>
          <a:custGeom>
            <a:avLst/>
            <a:gdLst/>
            <a:ahLst/>
            <a:cxnLst>
              <a:cxn ang="0">
                <a:pos x="0" y="0"/>
              </a:cxn>
              <a:cxn ang="0">
                <a:pos x="144" y="0"/>
              </a:cxn>
              <a:cxn ang="0">
                <a:pos x="144" y="672"/>
              </a:cxn>
              <a:cxn ang="0">
                <a:pos x="288" y="672"/>
              </a:cxn>
            </a:cxnLst>
            <a:rect l="0" t="0" r="r" b="b"/>
            <a:pathLst>
              <a:path w="288" h="672">
                <a:moveTo>
                  <a:pt x="0" y="0"/>
                </a:moveTo>
                <a:lnTo>
                  <a:pt x="144" y="0"/>
                </a:lnTo>
                <a:lnTo>
                  <a:pt x="144" y="672"/>
                </a:lnTo>
                <a:lnTo>
                  <a:pt x="288" y="672"/>
                </a:lnTo>
              </a:path>
            </a:pathLst>
          </a:custGeom>
          <a:noFill/>
          <a:ln w="9525">
            <a:solidFill>
              <a:schemeClr val="tx1"/>
            </a:solidFill>
            <a:round/>
            <a:headEnd/>
            <a:tailEnd/>
          </a:ln>
          <a:effectLst/>
        </p:spPr>
        <p:txBody>
          <a:bodyPr/>
          <a:lstStyle/>
          <a:p>
            <a:endParaRPr lang="en-US"/>
          </a:p>
        </p:txBody>
      </p:sp>
      <p:sp>
        <p:nvSpPr>
          <p:cNvPr id="401" name="Freeform 65"/>
          <p:cNvSpPr>
            <a:spLocks/>
          </p:cNvSpPr>
          <p:nvPr/>
        </p:nvSpPr>
        <p:spPr bwMode="auto">
          <a:xfrm>
            <a:off x="2420910" y="4541865"/>
            <a:ext cx="457200" cy="838200"/>
          </a:xfrm>
          <a:custGeom>
            <a:avLst/>
            <a:gdLst/>
            <a:ahLst/>
            <a:cxnLst>
              <a:cxn ang="0">
                <a:pos x="288" y="0"/>
              </a:cxn>
              <a:cxn ang="0">
                <a:pos x="192" y="0"/>
              </a:cxn>
              <a:cxn ang="0">
                <a:pos x="192" y="528"/>
              </a:cxn>
              <a:cxn ang="0">
                <a:pos x="0" y="528"/>
              </a:cxn>
            </a:cxnLst>
            <a:rect l="0" t="0" r="r" b="b"/>
            <a:pathLst>
              <a:path w="288" h="528">
                <a:moveTo>
                  <a:pt x="288" y="0"/>
                </a:moveTo>
                <a:lnTo>
                  <a:pt x="192" y="0"/>
                </a:lnTo>
                <a:lnTo>
                  <a:pt x="192" y="528"/>
                </a:lnTo>
                <a:lnTo>
                  <a:pt x="0" y="528"/>
                </a:lnTo>
              </a:path>
            </a:pathLst>
          </a:custGeom>
          <a:noFill/>
          <a:ln w="9525">
            <a:solidFill>
              <a:schemeClr val="tx1"/>
            </a:solidFill>
            <a:round/>
            <a:headEnd/>
            <a:tailEnd/>
          </a:ln>
          <a:effectLst/>
        </p:spPr>
        <p:txBody>
          <a:bodyPr/>
          <a:lstStyle/>
          <a:p>
            <a:endParaRPr lang="en-US"/>
          </a:p>
        </p:txBody>
      </p:sp>
      <p:sp>
        <p:nvSpPr>
          <p:cNvPr id="402" name="Freeform 66"/>
          <p:cNvSpPr>
            <a:spLocks/>
          </p:cNvSpPr>
          <p:nvPr/>
        </p:nvSpPr>
        <p:spPr bwMode="auto">
          <a:xfrm>
            <a:off x="2420910" y="5380065"/>
            <a:ext cx="3124200" cy="457200"/>
          </a:xfrm>
          <a:custGeom>
            <a:avLst/>
            <a:gdLst/>
            <a:ahLst/>
            <a:cxnLst>
              <a:cxn ang="0">
                <a:pos x="1968" y="288"/>
              </a:cxn>
              <a:cxn ang="0">
                <a:pos x="96" y="288"/>
              </a:cxn>
              <a:cxn ang="0">
                <a:pos x="96" y="0"/>
              </a:cxn>
              <a:cxn ang="0">
                <a:pos x="0" y="0"/>
              </a:cxn>
            </a:cxnLst>
            <a:rect l="0" t="0" r="r" b="b"/>
            <a:pathLst>
              <a:path w="1968" h="288">
                <a:moveTo>
                  <a:pt x="1968" y="288"/>
                </a:moveTo>
                <a:lnTo>
                  <a:pt x="96" y="288"/>
                </a:lnTo>
                <a:lnTo>
                  <a:pt x="96" y="0"/>
                </a:lnTo>
                <a:lnTo>
                  <a:pt x="0" y="0"/>
                </a:lnTo>
              </a:path>
            </a:pathLst>
          </a:custGeom>
          <a:noFill/>
          <a:ln w="9525">
            <a:solidFill>
              <a:schemeClr val="tx1"/>
            </a:solidFill>
            <a:round/>
            <a:headEnd/>
            <a:tailEnd/>
          </a:ln>
          <a:effectLst/>
        </p:spPr>
        <p:txBody>
          <a:bodyPr/>
          <a:lstStyle/>
          <a:p>
            <a:endParaRPr lang="en-US"/>
          </a:p>
        </p:txBody>
      </p:sp>
      <p:sp>
        <p:nvSpPr>
          <p:cNvPr id="403" name="Freeform 67"/>
          <p:cNvSpPr>
            <a:spLocks/>
          </p:cNvSpPr>
          <p:nvPr/>
        </p:nvSpPr>
        <p:spPr bwMode="auto">
          <a:xfrm>
            <a:off x="3868710" y="3627465"/>
            <a:ext cx="457200" cy="914400"/>
          </a:xfrm>
          <a:custGeom>
            <a:avLst/>
            <a:gdLst/>
            <a:ahLst/>
            <a:cxnLst>
              <a:cxn ang="0">
                <a:pos x="0" y="0"/>
              </a:cxn>
              <a:cxn ang="0">
                <a:pos x="96" y="0"/>
              </a:cxn>
              <a:cxn ang="0">
                <a:pos x="96" y="576"/>
              </a:cxn>
              <a:cxn ang="0">
                <a:pos x="288" y="576"/>
              </a:cxn>
            </a:cxnLst>
            <a:rect l="0" t="0" r="r" b="b"/>
            <a:pathLst>
              <a:path w="288" h="576">
                <a:moveTo>
                  <a:pt x="0" y="0"/>
                </a:moveTo>
                <a:lnTo>
                  <a:pt x="96" y="0"/>
                </a:lnTo>
                <a:lnTo>
                  <a:pt x="96" y="576"/>
                </a:lnTo>
                <a:lnTo>
                  <a:pt x="288" y="576"/>
                </a:lnTo>
              </a:path>
            </a:pathLst>
          </a:custGeom>
          <a:noFill/>
          <a:ln w="9525">
            <a:solidFill>
              <a:schemeClr val="tx1"/>
            </a:solidFill>
            <a:round/>
            <a:headEnd/>
            <a:tailEnd/>
          </a:ln>
          <a:effectLst/>
        </p:spPr>
        <p:txBody>
          <a:bodyPr/>
          <a:lstStyle/>
          <a:p>
            <a:endParaRPr lang="en-US"/>
          </a:p>
        </p:txBody>
      </p:sp>
      <p:sp>
        <p:nvSpPr>
          <p:cNvPr id="404" name="Freeform 68"/>
          <p:cNvSpPr>
            <a:spLocks/>
          </p:cNvSpPr>
          <p:nvPr/>
        </p:nvSpPr>
        <p:spPr bwMode="auto">
          <a:xfrm>
            <a:off x="3868710" y="2778153"/>
            <a:ext cx="1687513" cy="849312"/>
          </a:xfrm>
          <a:custGeom>
            <a:avLst/>
            <a:gdLst/>
            <a:ahLst/>
            <a:cxnLst>
              <a:cxn ang="0">
                <a:pos x="0" y="535"/>
              </a:cxn>
              <a:cxn ang="0">
                <a:pos x="96" y="535"/>
              </a:cxn>
              <a:cxn ang="0">
                <a:pos x="103" y="0"/>
              </a:cxn>
              <a:cxn ang="0">
                <a:pos x="1063" y="0"/>
              </a:cxn>
            </a:cxnLst>
            <a:rect l="0" t="0" r="r" b="b"/>
            <a:pathLst>
              <a:path w="1063" h="535">
                <a:moveTo>
                  <a:pt x="0" y="535"/>
                </a:moveTo>
                <a:lnTo>
                  <a:pt x="96" y="535"/>
                </a:lnTo>
                <a:lnTo>
                  <a:pt x="103" y="0"/>
                </a:lnTo>
                <a:lnTo>
                  <a:pt x="1063" y="0"/>
                </a:lnTo>
              </a:path>
            </a:pathLst>
          </a:custGeom>
          <a:noFill/>
          <a:ln w="9525">
            <a:solidFill>
              <a:schemeClr val="tx1"/>
            </a:solidFill>
            <a:round/>
            <a:headEnd/>
            <a:tailEnd/>
          </a:ln>
          <a:effectLst/>
        </p:spPr>
        <p:txBody>
          <a:bodyPr/>
          <a:lstStyle/>
          <a:p>
            <a:endParaRPr lang="en-US"/>
          </a:p>
        </p:txBody>
      </p:sp>
      <p:sp>
        <p:nvSpPr>
          <p:cNvPr id="405" name="Freeform 69"/>
          <p:cNvSpPr>
            <a:spLocks/>
          </p:cNvSpPr>
          <p:nvPr/>
        </p:nvSpPr>
        <p:spPr bwMode="auto">
          <a:xfrm>
            <a:off x="3716310" y="960465"/>
            <a:ext cx="533400" cy="685800"/>
          </a:xfrm>
          <a:custGeom>
            <a:avLst/>
            <a:gdLst/>
            <a:ahLst/>
            <a:cxnLst>
              <a:cxn ang="0">
                <a:pos x="0" y="0"/>
              </a:cxn>
              <a:cxn ang="0">
                <a:pos x="240" y="0"/>
              </a:cxn>
              <a:cxn ang="0">
                <a:pos x="240" y="432"/>
              </a:cxn>
              <a:cxn ang="0">
                <a:pos x="336" y="432"/>
              </a:cxn>
            </a:cxnLst>
            <a:rect l="0" t="0" r="r" b="b"/>
            <a:pathLst>
              <a:path w="336" h="432">
                <a:moveTo>
                  <a:pt x="0" y="0"/>
                </a:moveTo>
                <a:lnTo>
                  <a:pt x="240" y="0"/>
                </a:lnTo>
                <a:lnTo>
                  <a:pt x="240" y="432"/>
                </a:lnTo>
                <a:lnTo>
                  <a:pt x="336" y="432"/>
                </a:lnTo>
              </a:path>
            </a:pathLst>
          </a:custGeom>
          <a:noFill/>
          <a:ln w="9525">
            <a:solidFill>
              <a:schemeClr val="tx1"/>
            </a:solidFill>
            <a:round/>
            <a:headEnd/>
            <a:tailEnd/>
          </a:ln>
          <a:effectLst/>
        </p:spPr>
        <p:txBody>
          <a:bodyPr/>
          <a:lstStyle/>
          <a:p>
            <a:endParaRPr lang="en-US"/>
          </a:p>
        </p:txBody>
      </p:sp>
      <p:sp>
        <p:nvSpPr>
          <p:cNvPr id="406" name="Line 72"/>
          <p:cNvSpPr>
            <a:spLocks noChangeShapeType="1"/>
          </p:cNvSpPr>
          <p:nvPr/>
        </p:nvSpPr>
        <p:spPr bwMode="auto">
          <a:xfrm>
            <a:off x="6459510" y="2179665"/>
            <a:ext cx="457200" cy="1588"/>
          </a:xfrm>
          <a:prstGeom prst="line">
            <a:avLst/>
          </a:prstGeom>
          <a:noFill/>
          <a:ln w="9525">
            <a:solidFill>
              <a:schemeClr val="tx1"/>
            </a:solidFill>
            <a:round/>
            <a:headEnd/>
            <a:tailEnd/>
          </a:ln>
          <a:effectLst/>
        </p:spPr>
        <p:txBody>
          <a:bodyPr/>
          <a:lstStyle/>
          <a:p>
            <a:endParaRPr lang="en-US"/>
          </a:p>
        </p:txBody>
      </p:sp>
      <p:sp>
        <p:nvSpPr>
          <p:cNvPr id="407" name="Freeform 74"/>
          <p:cNvSpPr>
            <a:spLocks/>
          </p:cNvSpPr>
          <p:nvPr/>
        </p:nvSpPr>
        <p:spPr bwMode="auto">
          <a:xfrm>
            <a:off x="6764310" y="2255865"/>
            <a:ext cx="152400" cy="2819400"/>
          </a:xfrm>
          <a:custGeom>
            <a:avLst/>
            <a:gdLst/>
            <a:ahLst/>
            <a:cxnLst>
              <a:cxn ang="0">
                <a:pos x="96" y="0"/>
              </a:cxn>
              <a:cxn ang="0">
                <a:pos x="48" y="0"/>
              </a:cxn>
              <a:cxn ang="0">
                <a:pos x="48" y="1776"/>
              </a:cxn>
              <a:cxn ang="0">
                <a:pos x="0" y="1776"/>
              </a:cxn>
            </a:cxnLst>
            <a:rect l="0" t="0" r="r" b="b"/>
            <a:pathLst>
              <a:path w="96" h="1776">
                <a:moveTo>
                  <a:pt x="96" y="0"/>
                </a:moveTo>
                <a:lnTo>
                  <a:pt x="48" y="0"/>
                </a:lnTo>
                <a:lnTo>
                  <a:pt x="48" y="1776"/>
                </a:lnTo>
                <a:lnTo>
                  <a:pt x="0" y="1776"/>
                </a:lnTo>
              </a:path>
            </a:pathLst>
          </a:custGeom>
          <a:noFill/>
          <a:ln w="9525">
            <a:solidFill>
              <a:schemeClr val="tx1"/>
            </a:solidFill>
            <a:round/>
            <a:headEnd/>
            <a:tailEnd/>
          </a:ln>
          <a:effectLst/>
        </p:spPr>
        <p:txBody>
          <a:bodyPr/>
          <a:lstStyle/>
          <a:p>
            <a:endParaRPr lang="en-US"/>
          </a:p>
        </p:txBody>
      </p:sp>
      <p:sp>
        <p:nvSpPr>
          <p:cNvPr id="408" name="Line 75"/>
          <p:cNvSpPr>
            <a:spLocks noChangeShapeType="1"/>
          </p:cNvSpPr>
          <p:nvPr/>
        </p:nvSpPr>
        <p:spPr bwMode="auto">
          <a:xfrm>
            <a:off x="6764310" y="5075265"/>
            <a:ext cx="381000" cy="1588"/>
          </a:xfrm>
          <a:prstGeom prst="line">
            <a:avLst/>
          </a:prstGeom>
          <a:noFill/>
          <a:ln w="9525">
            <a:solidFill>
              <a:schemeClr val="tx1"/>
            </a:solidFill>
            <a:round/>
            <a:headEnd/>
            <a:tailEnd/>
          </a:ln>
          <a:effectLst/>
        </p:spPr>
        <p:txBody>
          <a:bodyPr/>
          <a:lstStyle/>
          <a:p>
            <a:endParaRPr lang="en-US"/>
          </a:p>
        </p:txBody>
      </p:sp>
      <p:sp>
        <p:nvSpPr>
          <p:cNvPr id="409" name="Freeform 76"/>
          <p:cNvSpPr>
            <a:spLocks/>
          </p:cNvSpPr>
          <p:nvPr/>
        </p:nvSpPr>
        <p:spPr bwMode="auto">
          <a:xfrm>
            <a:off x="5240310" y="3703665"/>
            <a:ext cx="304800" cy="762000"/>
          </a:xfrm>
          <a:custGeom>
            <a:avLst/>
            <a:gdLst/>
            <a:ahLst/>
            <a:cxnLst>
              <a:cxn ang="0">
                <a:pos x="0" y="480"/>
              </a:cxn>
              <a:cxn ang="0">
                <a:pos x="96" y="480"/>
              </a:cxn>
              <a:cxn ang="0">
                <a:pos x="96" y="0"/>
              </a:cxn>
              <a:cxn ang="0">
                <a:pos x="192" y="0"/>
              </a:cxn>
            </a:cxnLst>
            <a:rect l="0" t="0" r="r" b="b"/>
            <a:pathLst>
              <a:path w="192" h="480">
                <a:moveTo>
                  <a:pt x="0" y="480"/>
                </a:moveTo>
                <a:lnTo>
                  <a:pt x="96" y="480"/>
                </a:lnTo>
                <a:lnTo>
                  <a:pt x="96" y="0"/>
                </a:lnTo>
                <a:lnTo>
                  <a:pt x="192" y="0"/>
                </a:lnTo>
              </a:path>
            </a:pathLst>
          </a:custGeom>
          <a:noFill/>
          <a:ln w="9525">
            <a:solidFill>
              <a:schemeClr val="tx1"/>
            </a:solidFill>
            <a:round/>
            <a:headEnd/>
            <a:tailEnd/>
          </a:ln>
          <a:effectLst/>
        </p:spPr>
        <p:txBody>
          <a:bodyPr/>
          <a:lstStyle/>
          <a:p>
            <a:endParaRPr lang="en-US"/>
          </a:p>
        </p:txBody>
      </p:sp>
      <p:sp>
        <p:nvSpPr>
          <p:cNvPr id="410" name="Freeform 77"/>
          <p:cNvSpPr>
            <a:spLocks/>
          </p:cNvSpPr>
          <p:nvPr/>
        </p:nvSpPr>
        <p:spPr bwMode="auto">
          <a:xfrm>
            <a:off x="6688110" y="2179665"/>
            <a:ext cx="228600" cy="1676400"/>
          </a:xfrm>
          <a:custGeom>
            <a:avLst/>
            <a:gdLst/>
            <a:ahLst/>
            <a:cxnLst>
              <a:cxn ang="0">
                <a:pos x="0" y="1056"/>
              </a:cxn>
              <a:cxn ang="0">
                <a:pos x="48" y="1056"/>
              </a:cxn>
              <a:cxn ang="0">
                <a:pos x="48" y="0"/>
              </a:cxn>
              <a:cxn ang="0">
                <a:pos x="144" y="0"/>
              </a:cxn>
            </a:cxnLst>
            <a:rect l="0" t="0" r="r" b="b"/>
            <a:pathLst>
              <a:path w="144" h="1056">
                <a:moveTo>
                  <a:pt x="0" y="1056"/>
                </a:moveTo>
                <a:lnTo>
                  <a:pt x="48" y="1056"/>
                </a:lnTo>
                <a:lnTo>
                  <a:pt x="48" y="0"/>
                </a:lnTo>
                <a:lnTo>
                  <a:pt x="144" y="0"/>
                </a:lnTo>
              </a:path>
            </a:pathLst>
          </a:custGeom>
          <a:noFill/>
          <a:ln w="9525">
            <a:solidFill>
              <a:schemeClr val="tx1"/>
            </a:solidFill>
            <a:round/>
            <a:headEnd/>
            <a:tailEnd/>
          </a:ln>
          <a:effectLst/>
        </p:spPr>
        <p:txBody>
          <a:bodyPr/>
          <a:lstStyle/>
          <a:p>
            <a:endParaRPr lang="en-US"/>
          </a:p>
        </p:txBody>
      </p:sp>
      <p:sp>
        <p:nvSpPr>
          <p:cNvPr id="411" name="Freeform 78"/>
          <p:cNvSpPr>
            <a:spLocks/>
          </p:cNvSpPr>
          <p:nvPr/>
        </p:nvSpPr>
        <p:spPr bwMode="auto">
          <a:xfrm>
            <a:off x="7907310" y="2636865"/>
            <a:ext cx="152400" cy="1143000"/>
          </a:xfrm>
          <a:custGeom>
            <a:avLst/>
            <a:gdLst/>
            <a:ahLst/>
            <a:cxnLst>
              <a:cxn ang="0">
                <a:pos x="96" y="720"/>
              </a:cxn>
              <a:cxn ang="0">
                <a:pos x="48" y="720"/>
              </a:cxn>
              <a:cxn ang="0">
                <a:pos x="48" y="0"/>
              </a:cxn>
              <a:cxn ang="0">
                <a:pos x="0" y="0"/>
              </a:cxn>
            </a:cxnLst>
            <a:rect l="0" t="0" r="r" b="b"/>
            <a:pathLst>
              <a:path w="96" h="720">
                <a:moveTo>
                  <a:pt x="96" y="720"/>
                </a:moveTo>
                <a:lnTo>
                  <a:pt x="48" y="720"/>
                </a:lnTo>
                <a:lnTo>
                  <a:pt x="48" y="0"/>
                </a:lnTo>
                <a:lnTo>
                  <a:pt x="0" y="0"/>
                </a:lnTo>
              </a:path>
            </a:pathLst>
          </a:custGeom>
          <a:noFill/>
          <a:ln w="9525">
            <a:solidFill>
              <a:schemeClr val="tx1"/>
            </a:solidFill>
            <a:round/>
            <a:headEnd/>
            <a:tailEnd/>
          </a:ln>
          <a:effectLst/>
        </p:spPr>
        <p:txBody>
          <a:bodyPr/>
          <a:lstStyle/>
          <a:p>
            <a:endParaRPr lang="en-US"/>
          </a:p>
        </p:txBody>
      </p:sp>
      <p:sp>
        <p:nvSpPr>
          <p:cNvPr id="412" name="Freeform 80"/>
          <p:cNvSpPr>
            <a:spLocks/>
          </p:cNvSpPr>
          <p:nvPr/>
        </p:nvSpPr>
        <p:spPr bwMode="auto">
          <a:xfrm>
            <a:off x="7602510" y="503265"/>
            <a:ext cx="533400" cy="2057400"/>
          </a:xfrm>
          <a:custGeom>
            <a:avLst/>
            <a:gdLst/>
            <a:ahLst/>
            <a:cxnLst>
              <a:cxn ang="0">
                <a:pos x="336" y="1296"/>
              </a:cxn>
              <a:cxn ang="0">
                <a:pos x="240" y="1296"/>
              </a:cxn>
              <a:cxn ang="0">
                <a:pos x="240" y="0"/>
              </a:cxn>
              <a:cxn ang="0">
                <a:pos x="0" y="0"/>
              </a:cxn>
            </a:cxnLst>
            <a:rect l="0" t="0" r="r" b="b"/>
            <a:pathLst>
              <a:path w="336" h="1296">
                <a:moveTo>
                  <a:pt x="336" y="1296"/>
                </a:moveTo>
                <a:lnTo>
                  <a:pt x="240" y="1296"/>
                </a:lnTo>
                <a:lnTo>
                  <a:pt x="240" y="0"/>
                </a:lnTo>
                <a:lnTo>
                  <a:pt x="0" y="0"/>
                </a:lnTo>
              </a:path>
            </a:pathLst>
          </a:custGeom>
          <a:noFill/>
          <a:ln w="9525">
            <a:solidFill>
              <a:schemeClr val="tx1"/>
            </a:solidFill>
            <a:round/>
            <a:headEnd/>
            <a:tailEnd/>
          </a:ln>
          <a:effectLst/>
        </p:spPr>
        <p:txBody>
          <a:bodyPr/>
          <a:lstStyle/>
          <a:p>
            <a:endParaRPr lang="en-US"/>
          </a:p>
        </p:txBody>
      </p:sp>
      <p:sp>
        <p:nvSpPr>
          <p:cNvPr id="413" name="Freeform 81"/>
          <p:cNvSpPr>
            <a:spLocks/>
          </p:cNvSpPr>
          <p:nvPr/>
        </p:nvSpPr>
        <p:spPr bwMode="auto">
          <a:xfrm>
            <a:off x="7907310" y="2103465"/>
            <a:ext cx="228600" cy="609600"/>
          </a:xfrm>
          <a:custGeom>
            <a:avLst/>
            <a:gdLst/>
            <a:ahLst/>
            <a:cxnLst>
              <a:cxn ang="0">
                <a:pos x="0" y="0"/>
              </a:cxn>
              <a:cxn ang="0">
                <a:pos x="96" y="0"/>
              </a:cxn>
              <a:cxn ang="0">
                <a:pos x="96" y="384"/>
              </a:cxn>
              <a:cxn ang="0">
                <a:pos x="144" y="384"/>
              </a:cxn>
            </a:cxnLst>
            <a:rect l="0" t="0" r="r" b="b"/>
            <a:pathLst>
              <a:path w="144" h="384">
                <a:moveTo>
                  <a:pt x="0" y="0"/>
                </a:moveTo>
                <a:lnTo>
                  <a:pt x="96" y="0"/>
                </a:lnTo>
                <a:lnTo>
                  <a:pt x="96" y="384"/>
                </a:lnTo>
                <a:lnTo>
                  <a:pt x="144" y="384"/>
                </a:lnTo>
              </a:path>
            </a:pathLst>
          </a:custGeom>
          <a:noFill/>
          <a:ln w="9525">
            <a:solidFill>
              <a:schemeClr val="tx1"/>
            </a:solidFill>
            <a:round/>
            <a:headEnd/>
            <a:tailEnd/>
          </a:ln>
          <a:effectLst/>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Data Source Connection</a:t>
            </a:r>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2786342" y="1667436"/>
            <a:ext cx="3230191" cy="4398029"/>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Query Builder</a:t>
            </a:r>
            <a:endParaRPr lang="en-US" dirty="0"/>
          </a:p>
        </p:txBody>
      </p:sp>
      <p:pic>
        <p:nvPicPr>
          <p:cNvPr id="15366" name="Picture 6"/>
          <p:cNvPicPr>
            <a:picLocks noChangeAspect="1" noChangeArrowheads="1"/>
          </p:cNvPicPr>
          <p:nvPr/>
        </p:nvPicPr>
        <p:blipFill>
          <a:blip r:embed="rId2" cstate="print"/>
          <a:srcRect/>
          <a:stretch>
            <a:fillRect/>
          </a:stretch>
        </p:blipFill>
        <p:spPr bwMode="auto">
          <a:xfrm>
            <a:off x="1515035" y="1367118"/>
            <a:ext cx="6391835" cy="4793876"/>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Structure: Levels</a:t>
            </a:r>
            <a:endParaRPr lang="en-US" dirty="0"/>
          </a:p>
        </p:txBody>
      </p:sp>
      <p:pic>
        <p:nvPicPr>
          <p:cNvPr id="16387" name="Picture 3"/>
          <p:cNvPicPr>
            <a:picLocks noChangeAspect="1" noChangeArrowheads="1"/>
          </p:cNvPicPr>
          <p:nvPr/>
        </p:nvPicPr>
        <p:blipFill>
          <a:blip r:embed="rId2" cstate="print"/>
          <a:srcRect/>
          <a:stretch>
            <a:fillRect/>
          </a:stretch>
        </p:blipFill>
        <p:spPr bwMode="auto">
          <a:xfrm>
            <a:off x="2093540" y="1750877"/>
            <a:ext cx="4952719" cy="467961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Tabular</a:t>
            </a:r>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2039752" y="1663208"/>
            <a:ext cx="4988578" cy="47135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Report Design</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1119672" y="1565741"/>
            <a:ext cx="7026729" cy="497832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Report</a:t>
            </a:r>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2109507" y="1624434"/>
            <a:ext cx="4990540" cy="4778047"/>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pic>
        <p:nvPicPr>
          <p:cNvPr id="21506" name="Picture 2"/>
          <p:cNvPicPr>
            <a:picLocks noChangeAspect="1" noChangeArrowheads="1"/>
          </p:cNvPicPr>
          <p:nvPr/>
        </p:nvPicPr>
        <p:blipFill>
          <a:blip r:embed="rId2" cstate="print"/>
          <a:srcRect/>
          <a:stretch>
            <a:fillRect/>
          </a:stretch>
        </p:blipFill>
        <p:spPr bwMode="auto">
          <a:xfrm>
            <a:off x="860612" y="1615502"/>
            <a:ext cx="6766934" cy="4794263"/>
          </a:xfrm>
          <a:prstGeom prst="rect">
            <a:avLst/>
          </a:prstGeom>
          <a:noFill/>
          <a:ln w="9525">
            <a:noFill/>
            <a:miter lim="800000"/>
            <a:headEnd/>
            <a:tailEnd/>
          </a:ln>
        </p:spPr>
      </p:pic>
      <p:sp>
        <p:nvSpPr>
          <p:cNvPr id="4" name="TextBox 3"/>
          <p:cNvSpPr txBox="1"/>
          <p:nvPr/>
        </p:nvSpPr>
        <p:spPr>
          <a:xfrm>
            <a:off x="2581836" y="4195483"/>
            <a:ext cx="2080698" cy="369332"/>
          </a:xfrm>
          <a:prstGeom prst="rect">
            <a:avLst/>
          </a:prstGeom>
          <a:noFill/>
        </p:spPr>
        <p:txBody>
          <a:bodyPr wrap="none" rtlCol="0">
            <a:spAutoFit/>
          </a:bodyPr>
          <a:lstStyle/>
          <a:p>
            <a:r>
              <a:rPr lang="en-US" dirty="0" smtClean="0"/>
              <a:t>Expand the columns</a:t>
            </a:r>
            <a:endParaRPr lang="en-US" dirty="0"/>
          </a:p>
        </p:txBody>
      </p:sp>
      <p:sp>
        <p:nvSpPr>
          <p:cNvPr id="5" name="TextBox 4"/>
          <p:cNvSpPr txBox="1"/>
          <p:nvPr/>
        </p:nvSpPr>
        <p:spPr>
          <a:xfrm>
            <a:off x="3155576" y="4948517"/>
            <a:ext cx="2189830" cy="369332"/>
          </a:xfrm>
          <a:prstGeom prst="rect">
            <a:avLst/>
          </a:prstGeom>
          <a:noFill/>
        </p:spPr>
        <p:txBody>
          <a:bodyPr wrap="none" rtlCol="0">
            <a:spAutoFit/>
          </a:bodyPr>
          <a:lstStyle/>
          <a:p>
            <a:r>
              <a:rPr lang="en-US" dirty="0" smtClean="0"/>
              <a:t>Set formats: #,##0.00</a:t>
            </a:r>
            <a:endParaRPr lang="en-US" dirty="0"/>
          </a:p>
        </p:txBody>
      </p:sp>
      <p:cxnSp>
        <p:nvCxnSpPr>
          <p:cNvPr id="7" name="Straight Arrow Connector 6"/>
          <p:cNvCxnSpPr/>
          <p:nvPr/>
        </p:nvCxnSpPr>
        <p:spPr>
          <a:xfrm rot="5400000" flipH="1" flipV="1">
            <a:off x="3514165" y="3603813"/>
            <a:ext cx="878541" cy="3406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p:cNvCxnSpPr>
          <p:nvPr/>
        </p:nvCxnSpPr>
        <p:spPr>
          <a:xfrm>
            <a:off x="5345406" y="5133183"/>
            <a:ext cx="768523" cy="622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p:cNvCxnSpPr>
          <p:nvPr/>
        </p:nvCxnSpPr>
        <p:spPr>
          <a:xfrm flipH="1" flipV="1">
            <a:off x="4697506" y="3603812"/>
            <a:ext cx="647900" cy="1529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Report in Web Browser</a:t>
            </a:r>
            <a:endParaRPr lang="en-US" dirty="0"/>
          </a:p>
        </p:txBody>
      </p:sp>
      <p:pic>
        <p:nvPicPr>
          <p:cNvPr id="20483" name="Picture 3"/>
          <p:cNvPicPr>
            <a:picLocks noChangeAspect="1" noChangeArrowheads="1"/>
          </p:cNvPicPr>
          <p:nvPr/>
        </p:nvPicPr>
        <p:blipFill>
          <a:blip r:embed="rId2" cstate="print"/>
          <a:srcRect/>
          <a:stretch>
            <a:fillRect/>
          </a:stretch>
        </p:blipFill>
        <p:spPr bwMode="auto">
          <a:xfrm>
            <a:off x="1662674" y="1308848"/>
            <a:ext cx="5381047" cy="4787152"/>
          </a:xfrm>
          <a:prstGeom prst="rect">
            <a:avLst/>
          </a:prstGeom>
          <a:noFill/>
          <a:ln w="9525">
            <a:noFill/>
            <a:miter lim="800000"/>
            <a:headEnd/>
            <a:tailEnd/>
          </a:ln>
        </p:spPr>
      </p:pic>
      <p:sp>
        <p:nvSpPr>
          <p:cNvPr id="4" name="TextBox 3"/>
          <p:cNvSpPr txBox="1"/>
          <p:nvPr/>
        </p:nvSpPr>
        <p:spPr>
          <a:xfrm>
            <a:off x="2563906" y="6149789"/>
            <a:ext cx="2433615" cy="369332"/>
          </a:xfrm>
          <a:prstGeom prst="rect">
            <a:avLst/>
          </a:prstGeom>
          <a:noFill/>
        </p:spPr>
        <p:txBody>
          <a:bodyPr wrap="none" rtlCol="0">
            <a:spAutoFit/>
          </a:bodyPr>
          <a:lstStyle/>
          <a:p>
            <a:r>
              <a:rPr lang="en-US" dirty="0" smtClean="0"/>
              <a:t>http://localhost/reports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Design (optional)</a:t>
            </a:r>
            <a:endParaRPr lang="en-US" dirty="0"/>
          </a:p>
        </p:txBody>
      </p:sp>
      <p:pic>
        <p:nvPicPr>
          <p:cNvPr id="3" name="Picture 1026" descr="F0444"/>
          <p:cNvPicPr>
            <a:picLocks noChangeAspect="1" noChangeArrowheads="1"/>
          </p:cNvPicPr>
          <p:nvPr/>
        </p:nvPicPr>
        <p:blipFill>
          <a:blip r:embed="rId2" cstate="print"/>
          <a:srcRect/>
          <a:stretch>
            <a:fillRect/>
          </a:stretch>
        </p:blipFill>
        <p:spPr bwMode="auto">
          <a:xfrm>
            <a:off x="1376083" y="1743636"/>
            <a:ext cx="6267450" cy="3857625"/>
          </a:xfrm>
          <a:prstGeom prst="rect">
            <a:avLst/>
          </a:prstGeom>
          <a:noFill/>
          <a:ln w="9525">
            <a:noFill/>
            <a:miter lim="800000"/>
            <a:headEnd/>
            <a:tailEnd/>
          </a:ln>
        </p:spPr>
      </p:pic>
      <p:sp>
        <p:nvSpPr>
          <p:cNvPr id="4" name="TextBox 3"/>
          <p:cNvSpPr txBox="1"/>
          <p:nvPr/>
        </p:nvSpPr>
        <p:spPr>
          <a:xfrm>
            <a:off x="1613647" y="6006353"/>
            <a:ext cx="5852500" cy="369332"/>
          </a:xfrm>
          <a:prstGeom prst="rect">
            <a:avLst/>
          </a:prstGeom>
          <a:noFill/>
        </p:spPr>
        <p:txBody>
          <a:bodyPr wrap="none" rtlCol="0">
            <a:spAutoFit/>
          </a:bodyPr>
          <a:lstStyle/>
          <a:p>
            <a:r>
              <a:rPr lang="en-US" dirty="0" smtClean="0"/>
              <a:t>Start with a form—what tables are needed to hold the data?</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sp>
        <p:nvSpPr>
          <p:cNvPr id="3" name="Rectangle 3"/>
          <p:cNvSpPr>
            <a:spLocks noChangeArrowheads="1"/>
          </p:cNvSpPr>
          <p:nvPr/>
        </p:nvSpPr>
        <p:spPr bwMode="auto">
          <a:xfrm>
            <a:off x="1810871" y="1882589"/>
            <a:ext cx="1282700" cy="609600"/>
          </a:xfrm>
          <a:prstGeom prst="rect">
            <a:avLst/>
          </a:prstGeom>
          <a:noFill/>
          <a:ln w="9525">
            <a:noFill/>
            <a:miter lim="800000"/>
            <a:headEnd/>
            <a:tailEnd/>
          </a:ln>
        </p:spPr>
        <p:txBody>
          <a:bodyPr lIns="92075" tIns="46038" rIns="92075" bIns="46038">
            <a:spAutoFit/>
          </a:bodyPr>
          <a:lstStyle/>
          <a:p>
            <a:r>
              <a:rPr lang="en-US" sz="1700" b="1"/>
              <a:t>Table name</a:t>
            </a:r>
          </a:p>
        </p:txBody>
      </p:sp>
      <p:sp>
        <p:nvSpPr>
          <p:cNvPr id="4" name="Rectangle 5"/>
          <p:cNvSpPr>
            <a:spLocks noChangeArrowheads="1"/>
          </p:cNvSpPr>
          <p:nvPr/>
        </p:nvSpPr>
        <p:spPr bwMode="auto">
          <a:xfrm>
            <a:off x="6222534" y="1942914"/>
            <a:ext cx="1538287" cy="609600"/>
          </a:xfrm>
          <a:prstGeom prst="rect">
            <a:avLst/>
          </a:prstGeom>
          <a:noFill/>
          <a:ln w="9525">
            <a:noFill/>
            <a:miter lim="800000"/>
            <a:headEnd/>
            <a:tailEnd/>
          </a:ln>
        </p:spPr>
        <p:txBody>
          <a:bodyPr lIns="92075" tIns="46038" rIns="92075" bIns="46038">
            <a:spAutoFit/>
          </a:bodyPr>
          <a:lstStyle/>
          <a:p>
            <a:r>
              <a:rPr lang="en-US" sz="1700" b="1"/>
              <a:t>Table columns</a:t>
            </a:r>
          </a:p>
        </p:txBody>
      </p:sp>
      <p:sp>
        <p:nvSpPr>
          <p:cNvPr id="5" name="Rectangle 6"/>
          <p:cNvSpPr>
            <a:spLocks noChangeArrowheads="1"/>
          </p:cNvSpPr>
          <p:nvPr/>
        </p:nvSpPr>
        <p:spPr bwMode="auto">
          <a:xfrm>
            <a:off x="1125071" y="2949389"/>
            <a:ext cx="7696200" cy="366713"/>
          </a:xfrm>
          <a:prstGeom prst="rect">
            <a:avLst/>
          </a:prstGeom>
          <a:noFill/>
          <a:ln w="9525">
            <a:noFill/>
            <a:miter lim="800000"/>
            <a:headEnd/>
            <a:tailEnd/>
          </a:ln>
        </p:spPr>
        <p:txBody>
          <a:bodyPr lIns="92075" tIns="46038" rIns="92075" bIns="46038">
            <a:spAutoFit/>
          </a:bodyPr>
          <a:lstStyle/>
          <a:p>
            <a:r>
              <a:rPr lang="en-US" sz="1800"/>
              <a:t>Customer (</a:t>
            </a:r>
            <a:r>
              <a:rPr lang="en-US" sz="1800" u="sng"/>
              <a:t>CustomerID</a:t>
            </a:r>
            <a:r>
              <a:rPr lang="en-US" sz="1800"/>
              <a:t>, LastName, Phone, Street, City, AccountBalance)</a:t>
            </a:r>
          </a:p>
        </p:txBody>
      </p:sp>
      <p:sp>
        <p:nvSpPr>
          <p:cNvPr id="6" name="Line 7"/>
          <p:cNvSpPr>
            <a:spLocks noChangeShapeType="1"/>
          </p:cNvSpPr>
          <p:nvPr/>
        </p:nvSpPr>
        <p:spPr bwMode="auto">
          <a:xfrm flipH="1">
            <a:off x="1734671" y="2568389"/>
            <a:ext cx="369888" cy="3048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7" name="Line 8"/>
          <p:cNvSpPr>
            <a:spLocks noChangeShapeType="1"/>
          </p:cNvSpPr>
          <p:nvPr/>
        </p:nvSpPr>
        <p:spPr bwMode="auto">
          <a:xfrm flipH="1">
            <a:off x="5360521" y="2568389"/>
            <a:ext cx="1403350" cy="3048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 name="Line 9"/>
          <p:cNvSpPr>
            <a:spLocks noChangeShapeType="1"/>
          </p:cNvSpPr>
          <p:nvPr/>
        </p:nvSpPr>
        <p:spPr bwMode="auto">
          <a:xfrm>
            <a:off x="6840071" y="2568389"/>
            <a:ext cx="1371600" cy="3810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9" name="Line 10"/>
          <p:cNvSpPr>
            <a:spLocks noChangeShapeType="1"/>
          </p:cNvSpPr>
          <p:nvPr/>
        </p:nvSpPr>
        <p:spPr bwMode="auto">
          <a:xfrm flipH="1">
            <a:off x="6687671" y="2568389"/>
            <a:ext cx="82550" cy="304800"/>
          </a:xfrm>
          <a:prstGeom prst="line">
            <a:avLst/>
          </a:prstGeom>
          <a:noFill/>
          <a:ln w="12700">
            <a:solidFill>
              <a:schemeClr val="tx1"/>
            </a:solidFill>
            <a:round/>
            <a:headEnd type="none" w="sm" len="sm"/>
            <a:tailEnd type="stealth" w="med" len="lg"/>
          </a:ln>
        </p:spPr>
        <p:txBody>
          <a:bodyPr wrap="none" anchor="ctr"/>
          <a:lstStyle/>
          <a:p>
            <a:endParaRPr lang="en-US"/>
          </a:p>
        </p:txBody>
      </p:sp>
      <p:graphicFrame>
        <p:nvGraphicFramePr>
          <p:cNvPr id="10" name="Group 880"/>
          <p:cNvGraphicFramePr>
            <a:graphicFrameLocks noGrp="1"/>
          </p:cNvGraphicFramePr>
          <p:nvPr/>
        </p:nvGraphicFramePr>
        <p:xfrm>
          <a:off x="363071" y="3635189"/>
          <a:ext cx="8485188" cy="2834640"/>
        </p:xfrm>
        <a:graphic>
          <a:graphicData uri="http://schemas.openxmlformats.org/drawingml/2006/table">
            <a:tbl>
              <a:tblPr/>
              <a:tblGrid>
                <a:gridCol w="1479550"/>
                <a:gridCol w="1073150"/>
                <a:gridCol w="1746250"/>
                <a:gridCol w="1987550"/>
                <a:gridCol w="1022350"/>
                <a:gridCol w="1176338"/>
              </a:tblGrid>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cs typeface="Arial" pitchFamily="34" charset="0"/>
                        </a:rPr>
                        <a:t>CustomerID</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cs typeface="Arial" pitchFamily="34" charset="0"/>
                        </a:rPr>
                        <a:t>Last Name</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cs typeface="Arial" pitchFamily="34" charset="0"/>
                        </a:rPr>
                        <a:t>Phone</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cs typeface="Arial" pitchFamily="34" charset="0"/>
                        </a:rPr>
                        <a:t>Street</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cs typeface="Arial" pitchFamily="34" charset="0"/>
                        </a:rPr>
                        <a:t>City</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cs typeface="Arial" pitchFamily="34" charset="0"/>
                        </a:rPr>
                        <a:t>AccountBalance</a:t>
                      </a:r>
                      <a:endParaRPr kumimoji="0" lang="en-US"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12345</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Jones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(312) 555-1234</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125 Elm Street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Chicago</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$197.54</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28764</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Adamz</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(602) 999-2539</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938 Main Street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Phoenix</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$526.76</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29587</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Smitz</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(206) 676-7763</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523 Oak Street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Seattle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$353.76</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33352</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Sanchez</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(303) 444-1352</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999 Pine Street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Denver</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$153.00</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44453</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Kolke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(303) 888-8876</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909 West Avenue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Denver</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$863.39</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87535</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James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(305) 777-2235</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374 Main Street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Miami</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$255.93</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a:t>
            </a:r>
            <a:endParaRPr lang="en-US" dirty="0"/>
          </a:p>
        </p:txBody>
      </p:sp>
      <p:graphicFrame>
        <p:nvGraphicFramePr>
          <p:cNvPr id="4" name="Table 3"/>
          <p:cNvGraphicFramePr>
            <a:graphicFrameLocks noGrp="1"/>
          </p:cNvGraphicFramePr>
          <p:nvPr/>
        </p:nvGraphicFramePr>
        <p:xfrm>
          <a:off x="2038663" y="1308265"/>
          <a:ext cx="5686434" cy="4912652"/>
        </p:xfrm>
        <a:graphic>
          <a:graphicData uri="http://schemas.openxmlformats.org/drawingml/2006/table">
            <a:tbl>
              <a:tblPr/>
              <a:tblGrid>
                <a:gridCol w="1568641"/>
                <a:gridCol w="1519040"/>
                <a:gridCol w="2598753"/>
              </a:tblGrid>
              <a:tr h="233936">
                <a:tc>
                  <a:txBody>
                    <a:bodyPr/>
                    <a:lstStyle/>
                    <a:p>
                      <a:pPr marL="0" marR="0" algn="ctr">
                        <a:spcBef>
                          <a:spcPts val="0"/>
                        </a:spcBef>
                        <a:spcAft>
                          <a:spcPts val="0"/>
                        </a:spcAft>
                      </a:pPr>
                      <a:r>
                        <a:rPr lang="en-US" sz="1500" b="1">
                          <a:solidFill>
                            <a:srgbClr val="000000"/>
                          </a:solidFill>
                          <a:latin typeface="Calibri"/>
                          <a:ea typeface="Times New Roman"/>
                          <a:cs typeface="Times New Roman"/>
                        </a:rPr>
                        <a:t>Data Type</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solidFill>
                            <a:srgbClr val="000000"/>
                          </a:solidFill>
                          <a:latin typeface="Calibri"/>
                          <a:ea typeface="Times New Roman"/>
                          <a:cs typeface="Times New Roman"/>
                        </a:rPr>
                        <a:t>SQL Server</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a:solidFill>
                            <a:srgbClr val="000000"/>
                          </a:solidFill>
                          <a:latin typeface="Calibri"/>
                          <a:ea typeface="Times New Roman"/>
                          <a:cs typeface="Times New Roman"/>
                        </a:rPr>
                        <a:t>Size</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615">
                <a:tc>
                  <a:txBody>
                    <a:bodyPr/>
                    <a:lstStyle/>
                    <a:p>
                      <a:pPr marL="0" marR="0">
                        <a:spcBef>
                          <a:spcPts val="0"/>
                        </a:spcBef>
                        <a:spcAft>
                          <a:spcPts val="0"/>
                        </a:spcAft>
                      </a:pPr>
                      <a:r>
                        <a:rPr lang="en-US" sz="1500" kern="1000">
                          <a:latin typeface="Calibri"/>
                          <a:ea typeface="Times New Roman"/>
                          <a:cs typeface="Times New Roman"/>
                        </a:rPr>
                        <a:t>Text</a:t>
                      </a:r>
                    </a:p>
                    <a:p>
                      <a:pPr marL="0" marR="0">
                        <a:spcBef>
                          <a:spcPts val="0"/>
                        </a:spcBef>
                        <a:spcAft>
                          <a:spcPts val="0"/>
                        </a:spcAft>
                      </a:pPr>
                      <a:r>
                        <a:rPr lang="en-US" sz="1500" kern="1000">
                          <a:latin typeface="Calibri"/>
                          <a:ea typeface="Times New Roman"/>
                          <a:cs typeface="Times New Roman"/>
                        </a:rPr>
                        <a:t>  Fixed</a:t>
                      </a:r>
                    </a:p>
                    <a:p>
                      <a:pPr marL="0" marR="0">
                        <a:spcBef>
                          <a:spcPts val="0"/>
                        </a:spcBef>
                        <a:spcAft>
                          <a:spcPts val="0"/>
                        </a:spcAft>
                      </a:pPr>
                      <a:r>
                        <a:rPr lang="en-US" sz="1500" kern="1000">
                          <a:latin typeface="Calibri"/>
                          <a:ea typeface="Times New Roman"/>
                          <a:cs typeface="Times New Roman"/>
                        </a:rPr>
                        <a:t>  Variable</a:t>
                      </a:r>
                    </a:p>
                    <a:p>
                      <a:pPr marL="0" marR="0">
                        <a:spcBef>
                          <a:spcPts val="0"/>
                        </a:spcBef>
                        <a:spcAft>
                          <a:spcPts val="0"/>
                        </a:spcAft>
                      </a:pPr>
                      <a:r>
                        <a:rPr lang="en-US" sz="1500" kern="1000">
                          <a:latin typeface="Calibri"/>
                          <a:ea typeface="Times New Roman"/>
                          <a:cs typeface="Times New Roman"/>
                        </a:rPr>
                        <a:t>  Unicode</a:t>
                      </a:r>
                    </a:p>
                    <a:p>
                      <a:pPr marL="0" marR="0">
                        <a:spcBef>
                          <a:spcPts val="0"/>
                        </a:spcBef>
                        <a:spcAft>
                          <a:spcPts val="0"/>
                        </a:spcAft>
                      </a:pPr>
                      <a:r>
                        <a:rPr lang="en-US" sz="1500" kern="1000">
                          <a:latin typeface="Calibri"/>
                          <a:ea typeface="Times New Roman"/>
                          <a:cs typeface="Times New Roman"/>
                        </a:rPr>
                        <a:t>  Memo</a:t>
                      </a:r>
                    </a:p>
                    <a:p>
                      <a:pPr marL="0" marR="0">
                        <a:spcBef>
                          <a:spcPts val="0"/>
                        </a:spcBef>
                        <a:spcAft>
                          <a:spcPts val="0"/>
                        </a:spcAft>
                      </a:pPr>
                      <a:r>
                        <a:rPr lang="en-US" sz="1500" kern="1000">
                          <a:latin typeface="Calibri"/>
                          <a:ea typeface="Times New Roman"/>
                          <a:cs typeface="Times New Roman"/>
                        </a:rPr>
                        <a:t>  XML</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kern="1000">
                        <a:latin typeface="Calibri"/>
                        <a:ea typeface="Times New Roman"/>
                        <a:cs typeface="Times New Roman"/>
                      </a:endParaRPr>
                    </a:p>
                    <a:p>
                      <a:pPr marL="0" marR="0">
                        <a:spcBef>
                          <a:spcPts val="0"/>
                        </a:spcBef>
                        <a:spcAft>
                          <a:spcPts val="0"/>
                        </a:spcAft>
                      </a:pPr>
                      <a:r>
                        <a:rPr lang="en-US" sz="1500" kern="1000">
                          <a:latin typeface="Calibri"/>
                          <a:ea typeface="Times New Roman"/>
                          <a:cs typeface="Times New Roman"/>
                        </a:rPr>
                        <a:t>char</a:t>
                      </a:r>
                    </a:p>
                    <a:p>
                      <a:pPr marL="0" marR="0">
                        <a:spcBef>
                          <a:spcPts val="0"/>
                        </a:spcBef>
                        <a:spcAft>
                          <a:spcPts val="0"/>
                        </a:spcAft>
                      </a:pPr>
                      <a:r>
                        <a:rPr lang="en-US" sz="1500" kern="1000">
                          <a:latin typeface="Calibri"/>
                          <a:ea typeface="Times New Roman"/>
                          <a:cs typeface="Times New Roman"/>
                        </a:rPr>
                        <a:t>varchar</a:t>
                      </a:r>
                    </a:p>
                    <a:p>
                      <a:pPr marL="0" marR="0">
                        <a:spcBef>
                          <a:spcPts val="0"/>
                        </a:spcBef>
                        <a:spcAft>
                          <a:spcPts val="0"/>
                        </a:spcAft>
                      </a:pPr>
                      <a:r>
                        <a:rPr lang="en-US" sz="1500" kern="1000">
                          <a:latin typeface="Calibri"/>
                          <a:ea typeface="Times New Roman"/>
                          <a:cs typeface="Times New Roman"/>
                        </a:rPr>
                        <a:t>nchar, nvarchar</a:t>
                      </a:r>
                    </a:p>
                    <a:p>
                      <a:pPr marL="0" marR="0">
                        <a:spcBef>
                          <a:spcPts val="0"/>
                        </a:spcBef>
                        <a:spcAft>
                          <a:spcPts val="0"/>
                        </a:spcAft>
                      </a:pPr>
                      <a:r>
                        <a:rPr lang="en-US" sz="1500" kern="1000">
                          <a:latin typeface="Calibri"/>
                          <a:ea typeface="Times New Roman"/>
                          <a:cs typeface="Times New Roman"/>
                        </a:rPr>
                        <a:t>text</a:t>
                      </a:r>
                    </a:p>
                    <a:p>
                      <a:pPr marL="0" marR="0">
                        <a:spcBef>
                          <a:spcPts val="0"/>
                        </a:spcBef>
                        <a:spcAft>
                          <a:spcPts val="0"/>
                        </a:spcAft>
                      </a:pPr>
                      <a:r>
                        <a:rPr lang="en-US" sz="1500" kern="1000">
                          <a:latin typeface="Calibri"/>
                          <a:ea typeface="Times New Roman"/>
                          <a:cs typeface="Times New Roman"/>
                        </a:rPr>
                        <a:t>xml</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kern="1000">
                        <a:latin typeface="Calibri"/>
                        <a:ea typeface="Times New Roman"/>
                        <a:cs typeface="Times New Roman"/>
                      </a:endParaRPr>
                    </a:p>
                    <a:p>
                      <a:pPr marL="0" marR="0">
                        <a:spcBef>
                          <a:spcPts val="0"/>
                        </a:spcBef>
                        <a:spcAft>
                          <a:spcPts val="0"/>
                        </a:spcAft>
                      </a:pPr>
                      <a:r>
                        <a:rPr lang="en-US" sz="1500" kern="1000">
                          <a:latin typeface="Calibri"/>
                          <a:ea typeface="Times New Roman"/>
                          <a:cs typeface="Times New Roman"/>
                        </a:rPr>
                        <a:t>8K</a:t>
                      </a:r>
                    </a:p>
                    <a:p>
                      <a:pPr marL="0" marR="0">
                        <a:spcBef>
                          <a:spcPts val="0"/>
                        </a:spcBef>
                        <a:spcAft>
                          <a:spcPts val="0"/>
                        </a:spcAft>
                      </a:pPr>
                      <a:r>
                        <a:rPr lang="en-US" sz="1500" kern="1000">
                          <a:latin typeface="Calibri"/>
                          <a:ea typeface="Times New Roman"/>
                          <a:cs typeface="Times New Roman"/>
                        </a:rPr>
                        <a:t>8K</a:t>
                      </a:r>
                    </a:p>
                    <a:p>
                      <a:pPr marL="0" marR="0">
                        <a:spcBef>
                          <a:spcPts val="0"/>
                        </a:spcBef>
                        <a:spcAft>
                          <a:spcPts val="0"/>
                        </a:spcAft>
                      </a:pPr>
                      <a:r>
                        <a:rPr lang="en-US" sz="1500" kern="1000">
                          <a:latin typeface="Calibri"/>
                          <a:ea typeface="Times New Roman"/>
                          <a:cs typeface="Times New Roman"/>
                        </a:rPr>
                        <a:t>4K</a:t>
                      </a:r>
                    </a:p>
                    <a:p>
                      <a:pPr marL="0" marR="0">
                        <a:spcBef>
                          <a:spcPts val="0"/>
                        </a:spcBef>
                        <a:spcAft>
                          <a:spcPts val="0"/>
                        </a:spcAft>
                      </a:pPr>
                      <a:r>
                        <a:rPr lang="en-US" sz="1500" kern="1000">
                          <a:latin typeface="Calibri"/>
                          <a:ea typeface="Times New Roman"/>
                          <a:cs typeface="Times New Roman"/>
                        </a:rPr>
                        <a:t>2G, 1G</a:t>
                      </a:r>
                    </a:p>
                    <a:p>
                      <a:pPr marL="0" marR="0">
                        <a:spcBef>
                          <a:spcPts val="0"/>
                        </a:spcBef>
                        <a:spcAft>
                          <a:spcPts val="0"/>
                        </a:spcAft>
                      </a:pPr>
                      <a:r>
                        <a:rPr lang="en-US" sz="1500" kern="1000">
                          <a:latin typeface="Calibri"/>
                          <a:ea typeface="Times New Roman"/>
                          <a:cs typeface="Times New Roman"/>
                        </a:rPr>
                        <a:t>2G</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9358">
                <a:tc>
                  <a:txBody>
                    <a:bodyPr/>
                    <a:lstStyle/>
                    <a:p>
                      <a:pPr marL="0" marR="0">
                        <a:spcBef>
                          <a:spcPts val="0"/>
                        </a:spcBef>
                        <a:spcAft>
                          <a:spcPts val="0"/>
                        </a:spcAft>
                      </a:pPr>
                      <a:r>
                        <a:rPr lang="en-US" sz="1500" kern="1000">
                          <a:latin typeface="Calibri"/>
                          <a:ea typeface="Times New Roman"/>
                          <a:cs typeface="Times New Roman"/>
                        </a:rPr>
                        <a:t>Number</a:t>
                      </a:r>
                    </a:p>
                    <a:p>
                      <a:pPr marL="0" marR="0">
                        <a:spcBef>
                          <a:spcPts val="0"/>
                        </a:spcBef>
                        <a:spcAft>
                          <a:spcPts val="0"/>
                        </a:spcAft>
                      </a:pPr>
                      <a:r>
                        <a:rPr lang="en-US" sz="1500" kern="1000">
                          <a:latin typeface="Calibri"/>
                          <a:ea typeface="Times New Roman"/>
                          <a:cs typeface="Times New Roman"/>
                        </a:rPr>
                        <a:t>  Byte</a:t>
                      </a:r>
                    </a:p>
                    <a:p>
                      <a:pPr marL="0" marR="0">
                        <a:spcBef>
                          <a:spcPts val="0"/>
                        </a:spcBef>
                        <a:spcAft>
                          <a:spcPts val="0"/>
                        </a:spcAft>
                      </a:pPr>
                      <a:r>
                        <a:rPr lang="en-US" sz="1500" kern="1000">
                          <a:latin typeface="Calibri"/>
                          <a:ea typeface="Times New Roman"/>
                          <a:cs typeface="Times New Roman"/>
                        </a:rPr>
                        <a:t>  Integer</a:t>
                      </a:r>
                    </a:p>
                    <a:p>
                      <a:pPr marL="0" marR="0">
                        <a:spcBef>
                          <a:spcPts val="0"/>
                        </a:spcBef>
                        <a:spcAft>
                          <a:spcPts val="0"/>
                        </a:spcAft>
                      </a:pPr>
                      <a:r>
                        <a:rPr lang="en-US" sz="1500" kern="1000">
                          <a:latin typeface="Calibri"/>
                          <a:ea typeface="Times New Roman"/>
                          <a:cs typeface="Times New Roman"/>
                        </a:rPr>
                        <a:t>  Long</a:t>
                      </a:r>
                    </a:p>
                    <a:p>
                      <a:pPr marL="0" marR="0">
                        <a:spcBef>
                          <a:spcPts val="0"/>
                        </a:spcBef>
                        <a:spcAft>
                          <a:spcPts val="0"/>
                        </a:spcAft>
                      </a:pPr>
                      <a:r>
                        <a:rPr lang="en-US" sz="1500" kern="1000">
                          <a:latin typeface="Calibri"/>
                          <a:ea typeface="Times New Roman"/>
                          <a:cs typeface="Times New Roman"/>
                        </a:rPr>
                        <a:t>  64-bits</a:t>
                      </a:r>
                    </a:p>
                    <a:p>
                      <a:pPr marL="0" marR="0">
                        <a:spcBef>
                          <a:spcPts val="0"/>
                        </a:spcBef>
                        <a:spcAft>
                          <a:spcPts val="0"/>
                        </a:spcAft>
                      </a:pPr>
                      <a:r>
                        <a:rPr lang="en-US" sz="1500" kern="1000">
                          <a:latin typeface="Calibri"/>
                          <a:ea typeface="Times New Roman"/>
                          <a:cs typeface="Times New Roman"/>
                        </a:rPr>
                        <a:t>  Fixed precision</a:t>
                      </a:r>
                    </a:p>
                    <a:p>
                      <a:pPr marL="0" marR="0">
                        <a:spcBef>
                          <a:spcPts val="0"/>
                        </a:spcBef>
                        <a:spcAft>
                          <a:spcPts val="0"/>
                        </a:spcAft>
                      </a:pPr>
                      <a:r>
                        <a:rPr lang="en-US" sz="1500" kern="1000">
                          <a:latin typeface="Calibri"/>
                          <a:ea typeface="Times New Roman"/>
                          <a:cs typeface="Times New Roman"/>
                        </a:rPr>
                        <a:t>  Float</a:t>
                      </a:r>
                    </a:p>
                    <a:p>
                      <a:pPr marL="0" marR="0">
                        <a:spcBef>
                          <a:spcPts val="0"/>
                        </a:spcBef>
                        <a:spcAft>
                          <a:spcPts val="0"/>
                        </a:spcAft>
                      </a:pPr>
                      <a:r>
                        <a:rPr lang="en-US" sz="1500" kern="1000">
                          <a:latin typeface="Calibri"/>
                          <a:ea typeface="Times New Roman"/>
                          <a:cs typeface="Times New Roman"/>
                        </a:rPr>
                        <a:t>  Double</a:t>
                      </a:r>
                    </a:p>
                    <a:p>
                      <a:pPr marL="0" marR="0">
                        <a:spcBef>
                          <a:spcPts val="0"/>
                        </a:spcBef>
                        <a:spcAft>
                          <a:spcPts val="0"/>
                        </a:spcAft>
                      </a:pPr>
                      <a:r>
                        <a:rPr lang="en-US" sz="1500" kern="1000">
                          <a:latin typeface="Calibri"/>
                          <a:ea typeface="Times New Roman"/>
                          <a:cs typeface="Times New Roman"/>
                        </a:rPr>
                        <a:t>  Currency</a:t>
                      </a:r>
                    </a:p>
                    <a:p>
                      <a:pPr marL="0" marR="0">
                        <a:spcBef>
                          <a:spcPts val="0"/>
                        </a:spcBef>
                        <a:spcAft>
                          <a:spcPts val="0"/>
                        </a:spcAft>
                      </a:pPr>
                      <a:r>
                        <a:rPr lang="en-US" sz="1500" kern="1000">
                          <a:latin typeface="Calibri"/>
                          <a:ea typeface="Times New Roman"/>
                          <a:cs typeface="Times New Roman"/>
                        </a:rPr>
                        <a:t>  Yes/No</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kern="1000">
                        <a:latin typeface="Calibri"/>
                        <a:ea typeface="Times New Roman"/>
                        <a:cs typeface="Times New Roman"/>
                      </a:endParaRPr>
                    </a:p>
                    <a:p>
                      <a:pPr marL="0" marR="0">
                        <a:spcBef>
                          <a:spcPts val="0"/>
                        </a:spcBef>
                        <a:spcAft>
                          <a:spcPts val="0"/>
                        </a:spcAft>
                      </a:pPr>
                      <a:r>
                        <a:rPr lang="en-US" sz="1500" kern="1000">
                          <a:latin typeface="Calibri"/>
                          <a:ea typeface="Times New Roman"/>
                          <a:cs typeface="Times New Roman"/>
                        </a:rPr>
                        <a:t>tinyint</a:t>
                      </a:r>
                    </a:p>
                    <a:p>
                      <a:pPr marL="0" marR="0">
                        <a:spcBef>
                          <a:spcPts val="0"/>
                        </a:spcBef>
                        <a:spcAft>
                          <a:spcPts val="0"/>
                        </a:spcAft>
                      </a:pPr>
                      <a:r>
                        <a:rPr lang="en-US" sz="1500" kern="1000">
                          <a:latin typeface="Calibri"/>
                          <a:ea typeface="Times New Roman"/>
                          <a:cs typeface="Times New Roman"/>
                        </a:rPr>
                        <a:t>smallint</a:t>
                      </a:r>
                    </a:p>
                    <a:p>
                      <a:pPr marL="0" marR="0">
                        <a:spcBef>
                          <a:spcPts val="0"/>
                        </a:spcBef>
                        <a:spcAft>
                          <a:spcPts val="0"/>
                        </a:spcAft>
                      </a:pPr>
                      <a:r>
                        <a:rPr lang="en-US" sz="1500" kern="1000">
                          <a:latin typeface="Calibri"/>
                          <a:ea typeface="Times New Roman"/>
                          <a:cs typeface="Times New Roman"/>
                        </a:rPr>
                        <a:t>int</a:t>
                      </a:r>
                    </a:p>
                    <a:p>
                      <a:pPr marL="0" marR="0">
                        <a:spcBef>
                          <a:spcPts val="0"/>
                        </a:spcBef>
                        <a:spcAft>
                          <a:spcPts val="0"/>
                        </a:spcAft>
                      </a:pPr>
                      <a:r>
                        <a:rPr lang="en-US" sz="1500" kern="1000">
                          <a:latin typeface="Calibri"/>
                          <a:ea typeface="Times New Roman"/>
                          <a:cs typeface="Times New Roman"/>
                        </a:rPr>
                        <a:t>bigint</a:t>
                      </a:r>
                    </a:p>
                    <a:p>
                      <a:pPr marL="0" marR="0">
                        <a:spcBef>
                          <a:spcPts val="0"/>
                        </a:spcBef>
                        <a:spcAft>
                          <a:spcPts val="0"/>
                        </a:spcAft>
                      </a:pPr>
                      <a:r>
                        <a:rPr lang="en-US" sz="1500" kern="1000">
                          <a:latin typeface="Calibri"/>
                          <a:ea typeface="Times New Roman"/>
                          <a:cs typeface="Times New Roman"/>
                        </a:rPr>
                        <a:t>decimal(p,s)</a:t>
                      </a:r>
                    </a:p>
                    <a:p>
                      <a:pPr marL="0" marR="0">
                        <a:spcBef>
                          <a:spcPts val="0"/>
                        </a:spcBef>
                        <a:spcAft>
                          <a:spcPts val="0"/>
                        </a:spcAft>
                      </a:pPr>
                      <a:r>
                        <a:rPr lang="en-US" sz="1500" kern="1000">
                          <a:latin typeface="Calibri"/>
                          <a:ea typeface="Times New Roman"/>
                          <a:cs typeface="Times New Roman"/>
                        </a:rPr>
                        <a:t>real</a:t>
                      </a:r>
                    </a:p>
                    <a:p>
                      <a:pPr marL="0" marR="0">
                        <a:spcBef>
                          <a:spcPts val="0"/>
                        </a:spcBef>
                        <a:spcAft>
                          <a:spcPts val="0"/>
                        </a:spcAft>
                      </a:pPr>
                      <a:r>
                        <a:rPr lang="en-US" sz="1500" kern="1000">
                          <a:latin typeface="Calibri"/>
                          <a:ea typeface="Times New Roman"/>
                          <a:cs typeface="Times New Roman"/>
                        </a:rPr>
                        <a:t>float</a:t>
                      </a:r>
                    </a:p>
                    <a:p>
                      <a:pPr marL="0" marR="0">
                        <a:spcBef>
                          <a:spcPts val="0"/>
                        </a:spcBef>
                        <a:spcAft>
                          <a:spcPts val="0"/>
                        </a:spcAft>
                      </a:pPr>
                      <a:r>
                        <a:rPr lang="en-US" sz="1500" kern="1000">
                          <a:latin typeface="Calibri"/>
                          <a:ea typeface="Times New Roman"/>
                          <a:cs typeface="Times New Roman"/>
                        </a:rPr>
                        <a:t>money</a:t>
                      </a:r>
                    </a:p>
                    <a:p>
                      <a:pPr marL="0" marR="0">
                        <a:spcBef>
                          <a:spcPts val="0"/>
                        </a:spcBef>
                        <a:spcAft>
                          <a:spcPts val="0"/>
                        </a:spcAft>
                      </a:pPr>
                      <a:r>
                        <a:rPr lang="en-US" sz="1500" kern="1000">
                          <a:latin typeface="Calibri"/>
                          <a:ea typeface="Times New Roman"/>
                          <a:cs typeface="Times New Roman"/>
                        </a:rPr>
                        <a:t>bit</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kern="1000">
                        <a:latin typeface="Calibri"/>
                        <a:ea typeface="Times New Roman"/>
                        <a:cs typeface="Times New Roman"/>
                      </a:endParaRPr>
                    </a:p>
                    <a:p>
                      <a:pPr marL="0" marR="0">
                        <a:spcBef>
                          <a:spcPts val="0"/>
                        </a:spcBef>
                        <a:spcAft>
                          <a:spcPts val="0"/>
                        </a:spcAft>
                      </a:pPr>
                      <a:r>
                        <a:rPr lang="en-US" sz="1500" kern="1000">
                          <a:latin typeface="Calibri"/>
                          <a:ea typeface="Times New Roman"/>
                          <a:cs typeface="Times New Roman"/>
                        </a:rPr>
                        <a:t>255</a:t>
                      </a:r>
                    </a:p>
                    <a:p>
                      <a:pPr marL="0" marR="0">
                        <a:spcBef>
                          <a:spcPts val="0"/>
                        </a:spcBef>
                        <a:spcAft>
                          <a:spcPts val="0"/>
                        </a:spcAft>
                      </a:pPr>
                      <a:r>
                        <a:rPr lang="en-US" sz="1500" kern="1000">
                          <a:latin typeface="Calibri"/>
                          <a:ea typeface="Times New Roman"/>
                          <a:cs typeface="Times New Roman"/>
                        </a:rPr>
                        <a:t>+/- 32767</a:t>
                      </a:r>
                    </a:p>
                    <a:p>
                      <a:pPr marL="0" marR="0">
                        <a:spcBef>
                          <a:spcPts val="0"/>
                        </a:spcBef>
                        <a:spcAft>
                          <a:spcPts val="0"/>
                        </a:spcAft>
                      </a:pPr>
                      <a:r>
                        <a:rPr lang="en-US" sz="1500" kern="1000">
                          <a:latin typeface="Calibri"/>
                          <a:ea typeface="Times New Roman"/>
                          <a:cs typeface="Times New Roman"/>
                        </a:rPr>
                        <a:t>+/-2B</a:t>
                      </a:r>
                    </a:p>
                    <a:p>
                      <a:pPr marL="0" marR="0">
                        <a:spcBef>
                          <a:spcPts val="0"/>
                        </a:spcBef>
                        <a:spcAft>
                          <a:spcPts val="0"/>
                        </a:spcAft>
                      </a:pPr>
                      <a:r>
                        <a:rPr lang="en-US" sz="1500" kern="1000">
                          <a:latin typeface="Calibri"/>
                          <a:ea typeface="Times New Roman"/>
                          <a:cs typeface="Times New Roman"/>
                        </a:rPr>
                        <a:t>18 digits</a:t>
                      </a:r>
                    </a:p>
                    <a:p>
                      <a:pPr marL="0" marR="0">
                        <a:spcBef>
                          <a:spcPts val="0"/>
                        </a:spcBef>
                        <a:spcAft>
                          <a:spcPts val="0"/>
                        </a:spcAft>
                      </a:pPr>
                      <a:r>
                        <a:rPr lang="en-US" sz="1500" kern="1000">
                          <a:latin typeface="Calibri"/>
                          <a:ea typeface="Times New Roman"/>
                          <a:cs typeface="Times New Roman"/>
                        </a:rPr>
                        <a:t>p: 1 to 38</a:t>
                      </a:r>
                    </a:p>
                    <a:p>
                      <a:pPr marL="0" marR="0">
                        <a:spcBef>
                          <a:spcPts val="0"/>
                        </a:spcBef>
                        <a:spcAft>
                          <a:spcPts val="0"/>
                        </a:spcAft>
                      </a:pPr>
                      <a:r>
                        <a:rPr lang="en-US" sz="1500" kern="1000">
                          <a:latin typeface="Calibri"/>
                          <a:ea typeface="Times New Roman"/>
                          <a:cs typeface="Times New Roman"/>
                        </a:rPr>
                        <a:t>+/- 1E 38</a:t>
                      </a:r>
                    </a:p>
                    <a:p>
                      <a:pPr marL="0" marR="0">
                        <a:spcBef>
                          <a:spcPts val="0"/>
                        </a:spcBef>
                        <a:spcAft>
                          <a:spcPts val="0"/>
                        </a:spcAft>
                      </a:pPr>
                      <a:r>
                        <a:rPr lang="en-US" sz="1500" kern="1000">
                          <a:latin typeface="Calibri"/>
                          <a:ea typeface="Times New Roman"/>
                          <a:cs typeface="Times New Roman"/>
                        </a:rPr>
                        <a:t>+/- 1E 308</a:t>
                      </a:r>
                    </a:p>
                    <a:p>
                      <a:pPr marL="0" marR="0">
                        <a:spcBef>
                          <a:spcPts val="0"/>
                        </a:spcBef>
                        <a:spcAft>
                          <a:spcPts val="0"/>
                        </a:spcAft>
                      </a:pPr>
                      <a:r>
                        <a:rPr lang="en-US" sz="1500" kern="1000">
                          <a:latin typeface="Calibri"/>
                          <a:ea typeface="Times New Roman"/>
                          <a:cs typeface="Times New Roman"/>
                        </a:rPr>
                        <a:t>+/- 900.0000 trillion (8 bytes)</a:t>
                      </a:r>
                    </a:p>
                    <a:p>
                      <a:pPr marL="0" marR="0">
                        <a:spcBef>
                          <a:spcPts val="0"/>
                        </a:spcBef>
                        <a:spcAft>
                          <a:spcPts val="0"/>
                        </a:spcAft>
                      </a:pPr>
                      <a:r>
                        <a:rPr lang="en-US" sz="1500" kern="1000">
                          <a:latin typeface="Calibri"/>
                          <a:ea typeface="Times New Roman"/>
                          <a:cs typeface="Times New Roman"/>
                        </a:rPr>
                        <a:t>0/1</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807">
                <a:tc>
                  <a:txBody>
                    <a:bodyPr/>
                    <a:lstStyle/>
                    <a:p>
                      <a:pPr marL="0" marR="0">
                        <a:spcBef>
                          <a:spcPts val="0"/>
                        </a:spcBef>
                        <a:spcAft>
                          <a:spcPts val="0"/>
                        </a:spcAft>
                      </a:pPr>
                      <a:r>
                        <a:rPr lang="en-US" sz="1500" kern="1000">
                          <a:latin typeface="Calibri"/>
                          <a:ea typeface="Times New Roman"/>
                          <a:cs typeface="Times New Roman"/>
                        </a:rPr>
                        <a:t>Date/Time</a:t>
                      </a:r>
                    </a:p>
                    <a:p>
                      <a:pPr marL="0" marR="0">
                        <a:spcBef>
                          <a:spcPts val="0"/>
                        </a:spcBef>
                        <a:spcAft>
                          <a:spcPts val="0"/>
                        </a:spcAft>
                      </a:pPr>
                      <a:r>
                        <a:rPr lang="en-US" sz="1500" kern="1000">
                          <a:latin typeface="Calibri"/>
                          <a:ea typeface="Times New Roman"/>
                          <a:cs typeface="Times New Roman"/>
                        </a:rPr>
                        <a:t>Interval</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kern="1000">
                          <a:latin typeface="Calibri"/>
                          <a:ea typeface="Times New Roman"/>
                          <a:cs typeface="Times New Roman"/>
                        </a:rPr>
                        <a:t>datetime</a:t>
                      </a:r>
                    </a:p>
                    <a:p>
                      <a:pPr marL="0" marR="0">
                        <a:spcBef>
                          <a:spcPts val="0"/>
                        </a:spcBef>
                        <a:spcAft>
                          <a:spcPts val="0"/>
                        </a:spcAft>
                      </a:pPr>
                      <a:r>
                        <a:rPr lang="en-US" sz="1500" kern="1000">
                          <a:latin typeface="Calibri"/>
                          <a:ea typeface="Times New Roman"/>
                          <a:cs typeface="Times New Roman"/>
                        </a:rPr>
                        <a:t>smalldatetime</a:t>
                      </a:r>
                    </a:p>
                    <a:p>
                      <a:pPr marL="0" marR="0">
                        <a:spcBef>
                          <a:spcPts val="0"/>
                        </a:spcBef>
                        <a:spcAft>
                          <a:spcPts val="0"/>
                        </a:spcAft>
                      </a:pPr>
                      <a:r>
                        <a:rPr lang="en-US" sz="1500" kern="1000">
                          <a:latin typeface="Calibri"/>
                          <a:ea typeface="Times New Roman"/>
                          <a:cs typeface="Times New Roman"/>
                        </a:rPr>
                        <a:t>interval year, …</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kern="1000">
                          <a:latin typeface="Calibri"/>
                          <a:ea typeface="Times New Roman"/>
                          <a:cs typeface="Times New Roman"/>
                        </a:rPr>
                        <a:t>1/1/1753 – 12/31/9999 (3 ms)</a:t>
                      </a:r>
                    </a:p>
                    <a:p>
                      <a:pPr marL="0" marR="0">
                        <a:spcBef>
                          <a:spcPts val="0"/>
                        </a:spcBef>
                        <a:spcAft>
                          <a:spcPts val="0"/>
                        </a:spcAft>
                      </a:pPr>
                      <a:r>
                        <a:rPr lang="en-US" sz="1500" kern="1000">
                          <a:latin typeface="Calibri"/>
                          <a:ea typeface="Times New Roman"/>
                          <a:cs typeface="Times New Roman"/>
                        </a:rPr>
                        <a:t>1/1/1900 – 6/6/2079 (1 min)</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936">
                <a:tc>
                  <a:txBody>
                    <a:bodyPr/>
                    <a:lstStyle/>
                    <a:p>
                      <a:pPr marL="0" marR="0">
                        <a:spcBef>
                          <a:spcPts val="0"/>
                        </a:spcBef>
                        <a:spcAft>
                          <a:spcPts val="0"/>
                        </a:spcAft>
                      </a:pPr>
                      <a:r>
                        <a:rPr lang="en-US" sz="1500" kern="1000">
                          <a:latin typeface="Calibri"/>
                          <a:ea typeface="Times New Roman"/>
                          <a:cs typeface="Times New Roman"/>
                        </a:rPr>
                        <a:t>Image</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kern="1000">
                          <a:latin typeface="Calibri"/>
                          <a:ea typeface="Times New Roman"/>
                          <a:cs typeface="Times New Roman"/>
                        </a:rPr>
                        <a:t>image</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kern="1000" dirty="0">
                          <a:latin typeface="Calibri"/>
                          <a:ea typeface="Times New Roman"/>
                          <a:cs typeface="Times New Roman"/>
                        </a:rPr>
                        <a:t>2GB</a:t>
                      </a:r>
                    </a:p>
                  </a:txBody>
                  <a:tcPr marL="95660" marR="956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Repeating</a:t>
            </a:r>
            <a:endParaRPr lang="en-US" dirty="0"/>
          </a:p>
        </p:txBody>
      </p:sp>
      <p:graphicFrame>
        <p:nvGraphicFramePr>
          <p:cNvPr id="3" name="Group 1914"/>
          <p:cNvGraphicFramePr>
            <a:graphicFrameLocks noGrp="1"/>
          </p:cNvGraphicFramePr>
          <p:nvPr/>
        </p:nvGraphicFramePr>
        <p:xfrm>
          <a:off x="609600" y="2819400"/>
          <a:ext cx="8218488" cy="3178175"/>
        </p:xfrm>
        <a:graphic>
          <a:graphicData uri="http://schemas.openxmlformats.org/drawingml/2006/table">
            <a:tbl>
              <a:tblPr/>
              <a:tblGrid>
                <a:gridCol w="569913"/>
                <a:gridCol w="742950"/>
                <a:gridCol w="903287"/>
                <a:gridCol w="557213"/>
                <a:gridCol w="1046162"/>
                <a:gridCol w="1179513"/>
                <a:gridCol w="571500"/>
                <a:gridCol w="698500"/>
                <a:gridCol w="1206500"/>
                <a:gridCol w="742950"/>
              </a:tblGrid>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SaleID</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SaleDate</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CustomerID</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Name</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Phone</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Street</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ItemID</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Quantity</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Description</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Price</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12345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Jones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(312) 555-1234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 Elm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1154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Red Boots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12345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Jones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(312) 555-1234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 Elm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3342</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LCD-40 inch</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12345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Jones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(312) 555-1234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 Elm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7653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Blue Suede</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4/4/2009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87535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James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(305) 777-2235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374 Main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1154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Red Boots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4/4/2009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87535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James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(305) 777-2235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374 Main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8763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Men's Work Boots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$45.00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157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4/9/2009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12345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Jones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(312) 555-1234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 Elm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7653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Blue Suede</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169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5/6/2009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29587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Smitz</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(206) 676-7763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523 Oak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3342</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LCD-40 inch</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169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5/6/2009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29587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Smitz</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(206) 676-7763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523 Oak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9987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Blu-Ray Player</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178</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5/1/2009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44453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Kolke</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(303) 888-8876</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909 West Avenue</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2254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Blue Jeans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188</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5/8/2009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29587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Smitz</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(206) 676-7763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523 Oak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3342</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LCD-40 inch</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188</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5/8/2009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29587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Smitz</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(206) 676-7763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523 Oak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8763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Men's Work Boots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$45.00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201</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5/23/2009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12345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Jones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(312) 555-1234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 Elm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1154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Red Boots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bl>
          </a:graphicData>
        </a:graphic>
      </p:graphicFrame>
      <p:sp>
        <p:nvSpPr>
          <p:cNvPr id="4" name="Rectangle 3"/>
          <p:cNvSpPr>
            <a:spLocks noChangeArrowheads="1"/>
          </p:cNvSpPr>
          <p:nvPr/>
        </p:nvSpPr>
        <p:spPr bwMode="auto">
          <a:xfrm>
            <a:off x="1143000" y="1219200"/>
            <a:ext cx="7769225" cy="290513"/>
          </a:xfrm>
          <a:prstGeom prst="rect">
            <a:avLst/>
          </a:prstGeom>
          <a:noFill/>
          <a:ln w="9525">
            <a:noFill/>
            <a:miter lim="800000"/>
            <a:headEnd/>
            <a:tailEnd/>
          </a:ln>
        </p:spPr>
        <p:txBody>
          <a:bodyPr wrap="none" lIns="92075" tIns="46038" rIns="92075" bIns="46038">
            <a:spAutoFit/>
          </a:bodyPr>
          <a:lstStyle/>
          <a:p>
            <a:r>
              <a:rPr lang="en-US" sz="1300"/>
              <a:t>SaleForm(</a:t>
            </a:r>
            <a:r>
              <a:rPr lang="en-US" sz="1300" u="sng"/>
              <a:t>SaleID</a:t>
            </a:r>
            <a:r>
              <a:rPr lang="en-US" sz="1300"/>
              <a:t>, SaleDate, CustomerID, Phone, Name, Street, (</a:t>
            </a:r>
            <a:r>
              <a:rPr lang="en-US" sz="1300" u="sng"/>
              <a:t>ItemID</a:t>
            </a:r>
            <a:r>
              <a:rPr lang="en-US" sz="1300"/>
              <a:t>, Quantity, Description, Price ) )</a:t>
            </a:r>
          </a:p>
        </p:txBody>
      </p:sp>
      <p:sp>
        <p:nvSpPr>
          <p:cNvPr id="5" name="Rectangle 5"/>
          <p:cNvSpPr>
            <a:spLocks noChangeArrowheads="1"/>
          </p:cNvSpPr>
          <p:nvPr/>
        </p:nvSpPr>
        <p:spPr bwMode="auto">
          <a:xfrm>
            <a:off x="6096000" y="1981200"/>
            <a:ext cx="1633538" cy="304800"/>
          </a:xfrm>
          <a:prstGeom prst="rect">
            <a:avLst/>
          </a:prstGeom>
          <a:noFill/>
          <a:ln w="9525">
            <a:noFill/>
            <a:miter lim="800000"/>
            <a:headEnd/>
            <a:tailEnd/>
          </a:ln>
        </p:spPr>
        <p:txBody>
          <a:bodyPr wrap="none" lIns="92075" tIns="46038" rIns="92075" bIns="46038">
            <a:spAutoFit/>
          </a:bodyPr>
          <a:lstStyle/>
          <a:p>
            <a:r>
              <a:rPr lang="en-US" sz="1400"/>
              <a:t>Repeating Section</a:t>
            </a:r>
          </a:p>
        </p:txBody>
      </p:sp>
      <p:sp>
        <p:nvSpPr>
          <p:cNvPr id="6" name="Line 6"/>
          <p:cNvSpPr>
            <a:spLocks noChangeShapeType="1"/>
          </p:cNvSpPr>
          <p:nvPr/>
        </p:nvSpPr>
        <p:spPr bwMode="auto">
          <a:xfrm flipH="1" flipV="1">
            <a:off x="6324600" y="1524000"/>
            <a:ext cx="1295400" cy="5334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7" name="Line 7"/>
          <p:cNvSpPr>
            <a:spLocks noChangeShapeType="1"/>
          </p:cNvSpPr>
          <p:nvPr/>
        </p:nvSpPr>
        <p:spPr bwMode="auto">
          <a:xfrm flipV="1">
            <a:off x="7620000" y="1524000"/>
            <a:ext cx="838200" cy="5334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 name="Rectangle 8"/>
          <p:cNvSpPr>
            <a:spLocks noChangeArrowheads="1"/>
          </p:cNvSpPr>
          <p:nvPr/>
        </p:nvSpPr>
        <p:spPr bwMode="auto">
          <a:xfrm>
            <a:off x="7239000" y="2209800"/>
            <a:ext cx="1682750" cy="304800"/>
          </a:xfrm>
          <a:prstGeom prst="rect">
            <a:avLst/>
          </a:prstGeom>
          <a:noFill/>
          <a:ln w="9525">
            <a:noFill/>
            <a:miter lim="800000"/>
            <a:headEnd/>
            <a:tailEnd/>
          </a:ln>
        </p:spPr>
        <p:txBody>
          <a:bodyPr wrap="none" lIns="92075" tIns="46038" rIns="92075" bIns="46038">
            <a:spAutoFit/>
          </a:bodyPr>
          <a:lstStyle/>
          <a:p>
            <a:r>
              <a:rPr lang="en-US" sz="1400"/>
              <a:t>Causes duplication</a:t>
            </a:r>
          </a:p>
        </p:txBody>
      </p:sp>
      <p:sp>
        <p:nvSpPr>
          <p:cNvPr id="9" name="Line 10"/>
          <p:cNvSpPr>
            <a:spLocks noChangeShapeType="1"/>
          </p:cNvSpPr>
          <p:nvPr/>
        </p:nvSpPr>
        <p:spPr bwMode="auto">
          <a:xfrm flipH="1">
            <a:off x="5486400" y="2514600"/>
            <a:ext cx="2514600" cy="914400"/>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10" name="Line 11"/>
          <p:cNvSpPr>
            <a:spLocks noChangeShapeType="1"/>
          </p:cNvSpPr>
          <p:nvPr/>
        </p:nvSpPr>
        <p:spPr bwMode="auto">
          <a:xfrm flipH="1">
            <a:off x="5486400" y="2514600"/>
            <a:ext cx="2590800" cy="1143000"/>
          </a:xfrm>
          <a:prstGeom prst="line">
            <a:avLst/>
          </a:prstGeom>
          <a:noFill/>
          <a:ln w="12700">
            <a:solidFill>
              <a:schemeClr val="tx2"/>
            </a:solidFill>
            <a:round/>
            <a:headEnd type="none" w="sm" len="sm"/>
            <a:tailEnd type="stealth" w="med" len="lg"/>
          </a:ln>
        </p:spPr>
        <p:txBody>
          <a:bodyPr wrap="none" anchor="ctr"/>
          <a:lstStyle/>
          <a:p>
            <a:endParaRPr lang="en-US"/>
          </a:p>
        </p:txBody>
      </p:sp>
      <p:sp>
        <p:nvSpPr>
          <p:cNvPr id="11" name="Line 12"/>
          <p:cNvSpPr>
            <a:spLocks noChangeShapeType="1"/>
          </p:cNvSpPr>
          <p:nvPr/>
        </p:nvSpPr>
        <p:spPr bwMode="auto">
          <a:xfrm flipH="1">
            <a:off x="5486400" y="2514600"/>
            <a:ext cx="2590800" cy="1905000"/>
          </a:xfrm>
          <a:prstGeom prst="line">
            <a:avLst/>
          </a:prstGeom>
          <a:noFill/>
          <a:ln w="12700">
            <a:solidFill>
              <a:schemeClr val="tx2"/>
            </a:solidFill>
            <a:round/>
            <a:headEnd type="none" w="sm" len="sm"/>
            <a:tailEnd type="stealth" w="med" len="lg"/>
          </a:ln>
        </p:spPr>
        <p:txBody>
          <a:bodyPr wrap="none" anchor="ct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Normal</a:t>
            </a:r>
            <a:endParaRPr lang="en-US" dirty="0"/>
          </a:p>
        </p:txBody>
      </p:sp>
      <p:sp>
        <p:nvSpPr>
          <p:cNvPr id="3" name="Rectangle 3"/>
          <p:cNvSpPr>
            <a:spLocks noChangeArrowheads="1"/>
          </p:cNvSpPr>
          <p:nvPr/>
        </p:nvSpPr>
        <p:spPr bwMode="auto">
          <a:xfrm>
            <a:off x="1676400" y="1815327"/>
            <a:ext cx="3627438" cy="396875"/>
          </a:xfrm>
          <a:prstGeom prst="rect">
            <a:avLst/>
          </a:prstGeom>
          <a:noFill/>
          <a:ln w="9525">
            <a:noFill/>
            <a:miter lim="800000"/>
            <a:headEnd/>
            <a:tailEnd/>
          </a:ln>
        </p:spPr>
        <p:txBody>
          <a:bodyPr wrap="none" lIns="92075" tIns="46038" rIns="92075" bIns="46038">
            <a:spAutoFit/>
          </a:bodyPr>
          <a:lstStyle/>
          <a:p>
            <a:r>
              <a:rPr lang="en-US" sz="2000"/>
              <a:t>SalesForm with repeating data</a:t>
            </a:r>
          </a:p>
        </p:txBody>
      </p:sp>
      <p:sp>
        <p:nvSpPr>
          <p:cNvPr id="4" name="Rectangle 7"/>
          <p:cNvSpPr>
            <a:spLocks noChangeArrowheads="1"/>
          </p:cNvSpPr>
          <p:nvPr/>
        </p:nvSpPr>
        <p:spPr bwMode="auto">
          <a:xfrm>
            <a:off x="3505200" y="5320527"/>
            <a:ext cx="2992438" cy="396875"/>
          </a:xfrm>
          <a:prstGeom prst="rect">
            <a:avLst/>
          </a:prstGeom>
          <a:noFill/>
          <a:ln w="9525">
            <a:noFill/>
            <a:miter lim="800000"/>
            <a:headEnd/>
            <a:tailEnd/>
          </a:ln>
        </p:spPr>
        <p:txBody>
          <a:bodyPr wrap="none" lIns="92075" tIns="46038" rIns="92075" bIns="46038">
            <a:spAutoFit/>
          </a:bodyPr>
          <a:lstStyle/>
          <a:p>
            <a:r>
              <a:rPr lang="en-US" sz="2000" b="1">
                <a:solidFill>
                  <a:srgbClr val="F00FC9"/>
                </a:solidFill>
              </a:rPr>
              <a:t>Not</a:t>
            </a:r>
            <a:r>
              <a:rPr lang="en-US" sz="2000"/>
              <a:t> in First Normal Form</a:t>
            </a:r>
          </a:p>
        </p:txBody>
      </p:sp>
      <p:graphicFrame>
        <p:nvGraphicFramePr>
          <p:cNvPr id="5" name="Group 175"/>
          <p:cNvGraphicFramePr>
            <a:graphicFrameLocks/>
          </p:cNvGraphicFramePr>
          <p:nvPr/>
        </p:nvGraphicFramePr>
        <p:xfrm>
          <a:off x="1295400" y="2348727"/>
          <a:ext cx="7543800" cy="2712720"/>
        </p:xfrm>
        <a:graphic>
          <a:graphicData uri="http://schemas.openxmlformats.org/drawingml/2006/table">
            <a:tbl>
              <a:tblPr/>
              <a:tblGrid>
                <a:gridCol w="569913"/>
                <a:gridCol w="742950"/>
                <a:gridCol w="903287"/>
                <a:gridCol w="557213"/>
                <a:gridCol w="1046162"/>
                <a:gridCol w="1179513"/>
                <a:gridCol w="2544762"/>
              </a:tblGrid>
              <a:tr h="127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cs typeface="Arial" pitchFamily="34" charset="0"/>
                        </a:rPr>
                        <a:t>SaleID</a:t>
                      </a:r>
                      <a:endParaRPr kumimoji="0" lang="en-US" sz="1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SaleDate</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CustomerID</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Name</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Phone</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Street</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ItemID, Quantity, Description, Price</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r>
              <a:tr h="1746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12345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Jones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(312) 555-1234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 Elm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1154, 2, Red Boots, $100.00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3342, 1, LCD-40 inch, $1,000.00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7653, 4, Blue Suede, $50.00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285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4/4/2009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87535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James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(305) 777-2235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374 Main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1154, 4, Red Boots, $100,00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8763, 3, Men’s Work Boots, $45.00</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270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157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4/9/2009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12345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Jones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(312) 555-1234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 Elm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7653, 2, Blue Suede, $50.00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270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169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5/6/2009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29587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Smitz</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(206) 676-7763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523 Oak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3342, 1, LCD-40 inch, $1,000.00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9987, 2, Blu-Ray Player, $400.00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285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178</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5/1/2009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44453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Kolke</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(303) 888-8876</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909 West Avenue</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2254, 1, Blue Jeans, $12.00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270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188</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5/8/2009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29587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Smitz</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(206) 676-7763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523 Oak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3342, 1, LCD-40 inch, $1,000.00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8763, 1, Men’s Work Boots, $45.00</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270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201</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5/23/2009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12345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Jones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(312) 555-1234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 Elm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1154, 1, Red Boots, $100.00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bl>
          </a:graphicData>
        </a:graphic>
      </p:graphicFrame>
      <p:sp>
        <p:nvSpPr>
          <p:cNvPr id="6" name="Freeform 176"/>
          <p:cNvSpPr>
            <a:spLocks/>
          </p:cNvSpPr>
          <p:nvPr/>
        </p:nvSpPr>
        <p:spPr bwMode="auto">
          <a:xfrm>
            <a:off x="6553200" y="5168127"/>
            <a:ext cx="457200" cy="381000"/>
          </a:xfrm>
          <a:custGeom>
            <a:avLst/>
            <a:gdLst>
              <a:gd name="T0" fmla="*/ 0 w 288"/>
              <a:gd name="T1" fmla="*/ 604837545 h 240"/>
              <a:gd name="T2" fmla="*/ 725804891 w 288"/>
              <a:gd name="T3" fmla="*/ 483870075 h 240"/>
              <a:gd name="T4" fmla="*/ 725804891 w 288"/>
              <a:gd name="T5" fmla="*/ 0 h 240"/>
              <a:gd name="T6" fmla="*/ 0 60000 65536"/>
              <a:gd name="T7" fmla="*/ 0 60000 65536"/>
              <a:gd name="T8" fmla="*/ 0 60000 65536"/>
              <a:gd name="T9" fmla="*/ 0 w 288"/>
              <a:gd name="T10" fmla="*/ 0 h 240"/>
              <a:gd name="T11" fmla="*/ 288 w 288"/>
              <a:gd name="T12" fmla="*/ 240 h 240"/>
            </a:gdLst>
            <a:ahLst/>
            <a:cxnLst>
              <a:cxn ang="T6">
                <a:pos x="T0" y="T1"/>
              </a:cxn>
              <a:cxn ang="T7">
                <a:pos x="T2" y="T3"/>
              </a:cxn>
              <a:cxn ang="T8">
                <a:pos x="T4" y="T5"/>
              </a:cxn>
            </a:cxnLst>
            <a:rect l="T9" t="T10" r="T11" b="T12"/>
            <a:pathLst>
              <a:path w="288" h="240">
                <a:moveTo>
                  <a:pt x="0" y="240"/>
                </a:moveTo>
                <a:lnTo>
                  <a:pt x="288" y="192"/>
                </a:lnTo>
                <a:lnTo>
                  <a:pt x="288" y="0"/>
                </a:lnTo>
              </a:path>
            </a:pathLst>
          </a:custGeom>
          <a:noFill/>
          <a:ln w="12700">
            <a:solidFill>
              <a:schemeClr val="tx1"/>
            </a:solidFill>
            <a:round/>
            <a:headEnd type="none" w="sm" len="sm"/>
            <a:tailEnd type="triangle" w="med" len="med"/>
          </a:ln>
        </p:spPr>
        <p:txBody>
          <a:bodyP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Split</a:t>
            </a:r>
            <a:endParaRPr lang="en-US" dirty="0"/>
          </a:p>
        </p:txBody>
      </p:sp>
      <p:graphicFrame>
        <p:nvGraphicFramePr>
          <p:cNvPr id="3" name="Group 596"/>
          <p:cNvGraphicFramePr>
            <a:graphicFrameLocks noGrp="1"/>
          </p:cNvGraphicFramePr>
          <p:nvPr/>
        </p:nvGraphicFramePr>
        <p:xfrm>
          <a:off x="5257800" y="3393128"/>
          <a:ext cx="3819843" cy="3169920"/>
        </p:xfrm>
        <a:graphic>
          <a:graphicData uri="http://schemas.openxmlformats.org/drawingml/2006/table">
            <a:tbl>
              <a:tblPr/>
              <a:tblGrid>
                <a:gridCol w="569913"/>
                <a:gridCol w="571500"/>
                <a:gridCol w="698500"/>
                <a:gridCol w="1206500"/>
                <a:gridCol w="773430"/>
              </a:tblGrid>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cs typeface="Arial" pitchFamily="34" charset="0"/>
                        </a:rPr>
                        <a:t>SaleID</a:t>
                      </a:r>
                      <a:endParaRPr kumimoji="0" lang="en-US" sz="1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ItemID</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Quantity</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Description</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Price</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117</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1154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Red Boots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117</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3342</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LCD-40 inch</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117</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7653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Blue Suede</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125</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1154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Red Boots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125</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8763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Men's Work Boots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$45.00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157</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7653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Blue Suede</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169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3342</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LCD-40 inch</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169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9987</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Blu-Ray Player</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178</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2254</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Blue Jeans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188</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3342</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LCD-40 inch</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$1,000.00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188</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8763</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4</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Men's Work Boots</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$45.00</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201</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1154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Red Boots</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$100.00</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bl>
          </a:graphicData>
        </a:graphic>
      </p:graphicFrame>
      <p:graphicFrame>
        <p:nvGraphicFramePr>
          <p:cNvPr id="4" name="Group 597"/>
          <p:cNvGraphicFramePr>
            <a:graphicFrameLocks/>
          </p:cNvGraphicFramePr>
          <p:nvPr/>
        </p:nvGraphicFramePr>
        <p:xfrm>
          <a:off x="76200" y="2935928"/>
          <a:ext cx="4999038" cy="1463040"/>
        </p:xfrm>
        <a:graphic>
          <a:graphicData uri="http://schemas.openxmlformats.org/drawingml/2006/table">
            <a:tbl>
              <a:tblPr/>
              <a:tblGrid>
                <a:gridCol w="569913"/>
                <a:gridCol w="742950"/>
                <a:gridCol w="903287"/>
                <a:gridCol w="557213"/>
                <a:gridCol w="1046162"/>
                <a:gridCol w="1179513"/>
              </a:tblGrid>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SaleID</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SaleDate</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CustomerID</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Name</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Phone</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Street</a:t>
                      </a:r>
                      <a:endParaRPr kumimoji="0" lang="en-US" sz="1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12345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Jones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(312) 555-1234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 Elm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12345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Jones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(312) 555-1234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 Elm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117</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12345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Jones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(312) 555-1234</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 Elm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4/4/2009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87535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James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(305) 777-2235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374 Main Street</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4/4/2009</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87535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James</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(305) 777-2235</a:t>
                      </a:r>
                      <a:endParaRPr kumimoji="0" lang="en-US" sz="1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374 Main Street</a:t>
                      </a:r>
                      <a:endParaRPr kumimoji="0" lang="en-US" sz="1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bl>
          </a:graphicData>
        </a:graphic>
      </p:graphicFrame>
      <p:sp>
        <p:nvSpPr>
          <p:cNvPr id="5" name="Rectangle 4"/>
          <p:cNvSpPr>
            <a:spLocks noChangeArrowheads="1"/>
          </p:cNvSpPr>
          <p:nvPr/>
        </p:nvSpPr>
        <p:spPr bwMode="auto">
          <a:xfrm>
            <a:off x="152400" y="2326328"/>
            <a:ext cx="4983163" cy="290513"/>
          </a:xfrm>
          <a:prstGeom prst="rect">
            <a:avLst/>
          </a:prstGeom>
          <a:noFill/>
          <a:ln w="9525">
            <a:noFill/>
            <a:miter lim="800000"/>
            <a:headEnd/>
            <a:tailEnd/>
          </a:ln>
        </p:spPr>
        <p:txBody>
          <a:bodyPr wrap="none" lIns="92075" tIns="46038" rIns="92075" bIns="46038">
            <a:spAutoFit/>
          </a:bodyPr>
          <a:lstStyle/>
          <a:p>
            <a:r>
              <a:rPr lang="en-US" sz="1300"/>
              <a:t>SaleForm2(</a:t>
            </a:r>
            <a:r>
              <a:rPr lang="en-US" sz="1300" u="sng"/>
              <a:t>SaleID</a:t>
            </a:r>
            <a:r>
              <a:rPr lang="en-US" sz="1300"/>
              <a:t>, SaleDate, CustomerID, Phone, Name, Street)</a:t>
            </a:r>
          </a:p>
        </p:txBody>
      </p:sp>
      <p:sp>
        <p:nvSpPr>
          <p:cNvPr id="6" name="Rectangle 7"/>
          <p:cNvSpPr>
            <a:spLocks noChangeArrowheads="1"/>
          </p:cNvSpPr>
          <p:nvPr/>
        </p:nvSpPr>
        <p:spPr bwMode="auto">
          <a:xfrm>
            <a:off x="5029200" y="2935928"/>
            <a:ext cx="4108450" cy="290513"/>
          </a:xfrm>
          <a:prstGeom prst="rect">
            <a:avLst/>
          </a:prstGeom>
          <a:noFill/>
          <a:ln w="9525">
            <a:noFill/>
            <a:miter lim="800000"/>
            <a:headEnd/>
            <a:tailEnd/>
          </a:ln>
        </p:spPr>
        <p:txBody>
          <a:bodyPr wrap="none" lIns="92075" tIns="46038" rIns="92075" bIns="46038">
            <a:spAutoFit/>
          </a:bodyPr>
          <a:lstStyle/>
          <a:p>
            <a:r>
              <a:rPr lang="en-US" sz="1300"/>
              <a:t>SaleLine(</a:t>
            </a:r>
            <a:r>
              <a:rPr lang="en-US" sz="1300" u="sng"/>
              <a:t>SaleID</a:t>
            </a:r>
            <a:r>
              <a:rPr lang="en-US" sz="1300"/>
              <a:t>, </a:t>
            </a:r>
            <a:r>
              <a:rPr lang="en-US" sz="1300" u="sng"/>
              <a:t>ItemID</a:t>
            </a:r>
            <a:r>
              <a:rPr lang="en-US" sz="1300"/>
              <a:t>, Quantity, Description, Price)</a:t>
            </a:r>
          </a:p>
        </p:txBody>
      </p:sp>
      <p:sp>
        <p:nvSpPr>
          <p:cNvPr id="7" name="Line 8"/>
          <p:cNvSpPr>
            <a:spLocks noChangeShapeType="1"/>
          </p:cNvSpPr>
          <p:nvPr/>
        </p:nvSpPr>
        <p:spPr bwMode="auto">
          <a:xfrm>
            <a:off x="7543800" y="1716728"/>
            <a:ext cx="0" cy="11430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 name="Line 9"/>
          <p:cNvSpPr>
            <a:spLocks noChangeShapeType="1"/>
          </p:cNvSpPr>
          <p:nvPr/>
        </p:nvSpPr>
        <p:spPr bwMode="auto">
          <a:xfrm>
            <a:off x="2209800" y="1716728"/>
            <a:ext cx="3810000" cy="1295400"/>
          </a:xfrm>
          <a:prstGeom prst="line">
            <a:avLst/>
          </a:prstGeom>
          <a:noFill/>
          <a:ln w="12700">
            <a:solidFill>
              <a:schemeClr val="tx1"/>
            </a:solidFill>
            <a:prstDash val="sysDot"/>
            <a:round/>
            <a:headEnd type="none" w="sm" len="sm"/>
            <a:tailEnd type="stealth" w="med" len="lg"/>
          </a:ln>
        </p:spPr>
        <p:txBody>
          <a:bodyPr wrap="none" anchor="ctr"/>
          <a:lstStyle/>
          <a:p>
            <a:endParaRPr lang="en-US"/>
          </a:p>
        </p:txBody>
      </p:sp>
      <p:sp>
        <p:nvSpPr>
          <p:cNvPr id="9" name="Line 10"/>
          <p:cNvSpPr>
            <a:spLocks noChangeShapeType="1"/>
          </p:cNvSpPr>
          <p:nvPr/>
        </p:nvSpPr>
        <p:spPr bwMode="auto">
          <a:xfrm>
            <a:off x="1447800" y="1716728"/>
            <a:ext cx="42672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 name="Line 11"/>
          <p:cNvSpPr>
            <a:spLocks noChangeShapeType="1"/>
          </p:cNvSpPr>
          <p:nvPr/>
        </p:nvSpPr>
        <p:spPr bwMode="auto">
          <a:xfrm flipH="1">
            <a:off x="2895600" y="1716728"/>
            <a:ext cx="990600" cy="6096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1" name="Line 12"/>
          <p:cNvSpPr>
            <a:spLocks noChangeShapeType="1"/>
          </p:cNvSpPr>
          <p:nvPr/>
        </p:nvSpPr>
        <p:spPr bwMode="auto">
          <a:xfrm>
            <a:off x="5943600" y="1716728"/>
            <a:ext cx="24384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 name="Line 17"/>
          <p:cNvSpPr>
            <a:spLocks noChangeShapeType="1"/>
          </p:cNvSpPr>
          <p:nvPr/>
        </p:nvSpPr>
        <p:spPr bwMode="auto">
          <a:xfrm flipV="1">
            <a:off x="2454275" y="3316928"/>
            <a:ext cx="1584325" cy="1273175"/>
          </a:xfrm>
          <a:prstGeom prst="line">
            <a:avLst/>
          </a:prstGeom>
          <a:noFill/>
          <a:ln w="12700">
            <a:solidFill>
              <a:srgbClr val="F00FC9"/>
            </a:solidFill>
            <a:round/>
            <a:headEnd type="none" w="sm" len="sm"/>
            <a:tailEnd type="stealth" w="med" len="lg"/>
          </a:ln>
        </p:spPr>
        <p:txBody>
          <a:bodyPr wrap="none" anchor="ctr"/>
          <a:lstStyle/>
          <a:p>
            <a:endParaRPr lang="en-US"/>
          </a:p>
        </p:txBody>
      </p:sp>
      <p:sp>
        <p:nvSpPr>
          <p:cNvPr id="13" name="Line 18"/>
          <p:cNvSpPr>
            <a:spLocks noChangeShapeType="1"/>
          </p:cNvSpPr>
          <p:nvPr/>
        </p:nvSpPr>
        <p:spPr bwMode="auto">
          <a:xfrm flipV="1">
            <a:off x="2454275" y="3545528"/>
            <a:ext cx="1584325" cy="1120775"/>
          </a:xfrm>
          <a:prstGeom prst="line">
            <a:avLst/>
          </a:prstGeom>
          <a:noFill/>
          <a:ln w="12700">
            <a:solidFill>
              <a:srgbClr val="F00FC9"/>
            </a:solidFill>
            <a:round/>
            <a:headEnd type="none" w="sm" len="sm"/>
            <a:tailEnd type="stealth" w="med" len="lg"/>
          </a:ln>
        </p:spPr>
        <p:txBody>
          <a:bodyPr wrap="none" anchor="ctr"/>
          <a:lstStyle/>
          <a:p>
            <a:endParaRPr lang="en-US"/>
          </a:p>
        </p:txBody>
      </p:sp>
      <p:sp>
        <p:nvSpPr>
          <p:cNvPr id="14" name="Rectangle 19"/>
          <p:cNvSpPr>
            <a:spLocks noChangeArrowheads="1"/>
          </p:cNvSpPr>
          <p:nvPr/>
        </p:nvSpPr>
        <p:spPr bwMode="auto">
          <a:xfrm>
            <a:off x="990600" y="4459928"/>
            <a:ext cx="1581150" cy="304800"/>
          </a:xfrm>
          <a:prstGeom prst="rect">
            <a:avLst/>
          </a:prstGeom>
          <a:noFill/>
          <a:ln w="9525">
            <a:noFill/>
            <a:miter lim="800000"/>
            <a:headEnd/>
            <a:tailEnd/>
          </a:ln>
        </p:spPr>
        <p:txBody>
          <a:bodyPr wrap="none" lIns="92075" tIns="46038" rIns="92075" bIns="46038">
            <a:spAutoFit/>
          </a:bodyPr>
          <a:lstStyle/>
          <a:p>
            <a:r>
              <a:rPr lang="en-US" sz="1400" b="1" i="1">
                <a:solidFill>
                  <a:srgbClr val="F00FC9"/>
                </a:solidFill>
              </a:rPr>
              <a:t>Note: replication</a:t>
            </a:r>
          </a:p>
        </p:txBody>
      </p:sp>
      <p:sp>
        <p:nvSpPr>
          <p:cNvPr id="15" name="Line 20"/>
          <p:cNvSpPr>
            <a:spLocks noChangeShapeType="1"/>
          </p:cNvSpPr>
          <p:nvPr/>
        </p:nvSpPr>
        <p:spPr bwMode="auto">
          <a:xfrm flipV="1">
            <a:off x="3429000" y="4002728"/>
            <a:ext cx="3657600" cy="1828800"/>
          </a:xfrm>
          <a:prstGeom prst="line">
            <a:avLst/>
          </a:prstGeom>
          <a:noFill/>
          <a:ln w="12700">
            <a:solidFill>
              <a:srgbClr val="F00FC9"/>
            </a:solidFill>
            <a:round/>
            <a:headEnd type="none" w="sm" len="sm"/>
            <a:tailEnd type="stealth" w="med" len="lg"/>
          </a:ln>
        </p:spPr>
        <p:txBody>
          <a:bodyPr wrap="none" anchor="ctr"/>
          <a:lstStyle/>
          <a:p>
            <a:endParaRPr lang="en-US"/>
          </a:p>
        </p:txBody>
      </p:sp>
      <p:sp>
        <p:nvSpPr>
          <p:cNvPr id="16" name="Line 21"/>
          <p:cNvSpPr>
            <a:spLocks noChangeShapeType="1"/>
          </p:cNvSpPr>
          <p:nvPr/>
        </p:nvSpPr>
        <p:spPr bwMode="auto">
          <a:xfrm flipV="1">
            <a:off x="3429000" y="5221928"/>
            <a:ext cx="3733800" cy="685800"/>
          </a:xfrm>
          <a:prstGeom prst="line">
            <a:avLst/>
          </a:prstGeom>
          <a:noFill/>
          <a:ln w="12700">
            <a:solidFill>
              <a:srgbClr val="F00FC9"/>
            </a:solidFill>
            <a:round/>
            <a:headEnd type="none" w="sm" len="sm"/>
            <a:tailEnd type="stealth" w="med" len="lg"/>
          </a:ln>
        </p:spPr>
        <p:txBody>
          <a:bodyPr wrap="none" anchor="ctr"/>
          <a:lstStyle/>
          <a:p>
            <a:endParaRPr lang="en-US"/>
          </a:p>
        </p:txBody>
      </p:sp>
      <p:sp>
        <p:nvSpPr>
          <p:cNvPr id="17" name="Rectangle 22"/>
          <p:cNvSpPr>
            <a:spLocks noChangeArrowheads="1"/>
          </p:cNvSpPr>
          <p:nvPr/>
        </p:nvSpPr>
        <p:spPr bwMode="auto">
          <a:xfrm>
            <a:off x="1965325" y="5701353"/>
            <a:ext cx="1587500" cy="304800"/>
          </a:xfrm>
          <a:prstGeom prst="rect">
            <a:avLst/>
          </a:prstGeom>
          <a:noFill/>
          <a:ln w="9525">
            <a:noFill/>
            <a:miter lim="800000"/>
            <a:headEnd/>
            <a:tailEnd/>
          </a:ln>
        </p:spPr>
        <p:txBody>
          <a:bodyPr wrap="none" lIns="92075" tIns="46038" rIns="92075" bIns="46038">
            <a:spAutoFit/>
          </a:bodyPr>
          <a:lstStyle/>
          <a:p>
            <a:r>
              <a:rPr lang="en-US" sz="1400" b="1" i="1">
                <a:solidFill>
                  <a:srgbClr val="F00FC9"/>
                </a:solidFill>
              </a:rPr>
              <a:t>Note: replication</a:t>
            </a:r>
          </a:p>
        </p:txBody>
      </p:sp>
      <p:sp>
        <p:nvSpPr>
          <p:cNvPr id="18" name="Rectangle 2"/>
          <p:cNvSpPr>
            <a:spLocks noChangeArrowheads="1"/>
          </p:cNvSpPr>
          <p:nvPr/>
        </p:nvSpPr>
        <p:spPr bwMode="auto">
          <a:xfrm>
            <a:off x="990600" y="1411928"/>
            <a:ext cx="7769225" cy="290513"/>
          </a:xfrm>
          <a:prstGeom prst="rect">
            <a:avLst/>
          </a:prstGeom>
          <a:noFill/>
          <a:ln w="9525">
            <a:noFill/>
            <a:miter lim="800000"/>
            <a:headEnd/>
            <a:tailEnd/>
          </a:ln>
        </p:spPr>
        <p:txBody>
          <a:bodyPr wrap="none" lIns="92075" tIns="46038" rIns="92075" bIns="46038">
            <a:spAutoFit/>
          </a:bodyPr>
          <a:lstStyle/>
          <a:p>
            <a:r>
              <a:rPr lang="en-US" sz="1300"/>
              <a:t>SaleForm</a:t>
            </a:r>
            <a:r>
              <a:rPr lang="en-US" sz="1300" u="sng"/>
              <a:t>(SaleID</a:t>
            </a:r>
            <a:r>
              <a:rPr lang="en-US" sz="1300"/>
              <a:t>, SaleDate, CustomerID, Phone, Name, Street, (</a:t>
            </a:r>
            <a:r>
              <a:rPr lang="en-US" sz="1300" u="sng"/>
              <a:t>ItemID</a:t>
            </a:r>
            <a:r>
              <a:rPr lang="en-US" sz="1300"/>
              <a:t>, Quantity, Description, Price )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Split</a:t>
            </a:r>
            <a:endParaRPr lang="en-US" dirty="0"/>
          </a:p>
        </p:txBody>
      </p:sp>
      <p:sp>
        <p:nvSpPr>
          <p:cNvPr id="3" name="Rectangle 3"/>
          <p:cNvSpPr>
            <a:spLocks noChangeArrowheads="1"/>
          </p:cNvSpPr>
          <p:nvPr/>
        </p:nvSpPr>
        <p:spPr bwMode="auto">
          <a:xfrm>
            <a:off x="1337795" y="2046848"/>
            <a:ext cx="5051425" cy="336550"/>
          </a:xfrm>
          <a:prstGeom prst="rect">
            <a:avLst/>
          </a:prstGeom>
          <a:noFill/>
          <a:ln w="9525">
            <a:noFill/>
            <a:miter lim="800000"/>
            <a:headEnd/>
            <a:tailEnd/>
          </a:ln>
        </p:spPr>
        <p:txBody>
          <a:bodyPr wrap="none" lIns="92075" tIns="46038" rIns="92075" bIns="46038">
            <a:spAutoFit/>
          </a:bodyPr>
          <a:lstStyle/>
          <a:p>
            <a:r>
              <a:rPr lang="en-US" sz="1600"/>
              <a:t>SalelLine(</a:t>
            </a:r>
            <a:r>
              <a:rPr lang="en-US" sz="1600" u="sng"/>
              <a:t>SaleID</a:t>
            </a:r>
            <a:r>
              <a:rPr lang="en-US" sz="1600"/>
              <a:t>, </a:t>
            </a:r>
            <a:r>
              <a:rPr lang="en-US" sz="1600" u="sng"/>
              <a:t>ItemID</a:t>
            </a:r>
            <a:r>
              <a:rPr lang="en-US" sz="1600"/>
              <a:t>, Quantity, Description, Price)</a:t>
            </a:r>
          </a:p>
        </p:txBody>
      </p:sp>
      <p:sp>
        <p:nvSpPr>
          <p:cNvPr id="4" name="Rectangle 4"/>
          <p:cNvSpPr>
            <a:spLocks noChangeArrowheads="1"/>
          </p:cNvSpPr>
          <p:nvPr/>
        </p:nvSpPr>
        <p:spPr bwMode="auto">
          <a:xfrm>
            <a:off x="972670" y="2734235"/>
            <a:ext cx="3475038" cy="336550"/>
          </a:xfrm>
          <a:prstGeom prst="rect">
            <a:avLst/>
          </a:prstGeom>
          <a:noFill/>
          <a:ln w="9525">
            <a:noFill/>
            <a:miter lim="800000"/>
            <a:headEnd/>
            <a:tailEnd/>
          </a:ln>
        </p:spPr>
        <p:txBody>
          <a:bodyPr wrap="none" lIns="92075" tIns="46038" rIns="92075" bIns="46038">
            <a:spAutoFit/>
          </a:bodyPr>
          <a:lstStyle/>
          <a:p>
            <a:r>
              <a:rPr lang="en-US" sz="1600"/>
              <a:t>ItemsSold(</a:t>
            </a:r>
            <a:r>
              <a:rPr lang="en-US" sz="1600" u="sng"/>
              <a:t>SaleID</a:t>
            </a:r>
            <a:r>
              <a:rPr lang="en-US" sz="1600"/>
              <a:t>, </a:t>
            </a:r>
            <a:r>
              <a:rPr lang="en-US" sz="1600" u="sng"/>
              <a:t>ItemID</a:t>
            </a:r>
            <a:r>
              <a:rPr lang="en-US" sz="1600"/>
              <a:t>, Quantity )</a:t>
            </a:r>
          </a:p>
        </p:txBody>
      </p:sp>
      <p:sp>
        <p:nvSpPr>
          <p:cNvPr id="5" name="Rectangle 5"/>
          <p:cNvSpPr>
            <a:spLocks noChangeArrowheads="1"/>
          </p:cNvSpPr>
          <p:nvPr/>
        </p:nvSpPr>
        <p:spPr bwMode="auto">
          <a:xfrm>
            <a:off x="4919195" y="2885048"/>
            <a:ext cx="3124200" cy="336550"/>
          </a:xfrm>
          <a:prstGeom prst="rect">
            <a:avLst/>
          </a:prstGeom>
          <a:noFill/>
          <a:ln w="9525">
            <a:noFill/>
            <a:miter lim="800000"/>
            <a:headEnd/>
            <a:tailEnd/>
          </a:ln>
        </p:spPr>
        <p:txBody>
          <a:bodyPr wrap="none" lIns="92075" tIns="46038" rIns="92075" bIns="46038">
            <a:spAutoFit/>
          </a:bodyPr>
          <a:lstStyle/>
          <a:p>
            <a:r>
              <a:rPr lang="en-US" sz="1600"/>
              <a:t>Items(</a:t>
            </a:r>
            <a:r>
              <a:rPr lang="en-US" sz="1600" u="sng"/>
              <a:t>ItemID</a:t>
            </a:r>
            <a:r>
              <a:rPr lang="en-US" sz="1600"/>
              <a:t>, Description, Price)</a:t>
            </a:r>
          </a:p>
        </p:txBody>
      </p:sp>
      <p:sp>
        <p:nvSpPr>
          <p:cNvPr id="6" name="Line 6"/>
          <p:cNvSpPr>
            <a:spLocks noChangeShapeType="1"/>
          </p:cNvSpPr>
          <p:nvPr/>
        </p:nvSpPr>
        <p:spPr bwMode="auto">
          <a:xfrm flipH="1">
            <a:off x="2877670" y="2429435"/>
            <a:ext cx="457200" cy="3810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7" name="Line 7"/>
          <p:cNvSpPr>
            <a:spLocks noChangeShapeType="1"/>
          </p:cNvSpPr>
          <p:nvPr/>
        </p:nvSpPr>
        <p:spPr bwMode="auto">
          <a:xfrm>
            <a:off x="5239870" y="2429435"/>
            <a:ext cx="1143000" cy="3810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8" name="Rectangle 10"/>
          <p:cNvSpPr>
            <a:spLocks noChangeArrowheads="1"/>
          </p:cNvSpPr>
          <p:nvPr/>
        </p:nvSpPr>
        <p:spPr bwMode="auto">
          <a:xfrm>
            <a:off x="804395" y="1240398"/>
            <a:ext cx="4603750" cy="396875"/>
          </a:xfrm>
          <a:prstGeom prst="rect">
            <a:avLst/>
          </a:prstGeom>
          <a:noFill/>
          <a:ln w="9525">
            <a:noFill/>
            <a:miter lim="800000"/>
            <a:headEnd/>
            <a:tailEnd/>
          </a:ln>
        </p:spPr>
        <p:txBody>
          <a:bodyPr wrap="none" lIns="92075" tIns="46038" rIns="92075" bIns="46038">
            <a:spAutoFit/>
          </a:bodyPr>
          <a:lstStyle/>
          <a:p>
            <a:r>
              <a:rPr lang="en-US" sz="2000">
                <a:solidFill>
                  <a:schemeClr val="tx2"/>
                </a:solidFill>
              </a:rPr>
              <a:t>Column depends on entire (whole) key.</a:t>
            </a:r>
          </a:p>
        </p:txBody>
      </p:sp>
      <p:graphicFrame>
        <p:nvGraphicFramePr>
          <p:cNvPr id="9" name="Group 445"/>
          <p:cNvGraphicFramePr>
            <a:graphicFrameLocks noGrp="1"/>
          </p:cNvGraphicFramePr>
          <p:nvPr/>
        </p:nvGraphicFramePr>
        <p:xfrm>
          <a:off x="1277470" y="3115235"/>
          <a:ext cx="2355850" cy="3352800"/>
        </p:xfrm>
        <a:graphic>
          <a:graphicData uri="http://schemas.openxmlformats.org/drawingml/2006/table">
            <a:tbl>
              <a:tblPr/>
              <a:tblGrid>
                <a:gridCol w="727075"/>
                <a:gridCol w="727075"/>
                <a:gridCol w="901700"/>
              </a:tblGrid>
              <a:tr h="228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SaleID</a:t>
                      </a:r>
                      <a:endParaRPr kumimoji="0"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ItemID</a:t>
                      </a:r>
                      <a:endParaRPr kumimoji="0"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Quantity</a:t>
                      </a:r>
                      <a:endParaRPr kumimoji="0"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r>
              <a:tr h="2286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117</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1154</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286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117</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3342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286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117</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7653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4</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286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125</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1154</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4</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286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125</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8763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286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157</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7653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286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169</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3342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286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169</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9987</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286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178</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2254</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286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188</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3342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1</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bl>
          </a:graphicData>
        </a:graphic>
      </p:graphicFrame>
      <p:graphicFrame>
        <p:nvGraphicFramePr>
          <p:cNvPr id="10" name="Group 453"/>
          <p:cNvGraphicFramePr>
            <a:graphicFrameLocks noGrp="1"/>
          </p:cNvGraphicFramePr>
          <p:nvPr/>
        </p:nvGraphicFramePr>
        <p:xfrm>
          <a:off x="4858870" y="3267635"/>
          <a:ext cx="3316288" cy="2133600"/>
        </p:xfrm>
        <a:graphic>
          <a:graphicData uri="http://schemas.openxmlformats.org/drawingml/2006/table">
            <a:tbl>
              <a:tblPr/>
              <a:tblGrid>
                <a:gridCol w="727075"/>
                <a:gridCol w="1617663"/>
                <a:gridCol w="971550"/>
              </a:tblGrid>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ItemID</a:t>
                      </a:r>
                      <a:endParaRPr kumimoji="0"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Description</a:t>
                      </a:r>
                      <a:endParaRPr kumimoji="0"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Price</a:t>
                      </a:r>
                      <a:endParaRPr kumimoji="0"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1154</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Red Boots</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$100.00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2254</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Blue Jeans</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$12.00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3342</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LCD-40 inch</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$1,000.00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7653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Blue Suede</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$50.00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8763</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Men's Work Boots</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$45.00</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9987</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cs typeface="Arial" pitchFamily="34" charset="0"/>
                        </a:rPr>
                        <a:t>Blu-Ray Player</a:t>
                      </a: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$400.00</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Split</a:t>
            </a:r>
            <a:endParaRPr lang="en-US" dirty="0"/>
          </a:p>
        </p:txBody>
      </p:sp>
      <p:sp>
        <p:nvSpPr>
          <p:cNvPr id="3" name="Rectangle 4"/>
          <p:cNvSpPr>
            <a:spLocks noChangeArrowheads="1"/>
          </p:cNvSpPr>
          <p:nvPr/>
        </p:nvSpPr>
        <p:spPr bwMode="auto">
          <a:xfrm>
            <a:off x="708220" y="2218747"/>
            <a:ext cx="3201988" cy="304800"/>
          </a:xfrm>
          <a:prstGeom prst="rect">
            <a:avLst/>
          </a:prstGeom>
          <a:noFill/>
          <a:ln w="9525">
            <a:noFill/>
            <a:miter lim="800000"/>
            <a:headEnd/>
            <a:tailEnd/>
          </a:ln>
        </p:spPr>
        <p:txBody>
          <a:bodyPr wrap="none" lIns="92075" tIns="46038" rIns="92075" bIns="46038">
            <a:spAutoFit/>
          </a:bodyPr>
          <a:lstStyle/>
          <a:p>
            <a:r>
              <a:rPr lang="en-US" sz="1400" dirty="0"/>
              <a:t>Sales(</a:t>
            </a:r>
            <a:r>
              <a:rPr lang="en-US" sz="1400" u="sng" dirty="0" err="1"/>
              <a:t>SaleID</a:t>
            </a:r>
            <a:r>
              <a:rPr lang="en-US" sz="1400" dirty="0"/>
              <a:t>, </a:t>
            </a:r>
            <a:r>
              <a:rPr lang="en-US" sz="1400" dirty="0" err="1"/>
              <a:t>SaleDate</a:t>
            </a:r>
            <a:r>
              <a:rPr lang="en-US" sz="1400" dirty="0"/>
              <a:t>, </a:t>
            </a:r>
            <a:r>
              <a:rPr lang="en-US" sz="1400" dirty="0" err="1"/>
              <a:t>CustomerID</a:t>
            </a:r>
            <a:r>
              <a:rPr lang="en-US" sz="1400" dirty="0"/>
              <a:t> )</a:t>
            </a:r>
          </a:p>
        </p:txBody>
      </p:sp>
      <p:sp>
        <p:nvSpPr>
          <p:cNvPr id="4" name="Rectangle 5"/>
          <p:cNvSpPr>
            <a:spLocks noChangeArrowheads="1"/>
          </p:cNvSpPr>
          <p:nvPr/>
        </p:nvSpPr>
        <p:spPr bwMode="auto">
          <a:xfrm>
            <a:off x="2994220" y="4352347"/>
            <a:ext cx="5722938" cy="304800"/>
          </a:xfrm>
          <a:prstGeom prst="rect">
            <a:avLst/>
          </a:prstGeom>
          <a:noFill/>
          <a:ln w="9525">
            <a:noFill/>
            <a:miter lim="800000"/>
            <a:headEnd/>
            <a:tailEnd/>
          </a:ln>
        </p:spPr>
        <p:txBody>
          <a:bodyPr wrap="none" lIns="92075" tIns="46038" rIns="92075" bIns="46038">
            <a:spAutoFit/>
          </a:bodyPr>
          <a:lstStyle/>
          <a:p>
            <a:r>
              <a:rPr lang="en-US" sz="1400"/>
              <a:t>Customers(</a:t>
            </a:r>
            <a:r>
              <a:rPr lang="en-US" sz="1400" u="sng" dirty="0" err="1"/>
              <a:t>CustomerID</a:t>
            </a:r>
            <a:r>
              <a:rPr lang="en-US" sz="1400" dirty="0"/>
              <a:t>, Phone, Name, Address, City, State, </a:t>
            </a:r>
            <a:r>
              <a:rPr lang="en-US" sz="1400" dirty="0" err="1"/>
              <a:t>ZipCode</a:t>
            </a:r>
            <a:r>
              <a:rPr lang="en-US" sz="1400" dirty="0"/>
              <a:t>)</a:t>
            </a:r>
          </a:p>
        </p:txBody>
      </p:sp>
      <p:sp>
        <p:nvSpPr>
          <p:cNvPr id="5" name="Line 8"/>
          <p:cNvSpPr>
            <a:spLocks noChangeShapeType="1"/>
          </p:cNvSpPr>
          <p:nvPr/>
        </p:nvSpPr>
        <p:spPr bwMode="auto">
          <a:xfrm flipH="1">
            <a:off x="1775020" y="1837747"/>
            <a:ext cx="914400" cy="3810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6" name="Line 9"/>
          <p:cNvSpPr>
            <a:spLocks noChangeShapeType="1"/>
          </p:cNvSpPr>
          <p:nvPr/>
        </p:nvSpPr>
        <p:spPr bwMode="auto">
          <a:xfrm>
            <a:off x="4899220" y="1913947"/>
            <a:ext cx="1295400" cy="236220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7" name="Rectangle 1026"/>
          <p:cNvSpPr>
            <a:spLocks noChangeArrowheads="1"/>
          </p:cNvSpPr>
          <p:nvPr/>
        </p:nvSpPr>
        <p:spPr bwMode="auto">
          <a:xfrm>
            <a:off x="1089220" y="1609147"/>
            <a:ext cx="4786310" cy="308419"/>
          </a:xfrm>
          <a:prstGeom prst="rect">
            <a:avLst/>
          </a:prstGeom>
          <a:noFill/>
          <a:ln w="9525">
            <a:noFill/>
            <a:miter lim="800000"/>
            <a:headEnd/>
            <a:tailEnd/>
          </a:ln>
        </p:spPr>
        <p:txBody>
          <a:bodyPr wrap="none" lIns="92075" tIns="46038" rIns="92075" bIns="46038">
            <a:spAutoFit/>
          </a:bodyPr>
          <a:lstStyle/>
          <a:p>
            <a:r>
              <a:rPr lang="en-US" sz="1400" dirty="0"/>
              <a:t>SaleForm2(</a:t>
            </a:r>
            <a:r>
              <a:rPr lang="en-US" sz="1400" u="sng" dirty="0" err="1"/>
              <a:t>SaleID</a:t>
            </a:r>
            <a:r>
              <a:rPr lang="en-US" sz="1400" dirty="0"/>
              <a:t>, </a:t>
            </a:r>
            <a:r>
              <a:rPr lang="en-US" sz="1400" dirty="0" err="1"/>
              <a:t>SaleDate</a:t>
            </a:r>
            <a:r>
              <a:rPr lang="en-US" sz="1400" dirty="0"/>
              <a:t>, </a:t>
            </a:r>
            <a:r>
              <a:rPr lang="en-US" sz="1400" dirty="0" err="1"/>
              <a:t>CustomerID</a:t>
            </a:r>
            <a:r>
              <a:rPr lang="en-US" sz="1400" dirty="0"/>
              <a:t>, Phone, Name, Street)</a:t>
            </a:r>
          </a:p>
        </p:txBody>
      </p:sp>
      <p:graphicFrame>
        <p:nvGraphicFramePr>
          <p:cNvPr id="8" name="Group 1532"/>
          <p:cNvGraphicFramePr>
            <a:graphicFrameLocks noGrp="1"/>
          </p:cNvGraphicFramePr>
          <p:nvPr/>
        </p:nvGraphicFramePr>
        <p:xfrm>
          <a:off x="784420" y="2599747"/>
          <a:ext cx="3252788" cy="1710690"/>
        </p:xfrm>
        <a:graphic>
          <a:graphicData uri="http://schemas.openxmlformats.org/drawingml/2006/table">
            <a:tbl>
              <a:tblPr/>
              <a:tblGrid>
                <a:gridCol w="569913"/>
                <a:gridCol w="717550"/>
                <a:gridCol w="903287"/>
                <a:gridCol w="1062038"/>
              </a:tblGrid>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SaleID</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SaleDate</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CustomerID</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SalespersonID</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r>
              <a:tr h="2127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117</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3/3/2009</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12345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887</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4/4/2009</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87535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663</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157</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4/9/2009</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12345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554</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169</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5/6/2009</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29587</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255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178</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5/1/2009</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44453</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663</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188</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5/8/2009</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29587</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554</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bl>
          </a:graphicData>
        </a:graphic>
      </p:graphicFrame>
      <p:graphicFrame>
        <p:nvGraphicFramePr>
          <p:cNvPr id="9" name="Group 1531"/>
          <p:cNvGraphicFramePr>
            <a:graphicFrameLocks noGrp="1"/>
          </p:cNvGraphicFramePr>
          <p:nvPr/>
        </p:nvGraphicFramePr>
        <p:xfrm>
          <a:off x="2918020" y="4657147"/>
          <a:ext cx="5627688" cy="1711325"/>
        </p:xfrm>
        <a:graphic>
          <a:graphicData uri="http://schemas.openxmlformats.org/drawingml/2006/table">
            <a:tbl>
              <a:tblPr/>
              <a:tblGrid>
                <a:gridCol w="903288"/>
                <a:gridCol w="674687"/>
                <a:gridCol w="1046163"/>
                <a:gridCol w="1179512"/>
                <a:gridCol w="647700"/>
                <a:gridCol w="1176338"/>
              </a:tblGrid>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rgbClr val="000000"/>
                          </a:solidFill>
                          <a:effectLst/>
                          <a:latin typeface="Arial" pitchFamily="34" charset="0"/>
                          <a:cs typeface="Arial" pitchFamily="34" charset="0"/>
                        </a:rPr>
                        <a:t>CustomerID</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Name</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Phone</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Street</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City</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AccountBalance</a:t>
                      </a:r>
                      <a:endParaRPr kumimoji="0" lang="en-US"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0C0C0"/>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12345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Jones</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(312) 555-1234</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125 Elm Street</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Chicago</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$197.54</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28764</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Adamz</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(602) 999-2539</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938 Main Street</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Phoenix</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$526.76</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29587</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Smitz</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(206) 676-7763</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523 Oak Street</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Seattle</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$353.76</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33352</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Sanchez</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(303) 444-1352</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999 Pine Street</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Denver</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$153.00</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44453</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Kolke</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(303) 888-8876</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909 West Avenue</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Denver</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$863.39</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244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87535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James</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(305) 777-2235</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374 Main Street</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Miami</a:t>
                      </a: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$255.93</a:t>
                      </a: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3NF Tables</a:t>
            </a:r>
            <a:endParaRPr lang="en-US" dirty="0"/>
          </a:p>
        </p:txBody>
      </p:sp>
      <p:pic>
        <p:nvPicPr>
          <p:cNvPr id="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8928" y="1918446"/>
            <a:ext cx="8307735" cy="3334871"/>
          </a:xfrm>
          <a:prstGeom prst="rect">
            <a:avLst/>
          </a:prstGeom>
          <a:noFill/>
          <a:ln w="12700">
            <a:noFill/>
            <a:miter lim="800000"/>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a:t>
            </a:r>
            <a:endParaRPr lang="en-US" dirty="0"/>
          </a:p>
        </p:txBody>
      </p:sp>
      <p:sp>
        <p:nvSpPr>
          <p:cNvPr id="3" name="TextBox 2"/>
          <p:cNvSpPr txBox="1"/>
          <p:nvPr/>
        </p:nvSpPr>
        <p:spPr>
          <a:xfrm>
            <a:off x="854439" y="989351"/>
            <a:ext cx="7585023" cy="4801314"/>
          </a:xfrm>
          <a:prstGeom prst="rect">
            <a:avLst/>
          </a:prstGeom>
          <a:noFill/>
        </p:spPr>
        <p:txBody>
          <a:bodyPr wrap="square" rtlCol="0">
            <a:spAutoFit/>
          </a:bodyPr>
          <a:lstStyle/>
          <a:p>
            <a:pPr>
              <a:tabLst>
                <a:tab pos="465138" algn="l"/>
                <a:tab pos="914400" algn="l"/>
                <a:tab pos="1379538" algn="l"/>
              </a:tabLst>
            </a:pPr>
            <a:r>
              <a:rPr lang="en-US" dirty="0" smtClean="0"/>
              <a:t>&lt;order&gt;</a:t>
            </a:r>
          </a:p>
          <a:p>
            <a:pPr>
              <a:tabLst>
                <a:tab pos="465138" algn="l"/>
                <a:tab pos="914400" algn="l"/>
                <a:tab pos="1379538" algn="l"/>
              </a:tabLst>
            </a:pPr>
            <a:r>
              <a:rPr lang="en-US" dirty="0" smtClean="0"/>
              <a:t>	&lt;</a:t>
            </a:r>
            <a:r>
              <a:rPr lang="en-US" dirty="0" err="1" smtClean="0"/>
              <a:t>orderID</a:t>
            </a:r>
            <a:r>
              <a:rPr lang="en-US" dirty="0" smtClean="0"/>
              <a:t>&gt;111&lt;/</a:t>
            </a:r>
            <a:r>
              <a:rPr lang="en-US" dirty="0" err="1" smtClean="0"/>
              <a:t>orderID</a:t>
            </a:r>
            <a:r>
              <a:rPr lang="en-US" dirty="0" smtClean="0"/>
              <a:t>&gt;</a:t>
            </a:r>
          </a:p>
          <a:p>
            <a:pPr>
              <a:tabLst>
                <a:tab pos="465138" algn="l"/>
                <a:tab pos="914400" algn="l"/>
                <a:tab pos="1379538" algn="l"/>
              </a:tabLst>
            </a:pPr>
            <a:r>
              <a:rPr lang="en-US" dirty="0" smtClean="0"/>
              <a:t>	&lt;customer&gt;</a:t>
            </a:r>
          </a:p>
          <a:p>
            <a:pPr>
              <a:tabLst>
                <a:tab pos="465138" algn="l"/>
                <a:tab pos="914400" algn="l"/>
                <a:tab pos="1379538" algn="l"/>
              </a:tabLst>
            </a:pPr>
            <a:r>
              <a:rPr lang="en-US" dirty="0" smtClean="0"/>
              <a:t>		&lt;</a:t>
            </a:r>
            <a:r>
              <a:rPr lang="en-US" dirty="0" err="1" smtClean="0"/>
              <a:t>cID</a:t>
            </a:r>
            <a:r>
              <a:rPr lang="en-US" dirty="0" smtClean="0"/>
              <a:t>&gt;99&lt;/</a:t>
            </a:r>
            <a:r>
              <a:rPr lang="en-US" dirty="0" err="1" smtClean="0"/>
              <a:t>cID</a:t>
            </a:r>
            <a:r>
              <a:rPr lang="en-US" dirty="0" smtClean="0"/>
              <a:t>&gt;</a:t>
            </a:r>
          </a:p>
          <a:p>
            <a:pPr>
              <a:tabLst>
                <a:tab pos="465138" algn="l"/>
                <a:tab pos="914400" algn="l"/>
                <a:tab pos="1379538" algn="l"/>
              </a:tabLst>
            </a:pPr>
            <a:r>
              <a:rPr lang="en-US" dirty="0" smtClean="0"/>
              <a:t>		&lt;</a:t>
            </a:r>
            <a:r>
              <a:rPr lang="en-US" dirty="0" err="1" smtClean="0"/>
              <a:t>lastName</a:t>
            </a:r>
            <a:r>
              <a:rPr lang="en-US" dirty="0" smtClean="0"/>
              <a:t>&gt;Smith&lt;/</a:t>
            </a:r>
            <a:r>
              <a:rPr lang="en-US" dirty="0" err="1" smtClean="0"/>
              <a:t>lastName</a:t>
            </a:r>
            <a:r>
              <a:rPr lang="en-US" dirty="0" smtClean="0"/>
              <a:t>&gt;&lt;</a:t>
            </a:r>
            <a:r>
              <a:rPr lang="en-US" dirty="0" err="1" smtClean="0"/>
              <a:t>firstName</a:t>
            </a:r>
            <a:r>
              <a:rPr lang="en-US" dirty="0" smtClean="0"/>
              <a:t>&gt;Mary&lt;/</a:t>
            </a:r>
            <a:r>
              <a:rPr lang="en-US" dirty="0" err="1" smtClean="0"/>
              <a:t>firstName</a:t>
            </a:r>
            <a:r>
              <a:rPr lang="en-US" dirty="0" smtClean="0"/>
              <a:t>&gt;</a:t>
            </a:r>
          </a:p>
          <a:p>
            <a:pPr>
              <a:tabLst>
                <a:tab pos="465138" algn="l"/>
                <a:tab pos="914400" algn="l"/>
                <a:tab pos="1379538" algn="l"/>
              </a:tabLst>
            </a:pPr>
            <a:r>
              <a:rPr lang="en-US" dirty="0" smtClean="0"/>
              <a:t>	&lt;/customer&gt;</a:t>
            </a:r>
          </a:p>
          <a:p>
            <a:pPr>
              <a:tabLst>
                <a:tab pos="465138" algn="l"/>
                <a:tab pos="914400" algn="l"/>
                <a:tab pos="1379538" algn="l"/>
              </a:tabLst>
            </a:pPr>
            <a:r>
              <a:rPr lang="en-US" dirty="0" smtClean="0"/>
              <a:t>	&lt;</a:t>
            </a:r>
            <a:r>
              <a:rPr lang="en-US" dirty="0" err="1" smtClean="0"/>
              <a:t>itemList</a:t>
            </a:r>
            <a:r>
              <a:rPr lang="en-US" dirty="0" smtClean="0"/>
              <a:t>&gt;</a:t>
            </a:r>
          </a:p>
          <a:p>
            <a:pPr>
              <a:tabLst>
                <a:tab pos="465138" algn="l"/>
                <a:tab pos="914400" algn="l"/>
                <a:tab pos="1379538" algn="l"/>
              </a:tabLst>
            </a:pPr>
            <a:r>
              <a:rPr lang="en-US" dirty="0" smtClean="0"/>
              <a:t>		&lt;item&gt;</a:t>
            </a:r>
          </a:p>
          <a:p>
            <a:pPr>
              <a:tabLst>
                <a:tab pos="465138" algn="l"/>
                <a:tab pos="914400" algn="l"/>
                <a:tab pos="1379538" algn="l"/>
              </a:tabLst>
            </a:pPr>
            <a:r>
              <a:rPr lang="en-US" dirty="0" smtClean="0"/>
              <a:t>			&lt;</a:t>
            </a:r>
            <a:r>
              <a:rPr lang="en-US" dirty="0" err="1" smtClean="0"/>
              <a:t>itemid</a:t>
            </a:r>
            <a:r>
              <a:rPr lang="en-US" dirty="0" smtClean="0"/>
              <a:t>&gt;290&lt;/</a:t>
            </a:r>
            <a:r>
              <a:rPr lang="en-US" dirty="0" err="1" smtClean="0"/>
              <a:t>itemid</a:t>
            </a:r>
            <a:r>
              <a:rPr lang="en-US" dirty="0" smtClean="0"/>
              <a:t>&gt;&lt;description&gt;red dress&lt;/description&gt;</a:t>
            </a:r>
          </a:p>
          <a:p>
            <a:pPr>
              <a:tabLst>
                <a:tab pos="465138" algn="l"/>
                <a:tab pos="914400" algn="l"/>
                <a:tab pos="1379538" algn="l"/>
              </a:tabLst>
            </a:pPr>
            <a:r>
              <a:rPr lang="en-US" dirty="0" smtClean="0"/>
              <a:t>			&lt;</a:t>
            </a:r>
            <a:r>
              <a:rPr lang="en-US" dirty="0" err="1" smtClean="0"/>
              <a:t>salePrice</a:t>
            </a:r>
            <a:r>
              <a:rPr lang="en-US" dirty="0" smtClean="0"/>
              <a:t>&gt;132.99&lt;/</a:t>
            </a:r>
            <a:r>
              <a:rPr lang="en-US" dirty="0" err="1" smtClean="0"/>
              <a:t>salePrice</a:t>
            </a:r>
            <a:r>
              <a:rPr lang="en-US" dirty="0" smtClean="0"/>
              <a:t>&gt;&lt;quantity&gt;1&lt;/quantity&gt;</a:t>
            </a:r>
          </a:p>
          <a:p>
            <a:pPr>
              <a:tabLst>
                <a:tab pos="465138" algn="l"/>
                <a:tab pos="914400" algn="l"/>
                <a:tab pos="1379538" algn="l"/>
              </a:tabLst>
            </a:pPr>
            <a:r>
              <a:rPr lang="en-US" dirty="0" smtClean="0"/>
              <a:t>		&lt;/item&gt;</a:t>
            </a:r>
          </a:p>
          <a:p>
            <a:pPr>
              <a:tabLst>
                <a:tab pos="465138" algn="l"/>
                <a:tab pos="914400" algn="l"/>
                <a:tab pos="1379538" algn="l"/>
              </a:tabLst>
            </a:pPr>
            <a:r>
              <a:rPr lang="en-US" dirty="0" smtClean="0"/>
              <a:t>			&lt;</a:t>
            </a:r>
            <a:r>
              <a:rPr lang="en-US" dirty="0" err="1" smtClean="0"/>
              <a:t>itemid</a:t>
            </a:r>
            <a:r>
              <a:rPr lang="en-US" dirty="0" smtClean="0"/>
              <a:t>&gt;171&lt;/</a:t>
            </a:r>
            <a:r>
              <a:rPr lang="en-US" dirty="0" err="1" smtClean="0"/>
              <a:t>itemid</a:t>
            </a:r>
            <a:r>
              <a:rPr lang="en-US" dirty="0" smtClean="0"/>
              <a:t>&gt;&lt;description&gt;shoes&lt;/description&gt;</a:t>
            </a:r>
          </a:p>
          <a:p>
            <a:pPr>
              <a:tabLst>
                <a:tab pos="465138" algn="l"/>
                <a:tab pos="914400" algn="l"/>
                <a:tab pos="1379538" algn="l"/>
              </a:tabLst>
            </a:pPr>
            <a:r>
              <a:rPr lang="en-US" dirty="0" smtClean="0"/>
              <a:t>			&lt;</a:t>
            </a:r>
            <a:r>
              <a:rPr lang="en-US" dirty="0" err="1" smtClean="0"/>
              <a:t>salePrice</a:t>
            </a:r>
            <a:r>
              <a:rPr lang="en-US" dirty="0" smtClean="0"/>
              <a:t>&gt;79.89&lt;/</a:t>
            </a:r>
            <a:r>
              <a:rPr lang="en-US" dirty="0" err="1" smtClean="0"/>
              <a:t>salePrice</a:t>
            </a:r>
            <a:r>
              <a:rPr lang="en-US" dirty="0" smtClean="0"/>
              <a:t>&gt;&lt;quantity&gt;1&lt;/quantity&gt;</a:t>
            </a:r>
          </a:p>
          <a:p>
            <a:pPr>
              <a:tabLst>
                <a:tab pos="465138" algn="l"/>
                <a:tab pos="914400" algn="l"/>
                <a:tab pos="1379538" algn="l"/>
              </a:tabLst>
            </a:pPr>
            <a:r>
              <a:rPr lang="en-US" dirty="0" smtClean="0"/>
              <a:t>		&lt;item&gt;</a:t>
            </a:r>
          </a:p>
          <a:p>
            <a:pPr>
              <a:tabLst>
                <a:tab pos="465138" algn="l"/>
                <a:tab pos="914400" algn="l"/>
                <a:tab pos="1379538" algn="l"/>
              </a:tabLst>
            </a:pPr>
            <a:r>
              <a:rPr lang="en-US" dirty="0" smtClean="0"/>
              <a:t>		&lt;/item&gt;</a:t>
            </a:r>
          </a:p>
          <a:p>
            <a:pPr>
              <a:tabLst>
                <a:tab pos="465138" algn="l"/>
                <a:tab pos="914400" algn="l"/>
                <a:tab pos="1379538" algn="l"/>
              </a:tabLst>
            </a:pPr>
            <a:r>
              <a:rPr lang="en-US" dirty="0" smtClean="0"/>
              <a:t>	&lt;/</a:t>
            </a:r>
            <a:r>
              <a:rPr lang="en-US" dirty="0" err="1" smtClean="0"/>
              <a:t>itemList</a:t>
            </a:r>
            <a:r>
              <a:rPr lang="en-US" dirty="0" smtClean="0"/>
              <a:t>&gt;</a:t>
            </a:r>
          </a:p>
          <a:p>
            <a:pPr>
              <a:tabLst>
                <a:tab pos="465138" algn="l"/>
                <a:tab pos="914400" algn="l"/>
                <a:tab pos="1379538" algn="l"/>
              </a:tabLst>
            </a:pPr>
            <a:r>
              <a:rPr lang="en-US" dirty="0" smtClean="0"/>
              <a:t>&lt;/order&gt;</a:t>
            </a:r>
            <a:endParaRPr lang="en-US" dirty="0"/>
          </a:p>
        </p:txBody>
      </p:sp>
      <p:sp>
        <p:nvSpPr>
          <p:cNvPr id="4" name="TextBox 3"/>
          <p:cNvSpPr txBox="1"/>
          <p:nvPr/>
        </p:nvSpPr>
        <p:spPr>
          <a:xfrm>
            <a:off x="3102964" y="5471410"/>
            <a:ext cx="5126636" cy="646331"/>
          </a:xfrm>
          <a:prstGeom prst="rect">
            <a:avLst/>
          </a:prstGeom>
          <a:noFill/>
        </p:spPr>
        <p:txBody>
          <a:bodyPr wrap="square" rtlCol="0">
            <a:spAutoFit/>
          </a:bodyPr>
          <a:lstStyle/>
          <a:p>
            <a:r>
              <a:rPr lang="en-US" dirty="0" smtClean="0">
                <a:solidFill>
                  <a:srgbClr val="0070C0"/>
                </a:solidFill>
              </a:rPr>
              <a:t>To analyze this data it needs to be extracted and stored as individual elements.</a:t>
            </a:r>
            <a:endParaRPr lang="en-US"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Questions to Retrieve Data</a:t>
            </a:r>
            <a:endParaRPr lang="en-US" dirty="0"/>
          </a:p>
        </p:txBody>
      </p:sp>
      <p:sp>
        <p:nvSpPr>
          <p:cNvPr id="3" name="Content Placeholder 2"/>
          <p:cNvSpPr>
            <a:spLocks noGrp="1"/>
          </p:cNvSpPr>
          <p:nvPr>
            <p:ph idx="1"/>
          </p:nvPr>
        </p:nvSpPr>
        <p:spPr/>
        <p:txBody>
          <a:bodyPr/>
          <a:lstStyle/>
          <a:p>
            <a:r>
              <a:rPr lang="en-US" dirty="0" smtClean="0"/>
              <a:t>What output do you want to see?</a:t>
            </a:r>
          </a:p>
          <a:p>
            <a:r>
              <a:rPr lang="en-US" dirty="0" smtClean="0"/>
              <a:t>What do you already know (or what constraints are given)?</a:t>
            </a:r>
          </a:p>
          <a:p>
            <a:r>
              <a:rPr lang="en-US" dirty="0" smtClean="0"/>
              <a:t>What tables are involved?</a:t>
            </a:r>
          </a:p>
          <a:p>
            <a:r>
              <a:rPr lang="en-US" dirty="0" smtClean="0"/>
              <a:t>How are the tables joined?</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Join Problem: Cross-Join</a:t>
            </a:r>
            <a:endParaRPr lang="en-US" dirty="0"/>
          </a:p>
        </p:txBody>
      </p:sp>
      <p:sp>
        <p:nvSpPr>
          <p:cNvPr id="5" name="Rectangle 4"/>
          <p:cNvSpPr/>
          <p:nvPr/>
        </p:nvSpPr>
        <p:spPr>
          <a:xfrm>
            <a:off x="1049311" y="2143593"/>
            <a:ext cx="1334125" cy="157396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rPr>
              <a:t>CustomerID</a:t>
            </a:r>
            <a:endParaRPr lang="en-US" dirty="0" smtClean="0">
              <a:solidFill>
                <a:schemeClr val="tx1"/>
              </a:solidFill>
            </a:endParaRPr>
          </a:p>
          <a:p>
            <a:r>
              <a:rPr lang="en-US" dirty="0" err="1" smtClean="0">
                <a:solidFill>
                  <a:schemeClr val="tx1"/>
                </a:solidFill>
              </a:rPr>
              <a:t>LastName</a:t>
            </a:r>
            <a:endParaRPr lang="en-US" dirty="0" smtClean="0">
              <a:solidFill>
                <a:schemeClr val="tx1"/>
              </a:solidFill>
            </a:endParaRPr>
          </a:p>
          <a:p>
            <a:r>
              <a:rPr lang="en-US" dirty="0" err="1" smtClean="0">
                <a:solidFill>
                  <a:schemeClr val="tx1"/>
                </a:solidFill>
              </a:rPr>
              <a:t>FirstName</a:t>
            </a:r>
            <a:endParaRPr lang="en-US" dirty="0" smtClean="0">
              <a:solidFill>
                <a:schemeClr val="tx1"/>
              </a:solidFill>
            </a:endParaRPr>
          </a:p>
          <a:p>
            <a:r>
              <a:rPr lang="en-US" dirty="0" smtClean="0">
                <a:solidFill>
                  <a:schemeClr val="tx1"/>
                </a:solidFill>
              </a:rPr>
              <a:t>Phone</a:t>
            </a:r>
          </a:p>
          <a:p>
            <a:r>
              <a:rPr lang="en-US" dirty="0" smtClean="0">
                <a:solidFill>
                  <a:schemeClr val="tx1"/>
                </a:solidFill>
              </a:rPr>
              <a:t>Address</a:t>
            </a:r>
          </a:p>
        </p:txBody>
      </p:sp>
      <p:sp>
        <p:nvSpPr>
          <p:cNvPr id="6" name="Rectangle 5"/>
          <p:cNvSpPr/>
          <p:nvPr/>
        </p:nvSpPr>
        <p:spPr>
          <a:xfrm>
            <a:off x="1049311" y="1768839"/>
            <a:ext cx="1334125" cy="374754"/>
          </a:xfrm>
          <a:prstGeom prst="rect">
            <a:avLst/>
          </a:prstGeom>
          <a:solidFill>
            <a:srgbClr val="EFF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Customer</a:t>
            </a:r>
          </a:p>
        </p:txBody>
      </p:sp>
      <p:sp>
        <p:nvSpPr>
          <p:cNvPr id="7" name="Rectangle 6"/>
          <p:cNvSpPr/>
          <p:nvPr/>
        </p:nvSpPr>
        <p:spPr>
          <a:xfrm>
            <a:off x="3867461" y="2143593"/>
            <a:ext cx="1558977" cy="157396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rPr>
              <a:t>SerialNumber</a:t>
            </a:r>
            <a:endParaRPr lang="en-US" dirty="0" smtClean="0">
              <a:solidFill>
                <a:schemeClr val="tx1"/>
              </a:solidFill>
            </a:endParaRPr>
          </a:p>
          <a:p>
            <a:r>
              <a:rPr lang="en-US" dirty="0" err="1" smtClean="0">
                <a:solidFill>
                  <a:schemeClr val="tx1"/>
                </a:solidFill>
              </a:rPr>
              <a:t>ModelType</a:t>
            </a:r>
            <a:endParaRPr lang="en-US" dirty="0" smtClean="0">
              <a:solidFill>
                <a:schemeClr val="tx1"/>
              </a:solidFill>
            </a:endParaRPr>
          </a:p>
          <a:p>
            <a:r>
              <a:rPr lang="en-US" dirty="0" err="1" smtClean="0">
                <a:solidFill>
                  <a:schemeClr val="tx1"/>
                </a:solidFill>
              </a:rPr>
              <a:t>OrderDate</a:t>
            </a:r>
            <a:endParaRPr lang="en-US" dirty="0" smtClean="0">
              <a:solidFill>
                <a:schemeClr val="tx1"/>
              </a:solidFill>
            </a:endParaRPr>
          </a:p>
          <a:p>
            <a:r>
              <a:rPr lang="en-US" dirty="0" err="1" smtClean="0">
                <a:solidFill>
                  <a:schemeClr val="tx1"/>
                </a:solidFill>
              </a:rPr>
              <a:t>FrameSize</a:t>
            </a:r>
            <a:endParaRPr lang="en-US" dirty="0" smtClean="0">
              <a:solidFill>
                <a:schemeClr val="tx1"/>
              </a:solidFill>
            </a:endParaRPr>
          </a:p>
          <a:p>
            <a:r>
              <a:rPr lang="en-US" dirty="0" err="1" smtClean="0">
                <a:solidFill>
                  <a:schemeClr val="tx1"/>
                </a:solidFill>
              </a:rPr>
              <a:t>EmployeeID</a:t>
            </a:r>
            <a:endParaRPr lang="en-US" dirty="0" smtClean="0">
              <a:solidFill>
                <a:schemeClr val="tx1"/>
              </a:solidFill>
            </a:endParaRPr>
          </a:p>
        </p:txBody>
      </p:sp>
      <p:sp>
        <p:nvSpPr>
          <p:cNvPr id="8" name="Rectangle 7"/>
          <p:cNvSpPr/>
          <p:nvPr/>
        </p:nvSpPr>
        <p:spPr>
          <a:xfrm>
            <a:off x="3867461" y="1768839"/>
            <a:ext cx="1558977" cy="374754"/>
          </a:xfrm>
          <a:prstGeom prst="rect">
            <a:avLst/>
          </a:prstGeom>
          <a:solidFill>
            <a:srgbClr val="EFF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Bicycle</a:t>
            </a:r>
          </a:p>
        </p:txBody>
      </p:sp>
      <p:sp>
        <p:nvSpPr>
          <p:cNvPr id="9" name="TextBox 8"/>
          <p:cNvSpPr txBox="1"/>
          <p:nvPr/>
        </p:nvSpPr>
        <p:spPr>
          <a:xfrm>
            <a:off x="2848131" y="2578308"/>
            <a:ext cx="934871" cy="369332"/>
          </a:xfrm>
          <a:prstGeom prst="rect">
            <a:avLst/>
          </a:prstGeom>
          <a:noFill/>
        </p:spPr>
        <p:txBody>
          <a:bodyPr wrap="none" rtlCol="0">
            <a:spAutoFit/>
          </a:bodyPr>
          <a:lstStyle/>
          <a:p>
            <a:r>
              <a:rPr lang="en-US" dirty="0" smtClean="0"/>
              <a:t>No join!</a:t>
            </a:r>
            <a:endParaRPr lang="en-US" dirty="0"/>
          </a:p>
        </p:txBody>
      </p:sp>
      <p:sp>
        <p:nvSpPr>
          <p:cNvPr id="10" name="TextBox 9"/>
          <p:cNvSpPr txBox="1"/>
          <p:nvPr/>
        </p:nvSpPr>
        <p:spPr>
          <a:xfrm>
            <a:off x="1109272" y="3972393"/>
            <a:ext cx="6910466" cy="923330"/>
          </a:xfrm>
          <a:prstGeom prst="rect">
            <a:avLst/>
          </a:prstGeom>
          <a:noFill/>
        </p:spPr>
        <p:txBody>
          <a:bodyPr wrap="square" rtlCol="0">
            <a:spAutoFit/>
          </a:bodyPr>
          <a:lstStyle/>
          <a:p>
            <a:r>
              <a:rPr lang="en-US" dirty="0" smtClean="0"/>
              <a:t>Cross join: Match every row in Customer to every row in Bicycle.</a:t>
            </a:r>
          </a:p>
          <a:p>
            <a:pPr marL="342900" indent="-342900">
              <a:buAutoNum type="arabicPeriod"/>
            </a:pPr>
            <a:r>
              <a:rPr lang="en-US" dirty="0" smtClean="0"/>
              <a:t>It does not make any logical sense.</a:t>
            </a:r>
          </a:p>
          <a:p>
            <a:pPr marL="342900" indent="-342900">
              <a:buAutoNum type="arabicPeriod"/>
            </a:pPr>
            <a:r>
              <a:rPr lang="en-US" dirty="0" smtClean="0"/>
              <a:t>Size!		26190 x 31823 = 833,444,370 rows of output!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18033</TotalTime>
  <Words>3562</Words>
  <Application>Microsoft Office PowerPoint</Application>
  <PresentationFormat>On-screen Show (4:3)</PresentationFormat>
  <Paragraphs>1438</Paragraphs>
  <Slides>65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Office Theme</vt:lpstr>
      <vt:lpstr>ClipArt</vt:lpstr>
      <vt:lpstr>2: Database Management Systems</vt:lpstr>
      <vt:lpstr>Database Management System</vt:lpstr>
      <vt:lpstr>Tables</vt:lpstr>
      <vt:lpstr>Tables Linked by Data</vt:lpstr>
      <vt:lpstr>Rolling Thunder Bicycles: Relationship Diagram</vt:lpstr>
      <vt:lpstr>Data Types</vt:lpstr>
      <vt:lpstr>XML</vt:lpstr>
      <vt:lpstr>Four Questions to Retrieve Data</vt:lpstr>
      <vt:lpstr>Join Problem: Cross-Join</vt:lpstr>
      <vt:lpstr>Join Problem: Loops</vt:lpstr>
      <vt:lpstr>Basic Queries</vt:lpstr>
      <vt:lpstr>Sample Query</vt:lpstr>
      <vt:lpstr>Results</vt:lpstr>
      <vt:lpstr>SQL Introduction</vt:lpstr>
      <vt:lpstr>Sorting: ORDER BY</vt:lpstr>
      <vt:lpstr>SQL</vt:lpstr>
      <vt:lpstr>Criteria: AND, OR, NOT</vt:lpstr>
      <vt:lpstr>Criteria: SQL</vt:lpstr>
      <vt:lpstr>OR Connectors</vt:lpstr>
      <vt:lpstr>SQL With OR</vt:lpstr>
      <vt:lpstr>LIKE Comparison</vt:lpstr>
      <vt:lpstr>Useful WHERE Conditions</vt:lpstr>
      <vt:lpstr>SQL Computations</vt:lpstr>
      <vt:lpstr>Row-by-Row Calculations</vt:lpstr>
      <vt:lpstr>Aggregation: SQL</vt:lpstr>
      <vt:lpstr>Aggregation: Designer</vt:lpstr>
      <vt:lpstr>Calculation with Aggregation</vt:lpstr>
      <vt:lpstr>Functions (tiny list)</vt:lpstr>
      <vt:lpstr>Subtotal Introduction</vt:lpstr>
      <vt:lpstr>Subtotal: Sales by ModelType</vt:lpstr>
      <vt:lpstr>Subtotal: SQL and Results</vt:lpstr>
      <vt:lpstr>HAVING: Restrict Output</vt:lpstr>
      <vt:lpstr>HAVING v. WHERE</vt:lpstr>
      <vt:lpstr>Best Salesperson</vt:lpstr>
      <vt:lpstr>Joins: Introduction</vt:lpstr>
      <vt:lpstr>Joins: Bicycle + Customer</vt:lpstr>
      <vt:lpstr>Table.Column</vt:lpstr>
      <vt:lpstr>Joining Multiple Tables</vt:lpstr>
      <vt:lpstr>SQL Multiple Joins</vt:lpstr>
      <vt:lpstr>View: Saved Query</vt:lpstr>
      <vt:lpstr>Complex Questions</vt:lpstr>
      <vt:lpstr>Left Join</vt:lpstr>
      <vt:lpstr>Left Join Data</vt:lpstr>
      <vt:lpstr>UNION: Combine Rows</vt:lpstr>
      <vt:lpstr>UPDATE</vt:lpstr>
      <vt:lpstr>INSERT: To Copy Data</vt:lpstr>
      <vt:lpstr>DELETE</vt:lpstr>
      <vt:lpstr>Reporting Services</vt:lpstr>
      <vt:lpstr>Report Services Administration</vt:lpstr>
      <vt:lpstr>Report Data Source Connection</vt:lpstr>
      <vt:lpstr>Report Query Builder</vt:lpstr>
      <vt:lpstr>Report Structure: Levels</vt:lpstr>
      <vt:lpstr>Layout: Tabular</vt:lpstr>
      <vt:lpstr>Initial Report Design</vt:lpstr>
      <vt:lpstr>Initial Report</vt:lpstr>
      <vt:lpstr>Improvements</vt:lpstr>
      <vt:lpstr>Improved Report in Web Browser</vt:lpstr>
      <vt:lpstr>Database Design (optional)</vt:lpstr>
      <vt:lpstr>Notation</vt:lpstr>
      <vt:lpstr>1st: Repeating</vt:lpstr>
      <vt:lpstr>First Normal</vt:lpstr>
      <vt:lpstr>1st: Split</vt:lpstr>
      <vt:lpstr>2nd: Split</vt:lpstr>
      <vt:lpstr>3rd: Split</vt:lpstr>
      <vt:lpstr>3NF Tables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Evaluation of Dimensions</dc:title>
  <dc:creator>Jerry Post</dc:creator>
  <cp:lastModifiedBy>JPost</cp:lastModifiedBy>
  <cp:revision>1089</cp:revision>
  <dcterms:created xsi:type="dcterms:W3CDTF">2009-06-02T19:11:19Z</dcterms:created>
  <dcterms:modified xsi:type="dcterms:W3CDTF">2012-07-28T00:20:55Z</dcterms:modified>
</cp:coreProperties>
</file>