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33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338"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02" r:id="rId51"/>
    <p:sldId id="304" r:id="rId52"/>
    <p:sldId id="305" r:id="rId53"/>
    <p:sldId id="306" r:id="rId54"/>
    <p:sldId id="307" r:id="rId55"/>
    <p:sldId id="308" r:id="rId56"/>
    <p:sldId id="309" r:id="rId57"/>
    <p:sldId id="310" r:id="rId58"/>
    <p:sldId id="311" r:id="rId59"/>
    <p:sldId id="312" r:id="rId60"/>
    <p:sldId id="313" r:id="rId61"/>
    <p:sldId id="314" r:id="rId62"/>
    <p:sldId id="316" r:id="rId63"/>
    <p:sldId id="315" r:id="rId64"/>
    <p:sldId id="317" r:id="rId65"/>
    <p:sldId id="318" r:id="rId66"/>
    <p:sldId id="319" r:id="rId67"/>
    <p:sldId id="320" r:id="rId68"/>
    <p:sldId id="321" r:id="rId69"/>
    <p:sldId id="322" r:id="rId70"/>
    <p:sldId id="330" r:id="rId71"/>
    <p:sldId id="325" r:id="rId72"/>
    <p:sldId id="323" r:id="rId73"/>
    <p:sldId id="324" r:id="rId74"/>
    <p:sldId id="326" r:id="rId75"/>
    <p:sldId id="327" r:id="rId76"/>
    <p:sldId id="328" r:id="rId77"/>
    <p:sldId id="329" r:id="rId78"/>
    <p:sldId id="331" r:id="rId79"/>
    <p:sldId id="333" r:id="rId80"/>
    <p:sldId id="332" r:id="rId81"/>
    <p:sldId id="335" r:id="rId82"/>
    <p:sldId id="334" r:id="rId83"/>
    <p:sldId id="336" r:id="rId84"/>
    <p:sldId id="337"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B0F0"/>
    <a:srgbClr val="9900FF"/>
    <a:srgbClr val="FF0000"/>
    <a:srgbClr val="CCECFF"/>
    <a:srgbClr val="EFF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41" autoAdjust="0"/>
  </p:normalViewPr>
  <p:slideViewPr>
    <p:cSldViewPr snapToGrid="0">
      <p:cViewPr varScale="1">
        <p:scale>
          <a:sx n="66" d="100"/>
          <a:sy n="66" d="100"/>
        </p:scale>
        <p:origin x="-96" y="-4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[Book2]Sheet1!PivotTable1</c:name>
    <c:fmtId val="3"/>
  </c:pivotSource>
  <c:chart>
    <c:title>
      <c:tx>
        <c:rich>
          <a:bodyPr/>
          <a:lstStyle/>
          <a:p>
            <a:pPr>
              <a:defRPr sz="1200"/>
            </a:pPr>
            <a:r>
              <a:rPr lang="en-US" sz="1200"/>
              <a:t>RT Sales by Year and Model</a:t>
            </a:r>
          </a:p>
        </c:rich>
      </c:tx>
      <c:overlay val="0"/>
    </c:title>
    <c:autoTitleDeleted val="0"/>
    <c:pivotFmts>
      <c:pivotFmt>
        <c:idx val="0"/>
        <c:marker>
          <c:symbol val="none"/>
        </c:marker>
      </c:pivotFmt>
      <c:pivotFmt>
        <c:idx val="1"/>
      </c:pivotFmt>
      <c:pivotFmt>
        <c:idx val="2"/>
      </c:pivotFmt>
      <c:pivotFmt>
        <c:idx val="3"/>
      </c:pivotFmt>
      <c:pivotFmt>
        <c:idx val="4"/>
      </c:pivotFmt>
      <c:pivotFmt>
        <c:idx val="5"/>
      </c:pivotFmt>
      <c:pivotFmt>
        <c:idx val="6"/>
      </c:pivotFmt>
      <c:pivotFmt>
        <c:idx val="7"/>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
        <c:idx val="19"/>
        <c:marker>
          <c:symbol val="none"/>
        </c:marker>
      </c:pivotFmt>
      <c:pivotFmt>
        <c:idx val="20"/>
        <c:marker>
          <c:symbol val="none"/>
        </c:marker>
      </c:pivotFmt>
      <c:pivotFmt>
        <c:idx val="21"/>
        <c:marker>
          <c:symbol val="none"/>
        </c:marker>
      </c:pivotFmt>
    </c:pivotFmts>
    <c:plotArea>
      <c:layout/>
      <c:lineChart>
        <c:grouping val="standard"/>
        <c:varyColors val="0"/>
        <c:ser>
          <c:idx val="0"/>
          <c:order val="0"/>
          <c:tx>
            <c:strRef>
              <c:f>Sheet1!$B$1:$B$2</c:f>
              <c:strCache>
                <c:ptCount val="1"/>
                <c:pt idx="0">
                  <c:v>Hybrid</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Sheet1!$B$3:$B$24</c:f>
              <c:numCache>
                <c:formatCode>_(* #,##0_);_(* \(#,##0\);_(* "-"??_);_(@_)</c:formatCode>
                <c:ptCount val="21"/>
                <c:pt idx="0">
                  <c:v>199006.21000000002</c:v>
                </c:pt>
                <c:pt idx="1">
                  <c:v>124240</c:v>
                </c:pt>
                <c:pt idx="2">
                  <c:v>631760</c:v>
                </c:pt>
                <c:pt idx="3">
                  <c:v>2780</c:v>
                </c:pt>
                <c:pt idx="4">
                  <c:v>110360</c:v>
                </c:pt>
                <c:pt idx="6">
                  <c:v>94010</c:v>
                </c:pt>
                <c:pt idx="7">
                  <c:v>180500</c:v>
                </c:pt>
                <c:pt idx="18">
                  <c:v>628450</c:v>
                </c:pt>
                <c:pt idx="19">
                  <c:v>736360</c:v>
                </c:pt>
                <c:pt idx="20">
                  <c:v>691900</c:v>
                </c:pt>
              </c:numCache>
            </c:numRef>
          </c:val>
          <c:smooth val="0"/>
        </c:ser>
        <c:ser>
          <c:idx val="1"/>
          <c:order val="1"/>
          <c:tx>
            <c:strRef>
              <c:f>Sheet1!$C$1:$C$2</c:f>
              <c:strCache>
                <c:ptCount val="1"/>
                <c:pt idx="0">
                  <c:v>Mountain</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Sheet1!$C$3:$C$24</c:f>
              <c:numCache>
                <c:formatCode>_(* #,##0_);_(* \(#,##0\);_(* "-"??_);_(@_)</c:formatCode>
                <c:ptCount val="21"/>
                <c:pt idx="0">
                  <c:v>559019.63</c:v>
                </c:pt>
                <c:pt idx="1">
                  <c:v>567940</c:v>
                </c:pt>
                <c:pt idx="2">
                  <c:v>1469870</c:v>
                </c:pt>
                <c:pt idx="3">
                  <c:v>783820</c:v>
                </c:pt>
                <c:pt idx="4">
                  <c:v>1366180</c:v>
                </c:pt>
                <c:pt idx="5">
                  <c:v>3138210</c:v>
                </c:pt>
                <c:pt idx="6">
                  <c:v>1657070</c:v>
                </c:pt>
                <c:pt idx="7">
                  <c:v>1221870</c:v>
                </c:pt>
                <c:pt idx="8">
                  <c:v>1523740</c:v>
                </c:pt>
                <c:pt idx="9">
                  <c:v>2241600</c:v>
                </c:pt>
                <c:pt idx="10">
                  <c:v>896390</c:v>
                </c:pt>
                <c:pt idx="11">
                  <c:v>934540</c:v>
                </c:pt>
                <c:pt idx="12">
                  <c:v>1205720</c:v>
                </c:pt>
                <c:pt idx="13">
                  <c:v>1098330</c:v>
                </c:pt>
                <c:pt idx="14">
                  <c:v>846990</c:v>
                </c:pt>
                <c:pt idx="15">
                  <c:v>829900</c:v>
                </c:pt>
                <c:pt idx="16">
                  <c:v>1018340</c:v>
                </c:pt>
                <c:pt idx="17">
                  <c:v>894730</c:v>
                </c:pt>
                <c:pt idx="18">
                  <c:v>1283150</c:v>
                </c:pt>
                <c:pt idx="19">
                  <c:v>1286090</c:v>
                </c:pt>
                <c:pt idx="20">
                  <c:v>970200</c:v>
                </c:pt>
              </c:numCache>
            </c:numRef>
          </c:val>
          <c:smooth val="0"/>
        </c:ser>
        <c:ser>
          <c:idx val="2"/>
          <c:order val="2"/>
          <c:tx>
            <c:strRef>
              <c:f>Sheet1!$D$1:$D$2</c:f>
              <c:strCache>
                <c:ptCount val="1"/>
                <c:pt idx="0">
                  <c:v>Mountain full</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Sheet1!$D$3:$D$24</c:f>
              <c:numCache>
                <c:formatCode>General</c:formatCode>
                <c:ptCount val="21"/>
                <c:pt idx="3" formatCode="_(* #,##0_);_(* \(#,##0\);_(* &quot;-&quot;??_);_(@_)">
                  <c:v>1826320</c:v>
                </c:pt>
                <c:pt idx="4" formatCode="_(* #,##0_);_(* \(#,##0\);_(* &quot;-&quot;??_);_(@_)">
                  <c:v>2712310</c:v>
                </c:pt>
                <c:pt idx="5" formatCode="_(* #,##0_);_(* \(#,##0\);_(* &quot;-&quot;??_);_(@_)">
                  <c:v>2792330</c:v>
                </c:pt>
                <c:pt idx="6" formatCode="_(* #,##0_);_(* \(#,##0\);_(* &quot;-&quot;??_);_(@_)">
                  <c:v>1611920</c:v>
                </c:pt>
                <c:pt idx="7" formatCode="_(* #,##0_);_(* \(#,##0\);_(* &quot;-&quot;??_);_(@_)">
                  <c:v>1399290</c:v>
                </c:pt>
                <c:pt idx="8" formatCode="_(* #,##0_);_(* \(#,##0\);_(* &quot;-&quot;??_);_(@_)">
                  <c:v>2507560</c:v>
                </c:pt>
                <c:pt idx="9" formatCode="_(* #,##0_);_(* \(#,##0\);_(* &quot;-&quot;??_);_(@_)">
                  <c:v>3675790</c:v>
                </c:pt>
                <c:pt idx="10" formatCode="_(* #,##0_);_(* \(#,##0\);_(* &quot;-&quot;??_);_(@_)">
                  <c:v>3372690</c:v>
                </c:pt>
                <c:pt idx="11" formatCode="_(* #,##0_);_(* \(#,##0\);_(* &quot;-&quot;??_);_(@_)">
                  <c:v>2812930</c:v>
                </c:pt>
                <c:pt idx="12" formatCode="_(* #,##0_);_(* \(#,##0\);_(* &quot;-&quot;??_);_(@_)">
                  <c:v>2700080</c:v>
                </c:pt>
                <c:pt idx="13" formatCode="_(* #,##0_);_(* \(#,##0\);_(* &quot;-&quot;??_);_(@_)">
                  <c:v>3370890</c:v>
                </c:pt>
                <c:pt idx="14" formatCode="_(* #,##0_);_(* \(#,##0\);_(* &quot;-&quot;??_);_(@_)">
                  <c:v>2930500</c:v>
                </c:pt>
                <c:pt idx="15" formatCode="_(* #,##0_);_(* \(#,##0\);_(* &quot;-&quot;??_);_(@_)">
                  <c:v>3452630</c:v>
                </c:pt>
                <c:pt idx="16" formatCode="_(* #,##0_);_(* \(#,##0\);_(* &quot;-&quot;??_);_(@_)">
                  <c:v>4277740</c:v>
                </c:pt>
                <c:pt idx="17" formatCode="_(* #,##0_);_(* \(#,##0\);_(* &quot;-&quot;??_);_(@_)">
                  <c:v>5435980</c:v>
                </c:pt>
                <c:pt idx="18" formatCode="_(* #,##0_);_(* \(#,##0\);_(* &quot;-&quot;??_);_(@_)">
                  <c:v>5327330</c:v>
                </c:pt>
                <c:pt idx="19" formatCode="_(* #,##0_);_(* \(#,##0\);_(* &quot;-&quot;??_);_(@_)">
                  <c:v>5437450</c:v>
                </c:pt>
                <c:pt idx="20" formatCode="_(* #,##0_);_(* \(#,##0\);_(* &quot;-&quot;??_);_(@_)">
                  <c:v>5792490</c:v>
                </c:pt>
              </c:numCache>
            </c:numRef>
          </c:val>
          <c:smooth val="0"/>
        </c:ser>
        <c:ser>
          <c:idx val="3"/>
          <c:order val="3"/>
          <c:tx>
            <c:strRef>
              <c:f>Sheet1!$E$1:$E$2</c:f>
              <c:strCache>
                <c:ptCount val="1"/>
                <c:pt idx="0">
                  <c:v>Race</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Sheet1!$E$3:$E$24</c:f>
              <c:numCache>
                <c:formatCode>_(* #,##0_);_(* \(#,##0\);_(* "-"??_);_(@_)</c:formatCode>
                <c:ptCount val="21"/>
                <c:pt idx="0">
                  <c:v>928984.07000000007</c:v>
                </c:pt>
                <c:pt idx="1">
                  <c:v>294390</c:v>
                </c:pt>
                <c:pt idx="2">
                  <c:v>1374850</c:v>
                </c:pt>
                <c:pt idx="3">
                  <c:v>1851160</c:v>
                </c:pt>
                <c:pt idx="4">
                  <c:v>683090</c:v>
                </c:pt>
                <c:pt idx="5">
                  <c:v>1998490</c:v>
                </c:pt>
                <c:pt idx="6">
                  <c:v>671200</c:v>
                </c:pt>
                <c:pt idx="7">
                  <c:v>936430</c:v>
                </c:pt>
                <c:pt idx="8">
                  <c:v>1581050</c:v>
                </c:pt>
                <c:pt idx="9">
                  <c:v>1585560</c:v>
                </c:pt>
                <c:pt idx="10">
                  <c:v>1858720</c:v>
                </c:pt>
                <c:pt idx="11">
                  <c:v>3113150</c:v>
                </c:pt>
                <c:pt idx="12">
                  <c:v>3235570</c:v>
                </c:pt>
                <c:pt idx="13">
                  <c:v>4431690</c:v>
                </c:pt>
                <c:pt idx="14">
                  <c:v>3931900</c:v>
                </c:pt>
                <c:pt idx="15">
                  <c:v>4244930</c:v>
                </c:pt>
                <c:pt idx="16">
                  <c:v>5171940</c:v>
                </c:pt>
                <c:pt idx="17">
                  <c:v>5708890</c:v>
                </c:pt>
                <c:pt idx="18">
                  <c:v>5903620</c:v>
                </c:pt>
                <c:pt idx="19">
                  <c:v>6093490</c:v>
                </c:pt>
                <c:pt idx="20">
                  <c:v>6101470</c:v>
                </c:pt>
              </c:numCache>
            </c:numRef>
          </c:val>
          <c:smooth val="0"/>
        </c:ser>
        <c:ser>
          <c:idx val="4"/>
          <c:order val="4"/>
          <c:tx>
            <c:strRef>
              <c:f>Sheet1!$F$1:$F$2</c:f>
              <c:strCache>
                <c:ptCount val="1"/>
                <c:pt idx="0">
                  <c:v>Road</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Sheet1!$F$3:$F$24</c:f>
              <c:numCache>
                <c:formatCode>_(* #,##0_);_(* \(#,##0\);_(* "-"??_);_(@_)</c:formatCode>
                <c:ptCount val="21"/>
                <c:pt idx="0">
                  <c:v>486773.73000000004</c:v>
                </c:pt>
                <c:pt idx="1">
                  <c:v>1074490</c:v>
                </c:pt>
                <c:pt idx="2">
                  <c:v>361020</c:v>
                </c:pt>
                <c:pt idx="3">
                  <c:v>894040</c:v>
                </c:pt>
                <c:pt idx="4">
                  <c:v>1562180</c:v>
                </c:pt>
                <c:pt idx="5">
                  <c:v>1816790</c:v>
                </c:pt>
                <c:pt idx="6">
                  <c:v>600180</c:v>
                </c:pt>
                <c:pt idx="7">
                  <c:v>876740</c:v>
                </c:pt>
                <c:pt idx="8">
                  <c:v>1645770</c:v>
                </c:pt>
                <c:pt idx="9">
                  <c:v>2593660</c:v>
                </c:pt>
                <c:pt idx="10">
                  <c:v>2183070</c:v>
                </c:pt>
                <c:pt idx="11">
                  <c:v>2285410</c:v>
                </c:pt>
                <c:pt idx="12">
                  <c:v>2319750</c:v>
                </c:pt>
                <c:pt idx="13">
                  <c:v>2965450</c:v>
                </c:pt>
                <c:pt idx="14">
                  <c:v>2508860</c:v>
                </c:pt>
                <c:pt idx="15">
                  <c:v>2951360</c:v>
                </c:pt>
                <c:pt idx="16">
                  <c:v>3417090</c:v>
                </c:pt>
                <c:pt idx="17">
                  <c:v>4079390</c:v>
                </c:pt>
                <c:pt idx="18">
                  <c:v>3748000</c:v>
                </c:pt>
                <c:pt idx="19">
                  <c:v>3687020</c:v>
                </c:pt>
                <c:pt idx="20">
                  <c:v>4560560</c:v>
                </c:pt>
              </c:numCache>
            </c:numRef>
          </c:val>
          <c:smooth val="0"/>
        </c:ser>
        <c:ser>
          <c:idx val="5"/>
          <c:order val="5"/>
          <c:tx>
            <c:strRef>
              <c:f>Sheet1!$G$1:$G$2</c:f>
              <c:strCache>
                <c:ptCount val="1"/>
                <c:pt idx="0">
                  <c:v>Tour</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Sheet1!$G$3:$G$24</c:f>
              <c:numCache>
                <c:formatCode>_(* #,##0_);_(* \(#,##0\);_(* "-"??_);_(@_)</c:formatCode>
                <c:ptCount val="21"/>
                <c:pt idx="0">
                  <c:v>346200.58999999997</c:v>
                </c:pt>
                <c:pt idx="1">
                  <c:v>709230</c:v>
                </c:pt>
                <c:pt idx="2">
                  <c:v>213360</c:v>
                </c:pt>
                <c:pt idx="4">
                  <c:v>203270</c:v>
                </c:pt>
                <c:pt idx="5">
                  <c:v>634260</c:v>
                </c:pt>
                <c:pt idx="7">
                  <c:v>72890</c:v>
                </c:pt>
                <c:pt idx="8">
                  <c:v>225980</c:v>
                </c:pt>
                <c:pt idx="9">
                  <c:v>526680</c:v>
                </c:pt>
                <c:pt idx="10">
                  <c:v>624800</c:v>
                </c:pt>
                <c:pt idx="11">
                  <c:v>486990</c:v>
                </c:pt>
                <c:pt idx="12">
                  <c:v>599460</c:v>
                </c:pt>
                <c:pt idx="13">
                  <c:v>313340</c:v>
                </c:pt>
                <c:pt idx="14">
                  <c:v>471980</c:v>
                </c:pt>
                <c:pt idx="15">
                  <c:v>296470</c:v>
                </c:pt>
                <c:pt idx="16">
                  <c:v>616580</c:v>
                </c:pt>
                <c:pt idx="17">
                  <c:v>1009970</c:v>
                </c:pt>
                <c:pt idx="18">
                  <c:v>632210</c:v>
                </c:pt>
                <c:pt idx="19">
                  <c:v>695840</c:v>
                </c:pt>
                <c:pt idx="20">
                  <c:v>588610</c:v>
                </c:pt>
              </c:numCache>
            </c:numRef>
          </c:val>
          <c:smooth val="0"/>
        </c:ser>
        <c:ser>
          <c:idx val="6"/>
          <c:order val="6"/>
          <c:tx>
            <c:strRef>
              <c:f>Sheet1!$H$1:$H$2</c:f>
              <c:strCache>
                <c:ptCount val="1"/>
                <c:pt idx="0">
                  <c:v>Track</c:v>
                </c:pt>
              </c:strCache>
            </c:strRef>
          </c:tx>
          <c:marker>
            <c:symbol val="none"/>
          </c:marker>
          <c:cat>
            <c:strRef>
              <c:f>Sheet1!$A$3:$A$24</c:f>
              <c:strCache>
                <c:ptCount val="21"/>
                <c:pt idx="0">
                  <c:v>Calendar 1994</c:v>
                </c:pt>
                <c:pt idx="1">
                  <c:v>Calendar 1995</c:v>
                </c:pt>
                <c:pt idx="2">
                  <c:v>Calendar 1996</c:v>
                </c:pt>
                <c:pt idx="3">
                  <c:v>Calendar 1997</c:v>
                </c:pt>
                <c:pt idx="4">
                  <c:v>Calendar 1998</c:v>
                </c:pt>
                <c:pt idx="5">
                  <c:v>Calendar 1999</c:v>
                </c:pt>
                <c:pt idx="6">
                  <c:v>Calendar 2000</c:v>
                </c:pt>
                <c:pt idx="7">
                  <c:v>Calendar 2001</c:v>
                </c:pt>
                <c:pt idx="8">
                  <c:v>Calendar 2002</c:v>
                </c:pt>
                <c:pt idx="9">
                  <c:v>Calendar 2003</c:v>
                </c:pt>
                <c:pt idx="10">
                  <c:v>Calendar 2004</c:v>
                </c:pt>
                <c:pt idx="11">
                  <c:v>Calendar 2005</c:v>
                </c:pt>
                <c:pt idx="12">
                  <c:v>Calendar 2006</c:v>
                </c:pt>
                <c:pt idx="13">
                  <c:v>Calendar 2007</c:v>
                </c:pt>
                <c:pt idx="14">
                  <c:v>Calendar 2008</c:v>
                </c:pt>
                <c:pt idx="15">
                  <c:v>Calendar 2009</c:v>
                </c:pt>
                <c:pt idx="16">
                  <c:v>Calendar 2010</c:v>
                </c:pt>
                <c:pt idx="17">
                  <c:v>Calendar 2011</c:v>
                </c:pt>
                <c:pt idx="18">
                  <c:v>Calendar 2012</c:v>
                </c:pt>
                <c:pt idx="19">
                  <c:v>Calendar 2013</c:v>
                </c:pt>
                <c:pt idx="20">
                  <c:v>Calendar 2014</c:v>
                </c:pt>
              </c:strCache>
            </c:strRef>
          </c:cat>
          <c:val>
            <c:numRef>
              <c:f>Sheet1!$H$3:$H$24</c:f>
              <c:numCache>
                <c:formatCode>_(* #,##0_);_(* \(#,##0\);_(* "-"??_);_(@_)</c:formatCode>
                <c:ptCount val="21"/>
                <c:pt idx="0">
                  <c:v>35028.770000000004</c:v>
                </c:pt>
                <c:pt idx="1">
                  <c:v>187920</c:v>
                </c:pt>
              </c:numCache>
            </c:numRef>
          </c:val>
          <c:smooth val="0"/>
        </c:ser>
        <c:dLbls>
          <c:showLegendKey val="0"/>
          <c:showVal val="0"/>
          <c:showCatName val="0"/>
          <c:showSerName val="0"/>
          <c:showPercent val="0"/>
          <c:showBubbleSize val="0"/>
        </c:dLbls>
        <c:marker val="1"/>
        <c:smooth val="0"/>
        <c:axId val="45341696"/>
        <c:axId val="102510528"/>
      </c:lineChart>
      <c:catAx>
        <c:axId val="45341696"/>
        <c:scaling>
          <c:orientation val="minMax"/>
        </c:scaling>
        <c:delete val="0"/>
        <c:axPos val="b"/>
        <c:majorTickMark val="out"/>
        <c:minorTickMark val="none"/>
        <c:tickLblPos val="nextTo"/>
        <c:crossAx val="102510528"/>
        <c:crosses val="autoZero"/>
        <c:auto val="1"/>
        <c:lblAlgn val="ctr"/>
        <c:lblOffset val="100"/>
        <c:noMultiLvlLbl val="0"/>
      </c:catAx>
      <c:valAx>
        <c:axId val="102510528"/>
        <c:scaling>
          <c:orientation val="minMax"/>
        </c:scaling>
        <c:delete val="0"/>
        <c:axPos val="l"/>
        <c:majorGridlines/>
        <c:numFmt formatCode="#,##0" sourceLinked="0"/>
        <c:majorTickMark val="out"/>
        <c:minorTickMark val="none"/>
        <c:tickLblPos val="nextTo"/>
        <c:crossAx val="45341696"/>
        <c:crosses val="autoZero"/>
        <c:crossBetween val="between"/>
      </c:valAx>
    </c:plotArea>
    <c:legend>
      <c:legendPos val="r"/>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6067A7-F889-4B8B-9945-80D0FDEB2E82}"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6067A7-F889-4B8B-9945-80D0FDEB2E82}"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6067A7-F889-4B8B-9945-80D0FDEB2E82}"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6067A7-F889-4B8B-9945-80D0FDEB2E82}"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6067A7-F889-4B8B-9945-80D0FDEB2E82}"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6067A7-F889-4B8B-9945-80D0FDEB2E82}" type="datetimeFigureOut">
              <a:rPr lang="en-US" smtClean="0"/>
              <a:pPr/>
              <a:t>8/21/2012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6067A7-F889-4B8B-9945-80D0FDEB2E82}" type="datetimeFigureOut">
              <a:rPr lang="en-US" smtClean="0"/>
              <a:pPr/>
              <a:t>8/21/2012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6067A7-F889-4B8B-9945-80D0FDEB2E82}" type="datetimeFigureOut">
              <a:rPr lang="en-US" smtClean="0"/>
              <a:pPr/>
              <a:t>8/21/2012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067A7-F889-4B8B-9945-80D0FDEB2E82}" type="datetimeFigureOut">
              <a:rPr lang="en-US" smtClean="0"/>
              <a:pPr/>
              <a:t>8/21/2012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6067A7-F889-4B8B-9945-80D0FDEB2E82}" type="datetimeFigureOut">
              <a:rPr lang="en-US" smtClean="0"/>
              <a:pPr/>
              <a:t>8/21/2012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6067A7-F889-4B8B-9945-80D0FDEB2E82}" type="datetimeFigureOut">
              <a:rPr lang="en-US" smtClean="0"/>
              <a:pPr/>
              <a:t>8/21/2012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ED14B-9BA8-4411-B840-4AA9F8B967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067A7-F889-4B8B-9945-80D0FDEB2E82}" type="datetimeFigureOut">
              <a:rPr lang="en-US" smtClean="0"/>
              <a:pPr/>
              <a:t>8/21/2012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ED14B-9BA8-4411-B840-4AA9F8B967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8.wmf"/></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OLAP Cubes</a:t>
            </a:r>
            <a:endParaRPr lang="en-US" dirty="0"/>
          </a:p>
        </p:txBody>
      </p:sp>
      <p:sp>
        <p:nvSpPr>
          <p:cNvPr id="3" name="Subtitle 2"/>
          <p:cNvSpPr>
            <a:spLocks noGrp="1"/>
          </p:cNvSpPr>
          <p:nvPr>
            <p:ph type="subTitle" idx="1"/>
          </p:nvPr>
        </p:nvSpPr>
        <p:spPr/>
        <p:txBody>
          <a:bodyPr/>
          <a:lstStyle/>
          <a:p>
            <a:r>
              <a:rPr lang="en-US" dirty="0" smtClean="0"/>
              <a:t>Data Mining Applications</a:t>
            </a:r>
          </a:p>
          <a:p>
            <a:r>
              <a:rPr lang="en-US" dirty="0" smtClean="0"/>
              <a:t>Jerry Post</a:t>
            </a:r>
          </a:p>
          <a:p>
            <a:r>
              <a:rPr lang="en-US" sz="1600" dirty="0" smtClean="0"/>
              <a:t>Copyright © 2013</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757" y="1260031"/>
            <a:ext cx="6989217" cy="533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Cube Browser (2012)</a:t>
            </a:r>
            <a:endParaRPr lang="en-US" dirty="0"/>
          </a:p>
        </p:txBody>
      </p:sp>
      <p:sp>
        <p:nvSpPr>
          <p:cNvPr id="3" name="Rectangle 2"/>
          <p:cNvSpPr/>
          <p:nvPr/>
        </p:nvSpPr>
        <p:spPr>
          <a:xfrm>
            <a:off x="4186990" y="3356811"/>
            <a:ext cx="2562726" cy="1130967"/>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Dimensions only appear on rows, not columns. But easy to display multiple measures.</a:t>
            </a:r>
          </a:p>
        </p:txBody>
      </p:sp>
    </p:spTree>
    <p:extLst>
      <p:ext uri="{BB962C8B-B14F-4D97-AF65-F5344CB8AC3E}">
        <p14:creationId xmlns:p14="http://schemas.microsoft.com/office/powerpoint/2010/main" val="1478728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TextBox 2"/>
          <p:cNvSpPr txBox="1"/>
          <p:nvPr/>
        </p:nvSpPr>
        <p:spPr>
          <a:xfrm>
            <a:off x="1503122" y="1553227"/>
            <a:ext cx="6450905" cy="2862322"/>
          </a:xfrm>
          <a:prstGeom prst="rect">
            <a:avLst/>
          </a:prstGeom>
          <a:noFill/>
        </p:spPr>
        <p:txBody>
          <a:bodyPr wrap="square" rtlCol="0">
            <a:spAutoFit/>
          </a:bodyPr>
          <a:lstStyle/>
          <a:p>
            <a:r>
              <a:rPr lang="en-US" dirty="0" smtClean="0"/>
              <a:t>Facts and measures:  Data to be evaluated. Sum is the default.</a:t>
            </a:r>
          </a:p>
          <a:p>
            <a:endParaRPr lang="en-US" dirty="0" smtClean="0"/>
          </a:p>
          <a:p>
            <a:r>
              <a:rPr lang="en-US" dirty="0" smtClean="0"/>
              <a:t>Dimensions:  Attributes that analysts and managers want to investigate. The cube browser shows subtotals for each of the dimensions.</a:t>
            </a:r>
          </a:p>
          <a:p>
            <a:endParaRPr lang="en-US" dirty="0" smtClean="0"/>
          </a:p>
          <a:p>
            <a:r>
              <a:rPr lang="en-US" dirty="0" smtClean="0"/>
              <a:t>Hierarchy:  Levels. </a:t>
            </a:r>
          </a:p>
          <a:p>
            <a:r>
              <a:rPr lang="en-US" dirty="0" smtClean="0"/>
              <a:t>	Location: Country-State-City-ZIP</a:t>
            </a:r>
          </a:p>
          <a:p>
            <a:r>
              <a:rPr lang="en-US" dirty="0" smtClean="0"/>
              <a:t>	Time: Year-Quarter-Month-Day</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Business Dimensions</a:t>
            </a:r>
            <a:endParaRPr lang="en-US" dirty="0"/>
          </a:p>
        </p:txBody>
      </p:sp>
      <p:sp>
        <p:nvSpPr>
          <p:cNvPr id="3" name="TextBox 2"/>
          <p:cNvSpPr txBox="1"/>
          <p:nvPr/>
        </p:nvSpPr>
        <p:spPr>
          <a:xfrm>
            <a:off x="776613" y="1290181"/>
            <a:ext cx="7402882" cy="369332"/>
          </a:xfrm>
          <a:prstGeom prst="rect">
            <a:avLst/>
          </a:prstGeom>
          <a:noFill/>
        </p:spPr>
        <p:txBody>
          <a:bodyPr wrap="square" rtlCol="0">
            <a:spAutoFit/>
          </a:bodyPr>
          <a:lstStyle/>
          <a:p>
            <a:r>
              <a:rPr lang="en-US" dirty="0" smtClean="0"/>
              <a:t>Measures: Sales Value = Price * Quantity, also count or total number of items</a:t>
            </a:r>
            <a:endParaRPr lang="en-US" dirty="0"/>
          </a:p>
        </p:txBody>
      </p:sp>
      <p:sp>
        <p:nvSpPr>
          <p:cNvPr id="4" name="TextBox 3"/>
          <p:cNvSpPr txBox="1"/>
          <p:nvPr/>
        </p:nvSpPr>
        <p:spPr>
          <a:xfrm>
            <a:off x="2319405" y="2091847"/>
            <a:ext cx="1553227" cy="1477328"/>
          </a:xfrm>
          <a:prstGeom prst="rect">
            <a:avLst/>
          </a:prstGeom>
          <a:noFill/>
        </p:spPr>
        <p:txBody>
          <a:bodyPr wrap="square" rtlCol="0">
            <a:spAutoFit/>
          </a:bodyPr>
          <a:lstStyle/>
          <a:p>
            <a:r>
              <a:rPr lang="en-US" b="1" dirty="0" smtClean="0"/>
              <a:t>Product</a:t>
            </a:r>
          </a:p>
          <a:p>
            <a:r>
              <a:rPr lang="en-US" dirty="0" smtClean="0"/>
              <a:t>Category</a:t>
            </a:r>
          </a:p>
          <a:p>
            <a:r>
              <a:rPr lang="en-US" dirty="0" smtClean="0"/>
              <a:t>Color</a:t>
            </a:r>
          </a:p>
          <a:p>
            <a:r>
              <a:rPr lang="en-US" dirty="0" smtClean="0"/>
              <a:t>Size</a:t>
            </a:r>
          </a:p>
          <a:p>
            <a:r>
              <a:rPr lang="en-US" dirty="0" smtClean="0"/>
              <a:t>Manufacturer</a:t>
            </a:r>
            <a:endParaRPr lang="en-US" dirty="0"/>
          </a:p>
        </p:txBody>
      </p:sp>
      <p:sp>
        <p:nvSpPr>
          <p:cNvPr id="5" name="TextBox 4"/>
          <p:cNvSpPr txBox="1"/>
          <p:nvPr/>
        </p:nvSpPr>
        <p:spPr>
          <a:xfrm>
            <a:off x="4208746" y="2091847"/>
            <a:ext cx="1866378" cy="1477328"/>
          </a:xfrm>
          <a:prstGeom prst="rect">
            <a:avLst/>
          </a:prstGeom>
          <a:noFill/>
        </p:spPr>
        <p:txBody>
          <a:bodyPr wrap="square" rtlCol="0">
            <a:spAutoFit/>
          </a:bodyPr>
          <a:lstStyle/>
          <a:p>
            <a:r>
              <a:rPr lang="en-US" b="1" dirty="0" smtClean="0"/>
              <a:t>Customer</a:t>
            </a:r>
          </a:p>
          <a:p>
            <a:r>
              <a:rPr lang="en-US" dirty="0" smtClean="0"/>
              <a:t>Location: City</a:t>
            </a:r>
          </a:p>
          <a:p>
            <a:r>
              <a:rPr lang="en-US" dirty="0" smtClean="0"/>
              <a:t>Gender</a:t>
            </a:r>
          </a:p>
          <a:p>
            <a:r>
              <a:rPr lang="en-US" dirty="0" smtClean="0"/>
              <a:t>Age</a:t>
            </a:r>
          </a:p>
          <a:p>
            <a:r>
              <a:rPr lang="en-US" dirty="0" smtClean="0"/>
              <a:t>Experience</a:t>
            </a:r>
            <a:endParaRPr lang="en-US" dirty="0"/>
          </a:p>
        </p:txBody>
      </p:sp>
      <p:sp>
        <p:nvSpPr>
          <p:cNvPr id="6" name="TextBox 5"/>
          <p:cNvSpPr txBox="1"/>
          <p:nvPr/>
        </p:nvSpPr>
        <p:spPr>
          <a:xfrm>
            <a:off x="2319405" y="3885156"/>
            <a:ext cx="1866378" cy="1754326"/>
          </a:xfrm>
          <a:prstGeom prst="rect">
            <a:avLst/>
          </a:prstGeom>
          <a:noFill/>
        </p:spPr>
        <p:txBody>
          <a:bodyPr wrap="square" rtlCol="0">
            <a:spAutoFit/>
          </a:bodyPr>
          <a:lstStyle/>
          <a:p>
            <a:r>
              <a:rPr lang="en-US" b="1" dirty="0" smtClean="0"/>
              <a:t>Store</a:t>
            </a:r>
          </a:p>
          <a:p>
            <a:r>
              <a:rPr lang="en-US" dirty="0" smtClean="0"/>
              <a:t>Country</a:t>
            </a:r>
          </a:p>
          <a:p>
            <a:r>
              <a:rPr lang="en-US" dirty="0" smtClean="0"/>
              <a:t>Region</a:t>
            </a:r>
          </a:p>
          <a:p>
            <a:r>
              <a:rPr lang="en-US" dirty="0" smtClean="0"/>
              <a:t>City</a:t>
            </a:r>
          </a:p>
          <a:p>
            <a:r>
              <a:rPr lang="en-US" dirty="0" smtClean="0"/>
              <a:t>Department</a:t>
            </a:r>
          </a:p>
          <a:p>
            <a:r>
              <a:rPr lang="en-US" dirty="0" smtClean="0"/>
              <a:t>Salesperson</a:t>
            </a:r>
            <a:endParaRPr lang="en-US" dirty="0"/>
          </a:p>
        </p:txBody>
      </p:sp>
      <p:sp>
        <p:nvSpPr>
          <p:cNvPr id="7" name="TextBox 6"/>
          <p:cNvSpPr txBox="1"/>
          <p:nvPr/>
        </p:nvSpPr>
        <p:spPr>
          <a:xfrm>
            <a:off x="4208746" y="3885156"/>
            <a:ext cx="1866378" cy="1200329"/>
          </a:xfrm>
          <a:prstGeom prst="rect">
            <a:avLst/>
          </a:prstGeom>
          <a:noFill/>
        </p:spPr>
        <p:txBody>
          <a:bodyPr wrap="square" rtlCol="0">
            <a:spAutoFit/>
          </a:bodyPr>
          <a:lstStyle/>
          <a:p>
            <a:r>
              <a:rPr lang="en-US" b="1" dirty="0" smtClean="0"/>
              <a:t>Sale</a:t>
            </a:r>
          </a:p>
          <a:p>
            <a:r>
              <a:rPr lang="en-US" dirty="0" smtClean="0"/>
              <a:t>Date</a:t>
            </a:r>
          </a:p>
          <a:p>
            <a:r>
              <a:rPr lang="en-US" dirty="0" smtClean="0"/>
              <a:t>Time of day</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Design</a:t>
            </a:r>
            <a:endParaRPr lang="en-US" dirty="0"/>
          </a:p>
        </p:txBody>
      </p:sp>
      <p:sp>
        <p:nvSpPr>
          <p:cNvPr id="3" name="Rectangle 2"/>
          <p:cNvSpPr/>
          <p:nvPr/>
        </p:nvSpPr>
        <p:spPr>
          <a:xfrm>
            <a:off x="3344448" y="3256767"/>
            <a:ext cx="2254686" cy="914400"/>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Sales=Price*Quantity</a:t>
            </a:r>
          </a:p>
          <a:p>
            <a:r>
              <a:rPr lang="en-US" dirty="0" smtClean="0">
                <a:solidFill>
                  <a:schemeClr val="tx1"/>
                </a:solidFill>
              </a:rPr>
              <a:t>Quantity</a:t>
            </a:r>
          </a:p>
        </p:txBody>
      </p:sp>
      <p:sp>
        <p:nvSpPr>
          <p:cNvPr id="4" name="Rectangle 3"/>
          <p:cNvSpPr/>
          <p:nvPr/>
        </p:nvSpPr>
        <p:spPr>
          <a:xfrm>
            <a:off x="826718" y="1728592"/>
            <a:ext cx="1653436" cy="130270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Category</a:t>
            </a:r>
          </a:p>
          <a:p>
            <a:r>
              <a:rPr lang="en-US" dirty="0" smtClean="0">
                <a:solidFill>
                  <a:schemeClr val="tx1"/>
                </a:solidFill>
              </a:rPr>
              <a:t>Color</a:t>
            </a:r>
          </a:p>
          <a:p>
            <a:r>
              <a:rPr lang="en-US" dirty="0" smtClean="0">
                <a:solidFill>
                  <a:schemeClr val="tx1"/>
                </a:solidFill>
              </a:rPr>
              <a:t>Size</a:t>
            </a:r>
          </a:p>
          <a:p>
            <a:r>
              <a:rPr lang="en-US" dirty="0" smtClean="0">
                <a:solidFill>
                  <a:schemeClr val="tx1"/>
                </a:solidFill>
              </a:rPr>
              <a:t>Manufacturer</a:t>
            </a:r>
          </a:p>
        </p:txBody>
      </p:sp>
      <p:sp>
        <p:nvSpPr>
          <p:cNvPr id="5" name="Rectangle 4"/>
          <p:cNvSpPr/>
          <p:nvPr/>
        </p:nvSpPr>
        <p:spPr>
          <a:xfrm>
            <a:off x="826718" y="4471792"/>
            <a:ext cx="1653436" cy="149059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Country</a:t>
            </a:r>
          </a:p>
          <a:p>
            <a:r>
              <a:rPr lang="en-US" dirty="0" smtClean="0">
                <a:solidFill>
                  <a:schemeClr val="tx1"/>
                </a:solidFill>
              </a:rPr>
              <a:t>Region</a:t>
            </a:r>
          </a:p>
          <a:p>
            <a:r>
              <a:rPr lang="en-US" dirty="0" smtClean="0">
                <a:solidFill>
                  <a:schemeClr val="tx1"/>
                </a:solidFill>
              </a:rPr>
              <a:t>City</a:t>
            </a:r>
          </a:p>
          <a:p>
            <a:r>
              <a:rPr lang="en-US" dirty="0" smtClean="0">
                <a:solidFill>
                  <a:schemeClr val="tx1"/>
                </a:solidFill>
              </a:rPr>
              <a:t>Department</a:t>
            </a:r>
          </a:p>
          <a:p>
            <a:r>
              <a:rPr lang="en-US" dirty="0" smtClean="0">
                <a:solidFill>
                  <a:schemeClr val="tx1"/>
                </a:solidFill>
              </a:rPr>
              <a:t>Salesperson</a:t>
            </a:r>
          </a:p>
        </p:txBody>
      </p:sp>
      <p:sp>
        <p:nvSpPr>
          <p:cNvPr id="6" name="Rectangle 5"/>
          <p:cNvSpPr/>
          <p:nvPr/>
        </p:nvSpPr>
        <p:spPr>
          <a:xfrm>
            <a:off x="6388275" y="1728592"/>
            <a:ext cx="1653436" cy="130270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Location: City</a:t>
            </a:r>
          </a:p>
          <a:p>
            <a:r>
              <a:rPr lang="en-US" dirty="0" smtClean="0">
                <a:solidFill>
                  <a:schemeClr val="tx1"/>
                </a:solidFill>
              </a:rPr>
              <a:t>Gender</a:t>
            </a:r>
          </a:p>
          <a:p>
            <a:r>
              <a:rPr lang="en-US" dirty="0" smtClean="0">
                <a:solidFill>
                  <a:schemeClr val="tx1"/>
                </a:solidFill>
              </a:rPr>
              <a:t>Age</a:t>
            </a:r>
          </a:p>
          <a:p>
            <a:r>
              <a:rPr lang="en-US" dirty="0" smtClean="0">
                <a:solidFill>
                  <a:schemeClr val="tx1"/>
                </a:solidFill>
              </a:rPr>
              <a:t>Experience</a:t>
            </a:r>
          </a:p>
        </p:txBody>
      </p:sp>
      <p:sp>
        <p:nvSpPr>
          <p:cNvPr id="7" name="Rectangle 6"/>
          <p:cNvSpPr/>
          <p:nvPr/>
        </p:nvSpPr>
        <p:spPr>
          <a:xfrm>
            <a:off x="6388275" y="4471792"/>
            <a:ext cx="1653436" cy="130270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Date</a:t>
            </a:r>
          </a:p>
          <a:p>
            <a:r>
              <a:rPr lang="en-US" dirty="0" smtClean="0">
                <a:solidFill>
                  <a:schemeClr val="tx1"/>
                </a:solidFill>
              </a:rPr>
              <a:t>Time of Day</a:t>
            </a:r>
          </a:p>
          <a:p>
            <a:r>
              <a:rPr lang="en-US" dirty="0" smtClean="0">
                <a:solidFill>
                  <a:schemeClr val="tx1"/>
                </a:solidFill>
              </a:rPr>
              <a:t>Discount</a:t>
            </a:r>
          </a:p>
        </p:txBody>
      </p:sp>
      <p:cxnSp>
        <p:nvCxnSpPr>
          <p:cNvPr id="9" name="Straight Connector 8"/>
          <p:cNvCxnSpPr/>
          <p:nvPr/>
        </p:nvCxnSpPr>
        <p:spPr>
          <a:xfrm>
            <a:off x="2471980" y="3022169"/>
            <a:ext cx="883403" cy="24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594888" y="3029919"/>
            <a:ext cx="790414" cy="224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467627" y="4171166"/>
            <a:ext cx="889348" cy="300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02637" y="4169044"/>
            <a:ext cx="785637" cy="31527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07080" y="2755726"/>
            <a:ext cx="2149948" cy="369332"/>
          </a:xfrm>
          <a:prstGeom prst="rect">
            <a:avLst/>
          </a:prstGeom>
          <a:noFill/>
        </p:spPr>
        <p:txBody>
          <a:bodyPr wrap="none" rtlCol="0">
            <a:spAutoFit/>
          </a:bodyPr>
          <a:lstStyle/>
          <a:p>
            <a:r>
              <a:rPr lang="en-US" dirty="0" smtClean="0"/>
              <a:t>Fact Table: Measures</a:t>
            </a:r>
            <a:endParaRPr lang="en-US" dirty="0"/>
          </a:p>
        </p:txBody>
      </p:sp>
      <p:sp>
        <p:nvSpPr>
          <p:cNvPr id="17" name="TextBox 16"/>
          <p:cNvSpPr txBox="1"/>
          <p:nvPr/>
        </p:nvSpPr>
        <p:spPr>
          <a:xfrm>
            <a:off x="1077238" y="1327759"/>
            <a:ext cx="919932" cy="369332"/>
          </a:xfrm>
          <a:prstGeom prst="rect">
            <a:avLst/>
          </a:prstGeom>
          <a:noFill/>
        </p:spPr>
        <p:txBody>
          <a:bodyPr wrap="none" rtlCol="0">
            <a:spAutoFit/>
          </a:bodyPr>
          <a:lstStyle/>
          <a:p>
            <a:r>
              <a:rPr lang="en-US" dirty="0" smtClean="0"/>
              <a:t>Product</a:t>
            </a:r>
            <a:endParaRPr lang="en-US" dirty="0"/>
          </a:p>
        </p:txBody>
      </p:sp>
      <p:sp>
        <p:nvSpPr>
          <p:cNvPr id="18" name="TextBox 17"/>
          <p:cNvSpPr txBox="1"/>
          <p:nvPr/>
        </p:nvSpPr>
        <p:spPr>
          <a:xfrm>
            <a:off x="6601216" y="1327759"/>
            <a:ext cx="1093569" cy="369332"/>
          </a:xfrm>
          <a:prstGeom prst="rect">
            <a:avLst/>
          </a:prstGeom>
          <a:noFill/>
        </p:spPr>
        <p:txBody>
          <a:bodyPr wrap="none" rtlCol="0">
            <a:spAutoFit/>
          </a:bodyPr>
          <a:lstStyle/>
          <a:p>
            <a:r>
              <a:rPr lang="en-US" dirty="0" smtClean="0"/>
              <a:t>Customer</a:t>
            </a:r>
            <a:endParaRPr lang="en-US" dirty="0"/>
          </a:p>
        </p:txBody>
      </p:sp>
      <p:sp>
        <p:nvSpPr>
          <p:cNvPr id="19" name="TextBox 18"/>
          <p:cNvSpPr txBox="1"/>
          <p:nvPr/>
        </p:nvSpPr>
        <p:spPr>
          <a:xfrm>
            <a:off x="6601216" y="4083485"/>
            <a:ext cx="569387" cy="369332"/>
          </a:xfrm>
          <a:prstGeom prst="rect">
            <a:avLst/>
          </a:prstGeom>
          <a:noFill/>
        </p:spPr>
        <p:txBody>
          <a:bodyPr wrap="none" rtlCol="0">
            <a:spAutoFit/>
          </a:bodyPr>
          <a:lstStyle/>
          <a:p>
            <a:r>
              <a:rPr lang="en-US" dirty="0" smtClean="0"/>
              <a:t>Sale</a:t>
            </a:r>
            <a:endParaRPr lang="en-US" dirty="0"/>
          </a:p>
        </p:txBody>
      </p:sp>
      <p:sp>
        <p:nvSpPr>
          <p:cNvPr id="20" name="TextBox 19"/>
          <p:cNvSpPr txBox="1"/>
          <p:nvPr/>
        </p:nvSpPr>
        <p:spPr>
          <a:xfrm>
            <a:off x="1077238" y="4083485"/>
            <a:ext cx="679545" cy="369332"/>
          </a:xfrm>
          <a:prstGeom prst="rect">
            <a:avLst/>
          </a:prstGeom>
          <a:noFill/>
        </p:spPr>
        <p:txBody>
          <a:bodyPr wrap="none" rtlCol="0">
            <a:spAutoFit/>
          </a:bodyPr>
          <a:lstStyle/>
          <a:p>
            <a:r>
              <a:rPr lang="en-US" dirty="0" smtClean="0"/>
              <a:t>Store</a:t>
            </a:r>
            <a:endParaRPr lang="en-US" dirty="0"/>
          </a:p>
        </p:txBody>
      </p:sp>
      <p:grpSp>
        <p:nvGrpSpPr>
          <p:cNvPr id="52" name="Group 51"/>
          <p:cNvGrpSpPr/>
          <p:nvPr/>
        </p:nvGrpSpPr>
        <p:grpSpPr>
          <a:xfrm>
            <a:off x="7791190" y="225468"/>
            <a:ext cx="914399" cy="994441"/>
            <a:chOff x="4158642" y="5235879"/>
            <a:chExt cx="914399" cy="994441"/>
          </a:xfrm>
        </p:grpSpPr>
        <p:sp>
          <p:nvSpPr>
            <p:cNvPr id="27" name="Oval 26"/>
            <p:cNvSpPr/>
            <p:nvPr/>
          </p:nvSpPr>
          <p:spPr>
            <a:xfrm>
              <a:off x="4434214" y="5624186"/>
              <a:ext cx="313151" cy="313151"/>
            </a:xfrm>
            <a:prstGeom prst="ellipse">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29" name="Straight Connector 28"/>
            <p:cNvCxnSpPr>
              <a:stCxn id="27" idx="7"/>
            </p:cNvCxnSpPr>
            <p:nvPr/>
          </p:nvCxnSpPr>
          <p:spPr>
            <a:xfrm rot="5400000" flipH="1" flipV="1">
              <a:off x="4714031" y="5373666"/>
              <a:ext cx="283854" cy="308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p:cNvCxnSpPr>
            <p:nvPr/>
          </p:nvCxnSpPr>
          <p:spPr>
            <a:xfrm rot="5400000" flipH="1" flipV="1">
              <a:off x="4396637" y="5430033"/>
              <a:ext cx="3883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7" idx="1"/>
            </p:cNvCxnSpPr>
            <p:nvPr/>
          </p:nvCxnSpPr>
          <p:spPr>
            <a:xfrm rot="16200000" flipV="1">
              <a:off x="4265113" y="5455084"/>
              <a:ext cx="221224" cy="208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7" idx="6"/>
            </p:cNvCxnSpPr>
            <p:nvPr/>
          </p:nvCxnSpPr>
          <p:spPr>
            <a:xfrm flipV="1">
              <a:off x="4747365" y="5761973"/>
              <a:ext cx="325676" cy="18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7" idx="2"/>
            </p:cNvCxnSpPr>
            <p:nvPr/>
          </p:nvCxnSpPr>
          <p:spPr>
            <a:xfrm rot="10800000">
              <a:off x="4158642" y="5774500"/>
              <a:ext cx="275573" cy="6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4"/>
            </p:cNvCxnSpPr>
            <p:nvPr/>
          </p:nvCxnSpPr>
          <p:spPr>
            <a:xfrm rot="5400000">
              <a:off x="4438779" y="6078308"/>
              <a:ext cx="292982" cy="1104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7" idx="3"/>
            </p:cNvCxnSpPr>
            <p:nvPr/>
          </p:nvCxnSpPr>
          <p:spPr>
            <a:xfrm rot="5400000">
              <a:off x="4298499" y="5886010"/>
              <a:ext cx="176109" cy="187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7" idx="5"/>
            </p:cNvCxnSpPr>
            <p:nvPr/>
          </p:nvCxnSpPr>
          <p:spPr>
            <a:xfrm rot="16200000" flipH="1">
              <a:off x="4711430" y="5881551"/>
              <a:ext cx="183859" cy="203709"/>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Snowflake Design</a:t>
            </a:r>
            <a:endParaRPr lang="en-US" dirty="0"/>
          </a:p>
        </p:txBody>
      </p:sp>
      <p:sp>
        <p:nvSpPr>
          <p:cNvPr id="3" name="Rectangle 2"/>
          <p:cNvSpPr/>
          <p:nvPr/>
        </p:nvSpPr>
        <p:spPr>
          <a:xfrm>
            <a:off x="2567835" y="3432130"/>
            <a:ext cx="2004166" cy="726510"/>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smtClean="0">
                <a:solidFill>
                  <a:schemeClr val="tx1"/>
                </a:solidFill>
              </a:rPr>
              <a:t>Sales=Price*Quantity</a:t>
            </a:r>
          </a:p>
          <a:p>
            <a:r>
              <a:rPr lang="en-US" sz="1600" dirty="0" smtClean="0">
                <a:solidFill>
                  <a:schemeClr val="tx1"/>
                </a:solidFill>
              </a:rPr>
              <a:t>Quantity</a:t>
            </a:r>
          </a:p>
        </p:txBody>
      </p:sp>
      <p:sp>
        <p:nvSpPr>
          <p:cNvPr id="4" name="Rectangle 3"/>
          <p:cNvSpPr/>
          <p:nvPr/>
        </p:nvSpPr>
        <p:spPr>
          <a:xfrm>
            <a:off x="288100" y="2104373"/>
            <a:ext cx="1415441" cy="10897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smtClean="0">
                <a:solidFill>
                  <a:schemeClr val="tx1"/>
                </a:solidFill>
              </a:rPr>
              <a:t>Category</a:t>
            </a:r>
          </a:p>
          <a:p>
            <a:r>
              <a:rPr lang="en-US" sz="1600" dirty="0" smtClean="0">
                <a:solidFill>
                  <a:schemeClr val="tx1"/>
                </a:solidFill>
              </a:rPr>
              <a:t>Color</a:t>
            </a:r>
          </a:p>
          <a:p>
            <a:r>
              <a:rPr lang="en-US" sz="1600" dirty="0" smtClean="0">
                <a:solidFill>
                  <a:schemeClr val="tx1"/>
                </a:solidFill>
              </a:rPr>
              <a:t>Size</a:t>
            </a:r>
          </a:p>
          <a:p>
            <a:r>
              <a:rPr lang="en-US" sz="1600" dirty="0" smtClean="0">
                <a:solidFill>
                  <a:schemeClr val="tx1"/>
                </a:solidFill>
              </a:rPr>
              <a:t>Manufacturer</a:t>
            </a:r>
          </a:p>
        </p:txBody>
      </p:sp>
      <p:sp>
        <p:nvSpPr>
          <p:cNvPr id="5" name="Rectangle 4"/>
          <p:cNvSpPr/>
          <p:nvPr/>
        </p:nvSpPr>
        <p:spPr>
          <a:xfrm>
            <a:off x="288100" y="4459266"/>
            <a:ext cx="1290181" cy="132775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smtClean="0">
                <a:solidFill>
                  <a:schemeClr val="tx1"/>
                </a:solidFill>
              </a:rPr>
              <a:t>Country</a:t>
            </a:r>
          </a:p>
          <a:p>
            <a:r>
              <a:rPr lang="en-US" sz="1600" dirty="0" smtClean="0">
                <a:solidFill>
                  <a:schemeClr val="tx1"/>
                </a:solidFill>
              </a:rPr>
              <a:t>Region</a:t>
            </a:r>
          </a:p>
          <a:p>
            <a:r>
              <a:rPr lang="en-US" sz="1600" dirty="0" smtClean="0">
                <a:solidFill>
                  <a:schemeClr val="tx1"/>
                </a:solidFill>
              </a:rPr>
              <a:t>City</a:t>
            </a:r>
          </a:p>
          <a:p>
            <a:r>
              <a:rPr lang="en-US" sz="1600" dirty="0" smtClean="0">
                <a:solidFill>
                  <a:schemeClr val="tx1"/>
                </a:solidFill>
              </a:rPr>
              <a:t>Department</a:t>
            </a:r>
          </a:p>
          <a:p>
            <a:r>
              <a:rPr lang="en-US" sz="1600" dirty="0" smtClean="0">
                <a:solidFill>
                  <a:schemeClr val="tx1"/>
                </a:solidFill>
              </a:rPr>
              <a:t>Salesperson</a:t>
            </a:r>
          </a:p>
        </p:txBody>
      </p:sp>
      <p:sp>
        <p:nvSpPr>
          <p:cNvPr id="6" name="Rectangle 5"/>
          <p:cNvSpPr/>
          <p:nvPr/>
        </p:nvSpPr>
        <p:spPr>
          <a:xfrm>
            <a:off x="5323564" y="2104373"/>
            <a:ext cx="1327758" cy="87682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smtClean="0">
                <a:solidFill>
                  <a:schemeClr val="tx1"/>
                </a:solidFill>
              </a:rPr>
              <a:t>Gender</a:t>
            </a:r>
          </a:p>
          <a:p>
            <a:r>
              <a:rPr lang="en-US" sz="1600" dirty="0" smtClean="0">
                <a:solidFill>
                  <a:schemeClr val="tx1"/>
                </a:solidFill>
              </a:rPr>
              <a:t>Age</a:t>
            </a:r>
          </a:p>
          <a:p>
            <a:r>
              <a:rPr lang="en-US" sz="1600" dirty="0" smtClean="0">
                <a:solidFill>
                  <a:schemeClr val="tx1"/>
                </a:solidFill>
              </a:rPr>
              <a:t>Experience</a:t>
            </a:r>
          </a:p>
        </p:txBody>
      </p:sp>
      <p:sp>
        <p:nvSpPr>
          <p:cNvPr id="7" name="Rectangle 6"/>
          <p:cNvSpPr/>
          <p:nvPr/>
        </p:nvSpPr>
        <p:spPr>
          <a:xfrm>
            <a:off x="5323564" y="4459266"/>
            <a:ext cx="1240076" cy="96450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smtClean="0">
                <a:solidFill>
                  <a:schemeClr val="tx1"/>
                </a:solidFill>
              </a:rPr>
              <a:t>Date</a:t>
            </a:r>
          </a:p>
          <a:p>
            <a:r>
              <a:rPr lang="en-US" sz="1600" dirty="0" smtClean="0">
                <a:solidFill>
                  <a:schemeClr val="tx1"/>
                </a:solidFill>
              </a:rPr>
              <a:t>Time of Day</a:t>
            </a:r>
          </a:p>
          <a:p>
            <a:r>
              <a:rPr lang="en-US" sz="1600" dirty="0" smtClean="0">
                <a:solidFill>
                  <a:schemeClr val="tx1"/>
                </a:solidFill>
              </a:rPr>
              <a:t>Discount</a:t>
            </a:r>
          </a:p>
        </p:txBody>
      </p:sp>
      <p:cxnSp>
        <p:nvCxnSpPr>
          <p:cNvPr id="8" name="Straight Connector 7"/>
          <p:cNvCxnSpPr/>
          <p:nvPr/>
        </p:nvCxnSpPr>
        <p:spPr>
          <a:xfrm>
            <a:off x="1695368" y="3197532"/>
            <a:ext cx="883403" cy="24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30176" y="2968668"/>
            <a:ext cx="805912" cy="47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1578281" y="4158639"/>
            <a:ext cx="964505" cy="300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5504" y="4156517"/>
            <a:ext cx="785637" cy="3152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67837" y="3093928"/>
            <a:ext cx="1926938" cy="338554"/>
          </a:xfrm>
          <a:prstGeom prst="rect">
            <a:avLst/>
          </a:prstGeom>
          <a:noFill/>
        </p:spPr>
        <p:txBody>
          <a:bodyPr wrap="none" rtlCol="0">
            <a:spAutoFit/>
          </a:bodyPr>
          <a:lstStyle/>
          <a:p>
            <a:r>
              <a:rPr lang="en-US" sz="1600" dirty="0" smtClean="0"/>
              <a:t>Fact Table: Measures</a:t>
            </a:r>
            <a:endParaRPr lang="en-US" sz="1600" dirty="0"/>
          </a:p>
        </p:txBody>
      </p:sp>
      <p:sp>
        <p:nvSpPr>
          <p:cNvPr id="13" name="TextBox 12"/>
          <p:cNvSpPr txBox="1"/>
          <p:nvPr/>
        </p:nvSpPr>
        <p:spPr>
          <a:xfrm>
            <a:off x="538620" y="1703539"/>
            <a:ext cx="838563" cy="338554"/>
          </a:xfrm>
          <a:prstGeom prst="rect">
            <a:avLst/>
          </a:prstGeom>
          <a:noFill/>
        </p:spPr>
        <p:txBody>
          <a:bodyPr wrap="none" rtlCol="0">
            <a:spAutoFit/>
          </a:bodyPr>
          <a:lstStyle/>
          <a:p>
            <a:r>
              <a:rPr lang="en-US" sz="1600" dirty="0" smtClean="0"/>
              <a:t>Product</a:t>
            </a:r>
            <a:endParaRPr lang="en-US" sz="1600" dirty="0"/>
          </a:p>
        </p:txBody>
      </p:sp>
      <p:sp>
        <p:nvSpPr>
          <p:cNvPr id="14" name="TextBox 13"/>
          <p:cNvSpPr txBox="1"/>
          <p:nvPr/>
        </p:nvSpPr>
        <p:spPr>
          <a:xfrm>
            <a:off x="5361141" y="1703539"/>
            <a:ext cx="993092" cy="338554"/>
          </a:xfrm>
          <a:prstGeom prst="rect">
            <a:avLst/>
          </a:prstGeom>
          <a:noFill/>
        </p:spPr>
        <p:txBody>
          <a:bodyPr wrap="none" rtlCol="0">
            <a:spAutoFit/>
          </a:bodyPr>
          <a:lstStyle/>
          <a:p>
            <a:r>
              <a:rPr lang="en-US" sz="1600" dirty="0" smtClean="0"/>
              <a:t>Customer</a:t>
            </a:r>
            <a:endParaRPr lang="en-US" sz="1600" dirty="0"/>
          </a:p>
        </p:txBody>
      </p:sp>
      <p:sp>
        <p:nvSpPr>
          <p:cNvPr id="15" name="TextBox 14"/>
          <p:cNvSpPr txBox="1"/>
          <p:nvPr/>
        </p:nvSpPr>
        <p:spPr>
          <a:xfrm>
            <a:off x="5574083" y="4070958"/>
            <a:ext cx="526106" cy="338554"/>
          </a:xfrm>
          <a:prstGeom prst="rect">
            <a:avLst/>
          </a:prstGeom>
          <a:noFill/>
        </p:spPr>
        <p:txBody>
          <a:bodyPr wrap="none" rtlCol="0">
            <a:spAutoFit/>
          </a:bodyPr>
          <a:lstStyle/>
          <a:p>
            <a:r>
              <a:rPr lang="en-US" sz="1600" dirty="0" smtClean="0"/>
              <a:t>Sale</a:t>
            </a:r>
            <a:endParaRPr lang="en-US" sz="1600" dirty="0"/>
          </a:p>
        </p:txBody>
      </p:sp>
      <p:sp>
        <p:nvSpPr>
          <p:cNvPr id="16" name="TextBox 15"/>
          <p:cNvSpPr txBox="1"/>
          <p:nvPr/>
        </p:nvSpPr>
        <p:spPr>
          <a:xfrm>
            <a:off x="538620" y="4070958"/>
            <a:ext cx="627223" cy="338554"/>
          </a:xfrm>
          <a:prstGeom prst="rect">
            <a:avLst/>
          </a:prstGeom>
          <a:noFill/>
        </p:spPr>
        <p:txBody>
          <a:bodyPr wrap="none" rtlCol="0">
            <a:spAutoFit/>
          </a:bodyPr>
          <a:lstStyle/>
          <a:p>
            <a:r>
              <a:rPr lang="en-US" sz="1600" dirty="0" smtClean="0"/>
              <a:t>Store</a:t>
            </a:r>
            <a:endParaRPr lang="en-US" sz="1600" dirty="0"/>
          </a:p>
        </p:txBody>
      </p:sp>
      <p:sp>
        <p:nvSpPr>
          <p:cNvPr id="19" name="Rectangle 18"/>
          <p:cNvSpPr/>
          <p:nvPr/>
        </p:nvSpPr>
        <p:spPr>
          <a:xfrm>
            <a:off x="7390358" y="2830883"/>
            <a:ext cx="1327758" cy="87682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smtClean="0">
                <a:solidFill>
                  <a:schemeClr val="tx1"/>
                </a:solidFill>
              </a:rPr>
              <a:t>Country</a:t>
            </a:r>
          </a:p>
          <a:p>
            <a:r>
              <a:rPr lang="en-US" sz="1600" dirty="0" smtClean="0">
                <a:solidFill>
                  <a:schemeClr val="tx1"/>
                </a:solidFill>
              </a:rPr>
              <a:t>State</a:t>
            </a:r>
          </a:p>
          <a:p>
            <a:r>
              <a:rPr lang="en-US" sz="1600" dirty="0" smtClean="0">
                <a:solidFill>
                  <a:schemeClr val="tx1"/>
                </a:solidFill>
              </a:rPr>
              <a:t>City</a:t>
            </a:r>
          </a:p>
        </p:txBody>
      </p:sp>
      <p:sp>
        <p:nvSpPr>
          <p:cNvPr id="20" name="TextBox 19"/>
          <p:cNvSpPr txBox="1"/>
          <p:nvPr/>
        </p:nvSpPr>
        <p:spPr>
          <a:xfrm>
            <a:off x="7503091" y="2505204"/>
            <a:ext cx="892745" cy="338554"/>
          </a:xfrm>
          <a:prstGeom prst="rect">
            <a:avLst/>
          </a:prstGeom>
          <a:noFill/>
        </p:spPr>
        <p:txBody>
          <a:bodyPr wrap="none" rtlCol="0">
            <a:spAutoFit/>
          </a:bodyPr>
          <a:lstStyle/>
          <a:p>
            <a:r>
              <a:rPr lang="en-US" sz="1600" dirty="0" smtClean="0"/>
              <a:t>Location</a:t>
            </a:r>
            <a:endParaRPr lang="en-US" sz="1600" dirty="0"/>
          </a:p>
        </p:txBody>
      </p:sp>
      <p:cxnSp>
        <p:nvCxnSpPr>
          <p:cNvPr id="22" name="Straight Connector 21"/>
          <p:cNvCxnSpPr/>
          <p:nvPr/>
        </p:nvCxnSpPr>
        <p:spPr>
          <a:xfrm rot="10800000" flipV="1">
            <a:off x="6676374" y="2843407"/>
            <a:ext cx="713983" cy="137787"/>
          </a:xfrm>
          <a:prstGeom prst="line">
            <a:avLst/>
          </a:prstGeom>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7189090" y="192136"/>
            <a:ext cx="1323406" cy="1090932"/>
            <a:chOff x="7189090" y="192136"/>
            <a:chExt cx="1323406" cy="1090932"/>
          </a:xfrm>
        </p:grpSpPr>
        <p:sp>
          <p:nvSpPr>
            <p:cNvPr id="23" name="Oval 22"/>
            <p:cNvSpPr/>
            <p:nvPr/>
          </p:nvSpPr>
          <p:spPr>
            <a:xfrm>
              <a:off x="7753611" y="651353"/>
              <a:ext cx="250521" cy="250521"/>
            </a:xfrm>
            <a:prstGeom prst="ellipse">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 name="Rectangle 23"/>
            <p:cNvSpPr/>
            <p:nvPr/>
          </p:nvSpPr>
          <p:spPr>
            <a:xfrm>
              <a:off x="7809978" y="416862"/>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 name="Rectangle 24"/>
            <p:cNvSpPr/>
            <p:nvPr/>
          </p:nvSpPr>
          <p:spPr>
            <a:xfrm>
              <a:off x="8111240" y="707720"/>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 name="Rectangle 25"/>
            <p:cNvSpPr/>
            <p:nvPr/>
          </p:nvSpPr>
          <p:spPr>
            <a:xfrm>
              <a:off x="7809978" y="982551"/>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7" name="Rectangle 26"/>
            <p:cNvSpPr/>
            <p:nvPr/>
          </p:nvSpPr>
          <p:spPr>
            <a:xfrm>
              <a:off x="7491307" y="707720"/>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8" name="Rectangle 27"/>
            <p:cNvSpPr/>
            <p:nvPr/>
          </p:nvSpPr>
          <p:spPr>
            <a:xfrm>
              <a:off x="8111240" y="1145282"/>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 name="Rectangle 28"/>
            <p:cNvSpPr/>
            <p:nvPr/>
          </p:nvSpPr>
          <p:spPr>
            <a:xfrm>
              <a:off x="8111240" y="192136"/>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0" name="Rectangle 29"/>
            <p:cNvSpPr/>
            <p:nvPr/>
          </p:nvSpPr>
          <p:spPr>
            <a:xfrm>
              <a:off x="7499056" y="1145282"/>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1" name="Rectangle 30"/>
            <p:cNvSpPr/>
            <p:nvPr/>
          </p:nvSpPr>
          <p:spPr>
            <a:xfrm>
              <a:off x="7499056" y="192136"/>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2" name="Rectangle 31"/>
            <p:cNvSpPr/>
            <p:nvPr/>
          </p:nvSpPr>
          <p:spPr>
            <a:xfrm>
              <a:off x="7196839" y="424611"/>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3" name="Rectangle 32"/>
            <p:cNvSpPr/>
            <p:nvPr/>
          </p:nvSpPr>
          <p:spPr>
            <a:xfrm>
              <a:off x="8374710" y="424611"/>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4" name="Rectangle 33"/>
            <p:cNvSpPr/>
            <p:nvPr/>
          </p:nvSpPr>
          <p:spPr>
            <a:xfrm>
              <a:off x="8374710" y="905059"/>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5" name="Rectangle 34"/>
            <p:cNvSpPr/>
            <p:nvPr/>
          </p:nvSpPr>
          <p:spPr>
            <a:xfrm>
              <a:off x="7189090" y="905059"/>
              <a:ext cx="137786" cy="1377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37" name="Straight Connector 36"/>
            <p:cNvCxnSpPr/>
            <p:nvPr/>
          </p:nvCxnSpPr>
          <p:spPr>
            <a:xfrm rot="16200000" flipH="1">
              <a:off x="7830519" y="602999"/>
              <a:ext cx="9670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7838533" y="942213"/>
              <a:ext cx="8067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629093" y="774809"/>
              <a:ext cx="124518" cy="3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004132" y="774808"/>
              <a:ext cx="107108" cy="3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1" idx="2"/>
              <a:endCxn id="24" idx="1"/>
            </p:cNvCxnSpPr>
            <p:nvPr/>
          </p:nvCxnSpPr>
          <p:spPr>
            <a:xfrm rot="16200000" flipH="1">
              <a:off x="7611047" y="286823"/>
              <a:ext cx="155833" cy="242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9" idx="2"/>
              <a:endCxn id="24" idx="3"/>
            </p:cNvCxnSpPr>
            <p:nvPr/>
          </p:nvCxnSpPr>
          <p:spPr>
            <a:xfrm rot="5400000">
              <a:off x="7986033" y="291654"/>
              <a:ext cx="155833" cy="232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0" idx="0"/>
              <a:endCxn id="26" idx="1"/>
            </p:cNvCxnSpPr>
            <p:nvPr/>
          </p:nvCxnSpPr>
          <p:spPr>
            <a:xfrm rot="5400000" flipH="1" flipV="1">
              <a:off x="7642044" y="977349"/>
              <a:ext cx="93838" cy="242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8" idx="1"/>
              <a:endCxn id="26" idx="3"/>
            </p:cNvCxnSpPr>
            <p:nvPr/>
          </p:nvCxnSpPr>
          <p:spPr>
            <a:xfrm rot="10800000">
              <a:off x="7947764" y="1051445"/>
              <a:ext cx="163476" cy="162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5" idx="3"/>
              <a:endCxn id="27" idx="2"/>
            </p:cNvCxnSpPr>
            <p:nvPr/>
          </p:nvCxnSpPr>
          <p:spPr>
            <a:xfrm flipV="1">
              <a:off x="7326876" y="845506"/>
              <a:ext cx="233324" cy="128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2" idx="3"/>
              <a:endCxn id="27" idx="0"/>
            </p:cNvCxnSpPr>
            <p:nvPr/>
          </p:nvCxnSpPr>
          <p:spPr>
            <a:xfrm>
              <a:off x="7334625" y="493504"/>
              <a:ext cx="225575" cy="214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3" idx="1"/>
              <a:endCxn id="25" idx="0"/>
            </p:cNvCxnSpPr>
            <p:nvPr/>
          </p:nvCxnSpPr>
          <p:spPr>
            <a:xfrm rot="10800000" flipV="1">
              <a:off x="8180134" y="493504"/>
              <a:ext cx="194577" cy="214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4" idx="1"/>
              <a:endCxn id="25" idx="2"/>
            </p:cNvCxnSpPr>
            <p:nvPr/>
          </p:nvCxnSpPr>
          <p:spPr>
            <a:xfrm rot="10800000">
              <a:off x="8180134" y="845506"/>
              <a:ext cx="194577" cy="128446"/>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Hierarchies</a:t>
            </a:r>
            <a:endParaRPr lang="en-US" dirty="0"/>
          </a:p>
        </p:txBody>
      </p:sp>
      <p:sp>
        <p:nvSpPr>
          <p:cNvPr id="3" name="Rectangle 2"/>
          <p:cNvSpPr/>
          <p:nvPr/>
        </p:nvSpPr>
        <p:spPr>
          <a:xfrm>
            <a:off x="638827" y="1377863"/>
            <a:ext cx="1954061"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Country</a:t>
            </a:r>
          </a:p>
        </p:txBody>
      </p:sp>
      <p:sp>
        <p:nvSpPr>
          <p:cNvPr id="4" name="Rectangle 3"/>
          <p:cNvSpPr/>
          <p:nvPr/>
        </p:nvSpPr>
        <p:spPr>
          <a:xfrm>
            <a:off x="638827" y="2409173"/>
            <a:ext cx="1954061"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State or Province</a:t>
            </a:r>
          </a:p>
        </p:txBody>
      </p:sp>
      <p:sp>
        <p:nvSpPr>
          <p:cNvPr id="5" name="Rectangle 4"/>
          <p:cNvSpPr/>
          <p:nvPr/>
        </p:nvSpPr>
        <p:spPr>
          <a:xfrm>
            <a:off x="638827" y="3440483"/>
            <a:ext cx="1954061"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City</a:t>
            </a:r>
          </a:p>
        </p:txBody>
      </p:sp>
      <p:sp>
        <p:nvSpPr>
          <p:cNvPr id="6" name="Rectangle 5"/>
          <p:cNvSpPr/>
          <p:nvPr/>
        </p:nvSpPr>
        <p:spPr>
          <a:xfrm>
            <a:off x="638827" y="4471792"/>
            <a:ext cx="1954061"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Postal Code</a:t>
            </a:r>
          </a:p>
        </p:txBody>
      </p:sp>
      <p:cxnSp>
        <p:nvCxnSpPr>
          <p:cNvPr id="8" name="Straight Connector 7"/>
          <p:cNvCxnSpPr>
            <a:stCxn id="3" idx="2"/>
            <a:endCxn id="4" idx="0"/>
          </p:cNvCxnSpPr>
          <p:nvPr/>
        </p:nvCxnSpPr>
        <p:spPr>
          <a:xfrm rot="5400000">
            <a:off x="1382039" y="2175353"/>
            <a:ext cx="467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2"/>
            <a:endCxn id="5" idx="0"/>
          </p:cNvCxnSpPr>
          <p:nvPr/>
        </p:nvCxnSpPr>
        <p:spPr>
          <a:xfrm rot="5400000">
            <a:off x="1382039" y="3206663"/>
            <a:ext cx="467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2"/>
            <a:endCxn id="6" idx="0"/>
          </p:cNvCxnSpPr>
          <p:nvPr/>
        </p:nvCxnSpPr>
        <p:spPr>
          <a:xfrm rot="5400000">
            <a:off x="1382039" y="4237973"/>
            <a:ext cx="46763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55517" y="2480153"/>
            <a:ext cx="2157001" cy="369332"/>
          </a:xfrm>
          <a:prstGeom prst="rect">
            <a:avLst/>
          </a:prstGeom>
          <a:noFill/>
        </p:spPr>
        <p:txBody>
          <a:bodyPr wrap="none" rtlCol="0">
            <a:spAutoFit/>
          </a:bodyPr>
          <a:lstStyle/>
          <a:p>
            <a:r>
              <a:rPr lang="en-US" dirty="0" smtClean="0"/>
              <a:t>Roll up to summarize</a:t>
            </a:r>
            <a:endParaRPr lang="en-US" dirty="0"/>
          </a:p>
        </p:txBody>
      </p:sp>
      <p:sp>
        <p:nvSpPr>
          <p:cNvPr id="14" name="TextBox 13"/>
          <p:cNvSpPr txBox="1"/>
          <p:nvPr/>
        </p:nvSpPr>
        <p:spPr>
          <a:xfrm>
            <a:off x="2655517" y="3544866"/>
            <a:ext cx="2138534" cy="369332"/>
          </a:xfrm>
          <a:prstGeom prst="rect">
            <a:avLst/>
          </a:prstGeom>
          <a:noFill/>
        </p:spPr>
        <p:txBody>
          <a:bodyPr wrap="none" rtlCol="0">
            <a:spAutoFit/>
          </a:bodyPr>
          <a:lstStyle/>
          <a:p>
            <a:r>
              <a:rPr lang="en-US" dirty="0" smtClean="0"/>
              <a:t>Drill down for details</a:t>
            </a:r>
            <a:endParaRPr lang="en-US" dirty="0"/>
          </a:p>
        </p:txBody>
      </p:sp>
      <p:cxnSp>
        <p:nvCxnSpPr>
          <p:cNvPr id="16" name="Straight Arrow Connector 15"/>
          <p:cNvCxnSpPr>
            <a:stCxn id="13" idx="0"/>
          </p:cNvCxnSpPr>
          <p:nvPr/>
        </p:nvCxnSpPr>
        <p:spPr>
          <a:xfrm rot="16200000" flipV="1">
            <a:off x="3426500" y="2172635"/>
            <a:ext cx="613775" cy="1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2"/>
          </p:cNvCxnSpPr>
          <p:nvPr/>
        </p:nvCxnSpPr>
        <p:spPr>
          <a:xfrm rot="5400000">
            <a:off x="3302474" y="4335670"/>
            <a:ext cx="843782" cy="8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747364" y="1377863"/>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Year</a:t>
            </a:r>
          </a:p>
        </p:txBody>
      </p:sp>
      <p:sp>
        <p:nvSpPr>
          <p:cNvPr id="24" name="Rectangle 23"/>
          <p:cNvSpPr/>
          <p:nvPr/>
        </p:nvSpPr>
        <p:spPr>
          <a:xfrm>
            <a:off x="4747364" y="2409173"/>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Quarter</a:t>
            </a:r>
          </a:p>
        </p:txBody>
      </p:sp>
      <p:sp>
        <p:nvSpPr>
          <p:cNvPr id="25" name="Rectangle 24"/>
          <p:cNvSpPr/>
          <p:nvPr/>
        </p:nvSpPr>
        <p:spPr>
          <a:xfrm>
            <a:off x="4747364" y="3440483"/>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Month</a:t>
            </a:r>
          </a:p>
        </p:txBody>
      </p:sp>
      <p:sp>
        <p:nvSpPr>
          <p:cNvPr id="26" name="Rectangle 25"/>
          <p:cNvSpPr/>
          <p:nvPr/>
        </p:nvSpPr>
        <p:spPr>
          <a:xfrm>
            <a:off x="4747364" y="4471792"/>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Day</a:t>
            </a:r>
          </a:p>
        </p:txBody>
      </p:sp>
      <p:cxnSp>
        <p:nvCxnSpPr>
          <p:cNvPr id="27" name="Straight Connector 26"/>
          <p:cNvCxnSpPr>
            <a:stCxn id="23" idx="2"/>
            <a:endCxn id="24" idx="0"/>
          </p:cNvCxnSpPr>
          <p:nvPr/>
        </p:nvCxnSpPr>
        <p:spPr>
          <a:xfrm rot="5400000">
            <a:off x="5258844" y="2175353"/>
            <a:ext cx="467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a:endCxn id="25" idx="0"/>
          </p:cNvCxnSpPr>
          <p:nvPr/>
        </p:nvCxnSpPr>
        <p:spPr>
          <a:xfrm rot="5400000">
            <a:off x="5258844" y="3206663"/>
            <a:ext cx="467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5" idx="2"/>
            <a:endCxn id="26" idx="0"/>
          </p:cNvCxnSpPr>
          <p:nvPr/>
        </p:nvCxnSpPr>
        <p:spPr>
          <a:xfrm rot="5400000">
            <a:off x="5258844" y="4237973"/>
            <a:ext cx="467638"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413326" y="1377863"/>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Year</a:t>
            </a:r>
          </a:p>
        </p:txBody>
      </p:sp>
      <p:sp>
        <p:nvSpPr>
          <p:cNvPr id="31" name="Rectangle 30"/>
          <p:cNvSpPr/>
          <p:nvPr/>
        </p:nvSpPr>
        <p:spPr>
          <a:xfrm>
            <a:off x="6413326" y="2409173"/>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Quarter</a:t>
            </a:r>
          </a:p>
        </p:txBody>
      </p:sp>
      <p:sp>
        <p:nvSpPr>
          <p:cNvPr id="32" name="Rectangle 31"/>
          <p:cNvSpPr/>
          <p:nvPr/>
        </p:nvSpPr>
        <p:spPr>
          <a:xfrm>
            <a:off x="6413326" y="3440483"/>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Week</a:t>
            </a:r>
          </a:p>
        </p:txBody>
      </p:sp>
      <p:sp>
        <p:nvSpPr>
          <p:cNvPr id="33" name="Rectangle 32"/>
          <p:cNvSpPr/>
          <p:nvPr/>
        </p:nvSpPr>
        <p:spPr>
          <a:xfrm>
            <a:off x="6413326" y="4471792"/>
            <a:ext cx="1490598" cy="56367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Day</a:t>
            </a:r>
          </a:p>
        </p:txBody>
      </p:sp>
      <p:cxnSp>
        <p:nvCxnSpPr>
          <p:cNvPr id="34" name="Straight Connector 33"/>
          <p:cNvCxnSpPr>
            <a:stCxn id="30" idx="2"/>
            <a:endCxn id="31" idx="0"/>
          </p:cNvCxnSpPr>
          <p:nvPr/>
        </p:nvCxnSpPr>
        <p:spPr>
          <a:xfrm rot="5400000">
            <a:off x="6924806" y="2175353"/>
            <a:ext cx="467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1" idx="2"/>
            <a:endCxn id="32" idx="0"/>
          </p:cNvCxnSpPr>
          <p:nvPr/>
        </p:nvCxnSpPr>
        <p:spPr>
          <a:xfrm rot="5400000">
            <a:off x="6924806" y="3206663"/>
            <a:ext cx="467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2" idx="2"/>
            <a:endCxn id="33" idx="0"/>
          </p:cNvCxnSpPr>
          <p:nvPr/>
        </p:nvCxnSpPr>
        <p:spPr>
          <a:xfrm rot="5400000">
            <a:off x="6924806" y="4237973"/>
            <a:ext cx="46763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Cube with SSAS</a:t>
            </a:r>
            <a:endParaRPr lang="en-US" dirty="0"/>
          </a:p>
        </p:txBody>
      </p:sp>
      <p:grpSp>
        <p:nvGrpSpPr>
          <p:cNvPr id="9" name="Group 8"/>
          <p:cNvGrpSpPr/>
          <p:nvPr/>
        </p:nvGrpSpPr>
        <p:grpSpPr>
          <a:xfrm>
            <a:off x="726510" y="1558004"/>
            <a:ext cx="450937" cy="538619"/>
            <a:chOff x="6751529" y="1402915"/>
            <a:chExt cx="450937" cy="538619"/>
          </a:xfrm>
        </p:grpSpPr>
        <p:sp>
          <p:nvSpPr>
            <p:cNvPr id="3" name="Oval 2"/>
            <p:cNvSpPr/>
            <p:nvPr/>
          </p:nvSpPr>
          <p:spPr>
            <a:xfrm>
              <a:off x="6751529" y="170354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 name="Oval 3"/>
            <p:cNvSpPr/>
            <p:nvPr/>
          </p:nvSpPr>
          <p:spPr>
            <a:xfrm>
              <a:off x="6751529" y="164091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 name="Oval 4"/>
            <p:cNvSpPr/>
            <p:nvPr/>
          </p:nvSpPr>
          <p:spPr>
            <a:xfrm>
              <a:off x="6751529" y="157828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Oval 5"/>
            <p:cNvSpPr/>
            <p:nvPr/>
          </p:nvSpPr>
          <p:spPr>
            <a:xfrm>
              <a:off x="6751529" y="152817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 name="Oval 6"/>
            <p:cNvSpPr/>
            <p:nvPr/>
          </p:nvSpPr>
          <p:spPr>
            <a:xfrm>
              <a:off x="6751529" y="146554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Oval 7"/>
            <p:cNvSpPr/>
            <p:nvPr/>
          </p:nvSpPr>
          <p:spPr>
            <a:xfrm>
              <a:off x="6751529" y="140291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10" name="TextBox 9"/>
          <p:cNvSpPr txBox="1"/>
          <p:nvPr/>
        </p:nvSpPr>
        <p:spPr>
          <a:xfrm>
            <a:off x="350729" y="2192055"/>
            <a:ext cx="1743041" cy="369332"/>
          </a:xfrm>
          <a:prstGeom prst="rect">
            <a:avLst/>
          </a:prstGeom>
          <a:noFill/>
        </p:spPr>
        <p:txBody>
          <a:bodyPr wrap="none" rtlCol="0">
            <a:spAutoFit/>
          </a:bodyPr>
          <a:lstStyle/>
          <a:p>
            <a:r>
              <a:rPr lang="en-US" dirty="0" smtClean="0"/>
              <a:t>Relational DBMS</a:t>
            </a:r>
            <a:endParaRPr lang="en-US" dirty="0"/>
          </a:p>
        </p:txBody>
      </p:sp>
      <p:grpSp>
        <p:nvGrpSpPr>
          <p:cNvPr id="11" name="Group 10"/>
          <p:cNvGrpSpPr/>
          <p:nvPr/>
        </p:nvGrpSpPr>
        <p:grpSpPr>
          <a:xfrm>
            <a:off x="726510" y="2640019"/>
            <a:ext cx="450937" cy="538619"/>
            <a:chOff x="6751529" y="1402915"/>
            <a:chExt cx="450937" cy="538619"/>
          </a:xfrm>
        </p:grpSpPr>
        <p:sp>
          <p:nvSpPr>
            <p:cNvPr id="12" name="Oval 11"/>
            <p:cNvSpPr/>
            <p:nvPr/>
          </p:nvSpPr>
          <p:spPr>
            <a:xfrm>
              <a:off x="6751529" y="170354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3" name="Oval 12"/>
            <p:cNvSpPr/>
            <p:nvPr/>
          </p:nvSpPr>
          <p:spPr>
            <a:xfrm>
              <a:off x="6751529" y="164091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 name="Oval 13"/>
            <p:cNvSpPr/>
            <p:nvPr/>
          </p:nvSpPr>
          <p:spPr>
            <a:xfrm>
              <a:off x="6751529" y="157828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 name="Oval 14"/>
            <p:cNvSpPr/>
            <p:nvPr/>
          </p:nvSpPr>
          <p:spPr>
            <a:xfrm>
              <a:off x="6751529" y="152817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Oval 15"/>
            <p:cNvSpPr/>
            <p:nvPr/>
          </p:nvSpPr>
          <p:spPr>
            <a:xfrm>
              <a:off x="6751529" y="146554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Oval 16"/>
            <p:cNvSpPr/>
            <p:nvPr/>
          </p:nvSpPr>
          <p:spPr>
            <a:xfrm>
              <a:off x="6751529" y="140291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8" name="Group 17"/>
          <p:cNvGrpSpPr/>
          <p:nvPr/>
        </p:nvGrpSpPr>
        <p:grpSpPr>
          <a:xfrm>
            <a:off x="726510" y="3599428"/>
            <a:ext cx="450937" cy="538619"/>
            <a:chOff x="6751529" y="1402915"/>
            <a:chExt cx="450937" cy="538619"/>
          </a:xfrm>
        </p:grpSpPr>
        <p:sp>
          <p:nvSpPr>
            <p:cNvPr id="19" name="Oval 18"/>
            <p:cNvSpPr/>
            <p:nvPr/>
          </p:nvSpPr>
          <p:spPr>
            <a:xfrm>
              <a:off x="6751529" y="170354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 name="Oval 19"/>
            <p:cNvSpPr/>
            <p:nvPr/>
          </p:nvSpPr>
          <p:spPr>
            <a:xfrm>
              <a:off x="6751529" y="164091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 name="Oval 20"/>
            <p:cNvSpPr/>
            <p:nvPr/>
          </p:nvSpPr>
          <p:spPr>
            <a:xfrm>
              <a:off x="6751529" y="157828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2" name="Oval 21"/>
            <p:cNvSpPr/>
            <p:nvPr/>
          </p:nvSpPr>
          <p:spPr>
            <a:xfrm>
              <a:off x="6751529" y="152817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 name="Oval 22"/>
            <p:cNvSpPr/>
            <p:nvPr/>
          </p:nvSpPr>
          <p:spPr>
            <a:xfrm>
              <a:off x="6751529" y="146554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 name="Oval 23"/>
            <p:cNvSpPr/>
            <p:nvPr/>
          </p:nvSpPr>
          <p:spPr>
            <a:xfrm>
              <a:off x="6751529" y="140291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25" name="TextBox 24"/>
          <p:cNvSpPr txBox="1"/>
          <p:nvPr/>
        </p:nvSpPr>
        <p:spPr>
          <a:xfrm>
            <a:off x="350729" y="4133589"/>
            <a:ext cx="1265129" cy="646331"/>
          </a:xfrm>
          <a:prstGeom prst="rect">
            <a:avLst/>
          </a:prstGeom>
          <a:noFill/>
        </p:spPr>
        <p:txBody>
          <a:bodyPr wrap="square" rtlCol="0">
            <a:spAutoFit/>
          </a:bodyPr>
          <a:lstStyle/>
          <a:p>
            <a:r>
              <a:rPr lang="en-US" dirty="0" smtClean="0"/>
              <a:t>Other data sources</a:t>
            </a:r>
            <a:endParaRPr lang="en-US" dirty="0"/>
          </a:p>
        </p:txBody>
      </p:sp>
      <p:sp>
        <p:nvSpPr>
          <p:cNvPr id="26" name="Rectangle 25"/>
          <p:cNvSpPr/>
          <p:nvPr/>
        </p:nvSpPr>
        <p:spPr>
          <a:xfrm>
            <a:off x="2342367" y="1503123"/>
            <a:ext cx="1866378" cy="7014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Source</a:t>
            </a:r>
          </a:p>
          <a:p>
            <a:pPr algn="ctr"/>
            <a:r>
              <a:rPr lang="en-US" dirty="0" smtClean="0">
                <a:solidFill>
                  <a:schemeClr val="tx1"/>
                </a:solidFill>
              </a:rPr>
              <a:t>Data Connection</a:t>
            </a:r>
          </a:p>
        </p:txBody>
      </p:sp>
      <p:sp>
        <p:nvSpPr>
          <p:cNvPr id="27" name="Rectangle 26"/>
          <p:cNvSpPr/>
          <p:nvPr/>
        </p:nvSpPr>
        <p:spPr>
          <a:xfrm>
            <a:off x="2342367" y="2530257"/>
            <a:ext cx="1866378" cy="7014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Source</a:t>
            </a:r>
          </a:p>
          <a:p>
            <a:pPr algn="ctr"/>
            <a:r>
              <a:rPr lang="en-US" dirty="0" smtClean="0">
                <a:solidFill>
                  <a:schemeClr val="tx1"/>
                </a:solidFill>
              </a:rPr>
              <a:t>Data Connection</a:t>
            </a:r>
          </a:p>
        </p:txBody>
      </p:sp>
      <p:sp>
        <p:nvSpPr>
          <p:cNvPr id="28" name="Rectangle 27"/>
          <p:cNvSpPr/>
          <p:nvPr/>
        </p:nvSpPr>
        <p:spPr>
          <a:xfrm>
            <a:off x="2342367" y="3494761"/>
            <a:ext cx="1866378" cy="7014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Source</a:t>
            </a:r>
          </a:p>
          <a:p>
            <a:pPr algn="ctr"/>
            <a:r>
              <a:rPr lang="en-US" dirty="0" smtClean="0">
                <a:solidFill>
                  <a:schemeClr val="tx1"/>
                </a:solidFill>
              </a:rPr>
              <a:t>Data Connection</a:t>
            </a:r>
          </a:p>
        </p:txBody>
      </p:sp>
      <p:sp>
        <p:nvSpPr>
          <p:cNvPr id="29" name="Rectangle 28"/>
          <p:cNvSpPr/>
          <p:nvPr/>
        </p:nvSpPr>
        <p:spPr>
          <a:xfrm>
            <a:off x="4809995" y="1716066"/>
            <a:ext cx="2229632" cy="232984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tx1"/>
                </a:solidFill>
              </a:rPr>
              <a:t>Data Source View</a:t>
            </a:r>
          </a:p>
        </p:txBody>
      </p:sp>
      <p:sp>
        <p:nvSpPr>
          <p:cNvPr id="30" name="Rectangle 29"/>
          <p:cNvSpPr/>
          <p:nvPr/>
        </p:nvSpPr>
        <p:spPr>
          <a:xfrm>
            <a:off x="5411242" y="2693096"/>
            <a:ext cx="1052187" cy="563671"/>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Fact Measures</a:t>
            </a:r>
          </a:p>
        </p:txBody>
      </p:sp>
      <p:sp>
        <p:nvSpPr>
          <p:cNvPr id="31" name="Rectangle 30"/>
          <p:cNvSpPr/>
          <p:nvPr/>
        </p:nvSpPr>
        <p:spPr>
          <a:xfrm>
            <a:off x="4960306" y="2179528"/>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Table1</a:t>
            </a:r>
          </a:p>
        </p:txBody>
      </p:sp>
      <p:sp>
        <p:nvSpPr>
          <p:cNvPr id="32" name="Rectangle 31"/>
          <p:cNvSpPr/>
          <p:nvPr/>
        </p:nvSpPr>
        <p:spPr>
          <a:xfrm>
            <a:off x="6087648" y="2179528"/>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Table2</a:t>
            </a:r>
          </a:p>
        </p:txBody>
      </p:sp>
      <p:sp>
        <p:nvSpPr>
          <p:cNvPr id="33" name="Rectangle 32"/>
          <p:cNvSpPr/>
          <p:nvPr/>
        </p:nvSpPr>
        <p:spPr>
          <a:xfrm>
            <a:off x="4960306" y="3407079"/>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Table3</a:t>
            </a:r>
          </a:p>
        </p:txBody>
      </p:sp>
      <p:sp>
        <p:nvSpPr>
          <p:cNvPr id="34" name="Rectangle 33"/>
          <p:cNvSpPr/>
          <p:nvPr/>
        </p:nvSpPr>
        <p:spPr>
          <a:xfrm>
            <a:off x="6087648" y="3407079"/>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Table4</a:t>
            </a:r>
          </a:p>
        </p:txBody>
      </p:sp>
      <p:cxnSp>
        <p:nvCxnSpPr>
          <p:cNvPr id="36" name="Straight Connector 35"/>
          <p:cNvCxnSpPr>
            <a:stCxn id="34" idx="0"/>
            <a:endCxn id="30" idx="2"/>
          </p:cNvCxnSpPr>
          <p:nvPr/>
        </p:nvCxnSpPr>
        <p:spPr>
          <a:xfrm rot="16200000" flipV="1">
            <a:off x="6128359" y="3065744"/>
            <a:ext cx="150312" cy="53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3" idx="0"/>
            <a:endCxn id="30" idx="2"/>
          </p:cNvCxnSpPr>
          <p:nvPr/>
        </p:nvCxnSpPr>
        <p:spPr>
          <a:xfrm rot="5400000" flipH="1" flipV="1">
            <a:off x="5564687" y="3034431"/>
            <a:ext cx="150312" cy="594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2"/>
            <a:endCxn id="30" idx="0"/>
          </p:cNvCxnSpPr>
          <p:nvPr/>
        </p:nvCxnSpPr>
        <p:spPr>
          <a:xfrm rot="16200000" flipH="1">
            <a:off x="5564687" y="2320446"/>
            <a:ext cx="150313" cy="594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2" idx="2"/>
            <a:endCxn id="30" idx="0"/>
          </p:cNvCxnSpPr>
          <p:nvPr/>
        </p:nvCxnSpPr>
        <p:spPr>
          <a:xfrm rot="5400000">
            <a:off x="6128359" y="2351761"/>
            <a:ext cx="150313" cy="53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6" idx="3"/>
            <a:endCxn id="29" idx="1"/>
          </p:cNvCxnSpPr>
          <p:nvPr/>
        </p:nvCxnSpPr>
        <p:spPr>
          <a:xfrm>
            <a:off x="4208745" y="1853852"/>
            <a:ext cx="601250" cy="102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7" idx="3"/>
            <a:endCxn id="29" idx="1"/>
          </p:cNvCxnSpPr>
          <p:nvPr/>
        </p:nvCxnSpPr>
        <p:spPr>
          <a:xfrm>
            <a:off x="4208745" y="2880986"/>
            <a:ext cx="60125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8" idx="3"/>
            <a:endCxn id="29" idx="1"/>
          </p:cNvCxnSpPr>
          <p:nvPr/>
        </p:nvCxnSpPr>
        <p:spPr>
          <a:xfrm flipV="1">
            <a:off x="4208745" y="2880987"/>
            <a:ext cx="601250" cy="964503"/>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091847" y="4772416"/>
            <a:ext cx="2367419" cy="169101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tx1"/>
                </a:solidFill>
              </a:rPr>
              <a:t>Cubes</a:t>
            </a:r>
          </a:p>
        </p:txBody>
      </p:sp>
      <p:sp>
        <p:nvSpPr>
          <p:cNvPr id="50" name="Rectangle 49"/>
          <p:cNvSpPr/>
          <p:nvPr/>
        </p:nvSpPr>
        <p:spPr>
          <a:xfrm>
            <a:off x="2392471" y="5135671"/>
            <a:ext cx="1665962" cy="4509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Measures</a:t>
            </a:r>
          </a:p>
        </p:txBody>
      </p:sp>
      <p:sp>
        <p:nvSpPr>
          <p:cNvPr id="51" name="Rectangle 50"/>
          <p:cNvSpPr/>
          <p:nvPr/>
        </p:nvSpPr>
        <p:spPr>
          <a:xfrm>
            <a:off x="2404997" y="5711868"/>
            <a:ext cx="1678488" cy="63882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Dimensions</a:t>
            </a:r>
          </a:p>
        </p:txBody>
      </p:sp>
      <p:sp>
        <p:nvSpPr>
          <p:cNvPr id="52" name="Rectangle 51"/>
          <p:cNvSpPr/>
          <p:nvPr/>
        </p:nvSpPr>
        <p:spPr>
          <a:xfrm>
            <a:off x="4947780" y="4822520"/>
            <a:ext cx="1691016" cy="12275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smtClean="0">
                <a:solidFill>
                  <a:schemeClr val="tx1"/>
                </a:solidFill>
              </a:rPr>
              <a:t>Dimensions</a:t>
            </a:r>
          </a:p>
          <a:p>
            <a:endParaRPr lang="en-US" dirty="0" smtClean="0">
              <a:solidFill>
                <a:schemeClr val="tx1"/>
              </a:solidFill>
            </a:endParaRPr>
          </a:p>
          <a:p>
            <a:r>
              <a:rPr lang="en-US" dirty="0" smtClean="0">
                <a:solidFill>
                  <a:schemeClr val="tx1"/>
                </a:solidFill>
              </a:rPr>
              <a:t>Attributes</a:t>
            </a:r>
          </a:p>
          <a:p>
            <a:r>
              <a:rPr lang="en-US" dirty="0" smtClean="0">
                <a:solidFill>
                  <a:schemeClr val="tx1"/>
                </a:solidFill>
              </a:rPr>
              <a:t>Hierarchies</a:t>
            </a:r>
          </a:p>
        </p:txBody>
      </p:sp>
      <p:cxnSp>
        <p:nvCxnSpPr>
          <p:cNvPr id="54" name="Straight Connector 53"/>
          <p:cNvCxnSpPr>
            <a:stCxn id="52" idx="1"/>
            <a:endCxn id="51" idx="3"/>
          </p:cNvCxnSpPr>
          <p:nvPr/>
        </p:nvCxnSpPr>
        <p:spPr>
          <a:xfrm rot="10800000" flipV="1">
            <a:off x="4083486" y="5436296"/>
            <a:ext cx="864295" cy="594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3"/>
            <a:endCxn id="30" idx="1"/>
          </p:cNvCxnSpPr>
          <p:nvPr/>
        </p:nvCxnSpPr>
        <p:spPr>
          <a:xfrm flipV="1">
            <a:off x="4058433" y="2974932"/>
            <a:ext cx="1352809" cy="2386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2" idx="0"/>
            <a:endCxn id="33" idx="2"/>
          </p:cNvCxnSpPr>
          <p:nvPr/>
        </p:nvCxnSpPr>
        <p:spPr>
          <a:xfrm rot="16200000" flipV="1">
            <a:off x="5041727" y="4070958"/>
            <a:ext cx="1052186" cy="450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2" idx="0"/>
            <a:endCxn id="34" idx="2"/>
          </p:cNvCxnSpPr>
          <p:nvPr/>
        </p:nvCxnSpPr>
        <p:spPr>
          <a:xfrm rot="5400000" flipH="1" flipV="1">
            <a:off x="5605397" y="3958225"/>
            <a:ext cx="1052186" cy="676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 idx="6"/>
            <a:endCxn id="26" idx="1"/>
          </p:cNvCxnSpPr>
          <p:nvPr/>
        </p:nvCxnSpPr>
        <p:spPr>
          <a:xfrm>
            <a:off x="1177447" y="1852366"/>
            <a:ext cx="1164920" cy="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5" idx="6"/>
            <a:endCxn id="27" idx="1"/>
          </p:cNvCxnSpPr>
          <p:nvPr/>
        </p:nvCxnSpPr>
        <p:spPr>
          <a:xfrm flipV="1">
            <a:off x="1177447" y="2880986"/>
            <a:ext cx="1164920" cy="3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2" idx="6"/>
            <a:endCxn id="28" idx="1"/>
          </p:cNvCxnSpPr>
          <p:nvPr/>
        </p:nvCxnSpPr>
        <p:spPr>
          <a:xfrm>
            <a:off x="1177447" y="3843685"/>
            <a:ext cx="1164920" cy="180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022822" y="1316082"/>
            <a:ext cx="5048250" cy="4676775"/>
          </a:xfrm>
          <a:prstGeom prst="rect">
            <a:avLst/>
          </a:prstGeom>
          <a:noFill/>
          <a:ln w="9525">
            <a:noFill/>
            <a:miter lim="800000"/>
            <a:headEnd/>
            <a:tailEnd/>
          </a:ln>
        </p:spPr>
      </p:pic>
      <p:sp>
        <p:nvSpPr>
          <p:cNvPr id="4" name="TextBox 3"/>
          <p:cNvSpPr txBox="1"/>
          <p:nvPr/>
        </p:nvSpPr>
        <p:spPr>
          <a:xfrm>
            <a:off x="5135671" y="4872625"/>
            <a:ext cx="970074" cy="307777"/>
          </a:xfrm>
          <a:prstGeom prst="rect">
            <a:avLst/>
          </a:prstGeom>
          <a:noFill/>
        </p:spPr>
        <p:txBody>
          <a:bodyPr wrap="none" rtlCol="0">
            <a:spAutoFit/>
          </a:bodyPr>
          <a:lstStyle/>
          <a:p>
            <a:r>
              <a:rPr lang="en-US" sz="1400" dirty="0" smtClean="0">
                <a:solidFill>
                  <a:srgbClr val="FF0000"/>
                </a:solidFill>
              </a:rPr>
              <a:t>SQL Server</a:t>
            </a:r>
            <a:endParaRPr lang="en-US" sz="1400" dirty="0">
              <a:solidFill>
                <a:srgbClr val="FF0000"/>
              </a:solidFill>
            </a:endParaRPr>
          </a:p>
        </p:txBody>
      </p:sp>
      <p:sp>
        <p:nvSpPr>
          <p:cNvPr id="5" name="TextBox 4"/>
          <p:cNvSpPr txBox="1"/>
          <p:nvPr/>
        </p:nvSpPr>
        <p:spPr>
          <a:xfrm>
            <a:off x="4960307" y="2404998"/>
            <a:ext cx="1608838" cy="307777"/>
          </a:xfrm>
          <a:prstGeom prst="rect">
            <a:avLst/>
          </a:prstGeom>
          <a:noFill/>
        </p:spPr>
        <p:txBody>
          <a:bodyPr wrap="none" rtlCol="0">
            <a:spAutoFit/>
          </a:bodyPr>
          <a:lstStyle/>
          <a:p>
            <a:r>
              <a:rPr lang="en-US" sz="1400" dirty="0" smtClean="0">
                <a:solidFill>
                  <a:srgbClr val="FF0000"/>
                </a:solidFill>
              </a:rPr>
              <a:t>Access old and new</a:t>
            </a:r>
            <a:endParaRPr lang="en-US" sz="1400" dirty="0">
              <a:solidFill>
                <a:srgbClr val="FF0000"/>
              </a:solidFill>
            </a:endParaRPr>
          </a:p>
        </p:txBody>
      </p:sp>
      <p:sp>
        <p:nvSpPr>
          <p:cNvPr id="7" name="TextBox 6"/>
          <p:cNvSpPr txBox="1"/>
          <p:nvPr/>
        </p:nvSpPr>
        <p:spPr>
          <a:xfrm>
            <a:off x="5135671" y="3632548"/>
            <a:ext cx="655500" cy="307777"/>
          </a:xfrm>
          <a:prstGeom prst="rect">
            <a:avLst/>
          </a:prstGeom>
          <a:noFill/>
        </p:spPr>
        <p:txBody>
          <a:bodyPr wrap="none" rtlCol="0">
            <a:spAutoFit/>
          </a:bodyPr>
          <a:lstStyle/>
          <a:p>
            <a:r>
              <a:rPr lang="en-US" sz="1400" dirty="0" smtClean="0">
                <a:solidFill>
                  <a:srgbClr val="FF0000"/>
                </a:solidFill>
              </a:rPr>
              <a:t>Oracle</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Server Connection</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002996" y="1325983"/>
            <a:ext cx="4746451" cy="4839824"/>
          </a:xfrm>
          <a:prstGeom prst="rect">
            <a:avLst/>
          </a:prstGeom>
          <a:noFill/>
          <a:ln w="9525">
            <a:noFill/>
            <a:miter lim="800000"/>
            <a:headEnd/>
            <a:tailEnd/>
          </a:ln>
        </p:spPr>
      </p:pic>
      <p:sp>
        <p:nvSpPr>
          <p:cNvPr id="4" name="TextBox 3"/>
          <p:cNvSpPr txBox="1"/>
          <p:nvPr/>
        </p:nvSpPr>
        <p:spPr>
          <a:xfrm>
            <a:off x="6137753" y="1816274"/>
            <a:ext cx="2680570" cy="3693319"/>
          </a:xfrm>
          <a:prstGeom prst="rect">
            <a:avLst/>
          </a:prstGeom>
          <a:noFill/>
        </p:spPr>
        <p:txBody>
          <a:bodyPr wrap="square" rtlCol="0">
            <a:spAutoFit/>
          </a:bodyPr>
          <a:lstStyle/>
          <a:p>
            <a:r>
              <a:rPr lang="en-US" dirty="0" smtClean="0"/>
              <a:t>Standard connection form.</a:t>
            </a:r>
          </a:p>
          <a:p>
            <a:endParaRPr lang="en-US" dirty="0" smtClean="0"/>
          </a:p>
          <a:p>
            <a:r>
              <a:rPr lang="en-US" dirty="0" smtClean="0"/>
              <a:t>But, best to use Windows authentication.</a:t>
            </a:r>
          </a:p>
          <a:p>
            <a:endParaRPr lang="en-US" dirty="0" smtClean="0"/>
          </a:p>
          <a:p>
            <a:r>
              <a:rPr lang="en-US" dirty="0" smtClean="0"/>
              <a:t>Some problems (bugs?) exist with trying to create dimension hierarchies when using SQL authentication.</a:t>
            </a:r>
          </a:p>
          <a:p>
            <a:endParaRPr lang="en-US" dirty="0" smtClean="0"/>
          </a:p>
          <a:p>
            <a:r>
              <a:rPr lang="en-US" dirty="0" smtClean="0"/>
              <a:t>Always test the connection!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Sources</a:t>
            </a:r>
            <a:endParaRPr lang="en-US" dirty="0"/>
          </a:p>
        </p:txBody>
      </p:sp>
      <p:grpSp>
        <p:nvGrpSpPr>
          <p:cNvPr id="3" name="Group 2"/>
          <p:cNvGrpSpPr/>
          <p:nvPr/>
        </p:nvGrpSpPr>
        <p:grpSpPr>
          <a:xfrm>
            <a:off x="726510" y="1558004"/>
            <a:ext cx="450937" cy="538619"/>
            <a:chOff x="6751529" y="1402915"/>
            <a:chExt cx="450937" cy="538619"/>
          </a:xfrm>
        </p:grpSpPr>
        <p:sp>
          <p:nvSpPr>
            <p:cNvPr id="4" name="Oval 3"/>
            <p:cNvSpPr/>
            <p:nvPr/>
          </p:nvSpPr>
          <p:spPr>
            <a:xfrm>
              <a:off x="6751529" y="170354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 name="Oval 4"/>
            <p:cNvSpPr/>
            <p:nvPr/>
          </p:nvSpPr>
          <p:spPr>
            <a:xfrm>
              <a:off x="6751529" y="164091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Oval 5"/>
            <p:cNvSpPr/>
            <p:nvPr/>
          </p:nvSpPr>
          <p:spPr>
            <a:xfrm>
              <a:off x="6751529" y="157828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 name="Oval 6"/>
            <p:cNvSpPr/>
            <p:nvPr/>
          </p:nvSpPr>
          <p:spPr>
            <a:xfrm>
              <a:off x="6751529" y="152817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Oval 7"/>
            <p:cNvSpPr/>
            <p:nvPr/>
          </p:nvSpPr>
          <p:spPr>
            <a:xfrm>
              <a:off x="6751529" y="146554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Oval 8"/>
            <p:cNvSpPr/>
            <p:nvPr/>
          </p:nvSpPr>
          <p:spPr>
            <a:xfrm>
              <a:off x="6751529" y="140291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10" name="TextBox 9"/>
          <p:cNvSpPr txBox="1"/>
          <p:nvPr/>
        </p:nvSpPr>
        <p:spPr>
          <a:xfrm>
            <a:off x="350729" y="2192055"/>
            <a:ext cx="1197636" cy="369332"/>
          </a:xfrm>
          <a:prstGeom prst="rect">
            <a:avLst/>
          </a:prstGeom>
          <a:noFill/>
        </p:spPr>
        <p:txBody>
          <a:bodyPr wrap="none" rtlCol="0">
            <a:spAutoFit/>
          </a:bodyPr>
          <a:lstStyle/>
          <a:p>
            <a:r>
              <a:rPr lang="en-US" dirty="0" smtClean="0"/>
              <a:t>SQL Server</a:t>
            </a:r>
            <a:endParaRPr lang="en-US" dirty="0"/>
          </a:p>
        </p:txBody>
      </p:sp>
      <p:grpSp>
        <p:nvGrpSpPr>
          <p:cNvPr id="18" name="Group 17"/>
          <p:cNvGrpSpPr/>
          <p:nvPr/>
        </p:nvGrpSpPr>
        <p:grpSpPr>
          <a:xfrm>
            <a:off x="726510" y="3599428"/>
            <a:ext cx="450937" cy="538619"/>
            <a:chOff x="6751529" y="1402915"/>
            <a:chExt cx="450937" cy="538619"/>
          </a:xfrm>
        </p:grpSpPr>
        <p:sp>
          <p:nvSpPr>
            <p:cNvPr id="19" name="Oval 18"/>
            <p:cNvSpPr/>
            <p:nvPr/>
          </p:nvSpPr>
          <p:spPr>
            <a:xfrm>
              <a:off x="6751529" y="170354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 name="Oval 19"/>
            <p:cNvSpPr/>
            <p:nvPr/>
          </p:nvSpPr>
          <p:spPr>
            <a:xfrm>
              <a:off x="6751529" y="164091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 name="Oval 20"/>
            <p:cNvSpPr/>
            <p:nvPr/>
          </p:nvSpPr>
          <p:spPr>
            <a:xfrm>
              <a:off x="6751529" y="1578280"/>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2" name="Oval 21"/>
            <p:cNvSpPr/>
            <p:nvPr/>
          </p:nvSpPr>
          <p:spPr>
            <a:xfrm>
              <a:off x="6751529" y="152817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 name="Oval 22"/>
            <p:cNvSpPr/>
            <p:nvPr/>
          </p:nvSpPr>
          <p:spPr>
            <a:xfrm>
              <a:off x="6751529" y="146554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4" name="Oval 23"/>
            <p:cNvSpPr/>
            <p:nvPr/>
          </p:nvSpPr>
          <p:spPr>
            <a:xfrm>
              <a:off x="6751529" y="1402915"/>
              <a:ext cx="450937" cy="237994"/>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25" name="TextBox 24"/>
          <p:cNvSpPr txBox="1"/>
          <p:nvPr/>
        </p:nvSpPr>
        <p:spPr>
          <a:xfrm>
            <a:off x="350729" y="4133589"/>
            <a:ext cx="1427967" cy="369332"/>
          </a:xfrm>
          <a:prstGeom prst="rect">
            <a:avLst/>
          </a:prstGeom>
          <a:noFill/>
        </p:spPr>
        <p:txBody>
          <a:bodyPr wrap="square" rtlCol="0">
            <a:spAutoFit/>
          </a:bodyPr>
          <a:lstStyle/>
          <a:p>
            <a:r>
              <a:rPr lang="en-US" dirty="0" smtClean="0"/>
              <a:t>Oracle DBMS</a:t>
            </a:r>
            <a:endParaRPr lang="en-US" dirty="0"/>
          </a:p>
        </p:txBody>
      </p:sp>
      <p:sp>
        <p:nvSpPr>
          <p:cNvPr id="26" name="Rectangle 25"/>
          <p:cNvSpPr/>
          <p:nvPr/>
        </p:nvSpPr>
        <p:spPr>
          <a:xfrm>
            <a:off x="2342367" y="1503123"/>
            <a:ext cx="1866378" cy="7014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Source</a:t>
            </a:r>
          </a:p>
          <a:p>
            <a:pPr algn="ctr"/>
            <a:r>
              <a:rPr lang="en-US" dirty="0" smtClean="0">
                <a:solidFill>
                  <a:schemeClr val="tx1"/>
                </a:solidFill>
              </a:rPr>
              <a:t>Data Connection</a:t>
            </a:r>
          </a:p>
        </p:txBody>
      </p:sp>
      <p:sp>
        <p:nvSpPr>
          <p:cNvPr id="28" name="Rectangle 27"/>
          <p:cNvSpPr/>
          <p:nvPr/>
        </p:nvSpPr>
        <p:spPr>
          <a:xfrm>
            <a:off x="2342367" y="3494761"/>
            <a:ext cx="1866378" cy="7014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Data Source</a:t>
            </a:r>
          </a:p>
          <a:p>
            <a:pPr algn="ctr"/>
            <a:r>
              <a:rPr lang="en-US" dirty="0" smtClean="0">
                <a:solidFill>
                  <a:schemeClr val="tx1"/>
                </a:solidFill>
              </a:rPr>
              <a:t>Data Connection</a:t>
            </a:r>
          </a:p>
        </p:txBody>
      </p:sp>
      <p:sp>
        <p:nvSpPr>
          <p:cNvPr id="29" name="Rectangle 28"/>
          <p:cNvSpPr/>
          <p:nvPr/>
        </p:nvSpPr>
        <p:spPr>
          <a:xfrm>
            <a:off x="4809995" y="1716066"/>
            <a:ext cx="2229632" cy="232984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tx1"/>
                </a:solidFill>
              </a:rPr>
              <a:t>Data Source View</a:t>
            </a:r>
          </a:p>
        </p:txBody>
      </p:sp>
      <p:sp>
        <p:nvSpPr>
          <p:cNvPr id="30" name="Rectangle 29"/>
          <p:cNvSpPr/>
          <p:nvPr/>
        </p:nvSpPr>
        <p:spPr>
          <a:xfrm>
            <a:off x="5411242" y="2693096"/>
            <a:ext cx="1052187" cy="563671"/>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Fact Measures</a:t>
            </a:r>
          </a:p>
        </p:txBody>
      </p:sp>
      <p:sp>
        <p:nvSpPr>
          <p:cNvPr id="31" name="Rectangle 30"/>
          <p:cNvSpPr/>
          <p:nvPr/>
        </p:nvSpPr>
        <p:spPr>
          <a:xfrm>
            <a:off x="4960306" y="2179528"/>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Table1</a:t>
            </a:r>
          </a:p>
        </p:txBody>
      </p:sp>
      <p:sp>
        <p:nvSpPr>
          <p:cNvPr id="32" name="Rectangle 31"/>
          <p:cNvSpPr/>
          <p:nvPr/>
        </p:nvSpPr>
        <p:spPr>
          <a:xfrm>
            <a:off x="6087648" y="2179528"/>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Table2</a:t>
            </a:r>
          </a:p>
        </p:txBody>
      </p:sp>
      <p:sp>
        <p:nvSpPr>
          <p:cNvPr id="33" name="Rectangle 32"/>
          <p:cNvSpPr/>
          <p:nvPr/>
        </p:nvSpPr>
        <p:spPr>
          <a:xfrm>
            <a:off x="4960306" y="3407079"/>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Table3</a:t>
            </a:r>
          </a:p>
        </p:txBody>
      </p:sp>
      <p:sp>
        <p:nvSpPr>
          <p:cNvPr id="34" name="Rectangle 33"/>
          <p:cNvSpPr/>
          <p:nvPr/>
        </p:nvSpPr>
        <p:spPr>
          <a:xfrm>
            <a:off x="6087648" y="3407079"/>
            <a:ext cx="764089" cy="36325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Table4</a:t>
            </a:r>
          </a:p>
        </p:txBody>
      </p:sp>
      <p:cxnSp>
        <p:nvCxnSpPr>
          <p:cNvPr id="35" name="Straight Connector 34"/>
          <p:cNvCxnSpPr>
            <a:stCxn id="34" idx="0"/>
            <a:endCxn id="30" idx="2"/>
          </p:cNvCxnSpPr>
          <p:nvPr/>
        </p:nvCxnSpPr>
        <p:spPr>
          <a:xfrm rot="16200000" flipV="1">
            <a:off x="6128359" y="3065744"/>
            <a:ext cx="150312" cy="53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3" idx="0"/>
            <a:endCxn id="30" idx="2"/>
          </p:cNvCxnSpPr>
          <p:nvPr/>
        </p:nvCxnSpPr>
        <p:spPr>
          <a:xfrm rot="5400000" flipH="1" flipV="1">
            <a:off x="5564687" y="3034431"/>
            <a:ext cx="150312" cy="594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1" idx="2"/>
            <a:endCxn id="30" idx="0"/>
          </p:cNvCxnSpPr>
          <p:nvPr/>
        </p:nvCxnSpPr>
        <p:spPr>
          <a:xfrm rot="16200000" flipH="1">
            <a:off x="5564687" y="2320446"/>
            <a:ext cx="150313" cy="594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2" idx="2"/>
            <a:endCxn id="30" idx="0"/>
          </p:cNvCxnSpPr>
          <p:nvPr/>
        </p:nvCxnSpPr>
        <p:spPr>
          <a:xfrm rot="5400000">
            <a:off x="6128359" y="2351761"/>
            <a:ext cx="150313" cy="53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6" idx="3"/>
            <a:endCxn id="29" idx="1"/>
          </p:cNvCxnSpPr>
          <p:nvPr/>
        </p:nvCxnSpPr>
        <p:spPr>
          <a:xfrm>
            <a:off x="4208745" y="1853852"/>
            <a:ext cx="601250" cy="102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8" idx="3"/>
            <a:endCxn id="29" idx="1"/>
          </p:cNvCxnSpPr>
          <p:nvPr/>
        </p:nvCxnSpPr>
        <p:spPr>
          <a:xfrm flipV="1">
            <a:off x="4208745" y="2880987"/>
            <a:ext cx="601250" cy="964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6"/>
            <a:endCxn id="26" idx="1"/>
          </p:cNvCxnSpPr>
          <p:nvPr/>
        </p:nvCxnSpPr>
        <p:spPr>
          <a:xfrm>
            <a:off x="1177447" y="1852366"/>
            <a:ext cx="1164920" cy="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2" idx="6"/>
            <a:endCxn id="28" idx="1"/>
          </p:cNvCxnSpPr>
          <p:nvPr/>
        </p:nvCxnSpPr>
        <p:spPr>
          <a:xfrm>
            <a:off x="1177447" y="3843685"/>
            <a:ext cx="1164920" cy="1805"/>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277655" y="4784942"/>
            <a:ext cx="5498926" cy="923330"/>
          </a:xfrm>
          <a:prstGeom prst="rect">
            <a:avLst/>
          </a:prstGeom>
          <a:noFill/>
        </p:spPr>
        <p:txBody>
          <a:bodyPr wrap="square" rtlCol="0">
            <a:spAutoFit/>
          </a:bodyPr>
          <a:lstStyle/>
          <a:p>
            <a:r>
              <a:rPr lang="en-US" dirty="0" smtClean="0">
                <a:solidFill>
                  <a:srgbClr val="0070C0"/>
                </a:solidFill>
              </a:rPr>
              <a:t>Tables can come from any of the data sources.</a:t>
            </a:r>
          </a:p>
          <a:p>
            <a:r>
              <a:rPr lang="en-US" dirty="0" smtClean="0">
                <a:solidFill>
                  <a:srgbClr val="0070C0"/>
                </a:solidFill>
              </a:rPr>
              <a:t>The OLAP engine automatically integrates the data and handles relationships—even across different DBMSs.</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Sample OLAP Cube</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110" y="1235675"/>
            <a:ext cx="7171037" cy="531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 View</a:t>
            </a:r>
            <a:endParaRPr lang="en-US" dirty="0"/>
          </a:p>
        </p:txBody>
      </p:sp>
      <p:pic>
        <p:nvPicPr>
          <p:cNvPr id="3074" name="Picture 2"/>
          <p:cNvPicPr>
            <a:picLocks noChangeAspect="1" noChangeArrowheads="1"/>
          </p:cNvPicPr>
          <p:nvPr/>
        </p:nvPicPr>
        <p:blipFill>
          <a:blip r:embed="rId2" cstate="print"/>
          <a:srcRect l="19731" t="13577" r="26885" b="18277"/>
          <a:stretch>
            <a:fillRect/>
          </a:stretch>
        </p:blipFill>
        <p:spPr bwMode="auto">
          <a:xfrm>
            <a:off x="1966585" y="1189973"/>
            <a:ext cx="5486401" cy="5424640"/>
          </a:xfrm>
          <a:prstGeom prst="rect">
            <a:avLst/>
          </a:prstGeom>
          <a:noFill/>
          <a:ln w="9525">
            <a:noFill/>
            <a:miter lim="800000"/>
            <a:headEnd/>
            <a:tailEnd/>
          </a:ln>
        </p:spPr>
      </p:pic>
      <p:sp>
        <p:nvSpPr>
          <p:cNvPr id="4" name="TextBox 3"/>
          <p:cNvSpPr txBox="1"/>
          <p:nvPr/>
        </p:nvSpPr>
        <p:spPr>
          <a:xfrm>
            <a:off x="175365" y="1665962"/>
            <a:ext cx="1803748" cy="1477328"/>
          </a:xfrm>
          <a:prstGeom prst="rect">
            <a:avLst/>
          </a:prstGeom>
          <a:noFill/>
        </p:spPr>
        <p:txBody>
          <a:bodyPr wrap="square" rtlCol="0">
            <a:spAutoFit/>
          </a:bodyPr>
          <a:lstStyle/>
          <a:p>
            <a:r>
              <a:rPr lang="en-US" dirty="0" smtClean="0"/>
              <a:t>Notice the basic star design (except for the City table as a lookup).</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Views</a:t>
            </a:r>
            <a:endParaRPr lang="en-US" dirty="0"/>
          </a:p>
        </p:txBody>
      </p:sp>
      <p:sp>
        <p:nvSpPr>
          <p:cNvPr id="3" name="TextBox 2"/>
          <p:cNvSpPr txBox="1"/>
          <p:nvPr/>
        </p:nvSpPr>
        <p:spPr>
          <a:xfrm>
            <a:off x="400832" y="1365337"/>
            <a:ext cx="8004132" cy="3693319"/>
          </a:xfrm>
          <a:prstGeom prst="rect">
            <a:avLst/>
          </a:prstGeom>
          <a:noFill/>
        </p:spPr>
        <p:txBody>
          <a:bodyPr wrap="square" rtlCol="0">
            <a:spAutoFit/>
          </a:bodyPr>
          <a:lstStyle/>
          <a:p>
            <a:r>
              <a:rPr lang="en-US" dirty="0" smtClean="0"/>
              <a:t>Data for cubes and data mining analysis MUST come from a view.</a:t>
            </a:r>
          </a:p>
          <a:p>
            <a:endParaRPr lang="en-US" dirty="0" smtClean="0"/>
          </a:p>
          <a:p>
            <a:r>
              <a:rPr lang="en-US" dirty="0" smtClean="0"/>
              <a:t>A single view with dozens of tables gets messy.</a:t>
            </a:r>
          </a:p>
          <a:p>
            <a:endParaRPr lang="en-US" dirty="0" smtClean="0"/>
          </a:p>
          <a:p>
            <a:r>
              <a:rPr lang="en-US" dirty="0" smtClean="0"/>
              <a:t>Often better to create multiple data source views.</a:t>
            </a:r>
          </a:p>
          <a:p>
            <a:r>
              <a:rPr lang="en-US" dirty="0" smtClean="0"/>
              <a:t>	Create for a project—logical data that belongs together.</a:t>
            </a:r>
          </a:p>
          <a:p>
            <a:r>
              <a:rPr lang="en-US" dirty="0" smtClean="0"/>
              <a:t>	Create for a user group—easier to assign security.</a:t>
            </a:r>
          </a:p>
          <a:p>
            <a:endParaRPr lang="en-US" dirty="0" smtClean="0"/>
          </a:p>
          <a:p>
            <a:r>
              <a:rPr lang="en-US" dirty="0" smtClean="0"/>
              <a:t>Can also create separate diagrams within a view to show just a subset of the data. </a:t>
            </a:r>
          </a:p>
          <a:p>
            <a:endParaRPr lang="en-US" dirty="0" smtClean="0"/>
          </a:p>
          <a:p>
            <a:r>
              <a:rPr lang="en-US" dirty="0" smtClean="0"/>
              <a:t>But, the diagram only simplifies the display within the data source view. It is not used outside the diagram window so it cannot be used to simplify selecting data for cubes or mining.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359079" y="1252603"/>
            <a:ext cx="5155540" cy="467220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Create a Data Source View</a:t>
            </a:r>
            <a:endParaRPr lang="en-US" dirty="0"/>
          </a:p>
        </p:txBody>
      </p:sp>
      <p:sp>
        <p:nvSpPr>
          <p:cNvPr id="4" name="TextBox 3"/>
          <p:cNvSpPr txBox="1"/>
          <p:nvPr/>
        </p:nvSpPr>
        <p:spPr>
          <a:xfrm>
            <a:off x="5774499" y="1440493"/>
            <a:ext cx="2805830" cy="3693319"/>
          </a:xfrm>
          <a:prstGeom prst="rect">
            <a:avLst/>
          </a:prstGeom>
          <a:noFill/>
        </p:spPr>
        <p:txBody>
          <a:bodyPr wrap="square" rtlCol="0">
            <a:spAutoFit/>
          </a:bodyPr>
          <a:lstStyle/>
          <a:p>
            <a:r>
              <a:rPr lang="en-US" dirty="0" smtClean="0"/>
              <a:t>Right-click Data Source Views in the Solution Explorer and pick New.</a:t>
            </a:r>
          </a:p>
          <a:p>
            <a:endParaRPr lang="en-US" dirty="0" smtClean="0"/>
          </a:p>
          <a:p>
            <a:r>
              <a:rPr lang="en-US" dirty="0" smtClean="0"/>
              <a:t>Choose the appropriate Data Source.</a:t>
            </a:r>
          </a:p>
          <a:p>
            <a:endParaRPr lang="en-US" dirty="0" smtClean="0"/>
          </a:p>
          <a:p>
            <a:r>
              <a:rPr lang="en-US" dirty="0" smtClean="0"/>
              <a:t>Pick the desired tables and views from the database.</a:t>
            </a:r>
          </a:p>
          <a:p>
            <a:endParaRPr lang="en-US" dirty="0" smtClean="0"/>
          </a:p>
          <a:p>
            <a:r>
              <a:rPr lang="en-US" dirty="0" smtClean="0"/>
              <a:t>Give the Data Source View a name that everyone will recognize (next screen).</a:t>
            </a:r>
            <a:endParaRPr lang="en-US" dirty="0"/>
          </a:p>
        </p:txBody>
      </p:sp>
      <p:cxnSp>
        <p:nvCxnSpPr>
          <p:cNvPr id="6" name="Straight Arrow Connector 5"/>
          <p:cNvCxnSpPr/>
          <p:nvPr/>
        </p:nvCxnSpPr>
        <p:spPr>
          <a:xfrm rot="10800000">
            <a:off x="4033382" y="3645074"/>
            <a:ext cx="1615857" cy="162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Named Calculation</a:t>
            </a:r>
            <a:endParaRPr lang="en-US" dirty="0"/>
          </a:p>
        </p:txBody>
      </p:sp>
      <p:sp>
        <p:nvSpPr>
          <p:cNvPr id="4" name="TextBox 3"/>
          <p:cNvSpPr txBox="1"/>
          <p:nvPr/>
        </p:nvSpPr>
        <p:spPr>
          <a:xfrm>
            <a:off x="6275540" y="1578279"/>
            <a:ext cx="2505205" cy="3139321"/>
          </a:xfrm>
          <a:prstGeom prst="rect">
            <a:avLst/>
          </a:prstGeom>
          <a:noFill/>
        </p:spPr>
        <p:txBody>
          <a:bodyPr wrap="square" rtlCol="0">
            <a:spAutoFit/>
          </a:bodyPr>
          <a:lstStyle/>
          <a:p>
            <a:r>
              <a:rPr lang="en-US" dirty="0" smtClean="0"/>
              <a:t>Right-click the title bar of the Bicycle table.</a:t>
            </a:r>
          </a:p>
          <a:p>
            <a:r>
              <a:rPr lang="en-US" dirty="0" smtClean="0"/>
              <a:t>Not the middle of the table!</a:t>
            </a:r>
          </a:p>
          <a:p>
            <a:endParaRPr lang="en-US" dirty="0" smtClean="0"/>
          </a:p>
          <a:p>
            <a:r>
              <a:rPr lang="en-US" dirty="0" smtClean="0"/>
              <a:t>Expressions are SQL Server functions and calculations</a:t>
            </a:r>
          </a:p>
          <a:p>
            <a:endParaRPr lang="en-US" dirty="0" smtClean="0"/>
          </a:p>
          <a:p>
            <a:r>
              <a:rPr lang="en-US" dirty="0" smtClean="0"/>
              <a:t>Calculations are row-by-row within the table.</a:t>
            </a:r>
          </a:p>
        </p:txBody>
      </p:sp>
      <p:pic>
        <p:nvPicPr>
          <p:cNvPr id="1026" name="Picture 2"/>
          <p:cNvPicPr>
            <a:picLocks noChangeAspect="1" noChangeArrowheads="1"/>
          </p:cNvPicPr>
          <p:nvPr/>
        </p:nvPicPr>
        <p:blipFill>
          <a:blip r:embed="rId2" cstate="print"/>
          <a:srcRect/>
          <a:stretch>
            <a:fillRect/>
          </a:stretch>
        </p:blipFill>
        <p:spPr bwMode="auto">
          <a:xfrm>
            <a:off x="521853" y="1484139"/>
            <a:ext cx="5419725" cy="391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Named Query</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513567" y="1210106"/>
            <a:ext cx="5471263" cy="5373561"/>
          </a:xfrm>
          <a:prstGeom prst="rect">
            <a:avLst/>
          </a:prstGeom>
          <a:noFill/>
          <a:ln w="9525">
            <a:noFill/>
            <a:miter lim="800000"/>
            <a:headEnd/>
            <a:tailEnd/>
          </a:ln>
        </p:spPr>
      </p:pic>
      <p:sp>
        <p:nvSpPr>
          <p:cNvPr id="5" name="TextBox 4"/>
          <p:cNvSpPr txBox="1"/>
          <p:nvPr/>
        </p:nvSpPr>
        <p:spPr>
          <a:xfrm>
            <a:off x="6288066" y="1415441"/>
            <a:ext cx="2505205" cy="2031325"/>
          </a:xfrm>
          <a:prstGeom prst="rect">
            <a:avLst/>
          </a:prstGeom>
          <a:noFill/>
        </p:spPr>
        <p:txBody>
          <a:bodyPr wrap="square" rtlCol="0">
            <a:spAutoFit/>
          </a:bodyPr>
          <a:lstStyle/>
          <a:p>
            <a:r>
              <a:rPr lang="en-US" dirty="0" smtClean="0"/>
              <a:t>Most of the data mining tools require some data preparation.</a:t>
            </a:r>
          </a:p>
          <a:p>
            <a:endParaRPr lang="en-US" dirty="0" smtClean="0"/>
          </a:p>
          <a:p>
            <a:r>
              <a:rPr lang="en-US" dirty="0" smtClean="0"/>
              <a:t>Example: Time Series to compute total sales by month.</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Primary Key</a:t>
            </a:r>
            <a:endParaRPr lang="en-US" dirty="0"/>
          </a:p>
        </p:txBody>
      </p:sp>
      <p:pic>
        <p:nvPicPr>
          <p:cNvPr id="2050" name="Picture 2"/>
          <p:cNvPicPr>
            <a:picLocks noChangeAspect="1" noChangeArrowheads="1"/>
          </p:cNvPicPr>
          <p:nvPr/>
        </p:nvPicPr>
        <p:blipFill>
          <a:blip r:embed="rId2" cstate="print"/>
          <a:srcRect l="30206" t="22685" r="48356" b="56274"/>
          <a:stretch>
            <a:fillRect/>
          </a:stretch>
        </p:blipFill>
        <p:spPr bwMode="auto">
          <a:xfrm>
            <a:off x="1152395" y="1465546"/>
            <a:ext cx="3920647" cy="2404997"/>
          </a:xfrm>
          <a:prstGeom prst="rect">
            <a:avLst/>
          </a:prstGeom>
          <a:noFill/>
          <a:ln w="9525">
            <a:noFill/>
            <a:miter lim="800000"/>
            <a:headEnd/>
            <a:tailEnd/>
          </a:ln>
        </p:spPr>
      </p:pic>
      <p:sp>
        <p:nvSpPr>
          <p:cNvPr id="4" name="TextBox 3"/>
          <p:cNvSpPr txBox="1"/>
          <p:nvPr/>
        </p:nvSpPr>
        <p:spPr>
          <a:xfrm>
            <a:off x="5774499" y="1553227"/>
            <a:ext cx="2730674" cy="1754326"/>
          </a:xfrm>
          <a:prstGeom prst="rect">
            <a:avLst/>
          </a:prstGeom>
          <a:noFill/>
        </p:spPr>
        <p:txBody>
          <a:bodyPr wrap="square" rtlCol="0">
            <a:spAutoFit/>
          </a:bodyPr>
          <a:lstStyle/>
          <a:p>
            <a:r>
              <a:rPr lang="en-US" dirty="0" smtClean="0"/>
              <a:t>All of the tools require a primary key. Best to set it in the data source view.</a:t>
            </a:r>
          </a:p>
          <a:p>
            <a:endParaRPr lang="en-US" dirty="0" smtClean="0"/>
          </a:p>
          <a:p>
            <a:r>
              <a:rPr lang="en-US" dirty="0" smtClean="0"/>
              <a:t>Right-click the column name and set it.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Relationships</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095375" y="1223963"/>
            <a:ext cx="6953250" cy="44100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Cube: Measure Tables</a:t>
            </a:r>
            <a:endParaRPr lang="en-US" dirty="0"/>
          </a:p>
        </p:txBody>
      </p:sp>
      <p:sp>
        <p:nvSpPr>
          <p:cNvPr id="4" name="TextBox 3"/>
          <p:cNvSpPr txBox="1"/>
          <p:nvPr/>
        </p:nvSpPr>
        <p:spPr>
          <a:xfrm>
            <a:off x="6250488" y="1540701"/>
            <a:ext cx="2116898" cy="3139321"/>
          </a:xfrm>
          <a:prstGeom prst="rect">
            <a:avLst/>
          </a:prstGeom>
          <a:noFill/>
        </p:spPr>
        <p:txBody>
          <a:bodyPr wrap="square" rtlCol="0">
            <a:spAutoFit/>
          </a:bodyPr>
          <a:lstStyle/>
          <a:p>
            <a:r>
              <a:rPr lang="en-US" dirty="0" smtClean="0"/>
              <a:t>Right-click Cubes in Solution Explorer and pick New Cube.</a:t>
            </a:r>
          </a:p>
          <a:p>
            <a:endParaRPr lang="en-US" dirty="0" smtClean="0"/>
          </a:p>
          <a:p>
            <a:r>
              <a:rPr lang="en-US" dirty="0" smtClean="0"/>
              <a:t>Use Existing tables.</a:t>
            </a:r>
          </a:p>
          <a:p>
            <a:endParaRPr lang="en-US" dirty="0" smtClean="0"/>
          </a:p>
          <a:p>
            <a:r>
              <a:rPr lang="en-US" dirty="0" smtClean="0"/>
              <a:t>Select the data source view and select the table(s) containing the measures/facts.</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622125" y="1458107"/>
            <a:ext cx="5315789" cy="4817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2229633" y="1335587"/>
            <a:ext cx="4901852" cy="44423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 Tables</a:t>
            </a:r>
            <a:endParaRPr lang="en-US" dirty="0"/>
          </a:p>
        </p:txBody>
      </p:sp>
      <p:sp>
        <p:nvSpPr>
          <p:cNvPr id="4" name="TextBox 3"/>
          <p:cNvSpPr txBox="1"/>
          <p:nvPr/>
        </p:nvSpPr>
        <p:spPr>
          <a:xfrm>
            <a:off x="6112701" y="1465545"/>
            <a:ext cx="2705622" cy="4524315"/>
          </a:xfrm>
          <a:prstGeom prst="rect">
            <a:avLst/>
          </a:prstGeom>
          <a:noFill/>
        </p:spPr>
        <p:txBody>
          <a:bodyPr wrap="square" rtlCol="0">
            <a:spAutoFit/>
          </a:bodyPr>
          <a:lstStyle/>
          <a:p>
            <a:r>
              <a:rPr lang="en-US" dirty="0" smtClean="0"/>
              <a:t>Tables in the data source view with links to the fact table are included automatically as dimensions.</a:t>
            </a:r>
          </a:p>
          <a:p>
            <a:endParaRPr lang="en-US" dirty="0" smtClean="0"/>
          </a:p>
          <a:p>
            <a:r>
              <a:rPr lang="en-US" dirty="0" smtClean="0"/>
              <a:t>Here, they serve as lookup tables to provide names for the ID values stored in the Bicycle table.</a:t>
            </a:r>
          </a:p>
          <a:p>
            <a:endParaRPr lang="en-US" dirty="0" smtClean="0"/>
          </a:p>
          <a:p>
            <a:r>
              <a:rPr lang="en-US" dirty="0" smtClean="0"/>
              <a:t>City works through the Customer table and can be removed later when a location hierarchy is created.</a:t>
            </a:r>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638684" y="1371077"/>
            <a:ext cx="5273601" cy="4779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Relational Joins</a:t>
            </a:r>
            <a:endParaRPr lang="en-US" dirty="0"/>
          </a:p>
        </p:txBody>
      </p:sp>
      <p:graphicFrame>
        <p:nvGraphicFramePr>
          <p:cNvPr id="3" name="Table 2"/>
          <p:cNvGraphicFramePr>
            <a:graphicFrameLocks noGrp="1"/>
          </p:cNvGraphicFramePr>
          <p:nvPr/>
        </p:nvGraphicFramePr>
        <p:xfrm>
          <a:off x="3491133" y="1298531"/>
          <a:ext cx="4595207" cy="1219200"/>
        </p:xfrm>
        <a:graphic>
          <a:graphicData uri="http://schemas.openxmlformats.org/drawingml/2006/table">
            <a:tbl>
              <a:tblPr/>
              <a:tblGrid>
                <a:gridCol w="934886"/>
                <a:gridCol w="1388911"/>
                <a:gridCol w="1101574"/>
                <a:gridCol w="1169836"/>
              </a:tblGrid>
              <a:tr h="238621">
                <a:tc>
                  <a:txBody>
                    <a:bodyPr/>
                    <a:lstStyle/>
                    <a:p>
                      <a:pPr marL="0" marR="0">
                        <a:spcBef>
                          <a:spcPts val="0"/>
                        </a:spcBef>
                        <a:spcAft>
                          <a:spcPts val="0"/>
                        </a:spcAft>
                      </a:pPr>
                      <a:r>
                        <a:rPr lang="en-US" sz="1600" dirty="0" err="1">
                          <a:latin typeface="Century Schoolbook"/>
                          <a:ea typeface="Calibri"/>
                          <a:cs typeface="Times New Roman"/>
                        </a:rPr>
                        <a:t>ItemID</a:t>
                      </a:r>
                      <a:endParaRPr lang="en-US" sz="1600" dirty="0">
                        <a:latin typeface="Century Schoolbook"/>
                        <a:ea typeface="Calibri"/>
                        <a:cs typeface="Times New Roman"/>
                      </a:endParaRP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Description</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ListPrice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dirty="0">
                          <a:latin typeface="Century Schoolbook"/>
                          <a:ea typeface="Calibri"/>
                          <a:cs typeface="Times New Roman"/>
                        </a:rPr>
                        <a:t>Category</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38621">
                <a:tc>
                  <a:txBody>
                    <a:bodyPr/>
                    <a:lstStyle/>
                    <a:p>
                      <a:pPr marL="0" marR="0">
                        <a:spcBef>
                          <a:spcPts val="0"/>
                        </a:spcBef>
                        <a:spcAft>
                          <a:spcPts val="0"/>
                        </a:spcAft>
                      </a:pPr>
                      <a:r>
                        <a:rPr lang="en-US" sz="1600">
                          <a:latin typeface="Century Schoolbook"/>
                          <a:ea typeface="Calibri"/>
                          <a:cs typeface="Times New Roman"/>
                        </a:rPr>
                        <a:t>1</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French Loaf</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$3.99</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Bread</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621">
                <a:tc>
                  <a:txBody>
                    <a:bodyPr/>
                    <a:lstStyle/>
                    <a:p>
                      <a:pPr marL="0" marR="0">
                        <a:spcBef>
                          <a:spcPts val="0"/>
                        </a:spcBef>
                        <a:spcAft>
                          <a:spcPts val="0"/>
                        </a:spcAft>
                      </a:pPr>
                      <a:r>
                        <a:rPr lang="en-US" sz="1600">
                          <a:latin typeface="Century Schoolbook"/>
                          <a:ea typeface="Calibri"/>
                          <a:cs typeface="Times New Roman"/>
                        </a:rPr>
                        <a:t>60</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Angel Cake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$7.99</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Cake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621">
                <a:tc>
                  <a:txBody>
                    <a:bodyPr/>
                    <a:lstStyle/>
                    <a:p>
                      <a:pPr marL="0" marR="0">
                        <a:spcBef>
                          <a:spcPts val="0"/>
                        </a:spcBef>
                        <a:spcAft>
                          <a:spcPts val="0"/>
                        </a:spcAft>
                      </a:pPr>
                      <a:r>
                        <a:rPr lang="en-US" sz="1600">
                          <a:latin typeface="Century Schoolbook"/>
                          <a:ea typeface="Calibri"/>
                          <a:cs typeface="Times New Roman"/>
                        </a:rPr>
                        <a:t>44</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Apple Pie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11.99</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Pie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621">
                <a:tc>
                  <a:txBody>
                    <a:bodyPr/>
                    <a:lstStyle/>
                    <a:p>
                      <a:pPr marL="0" marR="0">
                        <a:spcBef>
                          <a:spcPts val="0"/>
                        </a:spcBef>
                        <a:spcAft>
                          <a:spcPts val="0"/>
                        </a:spcAft>
                      </a:pPr>
                      <a:r>
                        <a:rPr lang="en-US" sz="1600">
                          <a:latin typeface="Century Schoolbook"/>
                          <a:ea typeface="Calibri"/>
                          <a:cs typeface="Times New Roman"/>
                        </a:rPr>
                        <a:t>46</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Pecan Pie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11.99</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Pecan Pie</a:t>
                      </a:r>
                    </a:p>
                  </a:txBody>
                  <a:tcPr marL="95968" marR="95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3491133" y="2734326"/>
          <a:ext cx="4117909" cy="1248950"/>
        </p:xfrm>
        <a:graphic>
          <a:graphicData uri="http://schemas.openxmlformats.org/drawingml/2006/table">
            <a:tbl>
              <a:tblPr/>
              <a:tblGrid>
                <a:gridCol w="909224"/>
                <a:gridCol w="947324"/>
                <a:gridCol w="1112424"/>
                <a:gridCol w="1148937"/>
              </a:tblGrid>
              <a:tr h="249790">
                <a:tc>
                  <a:txBody>
                    <a:bodyPr/>
                    <a:lstStyle/>
                    <a:p>
                      <a:pPr marL="0" marR="0">
                        <a:spcBef>
                          <a:spcPts val="0"/>
                        </a:spcBef>
                        <a:spcAft>
                          <a:spcPts val="0"/>
                        </a:spcAft>
                      </a:pPr>
                      <a:r>
                        <a:rPr lang="en-US" sz="1600" dirty="0" err="1">
                          <a:latin typeface="Century Schoolbook"/>
                          <a:ea typeface="Calibri"/>
                          <a:cs typeface="Times New Roman"/>
                        </a:rPr>
                        <a:t>SaleID</a:t>
                      </a:r>
                      <a:endParaRPr lang="en-US" sz="1600" dirty="0">
                        <a:latin typeface="Century Schoolbook"/>
                        <a:ea typeface="Calibri"/>
                        <a:cs typeface="Times New Roman"/>
                      </a:endParaRP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ItemID</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Quantity</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dirty="0" err="1">
                          <a:latin typeface="Century Schoolbook"/>
                          <a:ea typeface="Calibri"/>
                          <a:cs typeface="Times New Roman"/>
                        </a:rPr>
                        <a:t>SalePrice</a:t>
                      </a:r>
                      <a:endParaRPr lang="en-US" sz="1600" dirty="0">
                        <a:latin typeface="Century Schoolbook"/>
                        <a:ea typeface="Calibri"/>
                        <a:cs typeface="Times New Roman"/>
                      </a:endParaRP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49790">
                <a:tc>
                  <a:txBody>
                    <a:bodyPr/>
                    <a:lstStyle/>
                    <a:p>
                      <a:pPr marL="0" marR="0">
                        <a:spcBef>
                          <a:spcPts val="0"/>
                        </a:spcBef>
                        <a:spcAft>
                          <a:spcPts val="0"/>
                        </a:spcAft>
                      </a:pPr>
                      <a:r>
                        <a:rPr lang="en-US" sz="1600">
                          <a:latin typeface="Century Schoolbook"/>
                          <a:ea typeface="Calibri"/>
                          <a:cs typeface="Times New Roman"/>
                        </a:rPr>
                        <a:t>1</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3.99</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790">
                <a:tc>
                  <a:txBody>
                    <a:bodyPr/>
                    <a:lstStyle/>
                    <a:p>
                      <a:pPr marL="0" marR="0">
                        <a:spcBef>
                          <a:spcPts val="0"/>
                        </a:spcBef>
                        <a:spcAft>
                          <a:spcPts val="0"/>
                        </a:spcAft>
                      </a:pPr>
                      <a:r>
                        <a:rPr lang="en-US" sz="1600">
                          <a:latin typeface="Century Schoolbook"/>
                          <a:ea typeface="Calibri"/>
                          <a:cs typeface="Times New Roman"/>
                        </a:rPr>
                        <a:t>2</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44</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11.99</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790">
                <a:tc>
                  <a:txBody>
                    <a:bodyPr/>
                    <a:lstStyle/>
                    <a:p>
                      <a:pPr marL="0" marR="0">
                        <a:spcBef>
                          <a:spcPts val="0"/>
                        </a:spcBef>
                        <a:spcAft>
                          <a:spcPts val="0"/>
                        </a:spcAft>
                      </a:pPr>
                      <a:r>
                        <a:rPr lang="en-US" sz="1600">
                          <a:latin typeface="Century Schoolbook"/>
                          <a:ea typeface="Calibri"/>
                          <a:cs typeface="Times New Roman"/>
                        </a:rPr>
                        <a:t>2</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60</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7.99</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790">
                <a:tc>
                  <a:txBody>
                    <a:bodyPr/>
                    <a:lstStyle/>
                    <a:p>
                      <a:pPr marL="0" marR="0">
                        <a:spcBef>
                          <a:spcPts val="0"/>
                        </a:spcBef>
                        <a:spcAft>
                          <a:spcPts val="0"/>
                        </a:spcAft>
                      </a:pPr>
                      <a:r>
                        <a:rPr lang="en-US" sz="1600">
                          <a:latin typeface="Century Schoolbook"/>
                          <a:ea typeface="Calibri"/>
                          <a:cs typeface="Times New Roman"/>
                        </a:rPr>
                        <a:t>3</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46</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2</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11.99</a:t>
                      </a:r>
                    </a:p>
                  </a:txBody>
                  <a:tcPr marL="102187" marR="102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3491133" y="4196010"/>
          <a:ext cx="3448982" cy="989764"/>
        </p:xfrm>
        <a:graphic>
          <a:graphicData uri="http://schemas.openxmlformats.org/drawingml/2006/table">
            <a:tbl>
              <a:tblPr/>
              <a:tblGrid>
                <a:gridCol w="907302"/>
                <a:gridCol w="1118440"/>
                <a:gridCol w="1423240"/>
              </a:tblGrid>
              <a:tr h="247441">
                <a:tc>
                  <a:txBody>
                    <a:bodyPr/>
                    <a:lstStyle/>
                    <a:p>
                      <a:pPr marL="0" marR="0">
                        <a:spcBef>
                          <a:spcPts val="0"/>
                        </a:spcBef>
                        <a:spcAft>
                          <a:spcPts val="0"/>
                        </a:spcAft>
                      </a:pPr>
                      <a:r>
                        <a:rPr lang="en-US" sz="1600" dirty="0" err="1">
                          <a:latin typeface="Century Schoolbook"/>
                          <a:ea typeface="Calibri"/>
                          <a:cs typeface="Times New Roman"/>
                        </a:rPr>
                        <a:t>SaleID</a:t>
                      </a:r>
                      <a:endParaRPr lang="en-US" sz="1600" dirty="0">
                        <a:latin typeface="Century Schoolbook"/>
                        <a:ea typeface="Calibri"/>
                        <a:cs typeface="Times New Roman"/>
                      </a:endParaRP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SaleDate</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dirty="0" err="1">
                          <a:latin typeface="Century Schoolbook"/>
                          <a:ea typeface="Calibri"/>
                          <a:cs typeface="Times New Roman"/>
                        </a:rPr>
                        <a:t>EmployeeID</a:t>
                      </a:r>
                      <a:endParaRPr lang="en-US" sz="1600" dirty="0">
                        <a:latin typeface="Century Schoolbook"/>
                        <a:ea typeface="Calibri"/>
                        <a:cs typeface="Times New Roman"/>
                      </a:endParaRP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47441">
                <a:tc>
                  <a:txBody>
                    <a:bodyPr/>
                    <a:lstStyle/>
                    <a:p>
                      <a:pPr marL="0" marR="0">
                        <a:spcBef>
                          <a:spcPts val="0"/>
                        </a:spcBef>
                        <a:spcAft>
                          <a:spcPts val="0"/>
                        </a:spcAft>
                      </a:pPr>
                      <a:r>
                        <a:rPr lang="en-US" sz="1600">
                          <a:latin typeface="Century Schoolbook"/>
                          <a:ea typeface="Calibri"/>
                          <a:cs typeface="Times New Roman"/>
                        </a:rPr>
                        <a:t>1</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7/19/….</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111</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441">
                <a:tc>
                  <a:txBody>
                    <a:bodyPr/>
                    <a:lstStyle/>
                    <a:p>
                      <a:pPr marL="0" marR="0">
                        <a:spcBef>
                          <a:spcPts val="0"/>
                        </a:spcBef>
                        <a:spcAft>
                          <a:spcPts val="0"/>
                        </a:spcAft>
                      </a:pPr>
                      <a:r>
                        <a:rPr lang="en-US" sz="1600">
                          <a:latin typeface="Century Schoolbook"/>
                          <a:ea typeface="Calibri"/>
                          <a:cs typeface="Times New Roman"/>
                        </a:rPr>
                        <a:t>2</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7/19/….</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123</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441">
                <a:tc>
                  <a:txBody>
                    <a:bodyPr/>
                    <a:lstStyle/>
                    <a:p>
                      <a:pPr marL="0" marR="0">
                        <a:spcBef>
                          <a:spcPts val="0"/>
                        </a:spcBef>
                        <a:spcAft>
                          <a:spcPts val="0"/>
                        </a:spcAft>
                      </a:pPr>
                      <a:r>
                        <a:rPr lang="en-US" sz="1600">
                          <a:latin typeface="Century Schoolbook"/>
                          <a:ea typeface="Calibri"/>
                          <a:cs typeface="Times New Roman"/>
                        </a:rPr>
                        <a:t>3</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7/20/….</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356</a:t>
                      </a:r>
                    </a:p>
                  </a:txBody>
                  <a:tcPr marL="101226" marR="101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3491133" y="5400387"/>
          <a:ext cx="5373290" cy="975360"/>
        </p:xfrm>
        <a:graphic>
          <a:graphicData uri="http://schemas.openxmlformats.org/drawingml/2006/table">
            <a:tbl>
              <a:tblPr/>
              <a:tblGrid>
                <a:gridCol w="1415554"/>
                <a:gridCol w="1232991"/>
                <a:gridCol w="1274266"/>
                <a:gridCol w="1450479"/>
              </a:tblGrid>
              <a:tr h="238047">
                <a:tc>
                  <a:txBody>
                    <a:bodyPr/>
                    <a:lstStyle/>
                    <a:p>
                      <a:pPr marL="0" marR="0">
                        <a:spcBef>
                          <a:spcPts val="0"/>
                        </a:spcBef>
                        <a:spcAft>
                          <a:spcPts val="0"/>
                        </a:spcAft>
                      </a:pPr>
                      <a:r>
                        <a:rPr lang="en-US" sz="1600" dirty="0" err="1">
                          <a:latin typeface="Century Schoolbook"/>
                          <a:ea typeface="Calibri"/>
                          <a:cs typeface="Times New Roman"/>
                        </a:rPr>
                        <a:t>EmployeeID</a:t>
                      </a:r>
                      <a:endParaRPr lang="en-US" sz="1600" dirty="0">
                        <a:latin typeface="Century Schoolbook"/>
                        <a:ea typeface="Calibri"/>
                        <a:cs typeface="Times New Roman"/>
                      </a:endParaRP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LastName</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a:latin typeface="Century Schoolbook"/>
                          <a:ea typeface="Calibri"/>
                          <a:cs typeface="Times New Roman"/>
                        </a:rPr>
                        <a:t>FirstName</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dirty="0" err="1">
                          <a:latin typeface="Century Schoolbook"/>
                          <a:ea typeface="Calibri"/>
                          <a:cs typeface="Times New Roman"/>
                        </a:rPr>
                        <a:t>DateHired</a:t>
                      </a:r>
                      <a:r>
                        <a:rPr lang="en-US" sz="1600" dirty="0">
                          <a:latin typeface="Century Schoolbook"/>
                          <a:ea typeface="Calibri"/>
                          <a:cs typeface="Times New Roman"/>
                        </a:rPr>
                        <a:t>…</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38047">
                <a:tc>
                  <a:txBody>
                    <a:bodyPr/>
                    <a:lstStyle/>
                    <a:p>
                      <a:pPr marL="0" marR="0">
                        <a:spcBef>
                          <a:spcPts val="0"/>
                        </a:spcBef>
                        <a:spcAft>
                          <a:spcPts val="0"/>
                        </a:spcAft>
                      </a:pPr>
                      <a:r>
                        <a:rPr lang="en-US" sz="1600">
                          <a:latin typeface="Century Schoolbook"/>
                          <a:ea typeface="Calibri"/>
                          <a:cs typeface="Times New Roman"/>
                        </a:rPr>
                        <a:t>111</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Jones</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Jane</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3/15/….</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047">
                <a:tc>
                  <a:txBody>
                    <a:bodyPr/>
                    <a:lstStyle/>
                    <a:p>
                      <a:pPr marL="0" marR="0">
                        <a:spcBef>
                          <a:spcPts val="0"/>
                        </a:spcBef>
                        <a:spcAft>
                          <a:spcPts val="0"/>
                        </a:spcAft>
                      </a:pPr>
                      <a:r>
                        <a:rPr lang="en-US" sz="1600">
                          <a:latin typeface="Century Schoolbook"/>
                          <a:ea typeface="Calibri"/>
                          <a:cs typeface="Times New Roman"/>
                        </a:rPr>
                        <a:t>123</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Smith</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Steve</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6/21/….</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047">
                <a:tc>
                  <a:txBody>
                    <a:bodyPr/>
                    <a:lstStyle/>
                    <a:p>
                      <a:pPr marL="0" marR="0">
                        <a:spcBef>
                          <a:spcPts val="0"/>
                        </a:spcBef>
                        <a:spcAft>
                          <a:spcPts val="0"/>
                        </a:spcAft>
                      </a:pPr>
                      <a:r>
                        <a:rPr lang="en-US" sz="1600">
                          <a:latin typeface="Century Schoolbook"/>
                          <a:ea typeface="Calibri"/>
                          <a:cs typeface="Times New Roman"/>
                        </a:rPr>
                        <a:t>356</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Jackson</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entury Schoolbook"/>
                          <a:ea typeface="Calibri"/>
                          <a:cs typeface="Times New Roman"/>
                        </a:rPr>
                        <a:t>Jill</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entury Schoolbook"/>
                          <a:ea typeface="Calibri"/>
                          <a:cs typeface="Times New Roman"/>
                        </a:rPr>
                        <a:t>4/13/….</a:t>
                      </a:r>
                    </a:p>
                  </a:txBody>
                  <a:tcPr marL="97383" marR="97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939453" y="1152394"/>
            <a:ext cx="896464" cy="369332"/>
          </a:xfrm>
          <a:prstGeom prst="rect">
            <a:avLst/>
          </a:prstGeom>
          <a:noFill/>
        </p:spPr>
        <p:txBody>
          <a:bodyPr wrap="none" rtlCol="0">
            <a:spAutoFit/>
          </a:bodyPr>
          <a:lstStyle/>
          <a:p>
            <a:r>
              <a:rPr lang="en-US" dirty="0" smtClean="0"/>
              <a:t>Indexes</a:t>
            </a:r>
            <a:endParaRPr lang="en-US" dirty="0"/>
          </a:p>
        </p:txBody>
      </p:sp>
      <p:sp>
        <p:nvSpPr>
          <p:cNvPr id="8" name="TextBox 7"/>
          <p:cNvSpPr txBox="1"/>
          <p:nvPr/>
        </p:nvSpPr>
        <p:spPr>
          <a:xfrm>
            <a:off x="939453" y="1503124"/>
            <a:ext cx="1021177" cy="646331"/>
          </a:xfrm>
          <a:prstGeom prst="rect">
            <a:avLst/>
          </a:prstGeom>
          <a:noFill/>
        </p:spPr>
        <p:txBody>
          <a:bodyPr wrap="none" rtlCol="0">
            <a:spAutoFit/>
          </a:bodyPr>
          <a:lstStyle/>
          <a:p>
            <a:r>
              <a:rPr lang="en-US" dirty="0" err="1" smtClean="0"/>
              <a:t>ItemID</a:t>
            </a:r>
            <a:endParaRPr lang="en-US" dirty="0" smtClean="0"/>
          </a:p>
          <a:p>
            <a:r>
              <a:rPr lang="en-US" dirty="0" smtClean="0"/>
              <a:t>Category</a:t>
            </a:r>
            <a:endParaRPr lang="en-US" dirty="0"/>
          </a:p>
        </p:txBody>
      </p:sp>
      <p:sp>
        <p:nvSpPr>
          <p:cNvPr id="9" name="TextBox 8"/>
          <p:cNvSpPr txBox="1"/>
          <p:nvPr/>
        </p:nvSpPr>
        <p:spPr>
          <a:xfrm>
            <a:off x="939453" y="2880987"/>
            <a:ext cx="816955" cy="646331"/>
          </a:xfrm>
          <a:prstGeom prst="rect">
            <a:avLst/>
          </a:prstGeom>
          <a:noFill/>
        </p:spPr>
        <p:txBody>
          <a:bodyPr wrap="none" rtlCol="0">
            <a:spAutoFit/>
          </a:bodyPr>
          <a:lstStyle/>
          <a:p>
            <a:r>
              <a:rPr lang="en-US" dirty="0" err="1" smtClean="0"/>
              <a:t>SaleID</a:t>
            </a:r>
            <a:endParaRPr lang="en-US" dirty="0" smtClean="0"/>
          </a:p>
          <a:p>
            <a:r>
              <a:rPr lang="en-US" dirty="0" err="1" smtClean="0"/>
              <a:t>ItemID</a:t>
            </a:r>
            <a:endParaRPr lang="en-US" dirty="0"/>
          </a:p>
        </p:txBody>
      </p:sp>
      <p:sp>
        <p:nvSpPr>
          <p:cNvPr id="10" name="TextBox 9"/>
          <p:cNvSpPr txBox="1"/>
          <p:nvPr/>
        </p:nvSpPr>
        <p:spPr>
          <a:xfrm>
            <a:off x="939453" y="4421688"/>
            <a:ext cx="1309141" cy="923330"/>
          </a:xfrm>
          <a:prstGeom prst="rect">
            <a:avLst/>
          </a:prstGeom>
          <a:noFill/>
        </p:spPr>
        <p:txBody>
          <a:bodyPr wrap="none" rtlCol="0">
            <a:spAutoFit/>
          </a:bodyPr>
          <a:lstStyle/>
          <a:p>
            <a:r>
              <a:rPr lang="en-US" dirty="0" err="1" smtClean="0"/>
              <a:t>SaleID</a:t>
            </a:r>
            <a:endParaRPr lang="en-US" dirty="0" smtClean="0"/>
          </a:p>
          <a:p>
            <a:r>
              <a:rPr lang="en-US" dirty="0" err="1" smtClean="0"/>
              <a:t>SaleDate</a:t>
            </a:r>
            <a:endParaRPr lang="en-US" dirty="0" smtClean="0"/>
          </a:p>
          <a:p>
            <a:r>
              <a:rPr lang="en-US" dirty="0" err="1" smtClean="0"/>
              <a:t>EmployeeID</a:t>
            </a:r>
            <a:endParaRPr lang="en-US" dirty="0"/>
          </a:p>
        </p:txBody>
      </p:sp>
      <p:sp>
        <p:nvSpPr>
          <p:cNvPr id="11" name="TextBox 10"/>
          <p:cNvSpPr txBox="1"/>
          <p:nvPr/>
        </p:nvSpPr>
        <p:spPr>
          <a:xfrm>
            <a:off x="939453" y="5523979"/>
            <a:ext cx="1309141" cy="646331"/>
          </a:xfrm>
          <a:prstGeom prst="rect">
            <a:avLst/>
          </a:prstGeom>
          <a:noFill/>
        </p:spPr>
        <p:txBody>
          <a:bodyPr wrap="none" rtlCol="0">
            <a:spAutoFit/>
          </a:bodyPr>
          <a:lstStyle/>
          <a:p>
            <a:r>
              <a:rPr lang="en-US" dirty="0" err="1" smtClean="0"/>
              <a:t>EmployeeID</a:t>
            </a:r>
            <a:endParaRPr lang="en-US" dirty="0" smtClean="0"/>
          </a:p>
          <a:p>
            <a:r>
              <a:rPr lang="en-US" dirty="0" smtClean="0"/>
              <a:t>…</a:t>
            </a:r>
            <a:endParaRPr lang="en-US" dirty="0"/>
          </a:p>
        </p:txBody>
      </p:sp>
      <p:sp>
        <p:nvSpPr>
          <p:cNvPr id="12" name="TextBox 11"/>
          <p:cNvSpPr txBox="1"/>
          <p:nvPr/>
        </p:nvSpPr>
        <p:spPr>
          <a:xfrm>
            <a:off x="2455102" y="1252603"/>
            <a:ext cx="616579" cy="369332"/>
          </a:xfrm>
          <a:prstGeom prst="rect">
            <a:avLst/>
          </a:prstGeom>
          <a:noFill/>
        </p:spPr>
        <p:txBody>
          <a:bodyPr wrap="none" rtlCol="0">
            <a:spAutoFit/>
          </a:bodyPr>
          <a:lstStyle/>
          <a:p>
            <a:r>
              <a:rPr lang="en-US" dirty="0" smtClean="0"/>
              <a:t>Item</a:t>
            </a:r>
            <a:endParaRPr lang="en-US" dirty="0"/>
          </a:p>
        </p:txBody>
      </p:sp>
      <p:sp>
        <p:nvSpPr>
          <p:cNvPr id="13" name="TextBox 12"/>
          <p:cNvSpPr txBox="1"/>
          <p:nvPr/>
        </p:nvSpPr>
        <p:spPr>
          <a:xfrm>
            <a:off x="2455102" y="2680570"/>
            <a:ext cx="1001300" cy="369332"/>
          </a:xfrm>
          <a:prstGeom prst="rect">
            <a:avLst/>
          </a:prstGeom>
          <a:noFill/>
        </p:spPr>
        <p:txBody>
          <a:bodyPr wrap="none" rtlCol="0">
            <a:spAutoFit/>
          </a:bodyPr>
          <a:lstStyle/>
          <a:p>
            <a:r>
              <a:rPr lang="en-US" dirty="0" err="1" smtClean="0"/>
              <a:t>SaleItem</a:t>
            </a:r>
            <a:endParaRPr lang="en-US" dirty="0"/>
          </a:p>
        </p:txBody>
      </p:sp>
      <p:sp>
        <p:nvSpPr>
          <p:cNvPr id="14" name="TextBox 13"/>
          <p:cNvSpPr txBox="1"/>
          <p:nvPr/>
        </p:nvSpPr>
        <p:spPr>
          <a:xfrm>
            <a:off x="2455102" y="4121063"/>
            <a:ext cx="569387" cy="369332"/>
          </a:xfrm>
          <a:prstGeom prst="rect">
            <a:avLst/>
          </a:prstGeom>
          <a:noFill/>
        </p:spPr>
        <p:txBody>
          <a:bodyPr wrap="none" rtlCol="0">
            <a:spAutoFit/>
          </a:bodyPr>
          <a:lstStyle/>
          <a:p>
            <a:r>
              <a:rPr lang="en-US" dirty="0" smtClean="0"/>
              <a:t>Sale</a:t>
            </a:r>
            <a:endParaRPr lang="en-US" dirty="0"/>
          </a:p>
        </p:txBody>
      </p:sp>
      <p:sp>
        <p:nvSpPr>
          <p:cNvPr id="15" name="TextBox 14"/>
          <p:cNvSpPr txBox="1"/>
          <p:nvPr/>
        </p:nvSpPr>
        <p:spPr>
          <a:xfrm>
            <a:off x="2455102" y="5348614"/>
            <a:ext cx="1108765" cy="369332"/>
          </a:xfrm>
          <a:prstGeom prst="rect">
            <a:avLst/>
          </a:prstGeom>
          <a:noFill/>
        </p:spPr>
        <p:txBody>
          <a:bodyPr wrap="none" rtlCol="0">
            <a:spAutoFit/>
          </a:bodyPr>
          <a:lstStyle/>
          <a:p>
            <a:r>
              <a:rPr lang="en-US" dirty="0" smtClean="0"/>
              <a:t>Employee</a:t>
            </a:r>
            <a:endParaRPr lang="en-US" dirty="0"/>
          </a:p>
        </p:txBody>
      </p:sp>
      <p:cxnSp>
        <p:nvCxnSpPr>
          <p:cNvPr id="20" name="Straight Arrow Connector 19"/>
          <p:cNvCxnSpPr/>
          <p:nvPr/>
        </p:nvCxnSpPr>
        <p:spPr>
          <a:xfrm rot="10800000" flipV="1">
            <a:off x="1716066" y="3131506"/>
            <a:ext cx="1753644" cy="1402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703540" y="4572000"/>
            <a:ext cx="16910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2154478" y="4647156"/>
            <a:ext cx="3482235" cy="9519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29425" y="5724394"/>
            <a:ext cx="117744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1803748" y="1766171"/>
            <a:ext cx="2655518" cy="1277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929008" y="1665962"/>
            <a:ext cx="146554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237994" y="1320027"/>
            <a:ext cx="4872624" cy="5012205"/>
          </a:xfrm>
          <a:prstGeom prst="rect">
            <a:avLst/>
          </a:prstGeom>
          <a:noFill/>
          <a:ln w="9525">
            <a:noFill/>
            <a:miter lim="800000"/>
            <a:headEnd/>
            <a:tailEnd/>
          </a:ln>
        </p:spPr>
      </p:pic>
      <p:sp>
        <p:nvSpPr>
          <p:cNvPr id="4" name="TextBox 3"/>
          <p:cNvSpPr txBox="1"/>
          <p:nvPr/>
        </p:nvSpPr>
        <p:spPr>
          <a:xfrm>
            <a:off x="5498926" y="1503123"/>
            <a:ext cx="3294345" cy="3970318"/>
          </a:xfrm>
          <a:prstGeom prst="rect">
            <a:avLst/>
          </a:prstGeom>
          <a:noFill/>
        </p:spPr>
        <p:txBody>
          <a:bodyPr wrap="square" rtlCol="0">
            <a:spAutoFit/>
          </a:bodyPr>
          <a:lstStyle/>
          <a:p>
            <a:r>
              <a:rPr lang="en-US" dirty="0" smtClean="0"/>
              <a:t>The data connections, data source views, and cube definition have to be deployed to the server. (Screen before this one.)</a:t>
            </a:r>
          </a:p>
          <a:p>
            <a:endParaRPr lang="en-US" dirty="0" smtClean="0"/>
          </a:p>
          <a:p>
            <a:r>
              <a:rPr lang="en-US" dirty="0" smtClean="0"/>
              <a:t>This form starts the processing that loads the data and pre-computes subtotals.</a:t>
            </a:r>
          </a:p>
          <a:p>
            <a:endParaRPr lang="en-US" dirty="0" smtClean="0"/>
          </a:p>
          <a:p>
            <a:r>
              <a:rPr lang="en-US" dirty="0" smtClean="0"/>
              <a:t>Huge projects might take resources and time to process, so processing might be deferred to run overnight or assigned fewer resources (processors).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Results</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280401" y="1423792"/>
            <a:ext cx="5396165" cy="3812088"/>
          </a:xfrm>
          <a:prstGeom prst="rect">
            <a:avLst/>
          </a:prstGeom>
          <a:noFill/>
          <a:ln w="9525">
            <a:noFill/>
            <a:miter lim="800000"/>
            <a:headEnd/>
            <a:tailEnd/>
          </a:ln>
        </p:spPr>
      </p:pic>
      <p:sp>
        <p:nvSpPr>
          <p:cNvPr id="4" name="TextBox 3"/>
          <p:cNvSpPr txBox="1"/>
          <p:nvPr/>
        </p:nvSpPr>
        <p:spPr>
          <a:xfrm>
            <a:off x="5962388" y="1440493"/>
            <a:ext cx="2855935" cy="4801314"/>
          </a:xfrm>
          <a:prstGeom prst="rect">
            <a:avLst/>
          </a:prstGeom>
          <a:noFill/>
        </p:spPr>
        <p:txBody>
          <a:bodyPr wrap="square" rtlCol="0">
            <a:spAutoFit/>
          </a:bodyPr>
          <a:lstStyle/>
          <a:p>
            <a:r>
              <a:rPr lang="en-US" dirty="0" smtClean="0"/>
              <a:t>Any errors in processing will be displayed on this form. All errors must be corrected for the cube to be created.</a:t>
            </a:r>
          </a:p>
          <a:p>
            <a:endParaRPr lang="en-US" dirty="0" smtClean="0"/>
          </a:p>
          <a:p>
            <a:r>
              <a:rPr lang="en-US" dirty="0" smtClean="0"/>
              <a:t>Some error messages can be confusing.</a:t>
            </a:r>
          </a:p>
          <a:p>
            <a:endParaRPr lang="en-US" dirty="0" smtClean="0"/>
          </a:p>
          <a:p>
            <a:r>
              <a:rPr lang="en-US" dirty="0" smtClean="0"/>
              <a:t>Common problems:</a:t>
            </a:r>
          </a:p>
          <a:p>
            <a:r>
              <a:rPr lang="en-US" dirty="0" smtClean="0"/>
              <a:t>(1) The server is not running or not connecting or you do not have enough permissions.</a:t>
            </a:r>
          </a:p>
          <a:p>
            <a:endParaRPr lang="en-US" dirty="0" smtClean="0"/>
          </a:p>
          <a:p>
            <a:r>
              <a:rPr lang="en-US" dirty="0" smtClean="0"/>
              <a:t>(2) Errors in the dimensions—particularly with hierarchies.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Deployment Server</a:t>
            </a:r>
            <a:endParaRPr lang="en-US" dirty="0"/>
          </a:p>
        </p:txBody>
      </p:sp>
      <p:pic>
        <p:nvPicPr>
          <p:cNvPr id="9218" name="Picture 2"/>
          <p:cNvPicPr>
            <a:picLocks noChangeAspect="1" noChangeArrowheads="1"/>
          </p:cNvPicPr>
          <p:nvPr/>
        </p:nvPicPr>
        <p:blipFill>
          <a:blip r:embed="rId2" cstate="print"/>
          <a:srcRect l="23425" t="11836" r="26438" b="44767"/>
          <a:stretch>
            <a:fillRect/>
          </a:stretch>
        </p:blipFill>
        <p:spPr bwMode="auto">
          <a:xfrm>
            <a:off x="613775" y="1252604"/>
            <a:ext cx="7687183" cy="4158640"/>
          </a:xfrm>
          <a:prstGeom prst="rect">
            <a:avLst/>
          </a:prstGeom>
          <a:noFill/>
          <a:ln w="9525">
            <a:noFill/>
            <a:miter lim="800000"/>
            <a:headEnd/>
            <a:tailEnd/>
          </a:ln>
        </p:spPr>
      </p:pic>
      <p:sp>
        <p:nvSpPr>
          <p:cNvPr id="4" name="TextBox 3"/>
          <p:cNvSpPr txBox="1"/>
          <p:nvPr/>
        </p:nvSpPr>
        <p:spPr>
          <a:xfrm>
            <a:off x="237995" y="5699342"/>
            <a:ext cx="8267178" cy="923330"/>
          </a:xfrm>
          <a:prstGeom prst="rect">
            <a:avLst/>
          </a:prstGeom>
          <a:noFill/>
        </p:spPr>
        <p:txBody>
          <a:bodyPr wrap="square" rtlCol="0">
            <a:spAutoFit/>
          </a:bodyPr>
          <a:lstStyle/>
          <a:p>
            <a:r>
              <a:rPr lang="en-US" dirty="0" smtClean="0"/>
              <a:t>By default, projects are set to deploy to the local host. If Analysis Services is installed on a central server, right-click the main project in the Solution Explorer and choose Properties.  Click the Deployment property and change the name of the Server.</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Initial </a:t>
            </a:r>
            <a:r>
              <a:rPr lang="en-US" dirty="0" smtClean="0"/>
              <a:t>Cube: Old </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400832" y="1191678"/>
            <a:ext cx="7265095" cy="5436466"/>
          </a:xfrm>
          <a:prstGeom prst="rect">
            <a:avLst/>
          </a:prstGeom>
          <a:noFill/>
          <a:ln w="9525">
            <a:noFill/>
            <a:miter lim="800000"/>
            <a:headEnd/>
            <a:tailEnd/>
          </a:ln>
        </p:spPr>
      </p:pic>
      <p:sp>
        <p:nvSpPr>
          <p:cNvPr id="4" name="TextBox 3"/>
          <p:cNvSpPr txBox="1"/>
          <p:nvPr/>
        </p:nvSpPr>
        <p:spPr>
          <a:xfrm>
            <a:off x="1841327" y="5260932"/>
            <a:ext cx="3908120" cy="923330"/>
          </a:xfrm>
          <a:prstGeom prst="rect">
            <a:avLst/>
          </a:prstGeom>
          <a:noFill/>
        </p:spPr>
        <p:txBody>
          <a:bodyPr wrap="square" rtlCol="0">
            <a:spAutoFit/>
          </a:bodyPr>
          <a:lstStyle/>
          <a:p>
            <a:r>
              <a:rPr lang="en-US" dirty="0" smtClean="0">
                <a:solidFill>
                  <a:srgbClr val="0070C0"/>
                </a:solidFill>
              </a:rPr>
              <a:t>Drag Sale Price measure to the middle.</a:t>
            </a:r>
          </a:p>
          <a:p>
            <a:r>
              <a:rPr lang="en-US" dirty="0" smtClean="0">
                <a:solidFill>
                  <a:srgbClr val="0070C0"/>
                </a:solidFill>
              </a:rPr>
              <a:t>Drag Model Type to the top/columns.</a:t>
            </a:r>
          </a:p>
          <a:p>
            <a:r>
              <a:rPr lang="en-US" dirty="0" smtClean="0">
                <a:solidFill>
                  <a:srgbClr val="0070C0"/>
                </a:solidFill>
              </a:rPr>
              <a:t>Drag Employee ID to the left/rows</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 Measures</a:t>
            </a:r>
            <a:endParaRPr lang="en-US" dirty="0"/>
          </a:p>
        </p:txBody>
      </p:sp>
      <p:pic>
        <p:nvPicPr>
          <p:cNvPr id="11266" name="Picture 2"/>
          <p:cNvPicPr>
            <a:picLocks noChangeAspect="1" noChangeArrowheads="1"/>
          </p:cNvPicPr>
          <p:nvPr/>
        </p:nvPicPr>
        <p:blipFill>
          <a:blip r:embed="rId2" cstate="print"/>
          <a:srcRect l="74824" t="54844" b="6451"/>
          <a:stretch>
            <a:fillRect/>
          </a:stretch>
        </p:blipFill>
        <p:spPr bwMode="auto">
          <a:xfrm>
            <a:off x="2567836" y="1528175"/>
            <a:ext cx="3081403" cy="3244241"/>
          </a:xfrm>
          <a:prstGeom prst="rect">
            <a:avLst/>
          </a:prstGeom>
          <a:noFill/>
          <a:ln w="9525">
            <a:noFill/>
            <a:miter lim="800000"/>
            <a:headEnd/>
            <a:tailEnd/>
          </a:ln>
        </p:spPr>
      </p:pic>
      <p:sp>
        <p:nvSpPr>
          <p:cNvPr id="4" name="TextBox 3"/>
          <p:cNvSpPr txBox="1"/>
          <p:nvPr/>
        </p:nvSpPr>
        <p:spPr>
          <a:xfrm>
            <a:off x="187890" y="1465545"/>
            <a:ext cx="1245854" cy="1200329"/>
          </a:xfrm>
          <a:prstGeom prst="rect">
            <a:avLst/>
          </a:prstGeom>
          <a:noFill/>
        </p:spPr>
        <p:txBody>
          <a:bodyPr wrap="none" rtlCol="0">
            <a:spAutoFit/>
          </a:bodyPr>
          <a:lstStyle/>
          <a:p>
            <a:r>
              <a:rPr lang="en-US" dirty="0" smtClean="0"/>
              <a:t>Measures</a:t>
            </a:r>
          </a:p>
          <a:p>
            <a:r>
              <a:rPr lang="en-US" dirty="0" smtClean="0"/>
              <a:t>Bicycle</a:t>
            </a:r>
          </a:p>
          <a:p>
            <a:r>
              <a:rPr lang="en-US" dirty="0" smtClean="0"/>
              <a:t>   List Price</a:t>
            </a:r>
          </a:p>
          <a:p>
            <a:r>
              <a:rPr lang="en-US" dirty="0" smtClean="0"/>
              <a:t>   Sale Price</a:t>
            </a:r>
            <a:endParaRPr lang="en-US" dirty="0"/>
          </a:p>
        </p:txBody>
      </p:sp>
      <p:cxnSp>
        <p:nvCxnSpPr>
          <p:cNvPr id="6" name="Straight Arrow Connector 5"/>
          <p:cNvCxnSpPr/>
          <p:nvPr/>
        </p:nvCxnSpPr>
        <p:spPr>
          <a:xfrm flipV="1">
            <a:off x="1503123" y="2041742"/>
            <a:ext cx="939452" cy="187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03123" y="3795386"/>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12285" y="1578279"/>
            <a:ext cx="2818356" cy="1477328"/>
          </a:xfrm>
          <a:prstGeom prst="rect">
            <a:avLst/>
          </a:prstGeom>
          <a:noFill/>
        </p:spPr>
        <p:txBody>
          <a:bodyPr wrap="square" rtlCol="0">
            <a:spAutoFit/>
          </a:bodyPr>
          <a:lstStyle/>
          <a:p>
            <a:r>
              <a:rPr lang="en-US" dirty="0" smtClean="0"/>
              <a:t>Change the display format for the prices to drop the decimals and add commas to the values are easier to read.</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Dimensions: Customer</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239905" y="1277652"/>
            <a:ext cx="6240803" cy="4872627"/>
          </a:xfrm>
          <a:prstGeom prst="rect">
            <a:avLst/>
          </a:prstGeom>
          <a:noFill/>
          <a:ln w="9525">
            <a:noFill/>
            <a:miter lim="800000"/>
            <a:headEnd/>
            <a:tailEnd/>
          </a:ln>
        </p:spPr>
      </p:pic>
      <p:sp>
        <p:nvSpPr>
          <p:cNvPr id="4" name="TextBox 3"/>
          <p:cNvSpPr txBox="1"/>
          <p:nvPr/>
        </p:nvSpPr>
        <p:spPr>
          <a:xfrm>
            <a:off x="6526060" y="2417522"/>
            <a:ext cx="2392472" cy="923330"/>
          </a:xfrm>
          <a:prstGeom prst="rect">
            <a:avLst/>
          </a:prstGeom>
          <a:noFill/>
        </p:spPr>
        <p:txBody>
          <a:bodyPr wrap="square" rtlCol="0">
            <a:spAutoFit/>
          </a:bodyPr>
          <a:lstStyle/>
          <a:p>
            <a:r>
              <a:rPr lang="en-US" dirty="0" smtClean="0"/>
              <a:t>Double-click the Customer dimension in the main list to open it.</a:t>
            </a:r>
            <a:endParaRPr lang="en-US" dirty="0"/>
          </a:p>
        </p:txBody>
      </p:sp>
      <p:sp>
        <p:nvSpPr>
          <p:cNvPr id="5" name="TextBox 4"/>
          <p:cNvSpPr txBox="1"/>
          <p:nvPr/>
        </p:nvSpPr>
        <p:spPr>
          <a:xfrm>
            <a:off x="6526060" y="1302707"/>
            <a:ext cx="2304789" cy="923330"/>
          </a:xfrm>
          <a:prstGeom prst="rect">
            <a:avLst/>
          </a:prstGeom>
          <a:noFill/>
        </p:spPr>
        <p:txBody>
          <a:bodyPr wrap="square" rtlCol="0">
            <a:spAutoFit/>
          </a:bodyPr>
          <a:lstStyle/>
          <a:p>
            <a:r>
              <a:rPr lang="en-US" dirty="0" smtClean="0"/>
              <a:t>Dimensions are defined independently and added to a cube.</a:t>
            </a:r>
            <a:endParaRPr lang="en-US" dirty="0"/>
          </a:p>
        </p:txBody>
      </p:sp>
      <p:sp>
        <p:nvSpPr>
          <p:cNvPr id="6" name="TextBox 5"/>
          <p:cNvSpPr txBox="1"/>
          <p:nvPr/>
        </p:nvSpPr>
        <p:spPr>
          <a:xfrm>
            <a:off x="6526060" y="3532339"/>
            <a:ext cx="2392472" cy="1477328"/>
          </a:xfrm>
          <a:prstGeom prst="rect">
            <a:avLst/>
          </a:prstGeom>
          <a:noFill/>
        </p:spPr>
        <p:txBody>
          <a:bodyPr wrap="square" rtlCol="0">
            <a:spAutoFit/>
          </a:bodyPr>
          <a:lstStyle/>
          <a:p>
            <a:r>
              <a:rPr lang="en-US" dirty="0" smtClean="0"/>
              <a:t>Drag Last Name and Gender from the Customer table into the dimension panel on the left.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a:t>
            </a:r>
            <a:r>
              <a:rPr lang="en-US" dirty="0" smtClean="0"/>
              <a:t>Cube: Old</a:t>
            </a:r>
            <a:endParaRPr lang="en-US" dirty="0"/>
          </a:p>
        </p:txBody>
      </p:sp>
      <p:pic>
        <p:nvPicPr>
          <p:cNvPr id="13314" name="Picture 2"/>
          <p:cNvPicPr>
            <a:picLocks noChangeAspect="1" noChangeArrowheads="1"/>
          </p:cNvPicPr>
          <p:nvPr/>
        </p:nvPicPr>
        <p:blipFill>
          <a:blip r:embed="rId2" cstate="print"/>
          <a:srcRect/>
          <a:stretch>
            <a:fillRect/>
          </a:stretch>
        </p:blipFill>
        <p:spPr bwMode="auto">
          <a:xfrm>
            <a:off x="1252601" y="1190469"/>
            <a:ext cx="7075379" cy="52916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 Browser: PivotTable</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110" y="1235675"/>
            <a:ext cx="7171037" cy="531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206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Hierarchies</a:t>
            </a:r>
            <a:endParaRPr lang="en-US" dirty="0"/>
          </a:p>
        </p:txBody>
      </p:sp>
      <p:sp>
        <p:nvSpPr>
          <p:cNvPr id="3" name="TextBox 2"/>
          <p:cNvSpPr txBox="1"/>
          <p:nvPr/>
        </p:nvSpPr>
        <p:spPr>
          <a:xfrm>
            <a:off x="325676" y="1265129"/>
            <a:ext cx="8480121" cy="2585323"/>
          </a:xfrm>
          <a:prstGeom prst="rect">
            <a:avLst/>
          </a:prstGeom>
          <a:noFill/>
        </p:spPr>
        <p:txBody>
          <a:bodyPr wrap="square" rtlCol="0">
            <a:spAutoFit/>
          </a:bodyPr>
          <a:lstStyle/>
          <a:p>
            <a:r>
              <a:rPr lang="en-US" dirty="0" smtClean="0"/>
              <a:t>Common business hierarchies</a:t>
            </a:r>
          </a:p>
          <a:p>
            <a:endParaRPr lang="en-US" dirty="0" smtClean="0"/>
          </a:p>
          <a:p>
            <a:r>
              <a:rPr lang="en-US" dirty="0" smtClean="0"/>
              <a:t>Date	Year-Quarter-Month-Day		Time Hierarchy, based on single date.</a:t>
            </a:r>
          </a:p>
          <a:p>
            <a:r>
              <a:rPr lang="en-US" dirty="0" smtClean="0"/>
              <a:t>Location	Nation-State-City-</a:t>
            </a:r>
            <a:r>
              <a:rPr lang="en-US" dirty="0" err="1" smtClean="0"/>
              <a:t>PostalCode</a:t>
            </a:r>
            <a:r>
              <a:rPr lang="en-US" dirty="0" smtClean="0"/>
              <a:t>		Geography, need table</a:t>
            </a:r>
          </a:p>
          <a:p>
            <a:endParaRPr lang="en-US" dirty="0" smtClean="0"/>
          </a:p>
          <a:p>
            <a:r>
              <a:rPr lang="en-US" dirty="0" smtClean="0"/>
              <a:t>These first two have wizards to help create them.</a:t>
            </a:r>
          </a:p>
          <a:p>
            <a:endParaRPr lang="en-US" dirty="0" smtClean="0"/>
          </a:p>
          <a:p>
            <a:r>
              <a:rPr lang="en-US" dirty="0" smtClean="0"/>
              <a:t>Manager or Division-Region-Department	Custom, build from table</a:t>
            </a:r>
          </a:p>
          <a:p>
            <a:r>
              <a:rPr lang="en-US" dirty="0" smtClean="0"/>
              <a:t>Product	Category-…			Custom, build from table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Hierarchy</a:t>
            </a:r>
            <a:endParaRPr lang="en-US" dirty="0"/>
          </a:p>
        </p:txBody>
      </p:sp>
      <p:sp>
        <p:nvSpPr>
          <p:cNvPr id="3" name="TextBox 2"/>
          <p:cNvSpPr txBox="1"/>
          <p:nvPr/>
        </p:nvSpPr>
        <p:spPr>
          <a:xfrm>
            <a:off x="839244" y="1340285"/>
            <a:ext cx="7716033" cy="4801314"/>
          </a:xfrm>
          <a:prstGeom prst="rect">
            <a:avLst/>
          </a:prstGeom>
          <a:noFill/>
        </p:spPr>
        <p:txBody>
          <a:bodyPr wrap="square" rtlCol="0">
            <a:spAutoFit/>
          </a:bodyPr>
          <a:lstStyle/>
          <a:p>
            <a:r>
              <a:rPr lang="en-US" dirty="0" smtClean="0"/>
              <a:t>Hierarchies are dimensions and all data for dimensions must be stored in tables.</a:t>
            </a:r>
          </a:p>
          <a:p>
            <a:r>
              <a:rPr lang="en-US" dirty="0" smtClean="0"/>
              <a:t>For a time hierarchy, all years, quarters, months, and days need to be stored.</a:t>
            </a:r>
          </a:p>
          <a:p>
            <a:r>
              <a:rPr lang="en-US" dirty="0" smtClean="0"/>
              <a:t>Two primary choices: </a:t>
            </a:r>
          </a:p>
          <a:p>
            <a:pPr marL="342900" indent="-342900">
              <a:buAutoNum type="arabicParenBoth"/>
            </a:pPr>
            <a:r>
              <a:rPr lang="en-US" dirty="0" smtClean="0"/>
              <a:t>Create a new table in the data source</a:t>
            </a:r>
          </a:p>
          <a:p>
            <a:pPr marL="342900" indent="-342900">
              <a:buAutoNum type="arabicParenBoth"/>
            </a:pPr>
            <a:r>
              <a:rPr lang="en-US" dirty="0" smtClean="0"/>
              <a:t>Create a table on the Analysis Server</a:t>
            </a:r>
          </a:p>
          <a:p>
            <a:pPr marL="342900" indent="-342900"/>
            <a:endParaRPr lang="en-US" dirty="0" smtClean="0"/>
          </a:p>
          <a:p>
            <a:pPr marL="342900" indent="-342900"/>
            <a:r>
              <a:rPr lang="en-US" dirty="0" smtClean="0"/>
              <a:t>Both can be generated automatically.</a:t>
            </a:r>
          </a:p>
          <a:p>
            <a:endParaRPr lang="en-US" dirty="0" smtClean="0"/>
          </a:p>
          <a:p>
            <a:r>
              <a:rPr lang="en-US" dirty="0" smtClean="0"/>
              <a:t>Creating it in the data source ultimately provides more control because it is then possible to edit the results or add new columns. But it requires that you have CREATE TABLE permission on the data source server. </a:t>
            </a:r>
          </a:p>
          <a:p>
            <a:endParaRPr lang="en-US" dirty="0" smtClean="0"/>
          </a:p>
          <a:p>
            <a:r>
              <a:rPr lang="en-US" dirty="0" smtClean="0"/>
              <a:t>Creating the table on the analysis server might be easier in terms of security.</a:t>
            </a:r>
          </a:p>
          <a:p>
            <a:r>
              <a:rPr lang="en-US" dirty="0" smtClean="0"/>
              <a:t>But starting and ending dates have to be specified ahead of time.</a:t>
            </a:r>
          </a:p>
          <a:p>
            <a:r>
              <a:rPr lang="en-US" dirty="0" smtClean="0">
                <a:solidFill>
                  <a:srgbClr val="0070C0"/>
                </a:solidFill>
              </a:rPr>
              <a:t>In testing, this permission only worked by using a data connection with a Windows logon. It did not work with a SQL Server connection to the DBO account that clearly had CREATE TABLE permission.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Indexes</a:t>
            </a:r>
            <a:endParaRPr lang="en-US" dirty="0"/>
          </a:p>
        </p:txBody>
      </p:sp>
      <p:sp>
        <p:nvSpPr>
          <p:cNvPr id="3" name="TextBox 2"/>
          <p:cNvSpPr txBox="1"/>
          <p:nvPr/>
        </p:nvSpPr>
        <p:spPr>
          <a:xfrm>
            <a:off x="1014608" y="1628384"/>
            <a:ext cx="6576165" cy="2585323"/>
          </a:xfrm>
          <a:prstGeom prst="rect">
            <a:avLst/>
          </a:prstGeom>
          <a:noFill/>
        </p:spPr>
        <p:txBody>
          <a:bodyPr wrap="square" rtlCol="0">
            <a:spAutoFit/>
          </a:bodyPr>
          <a:lstStyle/>
          <a:p>
            <a:r>
              <a:rPr lang="en-US" dirty="0" smtClean="0"/>
              <a:t>Joins require indexes to improve performance.</a:t>
            </a:r>
          </a:p>
          <a:p>
            <a:r>
              <a:rPr lang="en-US" dirty="0" smtClean="0"/>
              <a:t>Queries often require additional indexes.</a:t>
            </a:r>
          </a:p>
          <a:p>
            <a:endParaRPr lang="en-US" dirty="0" smtClean="0"/>
          </a:p>
          <a:p>
            <a:r>
              <a:rPr lang="en-US" dirty="0" smtClean="0"/>
              <a:t>So, retrieving data is often much faster if tables have many indexes.</a:t>
            </a:r>
          </a:p>
          <a:p>
            <a:endParaRPr lang="en-US" dirty="0" smtClean="0"/>
          </a:p>
          <a:p>
            <a:r>
              <a:rPr lang="en-US" dirty="0" smtClean="0"/>
              <a:t>But, adding or changing data requires updating every index.</a:t>
            </a:r>
          </a:p>
          <a:p>
            <a:r>
              <a:rPr lang="en-US" dirty="0" smtClean="0"/>
              <a:t>If every column is indexed, a simple insert row for a transaction could require updates of dozens of indexes.</a:t>
            </a:r>
          </a:p>
          <a:p>
            <a:r>
              <a:rPr lang="en-US" dirty="0" smtClean="0"/>
              <a:t>Transactions must remain fast or the DB cannot handle transactions.</a:t>
            </a:r>
          </a:p>
        </p:txBody>
      </p:sp>
      <p:sp>
        <p:nvSpPr>
          <p:cNvPr id="4" name="TextBox 3"/>
          <p:cNvSpPr txBox="1"/>
          <p:nvPr/>
        </p:nvSpPr>
        <p:spPr>
          <a:xfrm>
            <a:off x="1215025" y="4446740"/>
            <a:ext cx="6055697" cy="1477328"/>
          </a:xfrm>
          <a:prstGeom prst="rect">
            <a:avLst/>
          </a:prstGeom>
          <a:noFill/>
        </p:spPr>
        <p:txBody>
          <a:bodyPr wrap="none" rtlCol="0">
            <a:spAutoFit/>
          </a:bodyPr>
          <a:lstStyle/>
          <a:p>
            <a:r>
              <a:rPr lang="en-US" dirty="0" smtClean="0"/>
              <a:t>More indexes </a:t>
            </a:r>
            <a:r>
              <a:rPr lang="en-US" dirty="0" smtClean="0">
                <a:sym typeface="Wingdings" pitchFamily="2" charset="2"/>
              </a:rPr>
              <a:t> Faster queries</a:t>
            </a:r>
          </a:p>
          <a:p>
            <a:r>
              <a:rPr lang="en-US" dirty="0" smtClean="0">
                <a:sym typeface="Wingdings" pitchFamily="2" charset="2"/>
              </a:rPr>
              <a:t>More indexes  Slower transactions</a:t>
            </a:r>
          </a:p>
          <a:p>
            <a:endParaRPr lang="en-US" dirty="0" smtClean="0">
              <a:sym typeface="Wingdings" pitchFamily="2" charset="2"/>
            </a:endParaRPr>
          </a:p>
          <a:p>
            <a:r>
              <a:rPr lang="en-US" dirty="0" smtClean="0">
                <a:sym typeface="Wingdings" pitchFamily="2" charset="2"/>
              </a:rPr>
              <a:t>Answer: Pull data from OLTP relational database</a:t>
            </a:r>
          </a:p>
          <a:p>
            <a:r>
              <a:rPr lang="en-US" dirty="0" smtClean="0">
                <a:sym typeface="Wingdings" pitchFamily="2" charset="2"/>
              </a:rPr>
              <a:t>Store in data warehouse with many indexes and even pre-joins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2866731" y="1390388"/>
            <a:ext cx="5103997" cy="462549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New Time Hierarchy</a:t>
            </a:r>
            <a:endParaRPr lang="en-US" dirty="0"/>
          </a:p>
        </p:txBody>
      </p:sp>
      <p:sp>
        <p:nvSpPr>
          <p:cNvPr id="4" name="TextBox 3"/>
          <p:cNvSpPr txBox="1"/>
          <p:nvPr/>
        </p:nvSpPr>
        <p:spPr>
          <a:xfrm>
            <a:off x="237994" y="2279737"/>
            <a:ext cx="2192055" cy="1477328"/>
          </a:xfrm>
          <a:prstGeom prst="rect">
            <a:avLst/>
          </a:prstGeom>
          <a:noFill/>
        </p:spPr>
        <p:txBody>
          <a:bodyPr wrap="square" rtlCol="0">
            <a:spAutoFit/>
          </a:bodyPr>
          <a:lstStyle/>
          <a:p>
            <a:r>
              <a:rPr lang="en-US" dirty="0" smtClean="0"/>
              <a:t>Two main choices for time, although it is also possible to use an existing table if you have one.</a:t>
            </a:r>
            <a:endParaRPr lang="en-US" dirty="0"/>
          </a:p>
        </p:txBody>
      </p:sp>
      <p:cxnSp>
        <p:nvCxnSpPr>
          <p:cNvPr id="6" name="Straight Arrow Connector 5"/>
          <p:cNvCxnSpPr>
            <a:stCxn id="4" idx="3"/>
          </p:cNvCxnSpPr>
          <p:nvPr/>
        </p:nvCxnSpPr>
        <p:spPr>
          <a:xfrm flipV="1">
            <a:off x="2430049" y="2918564"/>
            <a:ext cx="626302" cy="99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3"/>
          </p:cNvCxnSpPr>
          <p:nvPr/>
        </p:nvCxnSpPr>
        <p:spPr>
          <a:xfrm>
            <a:off x="2430049" y="3018401"/>
            <a:ext cx="626302" cy="1757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Date Levels</a:t>
            </a:r>
            <a:endParaRPr lang="en-US" dirty="0"/>
          </a:p>
        </p:txBody>
      </p:sp>
      <p:pic>
        <p:nvPicPr>
          <p:cNvPr id="15362" name="Picture 2"/>
          <p:cNvPicPr>
            <a:picLocks noChangeAspect="1" noChangeArrowheads="1"/>
          </p:cNvPicPr>
          <p:nvPr/>
        </p:nvPicPr>
        <p:blipFill>
          <a:blip r:embed="rId2" cstate="print"/>
          <a:srcRect/>
          <a:stretch>
            <a:fillRect/>
          </a:stretch>
        </p:blipFill>
        <p:spPr bwMode="auto">
          <a:xfrm>
            <a:off x="964502" y="1433055"/>
            <a:ext cx="5139847" cy="4657986"/>
          </a:xfrm>
          <a:prstGeom prst="rect">
            <a:avLst/>
          </a:prstGeom>
          <a:noFill/>
          <a:ln w="9525">
            <a:noFill/>
            <a:miter lim="800000"/>
            <a:headEnd/>
            <a:tailEnd/>
          </a:ln>
        </p:spPr>
      </p:pic>
      <p:sp>
        <p:nvSpPr>
          <p:cNvPr id="4" name="TextBox 3"/>
          <p:cNvSpPr txBox="1"/>
          <p:nvPr/>
        </p:nvSpPr>
        <p:spPr>
          <a:xfrm>
            <a:off x="6300592" y="1816274"/>
            <a:ext cx="2555309" cy="1754326"/>
          </a:xfrm>
          <a:prstGeom prst="rect">
            <a:avLst/>
          </a:prstGeom>
          <a:noFill/>
        </p:spPr>
        <p:txBody>
          <a:bodyPr wrap="square" rtlCol="0">
            <a:spAutoFit/>
          </a:bodyPr>
          <a:lstStyle/>
          <a:p>
            <a:r>
              <a:rPr lang="en-US" dirty="0" smtClean="0"/>
              <a:t>RT starts 1994-01-01</a:t>
            </a:r>
          </a:p>
          <a:p>
            <a:r>
              <a:rPr lang="en-US" dirty="0" smtClean="0"/>
              <a:t>Ending data is 2008-12-31 but additional years can be added here and will not be displayed if they are not available.</a:t>
            </a:r>
            <a:endParaRPr lang="en-US" dirty="0"/>
          </a:p>
        </p:txBody>
      </p:sp>
      <p:sp>
        <p:nvSpPr>
          <p:cNvPr id="5" name="TextBox 4"/>
          <p:cNvSpPr txBox="1"/>
          <p:nvPr/>
        </p:nvSpPr>
        <p:spPr>
          <a:xfrm>
            <a:off x="6325644" y="3795386"/>
            <a:ext cx="2354893" cy="646331"/>
          </a:xfrm>
          <a:prstGeom prst="rect">
            <a:avLst/>
          </a:prstGeom>
          <a:noFill/>
        </p:spPr>
        <p:txBody>
          <a:bodyPr wrap="square" rtlCol="0">
            <a:spAutoFit/>
          </a:bodyPr>
          <a:lstStyle/>
          <a:p>
            <a:r>
              <a:rPr lang="en-US" dirty="0" smtClean="0"/>
              <a:t>Standard hierarchy options.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Types</a:t>
            </a:r>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2268074" y="1315231"/>
            <a:ext cx="5076353" cy="4600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Calendar</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2079321" y="1252603"/>
            <a:ext cx="4951956" cy="4487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Hierarchy</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1365337" y="1240077"/>
            <a:ext cx="6654061" cy="5237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Relationships</a:t>
            </a:r>
            <a:endParaRPr lang="en-US" dirty="0"/>
          </a:p>
        </p:txBody>
      </p:sp>
      <p:pic>
        <p:nvPicPr>
          <p:cNvPr id="19458" name="Picture 2"/>
          <p:cNvPicPr>
            <a:picLocks noChangeAspect="1" noChangeArrowheads="1"/>
          </p:cNvPicPr>
          <p:nvPr/>
        </p:nvPicPr>
        <p:blipFill>
          <a:blip r:embed="rId2" cstate="print"/>
          <a:srcRect l="3213" t="12482" r="25429" b="55296"/>
          <a:stretch>
            <a:fillRect/>
          </a:stretch>
        </p:blipFill>
        <p:spPr bwMode="auto">
          <a:xfrm>
            <a:off x="425885" y="1302706"/>
            <a:ext cx="7247263" cy="246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Dimension to Cube</a:t>
            </a:r>
            <a:endParaRPr lang="en-US" dirty="0"/>
          </a:p>
        </p:txBody>
      </p:sp>
      <p:sp>
        <p:nvSpPr>
          <p:cNvPr id="4" name="TextBox 3"/>
          <p:cNvSpPr txBox="1"/>
          <p:nvPr/>
        </p:nvSpPr>
        <p:spPr>
          <a:xfrm>
            <a:off x="6313117" y="1390388"/>
            <a:ext cx="2605414" cy="4801314"/>
          </a:xfrm>
          <a:prstGeom prst="rect">
            <a:avLst/>
          </a:prstGeom>
          <a:noFill/>
        </p:spPr>
        <p:txBody>
          <a:bodyPr wrap="square" rtlCol="0">
            <a:spAutoFit/>
          </a:bodyPr>
          <a:lstStyle/>
          <a:p>
            <a:r>
              <a:rPr lang="en-US" dirty="0" smtClean="0"/>
              <a:t>Open the Cube.</a:t>
            </a:r>
          </a:p>
          <a:p>
            <a:r>
              <a:rPr lang="en-US" dirty="0" smtClean="0"/>
              <a:t>Click the Dimension tab.</a:t>
            </a:r>
          </a:p>
          <a:p>
            <a:r>
              <a:rPr lang="en-US" dirty="0" smtClean="0"/>
              <a:t>Right-click the main window and pick New Cube Dimension.</a:t>
            </a:r>
          </a:p>
          <a:p>
            <a:r>
              <a:rPr lang="en-US" dirty="0" smtClean="0"/>
              <a:t>Choose Calendar from the list.</a:t>
            </a:r>
          </a:p>
          <a:p>
            <a:endParaRPr lang="en-US" dirty="0" smtClean="0"/>
          </a:p>
          <a:p>
            <a:r>
              <a:rPr lang="en-US" dirty="0" smtClean="0"/>
              <a:t>Select the gray box next to the new dimension and click the ellipses button.</a:t>
            </a:r>
          </a:p>
          <a:p>
            <a:r>
              <a:rPr lang="en-US" dirty="0" smtClean="0"/>
              <a:t>Choose Regular as the Relationship type.</a:t>
            </a:r>
          </a:p>
          <a:p>
            <a:endParaRPr lang="en-US" dirty="0" smtClean="0"/>
          </a:p>
          <a:p>
            <a:r>
              <a:rPr lang="en-US" dirty="0" smtClean="0"/>
              <a:t>Select Date.</a:t>
            </a:r>
          </a:p>
          <a:p>
            <a:r>
              <a:rPr lang="en-US" dirty="0" smtClean="0"/>
              <a:t>Select </a:t>
            </a:r>
            <a:r>
              <a:rPr lang="en-US" dirty="0" err="1" smtClean="0"/>
              <a:t>OrderDate</a:t>
            </a:r>
            <a:r>
              <a:rPr lang="en-US" dirty="0" smtClean="0"/>
              <a:t>.</a:t>
            </a:r>
            <a:endParaRPr lang="en-US" dirty="0"/>
          </a:p>
        </p:txBody>
      </p:sp>
      <p:pic>
        <p:nvPicPr>
          <p:cNvPr id="20483" name="Picture 3"/>
          <p:cNvPicPr>
            <a:picLocks noChangeAspect="1" noChangeArrowheads="1"/>
          </p:cNvPicPr>
          <p:nvPr/>
        </p:nvPicPr>
        <p:blipFill>
          <a:blip r:embed="rId2" cstate="print"/>
          <a:srcRect l="16575" t="16658" r="28767" b="6849"/>
          <a:stretch>
            <a:fillRect/>
          </a:stretch>
        </p:blipFill>
        <p:spPr bwMode="auto">
          <a:xfrm>
            <a:off x="300626" y="1390390"/>
            <a:ext cx="5824602" cy="5094702"/>
          </a:xfrm>
          <a:prstGeom prst="rect">
            <a:avLst/>
          </a:prstGeom>
          <a:noFill/>
          <a:ln w="9525">
            <a:noFill/>
            <a:miter lim="800000"/>
            <a:headEnd/>
            <a:tailEnd/>
          </a:ln>
        </p:spPr>
      </p:pic>
      <p:cxnSp>
        <p:nvCxnSpPr>
          <p:cNvPr id="7" name="Straight Arrow Connector 6"/>
          <p:cNvCxnSpPr/>
          <p:nvPr/>
        </p:nvCxnSpPr>
        <p:spPr>
          <a:xfrm rot="10800000">
            <a:off x="2204582" y="3507289"/>
            <a:ext cx="4146115" cy="8267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3319398" y="3920647"/>
            <a:ext cx="3056351" cy="1002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3144034" y="4446741"/>
            <a:ext cx="3231715" cy="1277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4008330" y="5235879"/>
            <a:ext cx="2367419" cy="764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 with Calendar Hierarchy</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238" y="1056072"/>
            <a:ext cx="7457372" cy="5526002"/>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 Hierarchy</a:t>
            </a:r>
            <a:endParaRPr lang="en-US" dirty="0"/>
          </a:p>
        </p:txBody>
      </p:sp>
      <p:sp>
        <p:nvSpPr>
          <p:cNvPr id="4" name="TextBox 3"/>
          <p:cNvSpPr txBox="1"/>
          <p:nvPr/>
        </p:nvSpPr>
        <p:spPr>
          <a:xfrm>
            <a:off x="6087649" y="1528175"/>
            <a:ext cx="2492680" cy="1754326"/>
          </a:xfrm>
          <a:prstGeom prst="rect">
            <a:avLst/>
          </a:prstGeom>
          <a:noFill/>
        </p:spPr>
        <p:txBody>
          <a:bodyPr wrap="square" rtlCol="0">
            <a:spAutoFit/>
          </a:bodyPr>
          <a:lstStyle/>
          <a:p>
            <a:r>
              <a:rPr lang="en-US" dirty="0" smtClean="0"/>
              <a:t>Data on cities, states, countries, and probably ZIP/Postal codes should already exist in a table.</a:t>
            </a:r>
          </a:p>
          <a:p>
            <a:endParaRPr lang="en-US" dirty="0" smtClean="0"/>
          </a:p>
          <a:p>
            <a:r>
              <a:rPr lang="en-US" dirty="0" smtClean="0"/>
              <a:t>RT: City</a:t>
            </a:r>
          </a:p>
        </p:txBody>
      </p:sp>
      <p:pic>
        <p:nvPicPr>
          <p:cNvPr id="1027" name="Picture 3"/>
          <p:cNvPicPr>
            <a:picLocks noChangeAspect="1" noChangeArrowheads="1"/>
          </p:cNvPicPr>
          <p:nvPr/>
        </p:nvPicPr>
        <p:blipFill>
          <a:blip r:embed="rId2" cstate="print"/>
          <a:srcRect/>
          <a:stretch>
            <a:fillRect/>
          </a:stretch>
        </p:blipFill>
        <p:spPr bwMode="auto">
          <a:xfrm>
            <a:off x="601250" y="1331282"/>
            <a:ext cx="5390367" cy="4885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City Table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876821" y="1355941"/>
            <a:ext cx="5027688" cy="4556343"/>
          </a:xfrm>
          <a:prstGeom prst="rect">
            <a:avLst/>
          </a:prstGeom>
          <a:noFill/>
          <a:ln w="9525">
            <a:noFill/>
            <a:miter lim="800000"/>
            <a:headEnd/>
            <a:tailEnd/>
          </a:ln>
        </p:spPr>
      </p:pic>
      <p:sp>
        <p:nvSpPr>
          <p:cNvPr id="4" name="TextBox 3"/>
          <p:cNvSpPr txBox="1"/>
          <p:nvPr/>
        </p:nvSpPr>
        <p:spPr>
          <a:xfrm>
            <a:off x="6125227" y="4271375"/>
            <a:ext cx="2630466" cy="1754326"/>
          </a:xfrm>
          <a:prstGeom prst="rect">
            <a:avLst/>
          </a:prstGeom>
          <a:noFill/>
        </p:spPr>
        <p:txBody>
          <a:bodyPr wrap="square" rtlCol="0">
            <a:spAutoFit/>
          </a:bodyPr>
          <a:lstStyle/>
          <a:p>
            <a:r>
              <a:rPr lang="en-US" dirty="0" smtClean="0"/>
              <a:t>If you do not want to include City (name) in the hierarchy, you can assign the name column here.</a:t>
            </a:r>
          </a:p>
          <a:p>
            <a:r>
              <a:rPr lang="en-US" dirty="0" smtClean="0"/>
              <a:t>But the hierarchy works better if you leave </a:t>
            </a:r>
            <a:r>
              <a:rPr lang="en-US" dirty="0" err="1" smtClean="0"/>
              <a:t>CityID</a:t>
            </a:r>
            <a:r>
              <a:rPr lang="en-US" dirty="0" smtClean="0"/>
              <a: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a:off x="3526971" y="2413907"/>
            <a:ext cx="2057400" cy="291193"/>
          </a:xfrm>
          <a:custGeom>
            <a:avLst/>
            <a:gdLst>
              <a:gd name="connsiteX0" fmla="*/ 0 w 2057400"/>
              <a:gd name="connsiteY0" fmla="*/ 198664 h 291193"/>
              <a:gd name="connsiteX1" fmla="*/ 783772 w 2057400"/>
              <a:gd name="connsiteY1" fmla="*/ 263979 h 291193"/>
              <a:gd name="connsiteX2" fmla="*/ 1175658 w 2057400"/>
              <a:gd name="connsiteY2" fmla="*/ 35379 h 291193"/>
              <a:gd name="connsiteX3" fmla="*/ 2057400 w 2057400"/>
              <a:gd name="connsiteY3" fmla="*/ 51707 h 291193"/>
            </a:gdLst>
            <a:ahLst/>
            <a:cxnLst>
              <a:cxn ang="0">
                <a:pos x="connsiteX0" y="connsiteY0"/>
              </a:cxn>
              <a:cxn ang="0">
                <a:pos x="connsiteX1" y="connsiteY1"/>
              </a:cxn>
              <a:cxn ang="0">
                <a:pos x="connsiteX2" y="connsiteY2"/>
              </a:cxn>
              <a:cxn ang="0">
                <a:pos x="connsiteX3" y="connsiteY3"/>
              </a:cxn>
            </a:cxnLst>
            <a:rect l="l" t="t" r="r" b="b"/>
            <a:pathLst>
              <a:path w="2057400" h="291193">
                <a:moveTo>
                  <a:pt x="0" y="198664"/>
                </a:moveTo>
                <a:cubicBezTo>
                  <a:pt x="293914" y="244928"/>
                  <a:pt x="587829" y="291193"/>
                  <a:pt x="783772" y="263979"/>
                </a:cubicBezTo>
                <a:cubicBezTo>
                  <a:pt x="979715" y="236765"/>
                  <a:pt x="963387" y="70758"/>
                  <a:pt x="1175658" y="35379"/>
                </a:cubicBezTo>
                <a:cubicBezTo>
                  <a:pt x="1387929" y="0"/>
                  <a:pt x="1722664" y="25853"/>
                  <a:pt x="2057400" y="51707"/>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Data Warehouse</a:t>
            </a:r>
            <a:endParaRPr lang="en-US" dirty="0"/>
          </a:p>
        </p:txBody>
      </p:sp>
      <p:pic>
        <p:nvPicPr>
          <p:cNvPr id="240643" name="Picture 3" descr="C:\Users\JPost\AppData\Local\Microsoft\Windows\Temporary Internet Files\Content.IE5\F2IJL6XI\MPj04093210000[1].jpg"/>
          <p:cNvPicPr>
            <a:picLocks noChangeAspect="1" noChangeArrowheads="1"/>
          </p:cNvPicPr>
          <p:nvPr/>
        </p:nvPicPr>
        <p:blipFill>
          <a:blip r:embed="rId2" cstate="print"/>
          <a:srcRect/>
          <a:stretch>
            <a:fillRect/>
          </a:stretch>
        </p:blipFill>
        <p:spPr bwMode="auto">
          <a:xfrm>
            <a:off x="372837" y="3184072"/>
            <a:ext cx="1129188" cy="1692955"/>
          </a:xfrm>
          <a:prstGeom prst="rect">
            <a:avLst/>
          </a:prstGeom>
          <a:noFill/>
        </p:spPr>
      </p:pic>
      <p:pic>
        <p:nvPicPr>
          <p:cNvPr id="5" name="Picture 34"/>
          <p:cNvPicPr>
            <a:picLocks noChangeAspect="1" noChangeArrowheads="1"/>
          </p:cNvPicPr>
          <p:nvPr/>
        </p:nvPicPr>
        <p:blipFill>
          <a:blip r:embed="rId3" cstate="print"/>
          <a:srcRect/>
          <a:stretch>
            <a:fillRect/>
          </a:stretch>
        </p:blipFill>
        <p:spPr bwMode="auto">
          <a:xfrm>
            <a:off x="2819401" y="2051957"/>
            <a:ext cx="752475" cy="1209675"/>
          </a:xfrm>
          <a:prstGeom prst="rect">
            <a:avLst/>
          </a:prstGeom>
          <a:noFill/>
          <a:ln w="12700">
            <a:noFill/>
            <a:miter lim="800000"/>
            <a:headEnd type="none" w="sm" len="sm"/>
            <a:tailEnd type="none" w="sm" len="sm"/>
          </a:ln>
        </p:spPr>
      </p:pic>
      <p:sp>
        <p:nvSpPr>
          <p:cNvPr id="6" name="Freeform 5"/>
          <p:cNvSpPr/>
          <p:nvPr/>
        </p:nvSpPr>
        <p:spPr>
          <a:xfrm>
            <a:off x="1502229" y="3200400"/>
            <a:ext cx="2237014" cy="1831521"/>
          </a:xfrm>
          <a:custGeom>
            <a:avLst/>
            <a:gdLst>
              <a:gd name="connsiteX0" fmla="*/ 0 w 2237014"/>
              <a:gd name="connsiteY0" fmla="*/ 1485900 h 1831521"/>
              <a:gd name="connsiteX1" fmla="*/ 1534885 w 2237014"/>
              <a:gd name="connsiteY1" fmla="*/ 1698171 h 1831521"/>
              <a:gd name="connsiteX2" fmla="*/ 653142 w 2237014"/>
              <a:gd name="connsiteY2" fmla="*/ 685800 h 1831521"/>
              <a:gd name="connsiteX3" fmla="*/ 2057400 w 2237014"/>
              <a:gd name="connsiteY3" fmla="*/ 375557 h 1831521"/>
              <a:gd name="connsiteX4" fmla="*/ 1730828 w 2237014"/>
              <a:gd name="connsiteY4" fmla="*/ 0 h 1831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014" h="1831521">
                <a:moveTo>
                  <a:pt x="0" y="1485900"/>
                </a:moveTo>
                <a:cubicBezTo>
                  <a:pt x="713014" y="1658710"/>
                  <a:pt x="1426028" y="1831521"/>
                  <a:pt x="1534885" y="1698171"/>
                </a:cubicBezTo>
                <a:cubicBezTo>
                  <a:pt x="1643742" y="1564821"/>
                  <a:pt x="566056" y="906236"/>
                  <a:pt x="653142" y="685800"/>
                </a:cubicBezTo>
                <a:cubicBezTo>
                  <a:pt x="740228" y="465364"/>
                  <a:pt x="1877786" y="489857"/>
                  <a:pt x="2057400" y="375557"/>
                </a:cubicBezTo>
                <a:cubicBezTo>
                  <a:pt x="2237014" y="261257"/>
                  <a:pt x="1983921" y="130628"/>
                  <a:pt x="1730828"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106385" y="1534886"/>
            <a:ext cx="2322431" cy="369332"/>
          </a:xfrm>
          <a:prstGeom prst="rect">
            <a:avLst/>
          </a:prstGeom>
          <a:noFill/>
        </p:spPr>
        <p:txBody>
          <a:bodyPr wrap="none" rtlCol="0">
            <a:spAutoFit/>
          </a:bodyPr>
          <a:lstStyle/>
          <a:p>
            <a:r>
              <a:rPr lang="en-US" dirty="0" smtClean="0"/>
              <a:t>OLTP: Relational DBMS</a:t>
            </a:r>
            <a:endParaRPr lang="en-US" dirty="0"/>
          </a:p>
        </p:txBody>
      </p:sp>
      <p:sp>
        <p:nvSpPr>
          <p:cNvPr id="8" name="TextBox 7"/>
          <p:cNvSpPr txBox="1"/>
          <p:nvPr/>
        </p:nvSpPr>
        <p:spPr>
          <a:xfrm>
            <a:off x="228600" y="4914900"/>
            <a:ext cx="1351845" cy="369332"/>
          </a:xfrm>
          <a:prstGeom prst="rect">
            <a:avLst/>
          </a:prstGeom>
          <a:noFill/>
        </p:spPr>
        <p:txBody>
          <a:bodyPr wrap="none" rtlCol="0">
            <a:spAutoFit/>
          </a:bodyPr>
          <a:lstStyle/>
          <a:p>
            <a:r>
              <a:rPr lang="en-US" dirty="0" smtClean="0"/>
              <a:t>Transactions</a:t>
            </a:r>
            <a:endParaRPr lang="en-US" dirty="0"/>
          </a:p>
        </p:txBody>
      </p:sp>
      <p:grpSp>
        <p:nvGrpSpPr>
          <p:cNvPr id="12" name="Group 11"/>
          <p:cNvGrpSpPr/>
          <p:nvPr/>
        </p:nvGrpSpPr>
        <p:grpSpPr>
          <a:xfrm>
            <a:off x="5486395" y="2008799"/>
            <a:ext cx="969513" cy="1011986"/>
            <a:chOff x="5698671" y="1682227"/>
            <a:chExt cx="2149928" cy="2244113"/>
          </a:xfrm>
        </p:grpSpPr>
        <p:pic>
          <p:nvPicPr>
            <p:cNvPr id="10" name="Picture 4"/>
            <p:cNvPicPr>
              <a:picLocks noChangeAspect="1" noChangeArrowheads="1"/>
            </p:cNvPicPr>
            <p:nvPr/>
          </p:nvPicPr>
          <p:blipFill>
            <a:blip r:embed="rId4" cstate="print"/>
            <a:srcRect/>
            <a:stretch>
              <a:fillRect/>
            </a:stretch>
          </p:blipFill>
          <p:spPr bwMode="auto">
            <a:xfrm>
              <a:off x="5698671" y="1682227"/>
              <a:ext cx="2149928" cy="807201"/>
            </a:xfrm>
            <a:prstGeom prst="rect">
              <a:avLst/>
            </a:prstGeom>
            <a:noFill/>
            <a:ln w="9525">
              <a:noFill/>
              <a:miter lim="800000"/>
              <a:headEnd/>
              <a:tailEnd/>
            </a:ln>
          </p:spPr>
        </p:pic>
        <p:pic>
          <p:nvPicPr>
            <p:cNvPr id="240644" name="Picture 4"/>
            <p:cNvPicPr>
              <a:picLocks noChangeAspect="1" noChangeArrowheads="1"/>
            </p:cNvPicPr>
            <p:nvPr/>
          </p:nvPicPr>
          <p:blipFill>
            <a:blip r:embed="rId5" cstate="print"/>
            <a:srcRect/>
            <a:stretch>
              <a:fillRect/>
            </a:stretch>
          </p:blipFill>
          <p:spPr bwMode="auto">
            <a:xfrm>
              <a:off x="5698671" y="2417012"/>
              <a:ext cx="2149928" cy="807201"/>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5698671" y="3119139"/>
              <a:ext cx="2149928" cy="807201"/>
            </a:xfrm>
            <a:prstGeom prst="rect">
              <a:avLst/>
            </a:prstGeom>
            <a:noFill/>
            <a:ln w="9525">
              <a:noFill/>
              <a:miter lim="800000"/>
              <a:headEnd/>
              <a:tailEnd/>
            </a:ln>
          </p:spPr>
        </p:pic>
      </p:grpSp>
      <p:sp>
        <p:nvSpPr>
          <p:cNvPr id="13" name="TextBox 12"/>
          <p:cNvSpPr txBox="1"/>
          <p:nvPr/>
        </p:nvSpPr>
        <p:spPr>
          <a:xfrm>
            <a:off x="4767937" y="1534886"/>
            <a:ext cx="2326984" cy="369332"/>
          </a:xfrm>
          <a:prstGeom prst="rect">
            <a:avLst/>
          </a:prstGeom>
          <a:noFill/>
        </p:spPr>
        <p:txBody>
          <a:bodyPr wrap="none" rtlCol="0">
            <a:spAutoFit/>
          </a:bodyPr>
          <a:lstStyle/>
          <a:p>
            <a:r>
              <a:rPr lang="en-US" dirty="0" smtClean="0">
                <a:solidFill>
                  <a:srgbClr val="FF0000"/>
                </a:solidFill>
              </a:rPr>
              <a:t>OLAP: Data warehouse</a:t>
            </a:r>
            <a:endParaRPr lang="en-US" dirty="0">
              <a:solidFill>
                <a:srgbClr val="FF0000"/>
              </a:solidFill>
            </a:endParaRPr>
          </a:p>
        </p:txBody>
      </p:sp>
      <p:pic>
        <p:nvPicPr>
          <p:cNvPr id="240645" name="Picture 5" descr="C:\Users\JPost\AppData\Local\Microsoft\Windows\Temporary Internet Files\Content.IE5\XF4ZURVD\MPj04227720000[1].jpg"/>
          <p:cNvPicPr>
            <a:picLocks noChangeAspect="1" noChangeArrowheads="1"/>
          </p:cNvPicPr>
          <p:nvPr/>
        </p:nvPicPr>
        <p:blipFill>
          <a:blip r:embed="rId6" cstate="print"/>
          <a:srcRect/>
          <a:stretch>
            <a:fillRect/>
          </a:stretch>
        </p:blipFill>
        <p:spPr bwMode="auto">
          <a:xfrm>
            <a:off x="538842" y="1780494"/>
            <a:ext cx="1006247" cy="1006247"/>
          </a:xfrm>
          <a:prstGeom prst="rect">
            <a:avLst/>
          </a:prstGeom>
          <a:noFill/>
        </p:spPr>
      </p:pic>
      <p:sp>
        <p:nvSpPr>
          <p:cNvPr id="15" name="Freeform 14"/>
          <p:cNvSpPr/>
          <p:nvPr/>
        </p:nvSpPr>
        <p:spPr>
          <a:xfrm>
            <a:off x="1551214" y="2547257"/>
            <a:ext cx="1322615" cy="609600"/>
          </a:xfrm>
          <a:custGeom>
            <a:avLst/>
            <a:gdLst>
              <a:gd name="connsiteX0" fmla="*/ 0 w 1322615"/>
              <a:gd name="connsiteY0" fmla="*/ 0 h 609600"/>
              <a:gd name="connsiteX1" fmla="*/ 179615 w 1322615"/>
              <a:gd name="connsiteY1" fmla="*/ 571500 h 609600"/>
              <a:gd name="connsiteX2" fmla="*/ 1028700 w 1322615"/>
              <a:gd name="connsiteY2" fmla="*/ 228600 h 609600"/>
              <a:gd name="connsiteX3" fmla="*/ 1322615 w 1322615"/>
              <a:gd name="connsiteY3" fmla="*/ 408214 h 609600"/>
            </a:gdLst>
            <a:ahLst/>
            <a:cxnLst>
              <a:cxn ang="0">
                <a:pos x="connsiteX0" y="connsiteY0"/>
              </a:cxn>
              <a:cxn ang="0">
                <a:pos x="connsiteX1" y="connsiteY1"/>
              </a:cxn>
              <a:cxn ang="0">
                <a:pos x="connsiteX2" y="connsiteY2"/>
              </a:cxn>
              <a:cxn ang="0">
                <a:pos x="connsiteX3" y="connsiteY3"/>
              </a:cxn>
            </a:cxnLst>
            <a:rect l="l" t="t" r="r" b="b"/>
            <a:pathLst>
              <a:path w="1322615" h="609600">
                <a:moveTo>
                  <a:pt x="0" y="0"/>
                </a:moveTo>
                <a:cubicBezTo>
                  <a:pt x="4082" y="266700"/>
                  <a:pt x="8165" y="533400"/>
                  <a:pt x="179615" y="571500"/>
                </a:cubicBezTo>
                <a:cubicBezTo>
                  <a:pt x="351065" y="609600"/>
                  <a:pt x="838200" y="255814"/>
                  <a:pt x="1028700" y="228600"/>
                </a:cubicBezTo>
                <a:cubicBezTo>
                  <a:pt x="1219200" y="201386"/>
                  <a:pt x="1270907" y="304800"/>
                  <a:pt x="1322615" y="40821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0646" name="Picture 6" descr="C:\Users\JPost\AppData\Local\Microsoft\Windows\Temporary Internet Files\Content.IE5\SW16YJJ2\MPj04265420000[1].jpg"/>
          <p:cNvPicPr>
            <a:picLocks noChangeAspect="1" noChangeArrowheads="1"/>
          </p:cNvPicPr>
          <p:nvPr/>
        </p:nvPicPr>
        <p:blipFill>
          <a:blip r:embed="rId7" cstate="print"/>
          <a:srcRect/>
          <a:stretch>
            <a:fillRect/>
          </a:stretch>
        </p:blipFill>
        <p:spPr bwMode="auto">
          <a:xfrm>
            <a:off x="7021285" y="3183618"/>
            <a:ext cx="1349602" cy="1349602"/>
          </a:xfrm>
          <a:prstGeom prst="rect">
            <a:avLst/>
          </a:prstGeom>
          <a:noFill/>
        </p:spPr>
      </p:pic>
      <p:sp>
        <p:nvSpPr>
          <p:cNvPr id="17" name="TextBox 16"/>
          <p:cNvSpPr txBox="1"/>
          <p:nvPr/>
        </p:nvSpPr>
        <p:spPr>
          <a:xfrm>
            <a:off x="195943" y="1404257"/>
            <a:ext cx="1807546" cy="369332"/>
          </a:xfrm>
          <a:prstGeom prst="rect">
            <a:avLst/>
          </a:prstGeom>
          <a:noFill/>
        </p:spPr>
        <p:txBody>
          <a:bodyPr wrap="none" rtlCol="0">
            <a:spAutoFit/>
          </a:bodyPr>
          <a:lstStyle/>
          <a:p>
            <a:r>
              <a:rPr lang="en-US" dirty="0" smtClean="0"/>
              <a:t>Data and Reports</a:t>
            </a:r>
            <a:endParaRPr lang="en-US" dirty="0"/>
          </a:p>
        </p:txBody>
      </p:sp>
      <p:sp>
        <p:nvSpPr>
          <p:cNvPr id="21" name="Freeform 20"/>
          <p:cNvSpPr/>
          <p:nvPr/>
        </p:nvSpPr>
        <p:spPr>
          <a:xfrm>
            <a:off x="3888922" y="2677886"/>
            <a:ext cx="1744435" cy="1828800"/>
          </a:xfrm>
          <a:custGeom>
            <a:avLst/>
            <a:gdLst>
              <a:gd name="connsiteX0" fmla="*/ 1156607 w 1744435"/>
              <a:gd name="connsiteY0" fmla="*/ 1828800 h 1828800"/>
              <a:gd name="connsiteX1" fmla="*/ 13607 w 1744435"/>
              <a:gd name="connsiteY1" fmla="*/ 881743 h 1828800"/>
              <a:gd name="connsiteX2" fmla="*/ 1074964 w 1744435"/>
              <a:gd name="connsiteY2" fmla="*/ 538843 h 1828800"/>
              <a:gd name="connsiteX3" fmla="*/ 879021 w 1744435"/>
              <a:gd name="connsiteY3" fmla="*/ 179614 h 1828800"/>
              <a:gd name="connsiteX4" fmla="*/ 1744435 w 1744435"/>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435" h="1828800">
                <a:moveTo>
                  <a:pt x="1156607" y="1828800"/>
                </a:moveTo>
                <a:cubicBezTo>
                  <a:pt x="591910" y="1462768"/>
                  <a:pt x="27214" y="1096736"/>
                  <a:pt x="13607" y="881743"/>
                </a:cubicBezTo>
                <a:cubicBezTo>
                  <a:pt x="0" y="666750"/>
                  <a:pt x="930728" y="655864"/>
                  <a:pt x="1074964" y="538843"/>
                </a:cubicBezTo>
                <a:cubicBezTo>
                  <a:pt x="1219200" y="421822"/>
                  <a:pt x="767443" y="269421"/>
                  <a:pt x="879021" y="179614"/>
                </a:cubicBezTo>
                <a:cubicBezTo>
                  <a:pt x="990600" y="89807"/>
                  <a:pt x="1367517" y="44903"/>
                  <a:pt x="1744435"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0649" name="Picture 9" descr="C:\Users\JPost\AppData\Local\Microsoft\Windows\Temporary Internet Files\Content.IE5\SW16YJJ2\MPj04026900000[1].jpg"/>
          <p:cNvPicPr>
            <a:picLocks noChangeAspect="1" noChangeArrowheads="1"/>
          </p:cNvPicPr>
          <p:nvPr/>
        </p:nvPicPr>
        <p:blipFill>
          <a:blip r:embed="rId8" cstate="print"/>
          <a:srcRect/>
          <a:stretch>
            <a:fillRect/>
          </a:stretch>
        </p:blipFill>
        <p:spPr bwMode="auto">
          <a:xfrm>
            <a:off x="3673929" y="3929639"/>
            <a:ext cx="1635577" cy="1616632"/>
          </a:xfrm>
          <a:prstGeom prst="rect">
            <a:avLst/>
          </a:prstGeom>
          <a:noFill/>
        </p:spPr>
      </p:pic>
      <p:sp>
        <p:nvSpPr>
          <p:cNvPr id="22" name="TextBox 21"/>
          <p:cNvSpPr txBox="1"/>
          <p:nvPr/>
        </p:nvSpPr>
        <p:spPr>
          <a:xfrm>
            <a:off x="3559628" y="5568043"/>
            <a:ext cx="1705275" cy="369332"/>
          </a:xfrm>
          <a:prstGeom prst="rect">
            <a:avLst/>
          </a:prstGeom>
          <a:noFill/>
        </p:spPr>
        <p:txBody>
          <a:bodyPr wrap="none" rtlCol="0">
            <a:spAutoFit/>
          </a:bodyPr>
          <a:lstStyle/>
          <a:p>
            <a:r>
              <a:rPr lang="en-US" dirty="0" smtClean="0"/>
              <a:t>Production Data</a:t>
            </a:r>
            <a:endParaRPr lang="en-US" dirty="0"/>
          </a:p>
        </p:txBody>
      </p:sp>
      <p:sp>
        <p:nvSpPr>
          <p:cNvPr id="24" name="Freeform 23"/>
          <p:cNvSpPr/>
          <p:nvPr/>
        </p:nvSpPr>
        <p:spPr>
          <a:xfrm>
            <a:off x="6120493" y="2628900"/>
            <a:ext cx="1015093" cy="1371600"/>
          </a:xfrm>
          <a:custGeom>
            <a:avLst/>
            <a:gdLst>
              <a:gd name="connsiteX0" fmla="*/ 296636 w 1015093"/>
              <a:gd name="connsiteY0" fmla="*/ 0 h 1371600"/>
              <a:gd name="connsiteX1" fmla="*/ 966107 w 1015093"/>
              <a:gd name="connsiteY1" fmla="*/ 212271 h 1371600"/>
              <a:gd name="connsiteX2" fmla="*/ 2721 w 1015093"/>
              <a:gd name="connsiteY2" fmla="*/ 1061357 h 1371600"/>
              <a:gd name="connsiteX3" fmla="*/ 982436 w 1015093"/>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015093" h="1371600">
                <a:moveTo>
                  <a:pt x="296636" y="0"/>
                </a:moveTo>
                <a:cubicBezTo>
                  <a:pt x="655864" y="17689"/>
                  <a:pt x="1015093" y="35378"/>
                  <a:pt x="966107" y="212271"/>
                </a:cubicBezTo>
                <a:cubicBezTo>
                  <a:pt x="917121" y="389164"/>
                  <a:pt x="0" y="868136"/>
                  <a:pt x="2721" y="1061357"/>
                </a:cubicBezTo>
                <a:cubicBezTo>
                  <a:pt x="5442" y="1254578"/>
                  <a:pt x="493939" y="1313089"/>
                  <a:pt x="982436" y="137160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Geographic Levels</a:t>
            </a:r>
            <a:endParaRPr lang="en-US" dirty="0"/>
          </a:p>
        </p:txBody>
      </p:sp>
      <p:pic>
        <p:nvPicPr>
          <p:cNvPr id="2051" name="Picture 3"/>
          <p:cNvPicPr>
            <a:picLocks noChangeAspect="1" noChangeArrowheads="1"/>
          </p:cNvPicPr>
          <p:nvPr/>
        </p:nvPicPr>
        <p:blipFill>
          <a:blip r:embed="rId2" cstate="print"/>
          <a:srcRect l="20822" t="18520" r="43288" b="33151"/>
          <a:stretch>
            <a:fillRect/>
          </a:stretch>
        </p:blipFill>
        <p:spPr bwMode="auto">
          <a:xfrm>
            <a:off x="475991" y="1409179"/>
            <a:ext cx="5663185" cy="4766153"/>
          </a:xfrm>
          <a:prstGeom prst="rect">
            <a:avLst/>
          </a:prstGeom>
          <a:noFill/>
          <a:ln w="9525">
            <a:noFill/>
            <a:miter lim="800000"/>
            <a:headEnd/>
            <a:tailEnd/>
          </a:ln>
        </p:spPr>
      </p:pic>
      <p:sp>
        <p:nvSpPr>
          <p:cNvPr id="6" name="TextBox 5"/>
          <p:cNvSpPr txBox="1"/>
          <p:nvPr/>
        </p:nvSpPr>
        <p:spPr>
          <a:xfrm>
            <a:off x="6450904" y="1603332"/>
            <a:ext cx="2442575" cy="2585323"/>
          </a:xfrm>
          <a:prstGeom prst="rect">
            <a:avLst/>
          </a:prstGeom>
          <a:noFill/>
        </p:spPr>
        <p:txBody>
          <a:bodyPr wrap="square" rtlCol="0">
            <a:spAutoFit/>
          </a:bodyPr>
          <a:lstStyle/>
          <a:p>
            <a:r>
              <a:rPr lang="en-US" dirty="0" smtClean="0"/>
              <a:t>The wizard understands common geographic levels, but you have to assign them to the columns in your table.</a:t>
            </a:r>
          </a:p>
          <a:p>
            <a:endParaRPr lang="en-US" dirty="0" smtClean="0"/>
          </a:p>
          <a:p>
            <a:r>
              <a:rPr lang="en-US" dirty="0" smtClean="0"/>
              <a:t>You must include the primary key </a:t>
            </a:r>
            <a:r>
              <a:rPr lang="en-US" dirty="0" err="1" smtClean="0"/>
              <a:t>CityID</a:t>
            </a:r>
            <a:r>
              <a:rPr lang="en-US" dirty="0" smtClean="0"/>
              <a:t> and leave it as “Regular.”</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the Hierarchy</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13776" y="1208240"/>
            <a:ext cx="8141918" cy="4868205"/>
          </a:xfrm>
          <a:prstGeom prst="rect">
            <a:avLst/>
          </a:prstGeom>
          <a:noFill/>
          <a:ln w="9525">
            <a:noFill/>
            <a:miter lim="800000"/>
            <a:headEnd/>
            <a:tailEnd/>
          </a:ln>
        </p:spPr>
      </p:pic>
      <p:cxnSp>
        <p:nvCxnSpPr>
          <p:cNvPr id="5" name="Straight Arrow Connector 4"/>
          <p:cNvCxnSpPr/>
          <p:nvPr/>
        </p:nvCxnSpPr>
        <p:spPr>
          <a:xfrm flipV="1">
            <a:off x="1653436" y="2918564"/>
            <a:ext cx="1215024" cy="1377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Attribute Relationships</a:t>
            </a:r>
            <a:endParaRPr lang="en-US" dirty="0"/>
          </a:p>
        </p:txBody>
      </p:sp>
      <p:pic>
        <p:nvPicPr>
          <p:cNvPr id="5122" name="Picture 2"/>
          <p:cNvPicPr>
            <a:picLocks noChangeAspect="1" noChangeArrowheads="1"/>
          </p:cNvPicPr>
          <p:nvPr/>
        </p:nvPicPr>
        <p:blipFill>
          <a:blip r:embed="rId2" cstate="print"/>
          <a:srcRect l="4230" t="26955" r="74370" b="41417"/>
          <a:stretch>
            <a:fillRect/>
          </a:stretch>
        </p:blipFill>
        <p:spPr bwMode="auto">
          <a:xfrm>
            <a:off x="325677" y="1327758"/>
            <a:ext cx="2154477" cy="1903957"/>
          </a:xfrm>
          <a:prstGeom prst="rect">
            <a:avLst/>
          </a:prstGeom>
          <a:noFill/>
          <a:ln w="9525">
            <a:noFill/>
            <a:miter lim="800000"/>
            <a:headEnd/>
            <a:tailEnd/>
          </a:ln>
        </p:spPr>
      </p:pic>
      <p:sp>
        <p:nvSpPr>
          <p:cNvPr id="4" name="TextBox 3"/>
          <p:cNvSpPr txBox="1"/>
          <p:nvPr/>
        </p:nvSpPr>
        <p:spPr>
          <a:xfrm>
            <a:off x="3219188" y="1766170"/>
            <a:ext cx="5749844" cy="1754326"/>
          </a:xfrm>
          <a:prstGeom prst="rect">
            <a:avLst/>
          </a:prstGeom>
          <a:noFill/>
        </p:spPr>
        <p:txBody>
          <a:bodyPr wrap="square" rtlCol="0">
            <a:spAutoFit/>
          </a:bodyPr>
          <a:lstStyle/>
          <a:p>
            <a:r>
              <a:rPr lang="en-US" dirty="0" smtClean="0"/>
              <a:t>Initial</a:t>
            </a:r>
          </a:p>
          <a:p>
            <a:r>
              <a:rPr lang="en-US" dirty="0" smtClean="0"/>
              <a:t>Work bottom up.</a:t>
            </a:r>
          </a:p>
          <a:p>
            <a:r>
              <a:rPr lang="en-US" dirty="0" smtClean="0"/>
              <a:t>Drag Zip Code onto City, City onto State, State onto Country</a:t>
            </a:r>
          </a:p>
          <a:p>
            <a:r>
              <a:rPr lang="en-US" dirty="0" smtClean="0"/>
              <a:t>Double-click each relationship arrow,</a:t>
            </a:r>
          </a:p>
          <a:p>
            <a:r>
              <a:rPr lang="en-US" dirty="0" smtClean="0"/>
              <a:t>Use the drop-down list to set it as Fixed instead of Flexible.</a:t>
            </a:r>
          </a:p>
          <a:p>
            <a:endParaRPr lang="en-US" dirty="0"/>
          </a:p>
        </p:txBody>
      </p:sp>
      <p:pic>
        <p:nvPicPr>
          <p:cNvPr id="5123" name="Picture 3"/>
          <p:cNvPicPr>
            <a:picLocks noChangeAspect="1" noChangeArrowheads="1"/>
          </p:cNvPicPr>
          <p:nvPr/>
        </p:nvPicPr>
        <p:blipFill>
          <a:blip r:embed="rId3" cstate="print"/>
          <a:srcRect l="4588" t="26331" r="45397" b="61808"/>
          <a:stretch>
            <a:fillRect/>
          </a:stretch>
        </p:blipFill>
        <p:spPr bwMode="auto">
          <a:xfrm>
            <a:off x="325677" y="3382027"/>
            <a:ext cx="5035463" cy="713984"/>
          </a:xfrm>
          <a:prstGeom prst="rect">
            <a:avLst/>
          </a:prstGeom>
          <a:noFill/>
          <a:ln w="9525">
            <a:noFill/>
            <a:miter lim="800000"/>
            <a:headEnd/>
            <a:tailEnd/>
          </a:ln>
        </p:spPr>
      </p:pic>
      <p:sp>
        <p:nvSpPr>
          <p:cNvPr id="6" name="TextBox 5"/>
          <p:cNvSpPr txBox="1"/>
          <p:nvPr/>
        </p:nvSpPr>
        <p:spPr>
          <a:xfrm>
            <a:off x="5924811" y="3995803"/>
            <a:ext cx="628698" cy="369332"/>
          </a:xfrm>
          <a:prstGeom prst="rect">
            <a:avLst/>
          </a:prstGeom>
          <a:noFill/>
        </p:spPr>
        <p:txBody>
          <a:bodyPr wrap="none" rtlCol="0">
            <a:spAutoFit/>
          </a:bodyPr>
          <a:lstStyle/>
          <a:p>
            <a:r>
              <a:rPr lang="en-US" dirty="0" smtClean="0"/>
              <a:t>Final</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Columns</a:t>
            </a:r>
            <a:endParaRPr lang="en-US" dirty="0"/>
          </a:p>
        </p:txBody>
      </p:sp>
      <p:sp>
        <p:nvSpPr>
          <p:cNvPr id="4" name="TextBox 3"/>
          <p:cNvSpPr txBox="1"/>
          <p:nvPr/>
        </p:nvSpPr>
        <p:spPr>
          <a:xfrm>
            <a:off x="576198" y="5937337"/>
            <a:ext cx="7957563" cy="646331"/>
          </a:xfrm>
          <a:prstGeom prst="rect">
            <a:avLst/>
          </a:prstGeom>
          <a:noFill/>
        </p:spPr>
        <p:txBody>
          <a:bodyPr wrap="none" rtlCol="0">
            <a:spAutoFit/>
          </a:bodyPr>
          <a:lstStyle/>
          <a:p>
            <a:r>
              <a:rPr lang="en-US" dirty="0" smtClean="0"/>
              <a:t>Attribute must have a one-to-many relationship. A City name can be in many states</a:t>
            </a:r>
          </a:p>
          <a:p>
            <a:r>
              <a:rPr lang="en-US" dirty="0" smtClean="0"/>
              <a:t>So Add the State as one of the Key columns. Set Name to City.</a:t>
            </a:r>
            <a:endParaRPr lang="en-US" dirty="0"/>
          </a:p>
        </p:txBody>
      </p:sp>
      <p:pic>
        <p:nvPicPr>
          <p:cNvPr id="6147" name="Picture 3"/>
          <p:cNvPicPr>
            <a:picLocks noChangeAspect="1" noChangeArrowheads="1"/>
          </p:cNvPicPr>
          <p:nvPr/>
        </p:nvPicPr>
        <p:blipFill>
          <a:blip r:embed="rId2" cstate="print"/>
          <a:srcRect l="5137" t="14192" r="37192" b="30466"/>
          <a:stretch>
            <a:fillRect/>
          </a:stretch>
        </p:blipFill>
        <p:spPr bwMode="auto">
          <a:xfrm>
            <a:off x="626301" y="1127342"/>
            <a:ext cx="8104340" cy="4860679"/>
          </a:xfrm>
          <a:prstGeom prst="rect">
            <a:avLst/>
          </a:prstGeom>
          <a:noFill/>
          <a:ln w="9525">
            <a:noFill/>
            <a:miter lim="800000"/>
            <a:headEnd/>
            <a:tailEnd/>
          </a:ln>
        </p:spPr>
      </p:pic>
      <p:cxnSp>
        <p:nvCxnSpPr>
          <p:cNvPr id="7" name="Straight Arrow Connector 6"/>
          <p:cNvCxnSpPr/>
          <p:nvPr/>
        </p:nvCxnSpPr>
        <p:spPr>
          <a:xfrm>
            <a:off x="5649238" y="4471792"/>
            <a:ext cx="2755726" cy="789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375748" y="5398718"/>
            <a:ext cx="1415441" cy="9519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Relationship</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15055" y="1158919"/>
            <a:ext cx="8439150" cy="4991100"/>
          </a:xfrm>
          <a:prstGeom prst="rect">
            <a:avLst/>
          </a:prstGeom>
          <a:noFill/>
          <a:ln w="9525">
            <a:noFill/>
            <a:miter lim="800000"/>
            <a:headEnd/>
            <a:tailEnd/>
          </a:ln>
        </p:spPr>
      </p:pic>
      <p:sp>
        <p:nvSpPr>
          <p:cNvPr id="4" name="TextBox 3"/>
          <p:cNvSpPr txBox="1"/>
          <p:nvPr/>
        </p:nvSpPr>
        <p:spPr>
          <a:xfrm>
            <a:off x="0" y="6237961"/>
            <a:ext cx="8968636" cy="369332"/>
          </a:xfrm>
          <a:prstGeom prst="rect">
            <a:avLst/>
          </a:prstGeom>
          <a:noFill/>
        </p:spPr>
        <p:txBody>
          <a:bodyPr wrap="square" rtlCol="0">
            <a:spAutoFit/>
          </a:bodyPr>
          <a:lstStyle/>
          <a:p>
            <a:r>
              <a:rPr lang="en-US" dirty="0" smtClean="0"/>
              <a:t>City links to Bicycles through Customer (snowflake), which requires a Referenced relationship.</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0" t="27952" r="42822" b="7559"/>
          <a:stretch/>
        </p:blipFill>
        <p:spPr bwMode="auto">
          <a:xfrm>
            <a:off x="2201776" y="1155031"/>
            <a:ext cx="6003759" cy="537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New Cube</a:t>
            </a:r>
            <a:endParaRPr lang="en-US" dirty="0"/>
          </a:p>
        </p:txBody>
      </p:sp>
      <p:sp>
        <p:nvSpPr>
          <p:cNvPr id="4" name="TextBox 3"/>
          <p:cNvSpPr txBox="1"/>
          <p:nvPr/>
        </p:nvSpPr>
        <p:spPr>
          <a:xfrm>
            <a:off x="275573" y="1453018"/>
            <a:ext cx="1603332" cy="1754326"/>
          </a:xfrm>
          <a:prstGeom prst="rect">
            <a:avLst/>
          </a:prstGeom>
          <a:noFill/>
        </p:spPr>
        <p:txBody>
          <a:bodyPr wrap="square" rtlCol="0">
            <a:spAutoFit/>
          </a:bodyPr>
          <a:lstStyle/>
          <a:p>
            <a:r>
              <a:rPr lang="en-US" dirty="0" smtClean="0"/>
              <a:t>Drop down list to remove little-used data (Italy, Unknown, Blank)</a:t>
            </a:r>
            <a:endParaRPr lang="en-US" dirty="0"/>
          </a:p>
        </p:txBody>
      </p:sp>
      <p:cxnSp>
        <p:nvCxnSpPr>
          <p:cNvPr id="6" name="Straight Arrow Connector 5"/>
          <p:cNvCxnSpPr/>
          <p:nvPr/>
        </p:nvCxnSpPr>
        <p:spPr>
          <a:xfrm flipV="1">
            <a:off x="1804737" y="1443789"/>
            <a:ext cx="2021305" cy="409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Calculations</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1089184" y="1210247"/>
            <a:ext cx="7177253" cy="5073475"/>
          </a:xfrm>
          <a:prstGeom prst="rect">
            <a:avLst/>
          </a:prstGeom>
          <a:noFill/>
          <a:ln w="9525">
            <a:noFill/>
            <a:miter lim="800000"/>
            <a:headEnd/>
            <a:tailEnd/>
          </a:ln>
        </p:spPr>
      </p:pic>
      <p:sp>
        <p:nvSpPr>
          <p:cNvPr id="5" name="TextBox 4"/>
          <p:cNvSpPr txBox="1"/>
          <p:nvPr/>
        </p:nvSpPr>
        <p:spPr>
          <a:xfrm>
            <a:off x="1301966" y="3327146"/>
            <a:ext cx="1560107" cy="369332"/>
          </a:xfrm>
          <a:prstGeom prst="rect">
            <a:avLst/>
          </a:prstGeom>
          <a:noFill/>
        </p:spPr>
        <p:txBody>
          <a:bodyPr wrap="none" rtlCol="0">
            <a:spAutoFit/>
          </a:bodyPr>
          <a:lstStyle/>
          <a:p>
            <a:r>
              <a:rPr lang="en-US" dirty="0" smtClean="0"/>
              <a:t>Drag and add -</a:t>
            </a:r>
            <a:endParaRPr lang="en-US" dirty="0"/>
          </a:p>
        </p:txBody>
      </p:sp>
      <p:cxnSp>
        <p:nvCxnSpPr>
          <p:cNvPr id="7" name="Straight Arrow Connector 6"/>
          <p:cNvCxnSpPr/>
          <p:nvPr/>
        </p:nvCxnSpPr>
        <p:spPr>
          <a:xfrm flipV="1">
            <a:off x="2138024" y="3257619"/>
            <a:ext cx="2014784" cy="18675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502235" y="3273115"/>
            <a:ext cx="1332855" cy="44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84109" y="5311036"/>
            <a:ext cx="1715021" cy="369332"/>
          </a:xfrm>
          <a:prstGeom prst="rect">
            <a:avLst/>
          </a:prstGeom>
          <a:noFill/>
        </p:spPr>
        <p:txBody>
          <a:bodyPr wrap="none" rtlCol="0">
            <a:spAutoFit/>
          </a:bodyPr>
          <a:lstStyle/>
          <a:p>
            <a:r>
              <a:rPr lang="en-US" dirty="0" smtClean="0"/>
              <a:t>Use color picker.</a:t>
            </a:r>
            <a:endParaRPr lang="en-US" dirty="0"/>
          </a:p>
        </p:txBody>
      </p:sp>
      <p:cxnSp>
        <p:nvCxnSpPr>
          <p:cNvPr id="15" name="Straight Arrow Connector 14"/>
          <p:cNvCxnSpPr>
            <a:stCxn id="13" idx="0"/>
          </p:cNvCxnSpPr>
          <p:nvPr/>
        </p:nvCxnSpPr>
        <p:spPr>
          <a:xfrm rot="5400000" flipH="1" flipV="1">
            <a:off x="5589478" y="4336876"/>
            <a:ext cx="626302" cy="13220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Results</a:t>
            </a:r>
            <a:endParaRPr lang="en-US" dirty="0"/>
          </a:p>
        </p:txBody>
      </p:sp>
      <p:sp>
        <p:nvSpPr>
          <p:cNvPr id="4" name="TextBox 3"/>
          <p:cNvSpPr txBox="1"/>
          <p:nvPr/>
        </p:nvSpPr>
        <p:spPr>
          <a:xfrm>
            <a:off x="421105" y="5687309"/>
            <a:ext cx="8458200" cy="923330"/>
          </a:xfrm>
          <a:prstGeom prst="rect">
            <a:avLst/>
          </a:prstGeom>
          <a:noFill/>
        </p:spPr>
        <p:txBody>
          <a:bodyPr wrap="square" rtlCol="0">
            <a:spAutoFit/>
          </a:bodyPr>
          <a:lstStyle/>
          <a:p>
            <a:r>
              <a:rPr lang="en-US" dirty="0" smtClean="0">
                <a:solidFill>
                  <a:srgbClr val="0070C0"/>
                </a:solidFill>
              </a:rPr>
              <a:t>Notice that the color conditions (and the calculations) apply to the TOTAL values. Or, the values as they are displayed.</a:t>
            </a:r>
          </a:p>
          <a:p>
            <a:r>
              <a:rPr lang="en-US" dirty="0" smtClean="0">
                <a:solidFill>
                  <a:srgbClr val="0070C0"/>
                </a:solidFill>
              </a:rPr>
              <a:t>With VS 2012, these colors transfer to Excel, but do not display in the VS Cube browser.</a:t>
            </a:r>
            <a:endParaRPr lang="en-US" dirty="0">
              <a:solidFill>
                <a:srgbClr val="0070C0"/>
              </a:solidFill>
            </a:endParaRP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9" t="24708" r="40219" b="7957"/>
          <a:stretch/>
        </p:blipFill>
        <p:spPr bwMode="auto">
          <a:xfrm>
            <a:off x="2201778" y="1371600"/>
            <a:ext cx="4896853" cy="409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Calculations are on SUMS</a:t>
            </a:r>
            <a:endParaRPr lang="en-US" dirty="0"/>
          </a:p>
        </p:txBody>
      </p:sp>
      <p:graphicFrame>
        <p:nvGraphicFramePr>
          <p:cNvPr id="3" name="Table 2"/>
          <p:cNvGraphicFramePr>
            <a:graphicFrameLocks noGrp="1"/>
          </p:cNvGraphicFramePr>
          <p:nvPr/>
        </p:nvGraphicFramePr>
        <p:xfrm>
          <a:off x="2400822" y="1347306"/>
          <a:ext cx="4162816" cy="1483360"/>
        </p:xfrm>
        <a:graphic>
          <a:graphicData uri="http://schemas.openxmlformats.org/drawingml/2006/table">
            <a:tbl>
              <a:tblPr firstRow="1" bandRow="1">
                <a:tableStyleId>{5940675A-B579-460E-94D1-54222C63F5DA}</a:tableStyleId>
              </a:tblPr>
              <a:tblGrid>
                <a:gridCol w="1093940"/>
                <a:gridCol w="801665"/>
                <a:gridCol w="2267211"/>
              </a:tblGrid>
              <a:tr h="370840">
                <a:tc>
                  <a:txBody>
                    <a:bodyPr/>
                    <a:lstStyle/>
                    <a:p>
                      <a:r>
                        <a:rPr lang="en-US" dirty="0" smtClean="0"/>
                        <a:t>X</a:t>
                      </a:r>
                      <a:endParaRPr lang="en-US" dirty="0"/>
                    </a:p>
                  </a:txBody>
                  <a:tcPr/>
                </a:tc>
                <a:tc>
                  <a:txBody>
                    <a:bodyPr/>
                    <a:lstStyle/>
                    <a:p>
                      <a:r>
                        <a:rPr lang="en-US" dirty="0" smtClean="0"/>
                        <a:t>Y</a:t>
                      </a:r>
                      <a:endParaRPr lang="en-US" dirty="0"/>
                    </a:p>
                  </a:txBody>
                  <a:tcPr/>
                </a:tc>
                <a:tc>
                  <a:txBody>
                    <a:bodyPr/>
                    <a:lstStyle/>
                    <a:p>
                      <a:r>
                        <a:rPr lang="en-US" dirty="0" smtClean="0"/>
                        <a:t>X * Y</a:t>
                      </a:r>
                      <a:endParaRPr lang="en-US" dirty="0"/>
                    </a:p>
                  </a:txBody>
                  <a:tcPr/>
                </a:tc>
              </a:tr>
              <a:tr h="370840">
                <a:tc>
                  <a:txBody>
                    <a:bodyPr/>
                    <a:lstStyle/>
                    <a:p>
                      <a:r>
                        <a:rPr lang="en-US" dirty="0" smtClean="0"/>
                        <a:t>100</a:t>
                      </a:r>
                      <a:endParaRPr lang="en-US" dirty="0"/>
                    </a:p>
                  </a:txBody>
                  <a:tcPr/>
                </a:tc>
                <a:tc>
                  <a:txBody>
                    <a:bodyPr/>
                    <a:lstStyle/>
                    <a:p>
                      <a:r>
                        <a:rPr lang="en-US" dirty="0" smtClean="0"/>
                        <a:t>2</a:t>
                      </a:r>
                      <a:endParaRPr lang="en-US" dirty="0"/>
                    </a:p>
                  </a:txBody>
                  <a:tcPr/>
                </a:tc>
                <a:tc>
                  <a:txBody>
                    <a:bodyPr/>
                    <a:lstStyle/>
                    <a:p>
                      <a:r>
                        <a:rPr lang="en-US" dirty="0" smtClean="0"/>
                        <a:t>200</a:t>
                      </a:r>
                      <a:endParaRPr lang="en-US" dirty="0"/>
                    </a:p>
                  </a:txBody>
                  <a:tcPr/>
                </a:tc>
              </a:tr>
              <a:tr h="370840">
                <a:tc>
                  <a:txBody>
                    <a:bodyPr/>
                    <a:lstStyle/>
                    <a:p>
                      <a:r>
                        <a:rPr lang="en-US" dirty="0" smtClean="0"/>
                        <a:t>5</a:t>
                      </a:r>
                      <a:endParaRPr lang="en-US" dirty="0"/>
                    </a:p>
                  </a:txBody>
                  <a:tcPr/>
                </a:tc>
                <a:tc>
                  <a:txBody>
                    <a:bodyPr/>
                    <a:lstStyle/>
                    <a:p>
                      <a:r>
                        <a:rPr lang="en-US" dirty="0" smtClean="0"/>
                        <a:t>10</a:t>
                      </a:r>
                      <a:endParaRPr lang="en-US" dirty="0"/>
                    </a:p>
                  </a:txBody>
                  <a:tcPr/>
                </a:tc>
                <a:tc>
                  <a:txBody>
                    <a:bodyPr/>
                    <a:lstStyle/>
                    <a:p>
                      <a:r>
                        <a:rPr lang="en-US" dirty="0" smtClean="0"/>
                        <a:t>50</a:t>
                      </a:r>
                      <a:endParaRPr lang="en-US" dirty="0"/>
                    </a:p>
                  </a:txBody>
                  <a:tcPr/>
                </a:tc>
              </a:tr>
              <a:tr h="370840">
                <a:tc>
                  <a:txBody>
                    <a:bodyPr/>
                    <a:lstStyle/>
                    <a:p>
                      <a:r>
                        <a:rPr lang="en-US" dirty="0" smtClean="0"/>
                        <a:t>105</a:t>
                      </a:r>
                      <a:endParaRPr lang="en-US" dirty="0"/>
                    </a:p>
                  </a:txBody>
                  <a:tcPr/>
                </a:tc>
                <a:tc>
                  <a:txBody>
                    <a:bodyPr/>
                    <a:lstStyle/>
                    <a:p>
                      <a:r>
                        <a:rPr lang="en-US" dirty="0" smtClean="0"/>
                        <a:t>12</a:t>
                      </a:r>
                      <a:endParaRPr lang="en-US" dirty="0"/>
                    </a:p>
                  </a:txBody>
                  <a:tcPr/>
                </a:tc>
                <a:tc>
                  <a:txBody>
                    <a:bodyPr/>
                    <a:lstStyle/>
                    <a:p>
                      <a:r>
                        <a:rPr lang="en-US" dirty="0" smtClean="0"/>
                        <a:t>1,260</a:t>
                      </a:r>
                      <a:r>
                        <a:rPr lang="en-US" baseline="0" dirty="0" smtClean="0"/>
                        <a:t> or 250</a:t>
                      </a:r>
                      <a:endParaRPr lang="en-US" dirty="0"/>
                    </a:p>
                  </a:txBody>
                  <a:tcPr/>
                </a:tc>
              </a:tr>
            </a:tbl>
          </a:graphicData>
        </a:graphic>
      </p:graphicFrame>
      <p:sp>
        <p:nvSpPr>
          <p:cNvPr id="4" name="TextBox 3"/>
          <p:cNvSpPr txBox="1"/>
          <p:nvPr/>
        </p:nvSpPr>
        <p:spPr>
          <a:xfrm>
            <a:off x="1194696" y="2997211"/>
            <a:ext cx="6901841" cy="2585323"/>
          </a:xfrm>
          <a:prstGeom prst="rect">
            <a:avLst/>
          </a:prstGeom>
          <a:noFill/>
        </p:spPr>
        <p:txBody>
          <a:bodyPr wrap="square" rtlCol="0">
            <a:spAutoFit/>
          </a:bodyPr>
          <a:lstStyle/>
          <a:p>
            <a:r>
              <a:rPr lang="en-US" dirty="0" smtClean="0"/>
              <a:t>It makes a huge difference whether you multiply first or add first.</a:t>
            </a:r>
          </a:p>
          <a:p>
            <a:r>
              <a:rPr lang="en-US" dirty="0" smtClean="0"/>
              <a:t>Calculations defined at the cube level always ADD FIRST.</a:t>
            </a:r>
          </a:p>
          <a:p>
            <a:r>
              <a:rPr lang="en-US" dirty="0" smtClean="0"/>
              <a:t>The calculations are performed on the subtotals as they are displayed.</a:t>
            </a:r>
          </a:p>
          <a:p>
            <a:r>
              <a:rPr lang="en-US" dirty="0" smtClean="0"/>
              <a:t>A cube browser would compute it as 1,260 = Sum(X)*Sum(Y).</a:t>
            </a:r>
          </a:p>
          <a:p>
            <a:r>
              <a:rPr lang="en-US" dirty="0" smtClean="0"/>
              <a:t>This sequence is rarely useful for multiplication and division, so:</a:t>
            </a:r>
          </a:p>
          <a:p>
            <a:endParaRPr lang="en-US" dirty="0" smtClean="0"/>
          </a:p>
          <a:p>
            <a:pPr>
              <a:buFont typeface="Wingdings"/>
              <a:buChar char="è"/>
            </a:pPr>
            <a:r>
              <a:rPr lang="en-US" dirty="0" smtClean="0">
                <a:sym typeface="Wingdings" pitchFamily="2" charset="2"/>
              </a:rPr>
              <a:t>Only use addition and subtraction in cube calculations.</a:t>
            </a:r>
          </a:p>
          <a:p>
            <a:pPr>
              <a:buFont typeface="Wingdings"/>
              <a:buChar char="è"/>
            </a:pPr>
            <a:r>
              <a:rPr lang="en-US" dirty="0" smtClean="0">
                <a:sym typeface="Wingdings" pitchFamily="2" charset="2"/>
              </a:rPr>
              <a:t>Use multiplication and division in row-level calculations in the data source view or the underlying query.</a:t>
            </a:r>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625" name="Object 1"/>
          <p:cNvGraphicFramePr>
            <a:graphicFrameLocks noChangeAspect="1"/>
          </p:cNvGraphicFramePr>
          <p:nvPr>
            <p:extLst>
              <p:ext uri="{D42A27DB-BD31-4B8C-83A1-F6EECF244321}">
                <p14:modId xmlns:p14="http://schemas.microsoft.com/office/powerpoint/2010/main" val="192884700"/>
              </p:ext>
            </p:extLst>
          </p:nvPr>
        </p:nvGraphicFramePr>
        <p:xfrm>
          <a:off x="2608288" y="5532168"/>
          <a:ext cx="3610865" cy="944380"/>
        </p:xfrm>
        <a:graphic>
          <a:graphicData uri="http://schemas.openxmlformats.org/presentationml/2006/ole">
            <mc:AlternateContent xmlns:mc="http://schemas.openxmlformats.org/markup-compatibility/2006">
              <mc:Choice xmlns:v="urn:schemas-microsoft-com:vml" Requires="v">
                <p:oleObj spid="_x0000_s26636" name="Equation" r:id="rId3" imgW="1854200" imgH="482600" progId="Equation.DSMT4">
                  <p:embed/>
                </p:oleObj>
              </mc:Choice>
              <mc:Fallback>
                <p:oleObj name="Equation" r:id="rId3" imgW="1854200" imgH="4826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8288" y="5532168"/>
                        <a:ext cx="3610865" cy="94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Percent</a:t>
            </a:r>
            <a:endParaRPr lang="en-US" dirty="0"/>
          </a:p>
        </p:txBody>
      </p:sp>
      <p:pic>
        <p:nvPicPr>
          <p:cNvPr id="4098" name="Picture 2"/>
          <p:cNvPicPr>
            <a:picLocks noChangeAspect="1" noChangeArrowheads="1"/>
          </p:cNvPicPr>
          <p:nvPr/>
        </p:nvPicPr>
        <p:blipFill>
          <a:blip r:embed="rId2" cstate="print"/>
          <a:srcRect l="23457" t="31785" r="27552" b="39895"/>
          <a:stretch>
            <a:fillRect/>
          </a:stretch>
        </p:blipFill>
        <p:spPr bwMode="auto">
          <a:xfrm>
            <a:off x="526093" y="1853852"/>
            <a:ext cx="7704841" cy="3068877"/>
          </a:xfrm>
          <a:prstGeom prst="rect">
            <a:avLst/>
          </a:prstGeom>
          <a:noFill/>
          <a:ln w="9525">
            <a:noFill/>
            <a:miter lim="800000"/>
            <a:headEnd/>
            <a:tailEnd/>
          </a:ln>
        </p:spPr>
      </p:pic>
      <p:sp>
        <p:nvSpPr>
          <p:cNvPr id="4" name="TextBox 3"/>
          <p:cNvSpPr txBox="1"/>
          <p:nvPr/>
        </p:nvSpPr>
        <p:spPr>
          <a:xfrm>
            <a:off x="400834" y="1265129"/>
            <a:ext cx="8212120" cy="369332"/>
          </a:xfrm>
          <a:prstGeom prst="rect">
            <a:avLst/>
          </a:prstGeom>
          <a:noFill/>
        </p:spPr>
        <p:txBody>
          <a:bodyPr wrap="none" rtlCol="0">
            <a:spAutoFit/>
          </a:bodyPr>
          <a:lstStyle/>
          <a:p>
            <a:r>
              <a:rPr lang="en-US" dirty="0" smtClean="0"/>
              <a:t>In data source view: Bicycle: Named Calculation:  Discount Pct = 1 - </a:t>
            </a:r>
            <a:r>
              <a:rPr lang="en-US" dirty="0" err="1" smtClean="0"/>
              <a:t>SalePrice</a:t>
            </a:r>
            <a:r>
              <a:rPr lang="en-US" dirty="0" smtClean="0"/>
              <a:t>/</a:t>
            </a:r>
            <a:r>
              <a:rPr lang="en-US" dirty="0" err="1" smtClean="0"/>
              <a:t>ListPrice</a:t>
            </a:r>
            <a:endParaRPr lang="en-US" dirty="0"/>
          </a:p>
        </p:txBody>
      </p:sp>
      <p:sp>
        <p:nvSpPr>
          <p:cNvPr id="5" name="TextBox 4"/>
          <p:cNvSpPr txBox="1"/>
          <p:nvPr/>
        </p:nvSpPr>
        <p:spPr>
          <a:xfrm>
            <a:off x="1753644" y="5173248"/>
            <a:ext cx="5824800" cy="923330"/>
          </a:xfrm>
          <a:prstGeom prst="rect">
            <a:avLst/>
          </a:prstGeom>
          <a:noFill/>
        </p:spPr>
        <p:txBody>
          <a:bodyPr wrap="none" rtlCol="0">
            <a:spAutoFit/>
          </a:bodyPr>
          <a:lstStyle/>
          <a:p>
            <a:r>
              <a:rPr lang="en-US" dirty="0" smtClean="0"/>
              <a:t>Look at the totals.</a:t>
            </a:r>
          </a:p>
          <a:p>
            <a:r>
              <a:rPr lang="en-US" dirty="0" smtClean="0"/>
              <a:t>How can a percentage be greater than one?</a:t>
            </a:r>
          </a:p>
          <a:p>
            <a:r>
              <a:rPr lang="en-US" dirty="0" smtClean="0"/>
              <a:t>Because the default method of the Cube is to SUM the data.</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Extraction, Transformation, Loading</a:t>
            </a:r>
            <a:endParaRPr lang="en-US" dirty="0"/>
          </a:p>
        </p:txBody>
      </p:sp>
      <p:cxnSp>
        <p:nvCxnSpPr>
          <p:cNvPr id="4" name="Straight Arrow Connector 3"/>
          <p:cNvCxnSpPr/>
          <p:nvPr/>
        </p:nvCxnSpPr>
        <p:spPr>
          <a:xfrm>
            <a:off x="2530929" y="2269671"/>
            <a:ext cx="1371600" cy="375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24742" y="2416629"/>
            <a:ext cx="1293944" cy="369332"/>
          </a:xfrm>
          <a:prstGeom prst="rect">
            <a:avLst/>
          </a:prstGeom>
          <a:noFill/>
        </p:spPr>
        <p:txBody>
          <a:bodyPr wrap="none" rtlCol="0">
            <a:spAutoFit/>
          </a:bodyPr>
          <a:lstStyle/>
          <a:p>
            <a:r>
              <a:rPr lang="en-US" dirty="0" err="1" smtClean="0"/>
              <a:t>CustomerID</a:t>
            </a:r>
            <a:endParaRPr lang="en-US" dirty="0"/>
          </a:p>
        </p:txBody>
      </p:sp>
      <p:sp>
        <p:nvSpPr>
          <p:cNvPr id="8" name="TextBox 7"/>
          <p:cNvSpPr txBox="1"/>
          <p:nvPr/>
        </p:nvSpPr>
        <p:spPr>
          <a:xfrm>
            <a:off x="2302328" y="1436914"/>
            <a:ext cx="1404257" cy="646331"/>
          </a:xfrm>
          <a:prstGeom prst="rect">
            <a:avLst/>
          </a:prstGeom>
          <a:noFill/>
        </p:spPr>
        <p:txBody>
          <a:bodyPr wrap="square" rtlCol="0">
            <a:spAutoFit/>
          </a:bodyPr>
          <a:lstStyle/>
          <a:p>
            <a:r>
              <a:rPr lang="en-US" dirty="0" smtClean="0">
                <a:solidFill>
                  <a:srgbClr val="FF0000"/>
                </a:solidFill>
              </a:rPr>
              <a:t>Current OLTP database</a:t>
            </a:r>
            <a:endParaRPr lang="en-US" dirty="0">
              <a:solidFill>
                <a:srgbClr val="FF0000"/>
              </a:solidFill>
            </a:endParaRPr>
          </a:p>
        </p:txBody>
      </p:sp>
      <p:cxnSp>
        <p:nvCxnSpPr>
          <p:cNvPr id="10" name="Straight Arrow Connector 9"/>
          <p:cNvCxnSpPr/>
          <p:nvPr/>
        </p:nvCxnSpPr>
        <p:spPr>
          <a:xfrm rot="16200000" flipH="1">
            <a:off x="3804557" y="1894114"/>
            <a:ext cx="734786" cy="4408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49486" y="1583871"/>
            <a:ext cx="859531" cy="369332"/>
          </a:xfrm>
          <a:prstGeom prst="rect">
            <a:avLst/>
          </a:prstGeom>
          <a:noFill/>
        </p:spPr>
        <p:txBody>
          <a:bodyPr wrap="none" rtlCol="0">
            <a:spAutoFit/>
          </a:bodyPr>
          <a:lstStyle/>
          <a:p>
            <a:r>
              <a:rPr lang="en-US" dirty="0" err="1" smtClean="0"/>
              <a:t>SalesID</a:t>
            </a:r>
            <a:endParaRPr lang="en-US" dirty="0"/>
          </a:p>
        </p:txBody>
      </p:sp>
      <p:cxnSp>
        <p:nvCxnSpPr>
          <p:cNvPr id="13" name="Straight Arrow Connector 12"/>
          <p:cNvCxnSpPr/>
          <p:nvPr/>
        </p:nvCxnSpPr>
        <p:spPr>
          <a:xfrm flipV="1">
            <a:off x="2906486" y="3788228"/>
            <a:ext cx="1665514" cy="1094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63685" y="4555672"/>
            <a:ext cx="926344" cy="369332"/>
          </a:xfrm>
          <a:prstGeom prst="rect">
            <a:avLst/>
          </a:prstGeom>
          <a:noFill/>
        </p:spPr>
        <p:txBody>
          <a:bodyPr wrap="none" rtlCol="0">
            <a:spAutoFit/>
          </a:bodyPr>
          <a:lstStyle/>
          <a:p>
            <a:r>
              <a:rPr lang="en-US" dirty="0" err="1" smtClean="0"/>
              <a:t>ClientID</a:t>
            </a:r>
            <a:endParaRPr lang="en-US" dirty="0"/>
          </a:p>
        </p:txBody>
      </p:sp>
      <p:cxnSp>
        <p:nvCxnSpPr>
          <p:cNvPr id="16" name="Straight Arrow Connector 15"/>
          <p:cNvCxnSpPr/>
          <p:nvPr/>
        </p:nvCxnSpPr>
        <p:spPr>
          <a:xfrm rot="16200000" flipV="1">
            <a:off x="4384223" y="4188280"/>
            <a:ext cx="1077685" cy="277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47557" y="4261757"/>
            <a:ext cx="1085297" cy="369332"/>
          </a:xfrm>
          <a:prstGeom prst="rect">
            <a:avLst/>
          </a:prstGeom>
          <a:noFill/>
        </p:spPr>
        <p:txBody>
          <a:bodyPr wrap="none" rtlCol="0">
            <a:spAutoFit/>
          </a:bodyPr>
          <a:lstStyle/>
          <a:p>
            <a:r>
              <a:rPr lang="en-US" dirty="0" err="1" smtClean="0"/>
              <a:t>ReceiptID</a:t>
            </a:r>
            <a:endParaRPr lang="en-US" dirty="0"/>
          </a:p>
        </p:txBody>
      </p:sp>
      <p:sp>
        <p:nvSpPr>
          <p:cNvPr id="19" name="TextBox 18"/>
          <p:cNvSpPr txBox="1"/>
          <p:nvPr/>
        </p:nvSpPr>
        <p:spPr>
          <a:xfrm>
            <a:off x="2873829" y="5012871"/>
            <a:ext cx="1838901" cy="646331"/>
          </a:xfrm>
          <a:prstGeom prst="rect">
            <a:avLst/>
          </a:prstGeom>
          <a:noFill/>
        </p:spPr>
        <p:txBody>
          <a:bodyPr wrap="none" rtlCol="0">
            <a:spAutoFit/>
          </a:bodyPr>
          <a:lstStyle/>
          <a:p>
            <a:r>
              <a:rPr lang="en-US" dirty="0" smtClean="0">
                <a:solidFill>
                  <a:srgbClr val="FF0000"/>
                </a:solidFill>
              </a:rPr>
              <a:t>Merger company </a:t>
            </a:r>
          </a:p>
          <a:p>
            <a:r>
              <a:rPr lang="en-US" dirty="0" smtClean="0">
                <a:solidFill>
                  <a:srgbClr val="FF0000"/>
                </a:solidFill>
              </a:rPr>
              <a:t>OLTP database</a:t>
            </a:r>
            <a:endParaRPr lang="en-US" dirty="0">
              <a:solidFill>
                <a:srgbClr val="FF0000"/>
              </a:solidFill>
            </a:endParaRPr>
          </a:p>
        </p:txBody>
      </p:sp>
      <p:cxnSp>
        <p:nvCxnSpPr>
          <p:cNvPr id="21" name="Straight Arrow Connector 20"/>
          <p:cNvCxnSpPr>
            <a:stCxn id="22" idx="1"/>
          </p:cNvCxnSpPr>
          <p:nvPr/>
        </p:nvCxnSpPr>
        <p:spPr>
          <a:xfrm rot="10800000" flipV="1">
            <a:off x="5715000" y="2005007"/>
            <a:ext cx="1322616" cy="411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037616" y="1681842"/>
            <a:ext cx="1224642" cy="646331"/>
          </a:xfrm>
          <a:prstGeom prst="rect">
            <a:avLst/>
          </a:prstGeom>
          <a:noFill/>
        </p:spPr>
        <p:txBody>
          <a:bodyPr wrap="square" rtlCol="0">
            <a:spAutoFit/>
          </a:bodyPr>
          <a:lstStyle/>
          <a:p>
            <a:r>
              <a:rPr lang="en-US" dirty="0" smtClean="0">
                <a:solidFill>
                  <a:srgbClr val="FF0000"/>
                </a:solidFill>
              </a:rPr>
              <a:t>Old OLTP database</a:t>
            </a:r>
            <a:endParaRPr lang="en-US" dirty="0">
              <a:solidFill>
                <a:srgbClr val="FF0000"/>
              </a:solidFill>
            </a:endParaRPr>
          </a:p>
        </p:txBody>
      </p:sp>
      <p:sp>
        <p:nvSpPr>
          <p:cNvPr id="25" name="TextBox 24"/>
          <p:cNvSpPr txBox="1"/>
          <p:nvPr/>
        </p:nvSpPr>
        <p:spPr>
          <a:xfrm>
            <a:off x="6057901" y="2383971"/>
            <a:ext cx="859531" cy="369332"/>
          </a:xfrm>
          <a:prstGeom prst="rect">
            <a:avLst/>
          </a:prstGeom>
          <a:noFill/>
        </p:spPr>
        <p:txBody>
          <a:bodyPr wrap="none" rtlCol="0">
            <a:spAutoFit/>
          </a:bodyPr>
          <a:lstStyle/>
          <a:p>
            <a:r>
              <a:rPr lang="en-US" dirty="0" err="1" smtClean="0"/>
              <a:t>SalesID</a:t>
            </a:r>
            <a:endParaRPr lang="en-US" dirty="0"/>
          </a:p>
        </p:txBody>
      </p:sp>
      <p:sp>
        <p:nvSpPr>
          <p:cNvPr id="26" name="TextBox 25"/>
          <p:cNvSpPr txBox="1"/>
          <p:nvPr/>
        </p:nvSpPr>
        <p:spPr>
          <a:xfrm>
            <a:off x="3951514" y="2841171"/>
            <a:ext cx="1744452" cy="369332"/>
          </a:xfrm>
          <a:prstGeom prst="rect">
            <a:avLst/>
          </a:prstGeom>
          <a:noFill/>
        </p:spPr>
        <p:txBody>
          <a:bodyPr wrap="none" rtlCol="0">
            <a:spAutoFit/>
          </a:bodyPr>
          <a:lstStyle/>
          <a:p>
            <a:r>
              <a:rPr lang="en-US" dirty="0" smtClean="0">
                <a:solidFill>
                  <a:srgbClr val="FF0000"/>
                </a:solidFill>
              </a:rPr>
              <a:t>Data Warehouse</a:t>
            </a:r>
          </a:p>
        </p:txBody>
      </p:sp>
      <p:sp>
        <p:nvSpPr>
          <p:cNvPr id="27" name="TextBox 26"/>
          <p:cNvSpPr txBox="1"/>
          <p:nvPr/>
        </p:nvSpPr>
        <p:spPr>
          <a:xfrm>
            <a:off x="4212771" y="3135086"/>
            <a:ext cx="1359411" cy="369332"/>
          </a:xfrm>
          <a:prstGeom prst="rect">
            <a:avLst/>
          </a:prstGeom>
          <a:noFill/>
        </p:spPr>
        <p:txBody>
          <a:bodyPr wrap="none" rtlCol="0">
            <a:spAutoFit/>
          </a:bodyPr>
          <a:lstStyle/>
          <a:p>
            <a:r>
              <a:rPr lang="en-US" dirty="0" smtClean="0"/>
              <a:t>Match data?</a:t>
            </a:r>
            <a:endParaRPr lang="en-US" dirty="0"/>
          </a:p>
        </p:txBody>
      </p:sp>
      <p:sp>
        <p:nvSpPr>
          <p:cNvPr id="28" name="TextBox 27"/>
          <p:cNvSpPr txBox="1"/>
          <p:nvPr/>
        </p:nvSpPr>
        <p:spPr>
          <a:xfrm>
            <a:off x="1159329" y="1551215"/>
            <a:ext cx="1197636" cy="369332"/>
          </a:xfrm>
          <a:prstGeom prst="rect">
            <a:avLst/>
          </a:prstGeom>
          <a:noFill/>
        </p:spPr>
        <p:txBody>
          <a:bodyPr wrap="none" rtlCol="0">
            <a:spAutoFit/>
          </a:bodyPr>
          <a:lstStyle/>
          <a:p>
            <a:r>
              <a:rPr lang="en-US" dirty="0" smtClean="0">
                <a:solidFill>
                  <a:schemeClr val="accent1"/>
                </a:solidFill>
              </a:rPr>
              <a:t>SQL Server</a:t>
            </a:r>
            <a:endParaRPr lang="en-US" dirty="0">
              <a:solidFill>
                <a:schemeClr val="accent1"/>
              </a:solidFill>
            </a:endParaRPr>
          </a:p>
        </p:txBody>
      </p:sp>
      <p:sp>
        <p:nvSpPr>
          <p:cNvPr id="29" name="TextBox 28"/>
          <p:cNvSpPr txBox="1"/>
          <p:nvPr/>
        </p:nvSpPr>
        <p:spPr>
          <a:xfrm>
            <a:off x="4212772" y="2481943"/>
            <a:ext cx="1197636" cy="369332"/>
          </a:xfrm>
          <a:prstGeom prst="rect">
            <a:avLst/>
          </a:prstGeom>
          <a:noFill/>
        </p:spPr>
        <p:txBody>
          <a:bodyPr wrap="none" rtlCol="0">
            <a:spAutoFit/>
          </a:bodyPr>
          <a:lstStyle/>
          <a:p>
            <a:r>
              <a:rPr lang="en-US" dirty="0" smtClean="0">
                <a:solidFill>
                  <a:schemeClr val="accent1"/>
                </a:solidFill>
              </a:rPr>
              <a:t>SQL Server</a:t>
            </a:r>
            <a:endParaRPr lang="en-US" dirty="0">
              <a:solidFill>
                <a:schemeClr val="accent1"/>
              </a:solidFill>
            </a:endParaRPr>
          </a:p>
        </p:txBody>
      </p:sp>
      <p:sp>
        <p:nvSpPr>
          <p:cNvPr id="30" name="TextBox 29"/>
          <p:cNvSpPr txBox="1"/>
          <p:nvPr/>
        </p:nvSpPr>
        <p:spPr>
          <a:xfrm>
            <a:off x="3396343" y="5666015"/>
            <a:ext cx="789062" cy="369332"/>
          </a:xfrm>
          <a:prstGeom prst="rect">
            <a:avLst/>
          </a:prstGeom>
          <a:noFill/>
        </p:spPr>
        <p:txBody>
          <a:bodyPr wrap="none" rtlCol="0">
            <a:spAutoFit/>
          </a:bodyPr>
          <a:lstStyle/>
          <a:p>
            <a:r>
              <a:rPr lang="en-US" dirty="0" smtClean="0">
                <a:solidFill>
                  <a:schemeClr val="accent1"/>
                </a:solidFill>
              </a:rPr>
              <a:t>Oracle</a:t>
            </a:r>
            <a:endParaRPr lang="en-US" dirty="0">
              <a:solidFill>
                <a:schemeClr val="accent1"/>
              </a:solidFill>
            </a:endParaRPr>
          </a:p>
        </p:txBody>
      </p:sp>
      <p:sp>
        <p:nvSpPr>
          <p:cNvPr id="31" name="TextBox 30"/>
          <p:cNvSpPr txBox="1"/>
          <p:nvPr/>
        </p:nvSpPr>
        <p:spPr>
          <a:xfrm>
            <a:off x="7200900" y="1338944"/>
            <a:ext cx="845103" cy="369332"/>
          </a:xfrm>
          <a:prstGeom prst="rect">
            <a:avLst/>
          </a:prstGeom>
          <a:noFill/>
        </p:spPr>
        <p:txBody>
          <a:bodyPr wrap="none" rtlCol="0">
            <a:spAutoFit/>
          </a:bodyPr>
          <a:lstStyle/>
          <a:p>
            <a:r>
              <a:rPr lang="en-US" dirty="0" err="1" smtClean="0">
                <a:solidFill>
                  <a:schemeClr val="accent1"/>
                </a:solidFill>
              </a:rPr>
              <a:t>MySQL</a:t>
            </a:r>
            <a:endParaRPr lang="en-US" dirty="0">
              <a:solidFill>
                <a:schemeClr val="accent1"/>
              </a:solidFill>
            </a:endParaRPr>
          </a:p>
        </p:txBody>
      </p:sp>
      <p:sp>
        <p:nvSpPr>
          <p:cNvPr id="32" name="TextBox 31"/>
          <p:cNvSpPr txBox="1"/>
          <p:nvPr/>
        </p:nvSpPr>
        <p:spPr>
          <a:xfrm>
            <a:off x="195943" y="3641271"/>
            <a:ext cx="2334986" cy="2585323"/>
          </a:xfrm>
          <a:prstGeom prst="rect">
            <a:avLst/>
          </a:prstGeom>
          <a:noFill/>
        </p:spPr>
        <p:txBody>
          <a:bodyPr wrap="square" rtlCol="0">
            <a:spAutoFit/>
          </a:bodyPr>
          <a:lstStyle/>
          <a:p>
            <a:r>
              <a:rPr lang="en-US" dirty="0" smtClean="0"/>
              <a:t>Data in the warehouse has to be clean and consistent. </a:t>
            </a:r>
          </a:p>
          <a:p>
            <a:r>
              <a:rPr lang="en-US" dirty="0" smtClean="0"/>
              <a:t>Missing data is OK, bad data and data that does not match is not.</a:t>
            </a:r>
          </a:p>
          <a:p>
            <a:endParaRPr lang="en-US" dirty="0" smtClean="0"/>
          </a:p>
          <a:p>
            <a:r>
              <a:rPr lang="en-US" dirty="0" smtClean="0"/>
              <a:t>ETL process must be automated!</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 Averages</a:t>
            </a:r>
            <a:endParaRPr lang="en-US" dirty="0"/>
          </a:p>
        </p:txBody>
      </p:sp>
      <p:sp>
        <p:nvSpPr>
          <p:cNvPr id="5" name="TextBox 4"/>
          <p:cNvSpPr txBox="1"/>
          <p:nvPr/>
        </p:nvSpPr>
        <p:spPr>
          <a:xfrm>
            <a:off x="4584526" y="1515649"/>
            <a:ext cx="3795386" cy="3139321"/>
          </a:xfrm>
          <a:prstGeom prst="rect">
            <a:avLst/>
          </a:prstGeom>
          <a:noFill/>
        </p:spPr>
        <p:txBody>
          <a:bodyPr wrap="square" rtlCol="0">
            <a:spAutoFit/>
          </a:bodyPr>
          <a:lstStyle/>
          <a:p>
            <a:r>
              <a:rPr lang="en-US" dirty="0" smtClean="0"/>
              <a:t>Cube Structure Window</a:t>
            </a:r>
          </a:p>
          <a:p>
            <a:r>
              <a:rPr lang="en-US" dirty="0" smtClean="0"/>
              <a:t>Select Discount Pct measure</a:t>
            </a:r>
          </a:p>
          <a:p>
            <a:r>
              <a:rPr lang="en-US" dirty="0" smtClean="0"/>
              <a:t>Open Properties window</a:t>
            </a:r>
          </a:p>
          <a:p>
            <a:endParaRPr lang="en-US" dirty="0" smtClean="0"/>
          </a:p>
          <a:p>
            <a:r>
              <a:rPr lang="en-US" dirty="0" smtClean="0"/>
              <a:t>Change Aggregate Function from Sum</a:t>
            </a:r>
          </a:p>
          <a:p>
            <a:r>
              <a:rPr lang="en-US" dirty="0" smtClean="0"/>
              <a:t>To </a:t>
            </a:r>
            <a:r>
              <a:rPr lang="en-US" dirty="0" err="1" smtClean="0"/>
              <a:t>AverageOfChildren</a:t>
            </a:r>
            <a:endParaRPr lang="en-US" dirty="0" smtClean="0"/>
          </a:p>
          <a:p>
            <a:endParaRPr lang="en-US" dirty="0" smtClean="0"/>
          </a:p>
          <a:p>
            <a:r>
              <a:rPr lang="en-US" dirty="0" smtClean="0"/>
              <a:t>Set </a:t>
            </a:r>
            <a:r>
              <a:rPr lang="en-US" dirty="0" err="1" smtClean="0"/>
              <a:t>FormatString</a:t>
            </a:r>
            <a:r>
              <a:rPr lang="en-US" dirty="0" smtClean="0"/>
              <a:t> to Percent</a:t>
            </a:r>
          </a:p>
          <a:p>
            <a:endParaRPr lang="en-US" dirty="0" smtClean="0"/>
          </a:p>
          <a:p>
            <a:r>
              <a:rPr lang="en-US" dirty="0" smtClean="0"/>
              <a:t>Save everything, process the cube, browse, and reconnect.</a:t>
            </a:r>
            <a:endParaRPr lang="en-US" dirty="0"/>
          </a:p>
        </p:txBody>
      </p:sp>
      <p:pic>
        <p:nvPicPr>
          <p:cNvPr id="5124" name="Picture 4"/>
          <p:cNvPicPr>
            <a:picLocks noChangeAspect="1" noChangeArrowheads="1"/>
          </p:cNvPicPr>
          <p:nvPr/>
        </p:nvPicPr>
        <p:blipFill>
          <a:blip r:embed="rId2" cstate="print"/>
          <a:srcRect l="78958" t="54557" b="6127"/>
          <a:stretch>
            <a:fillRect/>
          </a:stretch>
        </p:blipFill>
        <p:spPr bwMode="auto">
          <a:xfrm>
            <a:off x="576197" y="1315233"/>
            <a:ext cx="3578986" cy="46078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 Percent: Average</a:t>
            </a:r>
            <a:endParaRPr lang="en-US" dirty="0"/>
          </a:p>
        </p:txBody>
      </p:sp>
      <p:sp>
        <p:nvSpPr>
          <p:cNvPr id="4" name="TextBox 3"/>
          <p:cNvSpPr txBox="1"/>
          <p:nvPr/>
        </p:nvSpPr>
        <p:spPr>
          <a:xfrm>
            <a:off x="1252602" y="5578367"/>
            <a:ext cx="6759415" cy="923330"/>
          </a:xfrm>
          <a:prstGeom prst="rect">
            <a:avLst/>
          </a:prstGeom>
          <a:noFill/>
        </p:spPr>
        <p:txBody>
          <a:bodyPr wrap="none" rtlCol="0">
            <a:spAutoFit/>
          </a:bodyPr>
          <a:lstStyle/>
          <a:p>
            <a:r>
              <a:rPr lang="en-US" dirty="0" smtClean="0"/>
              <a:t>Warning:  </a:t>
            </a:r>
          </a:p>
          <a:p>
            <a:r>
              <a:rPr lang="en-US" dirty="0" smtClean="0"/>
              <a:t>(1) Be careful when making calculations.</a:t>
            </a:r>
          </a:p>
          <a:p>
            <a:r>
              <a:rPr lang="en-US" dirty="0" smtClean="0"/>
              <a:t>(2) Document your work so managers and analysts know what you did.</a:t>
            </a:r>
            <a:endParaRPr lang="en-US"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70" t="47375" r="45781" b="8385"/>
          <a:stretch/>
        </p:blipFill>
        <p:spPr bwMode="auto">
          <a:xfrm>
            <a:off x="1361518" y="1337130"/>
            <a:ext cx="6430598" cy="402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Segment Problems</a:t>
            </a:r>
            <a:endParaRPr lang="en-US" dirty="0"/>
          </a:p>
        </p:txBody>
      </p:sp>
      <p:sp>
        <p:nvSpPr>
          <p:cNvPr id="3" name="TextBox 2"/>
          <p:cNvSpPr txBox="1"/>
          <p:nvPr/>
        </p:nvSpPr>
        <p:spPr>
          <a:xfrm>
            <a:off x="1440494" y="1540701"/>
            <a:ext cx="6087649" cy="2585323"/>
          </a:xfrm>
          <a:prstGeom prst="rect">
            <a:avLst/>
          </a:prstGeom>
          <a:noFill/>
        </p:spPr>
        <p:txBody>
          <a:bodyPr wrap="square" rtlCol="0">
            <a:spAutoFit/>
          </a:bodyPr>
          <a:lstStyle/>
          <a:p>
            <a:r>
              <a:rPr lang="en-US" dirty="0" smtClean="0"/>
              <a:t>Large organizations can have dozens of measures and hundreds of attribute dimensions. Building a single OLAP cube would create a huge configuration that is hard to understand, hard to control security, and take a long time to process.</a:t>
            </a:r>
          </a:p>
          <a:p>
            <a:endParaRPr lang="en-US" dirty="0" smtClean="0"/>
          </a:p>
          <a:p>
            <a:r>
              <a:rPr lang="en-US" dirty="0" smtClean="0"/>
              <a:t>Ways to segment problems:</a:t>
            </a:r>
          </a:p>
          <a:p>
            <a:pPr marL="342900" indent="-342900">
              <a:buAutoNum type="arabicPeriod"/>
            </a:pPr>
            <a:r>
              <a:rPr lang="en-US" dirty="0" smtClean="0"/>
              <a:t>Create separate data source views.</a:t>
            </a:r>
          </a:p>
          <a:p>
            <a:pPr marL="342900" indent="-342900">
              <a:buAutoNum type="arabicPeriod"/>
            </a:pPr>
            <a:r>
              <a:rPr lang="en-US" dirty="0" smtClean="0"/>
              <a:t>Define separate cubes for specific problems or users.</a:t>
            </a:r>
          </a:p>
          <a:p>
            <a:pPr marL="342900" indent="-342900">
              <a:buAutoNum type="arabicPeriod"/>
            </a:pPr>
            <a:r>
              <a:rPr lang="en-US" dirty="0" smtClean="0"/>
              <a:t>Reduce a cube by creating perspectives.</a:t>
            </a:r>
            <a:endParaRPr lang="en-US" dirty="0"/>
          </a:p>
        </p:txBody>
      </p:sp>
      <p:sp>
        <p:nvSpPr>
          <p:cNvPr id="4" name="TextBox 3"/>
          <p:cNvSpPr txBox="1"/>
          <p:nvPr/>
        </p:nvSpPr>
        <p:spPr>
          <a:xfrm>
            <a:off x="926926" y="4509370"/>
            <a:ext cx="6338170" cy="1477328"/>
          </a:xfrm>
          <a:prstGeom prst="rect">
            <a:avLst/>
          </a:prstGeom>
          <a:noFill/>
        </p:spPr>
        <p:txBody>
          <a:bodyPr wrap="square" rtlCol="0">
            <a:spAutoFit/>
          </a:bodyPr>
          <a:lstStyle/>
          <a:p>
            <a:r>
              <a:rPr lang="en-US" dirty="0" smtClean="0"/>
              <a:t>Perspectives are mostly useful if several users share the same basic data, but want to use different dimensions, or the dimensions need to be controlled so some users do not see them (e.g., Employee information). Creating multiple cubes on the same data costs processing time.</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a:t>
            </a:r>
            <a:endParaRPr lang="en-US" dirty="0"/>
          </a:p>
        </p:txBody>
      </p:sp>
      <p:pic>
        <p:nvPicPr>
          <p:cNvPr id="7170" name="Picture 2"/>
          <p:cNvPicPr>
            <a:picLocks noChangeAspect="1" noChangeArrowheads="1"/>
          </p:cNvPicPr>
          <p:nvPr/>
        </p:nvPicPr>
        <p:blipFill>
          <a:blip r:embed="rId2" cstate="print"/>
          <a:srcRect l="2715" t="9050" r="39520" b="31849"/>
          <a:stretch>
            <a:fillRect/>
          </a:stretch>
        </p:blipFill>
        <p:spPr bwMode="auto">
          <a:xfrm>
            <a:off x="1490597" y="1127343"/>
            <a:ext cx="6432163" cy="4534422"/>
          </a:xfrm>
          <a:prstGeom prst="rect">
            <a:avLst/>
          </a:prstGeom>
          <a:noFill/>
          <a:ln w="9525">
            <a:noFill/>
            <a:miter lim="800000"/>
            <a:headEnd/>
            <a:tailEnd/>
          </a:ln>
        </p:spPr>
      </p:pic>
      <p:sp>
        <p:nvSpPr>
          <p:cNvPr id="4" name="TextBox 3"/>
          <p:cNvSpPr txBox="1"/>
          <p:nvPr/>
        </p:nvSpPr>
        <p:spPr>
          <a:xfrm>
            <a:off x="638827" y="5949863"/>
            <a:ext cx="7127310" cy="646331"/>
          </a:xfrm>
          <a:prstGeom prst="rect">
            <a:avLst/>
          </a:prstGeom>
          <a:noFill/>
        </p:spPr>
        <p:txBody>
          <a:bodyPr wrap="square" rtlCol="0">
            <a:spAutoFit/>
          </a:bodyPr>
          <a:lstStyle/>
          <a:p>
            <a:r>
              <a:rPr lang="en-US" dirty="0" smtClean="0"/>
              <a:t>Right-click main space: Add new perspective. Enter a name.</a:t>
            </a:r>
          </a:p>
          <a:p>
            <a:r>
              <a:rPr lang="en-US" dirty="0" smtClean="0"/>
              <a:t>Uncheck items to reduce the measures and dimensions available.</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Perspective</a:t>
            </a:r>
            <a:endParaRPr lang="en-US" dirty="0"/>
          </a:p>
        </p:txBody>
      </p:sp>
      <p:pic>
        <p:nvPicPr>
          <p:cNvPr id="8194" name="Picture 2"/>
          <p:cNvPicPr>
            <a:picLocks noChangeAspect="1" noChangeArrowheads="1"/>
          </p:cNvPicPr>
          <p:nvPr/>
        </p:nvPicPr>
        <p:blipFill>
          <a:blip r:embed="rId2" cstate="print"/>
          <a:srcRect l="2803" t="9491" r="40460" b="45620"/>
          <a:stretch>
            <a:fillRect/>
          </a:stretch>
        </p:blipFill>
        <p:spPr bwMode="auto">
          <a:xfrm>
            <a:off x="764088" y="1265129"/>
            <a:ext cx="7766136" cy="4233797"/>
          </a:xfrm>
          <a:prstGeom prst="rect">
            <a:avLst/>
          </a:prstGeom>
          <a:noFill/>
          <a:ln w="9525">
            <a:noFill/>
            <a:miter lim="800000"/>
            <a:headEnd/>
            <a:tailEnd/>
          </a:ln>
        </p:spPr>
      </p:pic>
      <p:sp>
        <p:nvSpPr>
          <p:cNvPr id="4" name="Rectangle 3"/>
          <p:cNvSpPr/>
          <p:nvPr/>
        </p:nvSpPr>
        <p:spPr>
          <a:xfrm>
            <a:off x="4684735" y="2605413"/>
            <a:ext cx="3432132" cy="538620"/>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Choose perspective.</a:t>
            </a:r>
          </a:p>
          <a:p>
            <a:r>
              <a:rPr lang="en-US" dirty="0" smtClean="0">
                <a:solidFill>
                  <a:schemeClr val="tx1"/>
                </a:solidFill>
              </a:rPr>
              <a:t>Restricts measures and attributes.</a:t>
            </a:r>
          </a:p>
        </p:txBody>
      </p:sp>
      <p:cxnSp>
        <p:nvCxnSpPr>
          <p:cNvPr id="6" name="Straight Arrow Connector 5"/>
          <p:cNvCxnSpPr>
            <a:stCxn id="4" idx="0"/>
          </p:cNvCxnSpPr>
          <p:nvPr/>
        </p:nvCxnSpPr>
        <p:spPr>
          <a:xfrm rot="16200000" flipV="1">
            <a:off x="5805818" y="2010430"/>
            <a:ext cx="501038" cy="6889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rot="10800000" flipV="1">
            <a:off x="2354893" y="2874723"/>
            <a:ext cx="2329842" cy="2192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Translations: Multiple Languages</a:t>
            </a:r>
            <a:endParaRPr lang="en-US" dirty="0"/>
          </a:p>
        </p:txBody>
      </p:sp>
      <p:sp>
        <p:nvSpPr>
          <p:cNvPr id="3" name="TextBox 2"/>
          <p:cNvSpPr txBox="1"/>
          <p:nvPr/>
        </p:nvSpPr>
        <p:spPr>
          <a:xfrm>
            <a:off x="1478071" y="1277654"/>
            <a:ext cx="6237962" cy="2031325"/>
          </a:xfrm>
          <a:prstGeom prst="rect">
            <a:avLst/>
          </a:prstGeom>
          <a:noFill/>
        </p:spPr>
        <p:txBody>
          <a:bodyPr wrap="square" rtlCol="0">
            <a:spAutoFit/>
          </a:bodyPr>
          <a:lstStyle/>
          <a:p>
            <a:r>
              <a:rPr lang="en-US" dirty="0" smtClean="0"/>
              <a:t>Two types of data:</a:t>
            </a:r>
          </a:p>
          <a:p>
            <a:pPr marL="342900" indent="-342900">
              <a:buAutoNum type="arabicParenBoth"/>
            </a:pPr>
            <a:r>
              <a:rPr lang="en-US" dirty="0" smtClean="0"/>
              <a:t>Dimension data</a:t>
            </a:r>
          </a:p>
          <a:p>
            <a:pPr marL="342900" indent="-342900">
              <a:buAutoNum type="arabicParenBoth"/>
            </a:pPr>
            <a:r>
              <a:rPr lang="en-US" dirty="0" smtClean="0"/>
              <a:t>Titles</a:t>
            </a:r>
          </a:p>
          <a:p>
            <a:pPr marL="342900" indent="-342900">
              <a:buAutoNum type="arabicParenBoth"/>
            </a:pPr>
            <a:endParaRPr lang="en-US" dirty="0" smtClean="0"/>
          </a:p>
          <a:p>
            <a:pPr marL="342900" indent="-342900"/>
            <a:r>
              <a:rPr lang="en-US" dirty="0" smtClean="0"/>
              <a:t>Example: </a:t>
            </a:r>
          </a:p>
          <a:p>
            <a:pPr marL="342900" indent="-342900">
              <a:buAutoNum type="arabicParenBoth"/>
            </a:pPr>
            <a:r>
              <a:rPr lang="en-US" dirty="0" smtClean="0"/>
              <a:t>Neon Blue, Arctic White, Sea Green Fade, …</a:t>
            </a:r>
          </a:p>
          <a:p>
            <a:pPr marL="342900" indent="-342900">
              <a:buAutoNum type="arabicParenBoth"/>
            </a:pPr>
            <a:r>
              <a:rPr lang="en-US" dirty="0" smtClean="0"/>
              <a:t>Paint Color name (title)</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 Translations</a:t>
            </a:r>
            <a:endParaRPr lang="en-US" dirty="0"/>
          </a:p>
        </p:txBody>
      </p:sp>
      <p:graphicFrame>
        <p:nvGraphicFramePr>
          <p:cNvPr id="4" name="Table 3"/>
          <p:cNvGraphicFramePr>
            <a:graphicFrameLocks noGrp="1"/>
          </p:cNvGraphicFramePr>
          <p:nvPr/>
        </p:nvGraphicFramePr>
        <p:xfrm>
          <a:off x="1070627" y="1353855"/>
          <a:ext cx="3764420" cy="4106640"/>
        </p:xfrm>
        <a:graphic>
          <a:graphicData uri="http://schemas.openxmlformats.org/drawingml/2006/table">
            <a:tbl>
              <a:tblPr/>
              <a:tblGrid>
                <a:gridCol w="667329"/>
                <a:gridCol w="1403102"/>
                <a:gridCol w="1693989"/>
              </a:tblGrid>
              <a:tr h="256665">
                <a:tc>
                  <a:txBody>
                    <a:bodyPr/>
                    <a:lstStyle/>
                    <a:p>
                      <a:pPr algn="l" fontAlgn="b"/>
                      <a:r>
                        <a:rPr lang="en-US" sz="1500" b="0" i="0" u="none" strike="noStrike" dirty="0" err="1">
                          <a:solidFill>
                            <a:srgbClr val="000000"/>
                          </a:solidFill>
                          <a:latin typeface="Calibri"/>
                        </a:rPr>
                        <a:t>PaintID</a:t>
                      </a:r>
                      <a:endParaRPr lang="en-US" sz="1500" b="0" i="0" u="none" strike="noStrike" dirty="0">
                        <a:solidFill>
                          <a:srgbClr val="000000"/>
                        </a:solidFill>
                        <a:latin typeface="Calibri"/>
                      </a:endParaRP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ColorName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SpanishName</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Neon Blue</a:t>
                      </a:r>
                    </a:p>
                  </a:txBody>
                  <a:tcPr marL="12833" marR="12833" marT="12833" marB="0" anchor="b">
                    <a:lnL>
                      <a:noFill/>
                    </a:lnL>
                    <a:lnR>
                      <a:noFill/>
                    </a:lnR>
                    <a:lnT>
                      <a:noFill/>
                    </a:lnT>
                    <a:lnB>
                      <a:noFill/>
                    </a:lnB>
                  </a:tcPr>
                </a:tc>
                <a:tc>
                  <a:txBody>
                    <a:bodyPr/>
                    <a:lstStyle/>
                    <a:p>
                      <a:pPr algn="l" rtl="0" fontAlgn="b"/>
                      <a:r>
                        <a:rPr lang="en-US" sz="1500" b="0" i="0" u="none" strike="noStrike">
                          <a:solidFill>
                            <a:srgbClr val="000000"/>
                          </a:solidFill>
                          <a:latin typeface="Calibri"/>
                        </a:rPr>
                        <a:t>Neón Azul </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2</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Arctic White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Blanco Ártico</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3</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Sea Green Fade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Verde Mar</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4</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Black Speckle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Salpicaduras Negras</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5</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Candy Stripe</a:t>
                      </a:r>
                    </a:p>
                  </a:txBody>
                  <a:tcPr marL="12833" marR="12833" marT="12833" marB="0" anchor="b">
                    <a:lnL>
                      <a:noFill/>
                    </a:lnL>
                    <a:lnR>
                      <a:noFill/>
                    </a:lnR>
                    <a:lnT>
                      <a:noFill/>
                    </a:lnT>
                    <a:lnB>
                      <a:noFill/>
                    </a:lnB>
                  </a:tcPr>
                </a:tc>
                <a:tc>
                  <a:txBody>
                    <a:bodyPr/>
                    <a:lstStyle/>
                    <a:p>
                      <a:pPr algn="l" fontAlgn="b"/>
                      <a:r>
                        <a:rPr lang="en-US" sz="1500" b="0" i="0" u="none" strike="noStrike" dirty="0" err="1">
                          <a:solidFill>
                            <a:srgbClr val="000000"/>
                          </a:solidFill>
                          <a:latin typeface="Calibri"/>
                        </a:rPr>
                        <a:t>Caramelo</a:t>
                      </a:r>
                      <a:r>
                        <a:rPr lang="en-US" sz="1500" b="0" i="0" u="none" strike="noStrike" dirty="0">
                          <a:solidFill>
                            <a:srgbClr val="000000"/>
                          </a:solidFill>
                          <a:latin typeface="Calibri"/>
                        </a:rPr>
                        <a:t> Banda</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6</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Fire and Smoke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Fuego y el Humo</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7</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Mountain Green</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Montañas Verdes</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8</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Purple Accent</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Morado Acento</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9</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Hazard Flame</a:t>
                      </a:r>
                    </a:p>
                  </a:txBody>
                  <a:tcPr marL="12833" marR="12833" marT="12833" marB="0" anchor="b">
                    <a:lnL>
                      <a:noFill/>
                    </a:lnL>
                    <a:lnR>
                      <a:noFill/>
                    </a:lnR>
                    <a:lnT>
                      <a:noFill/>
                    </a:lnT>
                    <a:lnB>
                      <a:noFill/>
                    </a:lnB>
                  </a:tcPr>
                </a:tc>
                <a:tc>
                  <a:txBody>
                    <a:bodyPr/>
                    <a:lstStyle/>
                    <a:p>
                      <a:pPr algn="l" fontAlgn="b"/>
                      <a:r>
                        <a:rPr lang="en-US" sz="1500" b="0" i="0" u="none" strike="noStrike" dirty="0">
                          <a:solidFill>
                            <a:srgbClr val="000000"/>
                          </a:solidFill>
                          <a:latin typeface="Calibri"/>
                        </a:rPr>
                        <a:t>Llama </a:t>
                      </a:r>
                      <a:r>
                        <a:rPr lang="en-US" sz="1500" b="0" i="0" u="none" strike="noStrike" dirty="0" err="1">
                          <a:solidFill>
                            <a:srgbClr val="000000"/>
                          </a:solidFill>
                          <a:latin typeface="Calibri"/>
                        </a:rPr>
                        <a:t>Peligro</a:t>
                      </a:r>
                      <a:endParaRPr lang="en-US" sz="1500" b="0" i="0" u="none" strike="noStrike" dirty="0">
                        <a:solidFill>
                          <a:srgbClr val="000000"/>
                        </a:solidFill>
                        <a:latin typeface="Calibri"/>
                      </a:endParaRP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10</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Morning Sun</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Sol por la Mañana</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11</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Grey Granite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Granito Gris</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12</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Copper Haze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Neblina Cobre</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13</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Sky Fire</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Cielo de Bomberos</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14</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Wine Country</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Vino País</a:t>
                      </a:r>
                    </a:p>
                  </a:txBody>
                  <a:tcPr marL="12833" marR="12833" marT="12833" marB="0" anchor="b">
                    <a:lnL>
                      <a:noFill/>
                    </a:lnL>
                    <a:lnR>
                      <a:noFill/>
                    </a:lnR>
                    <a:lnT>
                      <a:noFill/>
                    </a:lnT>
                    <a:lnB>
                      <a:noFill/>
                    </a:lnB>
                  </a:tcPr>
                </a:tc>
              </a:tr>
              <a:tr h="256665">
                <a:tc>
                  <a:txBody>
                    <a:bodyPr/>
                    <a:lstStyle/>
                    <a:p>
                      <a:pPr algn="r" fontAlgn="b"/>
                      <a:r>
                        <a:rPr lang="en-US" sz="1500" b="0" i="0" u="none" strike="noStrike">
                          <a:solidFill>
                            <a:srgbClr val="000000"/>
                          </a:solidFill>
                          <a:latin typeface="Calibri"/>
                        </a:rPr>
                        <a:t>15</a:t>
                      </a:r>
                    </a:p>
                  </a:txBody>
                  <a:tcPr marL="12833" marR="12833" marT="12833" marB="0" anchor="b">
                    <a:lnL>
                      <a:noFill/>
                    </a:lnL>
                    <a:lnR>
                      <a:noFill/>
                    </a:lnR>
                    <a:lnT>
                      <a:noFill/>
                    </a:lnT>
                    <a:lnB>
                      <a:noFill/>
                    </a:lnB>
                  </a:tcPr>
                </a:tc>
                <a:tc>
                  <a:txBody>
                    <a:bodyPr/>
                    <a:lstStyle/>
                    <a:p>
                      <a:pPr algn="l" fontAlgn="b"/>
                      <a:r>
                        <a:rPr lang="en-US" sz="1500" b="0" i="0" u="none" strike="noStrike">
                          <a:solidFill>
                            <a:srgbClr val="000000"/>
                          </a:solidFill>
                          <a:latin typeface="Calibri"/>
                        </a:rPr>
                        <a:t>Black Hole</a:t>
                      </a:r>
                    </a:p>
                  </a:txBody>
                  <a:tcPr marL="12833" marR="12833" marT="12833" marB="0" anchor="b">
                    <a:lnL>
                      <a:noFill/>
                    </a:lnL>
                    <a:lnR>
                      <a:noFill/>
                    </a:lnR>
                    <a:lnT>
                      <a:noFill/>
                    </a:lnT>
                    <a:lnB>
                      <a:noFill/>
                    </a:lnB>
                  </a:tcPr>
                </a:tc>
                <a:tc>
                  <a:txBody>
                    <a:bodyPr/>
                    <a:lstStyle/>
                    <a:p>
                      <a:pPr algn="l" fontAlgn="b"/>
                      <a:r>
                        <a:rPr lang="en-US" sz="1500" b="0" i="0" u="none" strike="noStrike" dirty="0" err="1">
                          <a:solidFill>
                            <a:srgbClr val="000000"/>
                          </a:solidFill>
                          <a:latin typeface="Calibri"/>
                        </a:rPr>
                        <a:t>Agujero</a:t>
                      </a:r>
                      <a:r>
                        <a:rPr lang="en-US" sz="1500" b="0" i="0" u="none" strike="noStrike" dirty="0">
                          <a:solidFill>
                            <a:srgbClr val="000000"/>
                          </a:solidFill>
                          <a:latin typeface="Calibri"/>
                        </a:rPr>
                        <a:t> Negro</a:t>
                      </a:r>
                    </a:p>
                  </a:txBody>
                  <a:tcPr marL="12833" marR="12833" marT="12833" marB="0" anchor="b">
                    <a:lnL>
                      <a:noFill/>
                    </a:lnL>
                    <a:lnR>
                      <a:noFill/>
                    </a:lnR>
                    <a:lnT>
                      <a:noFill/>
                    </a:lnT>
                    <a:lnB>
                      <a:noFill/>
                    </a:lnB>
                  </a:tcPr>
                </a:tc>
              </a:tr>
            </a:tbl>
          </a:graphicData>
        </a:graphic>
      </p:graphicFrame>
      <p:sp>
        <p:nvSpPr>
          <p:cNvPr id="5" name="TextBox 4"/>
          <p:cNvSpPr txBox="1"/>
          <p:nvPr/>
        </p:nvSpPr>
        <p:spPr>
          <a:xfrm>
            <a:off x="5160723" y="1490597"/>
            <a:ext cx="3106455" cy="923330"/>
          </a:xfrm>
          <a:prstGeom prst="rect">
            <a:avLst/>
          </a:prstGeom>
          <a:noFill/>
        </p:spPr>
        <p:txBody>
          <a:bodyPr wrap="square" rtlCol="0">
            <a:spAutoFit/>
          </a:bodyPr>
          <a:lstStyle/>
          <a:p>
            <a:r>
              <a:rPr lang="en-US" dirty="0" smtClean="0"/>
              <a:t>Create new columns in the data table that have the translated names.</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Dimension Translations</a:t>
            </a:r>
            <a:endParaRPr lang="en-US" dirty="0"/>
          </a:p>
        </p:txBody>
      </p:sp>
      <p:sp>
        <p:nvSpPr>
          <p:cNvPr id="4" name="TextBox 3"/>
          <p:cNvSpPr txBox="1"/>
          <p:nvPr/>
        </p:nvSpPr>
        <p:spPr>
          <a:xfrm>
            <a:off x="851770" y="5549387"/>
            <a:ext cx="7478038" cy="1200329"/>
          </a:xfrm>
          <a:prstGeom prst="rect">
            <a:avLst/>
          </a:prstGeom>
          <a:noFill/>
        </p:spPr>
        <p:txBody>
          <a:bodyPr wrap="square" rtlCol="0">
            <a:spAutoFit/>
          </a:bodyPr>
          <a:lstStyle/>
          <a:p>
            <a:r>
              <a:rPr lang="en-US" dirty="0" smtClean="0"/>
              <a:t>Open Dimension, click the Translations tab.</a:t>
            </a:r>
          </a:p>
          <a:p>
            <a:r>
              <a:rPr lang="en-US" dirty="0" smtClean="0"/>
              <a:t>Right-click to Add a new translation, pick the language.</a:t>
            </a:r>
          </a:p>
          <a:p>
            <a:r>
              <a:rPr lang="en-US" dirty="0" smtClean="0"/>
              <a:t>For the attribute (Color Name), click the ellipses button to open edit form.</a:t>
            </a:r>
          </a:p>
          <a:p>
            <a:r>
              <a:rPr lang="en-US" dirty="0" smtClean="0"/>
              <a:t>Select the matching column name. Translate the caption.</a:t>
            </a:r>
            <a:endParaRPr lang="en-US" dirty="0"/>
          </a:p>
        </p:txBody>
      </p:sp>
      <p:pic>
        <p:nvPicPr>
          <p:cNvPr id="78851" name="Picture 3"/>
          <p:cNvPicPr>
            <a:picLocks noChangeAspect="1" noChangeArrowheads="1"/>
          </p:cNvPicPr>
          <p:nvPr/>
        </p:nvPicPr>
        <p:blipFill>
          <a:blip r:embed="rId2" cstate="print"/>
          <a:srcRect l="9795" t="12932" r="41164" b="29315"/>
          <a:stretch>
            <a:fillRect/>
          </a:stretch>
        </p:blipFill>
        <p:spPr bwMode="auto">
          <a:xfrm>
            <a:off x="1691014" y="1152395"/>
            <a:ext cx="5854290" cy="4308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cstate="print"/>
          <a:srcRect l="2906" t="11900" r="33053" b="30405"/>
          <a:stretch>
            <a:fillRect/>
          </a:stretch>
        </p:blipFill>
        <p:spPr bwMode="auto">
          <a:xfrm>
            <a:off x="300625" y="1240076"/>
            <a:ext cx="7728559" cy="479746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Translate Cube Metadata</a:t>
            </a:r>
            <a:endParaRPr lang="en-US" dirty="0"/>
          </a:p>
        </p:txBody>
      </p:sp>
      <p:sp>
        <p:nvSpPr>
          <p:cNvPr id="4" name="TextBox 3"/>
          <p:cNvSpPr txBox="1"/>
          <p:nvPr/>
        </p:nvSpPr>
        <p:spPr>
          <a:xfrm>
            <a:off x="4407107" y="2329841"/>
            <a:ext cx="3432749" cy="1200329"/>
          </a:xfrm>
          <a:prstGeom prst="rect">
            <a:avLst/>
          </a:prstGeom>
          <a:noFill/>
        </p:spPr>
        <p:txBody>
          <a:bodyPr wrap="square" rtlCol="0">
            <a:spAutoFit/>
          </a:bodyPr>
          <a:lstStyle/>
          <a:p>
            <a:r>
              <a:rPr lang="en-US" dirty="0" smtClean="0"/>
              <a:t>Cube Translation tab.</a:t>
            </a:r>
          </a:p>
          <a:p>
            <a:r>
              <a:rPr lang="en-US" dirty="0" smtClean="0"/>
              <a:t>Right-click: New Translation.</a:t>
            </a:r>
          </a:p>
          <a:p>
            <a:r>
              <a:rPr lang="en-US" dirty="0" smtClean="0"/>
              <a:t>Pick language.</a:t>
            </a:r>
          </a:p>
          <a:p>
            <a:r>
              <a:rPr lang="en-US" dirty="0" smtClean="0"/>
              <a:t>Enter translated titles into boxes.</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Language</a:t>
            </a:r>
            <a:endParaRPr lang="en-US" dirty="0"/>
          </a:p>
        </p:txBody>
      </p:sp>
      <p:pic>
        <p:nvPicPr>
          <p:cNvPr id="80898" name="Picture 2"/>
          <p:cNvPicPr>
            <a:picLocks noChangeAspect="1" noChangeArrowheads="1"/>
          </p:cNvPicPr>
          <p:nvPr/>
        </p:nvPicPr>
        <p:blipFill>
          <a:blip r:embed="rId2" cstate="print"/>
          <a:srcRect l="2802" t="9641" r="41045" b="37636"/>
          <a:stretch>
            <a:fillRect/>
          </a:stretch>
        </p:blipFill>
        <p:spPr bwMode="auto">
          <a:xfrm>
            <a:off x="676406" y="1240077"/>
            <a:ext cx="7802748" cy="504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MOLAP, ROLAP, HOLAP</a:t>
            </a:r>
            <a:endParaRPr lang="en-US" dirty="0"/>
          </a:p>
        </p:txBody>
      </p:sp>
      <p:sp>
        <p:nvSpPr>
          <p:cNvPr id="3" name="TextBox 2"/>
          <p:cNvSpPr txBox="1"/>
          <p:nvPr/>
        </p:nvSpPr>
        <p:spPr>
          <a:xfrm>
            <a:off x="244926" y="1110342"/>
            <a:ext cx="8801100" cy="5355312"/>
          </a:xfrm>
          <a:prstGeom prst="rect">
            <a:avLst/>
          </a:prstGeom>
          <a:noFill/>
        </p:spPr>
        <p:txBody>
          <a:bodyPr wrap="square" rtlCol="0">
            <a:spAutoFit/>
          </a:bodyPr>
          <a:lstStyle/>
          <a:p>
            <a:r>
              <a:rPr lang="en-US" dirty="0" smtClean="0"/>
              <a:t>Multidimensional OLAP</a:t>
            </a:r>
          </a:p>
          <a:p>
            <a:r>
              <a:rPr lang="en-US" dirty="0" smtClean="0"/>
              <a:t>	Data is physically transferred from the source, processed as necessary, and stored in the data warehouse. The physical data structure matches the logical structure of the warehouse. It requires processing time to extract, transform, and load the data.</a:t>
            </a:r>
          </a:p>
          <a:p>
            <a:endParaRPr lang="en-US" dirty="0" smtClean="0"/>
          </a:p>
          <a:p>
            <a:r>
              <a:rPr lang="en-US" dirty="0" smtClean="0"/>
              <a:t>Relational OLAP</a:t>
            </a:r>
          </a:p>
          <a:p>
            <a:r>
              <a:rPr lang="en-US" dirty="0" smtClean="0"/>
              <a:t>	Data is physically stored in the original data source. Analysis retrieves whatever data is needed when it attempts to answer queries. To the manager, data is always live. Minimal upfront processing is used, but the metadata is stored in the warehouse.</a:t>
            </a:r>
          </a:p>
          <a:p>
            <a:endParaRPr lang="en-US" dirty="0" smtClean="0"/>
          </a:p>
          <a:p>
            <a:r>
              <a:rPr lang="en-US" dirty="0" smtClean="0"/>
              <a:t>Hybrid OLAP</a:t>
            </a:r>
          </a:p>
          <a:p>
            <a:r>
              <a:rPr lang="en-US" dirty="0" smtClean="0"/>
              <a:t>	An attempt to capture features from both approaches. The row source data remains in the original DBMS. Aggregations or subtotals are computed and stored  in the data warehouse to improve performance. Overall, HOLAP is only slightly aster than ROLAP</a:t>
            </a:r>
          </a:p>
          <a:p>
            <a:endParaRPr lang="en-US" dirty="0" smtClean="0"/>
          </a:p>
          <a:p>
            <a:r>
              <a:rPr lang="en-US" dirty="0" smtClean="0"/>
              <a:t>SQL Server Analysis Services partitions</a:t>
            </a:r>
          </a:p>
          <a:p>
            <a:r>
              <a:rPr lang="en-US" dirty="0" smtClean="0"/>
              <a:t>	Partitions can hold data in one of the three forms, and the resulting data is treated the same regardless of where it is stored.  Data that needs to be live can be stored in ROLAP partitions. Other data can be stored in MOLAP partitions to improve overall performance.</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Partitions and Aggregations</a:t>
            </a:r>
            <a:endParaRPr lang="en-US" dirty="0"/>
          </a:p>
        </p:txBody>
      </p:sp>
      <p:sp>
        <p:nvSpPr>
          <p:cNvPr id="3" name="TextBox 2"/>
          <p:cNvSpPr txBox="1"/>
          <p:nvPr/>
        </p:nvSpPr>
        <p:spPr>
          <a:xfrm>
            <a:off x="1089765" y="1365337"/>
            <a:ext cx="7089732" cy="4801314"/>
          </a:xfrm>
          <a:prstGeom prst="rect">
            <a:avLst/>
          </a:prstGeom>
          <a:noFill/>
        </p:spPr>
        <p:txBody>
          <a:bodyPr wrap="square" rtlCol="0">
            <a:spAutoFit/>
          </a:bodyPr>
          <a:lstStyle/>
          <a:p>
            <a:r>
              <a:rPr lang="en-US" dirty="0" smtClean="0"/>
              <a:t>Performance tuning is beyond the scope of this book.</a:t>
            </a:r>
          </a:p>
          <a:p>
            <a:r>
              <a:rPr lang="en-US" dirty="0" smtClean="0"/>
              <a:t>But, several options exist to help with extremely large problems.</a:t>
            </a:r>
          </a:p>
          <a:p>
            <a:endParaRPr lang="en-US" dirty="0" smtClean="0"/>
          </a:p>
          <a:p>
            <a:r>
              <a:rPr lang="en-US" dirty="0" smtClean="0"/>
              <a:t>Partitions are used to physically break data into multiple pieces. </a:t>
            </a:r>
          </a:p>
          <a:p>
            <a:r>
              <a:rPr lang="en-US" dirty="0" smtClean="0"/>
              <a:t>Microsoft recommends a partition contain no more than 20 million rows.</a:t>
            </a:r>
          </a:p>
          <a:p>
            <a:endParaRPr lang="en-US" dirty="0" smtClean="0"/>
          </a:p>
          <a:p>
            <a:r>
              <a:rPr lang="en-US" dirty="0" smtClean="0"/>
              <a:t>Partitions can have different storage structures (MOLAP, ROLAP, hybrid), be stored in different locations (servers), and be assigned different security permissions.</a:t>
            </a:r>
          </a:p>
          <a:p>
            <a:endParaRPr lang="en-US" dirty="0" smtClean="0"/>
          </a:p>
          <a:p>
            <a:r>
              <a:rPr lang="en-US" dirty="0" smtClean="0"/>
              <a:t>Partitions can be assigned different aggregations.</a:t>
            </a:r>
          </a:p>
          <a:p>
            <a:endParaRPr lang="en-US" dirty="0" smtClean="0"/>
          </a:p>
          <a:p>
            <a:r>
              <a:rPr lang="en-US" dirty="0" smtClean="0"/>
              <a:t>Wizards can help design aggregations and partitions based on usage patterns.</a:t>
            </a:r>
          </a:p>
          <a:p>
            <a:endParaRPr lang="en-US" dirty="0" smtClean="0"/>
          </a:p>
          <a:p>
            <a:r>
              <a:rPr lang="en-US" dirty="0" smtClean="0"/>
              <a:t>Partitions take advantage of parallel processing, and limit the processing needed to smaller sets of data.</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End: Excel</a:t>
            </a:r>
            <a:endParaRPr lang="en-US" dirty="0"/>
          </a:p>
        </p:txBody>
      </p:sp>
      <p:sp>
        <p:nvSpPr>
          <p:cNvPr id="3" name="TextBox 2"/>
          <p:cNvSpPr txBox="1"/>
          <p:nvPr/>
        </p:nvSpPr>
        <p:spPr>
          <a:xfrm>
            <a:off x="300625" y="1315233"/>
            <a:ext cx="8277779" cy="1477328"/>
          </a:xfrm>
          <a:prstGeom prst="rect">
            <a:avLst/>
          </a:prstGeom>
          <a:noFill/>
        </p:spPr>
        <p:txBody>
          <a:bodyPr wrap="none" rtlCol="0">
            <a:spAutoFit/>
          </a:bodyPr>
          <a:lstStyle/>
          <a:p>
            <a:r>
              <a:rPr lang="en-US" dirty="0" smtClean="0"/>
              <a:t>SSAS delivers cube data through standard Microsoft data connection tools.</a:t>
            </a:r>
          </a:p>
          <a:p>
            <a:r>
              <a:rPr lang="en-US" dirty="0" smtClean="0"/>
              <a:t>So many front-end tools can retrieve the data: Excel, Reporting Services, SharePoint, …</a:t>
            </a:r>
          </a:p>
          <a:p>
            <a:r>
              <a:rPr lang="en-US" dirty="0" smtClean="0"/>
              <a:t>Excel: Insert/Tables/PivotTable—starts the PivotTable wizard.</a:t>
            </a:r>
          </a:p>
          <a:p>
            <a:r>
              <a:rPr lang="en-US" dirty="0" smtClean="0"/>
              <a:t>Select and External connection and follow wizard to define a new connection source.</a:t>
            </a:r>
          </a:p>
          <a:p>
            <a:endParaRPr lang="en-US" dirty="0"/>
          </a:p>
        </p:txBody>
      </p:sp>
      <p:pic>
        <p:nvPicPr>
          <p:cNvPr id="4" name="Picture 3"/>
          <p:cNvPicPr/>
          <p:nvPr/>
        </p:nvPicPr>
        <p:blipFill>
          <a:blip r:embed="rId2" cstate="print"/>
          <a:srcRect/>
          <a:stretch>
            <a:fillRect/>
          </a:stretch>
        </p:blipFill>
        <p:spPr bwMode="auto">
          <a:xfrm>
            <a:off x="353116" y="2593374"/>
            <a:ext cx="3903345" cy="2723437"/>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4699648" y="2616111"/>
            <a:ext cx="3903345" cy="2753120"/>
          </a:xfrm>
          <a:prstGeom prst="rect">
            <a:avLst/>
          </a:prstGeom>
          <a:noFill/>
          <a:ln w="9525">
            <a:noFill/>
            <a:miter lim="800000"/>
            <a:headEnd/>
            <a:tailEnd/>
          </a:ln>
        </p:spPr>
      </p:pic>
      <p:sp>
        <p:nvSpPr>
          <p:cNvPr id="6" name="TextBox 5"/>
          <p:cNvSpPr txBox="1"/>
          <p:nvPr/>
        </p:nvSpPr>
        <p:spPr>
          <a:xfrm>
            <a:off x="876822" y="5611660"/>
            <a:ext cx="7327726" cy="923330"/>
          </a:xfrm>
          <a:prstGeom prst="rect">
            <a:avLst/>
          </a:prstGeom>
          <a:noFill/>
        </p:spPr>
        <p:txBody>
          <a:bodyPr wrap="square" rtlCol="0">
            <a:spAutoFit/>
          </a:bodyPr>
          <a:lstStyle/>
          <a:p>
            <a:r>
              <a:rPr lang="en-US" dirty="0" smtClean="0"/>
              <a:t>If building on one machine, use </a:t>
            </a:r>
            <a:r>
              <a:rPr lang="en-US" dirty="0" err="1" smtClean="0"/>
              <a:t>localhost</a:t>
            </a:r>
            <a:r>
              <a:rPr lang="en-US" dirty="0" smtClean="0"/>
              <a:t> and Windows to connect.</a:t>
            </a:r>
          </a:p>
          <a:p>
            <a:r>
              <a:rPr lang="en-US" dirty="0" smtClean="0"/>
              <a:t>Otherwise, need server name and login information from </a:t>
            </a:r>
            <a:r>
              <a:rPr lang="en-US" dirty="0" err="1" smtClean="0"/>
              <a:t>adminstrator</a:t>
            </a:r>
            <a:r>
              <a:rPr lang="en-US" dirty="0" smtClean="0"/>
              <a:t>.</a:t>
            </a:r>
          </a:p>
          <a:p>
            <a:r>
              <a:rPr lang="en-US" dirty="0" smtClean="0"/>
              <a:t>Select the project and choose the desired cube or perspective.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PivotTable</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79" y="1213563"/>
            <a:ext cx="8398042" cy="512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PivotChart</a:t>
            </a:r>
            <a:endParaRPr lang="en-US" dirty="0"/>
          </a:p>
        </p:txBody>
      </p:sp>
      <p:sp>
        <p:nvSpPr>
          <p:cNvPr id="4" name="TextBox 3"/>
          <p:cNvSpPr txBox="1"/>
          <p:nvPr/>
        </p:nvSpPr>
        <p:spPr>
          <a:xfrm>
            <a:off x="2630466" y="5486400"/>
            <a:ext cx="3970061" cy="923330"/>
          </a:xfrm>
          <a:prstGeom prst="rect">
            <a:avLst/>
          </a:prstGeom>
          <a:noFill/>
        </p:spPr>
        <p:txBody>
          <a:bodyPr wrap="none" rtlCol="0">
            <a:spAutoFit/>
          </a:bodyPr>
          <a:lstStyle/>
          <a:p>
            <a:r>
              <a:rPr lang="en-US" dirty="0" smtClean="0"/>
              <a:t>One click to create.</a:t>
            </a:r>
          </a:p>
          <a:p>
            <a:r>
              <a:rPr lang="en-US" dirty="0" smtClean="0"/>
              <a:t>Changing cube changes the chart.</a:t>
            </a:r>
          </a:p>
          <a:p>
            <a:r>
              <a:rPr lang="en-US" dirty="0" smtClean="0"/>
              <a:t>Changing filter values updates the chart.</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296491337"/>
              </p:ext>
            </p:extLst>
          </p:nvPr>
        </p:nvGraphicFramePr>
        <p:xfrm>
          <a:off x="1658978" y="1229350"/>
          <a:ext cx="6630779" cy="42074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TextBox 2"/>
          <p:cNvSpPr txBox="1"/>
          <p:nvPr/>
        </p:nvSpPr>
        <p:spPr>
          <a:xfrm>
            <a:off x="776614" y="1415441"/>
            <a:ext cx="7102257" cy="2585323"/>
          </a:xfrm>
          <a:prstGeom prst="rect">
            <a:avLst/>
          </a:prstGeom>
          <a:noFill/>
        </p:spPr>
        <p:txBody>
          <a:bodyPr wrap="square" rtlCol="0">
            <a:spAutoFit/>
          </a:bodyPr>
          <a:lstStyle/>
          <a:p>
            <a:r>
              <a:rPr lang="en-US" dirty="0" smtClean="0"/>
              <a:t>Select a value or dimension or other aspect of the cube and take some specified action. Data from the cube or attributes can be passed to a new program or Web site.</a:t>
            </a:r>
          </a:p>
          <a:p>
            <a:endParaRPr lang="en-US" dirty="0" smtClean="0"/>
          </a:p>
          <a:p>
            <a:r>
              <a:rPr lang="en-US" dirty="0" smtClean="0"/>
              <a:t>Some examples: </a:t>
            </a:r>
          </a:p>
          <a:p>
            <a:pPr>
              <a:buFont typeface="Arial" charset="0"/>
              <a:buChar char="•"/>
            </a:pPr>
            <a:r>
              <a:rPr lang="en-US" dirty="0" smtClean="0"/>
              <a:t> Drill through to display detail rows that make up a subtotal.</a:t>
            </a:r>
          </a:p>
          <a:p>
            <a:pPr>
              <a:buFont typeface="Arial" charset="0"/>
              <a:buChar char="•"/>
            </a:pPr>
            <a:r>
              <a:rPr lang="en-US" dirty="0" smtClean="0"/>
              <a:t> Create a URL that opens a SQL Server Report with related information.</a:t>
            </a:r>
          </a:p>
          <a:p>
            <a:pPr>
              <a:buFont typeface="Arial" charset="0"/>
              <a:buChar char="•"/>
            </a:pPr>
            <a:r>
              <a:rPr lang="en-US" dirty="0" smtClean="0"/>
              <a:t> Open a Google map to display a City.</a:t>
            </a:r>
          </a:p>
          <a:p>
            <a:pPr>
              <a:buFont typeface="Arial" charset="0"/>
              <a:buChar char="•"/>
            </a:pPr>
            <a:r>
              <a:rPr lang="en-US" dirty="0" smtClean="0"/>
              <a:t> Run a command line program to execute a custom program.</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 Map</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566980" y="1559491"/>
            <a:ext cx="7244427" cy="4991622"/>
          </a:xfrm>
          <a:prstGeom prst="rect">
            <a:avLst/>
          </a:prstGeom>
          <a:noFill/>
          <a:ln w="9525">
            <a:noFill/>
            <a:miter lim="800000"/>
            <a:headEnd/>
            <a:tailEnd/>
          </a:ln>
        </p:spPr>
      </p:pic>
      <p:sp>
        <p:nvSpPr>
          <p:cNvPr id="5" name="TextBox 4"/>
          <p:cNvSpPr txBox="1"/>
          <p:nvPr/>
        </p:nvSpPr>
        <p:spPr>
          <a:xfrm>
            <a:off x="167615" y="2629298"/>
            <a:ext cx="1265129" cy="584775"/>
          </a:xfrm>
          <a:prstGeom prst="rect">
            <a:avLst/>
          </a:prstGeom>
          <a:noFill/>
        </p:spPr>
        <p:txBody>
          <a:bodyPr wrap="square" rtlCol="0">
            <a:spAutoFit/>
          </a:bodyPr>
          <a:lstStyle/>
          <a:p>
            <a:r>
              <a:rPr lang="en-US" sz="1600" dirty="0" smtClean="0"/>
              <a:t>Right click / New Action</a:t>
            </a:r>
            <a:endParaRPr lang="en-US" sz="1600" dirty="0"/>
          </a:p>
        </p:txBody>
      </p:sp>
      <p:cxnSp>
        <p:nvCxnSpPr>
          <p:cNvPr id="7" name="Straight Arrow Connector 6"/>
          <p:cNvCxnSpPr/>
          <p:nvPr/>
        </p:nvCxnSpPr>
        <p:spPr>
          <a:xfrm>
            <a:off x="1340285" y="2931090"/>
            <a:ext cx="1152394" cy="75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98926" y="1139869"/>
            <a:ext cx="2858155" cy="338554"/>
          </a:xfrm>
          <a:prstGeom prst="rect">
            <a:avLst/>
          </a:prstGeom>
          <a:noFill/>
        </p:spPr>
        <p:txBody>
          <a:bodyPr wrap="none" rtlCol="0">
            <a:spAutoFit/>
          </a:bodyPr>
          <a:lstStyle/>
          <a:p>
            <a:r>
              <a:rPr lang="en-US" sz="1600" dirty="0" smtClean="0"/>
              <a:t>Action name people understand</a:t>
            </a:r>
            <a:endParaRPr lang="en-US" sz="1600" dirty="0"/>
          </a:p>
        </p:txBody>
      </p:sp>
      <p:cxnSp>
        <p:nvCxnSpPr>
          <p:cNvPr id="10" name="Straight Arrow Connector 9"/>
          <p:cNvCxnSpPr>
            <a:stCxn id="8" idx="2"/>
          </p:cNvCxnSpPr>
          <p:nvPr/>
        </p:nvCxnSpPr>
        <p:spPr>
          <a:xfrm rot="5400000">
            <a:off x="5036196" y="788761"/>
            <a:ext cx="1202147" cy="25814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5464" y="3518115"/>
            <a:ext cx="1061634" cy="2062103"/>
          </a:xfrm>
          <a:prstGeom prst="rect">
            <a:avLst/>
          </a:prstGeom>
          <a:noFill/>
        </p:spPr>
        <p:txBody>
          <a:bodyPr wrap="square" rtlCol="0">
            <a:spAutoFit/>
          </a:bodyPr>
          <a:lstStyle/>
          <a:p>
            <a:r>
              <a:rPr lang="en-US" sz="1600" dirty="0" smtClean="0"/>
              <a:t>Attribute members</a:t>
            </a:r>
          </a:p>
          <a:p>
            <a:endParaRPr lang="en-US" sz="1600" dirty="0" smtClean="0"/>
          </a:p>
          <a:p>
            <a:r>
              <a:rPr lang="en-US" sz="1600" dirty="0" smtClean="0"/>
              <a:t>Location. City</a:t>
            </a:r>
          </a:p>
          <a:p>
            <a:endParaRPr lang="en-US" sz="1600" dirty="0" smtClean="0"/>
          </a:p>
          <a:p>
            <a:r>
              <a:rPr lang="en-US" sz="1600" dirty="0" smtClean="0"/>
              <a:t>Action URL</a:t>
            </a:r>
          </a:p>
        </p:txBody>
      </p:sp>
      <p:cxnSp>
        <p:nvCxnSpPr>
          <p:cNvPr id="13" name="Straight Arrow Connector 12"/>
          <p:cNvCxnSpPr/>
          <p:nvPr/>
        </p:nvCxnSpPr>
        <p:spPr>
          <a:xfrm flipV="1">
            <a:off x="1294108" y="3192651"/>
            <a:ext cx="2278251" cy="5966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239864" y="3463871"/>
            <a:ext cx="2286000" cy="1022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30637" y="4734732"/>
            <a:ext cx="2495227" cy="534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76726" y="914400"/>
            <a:ext cx="2286000" cy="505326"/>
          </a:xfrm>
          <a:prstGeom prst="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Probably will not work with VS 2012.</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URL Action for Google</a:t>
            </a:r>
            <a:endParaRPr lang="en-US" dirty="0"/>
          </a:p>
        </p:txBody>
      </p:sp>
      <p:sp>
        <p:nvSpPr>
          <p:cNvPr id="3" name="Rectangle 2"/>
          <p:cNvSpPr/>
          <p:nvPr/>
        </p:nvSpPr>
        <p:spPr>
          <a:xfrm>
            <a:off x="569932" y="1976352"/>
            <a:ext cx="5367404" cy="1200329"/>
          </a:xfrm>
          <a:prstGeom prst="rect">
            <a:avLst/>
          </a:prstGeom>
        </p:spPr>
        <p:txBody>
          <a:bodyPr wrap="square">
            <a:spAutoFit/>
          </a:bodyPr>
          <a:lstStyle/>
          <a:p>
            <a:r>
              <a:rPr lang="en-US" dirty="0" smtClean="0"/>
              <a:t>"http://maps.google.com/maps?q=" +</a:t>
            </a:r>
          </a:p>
          <a:p>
            <a:r>
              <a:rPr lang="en-US" dirty="0" smtClean="0"/>
              <a:t>[Location].[City].</a:t>
            </a:r>
            <a:r>
              <a:rPr lang="en-US" dirty="0" err="1" smtClean="0"/>
              <a:t>CurrentMember.Name</a:t>
            </a:r>
            <a:r>
              <a:rPr lang="en-US" dirty="0" smtClean="0"/>
              <a:t> +</a:t>
            </a:r>
          </a:p>
          <a:p>
            <a:r>
              <a:rPr lang="en-US" dirty="0" smtClean="0"/>
              <a:t>"," + [Location].[State].</a:t>
            </a:r>
            <a:r>
              <a:rPr lang="en-US" dirty="0" err="1" smtClean="0"/>
              <a:t>CurrentMember.Name</a:t>
            </a:r>
            <a:r>
              <a:rPr lang="en-US" dirty="0" smtClean="0"/>
              <a:t> +</a:t>
            </a:r>
          </a:p>
          <a:p>
            <a:r>
              <a:rPr lang="en-US" dirty="0" smtClean="0"/>
              <a:t>" " + [Location].[Country].</a:t>
            </a:r>
            <a:r>
              <a:rPr lang="en-US" dirty="0" err="1" smtClean="0"/>
              <a:t>CurrentMember.Name</a:t>
            </a:r>
            <a:endParaRPr lang="en-US" dirty="0"/>
          </a:p>
        </p:txBody>
      </p:sp>
      <p:sp>
        <p:nvSpPr>
          <p:cNvPr id="4" name="TextBox 3"/>
          <p:cNvSpPr txBox="1"/>
          <p:nvPr/>
        </p:nvSpPr>
        <p:spPr>
          <a:xfrm>
            <a:off x="5561556" y="1929009"/>
            <a:ext cx="2883033" cy="369332"/>
          </a:xfrm>
          <a:prstGeom prst="rect">
            <a:avLst/>
          </a:prstGeom>
          <a:noFill/>
        </p:spPr>
        <p:txBody>
          <a:bodyPr wrap="none" rtlCol="0">
            <a:spAutoFit/>
          </a:bodyPr>
          <a:lstStyle/>
          <a:p>
            <a:r>
              <a:rPr lang="en-US" dirty="0" smtClean="0"/>
              <a:t>Google URL format for query</a:t>
            </a:r>
            <a:endParaRPr lang="en-US" dirty="0"/>
          </a:p>
        </p:txBody>
      </p:sp>
      <p:sp>
        <p:nvSpPr>
          <p:cNvPr id="5" name="TextBox 4"/>
          <p:cNvSpPr txBox="1"/>
          <p:nvPr/>
        </p:nvSpPr>
        <p:spPr>
          <a:xfrm>
            <a:off x="5561556" y="2417524"/>
            <a:ext cx="2455101" cy="646331"/>
          </a:xfrm>
          <a:prstGeom prst="rect">
            <a:avLst/>
          </a:prstGeom>
          <a:noFill/>
        </p:spPr>
        <p:txBody>
          <a:bodyPr wrap="square" rtlCol="0">
            <a:spAutoFit/>
          </a:bodyPr>
          <a:lstStyle/>
          <a:p>
            <a:r>
              <a:rPr lang="en-US" dirty="0" smtClean="0"/>
              <a:t>Values for selected City, State Country</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Link</a:t>
            </a:r>
            <a:endParaRPr lang="en-US" dirty="0"/>
          </a:p>
        </p:txBody>
      </p:sp>
      <p:pic>
        <p:nvPicPr>
          <p:cNvPr id="2050" name="Picture 2"/>
          <p:cNvPicPr>
            <a:picLocks noChangeAspect="1" noChangeArrowheads="1"/>
          </p:cNvPicPr>
          <p:nvPr/>
        </p:nvPicPr>
        <p:blipFill>
          <a:blip r:embed="rId2" cstate="print"/>
          <a:srcRect l="23356" t="29370" r="39863" b="25753"/>
          <a:stretch>
            <a:fillRect/>
          </a:stretch>
        </p:blipFill>
        <p:spPr bwMode="auto">
          <a:xfrm>
            <a:off x="1866378" y="1233813"/>
            <a:ext cx="6726477" cy="5129409"/>
          </a:xfrm>
          <a:prstGeom prst="rect">
            <a:avLst/>
          </a:prstGeom>
          <a:noFill/>
          <a:ln w="9525">
            <a:noFill/>
            <a:miter lim="800000"/>
            <a:headEnd/>
            <a:tailEnd/>
          </a:ln>
        </p:spPr>
      </p:pic>
      <p:sp>
        <p:nvSpPr>
          <p:cNvPr id="4" name="TextBox 3"/>
          <p:cNvSpPr txBox="1"/>
          <p:nvPr/>
        </p:nvSpPr>
        <p:spPr>
          <a:xfrm>
            <a:off x="413359" y="2580361"/>
            <a:ext cx="1377863" cy="923330"/>
          </a:xfrm>
          <a:prstGeom prst="rect">
            <a:avLst/>
          </a:prstGeom>
          <a:noFill/>
        </p:spPr>
        <p:txBody>
          <a:bodyPr wrap="square" rtlCol="0">
            <a:spAutoFit/>
          </a:bodyPr>
          <a:lstStyle/>
          <a:p>
            <a:r>
              <a:rPr lang="en-US" dirty="0" smtClean="0"/>
              <a:t>Right-click.</a:t>
            </a:r>
          </a:p>
          <a:p>
            <a:r>
              <a:rPr lang="en-US" dirty="0" smtClean="0"/>
              <a:t>Choose new action.</a:t>
            </a:r>
          </a:p>
        </p:txBody>
      </p:sp>
      <p:cxnSp>
        <p:nvCxnSpPr>
          <p:cNvPr id="6" name="Straight Arrow Connector 5"/>
          <p:cNvCxnSpPr>
            <a:stCxn id="4" idx="3"/>
          </p:cNvCxnSpPr>
          <p:nvPr/>
        </p:nvCxnSpPr>
        <p:spPr>
          <a:xfrm flipV="1">
            <a:off x="1791222" y="2455102"/>
            <a:ext cx="1215025" cy="5869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3"/>
          </p:cNvCxnSpPr>
          <p:nvPr/>
        </p:nvCxnSpPr>
        <p:spPr>
          <a:xfrm>
            <a:off x="1791222" y="3042026"/>
            <a:ext cx="2668044" cy="415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7891" y="3870542"/>
            <a:ext cx="1728592" cy="1200329"/>
          </a:xfrm>
          <a:prstGeom prst="rect">
            <a:avLst/>
          </a:prstGeom>
          <a:noFill/>
        </p:spPr>
        <p:txBody>
          <a:bodyPr wrap="square" rtlCol="0">
            <a:spAutoFit/>
          </a:bodyPr>
          <a:lstStyle/>
          <a:p>
            <a:r>
              <a:rPr lang="en-US" dirty="0" smtClean="0">
                <a:solidFill>
                  <a:srgbClr val="0070C0"/>
                </a:solidFill>
              </a:rPr>
              <a:t>Note the importance of the recognizable name!</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KPI: Key Performance Indicators</a:t>
            </a:r>
            <a:endParaRPr lang="en-US" dirty="0"/>
          </a:p>
        </p:txBody>
      </p:sp>
      <p:sp>
        <p:nvSpPr>
          <p:cNvPr id="3" name="TextBox 2"/>
          <p:cNvSpPr txBox="1"/>
          <p:nvPr/>
        </p:nvSpPr>
        <p:spPr>
          <a:xfrm>
            <a:off x="588723" y="1503123"/>
            <a:ext cx="7853819" cy="3693319"/>
          </a:xfrm>
          <a:prstGeom prst="rect">
            <a:avLst/>
          </a:prstGeom>
          <a:noFill/>
        </p:spPr>
        <p:txBody>
          <a:bodyPr wrap="square" rtlCol="0">
            <a:spAutoFit/>
          </a:bodyPr>
          <a:lstStyle/>
          <a:p>
            <a:r>
              <a:rPr lang="en-US" dirty="0" smtClean="0"/>
              <a:t>Provide a visual display of important data. Digital Dashboard.</a:t>
            </a:r>
          </a:p>
          <a:p>
            <a:r>
              <a:rPr lang="en-US" dirty="0" smtClean="0"/>
              <a:t>Indicators can vary by management and manager.</a:t>
            </a:r>
          </a:p>
          <a:p>
            <a:r>
              <a:rPr lang="en-US" dirty="0" smtClean="0"/>
              <a:t>Common ones in business include Sales revenue, Expenses, Profit, and so on.</a:t>
            </a:r>
          </a:p>
          <a:p>
            <a:endParaRPr lang="en-US" dirty="0" smtClean="0"/>
          </a:p>
          <a:p>
            <a:r>
              <a:rPr lang="en-US" dirty="0" smtClean="0"/>
              <a:t>Analysis Services:  Define the KPI measure centrally so it is easy to change and everyone can view the same values.</a:t>
            </a:r>
          </a:p>
          <a:p>
            <a:endParaRPr lang="en-US" dirty="0" smtClean="0"/>
          </a:p>
          <a:p>
            <a:r>
              <a:rPr lang="en-US" dirty="0" smtClean="0"/>
              <a:t>To define a KPI, need</a:t>
            </a:r>
          </a:p>
          <a:p>
            <a:pPr marL="342900" indent="-342900">
              <a:buAutoNum type="arabicPeriod"/>
            </a:pPr>
            <a:r>
              <a:rPr lang="en-US" dirty="0" smtClean="0"/>
              <a:t>Value, usually a measure from the cube:  Total Sales</a:t>
            </a:r>
          </a:p>
          <a:p>
            <a:pPr marL="342900" indent="-342900">
              <a:buAutoNum type="arabicPeriod"/>
            </a:pPr>
            <a:r>
              <a:rPr lang="en-US" dirty="0" smtClean="0"/>
              <a:t>Goal, a fixed value (new measure) or a percentage change</a:t>
            </a:r>
          </a:p>
          <a:p>
            <a:pPr marL="342900" indent="-342900">
              <a:buAutoNum type="arabicPeriod"/>
            </a:pPr>
            <a:r>
              <a:rPr lang="en-US" dirty="0" smtClean="0"/>
              <a:t>Status, Gauge: -1, 0, 1 (or continuous between -1 and 1): poor, neutral, good</a:t>
            </a:r>
          </a:p>
          <a:p>
            <a:pPr marL="342900" indent="-342900">
              <a:buAutoNum type="arabicPeriod"/>
            </a:pPr>
            <a:r>
              <a:rPr lang="en-US" dirty="0" smtClean="0"/>
              <a:t>Trend, change over time, Arrow: -1, 0, 1</a:t>
            </a:r>
          </a:p>
          <a:p>
            <a:pPr marL="342900" indent="-342900"/>
            <a:endParaRPr lang="en-US"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Multidimensional Expression Query MDX</a:t>
            </a:r>
            <a:endParaRPr lang="en-US" dirty="0"/>
          </a:p>
        </p:txBody>
      </p:sp>
      <p:sp>
        <p:nvSpPr>
          <p:cNvPr id="3" name="TextBox 2"/>
          <p:cNvSpPr txBox="1"/>
          <p:nvPr/>
        </p:nvSpPr>
        <p:spPr>
          <a:xfrm>
            <a:off x="839244" y="1991638"/>
            <a:ext cx="7327726" cy="2308324"/>
          </a:xfrm>
          <a:prstGeom prst="rect">
            <a:avLst/>
          </a:prstGeom>
          <a:noFill/>
        </p:spPr>
        <p:txBody>
          <a:bodyPr wrap="square" rtlCol="0">
            <a:spAutoFit/>
          </a:bodyPr>
          <a:lstStyle/>
          <a:p>
            <a:r>
              <a:rPr lang="en-US" dirty="0" smtClean="0"/>
              <a:t>Led by Microsoft, several vendors support MDX queries.</a:t>
            </a:r>
          </a:p>
          <a:p>
            <a:r>
              <a:rPr lang="en-US" dirty="0" smtClean="0"/>
              <a:t>It has no relationship to SQL.</a:t>
            </a:r>
          </a:p>
          <a:p>
            <a:r>
              <a:rPr lang="en-US" dirty="0" smtClean="0"/>
              <a:t>It is designed to retrieve data from OLAP cubes.</a:t>
            </a:r>
          </a:p>
          <a:p>
            <a:r>
              <a:rPr lang="en-US" dirty="0" smtClean="0"/>
              <a:t>It is the foundation of everything in Analysis Services. The wizards and editors are actually building MDX queries.</a:t>
            </a:r>
          </a:p>
          <a:p>
            <a:endParaRPr lang="en-US" dirty="0" smtClean="0"/>
          </a:p>
          <a:p>
            <a:r>
              <a:rPr lang="en-US" dirty="0" smtClean="0"/>
              <a:t>Some simple examples will be used in this chapter for KPI expressions.</a:t>
            </a:r>
          </a:p>
          <a:p>
            <a:r>
              <a:rPr lang="en-US" dirty="0" smtClean="0"/>
              <a:t>More complex systems require a greater knowledge of MDX.</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Cubes</a:t>
            </a:r>
            <a:endParaRPr lang="en-US" dirty="0"/>
          </a:p>
        </p:txBody>
      </p:sp>
      <p:grpSp>
        <p:nvGrpSpPr>
          <p:cNvPr id="9" name="Group 115"/>
          <p:cNvGrpSpPr>
            <a:grpSpLocks/>
          </p:cNvGrpSpPr>
          <p:nvPr/>
        </p:nvGrpSpPr>
        <p:grpSpPr bwMode="auto">
          <a:xfrm>
            <a:off x="3273425" y="1691595"/>
            <a:ext cx="3051175" cy="2286000"/>
            <a:chOff x="1632" y="576"/>
            <a:chExt cx="3024" cy="2400"/>
          </a:xfrm>
        </p:grpSpPr>
        <p:sp>
          <p:nvSpPr>
            <p:cNvPr id="10" name="Rectangle 116"/>
            <p:cNvSpPr>
              <a:spLocks noChangeArrowheads="1"/>
            </p:cNvSpPr>
            <p:nvPr/>
          </p:nvSpPr>
          <p:spPr bwMode="auto">
            <a:xfrm>
              <a:off x="1632"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1" name="Rectangle 117"/>
            <p:cNvSpPr>
              <a:spLocks noChangeArrowheads="1"/>
            </p:cNvSpPr>
            <p:nvPr/>
          </p:nvSpPr>
          <p:spPr bwMode="auto">
            <a:xfrm>
              <a:off x="2256"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2" name="Rectangle 118"/>
            <p:cNvSpPr>
              <a:spLocks noChangeArrowheads="1"/>
            </p:cNvSpPr>
            <p:nvPr/>
          </p:nvSpPr>
          <p:spPr bwMode="auto">
            <a:xfrm>
              <a:off x="2880"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3" name="Rectangle 119"/>
            <p:cNvSpPr>
              <a:spLocks noChangeArrowheads="1"/>
            </p:cNvSpPr>
            <p:nvPr/>
          </p:nvSpPr>
          <p:spPr bwMode="auto">
            <a:xfrm>
              <a:off x="3504"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4" name="Rectangle 120"/>
            <p:cNvSpPr>
              <a:spLocks noChangeArrowheads="1"/>
            </p:cNvSpPr>
            <p:nvPr/>
          </p:nvSpPr>
          <p:spPr bwMode="auto">
            <a:xfrm>
              <a:off x="4128"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5" name="Rectangle 121"/>
            <p:cNvSpPr>
              <a:spLocks noChangeArrowheads="1"/>
            </p:cNvSpPr>
            <p:nvPr/>
          </p:nvSpPr>
          <p:spPr bwMode="auto">
            <a:xfrm>
              <a:off x="1632"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6" name="Rectangle 122"/>
            <p:cNvSpPr>
              <a:spLocks noChangeArrowheads="1"/>
            </p:cNvSpPr>
            <p:nvPr/>
          </p:nvSpPr>
          <p:spPr bwMode="auto">
            <a:xfrm>
              <a:off x="2256"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 name="Rectangle 123"/>
            <p:cNvSpPr>
              <a:spLocks noChangeArrowheads="1"/>
            </p:cNvSpPr>
            <p:nvPr/>
          </p:nvSpPr>
          <p:spPr bwMode="auto">
            <a:xfrm>
              <a:off x="2880"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8" name="Rectangle 124"/>
            <p:cNvSpPr>
              <a:spLocks noChangeArrowheads="1"/>
            </p:cNvSpPr>
            <p:nvPr/>
          </p:nvSpPr>
          <p:spPr bwMode="auto">
            <a:xfrm>
              <a:off x="3504"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9" name="Rectangle 125"/>
            <p:cNvSpPr>
              <a:spLocks noChangeArrowheads="1"/>
            </p:cNvSpPr>
            <p:nvPr/>
          </p:nvSpPr>
          <p:spPr bwMode="auto">
            <a:xfrm>
              <a:off x="4128"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0" name="Rectangle 126"/>
            <p:cNvSpPr>
              <a:spLocks noChangeArrowheads="1"/>
            </p:cNvSpPr>
            <p:nvPr/>
          </p:nvSpPr>
          <p:spPr bwMode="auto">
            <a:xfrm>
              <a:off x="1632"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1" name="Rectangle 127"/>
            <p:cNvSpPr>
              <a:spLocks noChangeArrowheads="1"/>
            </p:cNvSpPr>
            <p:nvPr/>
          </p:nvSpPr>
          <p:spPr bwMode="auto">
            <a:xfrm>
              <a:off x="2256"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2" name="Rectangle 128"/>
            <p:cNvSpPr>
              <a:spLocks noChangeArrowheads="1"/>
            </p:cNvSpPr>
            <p:nvPr/>
          </p:nvSpPr>
          <p:spPr bwMode="auto">
            <a:xfrm>
              <a:off x="2880"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3" name="Rectangle 129"/>
            <p:cNvSpPr>
              <a:spLocks noChangeArrowheads="1"/>
            </p:cNvSpPr>
            <p:nvPr/>
          </p:nvSpPr>
          <p:spPr bwMode="auto">
            <a:xfrm>
              <a:off x="3504"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4" name="Rectangle 130"/>
            <p:cNvSpPr>
              <a:spLocks noChangeArrowheads="1"/>
            </p:cNvSpPr>
            <p:nvPr/>
          </p:nvSpPr>
          <p:spPr bwMode="auto">
            <a:xfrm>
              <a:off x="4128"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5" name="Rectangle 131"/>
            <p:cNvSpPr>
              <a:spLocks noChangeArrowheads="1"/>
            </p:cNvSpPr>
            <p:nvPr/>
          </p:nvSpPr>
          <p:spPr bwMode="auto">
            <a:xfrm>
              <a:off x="1632"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6" name="Rectangle 132"/>
            <p:cNvSpPr>
              <a:spLocks noChangeArrowheads="1"/>
            </p:cNvSpPr>
            <p:nvPr/>
          </p:nvSpPr>
          <p:spPr bwMode="auto">
            <a:xfrm>
              <a:off x="2256"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7" name="Rectangle 133"/>
            <p:cNvSpPr>
              <a:spLocks noChangeArrowheads="1"/>
            </p:cNvSpPr>
            <p:nvPr/>
          </p:nvSpPr>
          <p:spPr bwMode="auto">
            <a:xfrm>
              <a:off x="2880"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8" name="Rectangle 134"/>
            <p:cNvSpPr>
              <a:spLocks noChangeArrowheads="1"/>
            </p:cNvSpPr>
            <p:nvPr/>
          </p:nvSpPr>
          <p:spPr bwMode="auto">
            <a:xfrm>
              <a:off x="3504"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29" name="Rectangle 135"/>
            <p:cNvSpPr>
              <a:spLocks noChangeArrowheads="1"/>
            </p:cNvSpPr>
            <p:nvPr/>
          </p:nvSpPr>
          <p:spPr bwMode="auto">
            <a:xfrm>
              <a:off x="4128"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grpSp>
        <p:nvGrpSpPr>
          <p:cNvPr id="30" name="Group 136"/>
          <p:cNvGrpSpPr>
            <a:grpSpLocks/>
          </p:cNvGrpSpPr>
          <p:nvPr/>
        </p:nvGrpSpPr>
        <p:grpSpPr bwMode="auto">
          <a:xfrm>
            <a:off x="3019425" y="1904320"/>
            <a:ext cx="3051175" cy="2284412"/>
            <a:chOff x="1632" y="576"/>
            <a:chExt cx="3024" cy="2400"/>
          </a:xfrm>
        </p:grpSpPr>
        <p:sp>
          <p:nvSpPr>
            <p:cNvPr id="31" name="Rectangle 137"/>
            <p:cNvSpPr>
              <a:spLocks noChangeArrowheads="1"/>
            </p:cNvSpPr>
            <p:nvPr/>
          </p:nvSpPr>
          <p:spPr bwMode="auto">
            <a:xfrm>
              <a:off x="1632"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2" name="Rectangle 138"/>
            <p:cNvSpPr>
              <a:spLocks noChangeArrowheads="1"/>
            </p:cNvSpPr>
            <p:nvPr/>
          </p:nvSpPr>
          <p:spPr bwMode="auto">
            <a:xfrm>
              <a:off x="2256"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3" name="Rectangle 139"/>
            <p:cNvSpPr>
              <a:spLocks noChangeArrowheads="1"/>
            </p:cNvSpPr>
            <p:nvPr/>
          </p:nvSpPr>
          <p:spPr bwMode="auto">
            <a:xfrm>
              <a:off x="2880"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4" name="Rectangle 140"/>
            <p:cNvSpPr>
              <a:spLocks noChangeArrowheads="1"/>
            </p:cNvSpPr>
            <p:nvPr/>
          </p:nvSpPr>
          <p:spPr bwMode="auto">
            <a:xfrm>
              <a:off x="3504"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5" name="Rectangle 141"/>
            <p:cNvSpPr>
              <a:spLocks noChangeArrowheads="1"/>
            </p:cNvSpPr>
            <p:nvPr/>
          </p:nvSpPr>
          <p:spPr bwMode="auto">
            <a:xfrm>
              <a:off x="4128"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6" name="Rectangle 142"/>
            <p:cNvSpPr>
              <a:spLocks noChangeArrowheads="1"/>
            </p:cNvSpPr>
            <p:nvPr/>
          </p:nvSpPr>
          <p:spPr bwMode="auto">
            <a:xfrm>
              <a:off x="1632"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 name="Rectangle 143"/>
            <p:cNvSpPr>
              <a:spLocks noChangeArrowheads="1"/>
            </p:cNvSpPr>
            <p:nvPr/>
          </p:nvSpPr>
          <p:spPr bwMode="auto">
            <a:xfrm>
              <a:off x="2256"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 name="Rectangle 144"/>
            <p:cNvSpPr>
              <a:spLocks noChangeArrowheads="1"/>
            </p:cNvSpPr>
            <p:nvPr/>
          </p:nvSpPr>
          <p:spPr bwMode="auto">
            <a:xfrm>
              <a:off x="2880"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9" name="Rectangle 145"/>
            <p:cNvSpPr>
              <a:spLocks noChangeArrowheads="1"/>
            </p:cNvSpPr>
            <p:nvPr/>
          </p:nvSpPr>
          <p:spPr bwMode="auto">
            <a:xfrm>
              <a:off x="3504"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0" name="Rectangle 146"/>
            <p:cNvSpPr>
              <a:spLocks noChangeArrowheads="1"/>
            </p:cNvSpPr>
            <p:nvPr/>
          </p:nvSpPr>
          <p:spPr bwMode="auto">
            <a:xfrm>
              <a:off x="4128"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1" name="Rectangle 147"/>
            <p:cNvSpPr>
              <a:spLocks noChangeArrowheads="1"/>
            </p:cNvSpPr>
            <p:nvPr/>
          </p:nvSpPr>
          <p:spPr bwMode="auto">
            <a:xfrm>
              <a:off x="1632"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2" name="Rectangle 148"/>
            <p:cNvSpPr>
              <a:spLocks noChangeArrowheads="1"/>
            </p:cNvSpPr>
            <p:nvPr/>
          </p:nvSpPr>
          <p:spPr bwMode="auto">
            <a:xfrm>
              <a:off x="2256"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3" name="Rectangle 149"/>
            <p:cNvSpPr>
              <a:spLocks noChangeArrowheads="1"/>
            </p:cNvSpPr>
            <p:nvPr/>
          </p:nvSpPr>
          <p:spPr bwMode="auto">
            <a:xfrm>
              <a:off x="2880"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4" name="Rectangle 150"/>
            <p:cNvSpPr>
              <a:spLocks noChangeArrowheads="1"/>
            </p:cNvSpPr>
            <p:nvPr/>
          </p:nvSpPr>
          <p:spPr bwMode="auto">
            <a:xfrm>
              <a:off x="3504"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5" name="Rectangle 151"/>
            <p:cNvSpPr>
              <a:spLocks noChangeArrowheads="1"/>
            </p:cNvSpPr>
            <p:nvPr/>
          </p:nvSpPr>
          <p:spPr bwMode="auto">
            <a:xfrm>
              <a:off x="4128"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6" name="Rectangle 152"/>
            <p:cNvSpPr>
              <a:spLocks noChangeArrowheads="1"/>
            </p:cNvSpPr>
            <p:nvPr/>
          </p:nvSpPr>
          <p:spPr bwMode="auto">
            <a:xfrm>
              <a:off x="1632"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7" name="Rectangle 153"/>
            <p:cNvSpPr>
              <a:spLocks noChangeArrowheads="1"/>
            </p:cNvSpPr>
            <p:nvPr/>
          </p:nvSpPr>
          <p:spPr bwMode="auto">
            <a:xfrm>
              <a:off x="2256"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8" name="Rectangle 154"/>
            <p:cNvSpPr>
              <a:spLocks noChangeArrowheads="1"/>
            </p:cNvSpPr>
            <p:nvPr/>
          </p:nvSpPr>
          <p:spPr bwMode="auto">
            <a:xfrm>
              <a:off x="2880"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49" name="Rectangle 155"/>
            <p:cNvSpPr>
              <a:spLocks noChangeArrowheads="1"/>
            </p:cNvSpPr>
            <p:nvPr/>
          </p:nvSpPr>
          <p:spPr bwMode="auto">
            <a:xfrm>
              <a:off x="3504"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0" name="Rectangle 156"/>
            <p:cNvSpPr>
              <a:spLocks noChangeArrowheads="1"/>
            </p:cNvSpPr>
            <p:nvPr/>
          </p:nvSpPr>
          <p:spPr bwMode="auto">
            <a:xfrm>
              <a:off x="4128"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grpSp>
        <p:nvGrpSpPr>
          <p:cNvPr id="51" name="Group 157"/>
          <p:cNvGrpSpPr>
            <a:grpSpLocks/>
          </p:cNvGrpSpPr>
          <p:nvPr/>
        </p:nvGrpSpPr>
        <p:grpSpPr bwMode="auto">
          <a:xfrm>
            <a:off x="2749550" y="2096407"/>
            <a:ext cx="3051175" cy="2286000"/>
            <a:chOff x="1632" y="576"/>
            <a:chExt cx="3024" cy="2400"/>
          </a:xfrm>
        </p:grpSpPr>
        <p:sp>
          <p:nvSpPr>
            <p:cNvPr id="52" name="Rectangle 158"/>
            <p:cNvSpPr>
              <a:spLocks noChangeArrowheads="1"/>
            </p:cNvSpPr>
            <p:nvPr/>
          </p:nvSpPr>
          <p:spPr bwMode="auto">
            <a:xfrm>
              <a:off x="1632"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3" name="Rectangle 159"/>
            <p:cNvSpPr>
              <a:spLocks noChangeArrowheads="1"/>
            </p:cNvSpPr>
            <p:nvPr/>
          </p:nvSpPr>
          <p:spPr bwMode="auto">
            <a:xfrm>
              <a:off x="2256"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4" name="Rectangle 160"/>
            <p:cNvSpPr>
              <a:spLocks noChangeArrowheads="1"/>
            </p:cNvSpPr>
            <p:nvPr/>
          </p:nvSpPr>
          <p:spPr bwMode="auto">
            <a:xfrm>
              <a:off x="2880"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 name="Rectangle 161"/>
            <p:cNvSpPr>
              <a:spLocks noChangeArrowheads="1"/>
            </p:cNvSpPr>
            <p:nvPr/>
          </p:nvSpPr>
          <p:spPr bwMode="auto">
            <a:xfrm>
              <a:off x="3504"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6" name="Rectangle 162"/>
            <p:cNvSpPr>
              <a:spLocks noChangeArrowheads="1"/>
            </p:cNvSpPr>
            <p:nvPr/>
          </p:nvSpPr>
          <p:spPr bwMode="auto">
            <a:xfrm>
              <a:off x="4128"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7" name="Rectangle 163"/>
            <p:cNvSpPr>
              <a:spLocks noChangeArrowheads="1"/>
            </p:cNvSpPr>
            <p:nvPr/>
          </p:nvSpPr>
          <p:spPr bwMode="auto">
            <a:xfrm>
              <a:off x="1632"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8" name="Rectangle 164"/>
            <p:cNvSpPr>
              <a:spLocks noChangeArrowheads="1"/>
            </p:cNvSpPr>
            <p:nvPr/>
          </p:nvSpPr>
          <p:spPr bwMode="auto">
            <a:xfrm>
              <a:off x="2256"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9" name="Rectangle 165"/>
            <p:cNvSpPr>
              <a:spLocks noChangeArrowheads="1"/>
            </p:cNvSpPr>
            <p:nvPr/>
          </p:nvSpPr>
          <p:spPr bwMode="auto">
            <a:xfrm>
              <a:off x="2880"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0" name="Rectangle 166"/>
            <p:cNvSpPr>
              <a:spLocks noChangeArrowheads="1"/>
            </p:cNvSpPr>
            <p:nvPr/>
          </p:nvSpPr>
          <p:spPr bwMode="auto">
            <a:xfrm>
              <a:off x="3504"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1" name="Rectangle 167"/>
            <p:cNvSpPr>
              <a:spLocks noChangeArrowheads="1"/>
            </p:cNvSpPr>
            <p:nvPr/>
          </p:nvSpPr>
          <p:spPr bwMode="auto">
            <a:xfrm>
              <a:off x="4128"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2" name="Rectangle 168"/>
            <p:cNvSpPr>
              <a:spLocks noChangeArrowheads="1"/>
            </p:cNvSpPr>
            <p:nvPr/>
          </p:nvSpPr>
          <p:spPr bwMode="auto">
            <a:xfrm>
              <a:off x="1632"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3" name="Rectangle 169"/>
            <p:cNvSpPr>
              <a:spLocks noChangeArrowheads="1"/>
            </p:cNvSpPr>
            <p:nvPr/>
          </p:nvSpPr>
          <p:spPr bwMode="auto">
            <a:xfrm>
              <a:off x="2256"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4" name="Rectangle 170"/>
            <p:cNvSpPr>
              <a:spLocks noChangeArrowheads="1"/>
            </p:cNvSpPr>
            <p:nvPr/>
          </p:nvSpPr>
          <p:spPr bwMode="auto">
            <a:xfrm>
              <a:off x="2880"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5" name="Rectangle 171"/>
            <p:cNvSpPr>
              <a:spLocks noChangeArrowheads="1"/>
            </p:cNvSpPr>
            <p:nvPr/>
          </p:nvSpPr>
          <p:spPr bwMode="auto">
            <a:xfrm>
              <a:off x="3504"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6" name="Rectangle 172"/>
            <p:cNvSpPr>
              <a:spLocks noChangeArrowheads="1"/>
            </p:cNvSpPr>
            <p:nvPr/>
          </p:nvSpPr>
          <p:spPr bwMode="auto">
            <a:xfrm>
              <a:off x="4128"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7" name="Rectangle 173"/>
            <p:cNvSpPr>
              <a:spLocks noChangeArrowheads="1"/>
            </p:cNvSpPr>
            <p:nvPr/>
          </p:nvSpPr>
          <p:spPr bwMode="auto">
            <a:xfrm>
              <a:off x="1632"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8" name="Rectangle 174"/>
            <p:cNvSpPr>
              <a:spLocks noChangeArrowheads="1"/>
            </p:cNvSpPr>
            <p:nvPr/>
          </p:nvSpPr>
          <p:spPr bwMode="auto">
            <a:xfrm>
              <a:off x="2256"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9" name="Rectangle 175"/>
            <p:cNvSpPr>
              <a:spLocks noChangeArrowheads="1"/>
            </p:cNvSpPr>
            <p:nvPr/>
          </p:nvSpPr>
          <p:spPr bwMode="auto">
            <a:xfrm>
              <a:off x="2880"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0" name="Rectangle 176"/>
            <p:cNvSpPr>
              <a:spLocks noChangeArrowheads="1"/>
            </p:cNvSpPr>
            <p:nvPr/>
          </p:nvSpPr>
          <p:spPr bwMode="auto">
            <a:xfrm>
              <a:off x="3504"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1" name="Rectangle 177"/>
            <p:cNvSpPr>
              <a:spLocks noChangeArrowheads="1"/>
            </p:cNvSpPr>
            <p:nvPr/>
          </p:nvSpPr>
          <p:spPr bwMode="auto">
            <a:xfrm>
              <a:off x="4128"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grpSp>
        <p:nvGrpSpPr>
          <p:cNvPr id="72" name="Group 178"/>
          <p:cNvGrpSpPr>
            <a:grpSpLocks/>
          </p:cNvGrpSpPr>
          <p:nvPr/>
        </p:nvGrpSpPr>
        <p:grpSpPr bwMode="auto">
          <a:xfrm>
            <a:off x="2479675" y="2309132"/>
            <a:ext cx="3051175" cy="2284413"/>
            <a:chOff x="1632" y="576"/>
            <a:chExt cx="3024" cy="2400"/>
          </a:xfrm>
        </p:grpSpPr>
        <p:sp>
          <p:nvSpPr>
            <p:cNvPr id="73" name="Rectangle 179"/>
            <p:cNvSpPr>
              <a:spLocks noChangeArrowheads="1"/>
            </p:cNvSpPr>
            <p:nvPr/>
          </p:nvSpPr>
          <p:spPr bwMode="auto">
            <a:xfrm>
              <a:off x="1632"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4" name="Rectangle 180"/>
            <p:cNvSpPr>
              <a:spLocks noChangeArrowheads="1"/>
            </p:cNvSpPr>
            <p:nvPr/>
          </p:nvSpPr>
          <p:spPr bwMode="auto">
            <a:xfrm>
              <a:off x="2256"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5" name="Rectangle 181"/>
            <p:cNvSpPr>
              <a:spLocks noChangeArrowheads="1"/>
            </p:cNvSpPr>
            <p:nvPr/>
          </p:nvSpPr>
          <p:spPr bwMode="auto">
            <a:xfrm>
              <a:off x="2880"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6" name="Rectangle 182"/>
            <p:cNvSpPr>
              <a:spLocks noChangeArrowheads="1"/>
            </p:cNvSpPr>
            <p:nvPr/>
          </p:nvSpPr>
          <p:spPr bwMode="auto">
            <a:xfrm>
              <a:off x="3504"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7" name="Rectangle 183"/>
            <p:cNvSpPr>
              <a:spLocks noChangeArrowheads="1"/>
            </p:cNvSpPr>
            <p:nvPr/>
          </p:nvSpPr>
          <p:spPr bwMode="auto">
            <a:xfrm>
              <a:off x="4128" y="576"/>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8" name="Rectangle 184"/>
            <p:cNvSpPr>
              <a:spLocks noChangeArrowheads="1"/>
            </p:cNvSpPr>
            <p:nvPr/>
          </p:nvSpPr>
          <p:spPr bwMode="auto">
            <a:xfrm>
              <a:off x="1632"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79" name="Rectangle 185"/>
            <p:cNvSpPr>
              <a:spLocks noChangeArrowheads="1"/>
            </p:cNvSpPr>
            <p:nvPr/>
          </p:nvSpPr>
          <p:spPr bwMode="auto">
            <a:xfrm>
              <a:off x="2256"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0" name="Rectangle 186"/>
            <p:cNvSpPr>
              <a:spLocks noChangeArrowheads="1"/>
            </p:cNvSpPr>
            <p:nvPr/>
          </p:nvSpPr>
          <p:spPr bwMode="auto">
            <a:xfrm>
              <a:off x="2880"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1" name="Rectangle 187"/>
            <p:cNvSpPr>
              <a:spLocks noChangeArrowheads="1"/>
            </p:cNvSpPr>
            <p:nvPr/>
          </p:nvSpPr>
          <p:spPr bwMode="auto">
            <a:xfrm>
              <a:off x="3504"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2" name="Rectangle 188"/>
            <p:cNvSpPr>
              <a:spLocks noChangeArrowheads="1"/>
            </p:cNvSpPr>
            <p:nvPr/>
          </p:nvSpPr>
          <p:spPr bwMode="auto">
            <a:xfrm>
              <a:off x="4128" y="1200"/>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3" name="Rectangle 189"/>
            <p:cNvSpPr>
              <a:spLocks noChangeArrowheads="1"/>
            </p:cNvSpPr>
            <p:nvPr/>
          </p:nvSpPr>
          <p:spPr bwMode="auto">
            <a:xfrm>
              <a:off x="1632"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4" name="Rectangle 190"/>
            <p:cNvSpPr>
              <a:spLocks noChangeArrowheads="1"/>
            </p:cNvSpPr>
            <p:nvPr/>
          </p:nvSpPr>
          <p:spPr bwMode="auto">
            <a:xfrm>
              <a:off x="2256"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5" name="Rectangle 191"/>
            <p:cNvSpPr>
              <a:spLocks noChangeArrowheads="1"/>
            </p:cNvSpPr>
            <p:nvPr/>
          </p:nvSpPr>
          <p:spPr bwMode="auto">
            <a:xfrm>
              <a:off x="2880"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6" name="Rectangle 192"/>
            <p:cNvSpPr>
              <a:spLocks noChangeArrowheads="1"/>
            </p:cNvSpPr>
            <p:nvPr/>
          </p:nvSpPr>
          <p:spPr bwMode="auto">
            <a:xfrm>
              <a:off x="3504"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7" name="Rectangle 193"/>
            <p:cNvSpPr>
              <a:spLocks noChangeArrowheads="1"/>
            </p:cNvSpPr>
            <p:nvPr/>
          </p:nvSpPr>
          <p:spPr bwMode="auto">
            <a:xfrm>
              <a:off x="4128" y="1824"/>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8" name="Rectangle 194"/>
            <p:cNvSpPr>
              <a:spLocks noChangeArrowheads="1"/>
            </p:cNvSpPr>
            <p:nvPr/>
          </p:nvSpPr>
          <p:spPr bwMode="auto">
            <a:xfrm>
              <a:off x="1632"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9" name="Rectangle 195"/>
            <p:cNvSpPr>
              <a:spLocks noChangeArrowheads="1"/>
            </p:cNvSpPr>
            <p:nvPr/>
          </p:nvSpPr>
          <p:spPr bwMode="auto">
            <a:xfrm>
              <a:off x="2256"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90" name="Rectangle 196"/>
            <p:cNvSpPr>
              <a:spLocks noChangeArrowheads="1"/>
            </p:cNvSpPr>
            <p:nvPr/>
          </p:nvSpPr>
          <p:spPr bwMode="auto">
            <a:xfrm>
              <a:off x="2880"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91" name="Rectangle 197"/>
            <p:cNvSpPr>
              <a:spLocks noChangeArrowheads="1"/>
            </p:cNvSpPr>
            <p:nvPr/>
          </p:nvSpPr>
          <p:spPr bwMode="auto">
            <a:xfrm>
              <a:off x="3504"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92" name="Rectangle 198"/>
            <p:cNvSpPr>
              <a:spLocks noChangeArrowheads="1"/>
            </p:cNvSpPr>
            <p:nvPr/>
          </p:nvSpPr>
          <p:spPr bwMode="auto">
            <a:xfrm>
              <a:off x="4128" y="2448"/>
              <a:ext cx="528" cy="528"/>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93" name="Line 199"/>
          <p:cNvSpPr>
            <a:spLocks noChangeShapeType="1"/>
          </p:cNvSpPr>
          <p:nvPr/>
        </p:nvSpPr>
        <p:spPr bwMode="auto">
          <a:xfrm>
            <a:off x="2209800" y="5393645"/>
            <a:ext cx="3048000" cy="0"/>
          </a:xfrm>
          <a:prstGeom prst="line">
            <a:avLst/>
          </a:prstGeom>
          <a:noFill/>
          <a:ln w="12700">
            <a:solidFill>
              <a:schemeClr val="tx1"/>
            </a:solidFill>
            <a:round/>
            <a:headEnd type="triangle" w="med" len="med"/>
            <a:tailEnd type="triangle" w="med" len="med"/>
          </a:ln>
        </p:spPr>
        <p:txBody>
          <a:bodyPr/>
          <a:lstStyle/>
          <a:p>
            <a:endParaRPr lang="en-US"/>
          </a:p>
        </p:txBody>
      </p:sp>
      <p:sp>
        <p:nvSpPr>
          <p:cNvPr id="94" name="Text Box 200"/>
          <p:cNvSpPr txBox="1">
            <a:spLocks noChangeArrowheads="1"/>
          </p:cNvSpPr>
          <p:nvPr/>
        </p:nvSpPr>
        <p:spPr bwMode="auto">
          <a:xfrm>
            <a:off x="3124200" y="5469845"/>
            <a:ext cx="1339850" cy="641350"/>
          </a:xfrm>
          <a:prstGeom prst="rect">
            <a:avLst/>
          </a:prstGeom>
          <a:noFill/>
          <a:ln w="12700">
            <a:noFill/>
            <a:miter lim="800000"/>
            <a:headEnd type="none" w="sm" len="sm"/>
            <a:tailEnd type="none" w="sm" len="sm"/>
          </a:ln>
        </p:spPr>
        <p:txBody>
          <a:bodyPr wrap="none">
            <a:spAutoFit/>
          </a:bodyPr>
          <a:lstStyle/>
          <a:p>
            <a:pPr algn="ctr" eaLnBrk="1" hangingPunct="1"/>
            <a:r>
              <a:rPr lang="en-US" sz="1800">
                <a:cs typeface="Arial" pitchFamily="34" charset="0"/>
              </a:rPr>
              <a:t>Time</a:t>
            </a:r>
          </a:p>
          <a:p>
            <a:pPr algn="ctr" eaLnBrk="1" hangingPunct="1"/>
            <a:r>
              <a:rPr lang="en-US" sz="1800">
                <a:cs typeface="Arial" pitchFamily="34" charset="0"/>
              </a:rPr>
              <a:t>Sale Month</a:t>
            </a:r>
          </a:p>
        </p:txBody>
      </p:sp>
      <p:sp>
        <p:nvSpPr>
          <p:cNvPr id="95" name="Line 201"/>
          <p:cNvSpPr>
            <a:spLocks noChangeShapeType="1"/>
          </p:cNvSpPr>
          <p:nvPr/>
        </p:nvSpPr>
        <p:spPr bwMode="auto">
          <a:xfrm>
            <a:off x="1463675" y="2682195"/>
            <a:ext cx="0" cy="2057400"/>
          </a:xfrm>
          <a:prstGeom prst="line">
            <a:avLst/>
          </a:prstGeom>
          <a:noFill/>
          <a:ln w="12700">
            <a:solidFill>
              <a:schemeClr val="tx1"/>
            </a:solidFill>
            <a:round/>
            <a:headEnd type="triangle" w="med" len="med"/>
            <a:tailEnd type="triangle" w="med" len="med"/>
          </a:ln>
        </p:spPr>
        <p:txBody>
          <a:bodyPr/>
          <a:lstStyle/>
          <a:p>
            <a:endParaRPr lang="en-US"/>
          </a:p>
        </p:txBody>
      </p:sp>
      <p:sp>
        <p:nvSpPr>
          <p:cNvPr id="96" name="Text Box 202"/>
          <p:cNvSpPr txBox="1">
            <a:spLocks noChangeArrowheads="1"/>
          </p:cNvSpPr>
          <p:nvPr/>
        </p:nvSpPr>
        <p:spPr bwMode="auto">
          <a:xfrm>
            <a:off x="304800" y="3336245"/>
            <a:ext cx="1235075" cy="641350"/>
          </a:xfrm>
          <a:prstGeom prst="rect">
            <a:avLst/>
          </a:prstGeom>
          <a:noFill/>
          <a:ln w="12700">
            <a:noFill/>
            <a:miter lim="800000"/>
            <a:headEnd type="none" w="sm" len="sm"/>
            <a:tailEnd type="none" w="sm" len="sm"/>
          </a:ln>
        </p:spPr>
        <p:txBody>
          <a:bodyPr>
            <a:spAutoFit/>
          </a:bodyPr>
          <a:lstStyle/>
          <a:p>
            <a:pPr eaLnBrk="1" hangingPunct="1"/>
            <a:r>
              <a:rPr lang="en-US" sz="1800">
                <a:cs typeface="Arial" pitchFamily="34" charset="0"/>
              </a:rPr>
              <a:t>Customer Location</a:t>
            </a:r>
          </a:p>
        </p:txBody>
      </p:sp>
      <p:sp>
        <p:nvSpPr>
          <p:cNvPr id="97" name="Line 203"/>
          <p:cNvSpPr>
            <a:spLocks noChangeShapeType="1"/>
          </p:cNvSpPr>
          <p:nvPr/>
        </p:nvSpPr>
        <p:spPr bwMode="auto">
          <a:xfrm flipV="1">
            <a:off x="1295400" y="1386795"/>
            <a:ext cx="1219200" cy="990600"/>
          </a:xfrm>
          <a:prstGeom prst="line">
            <a:avLst/>
          </a:prstGeom>
          <a:noFill/>
          <a:ln w="12700">
            <a:solidFill>
              <a:schemeClr val="tx1"/>
            </a:solidFill>
            <a:round/>
            <a:headEnd type="triangle" w="med" len="med"/>
            <a:tailEnd type="triangle" w="med" len="med"/>
          </a:ln>
        </p:spPr>
        <p:txBody>
          <a:bodyPr/>
          <a:lstStyle/>
          <a:p>
            <a:endParaRPr lang="en-US"/>
          </a:p>
        </p:txBody>
      </p:sp>
      <p:sp>
        <p:nvSpPr>
          <p:cNvPr id="98" name="Text Box 204"/>
          <p:cNvSpPr txBox="1">
            <a:spLocks noChangeArrowheads="1"/>
          </p:cNvSpPr>
          <p:nvPr/>
        </p:nvSpPr>
        <p:spPr bwMode="auto">
          <a:xfrm rot="19192756">
            <a:off x="1174750" y="1462995"/>
            <a:ext cx="1111250" cy="366712"/>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Category</a:t>
            </a:r>
          </a:p>
        </p:txBody>
      </p:sp>
      <p:sp>
        <p:nvSpPr>
          <p:cNvPr id="99" name="Text Box 205"/>
          <p:cNvSpPr txBox="1">
            <a:spLocks noChangeArrowheads="1"/>
          </p:cNvSpPr>
          <p:nvPr/>
        </p:nvSpPr>
        <p:spPr bwMode="auto">
          <a:xfrm>
            <a:off x="1736725" y="2566307"/>
            <a:ext cx="5016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CA</a:t>
            </a:r>
          </a:p>
        </p:txBody>
      </p:sp>
      <p:sp>
        <p:nvSpPr>
          <p:cNvPr id="100" name="Text Box 206"/>
          <p:cNvSpPr txBox="1">
            <a:spLocks noChangeArrowheads="1"/>
          </p:cNvSpPr>
          <p:nvPr/>
        </p:nvSpPr>
        <p:spPr bwMode="auto">
          <a:xfrm>
            <a:off x="1736725" y="3167970"/>
            <a:ext cx="438150" cy="366712"/>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MI</a:t>
            </a:r>
          </a:p>
        </p:txBody>
      </p:sp>
      <p:sp>
        <p:nvSpPr>
          <p:cNvPr id="101" name="Text Box 207"/>
          <p:cNvSpPr txBox="1">
            <a:spLocks noChangeArrowheads="1"/>
          </p:cNvSpPr>
          <p:nvPr/>
        </p:nvSpPr>
        <p:spPr bwMode="auto">
          <a:xfrm>
            <a:off x="1736725" y="3769632"/>
            <a:ext cx="5016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NY</a:t>
            </a:r>
          </a:p>
        </p:txBody>
      </p:sp>
      <p:sp>
        <p:nvSpPr>
          <p:cNvPr id="102" name="Text Box 208"/>
          <p:cNvSpPr txBox="1">
            <a:spLocks noChangeArrowheads="1"/>
          </p:cNvSpPr>
          <p:nvPr/>
        </p:nvSpPr>
        <p:spPr bwMode="auto">
          <a:xfrm>
            <a:off x="1736725" y="4372882"/>
            <a:ext cx="4762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TX</a:t>
            </a:r>
          </a:p>
        </p:txBody>
      </p:sp>
      <p:sp>
        <p:nvSpPr>
          <p:cNvPr id="103" name="Text Box 209"/>
          <p:cNvSpPr txBox="1">
            <a:spLocks noChangeArrowheads="1"/>
          </p:cNvSpPr>
          <p:nvPr/>
        </p:nvSpPr>
        <p:spPr bwMode="auto">
          <a:xfrm>
            <a:off x="2117725" y="4852307"/>
            <a:ext cx="5524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Jan</a:t>
            </a:r>
          </a:p>
        </p:txBody>
      </p:sp>
      <p:sp>
        <p:nvSpPr>
          <p:cNvPr id="104" name="Text Box 210"/>
          <p:cNvSpPr txBox="1">
            <a:spLocks noChangeArrowheads="1"/>
          </p:cNvSpPr>
          <p:nvPr/>
        </p:nvSpPr>
        <p:spPr bwMode="auto">
          <a:xfrm>
            <a:off x="2819400" y="4852307"/>
            <a:ext cx="5778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Feb</a:t>
            </a:r>
          </a:p>
        </p:txBody>
      </p:sp>
      <p:sp>
        <p:nvSpPr>
          <p:cNvPr id="105" name="Text Box 211"/>
          <p:cNvSpPr txBox="1">
            <a:spLocks noChangeArrowheads="1"/>
          </p:cNvSpPr>
          <p:nvPr/>
        </p:nvSpPr>
        <p:spPr bwMode="auto">
          <a:xfrm>
            <a:off x="3505200" y="4852307"/>
            <a:ext cx="5778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Mar</a:t>
            </a:r>
          </a:p>
        </p:txBody>
      </p:sp>
      <p:sp>
        <p:nvSpPr>
          <p:cNvPr id="106" name="Text Box 212"/>
          <p:cNvSpPr txBox="1">
            <a:spLocks noChangeArrowheads="1"/>
          </p:cNvSpPr>
          <p:nvPr/>
        </p:nvSpPr>
        <p:spPr bwMode="auto">
          <a:xfrm>
            <a:off x="4114800" y="4852307"/>
            <a:ext cx="5397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Apr</a:t>
            </a:r>
          </a:p>
        </p:txBody>
      </p:sp>
      <p:sp>
        <p:nvSpPr>
          <p:cNvPr id="107" name="Text Box 213"/>
          <p:cNvSpPr txBox="1">
            <a:spLocks noChangeArrowheads="1"/>
          </p:cNvSpPr>
          <p:nvPr/>
        </p:nvSpPr>
        <p:spPr bwMode="auto">
          <a:xfrm>
            <a:off x="4724400" y="4852307"/>
            <a:ext cx="6159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May</a:t>
            </a:r>
          </a:p>
        </p:txBody>
      </p:sp>
      <p:sp>
        <p:nvSpPr>
          <p:cNvPr id="108" name="Text Box 214"/>
          <p:cNvSpPr txBox="1">
            <a:spLocks noChangeArrowheads="1"/>
          </p:cNvSpPr>
          <p:nvPr/>
        </p:nvSpPr>
        <p:spPr bwMode="auto">
          <a:xfrm>
            <a:off x="1524000" y="2128157"/>
            <a:ext cx="7175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Race</a:t>
            </a:r>
          </a:p>
        </p:txBody>
      </p:sp>
      <p:sp>
        <p:nvSpPr>
          <p:cNvPr id="109" name="Text Box 215"/>
          <p:cNvSpPr txBox="1">
            <a:spLocks noChangeArrowheads="1"/>
          </p:cNvSpPr>
          <p:nvPr/>
        </p:nvSpPr>
        <p:spPr bwMode="auto">
          <a:xfrm>
            <a:off x="1828800" y="1899557"/>
            <a:ext cx="7302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Road</a:t>
            </a:r>
          </a:p>
        </p:txBody>
      </p:sp>
      <p:sp>
        <p:nvSpPr>
          <p:cNvPr id="110" name="Text Box 216"/>
          <p:cNvSpPr txBox="1">
            <a:spLocks noChangeArrowheads="1"/>
          </p:cNvSpPr>
          <p:nvPr/>
        </p:nvSpPr>
        <p:spPr bwMode="auto">
          <a:xfrm>
            <a:off x="2133600" y="1670957"/>
            <a:ext cx="6667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MTB</a:t>
            </a:r>
          </a:p>
        </p:txBody>
      </p:sp>
      <p:sp>
        <p:nvSpPr>
          <p:cNvPr id="111" name="Text Box 217"/>
          <p:cNvSpPr txBox="1">
            <a:spLocks noChangeArrowheads="1"/>
          </p:cNvSpPr>
          <p:nvPr/>
        </p:nvSpPr>
        <p:spPr bwMode="auto">
          <a:xfrm>
            <a:off x="2432050" y="1442357"/>
            <a:ext cx="768350" cy="366713"/>
          </a:xfrm>
          <a:prstGeom prst="rect">
            <a:avLst/>
          </a:prstGeom>
          <a:noFill/>
          <a:ln w="12700">
            <a:noFill/>
            <a:miter lim="800000"/>
            <a:headEnd type="none" w="sm" len="sm"/>
            <a:tailEnd type="none" w="sm" len="sm"/>
          </a:ln>
        </p:spPr>
        <p:txBody>
          <a:bodyPr>
            <a:spAutoFit/>
          </a:bodyPr>
          <a:lstStyle/>
          <a:p>
            <a:pPr eaLnBrk="1" hangingPunct="1"/>
            <a:r>
              <a:rPr lang="en-US" sz="1800">
                <a:cs typeface="Arial" pitchFamily="34" charset="0"/>
              </a:rPr>
              <a:t>Full S</a:t>
            </a:r>
          </a:p>
        </p:txBody>
      </p:sp>
      <p:sp>
        <p:nvSpPr>
          <p:cNvPr id="112" name="Text Box 218"/>
          <p:cNvSpPr txBox="1">
            <a:spLocks noChangeArrowheads="1"/>
          </p:cNvSpPr>
          <p:nvPr/>
        </p:nvSpPr>
        <p:spPr bwMode="auto">
          <a:xfrm>
            <a:off x="2667000" y="1213757"/>
            <a:ext cx="844550" cy="366713"/>
          </a:xfrm>
          <a:prstGeom prst="rect">
            <a:avLst/>
          </a:prstGeom>
          <a:noFill/>
          <a:ln w="12700">
            <a:noFill/>
            <a:miter lim="800000"/>
            <a:headEnd type="none" w="sm" len="sm"/>
            <a:tailEnd type="none" w="sm" len="sm"/>
          </a:ln>
        </p:spPr>
        <p:txBody>
          <a:bodyPr wrap="none">
            <a:spAutoFit/>
          </a:bodyPr>
          <a:lstStyle/>
          <a:p>
            <a:pPr eaLnBrk="1" hangingPunct="1"/>
            <a:r>
              <a:rPr lang="en-US" sz="1800">
                <a:cs typeface="Arial" pitchFamily="34" charset="0"/>
              </a:rPr>
              <a:t>Hybrid</a:t>
            </a:r>
          </a:p>
        </p:txBody>
      </p:sp>
      <p:grpSp>
        <p:nvGrpSpPr>
          <p:cNvPr id="113" name="Group 219"/>
          <p:cNvGrpSpPr>
            <a:grpSpLocks/>
          </p:cNvGrpSpPr>
          <p:nvPr/>
        </p:nvGrpSpPr>
        <p:grpSpPr bwMode="auto">
          <a:xfrm>
            <a:off x="2209800" y="2509157"/>
            <a:ext cx="3051175" cy="2286000"/>
            <a:chOff x="1920" y="1619"/>
            <a:chExt cx="1922" cy="1440"/>
          </a:xfrm>
        </p:grpSpPr>
        <p:sp>
          <p:nvSpPr>
            <p:cNvPr id="114" name="Rectangle 220"/>
            <p:cNvSpPr>
              <a:spLocks noChangeArrowheads="1"/>
            </p:cNvSpPr>
            <p:nvPr/>
          </p:nvSpPr>
          <p:spPr bwMode="auto">
            <a:xfrm>
              <a:off x="1920" y="2742"/>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880</a:t>
              </a:r>
            </a:p>
          </p:txBody>
        </p:sp>
        <p:sp>
          <p:nvSpPr>
            <p:cNvPr id="115" name="Rectangle 221"/>
            <p:cNvSpPr>
              <a:spLocks noChangeArrowheads="1"/>
            </p:cNvSpPr>
            <p:nvPr/>
          </p:nvSpPr>
          <p:spPr bwMode="auto">
            <a:xfrm>
              <a:off x="2317" y="2742"/>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750</a:t>
              </a:r>
            </a:p>
          </p:txBody>
        </p:sp>
        <p:sp>
          <p:nvSpPr>
            <p:cNvPr id="116" name="Rectangle 222"/>
            <p:cNvSpPr>
              <a:spLocks noChangeArrowheads="1"/>
            </p:cNvSpPr>
            <p:nvPr/>
          </p:nvSpPr>
          <p:spPr bwMode="auto">
            <a:xfrm>
              <a:off x="2713" y="2742"/>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935</a:t>
              </a:r>
            </a:p>
          </p:txBody>
        </p:sp>
        <p:sp>
          <p:nvSpPr>
            <p:cNvPr id="117" name="Rectangle 223"/>
            <p:cNvSpPr>
              <a:spLocks noChangeArrowheads="1"/>
            </p:cNvSpPr>
            <p:nvPr/>
          </p:nvSpPr>
          <p:spPr bwMode="auto">
            <a:xfrm>
              <a:off x="3110" y="2742"/>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684</a:t>
              </a:r>
            </a:p>
          </p:txBody>
        </p:sp>
        <p:sp>
          <p:nvSpPr>
            <p:cNvPr id="118" name="Rectangle 224"/>
            <p:cNvSpPr>
              <a:spLocks noChangeArrowheads="1"/>
            </p:cNvSpPr>
            <p:nvPr/>
          </p:nvSpPr>
          <p:spPr bwMode="auto">
            <a:xfrm>
              <a:off x="3506" y="2742"/>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993</a:t>
              </a:r>
            </a:p>
          </p:txBody>
        </p:sp>
        <p:sp>
          <p:nvSpPr>
            <p:cNvPr id="119" name="Rectangle 225"/>
            <p:cNvSpPr>
              <a:spLocks noChangeArrowheads="1"/>
            </p:cNvSpPr>
            <p:nvPr/>
          </p:nvSpPr>
          <p:spPr bwMode="auto">
            <a:xfrm>
              <a:off x="1920" y="2368"/>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1011</a:t>
              </a:r>
            </a:p>
          </p:txBody>
        </p:sp>
        <p:sp>
          <p:nvSpPr>
            <p:cNvPr id="120" name="Rectangle 226"/>
            <p:cNvSpPr>
              <a:spLocks noChangeArrowheads="1"/>
            </p:cNvSpPr>
            <p:nvPr/>
          </p:nvSpPr>
          <p:spPr bwMode="auto">
            <a:xfrm>
              <a:off x="2317" y="2368"/>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1257</a:t>
              </a:r>
            </a:p>
          </p:txBody>
        </p:sp>
        <p:sp>
          <p:nvSpPr>
            <p:cNvPr id="121" name="Rectangle 227"/>
            <p:cNvSpPr>
              <a:spLocks noChangeArrowheads="1"/>
            </p:cNvSpPr>
            <p:nvPr/>
          </p:nvSpPr>
          <p:spPr bwMode="auto">
            <a:xfrm>
              <a:off x="2713" y="2368"/>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985</a:t>
              </a:r>
            </a:p>
          </p:txBody>
        </p:sp>
        <p:sp>
          <p:nvSpPr>
            <p:cNvPr id="122" name="Rectangle 228"/>
            <p:cNvSpPr>
              <a:spLocks noChangeArrowheads="1"/>
            </p:cNvSpPr>
            <p:nvPr/>
          </p:nvSpPr>
          <p:spPr bwMode="auto">
            <a:xfrm>
              <a:off x="3110" y="2368"/>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874</a:t>
              </a:r>
            </a:p>
          </p:txBody>
        </p:sp>
        <p:sp>
          <p:nvSpPr>
            <p:cNvPr id="123" name="Rectangle 229"/>
            <p:cNvSpPr>
              <a:spLocks noChangeArrowheads="1"/>
            </p:cNvSpPr>
            <p:nvPr/>
          </p:nvSpPr>
          <p:spPr bwMode="auto">
            <a:xfrm>
              <a:off x="3506" y="2368"/>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1256</a:t>
              </a:r>
            </a:p>
          </p:txBody>
        </p:sp>
        <p:sp>
          <p:nvSpPr>
            <p:cNvPr id="124" name="Rectangle 230"/>
            <p:cNvSpPr>
              <a:spLocks noChangeArrowheads="1"/>
            </p:cNvSpPr>
            <p:nvPr/>
          </p:nvSpPr>
          <p:spPr bwMode="auto">
            <a:xfrm>
              <a:off x="1920" y="1993"/>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437</a:t>
              </a:r>
            </a:p>
          </p:txBody>
        </p:sp>
        <p:sp>
          <p:nvSpPr>
            <p:cNvPr id="125" name="Rectangle 231"/>
            <p:cNvSpPr>
              <a:spLocks noChangeArrowheads="1"/>
            </p:cNvSpPr>
            <p:nvPr/>
          </p:nvSpPr>
          <p:spPr bwMode="auto">
            <a:xfrm>
              <a:off x="2317" y="1993"/>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579</a:t>
              </a:r>
            </a:p>
          </p:txBody>
        </p:sp>
        <p:sp>
          <p:nvSpPr>
            <p:cNvPr id="126" name="Rectangle 232"/>
            <p:cNvSpPr>
              <a:spLocks noChangeArrowheads="1"/>
            </p:cNvSpPr>
            <p:nvPr/>
          </p:nvSpPr>
          <p:spPr bwMode="auto">
            <a:xfrm>
              <a:off x="2713" y="1993"/>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683</a:t>
              </a:r>
            </a:p>
          </p:txBody>
        </p:sp>
        <p:sp>
          <p:nvSpPr>
            <p:cNvPr id="127" name="Rectangle 233"/>
            <p:cNvSpPr>
              <a:spLocks noChangeArrowheads="1"/>
            </p:cNvSpPr>
            <p:nvPr/>
          </p:nvSpPr>
          <p:spPr bwMode="auto">
            <a:xfrm>
              <a:off x="3110" y="1993"/>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873</a:t>
              </a:r>
            </a:p>
          </p:txBody>
        </p:sp>
        <p:sp>
          <p:nvSpPr>
            <p:cNvPr id="128" name="Rectangle 234"/>
            <p:cNvSpPr>
              <a:spLocks noChangeArrowheads="1"/>
            </p:cNvSpPr>
            <p:nvPr/>
          </p:nvSpPr>
          <p:spPr bwMode="auto">
            <a:xfrm>
              <a:off x="3506" y="1993"/>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745</a:t>
              </a:r>
            </a:p>
          </p:txBody>
        </p:sp>
        <p:sp>
          <p:nvSpPr>
            <p:cNvPr id="129" name="Rectangle 235"/>
            <p:cNvSpPr>
              <a:spLocks noChangeArrowheads="1"/>
            </p:cNvSpPr>
            <p:nvPr/>
          </p:nvSpPr>
          <p:spPr bwMode="auto">
            <a:xfrm>
              <a:off x="1920" y="1619"/>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1420</a:t>
              </a:r>
            </a:p>
          </p:txBody>
        </p:sp>
        <p:sp>
          <p:nvSpPr>
            <p:cNvPr id="130" name="Rectangle 236"/>
            <p:cNvSpPr>
              <a:spLocks noChangeArrowheads="1"/>
            </p:cNvSpPr>
            <p:nvPr/>
          </p:nvSpPr>
          <p:spPr bwMode="auto">
            <a:xfrm>
              <a:off x="2317" y="1619"/>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1258</a:t>
              </a:r>
            </a:p>
          </p:txBody>
        </p:sp>
        <p:sp>
          <p:nvSpPr>
            <p:cNvPr id="131" name="Rectangle 237"/>
            <p:cNvSpPr>
              <a:spLocks noChangeArrowheads="1"/>
            </p:cNvSpPr>
            <p:nvPr/>
          </p:nvSpPr>
          <p:spPr bwMode="auto">
            <a:xfrm>
              <a:off x="2713" y="1619"/>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1184</a:t>
              </a:r>
            </a:p>
          </p:txBody>
        </p:sp>
        <p:sp>
          <p:nvSpPr>
            <p:cNvPr id="132" name="Rectangle 238"/>
            <p:cNvSpPr>
              <a:spLocks noChangeArrowheads="1"/>
            </p:cNvSpPr>
            <p:nvPr/>
          </p:nvSpPr>
          <p:spPr bwMode="auto">
            <a:xfrm>
              <a:off x="3110" y="1619"/>
              <a:ext cx="335"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1098</a:t>
              </a:r>
            </a:p>
          </p:txBody>
        </p:sp>
        <p:sp>
          <p:nvSpPr>
            <p:cNvPr id="133" name="Rectangle 239"/>
            <p:cNvSpPr>
              <a:spLocks noChangeArrowheads="1"/>
            </p:cNvSpPr>
            <p:nvPr/>
          </p:nvSpPr>
          <p:spPr bwMode="auto">
            <a:xfrm>
              <a:off x="3506" y="1619"/>
              <a:ext cx="336" cy="317"/>
            </a:xfrm>
            <a:prstGeom prst="rect">
              <a:avLst/>
            </a:prstGeom>
            <a:solidFill>
              <a:schemeClr val="accent1"/>
            </a:solidFill>
            <a:ln w="9525">
              <a:miter lim="800000"/>
              <a:headEnd/>
              <a:tailEnd/>
            </a:ln>
            <a:scene3d>
              <a:camera prst="legacyObliqueTopRight">
                <a:rot lat="0" lon="3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eaLnBrk="1" hangingPunct="1"/>
              <a:r>
                <a:rPr lang="en-US" sz="1200">
                  <a:solidFill>
                    <a:schemeClr val="bg2"/>
                  </a:solidFill>
                  <a:cs typeface="Arial" pitchFamily="34" charset="0"/>
                </a:rPr>
                <a:t>1578</a:t>
              </a:r>
            </a:p>
          </p:txBody>
        </p:sp>
      </p:grpSp>
      <p:sp>
        <p:nvSpPr>
          <p:cNvPr id="134" name="TextBox 133"/>
          <p:cNvSpPr txBox="1"/>
          <p:nvPr/>
        </p:nvSpPr>
        <p:spPr>
          <a:xfrm>
            <a:off x="6270171" y="4392385"/>
            <a:ext cx="2645228" cy="2031325"/>
          </a:xfrm>
          <a:prstGeom prst="rect">
            <a:avLst/>
          </a:prstGeom>
          <a:noFill/>
        </p:spPr>
        <p:txBody>
          <a:bodyPr wrap="square" rtlCol="0">
            <a:spAutoFit/>
          </a:bodyPr>
          <a:lstStyle/>
          <a:p>
            <a:r>
              <a:rPr lang="en-US" dirty="0" smtClean="0"/>
              <a:t>Hyper cubes display measures about a fact.</a:t>
            </a:r>
          </a:p>
          <a:p>
            <a:r>
              <a:rPr lang="en-US" dirty="0" smtClean="0"/>
              <a:t>The attributes are cube dimensions.</a:t>
            </a:r>
          </a:p>
          <a:p>
            <a:r>
              <a:rPr lang="en-US" dirty="0" smtClean="0"/>
              <a:t>The cube browser displays subtotals or different slices of the cube.</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KPI</a:t>
            </a:r>
            <a:endParaRPr lang="en-US" dirty="0"/>
          </a:p>
        </p:txBody>
      </p:sp>
      <p:sp>
        <p:nvSpPr>
          <p:cNvPr id="5" name="TextBox 4"/>
          <p:cNvSpPr txBox="1"/>
          <p:nvPr/>
        </p:nvSpPr>
        <p:spPr>
          <a:xfrm>
            <a:off x="275573" y="764088"/>
            <a:ext cx="2267211" cy="2585323"/>
          </a:xfrm>
          <a:prstGeom prst="rect">
            <a:avLst/>
          </a:prstGeom>
          <a:noFill/>
        </p:spPr>
        <p:txBody>
          <a:bodyPr wrap="square" rtlCol="0">
            <a:spAutoFit/>
          </a:bodyPr>
          <a:lstStyle/>
          <a:p>
            <a:r>
              <a:rPr lang="en-US" dirty="0" smtClean="0"/>
              <a:t>KPIs tab</a:t>
            </a:r>
          </a:p>
          <a:p>
            <a:r>
              <a:rPr lang="en-US" dirty="0" smtClean="0"/>
              <a:t>Right-click KPI Organizer: New KPI</a:t>
            </a:r>
          </a:p>
          <a:p>
            <a:endParaRPr lang="en-US" dirty="0" smtClean="0"/>
          </a:p>
          <a:p>
            <a:r>
              <a:rPr lang="en-US" dirty="0" smtClean="0"/>
              <a:t>Name</a:t>
            </a:r>
          </a:p>
          <a:p>
            <a:r>
              <a:rPr lang="en-US" dirty="0" smtClean="0"/>
              <a:t>Value</a:t>
            </a:r>
          </a:p>
          <a:p>
            <a:r>
              <a:rPr lang="en-US" dirty="0" smtClean="0"/>
              <a:t>Goal</a:t>
            </a:r>
          </a:p>
          <a:p>
            <a:r>
              <a:rPr lang="en-US" dirty="0" smtClean="0"/>
              <a:t>Status</a:t>
            </a:r>
          </a:p>
          <a:p>
            <a:r>
              <a:rPr lang="en-US" dirty="0" smtClean="0"/>
              <a:t>Trend</a:t>
            </a:r>
            <a:endParaRPr lang="en-US" dirty="0"/>
          </a:p>
        </p:txBody>
      </p:sp>
      <p:pic>
        <p:nvPicPr>
          <p:cNvPr id="1028" name="Picture 4"/>
          <p:cNvPicPr>
            <a:picLocks noChangeAspect="1" noChangeArrowheads="1"/>
          </p:cNvPicPr>
          <p:nvPr/>
        </p:nvPicPr>
        <p:blipFill>
          <a:blip r:embed="rId2" cstate="print"/>
          <a:srcRect l="25577" t="11744" r="23269" b="5901"/>
          <a:stretch>
            <a:fillRect/>
          </a:stretch>
        </p:blipFill>
        <p:spPr bwMode="auto">
          <a:xfrm>
            <a:off x="2893512" y="1265129"/>
            <a:ext cx="4221271" cy="5304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and Goal</a:t>
            </a:r>
            <a:endParaRPr lang="en-US" dirty="0"/>
          </a:p>
        </p:txBody>
      </p:sp>
      <p:sp>
        <p:nvSpPr>
          <p:cNvPr id="3" name="Rectangle 2"/>
          <p:cNvSpPr/>
          <p:nvPr/>
        </p:nvSpPr>
        <p:spPr>
          <a:xfrm>
            <a:off x="493911" y="1641003"/>
            <a:ext cx="2978892" cy="369332"/>
          </a:xfrm>
          <a:prstGeom prst="rect">
            <a:avLst/>
          </a:prstGeom>
        </p:spPr>
        <p:txBody>
          <a:bodyPr wrap="none">
            <a:spAutoFit/>
          </a:bodyPr>
          <a:lstStyle/>
          <a:p>
            <a:r>
              <a:rPr lang="en-US" dirty="0" smtClean="0"/>
              <a:t>Value: [Measures].[Sale Price]</a:t>
            </a:r>
            <a:endParaRPr lang="en-US" dirty="0"/>
          </a:p>
        </p:txBody>
      </p:sp>
      <p:sp>
        <p:nvSpPr>
          <p:cNvPr id="4" name="TextBox 3"/>
          <p:cNvSpPr txBox="1"/>
          <p:nvPr/>
        </p:nvSpPr>
        <p:spPr>
          <a:xfrm>
            <a:off x="4146115" y="1615858"/>
            <a:ext cx="4363310" cy="369332"/>
          </a:xfrm>
          <a:prstGeom prst="rect">
            <a:avLst/>
          </a:prstGeom>
          <a:noFill/>
        </p:spPr>
        <p:txBody>
          <a:bodyPr wrap="none" rtlCol="0">
            <a:spAutoFit/>
          </a:bodyPr>
          <a:lstStyle/>
          <a:p>
            <a:r>
              <a:rPr lang="en-US" dirty="0" smtClean="0">
                <a:solidFill>
                  <a:srgbClr val="0070C0"/>
                </a:solidFill>
              </a:rPr>
              <a:t>Drag Measure/Sale Price into Expression box</a:t>
            </a:r>
            <a:endParaRPr lang="en-US" dirty="0">
              <a:solidFill>
                <a:srgbClr val="0070C0"/>
              </a:solidFill>
            </a:endParaRPr>
          </a:p>
        </p:txBody>
      </p:sp>
      <p:sp>
        <p:nvSpPr>
          <p:cNvPr id="5" name="Rectangle 4"/>
          <p:cNvSpPr/>
          <p:nvPr/>
        </p:nvSpPr>
        <p:spPr>
          <a:xfrm>
            <a:off x="1296444" y="2399386"/>
            <a:ext cx="4572000" cy="2585323"/>
          </a:xfrm>
          <a:prstGeom prst="rect">
            <a:avLst/>
          </a:prstGeom>
        </p:spPr>
        <p:txBody>
          <a:bodyPr>
            <a:spAutoFit/>
          </a:bodyPr>
          <a:lstStyle/>
          <a:p>
            <a:r>
              <a:rPr lang="en-US" dirty="0" smtClean="0"/>
              <a:t>1.05*</a:t>
            </a:r>
          </a:p>
          <a:p>
            <a:r>
              <a:rPr lang="en-US" dirty="0" smtClean="0"/>
              <a:t>(</a:t>
            </a:r>
          </a:p>
          <a:p>
            <a:r>
              <a:rPr lang="en-US" dirty="0" smtClean="0"/>
              <a:t>    [Measures].[Sale Price],</a:t>
            </a:r>
          </a:p>
          <a:p>
            <a:r>
              <a:rPr lang="en-US" dirty="0" smtClean="0"/>
              <a:t>    </a:t>
            </a:r>
            <a:r>
              <a:rPr lang="en-US" dirty="0" err="1" smtClean="0"/>
              <a:t>ParallelPeriod</a:t>
            </a:r>
            <a:endParaRPr lang="en-US" dirty="0" smtClean="0"/>
          </a:p>
          <a:p>
            <a:r>
              <a:rPr lang="en-US" dirty="0" smtClean="0"/>
              <a:t>    (</a:t>
            </a:r>
          </a:p>
          <a:p>
            <a:r>
              <a:rPr lang="en-US" dirty="0" smtClean="0"/>
              <a:t>        [Calendar].[Year].[Year], 1, </a:t>
            </a:r>
          </a:p>
          <a:p>
            <a:r>
              <a:rPr lang="en-US" dirty="0" smtClean="0"/>
              <a:t>        [Calendar].[Year].</a:t>
            </a:r>
            <a:r>
              <a:rPr lang="en-US" dirty="0" err="1" smtClean="0"/>
              <a:t>CurrentMember</a:t>
            </a:r>
            <a:endParaRPr lang="en-US" dirty="0" smtClean="0"/>
          </a:p>
          <a:p>
            <a:r>
              <a:rPr lang="en-US" dirty="0" smtClean="0"/>
              <a:t>    )</a:t>
            </a:r>
          </a:p>
          <a:p>
            <a:r>
              <a:rPr lang="en-US" dirty="0" smtClean="0"/>
              <a:t>)</a:t>
            </a:r>
            <a:endParaRPr lang="en-US" dirty="0"/>
          </a:p>
        </p:txBody>
      </p:sp>
      <p:sp>
        <p:nvSpPr>
          <p:cNvPr id="6" name="TextBox 5"/>
          <p:cNvSpPr txBox="1"/>
          <p:nvPr/>
        </p:nvSpPr>
        <p:spPr>
          <a:xfrm>
            <a:off x="538619" y="2267211"/>
            <a:ext cx="678391" cy="369332"/>
          </a:xfrm>
          <a:prstGeom prst="rect">
            <a:avLst/>
          </a:prstGeom>
          <a:noFill/>
        </p:spPr>
        <p:txBody>
          <a:bodyPr wrap="none" rtlCol="0">
            <a:spAutoFit/>
          </a:bodyPr>
          <a:lstStyle/>
          <a:p>
            <a:r>
              <a:rPr lang="en-US" dirty="0" smtClean="0"/>
              <a:t>Goal:</a:t>
            </a:r>
            <a:endParaRPr lang="en-US" dirty="0"/>
          </a:p>
        </p:txBody>
      </p:sp>
      <p:sp>
        <p:nvSpPr>
          <p:cNvPr id="7" name="TextBox 6"/>
          <p:cNvSpPr txBox="1"/>
          <p:nvPr/>
        </p:nvSpPr>
        <p:spPr>
          <a:xfrm>
            <a:off x="4622104" y="2580362"/>
            <a:ext cx="4365939" cy="369332"/>
          </a:xfrm>
          <a:prstGeom prst="rect">
            <a:avLst/>
          </a:prstGeom>
          <a:noFill/>
        </p:spPr>
        <p:txBody>
          <a:bodyPr wrap="none" rtlCol="0">
            <a:spAutoFit/>
          </a:bodyPr>
          <a:lstStyle/>
          <a:p>
            <a:r>
              <a:rPr lang="en-US" dirty="0" smtClean="0">
                <a:solidFill>
                  <a:srgbClr val="0070C0"/>
                </a:solidFill>
              </a:rPr>
              <a:t>Note that the 5% is hard-wired into the MDX</a:t>
            </a:r>
            <a:endParaRPr lang="en-US" dirty="0">
              <a:solidFill>
                <a:srgbClr val="0070C0"/>
              </a:solidFill>
            </a:endParaRPr>
          </a:p>
        </p:txBody>
      </p:sp>
      <p:sp>
        <p:nvSpPr>
          <p:cNvPr id="8" name="TextBox 7"/>
          <p:cNvSpPr txBox="1"/>
          <p:nvPr/>
        </p:nvSpPr>
        <p:spPr>
          <a:xfrm>
            <a:off x="1340285" y="4935255"/>
            <a:ext cx="6286529" cy="1477328"/>
          </a:xfrm>
          <a:prstGeom prst="rect">
            <a:avLst/>
          </a:prstGeom>
          <a:noFill/>
        </p:spPr>
        <p:txBody>
          <a:bodyPr wrap="none" rtlCol="0">
            <a:spAutoFit/>
          </a:bodyPr>
          <a:lstStyle/>
          <a:p>
            <a:r>
              <a:rPr lang="en-US" dirty="0" err="1" smtClean="0">
                <a:solidFill>
                  <a:srgbClr val="0070C0"/>
                </a:solidFill>
              </a:rPr>
              <a:t>ParallelPeriod</a:t>
            </a:r>
            <a:r>
              <a:rPr lang="en-US" dirty="0" smtClean="0">
                <a:solidFill>
                  <a:srgbClr val="0070C0"/>
                </a:solidFill>
              </a:rPr>
              <a:t> is an MDX function, Three parameters</a:t>
            </a:r>
          </a:p>
          <a:p>
            <a:pPr marL="342900" indent="-342900">
              <a:buAutoNum type="arabicPeriod"/>
            </a:pPr>
            <a:r>
              <a:rPr lang="en-US" dirty="0" smtClean="0">
                <a:solidFill>
                  <a:srgbClr val="0070C0"/>
                </a:solidFill>
              </a:rPr>
              <a:t>Hierarchy level (in this case Year from the Calendar hierarchy)</a:t>
            </a:r>
          </a:p>
          <a:p>
            <a:pPr marL="342900" indent="-342900">
              <a:buAutoNum type="arabicPeriod"/>
            </a:pPr>
            <a:r>
              <a:rPr lang="en-US" dirty="0" smtClean="0">
                <a:solidFill>
                  <a:srgbClr val="0070C0"/>
                </a:solidFill>
              </a:rPr>
              <a:t># of time periods (1)</a:t>
            </a:r>
          </a:p>
          <a:p>
            <a:pPr marL="342900" indent="-342900">
              <a:buAutoNum type="arabicPeriod"/>
            </a:pPr>
            <a:r>
              <a:rPr lang="en-US" dirty="0" smtClean="0">
                <a:solidFill>
                  <a:srgbClr val="0070C0"/>
                </a:solidFill>
              </a:rPr>
              <a:t>Applied to current year</a:t>
            </a:r>
          </a:p>
          <a:p>
            <a:pPr marL="342900" indent="-342900"/>
            <a:r>
              <a:rPr lang="en-US" dirty="0" smtClean="0">
                <a:solidFill>
                  <a:srgbClr val="0070C0"/>
                </a:solidFill>
              </a:rPr>
              <a:t>Example: Retrieves the total annual sales from the prior year.</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Expression</a:t>
            </a:r>
            <a:endParaRPr lang="en-US" dirty="0"/>
          </a:p>
        </p:txBody>
      </p:sp>
      <p:sp>
        <p:nvSpPr>
          <p:cNvPr id="3" name="Rectangle 2"/>
          <p:cNvSpPr/>
          <p:nvPr/>
        </p:nvSpPr>
        <p:spPr>
          <a:xfrm>
            <a:off x="1014607" y="1597719"/>
            <a:ext cx="7540669" cy="2031325"/>
          </a:xfrm>
          <a:prstGeom prst="rect">
            <a:avLst/>
          </a:prstGeom>
        </p:spPr>
        <p:txBody>
          <a:bodyPr wrap="square">
            <a:spAutoFit/>
          </a:bodyPr>
          <a:lstStyle/>
          <a:p>
            <a:r>
              <a:rPr lang="en-US" dirty="0" smtClean="0"/>
              <a:t>CASE</a:t>
            </a:r>
          </a:p>
          <a:p>
            <a:r>
              <a:rPr lang="en-US" dirty="0" smtClean="0"/>
              <a:t>    WHEN </a:t>
            </a:r>
            <a:r>
              <a:rPr lang="en-US" dirty="0" err="1" smtClean="0"/>
              <a:t>KpiValue</a:t>
            </a:r>
            <a:r>
              <a:rPr lang="en-US" dirty="0" smtClean="0"/>
              <a:t>(“Annual Sales KPI")/</a:t>
            </a:r>
            <a:r>
              <a:rPr lang="en-US" dirty="0" err="1" smtClean="0"/>
              <a:t>KpiGoal</a:t>
            </a:r>
            <a:r>
              <a:rPr lang="en-US" dirty="0" smtClean="0"/>
              <a:t>(“Annual Sales KPI")&gt;=0.90</a:t>
            </a:r>
          </a:p>
          <a:p>
            <a:r>
              <a:rPr lang="en-US" dirty="0" smtClean="0"/>
              <a:t>        THEN 1</a:t>
            </a:r>
          </a:p>
          <a:p>
            <a:r>
              <a:rPr lang="en-US" dirty="0" smtClean="0"/>
              <a:t>    WHEN </a:t>
            </a:r>
            <a:r>
              <a:rPr lang="en-US" dirty="0" err="1" smtClean="0"/>
              <a:t>KpiValue</a:t>
            </a:r>
            <a:r>
              <a:rPr lang="en-US" dirty="0" smtClean="0"/>
              <a:t>(“Annual Sales KPI")/</a:t>
            </a:r>
            <a:r>
              <a:rPr lang="en-US" dirty="0" err="1" smtClean="0"/>
              <a:t>KpiGoal</a:t>
            </a:r>
            <a:r>
              <a:rPr lang="en-US" dirty="0" smtClean="0"/>
              <a:t>(“Annual Sales KPI")&lt; 0.75</a:t>
            </a:r>
          </a:p>
          <a:p>
            <a:r>
              <a:rPr lang="en-US" dirty="0" smtClean="0"/>
              <a:t>        THEN -1</a:t>
            </a:r>
          </a:p>
          <a:p>
            <a:r>
              <a:rPr lang="en-US" dirty="0" smtClean="0"/>
              <a:t>    ELSE 0</a:t>
            </a:r>
          </a:p>
          <a:p>
            <a:r>
              <a:rPr lang="en-US" dirty="0" smtClean="0"/>
              <a:t>END</a:t>
            </a:r>
            <a:endParaRPr lang="en-US" dirty="0"/>
          </a:p>
        </p:txBody>
      </p:sp>
      <p:sp>
        <p:nvSpPr>
          <p:cNvPr id="4" name="TextBox 3"/>
          <p:cNvSpPr txBox="1"/>
          <p:nvPr/>
        </p:nvSpPr>
        <p:spPr>
          <a:xfrm>
            <a:off x="739036" y="3807912"/>
            <a:ext cx="7203575" cy="2031325"/>
          </a:xfrm>
          <a:prstGeom prst="rect">
            <a:avLst/>
          </a:prstGeom>
          <a:noFill/>
        </p:spPr>
        <p:txBody>
          <a:bodyPr wrap="none" rtlCol="0">
            <a:spAutoFit/>
          </a:bodyPr>
          <a:lstStyle/>
          <a:p>
            <a:r>
              <a:rPr lang="en-US" dirty="0" smtClean="0">
                <a:solidFill>
                  <a:srgbClr val="0070C0"/>
                </a:solidFill>
              </a:rPr>
              <a:t>Return values between -1 and 1. Often return only -1, 0, 1</a:t>
            </a:r>
          </a:p>
          <a:p>
            <a:r>
              <a:rPr lang="en-US" dirty="0" smtClean="0">
                <a:solidFill>
                  <a:srgbClr val="0070C0"/>
                </a:solidFill>
              </a:rPr>
              <a:t>Easiest to define.</a:t>
            </a:r>
          </a:p>
          <a:p>
            <a:r>
              <a:rPr lang="en-US" dirty="0" smtClean="0">
                <a:solidFill>
                  <a:srgbClr val="0070C0"/>
                </a:solidFill>
              </a:rPr>
              <a:t>Set 1 for values exceeding some number. (Good)</a:t>
            </a:r>
          </a:p>
          <a:p>
            <a:r>
              <a:rPr lang="en-US" dirty="0" smtClean="0">
                <a:solidFill>
                  <a:srgbClr val="0070C0"/>
                </a:solidFill>
              </a:rPr>
              <a:t>Set -1 for values below some value. (Bad)</a:t>
            </a:r>
          </a:p>
          <a:p>
            <a:r>
              <a:rPr lang="en-US" dirty="0" smtClean="0">
                <a:solidFill>
                  <a:srgbClr val="0070C0"/>
                </a:solidFill>
              </a:rPr>
              <a:t>Rest are 0. (Neutral)</a:t>
            </a:r>
          </a:p>
          <a:p>
            <a:r>
              <a:rPr lang="en-US" dirty="0" smtClean="0">
                <a:solidFill>
                  <a:srgbClr val="0070C0"/>
                </a:solidFill>
              </a:rPr>
              <a:t>Here: Ratio of Value/Goal.</a:t>
            </a:r>
          </a:p>
          <a:p>
            <a:r>
              <a:rPr lang="en-US" dirty="0" smtClean="0">
                <a:solidFill>
                  <a:srgbClr val="0070C0"/>
                </a:solidFill>
              </a:rPr>
              <a:t>Again, values are hard-wired, need to rewrite expression to change cutoffs.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Expression</a:t>
            </a:r>
            <a:endParaRPr lang="en-US" dirty="0"/>
          </a:p>
        </p:txBody>
      </p:sp>
      <p:sp>
        <p:nvSpPr>
          <p:cNvPr id="3" name="Rectangle 2"/>
          <p:cNvSpPr/>
          <p:nvPr/>
        </p:nvSpPr>
        <p:spPr>
          <a:xfrm>
            <a:off x="1052186" y="887704"/>
            <a:ext cx="6951946" cy="5909310"/>
          </a:xfrm>
          <a:prstGeom prst="rect">
            <a:avLst/>
          </a:prstGeom>
        </p:spPr>
        <p:txBody>
          <a:bodyPr wrap="square">
            <a:spAutoFit/>
          </a:bodyPr>
          <a:lstStyle/>
          <a:p>
            <a:r>
              <a:rPr lang="en-US" dirty="0" smtClean="0"/>
              <a:t>CASE</a:t>
            </a:r>
          </a:p>
          <a:p>
            <a:r>
              <a:rPr lang="en-US" dirty="0" smtClean="0"/>
              <a:t>    WHEN </a:t>
            </a:r>
          </a:p>
          <a:p>
            <a:r>
              <a:rPr lang="en-US" dirty="0" smtClean="0"/>
              <a:t>      (</a:t>
            </a:r>
            <a:r>
              <a:rPr lang="en-US" dirty="0" err="1" smtClean="0"/>
              <a:t>KpiValue</a:t>
            </a:r>
            <a:r>
              <a:rPr lang="en-US" dirty="0" smtClean="0"/>
              <a:t>("Annual Sales KPI")/</a:t>
            </a:r>
          </a:p>
          <a:p>
            <a:r>
              <a:rPr lang="en-US" dirty="0" smtClean="0"/>
              <a:t>        (</a:t>
            </a:r>
            <a:r>
              <a:rPr lang="en-US" dirty="0" err="1" smtClean="0"/>
              <a:t>KpiValue</a:t>
            </a:r>
            <a:r>
              <a:rPr lang="en-US" dirty="0" smtClean="0"/>
              <a:t>("Annual Sales KPI"),</a:t>
            </a:r>
          </a:p>
          <a:p>
            <a:r>
              <a:rPr lang="en-US" dirty="0" smtClean="0"/>
              <a:t>         </a:t>
            </a:r>
            <a:r>
              <a:rPr lang="en-US" dirty="0" err="1" smtClean="0"/>
              <a:t>ParallelPeriod</a:t>
            </a:r>
            <a:r>
              <a:rPr lang="en-US" dirty="0" smtClean="0"/>
              <a:t>(</a:t>
            </a:r>
          </a:p>
          <a:p>
            <a:r>
              <a:rPr lang="en-US" dirty="0" smtClean="0"/>
              <a:t>            [Calendar].[Year].[Year], 1, </a:t>
            </a:r>
          </a:p>
          <a:p>
            <a:r>
              <a:rPr lang="en-US" dirty="0" smtClean="0"/>
              <a:t>            [Calendar].[Year].</a:t>
            </a:r>
            <a:r>
              <a:rPr lang="en-US" dirty="0" err="1" smtClean="0"/>
              <a:t>CurrentMember</a:t>
            </a:r>
            <a:endParaRPr lang="en-US" dirty="0" smtClean="0"/>
          </a:p>
          <a:p>
            <a:r>
              <a:rPr lang="en-US" dirty="0" smtClean="0"/>
              <a:t>         )) -1</a:t>
            </a:r>
          </a:p>
          <a:p>
            <a:r>
              <a:rPr lang="en-US" dirty="0" smtClean="0"/>
              <a:t>      ) &lt;= -0.05</a:t>
            </a:r>
          </a:p>
          <a:p>
            <a:r>
              <a:rPr lang="en-US" dirty="0" smtClean="0"/>
              <a:t>    THEN -1</a:t>
            </a:r>
          </a:p>
          <a:p>
            <a:r>
              <a:rPr lang="en-US" dirty="0" smtClean="0"/>
              <a:t>    WHEN </a:t>
            </a:r>
          </a:p>
          <a:p>
            <a:r>
              <a:rPr lang="en-US" dirty="0" smtClean="0"/>
              <a:t>      (</a:t>
            </a:r>
            <a:r>
              <a:rPr lang="en-US" dirty="0" err="1" smtClean="0"/>
              <a:t>KpiValue</a:t>
            </a:r>
            <a:r>
              <a:rPr lang="en-US" dirty="0" smtClean="0"/>
              <a:t>("Annual Sales KPI")/</a:t>
            </a:r>
          </a:p>
          <a:p>
            <a:r>
              <a:rPr lang="en-US" dirty="0" smtClean="0"/>
              <a:t>        (</a:t>
            </a:r>
            <a:r>
              <a:rPr lang="en-US" dirty="0" err="1" smtClean="0"/>
              <a:t>KpiValue</a:t>
            </a:r>
            <a:r>
              <a:rPr lang="en-US" dirty="0" smtClean="0"/>
              <a:t>("Annual Sales KPI"),</a:t>
            </a:r>
          </a:p>
          <a:p>
            <a:r>
              <a:rPr lang="en-US" dirty="0" smtClean="0"/>
              <a:t>         </a:t>
            </a:r>
            <a:r>
              <a:rPr lang="en-US" dirty="0" err="1" smtClean="0"/>
              <a:t>ParallelPeriod</a:t>
            </a:r>
            <a:r>
              <a:rPr lang="en-US" dirty="0" smtClean="0"/>
              <a:t>(</a:t>
            </a:r>
          </a:p>
          <a:p>
            <a:r>
              <a:rPr lang="en-US" dirty="0" smtClean="0"/>
              <a:t>            [Calendar].[Year].[Year], 1, </a:t>
            </a:r>
          </a:p>
          <a:p>
            <a:r>
              <a:rPr lang="en-US" dirty="0" smtClean="0"/>
              <a:t>            [Calendar].[Year].</a:t>
            </a:r>
            <a:r>
              <a:rPr lang="en-US" dirty="0" err="1" smtClean="0"/>
              <a:t>CurrentMember</a:t>
            </a:r>
            <a:endParaRPr lang="en-US" dirty="0" smtClean="0"/>
          </a:p>
          <a:p>
            <a:r>
              <a:rPr lang="en-US" dirty="0" smtClean="0"/>
              <a:t>        )) -1</a:t>
            </a:r>
          </a:p>
          <a:p>
            <a:r>
              <a:rPr lang="en-US" dirty="0" smtClean="0"/>
              <a:t>      ) &gt; 0.05</a:t>
            </a:r>
          </a:p>
          <a:p>
            <a:r>
              <a:rPr lang="en-US" dirty="0" smtClean="0"/>
              <a:t>    THEN 1</a:t>
            </a:r>
          </a:p>
          <a:p>
            <a:r>
              <a:rPr lang="en-US" dirty="0" smtClean="0"/>
              <a:t>    ELSE 0</a:t>
            </a:r>
          </a:p>
          <a:p>
            <a:r>
              <a:rPr lang="en-US" dirty="0" smtClean="0"/>
              <a:t>END</a:t>
            </a:r>
            <a:endParaRPr lang="en-US" dirty="0"/>
          </a:p>
        </p:txBody>
      </p:sp>
      <p:sp>
        <p:nvSpPr>
          <p:cNvPr id="4" name="TextBox 3"/>
          <p:cNvSpPr txBox="1"/>
          <p:nvPr/>
        </p:nvSpPr>
        <p:spPr>
          <a:xfrm>
            <a:off x="5699342" y="1553227"/>
            <a:ext cx="2642992" cy="4801314"/>
          </a:xfrm>
          <a:prstGeom prst="rect">
            <a:avLst/>
          </a:prstGeom>
          <a:noFill/>
        </p:spPr>
        <p:txBody>
          <a:bodyPr wrap="square" rtlCol="0">
            <a:spAutoFit/>
          </a:bodyPr>
          <a:lstStyle/>
          <a:p>
            <a:r>
              <a:rPr lang="en-US" dirty="0" smtClean="0">
                <a:solidFill>
                  <a:srgbClr val="0070C0"/>
                </a:solidFill>
              </a:rPr>
              <a:t>Three values: -1, 0, 1</a:t>
            </a:r>
          </a:p>
          <a:p>
            <a:r>
              <a:rPr lang="en-US" dirty="0" smtClean="0">
                <a:solidFill>
                  <a:srgbClr val="0070C0"/>
                </a:solidFill>
              </a:rPr>
              <a:t>Percent change from prior period: (new-old)/old</a:t>
            </a:r>
          </a:p>
          <a:p>
            <a:pPr>
              <a:buFont typeface="Symbol"/>
              <a:buChar char="Þ"/>
            </a:pPr>
            <a:r>
              <a:rPr lang="en-US" dirty="0" smtClean="0">
                <a:solidFill>
                  <a:srgbClr val="0070C0"/>
                </a:solidFill>
              </a:rPr>
              <a:t>   new/old -1</a:t>
            </a:r>
          </a:p>
          <a:p>
            <a:endParaRPr lang="en-US" dirty="0" smtClean="0">
              <a:solidFill>
                <a:srgbClr val="0070C0"/>
              </a:solidFill>
            </a:endParaRPr>
          </a:p>
          <a:p>
            <a:r>
              <a:rPr lang="en-US" dirty="0" smtClean="0">
                <a:solidFill>
                  <a:srgbClr val="0070C0"/>
                </a:solidFill>
              </a:rPr>
              <a:t>Example assigns</a:t>
            </a:r>
          </a:p>
          <a:p>
            <a:r>
              <a:rPr lang="en-US" dirty="0" smtClean="0">
                <a:solidFill>
                  <a:srgbClr val="0070C0"/>
                </a:solidFill>
              </a:rPr>
              <a:t>-1 if pct growth &lt; 5%</a:t>
            </a:r>
          </a:p>
          <a:p>
            <a:r>
              <a:rPr lang="en-US" dirty="0" smtClean="0">
                <a:solidFill>
                  <a:srgbClr val="0070C0"/>
                </a:solidFill>
              </a:rPr>
              <a:t>1  if pct growth &gt; 5%</a:t>
            </a:r>
          </a:p>
          <a:p>
            <a:r>
              <a:rPr lang="en-US" dirty="0" smtClean="0">
                <a:solidFill>
                  <a:srgbClr val="0070C0"/>
                </a:solidFill>
              </a:rPr>
              <a:t>0  for between -5 and 5</a:t>
            </a:r>
          </a:p>
          <a:p>
            <a:endParaRPr lang="en-US" dirty="0" smtClean="0">
              <a:solidFill>
                <a:srgbClr val="0070C0"/>
              </a:solidFill>
            </a:endParaRPr>
          </a:p>
          <a:p>
            <a:endParaRPr lang="en-US" dirty="0" smtClean="0">
              <a:solidFill>
                <a:srgbClr val="0070C0"/>
              </a:solidFill>
            </a:endParaRPr>
          </a:p>
          <a:p>
            <a:r>
              <a:rPr lang="en-US" dirty="0" smtClean="0">
                <a:solidFill>
                  <a:srgbClr val="0070C0"/>
                </a:solidFill>
              </a:rPr>
              <a:t>Note the use of the Year.</a:t>
            </a:r>
          </a:p>
          <a:p>
            <a:r>
              <a:rPr lang="en-US" dirty="0" smtClean="0">
                <a:solidFill>
                  <a:srgbClr val="0070C0"/>
                </a:solidFill>
              </a:rPr>
              <a:t>Need to define similar KPIs for Quarter and Monthly. Maybe Weekly or Daily depending on managers.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 KPI</a:t>
            </a:r>
            <a:endParaRPr lang="en-US" dirty="0"/>
          </a:p>
        </p:txBody>
      </p:sp>
      <p:pic>
        <p:nvPicPr>
          <p:cNvPr id="2050" name="Picture 2"/>
          <p:cNvPicPr>
            <a:picLocks noChangeAspect="1" noChangeArrowheads="1"/>
          </p:cNvPicPr>
          <p:nvPr/>
        </p:nvPicPr>
        <p:blipFill>
          <a:blip r:embed="rId2" cstate="print"/>
          <a:srcRect l="2716" t="8990" r="23042" b="61867"/>
          <a:stretch>
            <a:fillRect/>
          </a:stretch>
        </p:blipFill>
        <p:spPr bwMode="auto">
          <a:xfrm>
            <a:off x="475990" y="1853853"/>
            <a:ext cx="8217074" cy="2517731"/>
          </a:xfrm>
          <a:prstGeom prst="rect">
            <a:avLst/>
          </a:prstGeom>
          <a:noFill/>
          <a:ln w="9525">
            <a:noFill/>
            <a:miter lim="800000"/>
            <a:headEnd/>
            <a:tailEnd/>
          </a:ln>
        </p:spPr>
      </p:pic>
      <p:sp>
        <p:nvSpPr>
          <p:cNvPr id="4" name="TextBox 3"/>
          <p:cNvSpPr txBox="1"/>
          <p:nvPr/>
        </p:nvSpPr>
        <p:spPr>
          <a:xfrm>
            <a:off x="3081403" y="1365337"/>
            <a:ext cx="1913344" cy="369332"/>
          </a:xfrm>
          <a:prstGeom prst="rect">
            <a:avLst/>
          </a:prstGeom>
          <a:noFill/>
        </p:spPr>
        <p:txBody>
          <a:bodyPr wrap="none" rtlCol="0">
            <a:spAutoFit/>
          </a:bodyPr>
          <a:lstStyle/>
          <a:p>
            <a:r>
              <a:rPr lang="en-US" dirty="0" smtClean="0">
                <a:solidFill>
                  <a:srgbClr val="0070C0"/>
                </a:solidFill>
              </a:rPr>
              <a:t>KPI Browse button</a:t>
            </a:r>
            <a:endParaRPr lang="en-US" dirty="0">
              <a:solidFill>
                <a:srgbClr val="0070C0"/>
              </a:solidFill>
            </a:endParaRPr>
          </a:p>
        </p:txBody>
      </p:sp>
      <p:cxnSp>
        <p:nvCxnSpPr>
          <p:cNvPr id="6" name="Straight Arrow Connector 5"/>
          <p:cNvCxnSpPr>
            <a:stCxn id="4" idx="2"/>
          </p:cNvCxnSpPr>
          <p:nvPr/>
        </p:nvCxnSpPr>
        <p:spPr>
          <a:xfrm rot="5400000">
            <a:off x="3180734" y="1535130"/>
            <a:ext cx="657802" cy="1056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3046" y="1114816"/>
            <a:ext cx="2105961" cy="646331"/>
          </a:xfrm>
          <a:prstGeom prst="rect">
            <a:avLst/>
          </a:prstGeom>
          <a:noFill/>
        </p:spPr>
        <p:txBody>
          <a:bodyPr wrap="none" rtlCol="0">
            <a:spAutoFit/>
          </a:bodyPr>
          <a:lstStyle/>
          <a:p>
            <a:r>
              <a:rPr lang="en-US" dirty="0" smtClean="0">
                <a:solidFill>
                  <a:srgbClr val="0070C0"/>
                </a:solidFill>
              </a:rPr>
              <a:t>Filter: Drag from list.</a:t>
            </a:r>
          </a:p>
          <a:p>
            <a:r>
              <a:rPr lang="en-US" dirty="0" smtClean="0">
                <a:solidFill>
                  <a:srgbClr val="0070C0"/>
                </a:solidFill>
              </a:rPr>
              <a:t>Pick a year.</a:t>
            </a:r>
            <a:endParaRPr lang="en-US" dirty="0">
              <a:solidFill>
                <a:srgbClr val="0070C0"/>
              </a:solidFill>
            </a:endParaRPr>
          </a:p>
        </p:txBody>
      </p:sp>
      <p:cxnSp>
        <p:nvCxnSpPr>
          <p:cNvPr id="9" name="Straight Arrow Connector 8"/>
          <p:cNvCxnSpPr>
            <a:stCxn id="7" idx="2"/>
          </p:cNvCxnSpPr>
          <p:nvPr/>
        </p:nvCxnSpPr>
        <p:spPr>
          <a:xfrm rot="5400000">
            <a:off x="655503" y="2182883"/>
            <a:ext cx="1082261" cy="2387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110646" y="2918563"/>
            <a:ext cx="315239" cy="2154477"/>
          </a:xfrm>
          <a:custGeom>
            <a:avLst/>
            <a:gdLst>
              <a:gd name="connsiteX0" fmla="*/ 202505 w 202505"/>
              <a:gd name="connsiteY0" fmla="*/ 0 h 3757808"/>
              <a:gd name="connsiteX1" fmla="*/ 2088 w 202505"/>
              <a:gd name="connsiteY1" fmla="*/ 2204581 h 3757808"/>
              <a:gd name="connsiteX2" fmla="*/ 189979 w 202505"/>
              <a:gd name="connsiteY2" fmla="*/ 3757808 h 3757808"/>
            </a:gdLst>
            <a:ahLst/>
            <a:cxnLst>
              <a:cxn ang="0">
                <a:pos x="connsiteX0" y="connsiteY0"/>
              </a:cxn>
              <a:cxn ang="0">
                <a:pos x="connsiteX1" y="connsiteY1"/>
              </a:cxn>
              <a:cxn ang="0">
                <a:pos x="connsiteX2" y="connsiteY2"/>
              </a:cxn>
            </a:cxnLst>
            <a:rect l="l" t="t" r="r" b="b"/>
            <a:pathLst>
              <a:path w="202505" h="3757808">
                <a:moveTo>
                  <a:pt x="202505" y="0"/>
                </a:moveTo>
                <a:cubicBezTo>
                  <a:pt x="103340" y="789140"/>
                  <a:pt x="4176" y="1578280"/>
                  <a:pt x="2088" y="2204581"/>
                </a:cubicBezTo>
                <a:cubicBezTo>
                  <a:pt x="0" y="2830882"/>
                  <a:pt x="94989" y="3294345"/>
                  <a:pt x="189979" y="3757808"/>
                </a:cubicBezTo>
              </a:path>
            </a:pathLst>
          </a:custGeom>
          <a:ln>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858016" y="4546948"/>
            <a:ext cx="3769430" cy="369332"/>
          </a:xfrm>
          <a:prstGeom prst="rect">
            <a:avLst/>
          </a:prstGeom>
          <a:noFill/>
        </p:spPr>
        <p:txBody>
          <a:bodyPr wrap="none" rtlCol="0">
            <a:spAutoFit/>
          </a:bodyPr>
          <a:lstStyle/>
          <a:p>
            <a:r>
              <a:rPr lang="en-US" dirty="0" smtClean="0">
                <a:solidFill>
                  <a:srgbClr val="0070C0"/>
                </a:solidFill>
              </a:rPr>
              <a:t>Numbers and gauges for selected year.</a:t>
            </a:r>
            <a:endParaRPr lang="en-US" dirty="0">
              <a:solidFill>
                <a:srgbClr val="0070C0"/>
              </a:solidFill>
            </a:endParaRPr>
          </a:p>
        </p:txBody>
      </p:sp>
      <p:cxnSp>
        <p:nvCxnSpPr>
          <p:cNvPr id="13" name="Straight Arrow Connector 12"/>
          <p:cNvCxnSpPr>
            <a:stCxn id="11" idx="0"/>
          </p:cNvCxnSpPr>
          <p:nvPr/>
        </p:nvCxnSpPr>
        <p:spPr>
          <a:xfrm rot="16200000" flipV="1">
            <a:off x="5144840" y="3949057"/>
            <a:ext cx="375781" cy="8200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0"/>
          </p:cNvCxnSpPr>
          <p:nvPr/>
        </p:nvCxnSpPr>
        <p:spPr>
          <a:xfrm rot="5400000" flipH="1" flipV="1">
            <a:off x="5927716" y="3986183"/>
            <a:ext cx="375781" cy="7457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 Browser (old)</a:t>
            </a:r>
            <a:endParaRPr lang="en-US" dirty="0"/>
          </a:p>
        </p:txBody>
      </p:sp>
      <p:pic>
        <p:nvPicPr>
          <p:cNvPr id="241668" name="Picture 4"/>
          <p:cNvPicPr>
            <a:picLocks noChangeAspect="1" noChangeArrowheads="1"/>
          </p:cNvPicPr>
          <p:nvPr/>
        </p:nvPicPr>
        <p:blipFill>
          <a:blip r:embed="rId2" cstate="print"/>
          <a:srcRect/>
          <a:stretch>
            <a:fillRect/>
          </a:stretch>
        </p:blipFill>
        <p:spPr bwMode="auto">
          <a:xfrm>
            <a:off x="800101" y="1125137"/>
            <a:ext cx="7564890" cy="54552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15648</TotalTime>
  <Words>3444</Words>
  <Application>Microsoft Office PowerPoint</Application>
  <PresentationFormat>On-screen Show (4:3)</PresentationFormat>
  <Paragraphs>773</Paragraphs>
  <Slides>84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Equation</vt:lpstr>
      <vt:lpstr>3: OLAP Cubes</vt:lpstr>
      <vt:lpstr>Sample OLAP Cube</vt:lpstr>
      <vt:lpstr>Relational Joins</vt:lpstr>
      <vt:lpstr>Problems with Indexes</vt:lpstr>
      <vt:lpstr>Data Warehouse</vt:lpstr>
      <vt:lpstr>Extraction, Transformation, Loading</vt:lpstr>
      <vt:lpstr>MOLAP, ROLAP, HOLAP</vt:lpstr>
      <vt:lpstr>Cubes</vt:lpstr>
      <vt:lpstr>Cube Browser (old)</vt:lpstr>
      <vt:lpstr>Cube Browser (2012)</vt:lpstr>
      <vt:lpstr>Terminology</vt:lpstr>
      <vt:lpstr>Common Business Dimensions</vt:lpstr>
      <vt:lpstr>Star Design</vt:lpstr>
      <vt:lpstr>Snowflake Design</vt:lpstr>
      <vt:lpstr>Hierarchies</vt:lpstr>
      <vt:lpstr>Creating a Cube with SSAS</vt:lpstr>
      <vt:lpstr>Data Sources</vt:lpstr>
      <vt:lpstr>SQL Server Connection</vt:lpstr>
      <vt:lpstr>Multiple Sources</vt:lpstr>
      <vt:lpstr>Data Source View</vt:lpstr>
      <vt:lpstr>Multiple Views</vt:lpstr>
      <vt:lpstr>Create a Data Source View</vt:lpstr>
      <vt:lpstr>Named Calculation</vt:lpstr>
      <vt:lpstr>Named Query</vt:lpstr>
      <vt:lpstr>Logical Primary Key</vt:lpstr>
      <vt:lpstr>Create Relationships</vt:lpstr>
      <vt:lpstr>Creating a Cube: Measure Tables</vt:lpstr>
      <vt:lpstr>Measures</vt:lpstr>
      <vt:lpstr>Dimension Tables</vt:lpstr>
      <vt:lpstr>Processing</vt:lpstr>
      <vt:lpstr>Processing Results</vt:lpstr>
      <vt:lpstr>Change Deployment Server</vt:lpstr>
      <vt:lpstr>Browse Initial Cube: Old </vt:lpstr>
      <vt:lpstr>Format Measures</vt:lpstr>
      <vt:lpstr>Improve Dimensions: Customer</vt:lpstr>
      <vt:lpstr>Better Cube: Old</vt:lpstr>
      <vt:lpstr>Cube Browser: PivotTable</vt:lpstr>
      <vt:lpstr>Hierarchies</vt:lpstr>
      <vt:lpstr>Time Hierarchy</vt:lpstr>
      <vt:lpstr>New Time Hierarchy</vt:lpstr>
      <vt:lpstr>Date Levels</vt:lpstr>
      <vt:lpstr>Calendar Types</vt:lpstr>
      <vt:lpstr>Proposed Calendar</vt:lpstr>
      <vt:lpstr>Calendar Hierarchy</vt:lpstr>
      <vt:lpstr>Attribute Relationships</vt:lpstr>
      <vt:lpstr>Add Dimension to Cube</vt:lpstr>
      <vt:lpstr>Cube with Calendar Hierarchy</vt:lpstr>
      <vt:lpstr>Geographic Hierarchy</vt:lpstr>
      <vt:lpstr>Choosing the City Table</vt:lpstr>
      <vt:lpstr>Assign Geographic Levels</vt:lpstr>
      <vt:lpstr>Create the Hierarchy</vt:lpstr>
      <vt:lpstr>Create Attribute Relationships</vt:lpstr>
      <vt:lpstr>Key Columns</vt:lpstr>
      <vt:lpstr>Referenced Relationship</vt:lpstr>
      <vt:lpstr>New Cube</vt:lpstr>
      <vt:lpstr>Calculations</vt:lpstr>
      <vt:lpstr>Discount Results</vt:lpstr>
      <vt:lpstr>Calculations are on SUMS</vt:lpstr>
      <vt:lpstr>Discount Percent</vt:lpstr>
      <vt:lpstr>Cube Averages</vt:lpstr>
      <vt:lpstr>Discount Percent: Average</vt:lpstr>
      <vt:lpstr>How to Segment Problems</vt:lpstr>
      <vt:lpstr>Perspective</vt:lpstr>
      <vt:lpstr>Browse Perspective</vt:lpstr>
      <vt:lpstr>Translations: Multiple Languages</vt:lpstr>
      <vt:lpstr>Dimension Translations</vt:lpstr>
      <vt:lpstr>Assign Dimension Translations</vt:lpstr>
      <vt:lpstr>Translate Cube Metadata</vt:lpstr>
      <vt:lpstr>Select Language</vt:lpstr>
      <vt:lpstr>Partitions and Aggregations</vt:lpstr>
      <vt:lpstr>Front End: Excel</vt:lpstr>
      <vt:lpstr>Excel PivotTable</vt:lpstr>
      <vt:lpstr>Excel PivotChart</vt:lpstr>
      <vt:lpstr>Actions</vt:lpstr>
      <vt:lpstr>Open a Map</vt:lpstr>
      <vt:lpstr>URL Action for Google</vt:lpstr>
      <vt:lpstr>Action Link</vt:lpstr>
      <vt:lpstr>KPI: Key Performance Indicators</vt:lpstr>
      <vt:lpstr>Multidimensional Expression Query MDX</vt:lpstr>
      <vt:lpstr>Create a KPI</vt:lpstr>
      <vt:lpstr>Value and Goal</vt:lpstr>
      <vt:lpstr>Status Expression</vt:lpstr>
      <vt:lpstr>Trend Expression</vt:lpstr>
      <vt:lpstr>Browse KPI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Evaluation of Dimensions</dc:title>
  <dc:creator>Jerry Post</dc:creator>
  <cp:lastModifiedBy>JPost</cp:lastModifiedBy>
  <cp:revision>872</cp:revision>
  <dcterms:created xsi:type="dcterms:W3CDTF">2009-06-02T19:11:19Z</dcterms:created>
  <dcterms:modified xsi:type="dcterms:W3CDTF">2012-08-22T00:38:59Z</dcterms:modified>
</cp:coreProperties>
</file>