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drawings/drawing3.xml" ContentType="application/vnd.openxmlformats-officedocument.drawingml.chartshapes+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drawings/drawing4.xml" ContentType="application/vnd.openxmlformats-officedocument.drawingml.chartshapes+xml"/>
  <Override PartName="/ppt/charts/chart24.xml" ContentType="application/vnd.openxmlformats-officedocument.drawingml.chart+xml"/>
  <Override PartName="/ppt/drawings/drawing5.xml" ContentType="application/vnd.openxmlformats-officedocument.drawingml.chartshapes+xml"/>
  <Override PartName="/ppt/charts/chart25.xml" ContentType="application/vnd.openxmlformats-officedocument.drawingml.chart+xml"/>
  <Override PartName="/ppt/drawings/drawing6.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6" r:id="rId27"/>
    <p:sldId id="281" r:id="rId28"/>
    <p:sldId id="282" r:id="rId29"/>
    <p:sldId id="283" r:id="rId30"/>
    <p:sldId id="284" r:id="rId31"/>
    <p:sldId id="285" r:id="rId32"/>
    <p:sldId id="287" r:id="rId33"/>
    <p:sldId id="288" r:id="rId34"/>
    <p:sldId id="289" r:id="rId35"/>
    <p:sldId id="290" r:id="rId36"/>
    <p:sldId id="297" r:id="rId37"/>
    <p:sldId id="311" r:id="rId38"/>
    <p:sldId id="291" r:id="rId39"/>
    <p:sldId id="292" r:id="rId40"/>
    <p:sldId id="293" r:id="rId41"/>
    <p:sldId id="298" r:id="rId42"/>
    <p:sldId id="299" r:id="rId43"/>
    <p:sldId id="294" r:id="rId44"/>
    <p:sldId id="295" r:id="rId45"/>
    <p:sldId id="300" r:id="rId46"/>
    <p:sldId id="296" r:id="rId47"/>
    <p:sldId id="301" r:id="rId48"/>
    <p:sldId id="312" r:id="rId49"/>
    <p:sldId id="302" r:id="rId50"/>
    <p:sldId id="317" r:id="rId51"/>
    <p:sldId id="303" r:id="rId52"/>
    <p:sldId id="304" r:id="rId53"/>
    <p:sldId id="305" r:id="rId54"/>
    <p:sldId id="306" r:id="rId55"/>
    <p:sldId id="307" r:id="rId56"/>
    <p:sldId id="308" r:id="rId57"/>
    <p:sldId id="309" r:id="rId58"/>
    <p:sldId id="310" r:id="rId59"/>
    <p:sldId id="314" r:id="rId60"/>
    <p:sldId id="315" r:id="rId61"/>
    <p:sldId id="316" r:id="rId62"/>
    <p:sldId id="313"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B0F0"/>
    <a:srgbClr val="9900FF"/>
    <a:srgbClr val="FF0000"/>
    <a:srgbClr val="CCECFF"/>
    <a:srgbClr val="EFF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D:\Books\DataMining\Images\C04Probability%20Example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2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D:\Books\DataMining\Images\C04Probability%20Examples.xlsx" TargetMode="External"/></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D:\Books\DataMining\Images\C04Probability%20Examples.xlsx" TargetMode="External"/></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D:\Books\DataMining\Images\C04Probability%20Example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Books\DataMining\Images\C04Probability%20Examples.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Books\DataMining\Images\C04Probability%20Exampl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Books\DataMining\Images\C04Probability%20Exampl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a:t>Binomial Probability: n=10, p=1/2</a:t>
            </a:r>
          </a:p>
        </c:rich>
      </c:tx>
      <c:overlay val="0"/>
    </c:title>
    <c:autoTitleDeleted val="0"/>
    <c:plotArea>
      <c:layout/>
      <c:barChart>
        <c:barDir val="col"/>
        <c:grouping val="stacked"/>
        <c:varyColors val="0"/>
        <c:ser>
          <c:idx val="1"/>
          <c:order val="0"/>
          <c:tx>
            <c:strRef>
              <c:f>Binomial!$B$3</c:f>
              <c:strCache>
                <c:ptCount val="1"/>
                <c:pt idx="0">
                  <c:v>Probability</c:v>
                </c:pt>
              </c:strCache>
            </c:strRef>
          </c:tx>
          <c:spPr>
            <a:solidFill>
              <a:schemeClr val="accent1"/>
            </a:solidFill>
          </c:spPr>
          <c:invertIfNegative val="0"/>
          <c:cat>
            <c:numRef>
              <c:f>Binomial!$A$4:$A$14</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Binomial!$B$4:$B$14</c:f>
              <c:numCache>
                <c:formatCode>0.00000</c:formatCode>
                <c:ptCount val="11"/>
                <c:pt idx="0">
                  <c:v>9.7656250000000369E-4</c:v>
                </c:pt>
                <c:pt idx="1">
                  <c:v>9.7656250000000208E-3</c:v>
                </c:pt>
                <c:pt idx="2">
                  <c:v>4.3945312499999813E-2</c:v>
                </c:pt>
                <c:pt idx="3">
                  <c:v>0.11718750000000011</c:v>
                </c:pt>
                <c:pt idx="4">
                  <c:v>0.20507812500000006</c:v>
                </c:pt>
                <c:pt idx="5">
                  <c:v>0.24609375000000039</c:v>
                </c:pt>
                <c:pt idx="6">
                  <c:v>0.20507812500000006</c:v>
                </c:pt>
                <c:pt idx="7">
                  <c:v>0.11718750000000011</c:v>
                </c:pt>
                <c:pt idx="8">
                  <c:v>4.3945312499999813E-2</c:v>
                </c:pt>
                <c:pt idx="9">
                  <c:v>9.7656250000000208E-3</c:v>
                </c:pt>
                <c:pt idx="10">
                  <c:v>9.7656250000000369E-4</c:v>
                </c:pt>
              </c:numCache>
            </c:numRef>
          </c:val>
        </c:ser>
        <c:dLbls>
          <c:showLegendKey val="0"/>
          <c:showVal val="0"/>
          <c:showCatName val="0"/>
          <c:showSerName val="0"/>
          <c:showPercent val="0"/>
          <c:showBubbleSize val="0"/>
        </c:dLbls>
        <c:gapWidth val="150"/>
        <c:overlap val="100"/>
        <c:axId val="58097664"/>
        <c:axId val="58099200"/>
      </c:barChart>
      <c:catAx>
        <c:axId val="58097664"/>
        <c:scaling>
          <c:orientation val="minMax"/>
        </c:scaling>
        <c:delete val="0"/>
        <c:axPos val="b"/>
        <c:numFmt formatCode="General" sourceLinked="1"/>
        <c:majorTickMark val="out"/>
        <c:minorTickMark val="none"/>
        <c:tickLblPos val="nextTo"/>
        <c:crossAx val="58099200"/>
        <c:crosses val="autoZero"/>
        <c:auto val="1"/>
        <c:lblAlgn val="ctr"/>
        <c:lblOffset val="100"/>
        <c:noMultiLvlLbl val="0"/>
      </c:catAx>
      <c:valAx>
        <c:axId val="58099200"/>
        <c:scaling>
          <c:orientation val="minMax"/>
        </c:scaling>
        <c:delete val="0"/>
        <c:axPos val="l"/>
        <c:majorGridlines/>
        <c:numFmt formatCode="0.00" sourceLinked="0"/>
        <c:majorTickMark val="out"/>
        <c:minorTickMark val="none"/>
        <c:tickLblPos val="nextTo"/>
        <c:crossAx val="58097664"/>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a:pPr>
            <a:r>
              <a:rPr lang="en-US" sz="1200" b="0" dirty="0" smtClean="0"/>
              <a:t>Correlation = -</a:t>
            </a:r>
            <a:r>
              <a:rPr lang="en-US" sz="1200" b="0" dirty="0"/>
              <a:t>0.59</a:t>
            </a:r>
          </a:p>
        </c:rich>
      </c:tx>
      <c:overlay val="0"/>
    </c:title>
    <c:autoTitleDeleted val="0"/>
    <c:plotArea>
      <c:layout/>
      <c:scatterChart>
        <c:scatterStyle val="lineMarker"/>
        <c:varyColors val="0"/>
        <c:ser>
          <c:idx val="0"/>
          <c:order val="0"/>
          <c:tx>
            <c:strRef>
              <c:f>Correl!$R$4</c:f>
              <c:strCache>
                <c:ptCount val="1"/>
                <c:pt idx="0">
                  <c:v>Y</c:v>
                </c:pt>
              </c:strCache>
            </c:strRef>
          </c:tx>
          <c:spPr>
            <a:ln w="28575">
              <a:noFill/>
            </a:ln>
          </c:spPr>
          <c:xVal>
            <c:numRef>
              <c:f>Correl!$Q$5:$Q$45</c:f>
              <c:numCache>
                <c:formatCode>General</c:formatCode>
                <c:ptCount val="41"/>
                <c:pt idx="0">
                  <c:v>-4.7294981271193984E-2</c:v>
                </c:pt>
                <c:pt idx="1">
                  <c:v>4.3058056455919085E-2</c:v>
                </c:pt>
                <c:pt idx="2">
                  <c:v>0.549086895516953</c:v>
                </c:pt>
                <c:pt idx="3">
                  <c:v>0.81327716234426117</c:v>
                </c:pt>
                <c:pt idx="4">
                  <c:v>6.5688621330976735E-2</c:v>
                </c:pt>
                <c:pt idx="5">
                  <c:v>-0.79070613120036759</c:v>
                </c:pt>
                <c:pt idx="6">
                  <c:v>-1.1038022097945244</c:v>
                </c:pt>
                <c:pt idx="7">
                  <c:v>0.28307862998581168</c:v>
                </c:pt>
                <c:pt idx="8">
                  <c:v>-0.10342337533662047</c:v>
                </c:pt>
                <c:pt idx="9">
                  <c:v>0.74589320777283485</c:v>
                </c:pt>
                <c:pt idx="10">
                  <c:v>-0.42414510186510612</c:v>
                </c:pt>
                <c:pt idx="11">
                  <c:v>7.4580486234733165E-2</c:v>
                </c:pt>
                <c:pt idx="12">
                  <c:v>1.2645336101951481</c:v>
                </c:pt>
                <c:pt idx="13">
                  <c:v>6.094276711012684E-2</c:v>
                </c:pt>
                <c:pt idx="14">
                  <c:v>-0.86264165307878182</c:v>
                </c:pt>
                <c:pt idx="15">
                  <c:v>-0.82974872547103262</c:v>
                </c:pt>
                <c:pt idx="16">
                  <c:v>-0.16059705624401416</c:v>
                </c:pt>
                <c:pt idx="17">
                  <c:v>-1.7317477619398702</c:v>
                </c:pt>
                <c:pt idx="18">
                  <c:v>-1.1635636722624367</c:v>
                </c:pt>
                <c:pt idx="19">
                  <c:v>-1.0338898854977039</c:v>
                </c:pt>
                <c:pt idx="20">
                  <c:v>0.9491420485011326</c:v>
                </c:pt>
                <c:pt idx="21">
                  <c:v>-0.98011527820902211</c:v>
                </c:pt>
                <c:pt idx="22">
                  <c:v>-0.2257251627333052</c:v>
                </c:pt>
                <c:pt idx="23">
                  <c:v>-0.13264585955807429</c:v>
                </c:pt>
                <c:pt idx="24">
                  <c:v>0.44631362926029083</c:v>
                </c:pt>
                <c:pt idx="25">
                  <c:v>0.12797939958207719</c:v>
                </c:pt>
                <c:pt idx="26">
                  <c:v>0.45459892809437508</c:v>
                </c:pt>
                <c:pt idx="27">
                  <c:v>3.1450356332470308</c:v>
                </c:pt>
                <c:pt idx="28">
                  <c:v>1.5653016799864488</c:v>
                </c:pt>
                <c:pt idx="29">
                  <c:v>0.66402891492412575</c:v>
                </c:pt>
                <c:pt idx="30">
                  <c:v>0.49518440012113335</c:v>
                </c:pt>
                <c:pt idx="31">
                  <c:v>0.46764852632874732</c:v>
                </c:pt>
                <c:pt idx="32">
                  <c:v>-1.1863391350792281</c:v>
                </c:pt>
                <c:pt idx="33">
                  <c:v>2.3137961331738062</c:v>
                </c:pt>
                <c:pt idx="34">
                  <c:v>-0.24319170142921581</c:v>
                </c:pt>
                <c:pt idx="35">
                  <c:v>-3.8016150246480508E-2</c:v>
                </c:pt>
                <c:pt idx="36">
                  <c:v>-0.2514175531402813</c:v>
                </c:pt>
                <c:pt idx="37">
                  <c:v>1.4669030993003398</c:v>
                </c:pt>
                <c:pt idx="38">
                  <c:v>0.33094199534189916</c:v>
                </c:pt>
                <c:pt idx="39">
                  <c:v>-1.7485045610450811</c:v>
                </c:pt>
                <c:pt idx="40">
                  <c:v>-1.6311046838773398</c:v>
                </c:pt>
              </c:numCache>
            </c:numRef>
          </c:xVal>
          <c:yVal>
            <c:numRef>
              <c:f>Correl!$R$5:$R$45</c:f>
              <c:numCache>
                <c:formatCode>General</c:formatCode>
                <c:ptCount val="41"/>
                <c:pt idx="0">
                  <c:v>-0.81375423704845906</c:v>
                </c:pt>
                <c:pt idx="1">
                  <c:v>4.9187240903724311E-2</c:v>
                </c:pt>
                <c:pt idx="2">
                  <c:v>-1.8376930980476196</c:v>
                </c:pt>
                <c:pt idx="3">
                  <c:v>0.18722586004902636</c:v>
                </c:pt>
                <c:pt idx="4">
                  <c:v>1.6335916848635748</c:v>
                </c:pt>
                <c:pt idx="5">
                  <c:v>2.1450062206944911</c:v>
                </c:pt>
                <c:pt idx="6">
                  <c:v>0.87383003335876897</c:v>
                </c:pt>
                <c:pt idx="7">
                  <c:v>-0.95023087522541905</c:v>
                </c:pt>
                <c:pt idx="8">
                  <c:v>-0.31572923961192834</c:v>
                </c:pt>
                <c:pt idx="9">
                  <c:v>0.61645277601758863</c:v>
                </c:pt>
                <c:pt idx="10">
                  <c:v>0.46082866535039291</c:v>
                </c:pt>
                <c:pt idx="11">
                  <c:v>1.0944948186379313</c:v>
                </c:pt>
                <c:pt idx="12">
                  <c:v>-1.6322635450221592</c:v>
                </c:pt>
                <c:pt idx="13">
                  <c:v>1.1420208009257338</c:v>
                </c:pt>
                <c:pt idx="14">
                  <c:v>1.8256933025834756</c:v>
                </c:pt>
                <c:pt idx="15">
                  <c:v>1.2554161320392578</c:v>
                </c:pt>
                <c:pt idx="16">
                  <c:v>1.9579238615812447</c:v>
                </c:pt>
                <c:pt idx="17">
                  <c:v>2.3821555112941777</c:v>
                </c:pt>
                <c:pt idx="18">
                  <c:v>1.5188174212319938</c:v>
                </c:pt>
                <c:pt idx="19">
                  <c:v>2.332361683490245</c:v>
                </c:pt>
                <c:pt idx="20">
                  <c:v>-1.1787542470626513</c:v>
                </c:pt>
                <c:pt idx="21">
                  <c:v>0.21118988852526502</c:v>
                </c:pt>
                <c:pt idx="22">
                  <c:v>-0.89767675421482263</c:v>
                </c:pt>
                <c:pt idx="23">
                  <c:v>-1.2887471346213402</c:v>
                </c:pt>
                <c:pt idx="24">
                  <c:v>-2.1985513106986061</c:v>
                </c:pt>
                <c:pt idx="25">
                  <c:v>1.1483954092525401</c:v>
                </c:pt>
                <c:pt idx="26">
                  <c:v>-0.67010761155386733</c:v>
                </c:pt>
                <c:pt idx="27">
                  <c:v>-3.2158940031097107</c:v>
                </c:pt>
                <c:pt idx="28">
                  <c:v>-0.68931287310675637</c:v>
                </c:pt>
                <c:pt idx="29">
                  <c:v>-1.5175804354440596</c:v>
                </c:pt>
                <c:pt idx="30">
                  <c:v>0.7713143722763236</c:v>
                </c:pt>
                <c:pt idx="31">
                  <c:v>0.30467608036321364</c:v>
                </c:pt>
                <c:pt idx="32">
                  <c:v>0.80766049049120003</c:v>
                </c:pt>
                <c:pt idx="33">
                  <c:v>-1.7559798728242135</c:v>
                </c:pt>
                <c:pt idx="34">
                  <c:v>-0.83570052352731383</c:v>
                </c:pt>
                <c:pt idx="35">
                  <c:v>1.4636632078006218</c:v>
                </c:pt>
                <c:pt idx="36">
                  <c:v>-0.54048447331351535</c:v>
                </c:pt>
                <c:pt idx="37">
                  <c:v>1.1455654547260421</c:v>
                </c:pt>
                <c:pt idx="38">
                  <c:v>-1.2440176551301008</c:v>
                </c:pt>
                <c:pt idx="39">
                  <c:v>-0.47175417704969413</c:v>
                </c:pt>
                <c:pt idx="40">
                  <c:v>0.33299726650948402</c:v>
                </c:pt>
              </c:numCache>
            </c:numRef>
          </c:yVal>
          <c:smooth val="0"/>
        </c:ser>
        <c:dLbls>
          <c:showLegendKey val="0"/>
          <c:showVal val="0"/>
          <c:showCatName val="0"/>
          <c:showSerName val="0"/>
          <c:showPercent val="0"/>
          <c:showBubbleSize val="0"/>
        </c:dLbls>
        <c:axId val="93118464"/>
        <c:axId val="93120000"/>
      </c:scatterChart>
      <c:valAx>
        <c:axId val="93118464"/>
        <c:scaling>
          <c:orientation val="minMax"/>
        </c:scaling>
        <c:delete val="0"/>
        <c:axPos val="b"/>
        <c:numFmt formatCode="General" sourceLinked="1"/>
        <c:majorTickMark val="out"/>
        <c:minorTickMark val="none"/>
        <c:tickLblPos val="nextTo"/>
        <c:crossAx val="93120000"/>
        <c:crosses val="autoZero"/>
        <c:crossBetween val="midCat"/>
      </c:valAx>
      <c:valAx>
        <c:axId val="93120000"/>
        <c:scaling>
          <c:orientation val="minMax"/>
        </c:scaling>
        <c:delete val="0"/>
        <c:axPos val="l"/>
        <c:majorGridlines/>
        <c:numFmt formatCode="General" sourceLinked="1"/>
        <c:majorTickMark val="out"/>
        <c:minorTickMark val="none"/>
        <c:tickLblPos val="nextTo"/>
        <c:crossAx val="93118464"/>
        <c:crosses val="autoZero"/>
        <c:crossBetween val="midCat"/>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0"/>
          </a:pPr>
          <a:endParaRPr lang="en-US"/>
        </a:p>
      </c:txPr>
    </c:title>
    <c:autoTitleDeleted val="0"/>
    <c:plotArea>
      <c:layout/>
      <c:scatterChart>
        <c:scatterStyle val="smoothMarker"/>
        <c:varyColors val="0"/>
        <c:ser>
          <c:idx val="0"/>
          <c:order val="0"/>
          <c:tx>
            <c:strRef>
              <c:f>Uniform!$B$4</c:f>
              <c:strCache>
                <c:ptCount val="1"/>
                <c:pt idx="0">
                  <c:v>f(x)</c:v>
                </c:pt>
              </c:strCache>
            </c:strRef>
          </c:tx>
          <c:marker>
            <c:symbol val="none"/>
          </c:marker>
          <c:xVal>
            <c:numRef>
              <c:f>Uniform!$A$5:$A$17</c:f>
              <c:numCache>
                <c:formatCode>General</c:formatCode>
                <c:ptCount val="13"/>
                <c:pt idx="0">
                  <c:v>-3</c:v>
                </c:pt>
                <c:pt idx="1">
                  <c:v>-2.5</c:v>
                </c:pt>
                <c:pt idx="2">
                  <c:v>-2</c:v>
                </c:pt>
                <c:pt idx="3">
                  <c:v>-1.5</c:v>
                </c:pt>
                <c:pt idx="4">
                  <c:v>-1</c:v>
                </c:pt>
                <c:pt idx="5">
                  <c:v>-0.5</c:v>
                </c:pt>
                <c:pt idx="6">
                  <c:v>0</c:v>
                </c:pt>
                <c:pt idx="7">
                  <c:v>0.5</c:v>
                </c:pt>
                <c:pt idx="8">
                  <c:v>1</c:v>
                </c:pt>
                <c:pt idx="9">
                  <c:v>1.5</c:v>
                </c:pt>
                <c:pt idx="10">
                  <c:v>2</c:v>
                </c:pt>
                <c:pt idx="11">
                  <c:v>2.5</c:v>
                </c:pt>
                <c:pt idx="12">
                  <c:v>3</c:v>
                </c:pt>
              </c:numCache>
            </c:numRef>
          </c:xVal>
          <c:yVal>
            <c:numRef>
              <c:f>Uniform!$B$5:$B$17</c:f>
              <c:numCache>
                <c:formatCode>General</c:formatCode>
                <c:ptCount val="13"/>
                <c:pt idx="0">
                  <c:v>0.16666666666666666</c:v>
                </c:pt>
                <c:pt idx="1">
                  <c:v>0.16666666666666666</c:v>
                </c:pt>
                <c:pt idx="2">
                  <c:v>0.16666666666666666</c:v>
                </c:pt>
                <c:pt idx="3">
                  <c:v>0.16666666666666666</c:v>
                </c:pt>
                <c:pt idx="4">
                  <c:v>0.16666666666666666</c:v>
                </c:pt>
                <c:pt idx="5">
                  <c:v>0.16666666666666666</c:v>
                </c:pt>
                <c:pt idx="6">
                  <c:v>0.16666666666666666</c:v>
                </c:pt>
                <c:pt idx="7">
                  <c:v>0.16666666666666666</c:v>
                </c:pt>
                <c:pt idx="8">
                  <c:v>0.16666666666666666</c:v>
                </c:pt>
                <c:pt idx="9">
                  <c:v>0.16666666666666666</c:v>
                </c:pt>
                <c:pt idx="10">
                  <c:v>0.16666666666666666</c:v>
                </c:pt>
                <c:pt idx="11">
                  <c:v>0.16666666666666666</c:v>
                </c:pt>
                <c:pt idx="12">
                  <c:v>0.16666666666666666</c:v>
                </c:pt>
              </c:numCache>
            </c:numRef>
          </c:yVal>
          <c:smooth val="1"/>
        </c:ser>
        <c:dLbls>
          <c:showLegendKey val="0"/>
          <c:showVal val="0"/>
          <c:showCatName val="0"/>
          <c:showSerName val="0"/>
          <c:showPercent val="0"/>
          <c:showBubbleSize val="0"/>
        </c:dLbls>
        <c:axId val="98654080"/>
        <c:axId val="98655616"/>
      </c:scatterChart>
      <c:valAx>
        <c:axId val="98654080"/>
        <c:scaling>
          <c:orientation val="minMax"/>
        </c:scaling>
        <c:delete val="0"/>
        <c:axPos val="b"/>
        <c:numFmt formatCode="General" sourceLinked="1"/>
        <c:majorTickMark val="out"/>
        <c:minorTickMark val="none"/>
        <c:tickLblPos val="nextTo"/>
        <c:crossAx val="98655616"/>
        <c:crosses val="autoZero"/>
        <c:crossBetween val="midCat"/>
      </c:valAx>
      <c:valAx>
        <c:axId val="98655616"/>
        <c:scaling>
          <c:orientation val="minMax"/>
        </c:scaling>
        <c:delete val="0"/>
        <c:axPos val="l"/>
        <c:majorGridlines/>
        <c:numFmt formatCode="#,##0.00" sourceLinked="0"/>
        <c:majorTickMark val="out"/>
        <c:minorTickMark val="none"/>
        <c:tickLblPos val="nextTo"/>
        <c:crossAx val="98654080"/>
        <c:crosses val="autoZero"/>
        <c:crossBetween val="midCat"/>
      </c:valAx>
    </c:plotArea>
    <c:plotVisOnly val="1"/>
    <c:dispBlanksAs val="gap"/>
    <c:showDLblsOverMax val="0"/>
  </c:chart>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0"/>
          </a:pPr>
          <a:endParaRPr lang="en-US"/>
        </a:p>
      </c:txPr>
    </c:title>
    <c:autoTitleDeleted val="0"/>
    <c:plotArea>
      <c:layout/>
      <c:scatterChart>
        <c:scatterStyle val="smoothMarker"/>
        <c:varyColors val="0"/>
        <c:ser>
          <c:idx val="0"/>
          <c:order val="0"/>
          <c:tx>
            <c:strRef>
              <c:f>Uniform!$C$4</c:f>
              <c:strCache>
                <c:ptCount val="1"/>
                <c:pt idx="0">
                  <c:v>cdf(x)</c:v>
                </c:pt>
              </c:strCache>
            </c:strRef>
          </c:tx>
          <c:marker>
            <c:symbol val="none"/>
          </c:marker>
          <c:xVal>
            <c:numRef>
              <c:f>Uniform!$A$5:$A$17</c:f>
              <c:numCache>
                <c:formatCode>General</c:formatCode>
                <c:ptCount val="13"/>
                <c:pt idx="0">
                  <c:v>-3</c:v>
                </c:pt>
                <c:pt idx="1">
                  <c:v>-2.5</c:v>
                </c:pt>
                <c:pt idx="2">
                  <c:v>-2</c:v>
                </c:pt>
                <c:pt idx="3">
                  <c:v>-1.5</c:v>
                </c:pt>
                <c:pt idx="4">
                  <c:v>-1</c:v>
                </c:pt>
                <c:pt idx="5">
                  <c:v>-0.5</c:v>
                </c:pt>
                <c:pt idx="6">
                  <c:v>0</c:v>
                </c:pt>
                <c:pt idx="7">
                  <c:v>0.5</c:v>
                </c:pt>
                <c:pt idx="8">
                  <c:v>1</c:v>
                </c:pt>
                <c:pt idx="9">
                  <c:v>1.5</c:v>
                </c:pt>
                <c:pt idx="10">
                  <c:v>2</c:v>
                </c:pt>
                <c:pt idx="11">
                  <c:v>2.5</c:v>
                </c:pt>
                <c:pt idx="12">
                  <c:v>3</c:v>
                </c:pt>
              </c:numCache>
            </c:numRef>
          </c:xVal>
          <c:yVal>
            <c:numRef>
              <c:f>Uniform!$C$5:$C$17</c:f>
              <c:numCache>
                <c:formatCode>General</c:formatCode>
                <c:ptCount val="13"/>
                <c:pt idx="0">
                  <c:v>0</c:v>
                </c:pt>
                <c:pt idx="1">
                  <c:v>8.3333333333333343E-2</c:v>
                </c:pt>
                <c:pt idx="2">
                  <c:v>0.16666666666666666</c:v>
                </c:pt>
                <c:pt idx="3">
                  <c:v>0.25</c:v>
                </c:pt>
                <c:pt idx="4">
                  <c:v>0.33333333333333331</c:v>
                </c:pt>
                <c:pt idx="5">
                  <c:v>0.41666666666666746</c:v>
                </c:pt>
                <c:pt idx="6">
                  <c:v>0.5</c:v>
                </c:pt>
                <c:pt idx="7">
                  <c:v>0.58333333333333337</c:v>
                </c:pt>
                <c:pt idx="8">
                  <c:v>0.66666666666666663</c:v>
                </c:pt>
                <c:pt idx="9">
                  <c:v>0.75000000000000133</c:v>
                </c:pt>
                <c:pt idx="10">
                  <c:v>0.8333333333333337</c:v>
                </c:pt>
                <c:pt idx="11">
                  <c:v>0.91666666666666652</c:v>
                </c:pt>
                <c:pt idx="12">
                  <c:v>1</c:v>
                </c:pt>
              </c:numCache>
            </c:numRef>
          </c:yVal>
          <c:smooth val="1"/>
        </c:ser>
        <c:dLbls>
          <c:showLegendKey val="0"/>
          <c:showVal val="0"/>
          <c:showCatName val="0"/>
          <c:showSerName val="0"/>
          <c:showPercent val="0"/>
          <c:showBubbleSize val="0"/>
        </c:dLbls>
        <c:axId val="98689024"/>
        <c:axId val="98690560"/>
      </c:scatterChart>
      <c:valAx>
        <c:axId val="98689024"/>
        <c:scaling>
          <c:orientation val="minMax"/>
        </c:scaling>
        <c:delete val="0"/>
        <c:axPos val="b"/>
        <c:numFmt formatCode="General" sourceLinked="1"/>
        <c:majorTickMark val="out"/>
        <c:minorTickMark val="none"/>
        <c:tickLblPos val="nextTo"/>
        <c:crossAx val="98690560"/>
        <c:crosses val="autoZero"/>
        <c:crossBetween val="midCat"/>
      </c:valAx>
      <c:valAx>
        <c:axId val="98690560"/>
        <c:scaling>
          <c:orientation val="minMax"/>
          <c:max val="1"/>
        </c:scaling>
        <c:delete val="0"/>
        <c:axPos val="l"/>
        <c:majorGridlines/>
        <c:numFmt formatCode="#,##0.00" sourceLinked="0"/>
        <c:majorTickMark val="out"/>
        <c:minorTickMark val="none"/>
        <c:tickLblPos val="nextTo"/>
        <c:crossAx val="98689024"/>
        <c:crosses val="autoZero"/>
        <c:crossBetween val="midCat"/>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0"/>
          </a:pPr>
          <a:endParaRPr lang="en-US"/>
        </a:p>
      </c:txPr>
    </c:title>
    <c:autoTitleDeleted val="0"/>
    <c:plotArea>
      <c:layout/>
      <c:scatterChart>
        <c:scatterStyle val="smoothMarker"/>
        <c:varyColors val="0"/>
        <c:ser>
          <c:idx val="0"/>
          <c:order val="0"/>
          <c:tx>
            <c:strRef>
              <c:f>Normal!$B$4</c:f>
              <c:strCache>
                <c:ptCount val="1"/>
                <c:pt idx="0">
                  <c:v>f(x)</c:v>
                </c:pt>
              </c:strCache>
            </c:strRef>
          </c:tx>
          <c:marker>
            <c:symbol val="none"/>
          </c:marker>
          <c:xVal>
            <c:numRef>
              <c:f>Normal!$A$5:$A$29</c:f>
              <c:numCache>
                <c:formatCode>0.00</c:formatCode>
                <c:ptCount val="25"/>
                <c:pt idx="0">
                  <c:v>-3</c:v>
                </c:pt>
                <c:pt idx="1">
                  <c:v>-2.75</c:v>
                </c:pt>
                <c:pt idx="2">
                  <c:v>-2.5</c:v>
                </c:pt>
                <c:pt idx="3">
                  <c:v>-2.25</c:v>
                </c:pt>
                <c:pt idx="4">
                  <c:v>-2</c:v>
                </c:pt>
                <c:pt idx="5">
                  <c:v>-1.75</c:v>
                </c:pt>
                <c:pt idx="6">
                  <c:v>-1.5</c:v>
                </c:pt>
                <c:pt idx="7">
                  <c:v>-1.25</c:v>
                </c:pt>
                <c:pt idx="8">
                  <c:v>-1</c:v>
                </c:pt>
                <c:pt idx="9">
                  <c:v>-0.75000000000000133</c:v>
                </c:pt>
                <c:pt idx="10">
                  <c:v>-0.5</c:v>
                </c:pt>
                <c:pt idx="11">
                  <c:v>-0.25</c:v>
                </c:pt>
                <c:pt idx="12">
                  <c:v>0</c:v>
                </c:pt>
                <c:pt idx="13">
                  <c:v>0.25</c:v>
                </c:pt>
                <c:pt idx="14">
                  <c:v>0.5</c:v>
                </c:pt>
                <c:pt idx="15">
                  <c:v>0.75000000000000133</c:v>
                </c:pt>
                <c:pt idx="16">
                  <c:v>1</c:v>
                </c:pt>
                <c:pt idx="17">
                  <c:v>1.25</c:v>
                </c:pt>
                <c:pt idx="18">
                  <c:v>1.5</c:v>
                </c:pt>
                <c:pt idx="19">
                  <c:v>1.75</c:v>
                </c:pt>
                <c:pt idx="20">
                  <c:v>2</c:v>
                </c:pt>
                <c:pt idx="21">
                  <c:v>2.25</c:v>
                </c:pt>
                <c:pt idx="22">
                  <c:v>2.5</c:v>
                </c:pt>
                <c:pt idx="23">
                  <c:v>2.75</c:v>
                </c:pt>
                <c:pt idx="24">
                  <c:v>3</c:v>
                </c:pt>
              </c:numCache>
            </c:numRef>
          </c:xVal>
          <c:yVal>
            <c:numRef>
              <c:f>Normal!$B$5:$B$29</c:f>
              <c:numCache>
                <c:formatCode>General</c:formatCode>
                <c:ptCount val="25"/>
                <c:pt idx="0">
                  <c:v>4.4318484119380318E-3</c:v>
                </c:pt>
                <c:pt idx="1">
                  <c:v>9.0935625015910546E-3</c:v>
                </c:pt>
                <c:pt idx="2">
                  <c:v>1.7528300493568561E-2</c:v>
                </c:pt>
                <c:pt idx="3">
                  <c:v>3.1739651835667418E-2</c:v>
                </c:pt>
                <c:pt idx="4">
                  <c:v>5.3990966513188084E-2</c:v>
                </c:pt>
                <c:pt idx="5">
                  <c:v>8.627731882651149E-2</c:v>
                </c:pt>
                <c:pt idx="6">
                  <c:v>0.12951759566589174</c:v>
                </c:pt>
                <c:pt idx="7">
                  <c:v>0.18264908538902244</c:v>
                </c:pt>
                <c:pt idx="8">
                  <c:v>0.24197072451914334</c:v>
                </c:pt>
                <c:pt idx="9">
                  <c:v>0.30113743215480437</c:v>
                </c:pt>
                <c:pt idx="10">
                  <c:v>0.35206532676429947</c:v>
                </c:pt>
                <c:pt idx="11">
                  <c:v>0.38666811680285057</c:v>
                </c:pt>
                <c:pt idx="12">
                  <c:v>0.39894228040143281</c:v>
                </c:pt>
                <c:pt idx="13">
                  <c:v>0.38666811680285057</c:v>
                </c:pt>
                <c:pt idx="14">
                  <c:v>0.35206532676429947</c:v>
                </c:pt>
                <c:pt idx="15">
                  <c:v>0.30113743215480437</c:v>
                </c:pt>
                <c:pt idx="16">
                  <c:v>0.24197072451914334</c:v>
                </c:pt>
                <c:pt idx="17">
                  <c:v>0.18264908538902244</c:v>
                </c:pt>
                <c:pt idx="18">
                  <c:v>0.12951759566589174</c:v>
                </c:pt>
                <c:pt idx="19">
                  <c:v>8.627731882651149E-2</c:v>
                </c:pt>
                <c:pt idx="20">
                  <c:v>5.3990966513188084E-2</c:v>
                </c:pt>
                <c:pt idx="21">
                  <c:v>3.1739651835667418E-2</c:v>
                </c:pt>
                <c:pt idx="22">
                  <c:v>1.7528300493568561E-2</c:v>
                </c:pt>
                <c:pt idx="23">
                  <c:v>9.0935625015910546E-3</c:v>
                </c:pt>
                <c:pt idx="24">
                  <c:v>4.4318484119380318E-3</c:v>
                </c:pt>
              </c:numCache>
            </c:numRef>
          </c:yVal>
          <c:smooth val="1"/>
        </c:ser>
        <c:dLbls>
          <c:showLegendKey val="0"/>
          <c:showVal val="0"/>
          <c:showCatName val="0"/>
          <c:showSerName val="0"/>
          <c:showPercent val="0"/>
          <c:showBubbleSize val="0"/>
        </c:dLbls>
        <c:axId val="98458624"/>
        <c:axId val="98472704"/>
      </c:scatterChart>
      <c:valAx>
        <c:axId val="98458624"/>
        <c:scaling>
          <c:orientation val="minMax"/>
        </c:scaling>
        <c:delete val="0"/>
        <c:axPos val="b"/>
        <c:numFmt formatCode="0.00" sourceLinked="1"/>
        <c:majorTickMark val="out"/>
        <c:minorTickMark val="none"/>
        <c:tickLblPos val="nextTo"/>
        <c:crossAx val="98472704"/>
        <c:crosses val="autoZero"/>
        <c:crossBetween val="midCat"/>
      </c:valAx>
      <c:valAx>
        <c:axId val="98472704"/>
        <c:scaling>
          <c:orientation val="minMax"/>
        </c:scaling>
        <c:delete val="0"/>
        <c:axPos val="l"/>
        <c:majorGridlines/>
        <c:numFmt formatCode="#,##0.00" sourceLinked="0"/>
        <c:majorTickMark val="out"/>
        <c:minorTickMark val="none"/>
        <c:tickLblPos val="nextTo"/>
        <c:crossAx val="98458624"/>
        <c:crosses val="autoZero"/>
        <c:crossBetween val="midCat"/>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0"/>
          </a:pPr>
          <a:endParaRPr lang="en-US"/>
        </a:p>
      </c:txPr>
    </c:title>
    <c:autoTitleDeleted val="0"/>
    <c:plotArea>
      <c:layout/>
      <c:scatterChart>
        <c:scatterStyle val="smoothMarker"/>
        <c:varyColors val="0"/>
        <c:ser>
          <c:idx val="0"/>
          <c:order val="0"/>
          <c:tx>
            <c:strRef>
              <c:f>Normal!$C$4</c:f>
              <c:strCache>
                <c:ptCount val="1"/>
                <c:pt idx="0">
                  <c:v>cdf(x)</c:v>
                </c:pt>
              </c:strCache>
            </c:strRef>
          </c:tx>
          <c:marker>
            <c:symbol val="none"/>
          </c:marker>
          <c:xVal>
            <c:numRef>
              <c:f>Normal!$A$5:$A$29</c:f>
              <c:numCache>
                <c:formatCode>0.00</c:formatCode>
                <c:ptCount val="25"/>
                <c:pt idx="0">
                  <c:v>-3</c:v>
                </c:pt>
                <c:pt idx="1">
                  <c:v>-2.75</c:v>
                </c:pt>
                <c:pt idx="2">
                  <c:v>-2.5</c:v>
                </c:pt>
                <c:pt idx="3">
                  <c:v>-2.25</c:v>
                </c:pt>
                <c:pt idx="4">
                  <c:v>-2</c:v>
                </c:pt>
                <c:pt idx="5">
                  <c:v>-1.75</c:v>
                </c:pt>
                <c:pt idx="6">
                  <c:v>-1.5</c:v>
                </c:pt>
                <c:pt idx="7">
                  <c:v>-1.25</c:v>
                </c:pt>
                <c:pt idx="8">
                  <c:v>-1</c:v>
                </c:pt>
                <c:pt idx="9">
                  <c:v>-0.75000000000000133</c:v>
                </c:pt>
                <c:pt idx="10">
                  <c:v>-0.5</c:v>
                </c:pt>
                <c:pt idx="11">
                  <c:v>-0.25</c:v>
                </c:pt>
                <c:pt idx="12">
                  <c:v>0</c:v>
                </c:pt>
                <c:pt idx="13">
                  <c:v>0.25</c:v>
                </c:pt>
                <c:pt idx="14">
                  <c:v>0.5</c:v>
                </c:pt>
                <c:pt idx="15">
                  <c:v>0.75000000000000133</c:v>
                </c:pt>
                <c:pt idx="16">
                  <c:v>1</c:v>
                </c:pt>
                <c:pt idx="17">
                  <c:v>1.25</c:v>
                </c:pt>
                <c:pt idx="18">
                  <c:v>1.5</c:v>
                </c:pt>
                <c:pt idx="19">
                  <c:v>1.75</c:v>
                </c:pt>
                <c:pt idx="20">
                  <c:v>2</c:v>
                </c:pt>
                <c:pt idx="21">
                  <c:v>2.25</c:v>
                </c:pt>
                <c:pt idx="22">
                  <c:v>2.5</c:v>
                </c:pt>
                <c:pt idx="23">
                  <c:v>2.75</c:v>
                </c:pt>
                <c:pt idx="24">
                  <c:v>3</c:v>
                </c:pt>
              </c:numCache>
            </c:numRef>
          </c:xVal>
          <c:yVal>
            <c:numRef>
              <c:f>Normal!$C$5:$C$29</c:f>
              <c:numCache>
                <c:formatCode>General</c:formatCode>
                <c:ptCount val="25"/>
                <c:pt idx="0">
                  <c:v>1.3498980316301041E-3</c:v>
                </c:pt>
                <c:pt idx="1">
                  <c:v>2.9797632350545555E-3</c:v>
                </c:pt>
                <c:pt idx="2">
                  <c:v>6.2096653257759553E-3</c:v>
                </c:pt>
                <c:pt idx="3">
                  <c:v>1.2224472655044671E-2</c:v>
                </c:pt>
                <c:pt idx="4">
                  <c:v>2.2750131948179386E-2</c:v>
                </c:pt>
                <c:pt idx="5">
                  <c:v>4.0059156863817086E-2</c:v>
                </c:pt>
                <c:pt idx="6">
                  <c:v>6.6807201268858099E-2</c:v>
                </c:pt>
                <c:pt idx="7">
                  <c:v>0.10564977366685559</c:v>
                </c:pt>
                <c:pt idx="8">
                  <c:v>0.15865525393145721</c:v>
                </c:pt>
                <c:pt idx="9">
                  <c:v>0.22662735237686826</c:v>
                </c:pt>
                <c:pt idx="10">
                  <c:v>0.30853753872598683</c:v>
                </c:pt>
                <c:pt idx="11">
                  <c:v>0.4012936743170763</c:v>
                </c:pt>
                <c:pt idx="12">
                  <c:v>0.5</c:v>
                </c:pt>
                <c:pt idx="13">
                  <c:v>0.59870632568292192</c:v>
                </c:pt>
                <c:pt idx="14">
                  <c:v>0.69146246127401256</c:v>
                </c:pt>
                <c:pt idx="15">
                  <c:v>0.77337264762313362</c:v>
                </c:pt>
                <c:pt idx="16">
                  <c:v>0.84134474606854448</c:v>
                </c:pt>
                <c:pt idx="17">
                  <c:v>0.89435022633314465</c:v>
                </c:pt>
                <c:pt idx="18">
                  <c:v>0.93319279873114158</c:v>
                </c:pt>
                <c:pt idx="19">
                  <c:v>0.95994084313618533</c:v>
                </c:pt>
                <c:pt idx="20">
                  <c:v>0.97724986805182201</c:v>
                </c:pt>
                <c:pt idx="21">
                  <c:v>0.98777552734495533</c:v>
                </c:pt>
                <c:pt idx="22">
                  <c:v>0.99379033467422462</c:v>
                </c:pt>
                <c:pt idx="23">
                  <c:v>0.99702023676494544</c:v>
                </c:pt>
                <c:pt idx="24">
                  <c:v>0.99865010196836956</c:v>
                </c:pt>
              </c:numCache>
            </c:numRef>
          </c:yVal>
          <c:smooth val="1"/>
        </c:ser>
        <c:dLbls>
          <c:showLegendKey val="0"/>
          <c:showVal val="0"/>
          <c:showCatName val="0"/>
          <c:showSerName val="0"/>
          <c:showPercent val="0"/>
          <c:showBubbleSize val="0"/>
        </c:dLbls>
        <c:axId val="98492800"/>
        <c:axId val="98494336"/>
      </c:scatterChart>
      <c:valAx>
        <c:axId val="98492800"/>
        <c:scaling>
          <c:orientation val="minMax"/>
        </c:scaling>
        <c:delete val="0"/>
        <c:axPos val="b"/>
        <c:numFmt formatCode="0.00" sourceLinked="1"/>
        <c:majorTickMark val="out"/>
        <c:minorTickMark val="none"/>
        <c:tickLblPos val="nextTo"/>
        <c:crossAx val="98494336"/>
        <c:crosses val="autoZero"/>
        <c:crossBetween val="midCat"/>
      </c:valAx>
      <c:valAx>
        <c:axId val="98494336"/>
        <c:scaling>
          <c:orientation val="minMax"/>
        </c:scaling>
        <c:delete val="0"/>
        <c:axPos val="l"/>
        <c:majorGridlines/>
        <c:numFmt formatCode="General" sourceLinked="1"/>
        <c:majorTickMark val="out"/>
        <c:minorTickMark val="none"/>
        <c:tickLblPos val="nextTo"/>
        <c:crossAx val="98492800"/>
        <c:crosses val="autoZero"/>
        <c:crossBetween val="midCat"/>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a:pPr>
            <a:r>
              <a:rPr lang="en-US" sz="1200" b="0"/>
              <a:t>Normal and</a:t>
            </a:r>
            <a:r>
              <a:rPr lang="en-US" sz="1200" b="0" baseline="0"/>
              <a:t> Standard Deviation</a:t>
            </a:r>
            <a:endParaRPr lang="en-US" sz="1200" b="0"/>
          </a:p>
        </c:rich>
      </c:tx>
      <c:overlay val="0"/>
    </c:title>
    <c:autoTitleDeleted val="0"/>
    <c:plotArea>
      <c:layout/>
      <c:scatterChart>
        <c:scatterStyle val="smoothMarker"/>
        <c:varyColors val="0"/>
        <c:ser>
          <c:idx val="0"/>
          <c:order val="0"/>
          <c:tx>
            <c:strRef>
              <c:f>Normal!$B$40</c:f>
              <c:strCache>
                <c:ptCount val="1"/>
                <c:pt idx="0">
                  <c:v>SD=1</c:v>
                </c:pt>
              </c:strCache>
            </c:strRef>
          </c:tx>
          <c:marker>
            <c:symbol val="none"/>
          </c:marker>
          <c:xVal>
            <c:numRef>
              <c:f>Normal!$A$41:$A$65</c:f>
              <c:numCache>
                <c:formatCode>0.00</c:formatCode>
                <c:ptCount val="25"/>
                <c:pt idx="0">
                  <c:v>-3</c:v>
                </c:pt>
                <c:pt idx="1">
                  <c:v>-2.75</c:v>
                </c:pt>
                <c:pt idx="2">
                  <c:v>-2.5</c:v>
                </c:pt>
                <c:pt idx="3">
                  <c:v>-2.25</c:v>
                </c:pt>
                <c:pt idx="4">
                  <c:v>-2</c:v>
                </c:pt>
                <c:pt idx="5">
                  <c:v>-1.75</c:v>
                </c:pt>
                <c:pt idx="6">
                  <c:v>-1.5</c:v>
                </c:pt>
                <c:pt idx="7">
                  <c:v>-1.25</c:v>
                </c:pt>
                <c:pt idx="8">
                  <c:v>-1</c:v>
                </c:pt>
                <c:pt idx="9">
                  <c:v>-0.75000000000000111</c:v>
                </c:pt>
                <c:pt idx="10">
                  <c:v>-0.5</c:v>
                </c:pt>
                <c:pt idx="11">
                  <c:v>-0.25</c:v>
                </c:pt>
                <c:pt idx="12">
                  <c:v>0</c:v>
                </c:pt>
                <c:pt idx="13">
                  <c:v>0.25</c:v>
                </c:pt>
                <c:pt idx="14">
                  <c:v>0.5</c:v>
                </c:pt>
                <c:pt idx="15">
                  <c:v>0.75000000000000111</c:v>
                </c:pt>
                <c:pt idx="16">
                  <c:v>1</c:v>
                </c:pt>
                <c:pt idx="17">
                  <c:v>1.25</c:v>
                </c:pt>
                <c:pt idx="18">
                  <c:v>1.5</c:v>
                </c:pt>
                <c:pt idx="19">
                  <c:v>1.75</c:v>
                </c:pt>
                <c:pt idx="20">
                  <c:v>2</c:v>
                </c:pt>
                <c:pt idx="21">
                  <c:v>2.25</c:v>
                </c:pt>
                <c:pt idx="22">
                  <c:v>2.5</c:v>
                </c:pt>
                <c:pt idx="23">
                  <c:v>2.75</c:v>
                </c:pt>
                <c:pt idx="24">
                  <c:v>3</c:v>
                </c:pt>
              </c:numCache>
            </c:numRef>
          </c:xVal>
          <c:yVal>
            <c:numRef>
              <c:f>Normal!$B$41:$B$65</c:f>
              <c:numCache>
                <c:formatCode>General</c:formatCode>
                <c:ptCount val="25"/>
                <c:pt idx="0">
                  <c:v>4.4318484119380257E-3</c:v>
                </c:pt>
                <c:pt idx="1">
                  <c:v>9.0935625015910546E-3</c:v>
                </c:pt>
                <c:pt idx="2">
                  <c:v>1.7528300493568561E-2</c:v>
                </c:pt>
                <c:pt idx="3">
                  <c:v>3.1739651835667418E-2</c:v>
                </c:pt>
                <c:pt idx="4">
                  <c:v>5.3990966513188084E-2</c:v>
                </c:pt>
                <c:pt idx="5">
                  <c:v>8.627731882651149E-2</c:v>
                </c:pt>
                <c:pt idx="6">
                  <c:v>0.12951759566589174</c:v>
                </c:pt>
                <c:pt idx="7">
                  <c:v>0.18264908538902236</c:v>
                </c:pt>
                <c:pt idx="8">
                  <c:v>0.24197072451914334</c:v>
                </c:pt>
                <c:pt idx="9">
                  <c:v>0.30113743215480437</c:v>
                </c:pt>
                <c:pt idx="10">
                  <c:v>0.35206532676429947</c:v>
                </c:pt>
                <c:pt idx="11">
                  <c:v>0.38666811680285029</c:v>
                </c:pt>
                <c:pt idx="12">
                  <c:v>0.39894228040143281</c:v>
                </c:pt>
                <c:pt idx="13">
                  <c:v>0.38666811680285029</c:v>
                </c:pt>
                <c:pt idx="14">
                  <c:v>0.35206532676429947</c:v>
                </c:pt>
                <c:pt idx="15">
                  <c:v>0.30113743215480437</c:v>
                </c:pt>
                <c:pt idx="16">
                  <c:v>0.24197072451914334</c:v>
                </c:pt>
                <c:pt idx="17">
                  <c:v>0.18264908538902236</c:v>
                </c:pt>
                <c:pt idx="18">
                  <c:v>0.12951759566589174</c:v>
                </c:pt>
                <c:pt idx="19">
                  <c:v>8.627731882651149E-2</c:v>
                </c:pt>
                <c:pt idx="20">
                  <c:v>5.3990966513188084E-2</c:v>
                </c:pt>
                <c:pt idx="21">
                  <c:v>3.1739651835667418E-2</c:v>
                </c:pt>
                <c:pt idx="22">
                  <c:v>1.7528300493568561E-2</c:v>
                </c:pt>
                <c:pt idx="23">
                  <c:v>9.0935625015910546E-3</c:v>
                </c:pt>
                <c:pt idx="24">
                  <c:v>4.4318484119380257E-3</c:v>
                </c:pt>
              </c:numCache>
            </c:numRef>
          </c:yVal>
          <c:smooth val="1"/>
        </c:ser>
        <c:ser>
          <c:idx val="1"/>
          <c:order val="1"/>
          <c:tx>
            <c:strRef>
              <c:f>Normal!$C$40</c:f>
              <c:strCache>
                <c:ptCount val="1"/>
                <c:pt idx="0">
                  <c:v>SD=1.5</c:v>
                </c:pt>
              </c:strCache>
            </c:strRef>
          </c:tx>
          <c:marker>
            <c:symbol val="none"/>
          </c:marker>
          <c:xVal>
            <c:numRef>
              <c:f>Normal!$A$41:$A$65</c:f>
              <c:numCache>
                <c:formatCode>0.00</c:formatCode>
                <c:ptCount val="25"/>
                <c:pt idx="0">
                  <c:v>-3</c:v>
                </c:pt>
                <c:pt idx="1">
                  <c:v>-2.75</c:v>
                </c:pt>
                <c:pt idx="2">
                  <c:v>-2.5</c:v>
                </c:pt>
                <c:pt idx="3">
                  <c:v>-2.25</c:v>
                </c:pt>
                <c:pt idx="4">
                  <c:v>-2</c:v>
                </c:pt>
                <c:pt idx="5">
                  <c:v>-1.75</c:v>
                </c:pt>
                <c:pt idx="6">
                  <c:v>-1.5</c:v>
                </c:pt>
                <c:pt idx="7">
                  <c:v>-1.25</c:v>
                </c:pt>
                <c:pt idx="8">
                  <c:v>-1</c:v>
                </c:pt>
                <c:pt idx="9">
                  <c:v>-0.75000000000000111</c:v>
                </c:pt>
                <c:pt idx="10">
                  <c:v>-0.5</c:v>
                </c:pt>
                <c:pt idx="11">
                  <c:v>-0.25</c:v>
                </c:pt>
                <c:pt idx="12">
                  <c:v>0</c:v>
                </c:pt>
                <c:pt idx="13">
                  <c:v>0.25</c:v>
                </c:pt>
                <c:pt idx="14">
                  <c:v>0.5</c:v>
                </c:pt>
                <c:pt idx="15">
                  <c:v>0.75000000000000111</c:v>
                </c:pt>
                <c:pt idx="16">
                  <c:v>1</c:v>
                </c:pt>
                <c:pt idx="17">
                  <c:v>1.25</c:v>
                </c:pt>
                <c:pt idx="18">
                  <c:v>1.5</c:v>
                </c:pt>
                <c:pt idx="19">
                  <c:v>1.75</c:v>
                </c:pt>
                <c:pt idx="20">
                  <c:v>2</c:v>
                </c:pt>
                <c:pt idx="21">
                  <c:v>2.25</c:v>
                </c:pt>
                <c:pt idx="22">
                  <c:v>2.5</c:v>
                </c:pt>
                <c:pt idx="23">
                  <c:v>2.75</c:v>
                </c:pt>
                <c:pt idx="24">
                  <c:v>3</c:v>
                </c:pt>
              </c:numCache>
            </c:numRef>
          </c:xVal>
          <c:yVal>
            <c:numRef>
              <c:f>Normal!$C$41:$C$65</c:f>
              <c:numCache>
                <c:formatCode>General</c:formatCode>
                <c:ptCount val="25"/>
                <c:pt idx="0">
                  <c:v>3.5993977675458803E-2</c:v>
                </c:pt>
                <c:pt idx="1">
                  <c:v>4.9540775705995375E-2</c:v>
                </c:pt>
                <c:pt idx="2">
                  <c:v>6.6318092528499115E-2</c:v>
                </c:pt>
                <c:pt idx="3">
                  <c:v>8.6345063777261227E-2</c:v>
                </c:pt>
                <c:pt idx="4">
                  <c:v>0.10934004978399579</c:v>
                </c:pt>
                <c:pt idx="5">
                  <c:v>0.13466579036937271</c:v>
                </c:pt>
                <c:pt idx="6">
                  <c:v>0.16131381634609571</c:v>
                </c:pt>
                <c:pt idx="7">
                  <c:v>0.18794125027353531</c:v>
                </c:pt>
                <c:pt idx="8">
                  <c:v>0.21296533701490197</c:v>
                </c:pt>
                <c:pt idx="9">
                  <c:v>0.23471021784286675</c:v>
                </c:pt>
                <c:pt idx="10">
                  <c:v>0.25158881846199543</c:v>
                </c:pt>
                <c:pt idx="11">
                  <c:v>0.26229314406795973</c:v>
                </c:pt>
                <c:pt idx="12">
                  <c:v>0.26596152026762182</c:v>
                </c:pt>
                <c:pt idx="13">
                  <c:v>0.26229314406795973</c:v>
                </c:pt>
                <c:pt idx="14">
                  <c:v>0.25158881846199543</c:v>
                </c:pt>
                <c:pt idx="15">
                  <c:v>0.23471021784286675</c:v>
                </c:pt>
                <c:pt idx="16">
                  <c:v>0.21296533701490197</c:v>
                </c:pt>
                <c:pt idx="17">
                  <c:v>0.18794125027353531</c:v>
                </c:pt>
                <c:pt idx="18">
                  <c:v>0.16131381634609571</c:v>
                </c:pt>
                <c:pt idx="19">
                  <c:v>0.13466579036937271</c:v>
                </c:pt>
                <c:pt idx="20">
                  <c:v>0.10934004978399579</c:v>
                </c:pt>
                <c:pt idx="21">
                  <c:v>8.6345063777261227E-2</c:v>
                </c:pt>
                <c:pt idx="22">
                  <c:v>6.6318092528499115E-2</c:v>
                </c:pt>
                <c:pt idx="23">
                  <c:v>4.9540775705995375E-2</c:v>
                </c:pt>
                <c:pt idx="24">
                  <c:v>3.5993977675458803E-2</c:v>
                </c:pt>
              </c:numCache>
            </c:numRef>
          </c:yVal>
          <c:smooth val="1"/>
        </c:ser>
        <c:ser>
          <c:idx val="2"/>
          <c:order val="2"/>
          <c:tx>
            <c:strRef>
              <c:f>Normal!$D$40</c:f>
              <c:strCache>
                <c:ptCount val="1"/>
                <c:pt idx="0">
                  <c:v>SD=2</c:v>
                </c:pt>
              </c:strCache>
            </c:strRef>
          </c:tx>
          <c:marker>
            <c:symbol val="none"/>
          </c:marker>
          <c:xVal>
            <c:numRef>
              <c:f>Normal!$A$41:$A$65</c:f>
              <c:numCache>
                <c:formatCode>0.00</c:formatCode>
                <c:ptCount val="25"/>
                <c:pt idx="0">
                  <c:v>-3</c:v>
                </c:pt>
                <c:pt idx="1">
                  <c:v>-2.75</c:v>
                </c:pt>
                <c:pt idx="2">
                  <c:v>-2.5</c:v>
                </c:pt>
                <c:pt idx="3">
                  <c:v>-2.25</c:v>
                </c:pt>
                <c:pt idx="4">
                  <c:v>-2</c:v>
                </c:pt>
                <c:pt idx="5">
                  <c:v>-1.75</c:v>
                </c:pt>
                <c:pt idx="6">
                  <c:v>-1.5</c:v>
                </c:pt>
                <c:pt idx="7">
                  <c:v>-1.25</c:v>
                </c:pt>
                <c:pt idx="8">
                  <c:v>-1</c:v>
                </c:pt>
                <c:pt idx="9">
                  <c:v>-0.75000000000000111</c:v>
                </c:pt>
                <c:pt idx="10">
                  <c:v>-0.5</c:v>
                </c:pt>
                <c:pt idx="11">
                  <c:v>-0.25</c:v>
                </c:pt>
                <c:pt idx="12">
                  <c:v>0</c:v>
                </c:pt>
                <c:pt idx="13">
                  <c:v>0.25</c:v>
                </c:pt>
                <c:pt idx="14">
                  <c:v>0.5</c:v>
                </c:pt>
                <c:pt idx="15">
                  <c:v>0.75000000000000111</c:v>
                </c:pt>
                <c:pt idx="16">
                  <c:v>1</c:v>
                </c:pt>
                <c:pt idx="17">
                  <c:v>1.25</c:v>
                </c:pt>
                <c:pt idx="18">
                  <c:v>1.5</c:v>
                </c:pt>
                <c:pt idx="19">
                  <c:v>1.75</c:v>
                </c:pt>
                <c:pt idx="20">
                  <c:v>2</c:v>
                </c:pt>
                <c:pt idx="21">
                  <c:v>2.25</c:v>
                </c:pt>
                <c:pt idx="22">
                  <c:v>2.5</c:v>
                </c:pt>
                <c:pt idx="23">
                  <c:v>2.75</c:v>
                </c:pt>
                <c:pt idx="24">
                  <c:v>3</c:v>
                </c:pt>
              </c:numCache>
            </c:numRef>
          </c:xVal>
          <c:yVal>
            <c:numRef>
              <c:f>Normal!$D$41:$D$65</c:f>
              <c:numCache>
                <c:formatCode>General</c:formatCode>
                <c:ptCount val="25"/>
                <c:pt idx="0">
                  <c:v>6.4758797832946108E-2</c:v>
                </c:pt>
                <c:pt idx="1">
                  <c:v>7.7506132729146734E-2</c:v>
                </c:pt>
                <c:pt idx="2">
                  <c:v>9.1324542694511068E-2</c:v>
                </c:pt>
                <c:pt idx="3">
                  <c:v>0.10593832288784973</c:v>
                </c:pt>
                <c:pt idx="4">
                  <c:v>0.12098536225957167</c:v>
                </c:pt>
                <c:pt idx="5">
                  <c:v>0.13602749918927204</c:v>
                </c:pt>
                <c:pt idx="6">
                  <c:v>0.15056871607740258</c:v>
                </c:pt>
                <c:pt idx="7">
                  <c:v>0.16408048427518751</c:v>
                </c:pt>
                <c:pt idx="8">
                  <c:v>0.17603266338214973</c:v>
                </c:pt>
                <c:pt idx="9">
                  <c:v>0.18592754693488445</c:v>
                </c:pt>
                <c:pt idx="10">
                  <c:v>0.19333405840142492</c:v>
                </c:pt>
                <c:pt idx="11">
                  <c:v>0.19791884347237529</c:v>
                </c:pt>
                <c:pt idx="12">
                  <c:v>0.19947114020071632</c:v>
                </c:pt>
                <c:pt idx="13">
                  <c:v>0.19791884347237529</c:v>
                </c:pt>
                <c:pt idx="14">
                  <c:v>0.19333405840142492</c:v>
                </c:pt>
                <c:pt idx="15">
                  <c:v>0.18592754693488445</c:v>
                </c:pt>
                <c:pt idx="16">
                  <c:v>0.17603266338214973</c:v>
                </c:pt>
                <c:pt idx="17">
                  <c:v>0.16408048427518751</c:v>
                </c:pt>
                <c:pt idx="18">
                  <c:v>0.15056871607740258</c:v>
                </c:pt>
                <c:pt idx="19">
                  <c:v>0.13602749918927204</c:v>
                </c:pt>
                <c:pt idx="20">
                  <c:v>0.12098536225957167</c:v>
                </c:pt>
                <c:pt idx="21">
                  <c:v>0.10593832288784973</c:v>
                </c:pt>
                <c:pt idx="22">
                  <c:v>9.1324542694511068E-2</c:v>
                </c:pt>
                <c:pt idx="23">
                  <c:v>7.7506132729146734E-2</c:v>
                </c:pt>
                <c:pt idx="24">
                  <c:v>6.4758797832946108E-2</c:v>
                </c:pt>
              </c:numCache>
            </c:numRef>
          </c:yVal>
          <c:smooth val="1"/>
        </c:ser>
        <c:ser>
          <c:idx val="3"/>
          <c:order val="3"/>
          <c:tx>
            <c:strRef>
              <c:f>Normal!$E$40</c:f>
              <c:strCache>
                <c:ptCount val="1"/>
                <c:pt idx="0">
                  <c:v>SD=5</c:v>
                </c:pt>
              </c:strCache>
            </c:strRef>
          </c:tx>
          <c:marker>
            <c:symbol val="none"/>
          </c:marker>
          <c:xVal>
            <c:numRef>
              <c:f>Normal!$A$41:$A$65</c:f>
              <c:numCache>
                <c:formatCode>0.00</c:formatCode>
                <c:ptCount val="25"/>
                <c:pt idx="0">
                  <c:v>-3</c:v>
                </c:pt>
                <c:pt idx="1">
                  <c:v>-2.75</c:v>
                </c:pt>
                <c:pt idx="2">
                  <c:v>-2.5</c:v>
                </c:pt>
                <c:pt idx="3">
                  <c:v>-2.25</c:v>
                </c:pt>
                <c:pt idx="4">
                  <c:v>-2</c:v>
                </c:pt>
                <c:pt idx="5">
                  <c:v>-1.75</c:v>
                </c:pt>
                <c:pt idx="6">
                  <c:v>-1.5</c:v>
                </c:pt>
                <c:pt idx="7">
                  <c:v>-1.25</c:v>
                </c:pt>
                <c:pt idx="8">
                  <c:v>-1</c:v>
                </c:pt>
                <c:pt idx="9">
                  <c:v>-0.75000000000000111</c:v>
                </c:pt>
                <c:pt idx="10">
                  <c:v>-0.5</c:v>
                </c:pt>
                <c:pt idx="11">
                  <c:v>-0.25</c:v>
                </c:pt>
                <c:pt idx="12">
                  <c:v>0</c:v>
                </c:pt>
                <c:pt idx="13">
                  <c:v>0.25</c:v>
                </c:pt>
                <c:pt idx="14">
                  <c:v>0.5</c:v>
                </c:pt>
                <c:pt idx="15">
                  <c:v>0.75000000000000111</c:v>
                </c:pt>
                <c:pt idx="16">
                  <c:v>1</c:v>
                </c:pt>
                <c:pt idx="17">
                  <c:v>1.25</c:v>
                </c:pt>
                <c:pt idx="18">
                  <c:v>1.5</c:v>
                </c:pt>
                <c:pt idx="19">
                  <c:v>1.75</c:v>
                </c:pt>
                <c:pt idx="20">
                  <c:v>2</c:v>
                </c:pt>
                <c:pt idx="21">
                  <c:v>2.25</c:v>
                </c:pt>
                <c:pt idx="22">
                  <c:v>2.5</c:v>
                </c:pt>
                <c:pt idx="23">
                  <c:v>2.75</c:v>
                </c:pt>
                <c:pt idx="24">
                  <c:v>3</c:v>
                </c:pt>
              </c:numCache>
            </c:numRef>
          </c:xVal>
          <c:yVal>
            <c:numRef>
              <c:f>Normal!$E$41:$E$65</c:f>
              <c:numCache>
                <c:formatCode>General</c:formatCode>
                <c:ptCount val="25"/>
                <c:pt idx="0">
                  <c:v>6.6644920578359801E-2</c:v>
                </c:pt>
                <c:pt idx="1">
                  <c:v>6.8588771003876794E-2</c:v>
                </c:pt>
                <c:pt idx="2">
                  <c:v>7.0413065352859905E-2</c:v>
                </c:pt>
                <c:pt idx="3">
                  <c:v>7.210539249232957E-2</c:v>
                </c:pt>
                <c:pt idx="4">
                  <c:v>7.365402806066465E-2</c:v>
                </c:pt>
                <c:pt idx="5">
                  <c:v>7.5048069383387567E-2</c:v>
                </c:pt>
                <c:pt idx="6">
                  <c:v>7.6277563092104789E-2</c:v>
                </c:pt>
                <c:pt idx="7">
                  <c:v>7.7333623360569884E-2</c:v>
                </c:pt>
                <c:pt idx="8">
                  <c:v>7.8208538795091168E-2</c:v>
                </c:pt>
                <c:pt idx="9">
                  <c:v>7.8895866181577776E-2</c:v>
                </c:pt>
                <c:pt idx="10">
                  <c:v>7.9390509495402439E-2</c:v>
                </c:pt>
                <c:pt idx="11">
                  <c:v>7.9688782818952794E-2</c:v>
                </c:pt>
                <c:pt idx="12">
                  <c:v>7.9788456080286674E-2</c:v>
                </c:pt>
                <c:pt idx="13">
                  <c:v>7.9688782818952794E-2</c:v>
                </c:pt>
                <c:pt idx="14">
                  <c:v>7.9390509495402439E-2</c:v>
                </c:pt>
                <c:pt idx="15">
                  <c:v>7.8895866181577776E-2</c:v>
                </c:pt>
                <c:pt idx="16">
                  <c:v>7.8208538795091168E-2</c:v>
                </c:pt>
                <c:pt idx="17">
                  <c:v>7.7333623360569884E-2</c:v>
                </c:pt>
                <c:pt idx="18">
                  <c:v>7.6277563092104789E-2</c:v>
                </c:pt>
                <c:pt idx="19">
                  <c:v>7.5048069383387567E-2</c:v>
                </c:pt>
                <c:pt idx="20">
                  <c:v>7.365402806066465E-2</c:v>
                </c:pt>
                <c:pt idx="21">
                  <c:v>7.210539249232957E-2</c:v>
                </c:pt>
                <c:pt idx="22">
                  <c:v>7.0413065352859905E-2</c:v>
                </c:pt>
                <c:pt idx="23">
                  <c:v>6.8588771003876794E-2</c:v>
                </c:pt>
                <c:pt idx="24">
                  <c:v>6.6644920578359801E-2</c:v>
                </c:pt>
              </c:numCache>
            </c:numRef>
          </c:yVal>
          <c:smooth val="1"/>
        </c:ser>
        <c:dLbls>
          <c:showLegendKey val="0"/>
          <c:showVal val="0"/>
          <c:showCatName val="0"/>
          <c:showSerName val="0"/>
          <c:showPercent val="0"/>
          <c:showBubbleSize val="0"/>
        </c:dLbls>
        <c:axId val="59165696"/>
        <c:axId val="59171584"/>
      </c:scatterChart>
      <c:valAx>
        <c:axId val="59165696"/>
        <c:scaling>
          <c:orientation val="minMax"/>
        </c:scaling>
        <c:delete val="0"/>
        <c:axPos val="b"/>
        <c:numFmt formatCode="0.00" sourceLinked="1"/>
        <c:majorTickMark val="out"/>
        <c:minorTickMark val="none"/>
        <c:tickLblPos val="nextTo"/>
        <c:crossAx val="59171584"/>
        <c:crosses val="autoZero"/>
        <c:crossBetween val="midCat"/>
      </c:valAx>
      <c:valAx>
        <c:axId val="59171584"/>
        <c:scaling>
          <c:orientation val="minMax"/>
        </c:scaling>
        <c:delete val="0"/>
        <c:axPos val="l"/>
        <c:majorGridlines/>
        <c:numFmt formatCode="General" sourceLinked="1"/>
        <c:majorTickMark val="out"/>
        <c:minorTickMark val="none"/>
        <c:tickLblPos val="nextTo"/>
        <c:crossAx val="59165696"/>
        <c:crosses val="autoZero"/>
        <c:crossBetween val="midCat"/>
      </c:valAx>
    </c:plotArea>
    <c:legend>
      <c:legendPos val="r"/>
      <c:overlay val="0"/>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0"/>
          </a:pPr>
          <a:endParaRPr lang="en-US"/>
        </a:p>
      </c:txPr>
    </c:title>
    <c:autoTitleDeleted val="0"/>
    <c:plotArea>
      <c:layout/>
      <c:scatterChart>
        <c:scatterStyle val="smoothMarker"/>
        <c:varyColors val="0"/>
        <c:ser>
          <c:idx val="0"/>
          <c:order val="0"/>
          <c:tx>
            <c:strRef>
              <c:f>Normal!$B$4</c:f>
              <c:strCache>
                <c:ptCount val="1"/>
                <c:pt idx="0">
                  <c:v>f(x)</c:v>
                </c:pt>
              </c:strCache>
            </c:strRef>
          </c:tx>
          <c:marker>
            <c:symbol val="none"/>
          </c:marker>
          <c:xVal>
            <c:numRef>
              <c:f>Normal!$A$5:$A$29</c:f>
              <c:numCache>
                <c:formatCode>0.00</c:formatCode>
                <c:ptCount val="25"/>
                <c:pt idx="0">
                  <c:v>-3</c:v>
                </c:pt>
                <c:pt idx="1">
                  <c:v>-2.75</c:v>
                </c:pt>
                <c:pt idx="2">
                  <c:v>-2.5</c:v>
                </c:pt>
                <c:pt idx="3">
                  <c:v>-2.25</c:v>
                </c:pt>
                <c:pt idx="4">
                  <c:v>-2</c:v>
                </c:pt>
                <c:pt idx="5">
                  <c:v>-1.75</c:v>
                </c:pt>
                <c:pt idx="6">
                  <c:v>-1.5</c:v>
                </c:pt>
                <c:pt idx="7">
                  <c:v>-1.25</c:v>
                </c:pt>
                <c:pt idx="8">
                  <c:v>-1</c:v>
                </c:pt>
                <c:pt idx="9">
                  <c:v>-0.75000000000000111</c:v>
                </c:pt>
                <c:pt idx="10">
                  <c:v>-0.5</c:v>
                </c:pt>
                <c:pt idx="11">
                  <c:v>-0.25</c:v>
                </c:pt>
                <c:pt idx="12">
                  <c:v>0</c:v>
                </c:pt>
                <c:pt idx="13">
                  <c:v>0.25</c:v>
                </c:pt>
                <c:pt idx="14">
                  <c:v>0.5</c:v>
                </c:pt>
                <c:pt idx="15">
                  <c:v>0.75000000000000111</c:v>
                </c:pt>
                <c:pt idx="16">
                  <c:v>1</c:v>
                </c:pt>
                <c:pt idx="17">
                  <c:v>1.25</c:v>
                </c:pt>
                <c:pt idx="18">
                  <c:v>1.5</c:v>
                </c:pt>
                <c:pt idx="19">
                  <c:v>1.75</c:v>
                </c:pt>
                <c:pt idx="20">
                  <c:v>2</c:v>
                </c:pt>
                <c:pt idx="21">
                  <c:v>2.25</c:v>
                </c:pt>
                <c:pt idx="22">
                  <c:v>2.5</c:v>
                </c:pt>
                <c:pt idx="23">
                  <c:v>2.75</c:v>
                </c:pt>
                <c:pt idx="24">
                  <c:v>3</c:v>
                </c:pt>
              </c:numCache>
            </c:numRef>
          </c:xVal>
          <c:yVal>
            <c:numRef>
              <c:f>Normal!$B$5:$B$29</c:f>
              <c:numCache>
                <c:formatCode>General</c:formatCode>
                <c:ptCount val="25"/>
                <c:pt idx="0">
                  <c:v>4.4318484119380257E-3</c:v>
                </c:pt>
                <c:pt idx="1">
                  <c:v>9.0935625015910546E-3</c:v>
                </c:pt>
                <c:pt idx="2">
                  <c:v>1.7528300493568561E-2</c:v>
                </c:pt>
                <c:pt idx="3">
                  <c:v>3.1739651835667418E-2</c:v>
                </c:pt>
                <c:pt idx="4">
                  <c:v>5.3990966513188084E-2</c:v>
                </c:pt>
                <c:pt idx="5">
                  <c:v>8.627731882651149E-2</c:v>
                </c:pt>
                <c:pt idx="6">
                  <c:v>0.12951759566589174</c:v>
                </c:pt>
                <c:pt idx="7">
                  <c:v>0.18264908538902236</c:v>
                </c:pt>
                <c:pt idx="8">
                  <c:v>0.24197072451914334</c:v>
                </c:pt>
                <c:pt idx="9">
                  <c:v>0.30113743215480437</c:v>
                </c:pt>
                <c:pt idx="10">
                  <c:v>0.35206532676429947</c:v>
                </c:pt>
                <c:pt idx="11">
                  <c:v>0.38666811680285029</c:v>
                </c:pt>
                <c:pt idx="12">
                  <c:v>0.39894228040143281</c:v>
                </c:pt>
                <c:pt idx="13">
                  <c:v>0.38666811680285029</c:v>
                </c:pt>
                <c:pt idx="14">
                  <c:v>0.35206532676429947</c:v>
                </c:pt>
                <c:pt idx="15">
                  <c:v>0.30113743215480437</c:v>
                </c:pt>
                <c:pt idx="16">
                  <c:v>0.24197072451914334</c:v>
                </c:pt>
                <c:pt idx="17">
                  <c:v>0.18264908538902236</c:v>
                </c:pt>
                <c:pt idx="18">
                  <c:v>0.12951759566589174</c:v>
                </c:pt>
                <c:pt idx="19">
                  <c:v>8.627731882651149E-2</c:v>
                </c:pt>
                <c:pt idx="20">
                  <c:v>5.3990966513188084E-2</c:v>
                </c:pt>
                <c:pt idx="21">
                  <c:v>3.1739651835667418E-2</c:v>
                </c:pt>
                <c:pt idx="22">
                  <c:v>1.7528300493568561E-2</c:v>
                </c:pt>
                <c:pt idx="23">
                  <c:v>9.0935625015910546E-3</c:v>
                </c:pt>
                <c:pt idx="24">
                  <c:v>4.4318484119380257E-3</c:v>
                </c:pt>
              </c:numCache>
            </c:numRef>
          </c:yVal>
          <c:smooth val="1"/>
        </c:ser>
        <c:dLbls>
          <c:showLegendKey val="0"/>
          <c:showVal val="0"/>
          <c:showCatName val="0"/>
          <c:showSerName val="0"/>
          <c:showPercent val="0"/>
          <c:showBubbleSize val="0"/>
        </c:dLbls>
        <c:axId val="59205504"/>
        <c:axId val="59207040"/>
      </c:scatterChart>
      <c:valAx>
        <c:axId val="59205504"/>
        <c:scaling>
          <c:orientation val="minMax"/>
        </c:scaling>
        <c:delete val="0"/>
        <c:axPos val="b"/>
        <c:numFmt formatCode="0.00" sourceLinked="1"/>
        <c:majorTickMark val="out"/>
        <c:minorTickMark val="none"/>
        <c:tickLblPos val="nextTo"/>
        <c:crossAx val="59207040"/>
        <c:crosses val="autoZero"/>
        <c:crossBetween val="midCat"/>
      </c:valAx>
      <c:valAx>
        <c:axId val="59207040"/>
        <c:scaling>
          <c:orientation val="minMax"/>
        </c:scaling>
        <c:delete val="0"/>
        <c:axPos val="l"/>
        <c:majorGridlines/>
        <c:numFmt formatCode="#,##0.00" sourceLinked="0"/>
        <c:majorTickMark val="out"/>
        <c:minorTickMark val="none"/>
        <c:tickLblPos val="nextTo"/>
        <c:crossAx val="59205504"/>
        <c:crosses val="autoZero"/>
        <c:crossBetween val="midCat"/>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0"/>
          </a:pPr>
          <a:endParaRPr lang="en-US"/>
        </a:p>
      </c:txPr>
    </c:title>
    <c:autoTitleDeleted val="0"/>
    <c:plotArea>
      <c:layout/>
      <c:scatterChart>
        <c:scatterStyle val="smoothMarker"/>
        <c:varyColors val="0"/>
        <c:ser>
          <c:idx val="0"/>
          <c:order val="0"/>
          <c:tx>
            <c:strRef>
              <c:f>Normal!$C$4</c:f>
              <c:strCache>
                <c:ptCount val="1"/>
                <c:pt idx="0">
                  <c:v>cdf(x)</c:v>
                </c:pt>
              </c:strCache>
            </c:strRef>
          </c:tx>
          <c:marker>
            <c:symbol val="none"/>
          </c:marker>
          <c:xVal>
            <c:numRef>
              <c:f>Normal!$A$5:$A$29</c:f>
              <c:numCache>
                <c:formatCode>0.00</c:formatCode>
                <c:ptCount val="25"/>
                <c:pt idx="0">
                  <c:v>-3</c:v>
                </c:pt>
                <c:pt idx="1">
                  <c:v>-2.75</c:v>
                </c:pt>
                <c:pt idx="2">
                  <c:v>-2.5</c:v>
                </c:pt>
                <c:pt idx="3">
                  <c:v>-2.25</c:v>
                </c:pt>
                <c:pt idx="4">
                  <c:v>-2</c:v>
                </c:pt>
                <c:pt idx="5">
                  <c:v>-1.75</c:v>
                </c:pt>
                <c:pt idx="6">
                  <c:v>-1.5</c:v>
                </c:pt>
                <c:pt idx="7">
                  <c:v>-1.25</c:v>
                </c:pt>
                <c:pt idx="8">
                  <c:v>-1</c:v>
                </c:pt>
                <c:pt idx="9">
                  <c:v>-0.75000000000000111</c:v>
                </c:pt>
                <c:pt idx="10">
                  <c:v>-0.5</c:v>
                </c:pt>
                <c:pt idx="11">
                  <c:v>-0.25</c:v>
                </c:pt>
                <c:pt idx="12">
                  <c:v>0</c:v>
                </c:pt>
                <c:pt idx="13">
                  <c:v>0.25</c:v>
                </c:pt>
                <c:pt idx="14">
                  <c:v>0.5</c:v>
                </c:pt>
                <c:pt idx="15">
                  <c:v>0.75000000000000111</c:v>
                </c:pt>
                <c:pt idx="16">
                  <c:v>1</c:v>
                </c:pt>
                <c:pt idx="17">
                  <c:v>1.25</c:v>
                </c:pt>
                <c:pt idx="18">
                  <c:v>1.5</c:v>
                </c:pt>
                <c:pt idx="19">
                  <c:v>1.75</c:v>
                </c:pt>
                <c:pt idx="20">
                  <c:v>2</c:v>
                </c:pt>
                <c:pt idx="21">
                  <c:v>2.25</c:v>
                </c:pt>
                <c:pt idx="22">
                  <c:v>2.5</c:v>
                </c:pt>
                <c:pt idx="23">
                  <c:v>2.75</c:v>
                </c:pt>
                <c:pt idx="24">
                  <c:v>3</c:v>
                </c:pt>
              </c:numCache>
            </c:numRef>
          </c:xVal>
          <c:yVal>
            <c:numRef>
              <c:f>Normal!$C$5:$C$29</c:f>
              <c:numCache>
                <c:formatCode>General</c:formatCode>
                <c:ptCount val="25"/>
                <c:pt idx="0">
                  <c:v>1.3498980316301041E-3</c:v>
                </c:pt>
                <c:pt idx="1">
                  <c:v>2.9797632350545555E-3</c:v>
                </c:pt>
                <c:pt idx="2">
                  <c:v>6.2096653257759519E-3</c:v>
                </c:pt>
                <c:pt idx="3">
                  <c:v>1.2224472655044671E-2</c:v>
                </c:pt>
                <c:pt idx="4">
                  <c:v>2.2750131948179375E-2</c:v>
                </c:pt>
                <c:pt idx="5">
                  <c:v>4.0059156863817086E-2</c:v>
                </c:pt>
                <c:pt idx="6">
                  <c:v>6.6807201268858099E-2</c:v>
                </c:pt>
                <c:pt idx="7">
                  <c:v>0.10564977366685555</c:v>
                </c:pt>
                <c:pt idx="8">
                  <c:v>0.15865525393145721</c:v>
                </c:pt>
                <c:pt idx="9">
                  <c:v>0.22662735237686826</c:v>
                </c:pt>
                <c:pt idx="10">
                  <c:v>0.30853753872598683</c:v>
                </c:pt>
                <c:pt idx="11">
                  <c:v>0.4012936743170763</c:v>
                </c:pt>
                <c:pt idx="12">
                  <c:v>0.5</c:v>
                </c:pt>
                <c:pt idx="13">
                  <c:v>0.59870632568292226</c:v>
                </c:pt>
                <c:pt idx="14">
                  <c:v>0.69146246127401256</c:v>
                </c:pt>
                <c:pt idx="15">
                  <c:v>0.77337264762313318</c:v>
                </c:pt>
                <c:pt idx="16">
                  <c:v>0.84134474606854415</c:v>
                </c:pt>
                <c:pt idx="17">
                  <c:v>0.89435022633314465</c:v>
                </c:pt>
                <c:pt idx="18">
                  <c:v>0.93319279873114158</c:v>
                </c:pt>
                <c:pt idx="19">
                  <c:v>0.95994084313618488</c:v>
                </c:pt>
                <c:pt idx="20">
                  <c:v>0.97724986805182179</c:v>
                </c:pt>
                <c:pt idx="21">
                  <c:v>0.98777552734495533</c:v>
                </c:pt>
                <c:pt idx="22">
                  <c:v>0.99379033467422462</c:v>
                </c:pt>
                <c:pt idx="23">
                  <c:v>0.99702023676494544</c:v>
                </c:pt>
                <c:pt idx="24">
                  <c:v>0.99865010196836956</c:v>
                </c:pt>
              </c:numCache>
            </c:numRef>
          </c:yVal>
          <c:smooth val="1"/>
        </c:ser>
        <c:dLbls>
          <c:showLegendKey val="0"/>
          <c:showVal val="0"/>
          <c:showCatName val="0"/>
          <c:showSerName val="0"/>
          <c:showPercent val="0"/>
          <c:showBubbleSize val="0"/>
        </c:dLbls>
        <c:axId val="59223040"/>
        <c:axId val="59224832"/>
      </c:scatterChart>
      <c:valAx>
        <c:axId val="59223040"/>
        <c:scaling>
          <c:orientation val="minMax"/>
        </c:scaling>
        <c:delete val="0"/>
        <c:axPos val="b"/>
        <c:numFmt formatCode="0.00" sourceLinked="1"/>
        <c:majorTickMark val="out"/>
        <c:minorTickMark val="none"/>
        <c:tickLblPos val="nextTo"/>
        <c:crossAx val="59224832"/>
        <c:crosses val="autoZero"/>
        <c:crossBetween val="midCat"/>
      </c:valAx>
      <c:valAx>
        <c:axId val="59224832"/>
        <c:scaling>
          <c:orientation val="minMax"/>
        </c:scaling>
        <c:delete val="0"/>
        <c:axPos val="l"/>
        <c:majorGridlines/>
        <c:numFmt formatCode="General" sourceLinked="1"/>
        <c:majorTickMark val="out"/>
        <c:minorTickMark val="none"/>
        <c:tickLblPos val="nextTo"/>
        <c:crossAx val="59223040"/>
        <c:crosses val="autoZero"/>
        <c:crossBetween val="midCat"/>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100" b="0"/>
          </a:pPr>
          <a:endParaRPr lang="en-US"/>
        </a:p>
      </c:txPr>
    </c:title>
    <c:autoTitleDeleted val="0"/>
    <c:plotArea>
      <c:layout/>
      <c:scatterChart>
        <c:scatterStyle val="smoothMarker"/>
        <c:varyColors val="0"/>
        <c:ser>
          <c:idx val="0"/>
          <c:order val="0"/>
          <c:tx>
            <c:strRef>
              <c:f>TDistribution!$B$5</c:f>
              <c:strCache>
                <c:ptCount val="1"/>
                <c:pt idx="0">
                  <c:v>f(x)</c:v>
                </c:pt>
              </c:strCache>
            </c:strRef>
          </c:tx>
          <c:marker>
            <c:symbol val="none"/>
          </c:marker>
          <c:xVal>
            <c:numRef>
              <c:f>TDistribution!$A$6:$A$30</c:f>
              <c:numCache>
                <c:formatCode>0.00</c:formatCode>
                <c:ptCount val="25"/>
                <c:pt idx="0">
                  <c:v>-3</c:v>
                </c:pt>
                <c:pt idx="1">
                  <c:v>-2.75</c:v>
                </c:pt>
                <c:pt idx="2">
                  <c:v>-2.5</c:v>
                </c:pt>
                <c:pt idx="3">
                  <c:v>-2.25</c:v>
                </c:pt>
                <c:pt idx="4">
                  <c:v>-2</c:v>
                </c:pt>
                <c:pt idx="5">
                  <c:v>-1.75</c:v>
                </c:pt>
                <c:pt idx="6">
                  <c:v>-1.5</c:v>
                </c:pt>
                <c:pt idx="7">
                  <c:v>-1.25</c:v>
                </c:pt>
                <c:pt idx="8">
                  <c:v>-1</c:v>
                </c:pt>
                <c:pt idx="9">
                  <c:v>-0.75000000000000133</c:v>
                </c:pt>
                <c:pt idx="10">
                  <c:v>-0.5</c:v>
                </c:pt>
                <c:pt idx="11">
                  <c:v>-0.25</c:v>
                </c:pt>
                <c:pt idx="12">
                  <c:v>0</c:v>
                </c:pt>
                <c:pt idx="13">
                  <c:v>0.25</c:v>
                </c:pt>
                <c:pt idx="14">
                  <c:v>0.5</c:v>
                </c:pt>
                <c:pt idx="15">
                  <c:v>0.75000000000000133</c:v>
                </c:pt>
                <c:pt idx="16">
                  <c:v>1</c:v>
                </c:pt>
                <c:pt idx="17">
                  <c:v>1.25</c:v>
                </c:pt>
                <c:pt idx="18">
                  <c:v>1.5</c:v>
                </c:pt>
                <c:pt idx="19">
                  <c:v>1.75</c:v>
                </c:pt>
                <c:pt idx="20">
                  <c:v>2</c:v>
                </c:pt>
                <c:pt idx="21">
                  <c:v>2.25</c:v>
                </c:pt>
                <c:pt idx="22">
                  <c:v>2.5</c:v>
                </c:pt>
                <c:pt idx="23">
                  <c:v>2.75</c:v>
                </c:pt>
                <c:pt idx="24">
                  <c:v>3</c:v>
                </c:pt>
              </c:numCache>
            </c:numRef>
          </c:xVal>
          <c:yVal>
            <c:numRef>
              <c:f>TDistribution!$B$6:$B$30</c:f>
              <c:numCache>
                <c:formatCode>0.0000000</c:formatCode>
                <c:ptCount val="25"/>
                <c:pt idx="0">
                  <c:v>7.2537480712424303E-3</c:v>
                </c:pt>
                <c:pt idx="1">
                  <c:v>1.271914039931378E-2</c:v>
                </c:pt>
                <c:pt idx="2">
                  <c:v>2.1713913718588152E-2</c:v>
                </c:pt>
                <c:pt idx="3">
                  <c:v>3.5930409864886943E-2</c:v>
                </c:pt>
                <c:pt idx="4">
                  <c:v>5.7360696613852534E-2</c:v>
                </c:pt>
                <c:pt idx="5">
                  <c:v>8.7931752964601803E-2</c:v>
                </c:pt>
                <c:pt idx="6">
                  <c:v>0.12883201625822965</c:v>
                </c:pt>
                <c:pt idx="7">
                  <c:v>0.17959410344560192</c:v>
                </c:pt>
                <c:pt idx="8">
                  <c:v>0.23721102275791686</c:v>
                </c:pt>
                <c:pt idx="9">
                  <c:v>0.29576389712716272</c:v>
                </c:pt>
                <c:pt idx="10">
                  <c:v>0.34704869664623267</c:v>
                </c:pt>
                <c:pt idx="11">
                  <c:v>0.382359002642367</c:v>
                </c:pt>
                <c:pt idx="12">
                  <c:v>0.39497378963620966</c:v>
                </c:pt>
                <c:pt idx="13">
                  <c:v>0.382359002642367</c:v>
                </c:pt>
                <c:pt idx="14">
                  <c:v>0.34704869664623267</c:v>
                </c:pt>
                <c:pt idx="15">
                  <c:v>0.29576389712716272</c:v>
                </c:pt>
                <c:pt idx="16">
                  <c:v>0.23721102275791686</c:v>
                </c:pt>
                <c:pt idx="17">
                  <c:v>0.17959410344560192</c:v>
                </c:pt>
                <c:pt idx="18">
                  <c:v>0.12883201625822965</c:v>
                </c:pt>
                <c:pt idx="19">
                  <c:v>8.7931752964601803E-2</c:v>
                </c:pt>
                <c:pt idx="20">
                  <c:v>5.7360696613852534E-2</c:v>
                </c:pt>
                <c:pt idx="21">
                  <c:v>3.5930409864886943E-2</c:v>
                </c:pt>
                <c:pt idx="22">
                  <c:v>2.1713913718588152E-2</c:v>
                </c:pt>
                <c:pt idx="23">
                  <c:v>1.271914039931378E-2</c:v>
                </c:pt>
                <c:pt idx="24">
                  <c:v>7.2537480712424303E-3</c:v>
                </c:pt>
              </c:numCache>
            </c:numRef>
          </c:yVal>
          <c:smooth val="1"/>
        </c:ser>
        <c:dLbls>
          <c:showLegendKey val="0"/>
          <c:showVal val="0"/>
          <c:showCatName val="0"/>
          <c:showSerName val="0"/>
          <c:showPercent val="0"/>
          <c:showBubbleSize val="0"/>
        </c:dLbls>
        <c:axId val="99000320"/>
        <c:axId val="99001856"/>
      </c:scatterChart>
      <c:valAx>
        <c:axId val="99000320"/>
        <c:scaling>
          <c:orientation val="minMax"/>
        </c:scaling>
        <c:delete val="0"/>
        <c:axPos val="b"/>
        <c:numFmt formatCode="0.00" sourceLinked="1"/>
        <c:majorTickMark val="out"/>
        <c:minorTickMark val="none"/>
        <c:tickLblPos val="nextTo"/>
        <c:crossAx val="99001856"/>
        <c:crosses val="autoZero"/>
        <c:crossBetween val="midCat"/>
      </c:valAx>
      <c:valAx>
        <c:axId val="99001856"/>
        <c:scaling>
          <c:orientation val="minMax"/>
        </c:scaling>
        <c:delete val="0"/>
        <c:axPos val="l"/>
        <c:majorGridlines/>
        <c:numFmt formatCode="0.00" sourceLinked="0"/>
        <c:majorTickMark val="out"/>
        <c:minorTickMark val="none"/>
        <c:tickLblPos val="nextTo"/>
        <c:crossAx val="99000320"/>
        <c:crosses val="autoZero"/>
        <c:crossBetween val="midCat"/>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100" b="0"/>
          </a:pPr>
          <a:endParaRPr lang="en-US"/>
        </a:p>
      </c:txPr>
    </c:title>
    <c:autoTitleDeleted val="0"/>
    <c:plotArea>
      <c:layout/>
      <c:scatterChart>
        <c:scatterStyle val="smoothMarker"/>
        <c:varyColors val="0"/>
        <c:ser>
          <c:idx val="0"/>
          <c:order val="0"/>
          <c:tx>
            <c:strRef>
              <c:f>TDistribution!$C$5</c:f>
              <c:strCache>
                <c:ptCount val="1"/>
                <c:pt idx="0">
                  <c:v>cdf(x)</c:v>
                </c:pt>
              </c:strCache>
            </c:strRef>
          </c:tx>
          <c:marker>
            <c:symbol val="none"/>
          </c:marker>
          <c:xVal>
            <c:numRef>
              <c:f>TDistribution!$A$6:$A$30</c:f>
              <c:numCache>
                <c:formatCode>0.00</c:formatCode>
                <c:ptCount val="25"/>
                <c:pt idx="0">
                  <c:v>-3</c:v>
                </c:pt>
                <c:pt idx="1">
                  <c:v>-2.75</c:v>
                </c:pt>
                <c:pt idx="2">
                  <c:v>-2.5</c:v>
                </c:pt>
                <c:pt idx="3">
                  <c:v>-2.25</c:v>
                </c:pt>
                <c:pt idx="4">
                  <c:v>-2</c:v>
                </c:pt>
                <c:pt idx="5">
                  <c:v>-1.75</c:v>
                </c:pt>
                <c:pt idx="6">
                  <c:v>-1.5</c:v>
                </c:pt>
                <c:pt idx="7">
                  <c:v>-1.25</c:v>
                </c:pt>
                <c:pt idx="8">
                  <c:v>-1</c:v>
                </c:pt>
                <c:pt idx="9">
                  <c:v>-0.75000000000000133</c:v>
                </c:pt>
                <c:pt idx="10">
                  <c:v>-0.5</c:v>
                </c:pt>
                <c:pt idx="11">
                  <c:v>-0.25</c:v>
                </c:pt>
                <c:pt idx="12">
                  <c:v>0</c:v>
                </c:pt>
                <c:pt idx="13">
                  <c:v>0.25</c:v>
                </c:pt>
                <c:pt idx="14">
                  <c:v>0.5</c:v>
                </c:pt>
                <c:pt idx="15">
                  <c:v>0.75000000000000133</c:v>
                </c:pt>
                <c:pt idx="16">
                  <c:v>1</c:v>
                </c:pt>
                <c:pt idx="17">
                  <c:v>1.25</c:v>
                </c:pt>
                <c:pt idx="18">
                  <c:v>1.5</c:v>
                </c:pt>
                <c:pt idx="19">
                  <c:v>1.75</c:v>
                </c:pt>
                <c:pt idx="20">
                  <c:v>2</c:v>
                </c:pt>
                <c:pt idx="21">
                  <c:v>2.25</c:v>
                </c:pt>
                <c:pt idx="22">
                  <c:v>2.5</c:v>
                </c:pt>
                <c:pt idx="23">
                  <c:v>2.75</c:v>
                </c:pt>
                <c:pt idx="24">
                  <c:v>3</c:v>
                </c:pt>
              </c:numCache>
            </c:numRef>
          </c:xVal>
          <c:yVal>
            <c:numRef>
              <c:f>TDistribution!$C$6:$C$30</c:f>
              <c:numCache>
                <c:formatCode>0.0000000</c:formatCode>
                <c:ptCount val="25"/>
                <c:pt idx="0">
                  <c:v>3.0190897630621855E-3</c:v>
                </c:pt>
                <c:pt idx="1">
                  <c:v>5.457062187335911E-3</c:v>
                </c:pt>
                <c:pt idx="2">
                  <c:v>9.671563676628938E-3</c:v>
                </c:pt>
                <c:pt idx="3">
                  <c:v>1.6748247432167785E-2</c:v>
                </c:pt>
                <c:pt idx="4">
                  <c:v>2.8237988643631941E-2</c:v>
                </c:pt>
                <c:pt idx="5">
                  <c:v>4.6192285018533175E-2</c:v>
                </c:pt>
                <c:pt idx="6">
                  <c:v>7.3069232280088339E-2</c:v>
                </c:pt>
                <c:pt idx="7">
                  <c:v>0.11143733422557921</c:v>
                </c:pt>
                <c:pt idx="8">
                  <c:v>0.16344595636789297</c:v>
                </c:pt>
                <c:pt idx="9">
                  <c:v>0.23012760600946913</c:v>
                </c:pt>
                <c:pt idx="10">
                  <c:v>0.31072389260751632</c:v>
                </c:pt>
                <c:pt idx="11">
                  <c:v>0.40231514072210528</c:v>
                </c:pt>
                <c:pt idx="12">
                  <c:v>0.5</c:v>
                </c:pt>
                <c:pt idx="13">
                  <c:v>0.59768485927789472</c:v>
                </c:pt>
                <c:pt idx="14">
                  <c:v>0.68927610739248379</c:v>
                </c:pt>
                <c:pt idx="15">
                  <c:v>0.76987239399053164</c:v>
                </c:pt>
                <c:pt idx="16">
                  <c:v>0.83655404363210761</c:v>
                </c:pt>
                <c:pt idx="17">
                  <c:v>0.88856266577441856</c:v>
                </c:pt>
                <c:pt idx="18">
                  <c:v>0.92693076771991156</c:v>
                </c:pt>
                <c:pt idx="19">
                  <c:v>0.95380771498146699</c:v>
                </c:pt>
                <c:pt idx="20">
                  <c:v>0.97176201135636808</c:v>
                </c:pt>
                <c:pt idx="21">
                  <c:v>0.9832517525678327</c:v>
                </c:pt>
                <c:pt idx="22">
                  <c:v>0.99032843632337331</c:v>
                </c:pt>
                <c:pt idx="23">
                  <c:v>0.99454293781266179</c:v>
                </c:pt>
                <c:pt idx="24">
                  <c:v>0.99698091023693758</c:v>
                </c:pt>
              </c:numCache>
            </c:numRef>
          </c:yVal>
          <c:smooth val="1"/>
        </c:ser>
        <c:dLbls>
          <c:showLegendKey val="0"/>
          <c:showVal val="0"/>
          <c:showCatName val="0"/>
          <c:showSerName val="0"/>
          <c:showPercent val="0"/>
          <c:showBubbleSize val="0"/>
        </c:dLbls>
        <c:axId val="99021952"/>
        <c:axId val="99023488"/>
      </c:scatterChart>
      <c:valAx>
        <c:axId val="99021952"/>
        <c:scaling>
          <c:orientation val="minMax"/>
        </c:scaling>
        <c:delete val="0"/>
        <c:axPos val="b"/>
        <c:numFmt formatCode="0.00" sourceLinked="1"/>
        <c:majorTickMark val="out"/>
        <c:minorTickMark val="none"/>
        <c:tickLblPos val="nextTo"/>
        <c:crossAx val="99023488"/>
        <c:crosses val="autoZero"/>
        <c:crossBetween val="midCat"/>
      </c:valAx>
      <c:valAx>
        <c:axId val="99023488"/>
        <c:scaling>
          <c:orientation val="minMax"/>
        </c:scaling>
        <c:delete val="0"/>
        <c:axPos val="l"/>
        <c:majorGridlines/>
        <c:numFmt formatCode="0.00" sourceLinked="0"/>
        <c:majorTickMark val="out"/>
        <c:minorTickMark val="none"/>
        <c:tickLblPos val="nextTo"/>
        <c:crossAx val="99021952"/>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a:pPr>
            <a:r>
              <a:rPr lang="en-US" sz="1200" b="0"/>
              <a:t>Cumulative Binomial:</a:t>
            </a:r>
            <a:r>
              <a:rPr lang="en-US" sz="1200" b="0" baseline="0"/>
              <a:t> n=10, p=1/2</a:t>
            </a:r>
            <a:endParaRPr lang="en-US" sz="1200" b="0"/>
          </a:p>
        </c:rich>
      </c:tx>
      <c:overlay val="0"/>
    </c:title>
    <c:autoTitleDeleted val="0"/>
    <c:plotArea>
      <c:layout/>
      <c:lineChart>
        <c:grouping val="standard"/>
        <c:varyColors val="0"/>
        <c:ser>
          <c:idx val="0"/>
          <c:order val="0"/>
          <c:tx>
            <c:strRef>
              <c:f>Binomial!$C$3</c:f>
              <c:strCache>
                <c:ptCount val="1"/>
                <c:pt idx="0">
                  <c:v>Cumulative</c:v>
                </c:pt>
              </c:strCache>
            </c:strRef>
          </c:tx>
          <c:marker>
            <c:symbol val="none"/>
          </c:marker>
          <c:cat>
            <c:numRef>
              <c:f>Binomial!$A$4:$A$14</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Binomial!$C$4:$C$14</c:f>
              <c:numCache>
                <c:formatCode>0.00000</c:formatCode>
                <c:ptCount val="11"/>
                <c:pt idx="0">
                  <c:v>9.7656250000000065E-4</c:v>
                </c:pt>
                <c:pt idx="1">
                  <c:v>1.0742187500000003E-2</c:v>
                </c:pt>
                <c:pt idx="2">
                  <c:v>5.4687500000000014E-2</c:v>
                </c:pt>
                <c:pt idx="3">
                  <c:v>0.17187500000000006</c:v>
                </c:pt>
                <c:pt idx="4">
                  <c:v>0.37695312500000083</c:v>
                </c:pt>
                <c:pt idx="5">
                  <c:v>0.62304687500000167</c:v>
                </c:pt>
                <c:pt idx="6">
                  <c:v>0.82812500000000178</c:v>
                </c:pt>
                <c:pt idx="7">
                  <c:v>0.94531249999999956</c:v>
                </c:pt>
                <c:pt idx="8">
                  <c:v>0.98925781250000178</c:v>
                </c:pt>
                <c:pt idx="9">
                  <c:v>0.99902343750000178</c:v>
                </c:pt>
                <c:pt idx="10">
                  <c:v>1.0000000000000002</c:v>
                </c:pt>
              </c:numCache>
            </c:numRef>
          </c:val>
          <c:smooth val="0"/>
        </c:ser>
        <c:dLbls>
          <c:showLegendKey val="0"/>
          <c:showVal val="0"/>
          <c:showCatName val="0"/>
          <c:showSerName val="0"/>
          <c:showPercent val="0"/>
          <c:showBubbleSize val="0"/>
        </c:dLbls>
        <c:marker val="1"/>
        <c:smooth val="0"/>
        <c:axId val="59058816"/>
        <c:axId val="59060608"/>
      </c:lineChart>
      <c:catAx>
        <c:axId val="59058816"/>
        <c:scaling>
          <c:orientation val="minMax"/>
        </c:scaling>
        <c:delete val="0"/>
        <c:axPos val="b"/>
        <c:numFmt formatCode="General" sourceLinked="1"/>
        <c:majorTickMark val="out"/>
        <c:minorTickMark val="none"/>
        <c:tickLblPos val="nextTo"/>
        <c:crossAx val="59060608"/>
        <c:crosses val="autoZero"/>
        <c:auto val="1"/>
        <c:lblAlgn val="ctr"/>
        <c:lblOffset val="100"/>
        <c:noMultiLvlLbl val="0"/>
      </c:catAx>
      <c:valAx>
        <c:axId val="59060608"/>
        <c:scaling>
          <c:orientation val="minMax"/>
          <c:max val="1"/>
        </c:scaling>
        <c:delete val="0"/>
        <c:axPos val="l"/>
        <c:majorGridlines/>
        <c:numFmt formatCode="0.00" sourceLinked="0"/>
        <c:majorTickMark val="out"/>
        <c:minorTickMark val="none"/>
        <c:tickLblPos val="nextTo"/>
        <c:crossAx val="59058816"/>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a:pPr>
            <a:r>
              <a:rPr lang="en-US" sz="1200" b="0"/>
              <a:t>T-Distribution Degrees of Freedom</a:t>
            </a:r>
          </a:p>
        </c:rich>
      </c:tx>
      <c:overlay val="0"/>
    </c:title>
    <c:autoTitleDeleted val="0"/>
    <c:plotArea>
      <c:layout/>
      <c:scatterChart>
        <c:scatterStyle val="smoothMarker"/>
        <c:varyColors val="0"/>
        <c:ser>
          <c:idx val="4"/>
          <c:order val="0"/>
          <c:tx>
            <c:strRef>
              <c:f>TDistribution!$F$53</c:f>
              <c:strCache>
                <c:ptCount val="1"/>
                <c:pt idx="0">
                  <c:v>normal</c:v>
                </c:pt>
              </c:strCache>
            </c:strRef>
          </c:tx>
          <c:marker>
            <c:symbol val="none"/>
          </c:marker>
          <c:xVal>
            <c:numRef>
              <c:f>TDistribution!$A$54:$A$78</c:f>
              <c:numCache>
                <c:formatCode>0.00</c:formatCode>
                <c:ptCount val="25"/>
                <c:pt idx="0">
                  <c:v>-3</c:v>
                </c:pt>
                <c:pt idx="1">
                  <c:v>-2.75</c:v>
                </c:pt>
                <c:pt idx="2">
                  <c:v>-2.5</c:v>
                </c:pt>
                <c:pt idx="3">
                  <c:v>-2.25</c:v>
                </c:pt>
                <c:pt idx="4">
                  <c:v>-2</c:v>
                </c:pt>
                <c:pt idx="5">
                  <c:v>-1.75</c:v>
                </c:pt>
                <c:pt idx="6">
                  <c:v>-1.5</c:v>
                </c:pt>
                <c:pt idx="7">
                  <c:v>-1.25</c:v>
                </c:pt>
                <c:pt idx="8">
                  <c:v>-1</c:v>
                </c:pt>
                <c:pt idx="9">
                  <c:v>-0.75000000000000133</c:v>
                </c:pt>
                <c:pt idx="10">
                  <c:v>-0.5</c:v>
                </c:pt>
                <c:pt idx="11">
                  <c:v>-0.25</c:v>
                </c:pt>
                <c:pt idx="12">
                  <c:v>0</c:v>
                </c:pt>
                <c:pt idx="13">
                  <c:v>0.25</c:v>
                </c:pt>
                <c:pt idx="14">
                  <c:v>0.5</c:v>
                </c:pt>
                <c:pt idx="15">
                  <c:v>0.75000000000000133</c:v>
                </c:pt>
                <c:pt idx="16">
                  <c:v>1</c:v>
                </c:pt>
                <c:pt idx="17">
                  <c:v>1.25</c:v>
                </c:pt>
                <c:pt idx="18">
                  <c:v>1.5</c:v>
                </c:pt>
                <c:pt idx="19">
                  <c:v>1.75</c:v>
                </c:pt>
                <c:pt idx="20">
                  <c:v>2</c:v>
                </c:pt>
                <c:pt idx="21">
                  <c:v>2.25</c:v>
                </c:pt>
                <c:pt idx="22">
                  <c:v>2.5</c:v>
                </c:pt>
                <c:pt idx="23">
                  <c:v>2.75</c:v>
                </c:pt>
                <c:pt idx="24">
                  <c:v>3</c:v>
                </c:pt>
              </c:numCache>
            </c:numRef>
          </c:xVal>
          <c:yVal>
            <c:numRef>
              <c:f>TDistribution!$F$54:$F$78</c:f>
              <c:numCache>
                <c:formatCode>0.0000000</c:formatCode>
                <c:ptCount val="25"/>
                <c:pt idx="0">
                  <c:v>4.4318484119380318E-3</c:v>
                </c:pt>
                <c:pt idx="1">
                  <c:v>9.0935625015910546E-3</c:v>
                </c:pt>
                <c:pt idx="2">
                  <c:v>1.7528300493568561E-2</c:v>
                </c:pt>
                <c:pt idx="3">
                  <c:v>3.1739651835667418E-2</c:v>
                </c:pt>
                <c:pt idx="4">
                  <c:v>5.3990966513188084E-2</c:v>
                </c:pt>
                <c:pt idx="5">
                  <c:v>8.627731882651149E-2</c:v>
                </c:pt>
                <c:pt idx="6">
                  <c:v>0.12951759566589174</c:v>
                </c:pt>
                <c:pt idx="7">
                  <c:v>0.18264908538902244</c:v>
                </c:pt>
                <c:pt idx="8">
                  <c:v>0.24197072451914334</c:v>
                </c:pt>
                <c:pt idx="9">
                  <c:v>0.30113743215480437</c:v>
                </c:pt>
                <c:pt idx="10">
                  <c:v>0.35206532676429947</c:v>
                </c:pt>
                <c:pt idx="11">
                  <c:v>0.38666811680285057</c:v>
                </c:pt>
                <c:pt idx="12">
                  <c:v>0.39894228040143281</c:v>
                </c:pt>
                <c:pt idx="13">
                  <c:v>0.38666811680285057</c:v>
                </c:pt>
                <c:pt idx="14">
                  <c:v>0.35206532676429947</c:v>
                </c:pt>
                <c:pt idx="15">
                  <c:v>0.30113743215480437</c:v>
                </c:pt>
                <c:pt idx="16">
                  <c:v>0.24197072451914334</c:v>
                </c:pt>
                <c:pt idx="17">
                  <c:v>0.18264908538902244</c:v>
                </c:pt>
                <c:pt idx="18">
                  <c:v>0.12951759566589174</c:v>
                </c:pt>
                <c:pt idx="19">
                  <c:v>8.627731882651149E-2</c:v>
                </c:pt>
                <c:pt idx="20">
                  <c:v>5.3990966513188084E-2</c:v>
                </c:pt>
                <c:pt idx="21">
                  <c:v>3.1739651835667418E-2</c:v>
                </c:pt>
                <c:pt idx="22">
                  <c:v>1.7528300493568561E-2</c:v>
                </c:pt>
                <c:pt idx="23">
                  <c:v>9.0935625015910546E-3</c:v>
                </c:pt>
                <c:pt idx="24">
                  <c:v>4.4318484119380318E-3</c:v>
                </c:pt>
              </c:numCache>
            </c:numRef>
          </c:yVal>
          <c:smooth val="1"/>
        </c:ser>
        <c:ser>
          <c:idx val="3"/>
          <c:order val="1"/>
          <c:tx>
            <c:strRef>
              <c:f>TDistribution!$E$53</c:f>
              <c:strCache>
                <c:ptCount val="1"/>
                <c:pt idx="0">
                  <c:v>50</c:v>
                </c:pt>
              </c:strCache>
            </c:strRef>
          </c:tx>
          <c:marker>
            <c:symbol val="none"/>
          </c:marker>
          <c:xVal>
            <c:numRef>
              <c:f>TDistribution!$A$54:$A$78</c:f>
              <c:numCache>
                <c:formatCode>0.00</c:formatCode>
                <c:ptCount val="25"/>
                <c:pt idx="0">
                  <c:v>-3</c:v>
                </c:pt>
                <c:pt idx="1">
                  <c:v>-2.75</c:v>
                </c:pt>
                <c:pt idx="2">
                  <c:v>-2.5</c:v>
                </c:pt>
                <c:pt idx="3">
                  <c:v>-2.25</c:v>
                </c:pt>
                <c:pt idx="4">
                  <c:v>-2</c:v>
                </c:pt>
                <c:pt idx="5">
                  <c:v>-1.75</c:v>
                </c:pt>
                <c:pt idx="6">
                  <c:v>-1.5</c:v>
                </c:pt>
                <c:pt idx="7">
                  <c:v>-1.25</c:v>
                </c:pt>
                <c:pt idx="8">
                  <c:v>-1</c:v>
                </c:pt>
                <c:pt idx="9">
                  <c:v>-0.75000000000000133</c:v>
                </c:pt>
                <c:pt idx="10">
                  <c:v>-0.5</c:v>
                </c:pt>
                <c:pt idx="11">
                  <c:v>-0.25</c:v>
                </c:pt>
                <c:pt idx="12">
                  <c:v>0</c:v>
                </c:pt>
                <c:pt idx="13">
                  <c:v>0.25</c:v>
                </c:pt>
                <c:pt idx="14">
                  <c:v>0.5</c:v>
                </c:pt>
                <c:pt idx="15">
                  <c:v>0.75000000000000133</c:v>
                </c:pt>
                <c:pt idx="16">
                  <c:v>1</c:v>
                </c:pt>
                <c:pt idx="17">
                  <c:v>1.25</c:v>
                </c:pt>
                <c:pt idx="18">
                  <c:v>1.5</c:v>
                </c:pt>
                <c:pt idx="19">
                  <c:v>1.75</c:v>
                </c:pt>
                <c:pt idx="20">
                  <c:v>2</c:v>
                </c:pt>
                <c:pt idx="21">
                  <c:v>2.25</c:v>
                </c:pt>
                <c:pt idx="22">
                  <c:v>2.5</c:v>
                </c:pt>
                <c:pt idx="23">
                  <c:v>2.75</c:v>
                </c:pt>
                <c:pt idx="24">
                  <c:v>3</c:v>
                </c:pt>
              </c:numCache>
            </c:numRef>
          </c:xVal>
          <c:yVal>
            <c:numRef>
              <c:f>TDistribution!$E$54:$E$78</c:f>
              <c:numCache>
                <c:formatCode>0.0000000</c:formatCode>
                <c:ptCount val="25"/>
                <c:pt idx="0">
                  <c:v>5.8310605583622504E-3</c:v>
                </c:pt>
                <c:pt idx="1">
                  <c:v>1.0937368294590495E-2</c:v>
                </c:pt>
                <c:pt idx="2">
                  <c:v>1.9694702081725923E-2</c:v>
                </c:pt>
                <c:pt idx="3">
                  <c:v>3.3934991277206797E-2</c:v>
                </c:pt>
                <c:pt idx="4">
                  <c:v>5.5774151649855622E-2</c:v>
                </c:pt>
                <c:pt idx="5">
                  <c:v>8.7174066446445805E-2</c:v>
                </c:pt>
                <c:pt idx="6">
                  <c:v>0.12920321834434748</c:v>
                </c:pt>
                <c:pt idx="7">
                  <c:v>0.18111637545104334</c:v>
                </c:pt>
                <c:pt idx="8">
                  <c:v>0.23957106205892539</c:v>
                </c:pt>
                <c:pt idx="9">
                  <c:v>0.29843249190787946</c:v>
                </c:pt>
                <c:pt idx="10">
                  <c:v>0.34954586046552283</c:v>
                </c:pt>
                <c:pt idx="11">
                  <c:v>0.38450699615467776</c:v>
                </c:pt>
                <c:pt idx="12">
                  <c:v>0.39695267973150478</c:v>
                </c:pt>
                <c:pt idx="13">
                  <c:v>0.38450699615467776</c:v>
                </c:pt>
                <c:pt idx="14">
                  <c:v>0.34954586046552283</c:v>
                </c:pt>
                <c:pt idx="15">
                  <c:v>0.29843249190787946</c:v>
                </c:pt>
                <c:pt idx="16">
                  <c:v>0.23957106205892539</c:v>
                </c:pt>
                <c:pt idx="17">
                  <c:v>0.18111637545104334</c:v>
                </c:pt>
                <c:pt idx="18">
                  <c:v>0.12920321834434748</c:v>
                </c:pt>
                <c:pt idx="19">
                  <c:v>8.7174066446445805E-2</c:v>
                </c:pt>
                <c:pt idx="20">
                  <c:v>5.5774151649855622E-2</c:v>
                </c:pt>
                <c:pt idx="21">
                  <c:v>3.3934991277206797E-2</c:v>
                </c:pt>
                <c:pt idx="22">
                  <c:v>1.9694702081725923E-2</c:v>
                </c:pt>
                <c:pt idx="23">
                  <c:v>1.0937368294590495E-2</c:v>
                </c:pt>
                <c:pt idx="24">
                  <c:v>5.8310605583622504E-3</c:v>
                </c:pt>
              </c:numCache>
            </c:numRef>
          </c:yVal>
          <c:smooth val="1"/>
        </c:ser>
        <c:ser>
          <c:idx val="2"/>
          <c:order val="2"/>
          <c:tx>
            <c:strRef>
              <c:f>TDistribution!$D$53</c:f>
              <c:strCache>
                <c:ptCount val="1"/>
                <c:pt idx="0">
                  <c:v>10</c:v>
                </c:pt>
              </c:strCache>
            </c:strRef>
          </c:tx>
          <c:marker>
            <c:symbol val="none"/>
          </c:marker>
          <c:xVal>
            <c:numRef>
              <c:f>TDistribution!$A$54:$A$78</c:f>
              <c:numCache>
                <c:formatCode>0.00</c:formatCode>
                <c:ptCount val="25"/>
                <c:pt idx="0">
                  <c:v>-3</c:v>
                </c:pt>
                <c:pt idx="1">
                  <c:v>-2.75</c:v>
                </c:pt>
                <c:pt idx="2">
                  <c:v>-2.5</c:v>
                </c:pt>
                <c:pt idx="3">
                  <c:v>-2.25</c:v>
                </c:pt>
                <c:pt idx="4">
                  <c:v>-2</c:v>
                </c:pt>
                <c:pt idx="5">
                  <c:v>-1.75</c:v>
                </c:pt>
                <c:pt idx="6">
                  <c:v>-1.5</c:v>
                </c:pt>
                <c:pt idx="7">
                  <c:v>-1.25</c:v>
                </c:pt>
                <c:pt idx="8">
                  <c:v>-1</c:v>
                </c:pt>
                <c:pt idx="9">
                  <c:v>-0.75000000000000133</c:v>
                </c:pt>
                <c:pt idx="10">
                  <c:v>-0.5</c:v>
                </c:pt>
                <c:pt idx="11">
                  <c:v>-0.25</c:v>
                </c:pt>
                <c:pt idx="12">
                  <c:v>0</c:v>
                </c:pt>
                <c:pt idx="13">
                  <c:v>0.25</c:v>
                </c:pt>
                <c:pt idx="14">
                  <c:v>0.5</c:v>
                </c:pt>
                <c:pt idx="15">
                  <c:v>0.75000000000000133</c:v>
                </c:pt>
                <c:pt idx="16">
                  <c:v>1</c:v>
                </c:pt>
                <c:pt idx="17">
                  <c:v>1.25</c:v>
                </c:pt>
                <c:pt idx="18">
                  <c:v>1.5</c:v>
                </c:pt>
                <c:pt idx="19">
                  <c:v>1.75</c:v>
                </c:pt>
                <c:pt idx="20">
                  <c:v>2</c:v>
                </c:pt>
                <c:pt idx="21">
                  <c:v>2.25</c:v>
                </c:pt>
                <c:pt idx="22">
                  <c:v>2.5</c:v>
                </c:pt>
                <c:pt idx="23">
                  <c:v>2.75</c:v>
                </c:pt>
                <c:pt idx="24">
                  <c:v>3</c:v>
                </c:pt>
              </c:numCache>
            </c:numRef>
          </c:xVal>
          <c:yVal>
            <c:numRef>
              <c:f>TDistribution!$D$54:$D$78</c:f>
              <c:numCache>
                <c:formatCode>0.0000000</c:formatCode>
                <c:ptCount val="25"/>
                <c:pt idx="0">
                  <c:v>1.1400549464454703E-2</c:v>
                </c:pt>
                <c:pt idx="1">
                  <c:v>1.7572992901585156E-2</c:v>
                </c:pt>
                <c:pt idx="2">
                  <c:v>2.6938727628036851E-2</c:v>
                </c:pt>
                <c:pt idx="3">
                  <c:v>4.0891849988633794E-2</c:v>
                </c:pt>
                <c:pt idx="4">
                  <c:v>6.114576632074694E-2</c:v>
                </c:pt>
                <c:pt idx="5">
                  <c:v>8.9521205018872535E-2</c:v>
                </c:pt>
                <c:pt idx="6">
                  <c:v>0.12744479428610941</c:v>
                </c:pt>
                <c:pt idx="7">
                  <c:v>0.17509993580606445</c:v>
                </c:pt>
                <c:pt idx="8">
                  <c:v>0.23036198922736351</c:v>
                </c:pt>
                <c:pt idx="9">
                  <c:v>0.28797422469172568</c:v>
                </c:pt>
                <c:pt idx="10">
                  <c:v>0.33969513634946064</c:v>
                </c:pt>
                <c:pt idx="11">
                  <c:v>0.37600028568682115</c:v>
                </c:pt>
                <c:pt idx="12">
                  <c:v>0.38910838396303327</c:v>
                </c:pt>
                <c:pt idx="13">
                  <c:v>0.37600028568682115</c:v>
                </c:pt>
                <c:pt idx="14">
                  <c:v>0.33969513634946064</c:v>
                </c:pt>
                <c:pt idx="15">
                  <c:v>0.28797422469172568</c:v>
                </c:pt>
                <c:pt idx="16">
                  <c:v>0.23036198922736351</c:v>
                </c:pt>
                <c:pt idx="17">
                  <c:v>0.17509993580606445</c:v>
                </c:pt>
                <c:pt idx="18">
                  <c:v>0.12744479428610941</c:v>
                </c:pt>
                <c:pt idx="19">
                  <c:v>8.9521205018872535E-2</c:v>
                </c:pt>
                <c:pt idx="20">
                  <c:v>6.114576632074694E-2</c:v>
                </c:pt>
                <c:pt idx="21">
                  <c:v>4.0891849988633794E-2</c:v>
                </c:pt>
                <c:pt idx="22">
                  <c:v>2.6938727628036851E-2</c:v>
                </c:pt>
                <c:pt idx="23">
                  <c:v>1.7572992901585156E-2</c:v>
                </c:pt>
                <c:pt idx="24">
                  <c:v>1.1400549464454703E-2</c:v>
                </c:pt>
              </c:numCache>
            </c:numRef>
          </c:yVal>
          <c:smooth val="1"/>
        </c:ser>
        <c:ser>
          <c:idx val="1"/>
          <c:order val="3"/>
          <c:tx>
            <c:strRef>
              <c:f>TDistribution!$C$53</c:f>
              <c:strCache>
                <c:ptCount val="1"/>
                <c:pt idx="0">
                  <c:v>5</c:v>
                </c:pt>
              </c:strCache>
            </c:strRef>
          </c:tx>
          <c:marker>
            <c:symbol val="none"/>
          </c:marker>
          <c:xVal>
            <c:numRef>
              <c:f>TDistribution!$A$54:$A$78</c:f>
              <c:numCache>
                <c:formatCode>0.00</c:formatCode>
                <c:ptCount val="25"/>
                <c:pt idx="0">
                  <c:v>-3</c:v>
                </c:pt>
                <c:pt idx="1">
                  <c:v>-2.75</c:v>
                </c:pt>
                <c:pt idx="2">
                  <c:v>-2.5</c:v>
                </c:pt>
                <c:pt idx="3">
                  <c:v>-2.25</c:v>
                </c:pt>
                <c:pt idx="4">
                  <c:v>-2</c:v>
                </c:pt>
                <c:pt idx="5">
                  <c:v>-1.75</c:v>
                </c:pt>
                <c:pt idx="6">
                  <c:v>-1.5</c:v>
                </c:pt>
                <c:pt idx="7">
                  <c:v>-1.25</c:v>
                </c:pt>
                <c:pt idx="8">
                  <c:v>-1</c:v>
                </c:pt>
                <c:pt idx="9">
                  <c:v>-0.75000000000000133</c:v>
                </c:pt>
                <c:pt idx="10">
                  <c:v>-0.5</c:v>
                </c:pt>
                <c:pt idx="11">
                  <c:v>-0.25</c:v>
                </c:pt>
                <c:pt idx="12">
                  <c:v>0</c:v>
                </c:pt>
                <c:pt idx="13">
                  <c:v>0.25</c:v>
                </c:pt>
                <c:pt idx="14">
                  <c:v>0.5</c:v>
                </c:pt>
                <c:pt idx="15">
                  <c:v>0.75000000000000133</c:v>
                </c:pt>
                <c:pt idx="16">
                  <c:v>1</c:v>
                </c:pt>
                <c:pt idx="17">
                  <c:v>1.25</c:v>
                </c:pt>
                <c:pt idx="18">
                  <c:v>1.5</c:v>
                </c:pt>
                <c:pt idx="19">
                  <c:v>1.75</c:v>
                </c:pt>
                <c:pt idx="20">
                  <c:v>2</c:v>
                </c:pt>
                <c:pt idx="21">
                  <c:v>2.25</c:v>
                </c:pt>
                <c:pt idx="22">
                  <c:v>2.5</c:v>
                </c:pt>
                <c:pt idx="23">
                  <c:v>2.75</c:v>
                </c:pt>
                <c:pt idx="24">
                  <c:v>3</c:v>
                </c:pt>
              </c:numCache>
            </c:numRef>
          </c:xVal>
          <c:yVal>
            <c:numRef>
              <c:f>TDistribution!$C$54:$C$78</c:f>
              <c:numCache>
                <c:formatCode>0.0000000</c:formatCode>
                <c:ptCount val="25"/>
                <c:pt idx="0">
                  <c:v>1.7292578799946483E-2</c:v>
                </c:pt>
                <c:pt idx="1">
                  <c:v>2.3934019807894689E-2</c:v>
                </c:pt>
                <c:pt idx="2">
                  <c:v>3.3326238886489966E-2</c:v>
                </c:pt>
                <c:pt idx="3">
                  <c:v>4.6572139567407377E-2</c:v>
                </c:pt>
                <c:pt idx="4">
                  <c:v>6.5090310325175704E-2</c:v>
                </c:pt>
                <c:pt idx="5">
                  <c:v>9.053879028867716E-2</c:v>
                </c:pt>
                <c:pt idx="6">
                  <c:v>0.12451734464436395</c:v>
                </c:pt>
                <c:pt idx="7">
                  <c:v>0.16789428803456174</c:v>
                </c:pt>
                <c:pt idx="8">
                  <c:v>0.21967979734746845</c:v>
                </c:pt>
                <c:pt idx="9">
                  <c:v>0.27569811606752825</c:v>
                </c:pt>
                <c:pt idx="10">
                  <c:v>0.32791853131750498</c:v>
                </c:pt>
                <c:pt idx="11">
                  <c:v>0.36572004265009572</c:v>
                </c:pt>
                <c:pt idx="12">
                  <c:v>0.37960668981642565</c:v>
                </c:pt>
                <c:pt idx="13">
                  <c:v>0.36572004265009572</c:v>
                </c:pt>
                <c:pt idx="14">
                  <c:v>0.32791853131750498</c:v>
                </c:pt>
                <c:pt idx="15">
                  <c:v>0.27569811606752825</c:v>
                </c:pt>
                <c:pt idx="16">
                  <c:v>0.21967979734746845</c:v>
                </c:pt>
                <c:pt idx="17">
                  <c:v>0.16789428803456174</c:v>
                </c:pt>
                <c:pt idx="18">
                  <c:v>0.12451734464436395</c:v>
                </c:pt>
                <c:pt idx="19">
                  <c:v>9.053879028867716E-2</c:v>
                </c:pt>
                <c:pt idx="20">
                  <c:v>6.5090310325175704E-2</c:v>
                </c:pt>
                <c:pt idx="21">
                  <c:v>4.6572139567407377E-2</c:v>
                </c:pt>
                <c:pt idx="22">
                  <c:v>3.3326238886489966E-2</c:v>
                </c:pt>
                <c:pt idx="23">
                  <c:v>2.3934019807894689E-2</c:v>
                </c:pt>
                <c:pt idx="24">
                  <c:v>1.7292578799946483E-2</c:v>
                </c:pt>
              </c:numCache>
            </c:numRef>
          </c:yVal>
          <c:smooth val="1"/>
        </c:ser>
        <c:ser>
          <c:idx val="0"/>
          <c:order val="4"/>
          <c:tx>
            <c:strRef>
              <c:f>TDistribution!$B$53</c:f>
              <c:strCache>
                <c:ptCount val="1"/>
                <c:pt idx="0">
                  <c:v>1</c:v>
                </c:pt>
              </c:strCache>
            </c:strRef>
          </c:tx>
          <c:marker>
            <c:symbol val="none"/>
          </c:marker>
          <c:xVal>
            <c:numRef>
              <c:f>TDistribution!$A$54:$A$78</c:f>
              <c:numCache>
                <c:formatCode>0.00</c:formatCode>
                <c:ptCount val="25"/>
                <c:pt idx="0">
                  <c:v>-3</c:v>
                </c:pt>
                <c:pt idx="1">
                  <c:v>-2.75</c:v>
                </c:pt>
                <c:pt idx="2">
                  <c:v>-2.5</c:v>
                </c:pt>
                <c:pt idx="3">
                  <c:v>-2.25</c:v>
                </c:pt>
                <c:pt idx="4">
                  <c:v>-2</c:v>
                </c:pt>
                <c:pt idx="5">
                  <c:v>-1.75</c:v>
                </c:pt>
                <c:pt idx="6">
                  <c:v>-1.5</c:v>
                </c:pt>
                <c:pt idx="7">
                  <c:v>-1.25</c:v>
                </c:pt>
                <c:pt idx="8">
                  <c:v>-1</c:v>
                </c:pt>
                <c:pt idx="9">
                  <c:v>-0.75000000000000133</c:v>
                </c:pt>
                <c:pt idx="10">
                  <c:v>-0.5</c:v>
                </c:pt>
                <c:pt idx="11">
                  <c:v>-0.25</c:v>
                </c:pt>
                <c:pt idx="12">
                  <c:v>0</c:v>
                </c:pt>
                <c:pt idx="13">
                  <c:v>0.25</c:v>
                </c:pt>
                <c:pt idx="14">
                  <c:v>0.5</c:v>
                </c:pt>
                <c:pt idx="15">
                  <c:v>0.75000000000000133</c:v>
                </c:pt>
                <c:pt idx="16">
                  <c:v>1</c:v>
                </c:pt>
                <c:pt idx="17">
                  <c:v>1.25</c:v>
                </c:pt>
                <c:pt idx="18">
                  <c:v>1.5</c:v>
                </c:pt>
                <c:pt idx="19">
                  <c:v>1.75</c:v>
                </c:pt>
                <c:pt idx="20">
                  <c:v>2</c:v>
                </c:pt>
                <c:pt idx="21">
                  <c:v>2.25</c:v>
                </c:pt>
                <c:pt idx="22">
                  <c:v>2.5</c:v>
                </c:pt>
                <c:pt idx="23">
                  <c:v>2.75</c:v>
                </c:pt>
                <c:pt idx="24">
                  <c:v>3</c:v>
                </c:pt>
              </c:numCache>
            </c:numRef>
          </c:xVal>
          <c:yVal>
            <c:numRef>
              <c:f>TDistribution!$B$54:$B$78</c:f>
              <c:numCache>
                <c:formatCode>0.0000000</c:formatCode>
                <c:ptCount val="25"/>
                <c:pt idx="0">
                  <c:v>3.1830988614986191E-2</c:v>
                </c:pt>
                <c:pt idx="1">
                  <c:v>3.7174877214582402E-2</c:v>
                </c:pt>
                <c:pt idx="2">
                  <c:v>4.3904811882739474E-2</c:v>
                </c:pt>
                <c:pt idx="3">
                  <c:v>5.2504723488636933E-2</c:v>
                </c:pt>
                <c:pt idx="4">
                  <c:v>6.366197722997223E-2</c:v>
                </c:pt>
                <c:pt idx="5">
                  <c:v>7.8353202744581199E-2</c:v>
                </c:pt>
                <c:pt idx="6">
                  <c:v>9.7941503430726495E-2</c:v>
                </c:pt>
                <c:pt idx="7">
                  <c:v>0.1242184921560434</c:v>
                </c:pt>
                <c:pt idx="8">
                  <c:v>0.15915494307493089</c:v>
                </c:pt>
                <c:pt idx="9">
                  <c:v>0.20371832713591151</c:v>
                </c:pt>
                <c:pt idx="10">
                  <c:v>0.25464790891988892</c:v>
                </c:pt>
                <c:pt idx="11">
                  <c:v>0.29958577519987117</c:v>
                </c:pt>
                <c:pt idx="12">
                  <c:v>0.318309886149863</c:v>
                </c:pt>
                <c:pt idx="13">
                  <c:v>0.29958577519987117</c:v>
                </c:pt>
                <c:pt idx="14">
                  <c:v>0.25464790891988892</c:v>
                </c:pt>
                <c:pt idx="15">
                  <c:v>0.20371832713591151</c:v>
                </c:pt>
                <c:pt idx="16">
                  <c:v>0.15915494307493089</c:v>
                </c:pt>
                <c:pt idx="17">
                  <c:v>0.1242184921560434</c:v>
                </c:pt>
                <c:pt idx="18">
                  <c:v>9.7941503430726495E-2</c:v>
                </c:pt>
                <c:pt idx="19">
                  <c:v>7.8353202744581199E-2</c:v>
                </c:pt>
                <c:pt idx="20">
                  <c:v>6.366197722997223E-2</c:v>
                </c:pt>
                <c:pt idx="21">
                  <c:v>5.2504723488636933E-2</c:v>
                </c:pt>
                <c:pt idx="22">
                  <c:v>4.3904811882739474E-2</c:v>
                </c:pt>
                <c:pt idx="23">
                  <c:v>3.7174877214582402E-2</c:v>
                </c:pt>
                <c:pt idx="24">
                  <c:v>3.1830988614986191E-2</c:v>
                </c:pt>
              </c:numCache>
            </c:numRef>
          </c:yVal>
          <c:smooth val="1"/>
        </c:ser>
        <c:dLbls>
          <c:showLegendKey val="0"/>
          <c:showVal val="0"/>
          <c:showCatName val="0"/>
          <c:showSerName val="0"/>
          <c:showPercent val="0"/>
          <c:showBubbleSize val="0"/>
        </c:dLbls>
        <c:axId val="98759040"/>
        <c:axId val="98760576"/>
      </c:scatterChart>
      <c:valAx>
        <c:axId val="98759040"/>
        <c:scaling>
          <c:orientation val="minMax"/>
        </c:scaling>
        <c:delete val="0"/>
        <c:axPos val="b"/>
        <c:numFmt formatCode="0.00" sourceLinked="1"/>
        <c:majorTickMark val="out"/>
        <c:minorTickMark val="none"/>
        <c:tickLblPos val="nextTo"/>
        <c:crossAx val="98760576"/>
        <c:crosses val="autoZero"/>
        <c:crossBetween val="midCat"/>
      </c:valAx>
      <c:valAx>
        <c:axId val="98760576"/>
        <c:scaling>
          <c:orientation val="minMax"/>
        </c:scaling>
        <c:delete val="0"/>
        <c:axPos val="l"/>
        <c:majorGridlines/>
        <c:numFmt formatCode="0.00" sourceLinked="0"/>
        <c:majorTickMark val="out"/>
        <c:minorTickMark val="none"/>
        <c:tickLblPos val="nextTo"/>
        <c:crossAx val="98759040"/>
        <c:crosses val="autoZero"/>
        <c:crossBetween val="midCat"/>
      </c:valAx>
    </c:plotArea>
    <c:legend>
      <c:legendPos val="r"/>
      <c:overlay val="0"/>
    </c:legend>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4"/>
          <c:order val="0"/>
          <c:tx>
            <c:strRef>
              <c:f>TDistribution!$F$83</c:f>
              <c:strCache>
                <c:ptCount val="1"/>
                <c:pt idx="0">
                  <c:v>normal</c:v>
                </c:pt>
              </c:strCache>
            </c:strRef>
          </c:tx>
          <c:marker>
            <c:symbol val="none"/>
          </c:marker>
          <c:xVal>
            <c:numRef>
              <c:f>TDistribution!$A$84:$A$108</c:f>
              <c:numCache>
                <c:formatCode>0.00</c:formatCode>
                <c:ptCount val="25"/>
                <c:pt idx="0">
                  <c:v>-3</c:v>
                </c:pt>
                <c:pt idx="1">
                  <c:v>-2.75</c:v>
                </c:pt>
                <c:pt idx="2">
                  <c:v>-2.5</c:v>
                </c:pt>
                <c:pt idx="3">
                  <c:v>-2.25</c:v>
                </c:pt>
                <c:pt idx="4">
                  <c:v>-2</c:v>
                </c:pt>
                <c:pt idx="5">
                  <c:v>-1.75</c:v>
                </c:pt>
                <c:pt idx="6">
                  <c:v>-1.5</c:v>
                </c:pt>
                <c:pt idx="7">
                  <c:v>-1.25</c:v>
                </c:pt>
                <c:pt idx="8">
                  <c:v>-1</c:v>
                </c:pt>
                <c:pt idx="9">
                  <c:v>-0.750000000000001</c:v>
                </c:pt>
                <c:pt idx="10">
                  <c:v>-0.5</c:v>
                </c:pt>
                <c:pt idx="11">
                  <c:v>-0.25</c:v>
                </c:pt>
                <c:pt idx="12">
                  <c:v>0</c:v>
                </c:pt>
                <c:pt idx="13">
                  <c:v>0.25</c:v>
                </c:pt>
                <c:pt idx="14">
                  <c:v>0.5</c:v>
                </c:pt>
                <c:pt idx="15">
                  <c:v>0.750000000000001</c:v>
                </c:pt>
                <c:pt idx="16">
                  <c:v>1</c:v>
                </c:pt>
                <c:pt idx="17">
                  <c:v>1.25</c:v>
                </c:pt>
                <c:pt idx="18">
                  <c:v>1.5</c:v>
                </c:pt>
                <c:pt idx="19">
                  <c:v>1.75</c:v>
                </c:pt>
                <c:pt idx="20">
                  <c:v>2</c:v>
                </c:pt>
                <c:pt idx="21">
                  <c:v>2.25</c:v>
                </c:pt>
                <c:pt idx="22">
                  <c:v>2.5</c:v>
                </c:pt>
                <c:pt idx="23">
                  <c:v>2.75</c:v>
                </c:pt>
                <c:pt idx="24">
                  <c:v>3</c:v>
                </c:pt>
              </c:numCache>
            </c:numRef>
          </c:xVal>
          <c:yVal>
            <c:numRef>
              <c:f>TDistribution!$F$84:$F$108</c:f>
              <c:numCache>
                <c:formatCode>0.0000000</c:formatCode>
                <c:ptCount val="25"/>
                <c:pt idx="0">
                  <c:v>1.3498980316301041E-3</c:v>
                </c:pt>
                <c:pt idx="1">
                  <c:v>2.9797632350545555E-3</c:v>
                </c:pt>
                <c:pt idx="2">
                  <c:v>6.2096653257759501E-3</c:v>
                </c:pt>
                <c:pt idx="3">
                  <c:v>1.2224472655044671E-2</c:v>
                </c:pt>
                <c:pt idx="4">
                  <c:v>2.2750131948179368E-2</c:v>
                </c:pt>
                <c:pt idx="5">
                  <c:v>4.0059156863817086E-2</c:v>
                </c:pt>
                <c:pt idx="6">
                  <c:v>6.6807201268858099E-2</c:v>
                </c:pt>
                <c:pt idx="7">
                  <c:v>0.10564977366685553</c:v>
                </c:pt>
                <c:pt idx="8">
                  <c:v>0.15865525393145721</c:v>
                </c:pt>
                <c:pt idx="9">
                  <c:v>0.22662735237686826</c:v>
                </c:pt>
                <c:pt idx="10">
                  <c:v>0.30853753872598683</c:v>
                </c:pt>
                <c:pt idx="11">
                  <c:v>0.4012936743170763</c:v>
                </c:pt>
                <c:pt idx="12">
                  <c:v>0.5</c:v>
                </c:pt>
                <c:pt idx="13">
                  <c:v>0.59870632568292237</c:v>
                </c:pt>
                <c:pt idx="14">
                  <c:v>0.69146246127401256</c:v>
                </c:pt>
                <c:pt idx="15">
                  <c:v>0.77337264762313296</c:v>
                </c:pt>
                <c:pt idx="16">
                  <c:v>0.84134474606854404</c:v>
                </c:pt>
                <c:pt idx="17">
                  <c:v>0.89435022633314465</c:v>
                </c:pt>
                <c:pt idx="18">
                  <c:v>0.93319279873114158</c:v>
                </c:pt>
                <c:pt idx="19">
                  <c:v>0.95994084313618466</c:v>
                </c:pt>
                <c:pt idx="20">
                  <c:v>0.97724986805182168</c:v>
                </c:pt>
                <c:pt idx="21">
                  <c:v>0.98777552734495533</c:v>
                </c:pt>
                <c:pt idx="22">
                  <c:v>0.99379033467422462</c:v>
                </c:pt>
                <c:pt idx="23">
                  <c:v>0.99702023676494544</c:v>
                </c:pt>
                <c:pt idx="24">
                  <c:v>0.99865010196836956</c:v>
                </c:pt>
              </c:numCache>
            </c:numRef>
          </c:yVal>
          <c:smooth val="1"/>
        </c:ser>
        <c:ser>
          <c:idx val="3"/>
          <c:order val="1"/>
          <c:tx>
            <c:strRef>
              <c:f>TDistribution!$E$83</c:f>
              <c:strCache>
                <c:ptCount val="1"/>
                <c:pt idx="0">
                  <c:v>50</c:v>
                </c:pt>
              </c:strCache>
            </c:strRef>
          </c:tx>
          <c:marker>
            <c:symbol val="none"/>
          </c:marker>
          <c:xVal>
            <c:numRef>
              <c:f>TDistribution!$A$84:$A$108</c:f>
              <c:numCache>
                <c:formatCode>0.00</c:formatCode>
                <c:ptCount val="25"/>
                <c:pt idx="0">
                  <c:v>-3</c:v>
                </c:pt>
                <c:pt idx="1">
                  <c:v>-2.75</c:v>
                </c:pt>
                <c:pt idx="2">
                  <c:v>-2.5</c:v>
                </c:pt>
                <c:pt idx="3">
                  <c:v>-2.25</c:v>
                </c:pt>
                <c:pt idx="4">
                  <c:v>-2</c:v>
                </c:pt>
                <c:pt idx="5">
                  <c:v>-1.75</c:v>
                </c:pt>
                <c:pt idx="6">
                  <c:v>-1.5</c:v>
                </c:pt>
                <c:pt idx="7">
                  <c:v>-1.25</c:v>
                </c:pt>
                <c:pt idx="8">
                  <c:v>-1</c:v>
                </c:pt>
                <c:pt idx="9">
                  <c:v>-0.750000000000001</c:v>
                </c:pt>
                <c:pt idx="10">
                  <c:v>-0.5</c:v>
                </c:pt>
                <c:pt idx="11">
                  <c:v>-0.25</c:v>
                </c:pt>
                <c:pt idx="12">
                  <c:v>0</c:v>
                </c:pt>
                <c:pt idx="13">
                  <c:v>0.25</c:v>
                </c:pt>
                <c:pt idx="14">
                  <c:v>0.5</c:v>
                </c:pt>
                <c:pt idx="15">
                  <c:v>0.750000000000001</c:v>
                </c:pt>
                <c:pt idx="16">
                  <c:v>1</c:v>
                </c:pt>
                <c:pt idx="17">
                  <c:v>1.25</c:v>
                </c:pt>
                <c:pt idx="18">
                  <c:v>1.5</c:v>
                </c:pt>
                <c:pt idx="19">
                  <c:v>1.75</c:v>
                </c:pt>
                <c:pt idx="20">
                  <c:v>2</c:v>
                </c:pt>
                <c:pt idx="21">
                  <c:v>2.25</c:v>
                </c:pt>
                <c:pt idx="22">
                  <c:v>2.5</c:v>
                </c:pt>
                <c:pt idx="23">
                  <c:v>2.75</c:v>
                </c:pt>
                <c:pt idx="24">
                  <c:v>3</c:v>
                </c:pt>
              </c:numCache>
            </c:numRef>
          </c:xVal>
          <c:yVal>
            <c:numRef>
              <c:f>TDistribution!$E$84:$E$108</c:f>
              <c:numCache>
                <c:formatCode>0.0000000</c:formatCode>
                <c:ptCount val="25"/>
                <c:pt idx="0">
                  <c:v>2.1008515207832992E-3</c:v>
                </c:pt>
                <c:pt idx="1">
                  <c:v>4.1370325089735696E-3</c:v>
                </c:pt>
                <c:pt idx="2">
                  <c:v>7.8724790366098314E-3</c:v>
                </c:pt>
                <c:pt idx="3">
                  <c:v>1.4440413808355109E-2</c:v>
                </c:pt>
                <c:pt idx="4">
                  <c:v>2.5473531984547611E-2</c:v>
                </c:pt>
                <c:pt idx="5">
                  <c:v>4.3126628216846534E-2</c:v>
                </c:pt>
                <c:pt idx="6">
                  <c:v>6.9951412457899403E-2</c:v>
                </c:pt>
                <c:pt idx="7">
                  <c:v>0.10855931923831996</c:v>
                </c:pt>
                <c:pt idx="8">
                  <c:v>0.16106282257165597</c:v>
                </c:pt>
                <c:pt idx="9">
                  <c:v>0.22838471553573497</c:v>
                </c:pt>
                <c:pt idx="10">
                  <c:v>0.30963428376805285</c:v>
                </c:pt>
                <c:pt idx="11">
                  <c:v>0.40180584264203911</c:v>
                </c:pt>
                <c:pt idx="12">
                  <c:v>0.5</c:v>
                </c:pt>
                <c:pt idx="13">
                  <c:v>0.59819415735796</c:v>
                </c:pt>
                <c:pt idx="14">
                  <c:v>0.69036571623194776</c:v>
                </c:pt>
                <c:pt idx="15">
                  <c:v>0.77161528446426564</c:v>
                </c:pt>
                <c:pt idx="16">
                  <c:v>0.83893717742834462</c:v>
                </c:pt>
                <c:pt idx="17">
                  <c:v>0.89144068076167959</c:v>
                </c:pt>
                <c:pt idx="18">
                  <c:v>0.93004858754210062</c:v>
                </c:pt>
                <c:pt idx="19">
                  <c:v>0.95687337178315368</c:v>
                </c:pt>
                <c:pt idx="20">
                  <c:v>0.9745264680154524</c:v>
                </c:pt>
                <c:pt idx="21">
                  <c:v>0.98555958619164363</c:v>
                </c:pt>
                <c:pt idx="22">
                  <c:v>0.99212752096339019</c:v>
                </c:pt>
                <c:pt idx="23">
                  <c:v>0.99586296749102543</c:v>
                </c:pt>
                <c:pt idx="24">
                  <c:v>0.99789914847921668</c:v>
                </c:pt>
              </c:numCache>
            </c:numRef>
          </c:yVal>
          <c:smooth val="1"/>
        </c:ser>
        <c:ser>
          <c:idx val="2"/>
          <c:order val="2"/>
          <c:tx>
            <c:strRef>
              <c:f>TDistribution!$D$83</c:f>
              <c:strCache>
                <c:ptCount val="1"/>
                <c:pt idx="0">
                  <c:v>10</c:v>
                </c:pt>
              </c:strCache>
            </c:strRef>
          </c:tx>
          <c:marker>
            <c:symbol val="none"/>
          </c:marker>
          <c:xVal>
            <c:numRef>
              <c:f>TDistribution!$A$84:$A$108</c:f>
              <c:numCache>
                <c:formatCode>0.00</c:formatCode>
                <c:ptCount val="25"/>
                <c:pt idx="0">
                  <c:v>-3</c:v>
                </c:pt>
                <c:pt idx="1">
                  <c:v>-2.75</c:v>
                </c:pt>
                <c:pt idx="2">
                  <c:v>-2.5</c:v>
                </c:pt>
                <c:pt idx="3">
                  <c:v>-2.25</c:v>
                </c:pt>
                <c:pt idx="4">
                  <c:v>-2</c:v>
                </c:pt>
                <c:pt idx="5">
                  <c:v>-1.75</c:v>
                </c:pt>
                <c:pt idx="6">
                  <c:v>-1.5</c:v>
                </c:pt>
                <c:pt idx="7">
                  <c:v>-1.25</c:v>
                </c:pt>
                <c:pt idx="8">
                  <c:v>-1</c:v>
                </c:pt>
                <c:pt idx="9">
                  <c:v>-0.750000000000001</c:v>
                </c:pt>
                <c:pt idx="10">
                  <c:v>-0.5</c:v>
                </c:pt>
                <c:pt idx="11">
                  <c:v>-0.25</c:v>
                </c:pt>
                <c:pt idx="12">
                  <c:v>0</c:v>
                </c:pt>
                <c:pt idx="13">
                  <c:v>0.25</c:v>
                </c:pt>
                <c:pt idx="14">
                  <c:v>0.5</c:v>
                </c:pt>
                <c:pt idx="15">
                  <c:v>0.750000000000001</c:v>
                </c:pt>
                <c:pt idx="16">
                  <c:v>1</c:v>
                </c:pt>
                <c:pt idx="17">
                  <c:v>1.25</c:v>
                </c:pt>
                <c:pt idx="18">
                  <c:v>1.5</c:v>
                </c:pt>
                <c:pt idx="19">
                  <c:v>1.75</c:v>
                </c:pt>
                <c:pt idx="20">
                  <c:v>2</c:v>
                </c:pt>
                <c:pt idx="21">
                  <c:v>2.25</c:v>
                </c:pt>
                <c:pt idx="22">
                  <c:v>2.5</c:v>
                </c:pt>
                <c:pt idx="23">
                  <c:v>2.75</c:v>
                </c:pt>
                <c:pt idx="24">
                  <c:v>3</c:v>
                </c:pt>
              </c:numCache>
            </c:numRef>
          </c:xVal>
          <c:yVal>
            <c:numRef>
              <c:f>TDistribution!$D$84:$D$108</c:f>
              <c:numCache>
                <c:formatCode>0.0000000</c:formatCode>
                <c:ptCount val="25"/>
                <c:pt idx="0">
                  <c:v>6.6718274856002336E-3</c:v>
                </c:pt>
                <c:pt idx="1">
                  <c:v>1.0239123104629818E-2</c:v>
                </c:pt>
                <c:pt idx="2">
                  <c:v>1.57234220762523E-2</c:v>
                </c:pt>
                <c:pt idx="3">
                  <c:v>2.4089824789525812E-2</c:v>
                </c:pt>
                <c:pt idx="4">
                  <c:v>3.6694017129295022E-2</c:v>
                </c:pt>
                <c:pt idx="5">
                  <c:v>5.5340471763369203E-2</c:v>
                </c:pt>
                <c:pt idx="6">
                  <c:v>8.2253663253041842E-2</c:v>
                </c:pt>
                <c:pt idx="7">
                  <c:v>0.11988030515525833</c:v>
                </c:pt>
                <c:pt idx="8">
                  <c:v>0.17044656619653201</c:v>
                </c:pt>
                <c:pt idx="9">
                  <c:v>0.23526599771017695</c:v>
                </c:pt>
                <c:pt idx="10">
                  <c:v>0.31394680288499188</c:v>
                </c:pt>
                <c:pt idx="11">
                  <c:v>0.40382410287528725</c:v>
                </c:pt>
                <c:pt idx="12">
                  <c:v>0.5</c:v>
                </c:pt>
                <c:pt idx="13">
                  <c:v>0.59617589712471364</c:v>
                </c:pt>
                <c:pt idx="14">
                  <c:v>0.68605319711500901</c:v>
                </c:pt>
                <c:pt idx="15">
                  <c:v>0.76473400228982524</c:v>
                </c:pt>
                <c:pt idx="16">
                  <c:v>0.82955343380346824</c:v>
                </c:pt>
                <c:pt idx="17">
                  <c:v>0.88011969484474151</c:v>
                </c:pt>
                <c:pt idx="18">
                  <c:v>0.91774633674695816</c:v>
                </c:pt>
                <c:pt idx="19">
                  <c:v>0.9446595282366308</c:v>
                </c:pt>
                <c:pt idx="20">
                  <c:v>0.96330598287070501</c:v>
                </c:pt>
                <c:pt idx="21">
                  <c:v>0.97591017521047463</c:v>
                </c:pt>
                <c:pt idx="22">
                  <c:v>0.98427657792374756</c:v>
                </c:pt>
                <c:pt idx="23">
                  <c:v>0.98976087689537062</c:v>
                </c:pt>
                <c:pt idx="24">
                  <c:v>0.99332817251439975</c:v>
                </c:pt>
              </c:numCache>
            </c:numRef>
          </c:yVal>
          <c:smooth val="1"/>
        </c:ser>
        <c:ser>
          <c:idx val="1"/>
          <c:order val="3"/>
          <c:tx>
            <c:strRef>
              <c:f>TDistribution!$C$83</c:f>
              <c:strCache>
                <c:ptCount val="1"/>
                <c:pt idx="0">
                  <c:v>5</c:v>
                </c:pt>
              </c:strCache>
            </c:strRef>
          </c:tx>
          <c:marker>
            <c:symbol val="none"/>
          </c:marker>
          <c:xVal>
            <c:numRef>
              <c:f>TDistribution!$A$84:$A$108</c:f>
              <c:numCache>
                <c:formatCode>0.00</c:formatCode>
                <c:ptCount val="25"/>
                <c:pt idx="0">
                  <c:v>-3</c:v>
                </c:pt>
                <c:pt idx="1">
                  <c:v>-2.75</c:v>
                </c:pt>
                <c:pt idx="2">
                  <c:v>-2.5</c:v>
                </c:pt>
                <c:pt idx="3">
                  <c:v>-2.25</c:v>
                </c:pt>
                <c:pt idx="4">
                  <c:v>-2</c:v>
                </c:pt>
                <c:pt idx="5">
                  <c:v>-1.75</c:v>
                </c:pt>
                <c:pt idx="6">
                  <c:v>-1.5</c:v>
                </c:pt>
                <c:pt idx="7">
                  <c:v>-1.25</c:v>
                </c:pt>
                <c:pt idx="8">
                  <c:v>-1</c:v>
                </c:pt>
                <c:pt idx="9">
                  <c:v>-0.750000000000001</c:v>
                </c:pt>
                <c:pt idx="10">
                  <c:v>-0.5</c:v>
                </c:pt>
                <c:pt idx="11">
                  <c:v>-0.25</c:v>
                </c:pt>
                <c:pt idx="12">
                  <c:v>0</c:v>
                </c:pt>
                <c:pt idx="13">
                  <c:v>0.25</c:v>
                </c:pt>
                <c:pt idx="14">
                  <c:v>0.5</c:v>
                </c:pt>
                <c:pt idx="15">
                  <c:v>0.750000000000001</c:v>
                </c:pt>
                <c:pt idx="16">
                  <c:v>1</c:v>
                </c:pt>
                <c:pt idx="17">
                  <c:v>1.25</c:v>
                </c:pt>
                <c:pt idx="18">
                  <c:v>1.5</c:v>
                </c:pt>
                <c:pt idx="19">
                  <c:v>1.75</c:v>
                </c:pt>
                <c:pt idx="20">
                  <c:v>2</c:v>
                </c:pt>
                <c:pt idx="21">
                  <c:v>2.25</c:v>
                </c:pt>
                <c:pt idx="22">
                  <c:v>2.5</c:v>
                </c:pt>
                <c:pt idx="23">
                  <c:v>2.75</c:v>
                </c:pt>
                <c:pt idx="24">
                  <c:v>3</c:v>
                </c:pt>
              </c:numCache>
            </c:numRef>
          </c:xVal>
          <c:yVal>
            <c:numRef>
              <c:f>TDistribution!$C$84:$C$108</c:f>
              <c:numCache>
                <c:formatCode>0.0000000</c:formatCode>
                <c:ptCount val="25"/>
                <c:pt idx="0">
                  <c:v>1.5049623946187524E-2</c:v>
                </c:pt>
                <c:pt idx="1">
                  <c:v>2.0155111261058317E-2</c:v>
                </c:pt>
                <c:pt idx="2">
                  <c:v>2.7245049624514881E-2</c:v>
                </c:pt>
                <c:pt idx="3">
                  <c:v>3.713846288990278E-2</c:v>
                </c:pt>
                <c:pt idx="4">
                  <c:v>5.0969739323711238E-2</c:v>
                </c:pt>
                <c:pt idx="5">
                  <c:v>7.0261178457286619E-2</c:v>
                </c:pt>
                <c:pt idx="6">
                  <c:v>9.6951839001156323E-2</c:v>
                </c:pt>
                <c:pt idx="7">
                  <c:v>0.13330811150737337</c:v>
                </c:pt>
                <c:pt idx="8">
                  <c:v>0.18160873386386744</c:v>
                </c:pt>
                <c:pt idx="9">
                  <c:v>0.24351212405053621</c:v>
                </c:pt>
                <c:pt idx="10">
                  <c:v>0.31914943583697236</c:v>
                </c:pt>
                <c:pt idx="11">
                  <c:v>0.40626706537964263</c:v>
                </c:pt>
                <c:pt idx="12">
                  <c:v>0.5</c:v>
                </c:pt>
                <c:pt idx="13">
                  <c:v>0.59373293462035837</c:v>
                </c:pt>
                <c:pt idx="14">
                  <c:v>0.68085056416302769</c:v>
                </c:pt>
                <c:pt idx="15">
                  <c:v>0.75648787594946387</c:v>
                </c:pt>
                <c:pt idx="16">
                  <c:v>0.81839126613613355</c:v>
                </c:pt>
                <c:pt idx="17">
                  <c:v>0.8666918884926279</c:v>
                </c:pt>
                <c:pt idx="18">
                  <c:v>0.90304816099884366</c:v>
                </c:pt>
                <c:pt idx="19">
                  <c:v>0.9297388215427137</c:v>
                </c:pt>
                <c:pt idx="20">
                  <c:v>0.94903026067628882</c:v>
                </c:pt>
                <c:pt idx="21">
                  <c:v>0.96286153711009836</c:v>
                </c:pt>
                <c:pt idx="22">
                  <c:v>0.97275495037548676</c:v>
                </c:pt>
                <c:pt idx="23">
                  <c:v>0.97984488873894171</c:v>
                </c:pt>
                <c:pt idx="24">
                  <c:v>0.98495037605381264</c:v>
                </c:pt>
              </c:numCache>
            </c:numRef>
          </c:yVal>
          <c:smooth val="1"/>
        </c:ser>
        <c:ser>
          <c:idx val="0"/>
          <c:order val="4"/>
          <c:tx>
            <c:strRef>
              <c:f>TDistribution!$B$83</c:f>
              <c:strCache>
                <c:ptCount val="1"/>
                <c:pt idx="0">
                  <c:v>1</c:v>
                </c:pt>
              </c:strCache>
            </c:strRef>
          </c:tx>
          <c:marker>
            <c:symbol val="none"/>
          </c:marker>
          <c:xVal>
            <c:numRef>
              <c:f>TDistribution!$A$84:$A$108</c:f>
              <c:numCache>
                <c:formatCode>0.00</c:formatCode>
                <c:ptCount val="25"/>
                <c:pt idx="0">
                  <c:v>-3</c:v>
                </c:pt>
                <c:pt idx="1">
                  <c:v>-2.75</c:v>
                </c:pt>
                <c:pt idx="2">
                  <c:v>-2.5</c:v>
                </c:pt>
                <c:pt idx="3">
                  <c:v>-2.25</c:v>
                </c:pt>
                <c:pt idx="4">
                  <c:v>-2</c:v>
                </c:pt>
                <c:pt idx="5">
                  <c:v>-1.75</c:v>
                </c:pt>
                <c:pt idx="6">
                  <c:v>-1.5</c:v>
                </c:pt>
                <c:pt idx="7">
                  <c:v>-1.25</c:v>
                </c:pt>
                <c:pt idx="8">
                  <c:v>-1</c:v>
                </c:pt>
                <c:pt idx="9">
                  <c:v>-0.750000000000001</c:v>
                </c:pt>
                <c:pt idx="10">
                  <c:v>-0.5</c:v>
                </c:pt>
                <c:pt idx="11">
                  <c:v>-0.25</c:v>
                </c:pt>
                <c:pt idx="12">
                  <c:v>0</c:v>
                </c:pt>
                <c:pt idx="13">
                  <c:v>0.25</c:v>
                </c:pt>
                <c:pt idx="14">
                  <c:v>0.5</c:v>
                </c:pt>
                <c:pt idx="15">
                  <c:v>0.750000000000001</c:v>
                </c:pt>
                <c:pt idx="16">
                  <c:v>1</c:v>
                </c:pt>
                <c:pt idx="17">
                  <c:v>1.25</c:v>
                </c:pt>
                <c:pt idx="18">
                  <c:v>1.5</c:v>
                </c:pt>
                <c:pt idx="19">
                  <c:v>1.75</c:v>
                </c:pt>
                <c:pt idx="20">
                  <c:v>2</c:v>
                </c:pt>
                <c:pt idx="21">
                  <c:v>2.25</c:v>
                </c:pt>
                <c:pt idx="22">
                  <c:v>2.5</c:v>
                </c:pt>
                <c:pt idx="23">
                  <c:v>2.75</c:v>
                </c:pt>
                <c:pt idx="24">
                  <c:v>3</c:v>
                </c:pt>
              </c:numCache>
            </c:numRef>
          </c:xVal>
          <c:yVal>
            <c:numRef>
              <c:f>TDistribution!$B$84:$B$108</c:f>
              <c:numCache>
                <c:formatCode>0.0000000</c:formatCode>
                <c:ptCount val="25"/>
                <c:pt idx="0">
                  <c:v>0.10241638233196894</c:v>
                </c:pt>
                <c:pt idx="1">
                  <c:v>0.11101725843581618</c:v>
                </c:pt>
                <c:pt idx="2">
                  <c:v>0.12111894156940427</c:v>
                </c:pt>
                <c:pt idx="3">
                  <c:v>0.13312493872133421</c:v>
                </c:pt>
                <c:pt idx="4">
                  <c:v>0.14758361760373617</c:v>
                </c:pt>
                <c:pt idx="5">
                  <c:v>0.16524934035180777</c:v>
                </c:pt>
                <c:pt idx="6">
                  <c:v>0.18716704176646201</c:v>
                </c:pt>
                <c:pt idx="7">
                  <c:v>0.21477671221192549</c:v>
                </c:pt>
                <c:pt idx="8">
                  <c:v>0.24999999969138037</c:v>
                </c:pt>
                <c:pt idx="9">
                  <c:v>0.29516723542978834</c:v>
                </c:pt>
                <c:pt idx="10">
                  <c:v>0.35241638239626455</c:v>
                </c:pt>
                <c:pt idx="11">
                  <c:v>0.42202086963743968</c:v>
                </c:pt>
                <c:pt idx="12">
                  <c:v>0.5</c:v>
                </c:pt>
                <c:pt idx="13">
                  <c:v>0.57797913036256165</c:v>
                </c:pt>
                <c:pt idx="14">
                  <c:v>0.64758361760373773</c:v>
                </c:pt>
                <c:pt idx="15">
                  <c:v>0.70483276457021149</c:v>
                </c:pt>
                <c:pt idx="16">
                  <c:v>0.75000000030862113</c:v>
                </c:pt>
                <c:pt idx="17">
                  <c:v>0.7852232877880746</c:v>
                </c:pt>
                <c:pt idx="18">
                  <c:v>0.81283295823353863</c:v>
                </c:pt>
                <c:pt idx="19">
                  <c:v>0.83475065964819484</c:v>
                </c:pt>
                <c:pt idx="20">
                  <c:v>0.85241638239626238</c:v>
                </c:pt>
                <c:pt idx="21">
                  <c:v>0.86687506127866665</c:v>
                </c:pt>
                <c:pt idx="22">
                  <c:v>0.87888105843059783</c:v>
                </c:pt>
                <c:pt idx="23">
                  <c:v>0.88898274156418378</c:v>
                </c:pt>
                <c:pt idx="24">
                  <c:v>0.89758361766803163</c:v>
                </c:pt>
              </c:numCache>
            </c:numRef>
          </c:yVal>
          <c:smooth val="1"/>
        </c:ser>
        <c:dLbls>
          <c:showLegendKey val="0"/>
          <c:showVal val="0"/>
          <c:showCatName val="0"/>
          <c:showSerName val="0"/>
          <c:showPercent val="0"/>
          <c:showBubbleSize val="0"/>
        </c:dLbls>
        <c:axId val="98806400"/>
        <c:axId val="98812288"/>
      </c:scatterChart>
      <c:valAx>
        <c:axId val="98806400"/>
        <c:scaling>
          <c:orientation val="minMax"/>
        </c:scaling>
        <c:delete val="0"/>
        <c:axPos val="b"/>
        <c:numFmt formatCode="0.00" sourceLinked="1"/>
        <c:majorTickMark val="out"/>
        <c:minorTickMark val="none"/>
        <c:tickLblPos val="nextTo"/>
        <c:crossAx val="98812288"/>
        <c:crosses val="autoZero"/>
        <c:crossBetween val="midCat"/>
      </c:valAx>
      <c:valAx>
        <c:axId val="98812288"/>
        <c:scaling>
          <c:orientation val="minMax"/>
        </c:scaling>
        <c:delete val="0"/>
        <c:axPos val="l"/>
        <c:majorGridlines/>
        <c:numFmt formatCode="0.00" sourceLinked="0"/>
        <c:majorTickMark val="out"/>
        <c:minorTickMark val="none"/>
        <c:tickLblPos val="nextTo"/>
        <c:crossAx val="98806400"/>
        <c:crosses val="autoZero"/>
        <c:crossBetween val="midCat"/>
      </c:valAx>
    </c:plotArea>
    <c:legend>
      <c:legendPos val="r"/>
      <c:overlay val="0"/>
    </c:legend>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a:pPr>
            <a:r>
              <a:rPr lang="en-US" sz="1200" b="0"/>
              <a:t>Chi-Square df</a:t>
            </a:r>
          </a:p>
        </c:rich>
      </c:tx>
      <c:overlay val="0"/>
    </c:title>
    <c:autoTitleDeleted val="0"/>
    <c:plotArea>
      <c:layout/>
      <c:scatterChart>
        <c:scatterStyle val="smoothMarker"/>
        <c:varyColors val="0"/>
        <c:ser>
          <c:idx val="0"/>
          <c:order val="0"/>
          <c:tx>
            <c:strRef>
              <c:f>'Chi-Square'!$B$5</c:f>
              <c:strCache>
                <c:ptCount val="1"/>
                <c:pt idx="0">
                  <c:v>1</c:v>
                </c:pt>
              </c:strCache>
            </c:strRef>
          </c:tx>
          <c:marker>
            <c:symbol val="none"/>
          </c:marker>
          <c:xVal>
            <c:numRef>
              <c:f>'Chi-Square'!$A$6:$A$58</c:f>
              <c:numCache>
                <c:formatCode>General</c:formatCode>
                <c:ptCount val="53"/>
                <c:pt idx="0">
                  <c:v>0.1</c:v>
                </c:pt>
                <c:pt idx="1">
                  <c:v>0.25</c:v>
                </c:pt>
                <c:pt idx="2">
                  <c:v>0.5</c:v>
                </c:pt>
                <c:pt idx="3">
                  <c:v>0.75000000000000133</c:v>
                </c:pt>
                <c:pt idx="4">
                  <c:v>1</c:v>
                </c:pt>
                <c:pt idx="5">
                  <c:v>1.25</c:v>
                </c:pt>
                <c:pt idx="6">
                  <c:v>1.5</c:v>
                </c:pt>
                <c:pt idx="7">
                  <c:v>1.75</c:v>
                </c:pt>
                <c:pt idx="8">
                  <c:v>2</c:v>
                </c:pt>
                <c:pt idx="9">
                  <c:v>2.25</c:v>
                </c:pt>
                <c:pt idx="10">
                  <c:v>2.5</c:v>
                </c:pt>
                <c:pt idx="11">
                  <c:v>2.75</c:v>
                </c:pt>
                <c:pt idx="12">
                  <c:v>3</c:v>
                </c:pt>
                <c:pt idx="13">
                  <c:v>3.25</c:v>
                </c:pt>
                <c:pt idx="14">
                  <c:v>3.5</c:v>
                </c:pt>
                <c:pt idx="15">
                  <c:v>3.75</c:v>
                </c:pt>
                <c:pt idx="16">
                  <c:v>4</c:v>
                </c:pt>
                <c:pt idx="17">
                  <c:v>4.25</c:v>
                </c:pt>
                <c:pt idx="18">
                  <c:v>4.5</c:v>
                </c:pt>
                <c:pt idx="19">
                  <c:v>4.75</c:v>
                </c:pt>
                <c:pt idx="20">
                  <c:v>5</c:v>
                </c:pt>
                <c:pt idx="21">
                  <c:v>5.25</c:v>
                </c:pt>
                <c:pt idx="22">
                  <c:v>5.5</c:v>
                </c:pt>
                <c:pt idx="23">
                  <c:v>5.75</c:v>
                </c:pt>
                <c:pt idx="24">
                  <c:v>6</c:v>
                </c:pt>
                <c:pt idx="25">
                  <c:v>6.25</c:v>
                </c:pt>
                <c:pt idx="26">
                  <c:v>6.5</c:v>
                </c:pt>
                <c:pt idx="27">
                  <c:v>6.75</c:v>
                </c:pt>
                <c:pt idx="28">
                  <c:v>7</c:v>
                </c:pt>
                <c:pt idx="29">
                  <c:v>7.25</c:v>
                </c:pt>
                <c:pt idx="30">
                  <c:v>7.5</c:v>
                </c:pt>
                <c:pt idx="31">
                  <c:v>7.75</c:v>
                </c:pt>
                <c:pt idx="32">
                  <c:v>8</c:v>
                </c:pt>
                <c:pt idx="33">
                  <c:v>8.25</c:v>
                </c:pt>
                <c:pt idx="34">
                  <c:v>8.5</c:v>
                </c:pt>
                <c:pt idx="35">
                  <c:v>8.75</c:v>
                </c:pt>
                <c:pt idx="36">
                  <c:v>9</c:v>
                </c:pt>
                <c:pt idx="37">
                  <c:v>9.25</c:v>
                </c:pt>
                <c:pt idx="38">
                  <c:v>9.5</c:v>
                </c:pt>
                <c:pt idx="39">
                  <c:v>9.75</c:v>
                </c:pt>
                <c:pt idx="40">
                  <c:v>10</c:v>
                </c:pt>
                <c:pt idx="41">
                  <c:v>10.25</c:v>
                </c:pt>
                <c:pt idx="42">
                  <c:v>10.5</c:v>
                </c:pt>
                <c:pt idx="43">
                  <c:v>10.75</c:v>
                </c:pt>
                <c:pt idx="44">
                  <c:v>11</c:v>
                </c:pt>
                <c:pt idx="45">
                  <c:v>11.25</c:v>
                </c:pt>
                <c:pt idx="46">
                  <c:v>11.5</c:v>
                </c:pt>
                <c:pt idx="47">
                  <c:v>11.75</c:v>
                </c:pt>
                <c:pt idx="48">
                  <c:v>12</c:v>
                </c:pt>
                <c:pt idx="49">
                  <c:v>12.25</c:v>
                </c:pt>
                <c:pt idx="50">
                  <c:v>12.5</c:v>
                </c:pt>
                <c:pt idx="51">
                  <c:v>12.75</c:v>
                </c:pt>
                <c:pt idx="52">
                  <c:v>13</c:v>
                </c:pt>
              </c:numCache>
            </c:numRef>
          </c:xVal>
          <c:yVal>
            <c:numRef>
              <c:f>'Chi-Square'!$B$6:$B$58</c:f>
              <c:numCache>
                <c:formatCode>General</c:formatCode>
                <c:ptCount val="53"/>
                <c:pt idx="1">
                  <c:v>0.7041306534829177</c:v>
                </c:pt>
                <c:pt idx="2">
                  <c:v>0.43939128943921696</c:v>
                </c:pt>
                <c:pt idx="3">
                  <c:v>0.31660589973499992</c:v>
                </c:pt>
                <c:pt idx="4">
                  <c:v>0.24197072450344509</c:v>
                </c:pt>
                <c:pt idx="5">
                  <c:v>0.19099456460103154</c:v>
                </c:pt>
                <c:pt idx="6">
                  <c:v>0.15386632279547346</c:v>
                </c:pt>
                <c:pt idx="7">
                  <c:v>0.12571392030461465</c:v>
                </c:pt>
                <c:pt idx="8">
                  <c:v>0.10377687434841623</c:v>
                </c:pt>
                <c:pt idx="9">
                  <c:v>8.6345063771659722E-2</c:v>
                </c:pt>
                <c:pt idx="10">
                  <c:v>7.2288957062582621E-2</c:v>
                </c:pt>
                <c:pt idx="11">
                  <c:v>6.0825936785432591E-2</c:v>
                </c:pt>
                <c:pt idx="12">
                  <c:v>5.1393443264588883E-2</c:v>
                </c:pt>
                <c:pt idx="13">
                  <c:v>4.3575246466809138E-2</c:v>
                </c:pt>
                <c:pt idx="14">
                  <c:v>3.705618452134405E-2</c:v>
                </c:pt>
                <c:pt idx="15">
                  <c:v>3.1593102634919726E-2</c:v>
                </c:pt>
                <c:pt idx="16">
                  <c:v>2.6995483254842627E-2</c:v>
                </c:pt>
                <c:pt idx="17">
                  <c:v>2.3112122287775809E-2</c:v>
                </c:pt>
                <c:pt idx="18">
                  <c:v>1.9821714869318986E-2</c:v>
                </c:pt>
                <c:pt idx="19">
                  <c:v>1.7026048511015641E-2</c:v>
                </c:pt>
                <c:pt idx="20">
                  <c:v>1.4644982560976358E-2</c:v>
                </c:pt>
                <c:pt idx="21">
                  <c:v>1.2612680634126915E-2</c:v>
                </c:pt>
                <c:pt idx="22">
                  <c:v>1.0874740336577629E-2</c:v>
                </c:pt>
                <c:pt idx="23">
                  <c:v>9.3859774824098068E-3</c:v>
                </c:pt>
                <c:pt idx="24">
                  <c:v>8.1086955544141751E-3</c:v>
                </c:pt>
                <c:pt idx="25">
                  <c:v>7.0113201969725664E-3</c:v>
                </c:pt>
                <c:pt idx="26">
                  <c:v>6.0673119021831205E-3</c:v>
                </c:pt>
                <c:pt idx="27">
                  <c:v>5.2542931919251782E-3</c:v>
                </c:pt>
                <c:pt idx="28">
                  <c:v>4.5533429213447853E-3</c:v>
                </c:pt>
                <c:pt idx="29">
                  <c:v>3.9484220231219896E-3</c:v>
                </c:pt>
                <c:pt idx="30">
                  <c:v>3.425903509917227E-3</c:v>
                </c:pt>
                <c:pt idx="31">
                  <c:v>2.9741858094044548E-3</c:v>
                </c:pt>
                <c:pt idx="32">
                  <c:v>2.583373169093912E-3</c:v>
                </c:pt>
                <c:pt idx="33">
                  <c:v>2.2450103816787012E-3</c:v>
                </c:pt>
                <c:pt idx="34">
                  <c:v>1.9518617563959143E-3</c:v>
                </c:pt>
                <c:pt idx="35">
                  <c:v>1.6977263174288246E-3</c:v>
                </c:pt>
                <c:pt idx="36">
                  <c:v>1.4772828038834961E-3</c:v>
                </c:pt>
                <c:pt idx="37">
                  <c:v>1.2859592912019399E-3</c:v>
                </c:pt>
                <c:pt idx="38">
                  <c:v>1.1198232343852285E-3</c:v>
                </c:pt>
                <c:pt idx="39">
                  <c:v>9.7548851075223765E-4</c:v>
                </c:pt>
                <c:pt idx="40">
                  <c:v>8.5003666019688705E-4</c:v>
                </c:pt>
                <c:pt idx="41">
                  <c:v>7.4095001872108933E-4</c:v>
                </c:pt>
                <c:pt idx="42">
                  <c:v>6.4605484277326314E-4</c:v>
                </c:pt>
                <c:pt idx="43">
                  <c:v>5.6347284780264458E-4</c:v>
                </c:pt>
                <c:pt idx="44">
                  <c:v>4.9157985002572973E-4</c:v>
                </c:pt>
                <c:pt idx="45">
                  <c:v>4.2897041779838723E-4</c:v>
                </c:pt>
                <c:pt idx="46">
                  <c:v>3.7442761766362428E-4</c:v>
                </c:pt>
                <c:pt idx="47">
                  <c:v>3.2689708755282641E-4</c:v>
                </c:pt>
                <c:pt idx="48">
                  <c:v>2.8546479165733509E-4</c:v>
                </c:pt>
                <c:pt idx="49">
                  <c:v>2.4933791285404168E-4</c:v>
                </c:pt>
                <c:pt idx="50">
                  <c:v>2.1782842302114021E-4</c:v>
                </c:pt>
                <c:pt idx="51">
                  <c:v>1.9033894214048384E-4</c:v>
                </c:pt>
                <c:pt idx="52">
                  <c:v>1.663505561920674E-4</c:v>
                </c:pt>
              </c:numCache>
            </c:numRef>
          </c:yVal>
          <c:smooth val="1"/>
        </c:ser>
        <c:ser>
          <c:idx val="1"/>
          <c:order val="1"/>
          <c:tx>
            <c:strRef>
              <c:f>'Chi-Square'!$C$5</c:f>
              <c:strCache>
                <c:ptCount val="1"/>
                <c:pt idx="0">
                  <c:v>2</c:v>
                </c:pt>
              </c:strCache>
            </c:strRef>
          </c:tx>
          <c:marker>
            <c:symbol val="none"/>
          </c:marker>
          <c:xVal>
            <c:numRef>
              <c:f>'Chi-Square'!$A$6:$A$58</c:f>
              <c:numCache>
                <c:formatCode>General</c:formatCode>
                <c:ptCount val="53"/>
                <c:pt idx="0">
                  <c:v>0.1</c:v>
                </c:pt>
                <c:pt idx="1">
                  <c:v>0.25</c:v>
                </c:pt>
                <c:pt idx="2">
                  <c:v>0.5</c:v>
                </c:pt>
                <c:pt idx="3">
                  <c:v>0.75000000000000133</c:v>
                </c:pt>
                <c:pt idx="4">
                  <c:v>1</c:v>
                </c:pt>
                <c:pt idx="5">
                  <c:v>1.25</c:v>
                </c:pt>
                <c:pt idx="6">
                  <c:v>1.5</c:v>
                </c:pt>
                <c:pt idx="7">
                  <c:v>1.75</c:v>
                </c:pt>
                <c:pt idx="8">
                  <c:v>2</c:v>
                </c:pt>
                <c:pt idx="9">
                  <c:v>2.25</c:v>
                </c:pt>
                <c:pt idx="10">
                  <c:v>2.5</c:v>
                </c:pt>
                <c:pt idx="11">
                  <c:v>2.75</c:v>
                </c:pt>
                <c:pt idx="12">
                  <c:v>3</c:v>
                </c:pt>
                <c:pt idx="13">
                  <c:v>3.25</c:v>
                </c:pt>
                <c:pt idx="14">
                  <c:v>3.5</c:v>
                </c:pt>
                <c:pt idx="15">
                  <c:v>3.75</c:v>
                </c:pt>
                <c:pt idx="16">
                  <c:v>4</c:v>
                </c:pt>
                <c:pt idx="17">
                  <c:v>4.25</c:v>
                </c:pt>
                <c:pt idx="18">
                  <c:v>4.5</c:v>
                </c:pt>
                <c:pt idx="19">
                  <c:v>4.75</c:v>
                </c:pt>
                <c:pt idx="20">
                  <c:v>5</c:v>
                </c:pt>
                <c:pt idx="21">
                  <c:v>5.25</c:v>
                </c:pt>
                <c:pt idx="22">
                  <c:v>5.5</c:v>
                </c:pt>
                <c:pt idx="23">
                  <c:v>5.75</c:v>
                </c:pt>
                <c:pt idx="24">
                  <c:v>6</c:v>
                </c:pt>
                <c:pt idx="25">
                  <c:v>6.25</c:v>
                </c:pt>
                <c:pt idx="26">
                  <c:v>6.5</c:v>
                </c:pt>
                <c:pt idx="27">
                  <c:v>6.75</c:v>
                </c:pt>
                <c:pt idx="28">
                  <c:v>7</c:v>
                </c:pt>
                <c:pt idx="29">
                  <c:v>7.25</c:v>
                </c:pt>
                <c:pt idx="30">
                  <c:v>7.5</c:v>
                </c:pt>
                <c:pt idx="31">
                  <c:v>7.75</c:v>
                </c:pt>
                <c:pt idx="32">
                  <c:v>8</c:v>
                </c:pt>
                <c:pt idx="33">
                  <c:v>8.25</c:v>
                </c:pt>
                <c:pt idx="34">
                  <c:v>8.5</c:v>
                </c:pt>
                <c:pt idx="35">
                  <c:v>8.75</c:v>
                </c:pt>
                <c:pt idx="36">
                  <c:v>9</c:v>
                </c:pt>
                <c:pt idx="37">
                  <c:v>9.25</c:v>
                </c:pt>
                <c:pt idx="38">
                  <c:v>9.5</c:v>
                </c:pt>
                <c:pt idx="39">
                  <c:v>9.75</c:v>
                </c:pt>
                <c:pt idx="40">
                  <c:v>10</c:v>
                </c:pt>
                <c:pt idx="41">
                  <c:v>10.25</c:v>
                </c:pt>
                <c:pt idx="42">
                  <c:v>10.5</c:v>
                </c:pt>
                <c:pt idx="43">
                  <c:v>10.75</c:v>
                </c:pt>
                <c:pt idx="44">
                  <c:v>11</c:v>
                </c:pt>
                <c:pt idx="45">
                  <c:v>11.25</c:v>
                </c:pt>
                <c:pt idx="46">
                  <c:v>11.5</c:v>
                </c:pt>
                <c:pt idx="47">
                  <c:v>11.75</c:v>
                </c:pt>
                <c:pt idx="48">
                  <c:v>12</c:v>
                </c:pt>
                <c:pt idx="49">
                  <c:v>12.25</c:v>
                </c:pt>
                <c:pt idx="50">
                  <c:v>12.5</c:v>
                </c:pt>
                <c:pt idx="51">
                  <c:v>12.75</c:v>
                </c:pt>
                <c:pt idx="52">
                  <c:v>13</c:v>
                </c:pt>
              </c:numCache>
            </c:numRef>
          </c:xVal>
          <c:yVal>
            <c:numRef>
              <c:f>'Chi-Square'!$C$6:$C$58</c:f>
              <c:numCache>
                <c:formatCode>General</c:formatCode>
                <c:ptCount val="53"/>
                <c:pt idx="0">
                  <c:v>0.4756147122701978</c:v>
                </c:pt>
                <c:pt idx="1">
                  <c:v>0.44124845131070484</c:v>
                </c:pt>
                <c:pt idx="2">
                  <c:v>0.38940039155194789</c:v>
                </c:pt>
                <c:pt idx="3">
                  <c:v>0.34364463940982182</c:v>
                </c:pt>
                <c:pt idx="4">
                  <c:v>0.30326532986896781</c:v>
                </c:pt>
                <c:pt idx="5">
                  <c:v>0.26763071427065982</c:v>
                </c:pt>
                <c:pt idx="6">
                  <c:v>0.23618327638035988</c:v>
                </c:pt>
                <c:pt idx="7">
                  <c:v>0.20843100984794957</c:v>
                </c:pt>
                <c:pt idx="8">
                  <c:v>0.18393972059339497</c:v>
                </c:pt>
                <c:pt idx="9">
                  <c:v>0.16232623368594645</c:v>
                </c:pt>
                <c:pt idx="10">
                  <c:v>0.14325239843607146</c:v>
                </c:pt>
                <c:pt idx="11">
                  <c:v>0.12641979790764696</c:v>
                </c:pt>
                <c:pt idx="12">
                  <c:v>0.11156508007886896</c:v>
                </c:pt>
                <c:pt idx="13">
                  <c:v>9.8455837606204202E-2</c:v>
                </c:pt>
                <c:pt idx="14">
                  <c:v>8.6886971728847143E-2</c:v>
                </c:pt>
                <c:pt idx="15">
                  <c:v>7.6677483425662898E-2</c:v>
                </c:pt>
                <c:pt idx="16">
                  <c:v>6.766764162112919E-2</c:v>
                </c:pt>
                <c:pt idx="17">
                  <c:v>5.9716484135851212E-2</c:v>
                </c:pt>
                <c:pt idx="18">
                  <c:v>5.2699612283130581E-2</c:v>
                </c:pt>
                <c:pt idx="19">
                  <c:v>4.6507244607271826E-2</c:v>
                </c:pt>
                <c:pt idx="20">
                  <c:v>4.1042499313661523E-2</c:v>
                </c:pt>
                <c:pt idx="21">
                  <c:v>3.6219878518636762E-2</c:v>
                </c:pt>
                <c:pt idx="22">
                  <c:v>3.1963930604687191E-2</c:v>
                </c:pt>
                <c:pt idx="23">
                  <c:v>2.8208069753065401E-2</c:v>
                </c:pt>
                <c:pt idx="24">
                  <c:v>2.4893534184970451E-2</c:v>
                </c:pt>
                <c:pt idx="25">
                  <c:v>2.1968466812620144E-2</c:v>
                </c:pt>
                <c:pt idx="26">
                  <c:v>1.9387103916669795E-2</c:v>
                </c:pt>
                <c:pt idx="27">
                  <c:v>1.7109059156546737E-2</c:v>
                </c:pt>
                <c:pt idx="28">
                  <c:v>1.5098691711789106E-2</c:v>
                </c:pt>
                <c:pt idx="29">
                  <c:v>1.3324548668733633E-2</c:v>
                </c:pt>
                <c:pt idx="30">
                  <c:v>1.1758872928495086E-2</c:v>
                </c:pt>
                <c:pt idx="31">
                  <c:v>1.0377168937282764E-2</c:v>
                </c:pt>
                <c:pt idx="32">
                  <c:v>9.1578194447491205E-3</c:v>
                </c:pt>
                <c:pt idx="33">
                  <c:v>8.0817472944200962E-3</c:v>
                </c:pt>
                <c:pt idx="34">
                  <c:v>7.1321169547971502E-3</c:v>
                </c:pt>
                <c:pt idx="35">
                  <c:v>6.2940711214795764E-3</c:v>
                </c:pt>
                <c:pt idx="36">
                  <c:v>5.5544982693528713E-3</c:v>
                </c:pt>
                <c:pt idx="37">
                  <c:v>4.9018275181154014E-3</c:v>
                </c:pt>
                <c:pt idx="38">
                  <c:v>4.3258476017407734E-3</c:v>
                </c:pt>
                <c:pt idx="39">
                  <c:v>3.8175471095892332E-3</c:v>
                </c:pt>
                <c:pt idx="40">
                  <c:v>3.3689734996832734E-3</c:v>
                </c:pt>
                <c:pt idx="41">
                  <c:v>2.9731086783600794E-3</c:v>
                </c:pt>
                <c:pt idx="42">
                  <c:v>2.6237591997001451E-3</c:v>
                </c:pt>
                <c:pt idx="43">
                  <c:v>2.3154593668632127E-3</c:v>
                </c:pt>
                <c:pt idx="44">
                  <c:v>2.0433857193172824E-3</c:v>
                </c:pt>
                <c:pt idx="45">
                  <c:v>1.803281568083095E-3</c:v>
                </c:pt>
                <c:pt idx="46">
                  <c:v>1.5913903983212224E-3</c:v>
                </c:pt>
                <c:pt idx="47">
                  <c:v>1.4043970973213421E-3</c:v>
                </c:pt>
                <c:pt idx="48">
                  <c:v>1.2393760883848799E-3</c:v>
                </c:pt>
                <c:pt idx="49">
                  <c:v>1.0937455591370701E-3</c:v>
                </c:pt>
                <c:pt idx="50">
                  <c:v>9.6522706815412257E-4</c:v>
                </c:pt>
                <c:pt idx="51">
                  <c:v>8.5180989793682388E-4</c:v>
                </c:pt>
                <c:pt idx="52">
                  <c:v>7.5171959652014489E-4</c:v>
                </c:pt>
              </c:numCache>
            </c:numRef>
          </c:yVal>
          <c:smooth val="1"/>
        </c:ser>
        <c:ser>
          <c:idx val="2"/>
          <c:order val="2"/>
          <c:tx>
            <c:strRef>
              <c:f>'Chi-Square'!$D$5</c:f>
              <c:strCache>
                <c:ptCount val="1"/>
                <c:pt idx="0">
                  <c:v>3</c:v>
                </c:pt>
              </c:strCache>
            </c:strRef>
          </c:tx>
          <c:marker>
            <c:symbol val="none"/>
          </c:marker>
          <c:xVal>
            <c:numRef>
              <c:f>'Chi-Square'!$A$6:$A$58</c:f>
              <c:numCache>
                <c:formatCode>General</c:formatCode>
                <c:ptCount val="53"/>
                <c:pt idx="0">
                  <c:v>0.1</c:v>
                </c:pt>
                <c:pt idx="1">
                  <c:v>0.25</c:v>
                </c:pt>
                <c:pt idx="2">
                  <c:v>0.5</c:v>
                </c:pt>
                <c:pt idx="3">
                  <c:v>0.75000000000000133</c:v>
                </c:pt>
                <c:pt idx="4">
                  <c:v>1</c:v>
                </c:pt>
                <c:pt idx="5">
                  <c:v>1.25</c:v>
                </c:pt>
                <c:pt idx="6">
                  <c:v>1.5</c:v>
                </c:pt>
                <c:pt idx="7">
                  <c:v>1.75</c:v>
                </c:pt>
                <c:pt idx="8">
                  <c:v>2</c:v>
                </c:pt>
                <c:pt idx="9">
                  <c:v>2.25</c:v>
                </c:pt>
                <c:pt idx="10">
                  <c:v>2.5</c:v>
                </c:pt>
                <c:pt idx="11">
                  <c:v>2.75</c:v>
                </c:pt>
                <c:pt idx="12">
                  <c:v>3</c:v>
                </c:pt>
                <c:pt idx="13">
                  <c:v>3.25</c:v>
                </c:pt>
                <c:pt idx="14">
                  <c:v>3.5</c:v>
                </c:pt>
                <c:pt idx="15">
                  <c:v>3.75</c:v>
                </c:pt>
                <c:pt idx="16">
                  <c:v>4</c:v>
                </c:pt>
                <c:pt idx="17">
                  <c:v>4.25</c:v>
                </c:pt>
                <c:pt idx="18">
                  <c:v>4.5</c:v>
                </c:pt>
                <c:pt idx="19">
                  <c:v>4.75</c:v>
                </c:pt>
                <c:pt idx="20">
                  <c:v>5</c:v>
                </c:pt>
                <c:pt idx="21">
                  <c:v>5.25</c:v>
                </c:pt>
                <c:pt idx="22">
                  <c:v>5.5</c:v>
                </c:pt>
                <c:pt idx="23">
                  <c:v>5.75</c:v>
                </c:pt>
                <c:pt idx="24">
                  <c:v>6</c:v>
                </c:pt>
                <c:pt idx="25">
                  <c:v>6.25</c:v>
                </c:pt>
                <c:pt idx="26">
                  <c:v>6.5</c:v>
                </c:pt>
                <c:pt idx="27">
                  <c:v>6.75</c:v>
                </c:pt>
                <c:pt idx="28">
                  <c:v>7</c:v>
                </c:pt>
                <c:pt idx="29">
                  <c:v>7.25</c:v>
                </c:pt>
                <c:pt idx="30">
                  <c:v>7.5</c:v>
                </c:pt>
                <c:pt idx="31">
                  <c:v>7.75</c:v>
                </c:pt>
                <c:pt idx="32">
                  <c:v>8</c:v>
                </c:pt>
                <c:pt idx="33">
                  <c:v>8.25</c:v>
                </c:pt>
                <c:pt idx="34">
                  <c:v>8.5</c:v>
                </c:pt>
                <c:pt idx="35">
                  <c:v>8.75</c:v>
                </c:pt>
                <c:pt idx="36">
                  <c:v>9</c:v>
                </c:pt>
                <c:pt idx="37">
                  <c:v>9.25</c:v>
                </c:pt>
                <c:pt idx="38">
                  <c:v>9.5</c:v>
                </c:pt>
                <c:pt idx="39">
                  <c:v>9.75</c:v>
                </c:pt>
                <c:pt idx="40">
                  <c:v>10</c:v>
                </c:pt>
                <c:pt idx="41">
                  <c:v>10.25</c:v>
                </c:pt>
                <c:pt idx="42">
                  <c:v>10.5</c:v>
                </c:pt>
                <c:pt idx="43">
                  <c:v>10.75</c:v>
                </c:pt>
                <c:pt idx="44">
                  <c:v>11</c:v>
                </c:pt>
                <c:pt idx="45">
                  <c:v>11.25</c:v>
                </c:pt>
                <c:pt idx="46">
                  <c:v>11.5</c:v>
                </c:pt>
                <c:pt idx="47">
                  <c:v>11.75</c:v>
                </c:pt>
                <c:pt idx="48">
                  <c:v>12</c:v>
                </c:pt>
                <c:pt idx="49">
                  <c:v>12.25</c:v>
                </c:pt>
                <c:pt idx="50">
                  <c:v>12.5</c:v>
                </c:pt>
                <c:pt idx="51">
                  <c:v>12.75</c:v>
                </c:pt>
                <c:pt idx="52">
                  <c:v>13</c:v>
                </c:pt>
              </c:numCache>
            </c:numRef>
          </c:xVal>
          <c:yVal>
            <c:numRef>
              <c:f>'Chi-Square'!$D$6:$D$58</c:f>
              <c:numCache>
                <c:formatCode>General</c:formatCode>
                <c:ptCount val="53"/>
                <c:pt idx="0">
                  <c:v>0.12000389485079911</c:v>
                </c:pt>
                <c:pt idx="1">
                  <c:v>0.17603266339357018</c:v>
                </c:pt>
                <c:pt idx="2">
                  <c:v>0.21969564474811434</c:v>
                </c:pt>
                <c:pt idx="3">
                  <c:v>0.23745442483206025</c:v>
                </c:pt>
                <c:pt idx="4">
                  <c:v>0.24197072453484164</c:v>
                </c:pt>
                <c:pt idx="5">
                  <c:v>0.23874320578226793</c:v>
                </c:pt>
                <c:pt idx="6">
                  <c:v>0.23079948422315641</c:v>
                </c:pt>
                <c:pt idx="7">
                  <c:v>0.21999936056162223</c:v>
                </c:pt>
                <c:pt idx="8">
                  <c:v>0.20755374872376278</c:v>
                </c:pt>
                <c:pt idx="9">
                  <c:v>0.19427639351144213</c:v>
                </c:pt>
                <c:pt idx="10">
                  <c:v>0.18072239267990631</c:v>
                </c:pt>
                <c:pt idx="11">
                  <c:v>0.16727132618164361</c:v>
                </c:pt>
                <c:pt idx="12">
                  <c:v>0.154180329813772</c:v>
                </c:pt>
                <c:pt idx="13">
                  <c:v>0.14161955103550578</c:v>
                </c:pt>
                <c:pt idx="14">
                  <c:v>0.1296966458415327</c:v>
                </c:pt>
                <c:pt idx="15">
                  <c:v>0.1184741348963211</c:v>
                </c:pt>
                <c:pt idx="16">
                  <c:v>0.10798193303338162</c:v>
                </c:pt>
                <c:pt idx="17">
                  <c:v>9.8226519735792772E-2</c:v>
                </c:pt>
                <c:pt idx="18">
                  <c:v>8.9197716923508696E-2</c:v>
                </c:pt>
                <c:pt idx="19">
                  <c:v>8.0873730437817676E-2</c:v>
                </c:pt>
                <c:pt idx="20">
                  <c:v>7.3224912814383022E-2</c:v>
                </c:pt>
                <c:pt idx="21">
                  <c:v>6.6216573337758142E-2</c:v>
                </c:pt>
                <c:pt idx="22">
                  <c:v>5.9811071858937935E-2</c:v>
                </c:pt>
                <c:pt idx="23">
                  <c:v>5.3969370530858977E-2</c:v>
                </c:pt>
                <c:pt idx="24">
                  <c:v>4.8652173332797859E-2</c:v>
                </c:pt>
                <c:pt idx="25">
                  <c:v>4.3820751236764294E-2</c:v>
                </c:pt>
                <c:pt idx="26">
                  <c:v>3.9437527369307411E-2</c:v>
                </c:pt>
                <c:pt idx="27">
                  <c:v>3.5466479050096721E-2</c:v>
                </c:pt>
                <c:pt idx="28">
                  <c:v>3.1873400453549167E-2</c:v>
                </c:pt>
                <c:pt idx="29">
                  <c:v>2.8626059671348729E-2</c:v>
                </c:pt>
                <c:pt idx="30">
                  <c:v>2.5694276327713161E-2</c:v>
                </c:pt>
                <c:pt idx="31">
                  <c:v>2.3049940025875425E-2</c:v>
                </c:pt>
                <c:pt idx="32">
                  <c:v>2.0666985355432793E-2</c:v>
                </c:pt>
                <c:pt idx="33">
                  <c:v>1.852133565125251E-2</c:v>
                </c:pt>
                <c:pt idx="34">
                  <c:v>1.6590824931518044E-2</c:v>
                </c:pt>
                <c:pt idx="35">
                  <c:v>1.4855105279429731E-2</c:v>
                </c:pt>
                <c:pt idx="36">
                  <c:v>1.3295545236676622E-2</c:v>
                </c:pt>
                <c:pt idx="37">
                  <c:v>1.1895123445161427E-2</c:v>
                </c:pt>
                <c:pt idx="38">
                  <c:v>1.0638320728040032E-2</c:v>
                </c:pt>
                <c:pt idx="39">
                  <c:v>9.5110129810684028E-3</c:v>
                </c:pt>
                <c:pt idx="40">
                  <c:v>8.5003666030718187E-3</c:v>
                </c:pt>
                <c:pt idx="41">
                  <c:v>7.5947376928765823E-3</c:v>
                </c:pt>
                <c:pt idx="42">
                  <c:v>6.7835758499994311E-3</c:v>
                </c:pt>
                <c:pt idx="43">
                  <c:v>6.0573331146644037E-3</c:v>
                </c:pt>
                <c:pt idx="44">
                  <c:v>5.4073783509846719E-3</c:v>
                </c:pt>
                <c:pt idx="45">
                  <c:v>4.8259172008580063E-3</c:v>
                </c:pt>
                <c:pt idx="46">
                  <c:v>4.3059176036903783E-3</c:v>
                </c:pt>
                <c:pt idx="47">
                  <c:v>3.8410407792440898E-3</c:v>
                </c:pt>
                <c:pt idx="48">
                  <c:v>3.4255775003325137E-3</c:v>
                </c:pt>
                <c:pt idx="49">
                  <c:v>3.0543894328583202E-3</c:v>
                </c:pt>
                <c:pt idx="50">
                  <c:v>2.722855288117543E-3</c:v>
                </c:pt>
                <c:pt idx="51">
                  <c:v>2.426821512606054E-3</c:v>
                </c:pt>
                <c:pt idx="52">
                  <c:v>2.1625572307774729E-3</c:v>
                </c:pt>
              </c:numCache>
            </c:numRef>
          </c:yVal>
          <c:smooth val="1"/>
        </c:ser>
        <c:ser>
          <c:idx val="3"/>
          <c:order val="3"/>
          <c:tx>
            <c:strRef>
              <c:f>'Chi-Square'!$E$5</c:f>
              <c:strCache>
                <c:ptCount val="1"/>
                <c:pt idx="0">
                  <c:v>5</c:v>
                </c:pt>
              </c:strCache>
            </c:strRef>
          </c:tx>
          <c:marker>
            <c:symbol val="none"/>
          </c:marker>
          <c:xVal>
            <c:numRef>
              <c:f>'Chi-Square'!$A$6:$A$58</c:f>
              <c:numCache>
                <c:formatCode>General</c:formatCode>
                <c:ptCount val="53"/>
                <c:pt idx="0">
                  <c:v>0.1</c:v>
                </c:pt>
                <c:pt idx="1">
                  <c:v>0.25</c:v>
                </c:pt>
                <c:pt idx="2">
                  <c:v>0.5</c:v>
                </c:pt>
                <c:pt idx="3">
                  <c:v>0.75000000000000133</c:v>
                </c:pt>
                <c:pt idx="4">
                  <c:v>1</c:v>
                </c:pt>
                <c:pt idx="5">
                  <c:v>1.25</c:v>
                </c:pt>
                <c:pt idx="6">
                  <c:v>1.5</c:v>
                </c:pt>
                <c:pt idx="7">
                  <c:v>1.75</c:v>
                </c:pt>
                <c:pt idx="8">
                  <c:v>2</c:v>
                </c:pt>
                <c:pt idx="9">
                  <c:v>2.25</c:v>
                </c:pt>
                <c:pt idx="10">
                  <c:v>2.5</c:v>
                </c:pt>
                <c:pt idx="11">
                  <c:v>2.75</c:v>
                </c:pt>
                <c:pt idx="12">
                  <c:v>3</c:v>
                </c:pt>
                <c:pt idx="13">
                  <c:v>3.25</c:v>
                </c:pt>
                <c:pt idx="14">
                  <c:v>3.5</c:v>
                </c:pt>
                <c:pt idx="15">
                  <c:v>3.75</c:v>
                </c:pt>
                <c:pt idx="16">
                  <c:v>4</c:v>
                </c:pt>
                <c:pt idx="17">
                  <c:v>4.25</c:v>
                </c:pt>
                <c:pt idx="18">
                  <c:v>4.5</c:v>
                </c:pt>
                <c:pt idx="19">
                  <c:v>4.75</c:v>
                </c:pt>
                <c:pt idx="20">
                  <c:v>5</c:v>
                </c:pt>
                <c:pt idx="21">
                  <c:v>5.25</c:v>
                </c:pt>
                <c:pt idx="22">
                  <c:v>5.5</c:v>
                </c:pt>
                <c:pt idx="23">
                  <c:v>5.75</c:v>
                </c:pt>
                <c:pt idx="24">
                  <c:v>6</c:v>
                </c:pt>
                <c:pt idx="25">
                  <c:v>6.25</c:v>
                </c:pt>
                <c:pt idx="26">
                  <c:v>6.5</c:v>
                </c:pt>
                <c:pt idx="27">
                  <c:v>6.75</c:v>
                </c:pt>
                <c:pt idx="28">
                  <c:v>7</c:v>
                </c:pt>
                <c:pt idx="29">
                  <c:v>7.25</c:v>
                </c:pt>
                <c:pt idx="30">
                  <c:v>7.5</c:v>
                </c:pt>
                <c:pt idx="31">
                  <c:v>7.75</c:v>
                </c:pt>
                <c:pt idx="32">
                  <c:v>8</c:v>
                </c:pt>
                <c:pt idx="33">
                  <c:v>8.25</c:v>
                </c:pt>
                <c:pt idx="34">
                  <c:v>8.5</c:v>
                </c:pt>
                <c:pt idx="35">
                  <c:v>8.75</c:v>
                </c:pt>
                <c:pt idx="36">
                  <c:v>9</c:v>
                </c:pt>
                <c:pt idx="37">
                  <c:v>9.25</c:v>
                </c:pt>
                <c:pt idx="38">
                  <c:v>9.5</c:v>
                </c:pt>
                <c:pt idx="39">
                  <c:v>9.75</c:v>
                </c:pt>
                <c:pt idx="40">
                  <c:v>10</c:v>
                </c:pt>
                <c:pt idx="41">
                  <c:v>10.25</c:v>
                </c:pt>
                <c:pt idx="42">
                  <c:v>10.5</c:v>
                </c:pt>
                <c:pt idx="43">
                  <c:v>10.75</c:v>
                </c:pt>
                <c:pt idx="44">
                  <c:v>11</c:v>
                </c:pt>
                <c:pt idx="45">
                  <c:v>11.25</c:v>
                </c:pt>
                <c:pt idx="46">
                  <c:v>11.5</c:v>
                </c:pt>
                <c:pt idx="47">
                  <c:v>11.75</c:v>
                </c:pt>
                <c:pt idx="48">
                  <c:v>12</c:v>
                </c:pt>
                <c:pt idx="49">
                  <c:v>12.25</c:v>
                </c:pt>
                <c:pt idx="50">
                  <c:v>12.5</c:v>
                </c:pt>
                <c:pt idx="51">
                  <c:v>12.75</c:v>
                </c:pt>
                <c:pt idx="52">
                  <c:v>13</c:v>
                </c:pt>
              </c:numCache>
            </c:numRef>
          </c:xVal>
          <c:yVal>
            <c:numRef>
              <c:f>'Chi-Square'!$E$6:$E$58</c:f>
              <c:numCache>
                <c:formatCode>General</c:formatCode>
                <c:ptCount val="53"/>
                <c:pt idx="0">
                  <c:v>4.0001298285169858E-3</c:v>
                </c:pt>
                <c:pt idx="1">
                  <c:v>1.4669388616706663E-2</c:v>
                </c:pt>
                <c:pt idx="2">
                  <c:v>3.6615940792789743E-2</c:v>
                </c:pt>
                <c:pt idx="3">
                  <c:v>5.9363606210345414E-2</c:v>
                </c:pt>
                <c:pt idx="4">
                  <c:v>8.0656908181447107E-2</c:v>
                </c:pt>
                <c:pt idx="5">
                  <c:v>9.9476335746516251E-2</c:v>
                </c:pt>
                <c:pt idx="6">
                  <c:v>0.11539974211610808</c:v>
                </c:pt>
                <c:pt idx="7">
                  <c:v>0.12833296033264968</c:v>
                </c:pt>
                <c:pt idx="8">
                  <c:v>0.13836916582127357</c:v>
                </c:pt>
                <c:pt idx="9">
                  <c:v>0.14570729513930125</c:v>
                </c:pt>
                <c:pt idx="10">
                  <c:v>0.1506019939058332</c:v>
                </c:pt>
                <c:pt idx="11">
                  <c:v>0.15333204900585864</c:v>
                </c:pt>
                <c:pt idx="12">
                  <c:v>0.15418032981982399</c:v>
                </c:pt>
                <c:pt idx="13">
                  <c:v>0.15342118029448709</c:v>
                </c:pt>
                <c:pt idx="14">
                  <c:v>0.15131275348772807</c:v>
                </c:pt>
                <c:pt idx="15">
                  <c:v>0.1480926686262144</c:v>
                </c:pt>
                <c:pt idx="16">
                  <c:v>0.14397591071682694</c:v>
                </c:pt>
                <c:pt idx="17">
                  <c:v>0.13915423629783491</c:v>
                </c:pt>
                <c:pt idx="18">
                  <c:v>0.13379657539051518</c:v>
                </c:pt>
                <c:pt idx="19">
                  <c:v>0.128050073198238</c:v>
                </c:pt>
                <c:pt idx="20">
                  <c:v>0.12204152136209546</c:v>
                </c:pt>
                <c:pt idx="21">
                  <c:v>0.1158790033456253</c:v>
                </c:pt>
                <c:pt idx="22">
                  <c:v>0.10965363174569018</c:v>
                </c:pt>
                <c:pt idx="23">
                  <c:v>0.10344129352154016</c:v>
                </c:pt>
                <c:pt idx="24">
                  <c:v>9.7304346669415204E-2</c:v>
                </c:pt>
                <c:pt idx="25">
                  <c:v>9.1293231746842465E-2</c:v>
                </c:pt>
                <c:pt idx="26">
                  <c:v>8.5447975970186704E-2</c:v>
                </c:pt>
                <c:pt idx="27">
                  <c:v>7.979957786585011E-2</c:v>
                </c:pt>
                <c:pt idx="28">
                  <c:v>7.4371267727867063E-2</c:v>
                </c:pt>
                <c:pt idx="29">
                  <c:v>6.9179644208474889E-2</c:v>
                </c:pt>
                <c:pt idx="30">
                  <c:v>6.4235690821804303E-2</c:v>
                </c:pt>
                <c:pt idx="31">
                  <c:v>5.9545678402515172E-2</c:v>
                </c:pt>
                <c:pt idx="32">
                  <c:v>5.5111960949984357E-2</c:v>
                </c:pt>
                <c:pt idx="33">
                  <c:v>5.0933673042943786E-2</c:v>
                </c:pt>
                <c:pt idx="34">
                  <c:v>4.7007337307812834E-2</c:v>
                </c:pt>
                <c:pt idx="35">
                  <c:v>4.3327390400037413E-2</c:v>
                </c:pt>
                <c:pt idx="36">
                  <c:v>3.9886635711595446E-2</c:v>
                </c:pt>
                <c:pt idx="37">
                  <c:v>3.6676630624020705E-2</c:v>
                </c:pt>
                <c:pt idx="38">
                  <c:v>3.3688015640115802E-2</c:v>
                </c:pt>
                <c:pt idx="39">
                  <c:v>3.0910792189685614E-2</c:v>
                </c:pt>
                <c:pt idx="40">
                  <c:v>2.8334555344684938E-2</c:v>
                </c:pt>
                <c:pt idx="41">
                  <c:v>2.5948687118346865E-2</c:v>
                </c:pt>
                <c:pt idx="42">
                  <c:v>2.3742515475930006E-2</c:v>
                </c:pt>
                <c:pt idx="43">
                  <c:v>2.1705443661732732E-2</c:v>
                </c:pt>
                <c:pt idx="44">
                  <c:v>1.9827053954388683E-2</c:v>
                </c:pt>
                <c:pt idx="45">
                  <c:v>1.809718950392792E-2</c:v>
                </c:pt>
                <c:pt idx="46">
                  <c:v>1.6506017481461004E-2</c:v>
                </c:pt>
                <c:pt idx="47">
                  <c:v>1.5044076385963234E-2</c:v>
                </c:pt>
                <c:pt idx="48">
                  <c:v>1.370231000186789E-2</c:v>
                </c:pt>
                <c:pt idx="49">
                  <c:v>1.2472090184661035E-2</c:v>
                </c:pt>
                <c:pt idx="50">
                  <c:v>1.134523036760174E-2</c:v>
                </c:pt>
                <c:pt idx="51">
                  <c:v>1.0313991428980551E-2</c:v>
                </c:pt>
                <c:pt idx="52">
                  <c:v>9.3710813337368748E-3</c:v>
                </c:pt>
              </c:numCache>
            </c:numRef>
          </c:yVal>
          <c:smooth val="1"/>
        </c:ser>
        <c:ser>
          <c:idx val="4"/>
          <c:order val="4"/>
          <c:tx>
            <c:strRef>
              <c:f>'Chi-Square'!$F$5</c:f>
              <c:strCache>
                <c:ptCount val="1"/>
                <c:pt idx="0">
                  <c:v>10</c:v>
                </c:pt>
              </c:strCache>
            </c:strRef>
          </c:tx>
          <c:marker>
            <c:symbol val="none"/>
          </c:marker>
          <c:xVal>
            <c:numRef>
              <c:f>'Chi-Square'!$A$6:$A$58</c:f>
              <c:numCache>
                <c:formatCode>General</c:formatCode>
                <c:ptCount val="53"/>
                <c:pt idx="0">
                  <c:v>0.1</c:v>
                </c:pt>
                <c:pt idx="1">
                  <c:v>0.25</c:v>
                </c:pt>
                <c:pt idx="2">
                  <c:v>0.5</c:v>
                </c:pt>
                <c:pt idx="3">
                  <c:v>0.75000000000000133</c:v>
                </c:pt>
                <c:pt idx="4">
                  <c:v>1</c:v>
                </c:pt>
                <c:pt idx="5">
                  <c:v>1.25</c:v>
                </c:pt>
                <c:pt idx="6">
                  <c:v>1.5</c:v>
                </c:pt>
                <c:pt idx="7">
                  <c:v>1.75</c:v>
                </c:pt>
                <c:pt idx="8">
                  <c:v>2</c:v>
                </c:pt>
                <c:pt idx="9">
                  <c:v>2.25</c:v>
                </c:pt>
                <c:pt idx="10">
                  <c:v>2.5</c:v>
                </c:pt>
                <c:pt idx="11">
                  <c:v>2.75</c:v>
                </c:pt>
                <c:pt idx="12">
                  <c:v>3</c:v>
                </c:pt>
                <c:pt idx="13">
                  <c:v>3.25</c:v>
                </c:pt>
                <c:pt idx="14">
                  <c:v>3.5</c:v>
                </c:pt>
                <c:pt idx="15">
                  <c:v>3.75</c:v>
                </c:pt>
                <c:pt idx="16">
                  <c:v>4</c:v>
                </c:pt>
                <c:pt idx="17">
                  <c:v>4.25</c:v>
                </c:pt>
                <c:pt idx="18">
                  <c:v>4.5</c:v>
                </c:pt>
                <c:pt idx="19">
                  <c:v>4.75</c:v>
                </c:pt>
                <c:pt idx="20">
                  <c:v>5</c:v>
                </c:pt>
                <c:pt idx="21">
                  <c:v>5.25</c:v>
                </c:pt>
                <c:pt idx="22">
                  <c:v>5.5</c:v>
                </c:pt>
                <c:pt idx="23">
                  <c:v>5.75</c:v>
                </c:pt>
                <c:pt idx="24">
                  <c:v>6</c:v>
                </c:pt>
                <c:pt idx="25">
                  <c:v>6.25</c:v>
                </c:pt>
                <c:pt idx="26">
                  <c:v>6.5</c:v>
                </c:pt>
                <c:pt idx="27">
                  <c:v>6.75</c:v>
                </c:pt>
                <c:pt idx="28">
                  <c:v>7</c:v>
                </c:pt>
                <c:pt idx="29">
                  <c:v>7.25</c:v>
                </c:pt>
                <c:pt idx="30">
                  <c:v>7.5</c:v>
                </c:pt>
                <c:pt idx="31">
                  <c:v>7.75</c:v>
                </c:pt>
                <c:pt idx="32">
                  <c:v>8</c:v>
                </c:pt>
                <c:pt idx="33">
                  <c:v>8.25</c:v>
                </c:pt>
                <c:pt idx="34">
                  <c:v>8.5</c:v>
                </c:pt>
                <c:pt idx="35">
                  <c:v>8.75</c:v>
                </c:pt>
                <c:pt idx="36">
                  <c:v>9</c:v>
                </c:pt>
                <c:pt idx="37">
                  <c:v>9.25</c:v>
                </c:pt>
                <c:pt idx="38">
                  <c:v>9.5</c:v>
                </c:pt>
                <c:pt idx="39">
                  <c:v>9.75</c:v>
                </c:pt>
                <c:pt idx="40">
                  <c:v>10</c:v>
                </c:pt>
                <c:pt idx="41">
                  <c:v>10.25</c:v>
                </c:pt>
                <c:pt idx="42">
                  <c:v>10.5</c:v>
                </c:pt>
                <c:pt idx="43">
                  <c:v>10.75</c:v>
                </c:pt>
                <c:pt idx="44">
                  <c:v>11</c:v>
                </c:pt>
                <c:pt idx="45">
                  <c:v>11.25</c:v>
                </c:pt>
                <c:pt idx="46">
                  <c:v>11.5</c:v>
                </c:pt>
                <c:pt idx="47">
                  <c:v>11.75</c:v>
                </c:pt>
                <c:pt idx="48">
                  <c:v>12</c:v>
                </c:pt>
                <c:pt idx="49">
                  <c:v>12.25</c:v>
                </c:pt>
                <c:pt idx="50">
                  <c:v>12.5</c:v>
                </c:pt>
                <c:pt idx="51">
                  <c:v>12.75</c:v>
                </c:pt>
                <c:pt idx="52">
                  <c:v>13</c:v>
                </c:pt>
              </c:numCache>
            </c:numRef>
          </c:xVal>
          <c:yVal>
            <c:numRef>
              <c:f>'Chi-Square'!$F$6:$F$58</c:f>
              <c:numCache>
                <c:formatCode>General</c:formatCode>
                <c:ptCount val="53"/>
                <c:pt idx="0">
                  <c:v>1.238579980023274E-7</c:v>
                </c:pt>
                <c:pt idx="1">
                  <c:v>4.4886113623575784E-6</c:v>
                </c:pt>
                <c:pt idx="2">
                  <c:v>6.3378969986985253E-5</c:v>
                </c:pt>
                <c:pt idx="3">
                  <c:v>2.8315445755648953E-4</c:v>
                </c:pt>
                <c:pt idx="4">
                  <c:v>7.8975346329796935E-4</c:v>
                </c:pt>
                <c:pt idx="5">
                  <c:v>1.7015502567527241E-3</c:v>
                </c:pt>
                <c:pt idx="6">
                  <c:v>3.1137443667271837E-3</c:v>
                </c:pt>
                <c:pt idx="7">
                  <c:v>5.0907679718702114E-3</c:v>
                </c:pt>
                <c:pt idx="8">
                  <c:v>7.664155025671273E-3</c:v>
                </c:pt>
                <c:pt idx="9">
                  <c:v>1.083396829574608E-2</c:v>
                </c:pt>
                <c:pt idx="10">
                  <c:v>1.4572387538021068E-2</c:v>
                </c:pt>
                <c:pt idx="11">
                  <c:v>1.8828453179875103E-2</c:v>
                </c:pt>
                <c:pt idx="12">
                  <c:v>2.3533259082042731E-2</c:v>
                </c:pt>
                <c:pt idx="13">
                  <c:v>2.8605114524516639E-2</c:v>
                </c:pt>
                <c:pt idx="14">
                  <c:v>3.3954365095495695E-2</c:v>
                </c:pt>
                <c:pt idx="15">
                  <c:v>3.948768716332586E-2</c:v>
                </c:pt>
                <c:pt idx="16">
                  <c:v>4.5111761086323983E-2</c:v>
                </c:pt>
                <c:pt idx="17">
                  <c:v>5.0736292237613723E-2</c:v>
                </c:pt>
                <c:pt idx="18">
                  <c:v>5.6276392615937608E-2</c:v>
                </c:pt>
                <c:pt idx="19">
                  <c:v>6.1654364270149475E-2</c:v>
                </c:pt>
                <c:pt idx="20">
                  <c:v>6.6800942901579036E-2</c:v>
                </c:pt>
                <c:pt idx="21">
                  <c:v>7.1656068878712037E-2</c:v>
                </c:pt>
                <c:pt idx="22">
                  <c:v>7.6169255866051444E-2</c:v>
                </c:pt>
                <c:pt idx="23">
                  <c:v>8.0299626146875525E-2</c:v>
                </c:pt>
                <c:pt idx="24">
                  <c:v>8.4015677884650947E-2</c:v>
                </c:pt>
                <c:pt idx="25">
                  <c:v>8.7294844052526244E-2</c:v>
                </c:pt>
                <c:pt idx="26">
                  <c:v>9.0122896326886304E-2</c:v>
                </c:pt>
                <c:pt idx="27">
                  <c:v>9.249324044125623E-2</c:v>
                </c:pt>
                <c:pt idx="28">
                  <c:v>9.4406142720007219E-2</c:v>
                </c:pt>
                <c:pt idx="29">
                  <c:v>9.586792102187526E-2</c:v>
                </c:pt>
                <c:pt idx="30">
                  <c:v>9.6890127291435674E-2</c:v>
                </c:pt>
                <c:pt idx="31">
                  <c:v>9.7488743441893053E-2</c:v>
                </c:pt>
                <c:pt idx="32">
                  <c:v>9.7683407422720581E-2</c:v>
                </c:pt>
                <c:pt idx="33">
                  <c:v>9.749668207122375E-2</c:v>
                </c:pt>
                <c:pt idx="34">
                  <c:v>9.6953375692574548E-2</c:v>
                </c:pt>
                <c:pt idx="35">
                  <c:v>9.607992022538972E-2</c:v>
                </c:pt>
                <c:pt idx="36">
                  <c:v>9.4903810285741658E-2</c:v>
                </c:pt>
                <c:pt idx="37">
                  <c:v>9.34531042919233E-2</c:v>
                </c:pt>
                <c:pt idx="38">
                  <c:v>9.1755987203138212E-2</c:v>
                </c:pt>
                <c:pt idx="39">
                  <c:v>8.9840393105529257E-2</c:v>
                </c:pt>
                <c:pt idx="40">
                  <c:v>8.7733684898420219E-2</c:v>
                </c:pt>
                <c:pt idx="41">
                  <c:v>8.5462387625213382E-2</c:v>
                </c:pt>
                <c:pt idx="42">
                  <c:v>8.3051971513656023E-2</c:v>
                </c:pt>
                <c:pt idx="43">
                  <c:v>8.0526680499968847E-2</c:v>
                </c:pt>
                <c:pt idx="44">
                  <c:v>7.7909401875570314E-2</c:v>
                </c:pt>
                <c:pt idx="45">
                  <c:v>7.5221572683043816E-2</c:v>
                </c:pt>
                <c:pt idx="46">
                  <c:v>7.2483118572852556E-2</c:v>
                </c:pt>
                <c:pt idx="47">
                  <c:v>6.9712420991012242E-2</c:v>
                </c:pt>
                <c:pt idx="48">
                  <c:v>6.6926308781048799E-2</c:v>
                </c:pt>
                <c:pt idx="49">
                  <c:v>6.4140070534643823E-2</c:v>
                </c:pt>
                <c:pt idx="50">
                  <c:v>6.13674843008249E-2</c:v>
                </c:pt>
                <c:pt idx="51">
                  <c:v>5.8620861552365705E-2</c:v>
                </c:pt>
                <c:pt idx="52">
                  <c:v>5.5911102601206603E-2</c:v>
                </c:pt>
              </c:numCache>
            </c:numRef>
          </c:yVal>
          <c:smooth val="1"/>
        </c:ser>
        <c:dLbls>
          <c:showLegendKey val="0"/>
          <c:showVal val="0"/>
          <c:showCatName val="0"/>
          <c:showSerName val="0"/>
          <c:showPercent val="0"/>
          <c:showBubbleSize val="0"/>
        </c:dLbls>
        <c:axId val="98922496"/>
        <c:axId val="98924032"/>
      </c:scatterChart>
      <c:valAx>
        <c:axId val="98922496"/>
        <c:scaling>
          <c:orientation val="minMax"/>
        </c:scaling>
        <c:delete val="0"/>
        <c:axPos val="b"/>
        <c:numFmt formatCode="General" sourceLinked="1"/>
        <c:majorTickMark val="out"/>
        <c:minorTickMark val="none"/>
        <c:tickLblPos val="nextTo"/>
        <c:crossAx val="98924032"/>
        <c:crosses val="autoZero"/>
        <c:crossBetween val="midCat"/>
      </c:valAx>
      <c:valAx>
        <c:axId val="98924032"/>
        <c:scaling>
          <c:orientation val="minMax"/>
        </c:scaling>
        <c:delete val="0"/>
        <c:axPos val="l"/>
        <c:majorGridlines/>
        <c:numFmt formatCode="General" sourceLinked="1"/>
        <c:majorTickMark val="out"/>
        <c:minorTickMark val="none"/>
        <c:tickLblPos val="nextTo"/>
        <c:crossAx val="98922496"/>
        <c:crosses val="autoZero"/>
        <c:crossBetween val="midCat"/>
      </c:valAx>
    </c:plotArea>
    <c:legend>
      <c:legendPos val="r"/>
      <c:overlay val="0"/>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aseline="0"/>
          </a:pPr>
          <a:endParaRPr lang="en-US"/>
        </a:p>
      </c:txPr>
    </c:title>
    <c:autoTitleDeleted val="0"/>
    <c:plotArea>
      <c:layout/>
      <c:scatterChart>
        <c:scatterStyle val="smoothMarker"/>
        <c:varyColors val="0"/>
        <c:ser>
          <c:idx val="0"/>
          <c:order val="0"/>
          <c:tx>
            <c:strRef>
              <c:f>CI!$B$4</c:f>
              <c:strCache>
                <c:ptCount val="1"/>
                <c:pt idx="0">
                  <c:v>f(x)</c:v>
                </c:pt>
              </c:strCache>
            </c:strRef>
          </c:tx>
          <c:marker>
            <c:symbol val="none"/>
          </c:marker>
          <c:xVal>
            <c:numRef>
              <c:f>CI!$A$5:$A$33</c:f>
              <c:numCache>
                <c:formatCode>0.00</c:formatCode>
                <c:ptCount val="29"/>
                <c:pt idx="0">
                  <c:v>-3</c:v>
                </c:pt>
                <c:pt idx="1">
                  <c:v>-2.75</c:v>
                </c:pt>
                <c:pt idx="2">
                  <c:v>-2.5</c:v>
                </c:pt>
                <c:pt idx="3">
                  <c:v>-2.25</c:v>
                </c:pt>
                <c:pt idx="4">
                  <c:v>-2</c:v>
                </c:pt>
                <c:pt idx="5">
                  <c:v>-1.75</c:v>
                </c:pt>
                <c:pt idx="6">
                  <c:v>-1.5</c:v>
                </c:pt>
                <c:pt idx="7">
                  <c:v>-1.25</c:v>
                </c:pt>
                <c:pt idx="8">
                  <c:v>-1</c:v>
                </c:pt>
                <c:pt idx="9">
                  <c:v>-0.75000000000000089</c:v>
                </c:pt>
                <c:pt idx="10">
                  <c:v>-0.5</c:v>
                </c:pt>
                <c:pt idx="11">
                  <c:v>-0.25</c:v>
                </c:pt>
                <c:pt idx="12">
                  <c:v>0</c:v>
                </c:pt>
                <c:pt idx="13">
                  <c:v>0.25</c:v>
                </c:pt>
                <c:pt idx="14">
                  <c:v>0.5</c:v>
                </c:pt>
                <c:pt idx="15">
                  <c:v>0.75000000000000089</c:v>
                </c:pt>
                <c:pt idx="16">
                  <c:v>1</c:v>
                </c:pt>
                <c:pt idx="17">
                  <c:v>1.25</c:v>
                </c:pt>
                <c:pt idx="18">
                  <c:v>1.5</c:v>
                </c:pt>
                <c:pt idx="19">
                  <c:v>1.75</c:v>
                </c:pt>
                <c:pt idx="20">
                  <c:v>2</c:v>
                </c:pt>
                <c:pt idx="21">
                  <c:v>2.25</c:v>
                </c:pt>
                <c:pt idx="22">
                  <c:v>2.5</c:v>
                </c:pt>
                <c:pt idx="23">
                  <c:v>2.75</c:v>
                </c:pt>
                <c:pt idx="24">
                  <c:v>3</c:v>
                </c:pt>
              </c:numCache>
            </c:numRef>
          </c:xVal>
          <c:yVal>
            <c:numRef>
              <c:f>CI!$B$5:$B$33</c:f>
              <c:numCache>
                <c:formatCode>General</c:formatCode>
                <c:ptCount val="29"/>
                <c:pt idx="0">
                  <c:v>4.4318484119380205E-3</c:v>
                </c:pt>
                <c:pt idx="1">
                  <c:v>9.0935625015910546E-3</c:v>
                </c:pt>
                <c:pt idx="2">
                  <c:v>1.7528300493568561E-2</c:v>
                </c:pt>
                <c:pt idx="3">
                  <c:v>3.1739651835667418E-2</c:v>
                </c:pt>
                <c:pt idx="4">
                  <c:v>5.3990966513188084E-2</c:v>
                </c:pt>
                <c:pt idx="5">
                  <c:v>8.627731882651149E-2</c:v>
                </c:pt>
                <c:pt idx="6">
                  <c:v>0.12951759566589174</c:v>
                </c:pt>
                <c:pt idx="7">
                  <c:v>0.18264908538902225</c:v>
                </c:pt>
                <c:pt idx="8">
                  <c:v>0.24197072451914334</c:v>
                </c:pt>
                <c:pt idx="9">
                  <c:v>0.30113743215480437</c:v>
                </c:pt>
                <c:pt idx="10">
                  <c:v>0.35206532676429947</c:v>
                </c:pt>
                <c:pt idx="11">
                  <c:v>0.38666811680285007</c:v>
                </c:pt>
                <c:pt idx="12">
                  <c:v>0.39894228040143281</c:v>
                </c:pt>
                <c:pt idx="13">
                  <c:v>0.38666811680285007</c:v>
                </c:pt>
                <c:pt idx="14">
                  <c:v>0.35206532676429947</c:v>
                </c:pt>
                <c:pt idx="15">
                  <c:v>0.30113743215480437</c:v>
                </c:pt>
                <c:pt idx="16">
                  <c:v>0.24197072451914334</c:v>
                </c:pt>
                <c:pt idx="17">
                  <c:v>0.18264908538902225</c:v>
                </c:pt>
                <c:pt idx="18">
                  <c:v>0.12951759566589174</c:v>
                </c:pt>
                <c:pt idx="19">
                  <c:v>8.627731882651149E-2</c:v>
                </c:pt>
                <c:pt idx="20">
                  <c:v>5.3990966513188084E-2</c:v>
                </c:pt>
                <c:pt idx="21">
                  <c:v>3.1739651835667418E-2</c:v>
                </c:pt>
                <c:pt idx="22">
                  <c:v>1.7528300493568561E-2</c:v>
                </c:pt>
                <c:pt idx="23">
                  <c:v>9.0935625015910546E-3</c:v>
                </c:pt>
                <c:pt idx="24">
                  <c:v>4.4318484119380205E-3</c:v>
                </c:pt>
              </c:numCache>
            </c:numRef>
          </c:yVal>
          <c:smooth val="1"/>
        </c:ser>
        <c:dLbls>
          <c:showLegendKey val="0"/>
          <c:showVal val="0"/>
          <c:showCatName val="0"/>
          <c:showSerName val="0"/>
          <c:showPercent val="0"/>
          <c:showBubbleSize val="0"/>
        </c:dLbls>
        <c:axId val="99106176"/>
        <c:axId val="99107968"/>
      </c:scatterChart>
      <c:valAx>
        <c:axId val="99106176"/>
        <c:scaling>
          <c:orientation val="minMax"/>
        </c:scaling>
        <c:delete val="0"/>
        <c:axPos val="b"/>
        <c:numFmt formatCode="0.00" sourceLinked="1"/>
        <c:majorTickMark val="out"/>
        <c:minorTickMark val="none"/>
        <c:tickLblPos val="nextTo"/>
        <c:crossAx val="99107968"/>
        <c:crosses val="autoZero"/>
        <c:crossBetween val="midCat"/>
      </c:valAx>
      <c:valAx>
        <c:axId val="99107968"/>
        <c:scaling>
          <c:orientation val="minMax"/>
        </c:scaling>
        <c:delete val="0"/>
        <c:axPos val="l"/>
        <c:majorGridlines/>
        <c:numFmt formatCode="#,##0.00" sourceLinked="0"/>
        <c:majorTickMark val="out"/>
        <c:minorTickMark val="none"/>
        <c:tickLblPos val="nextTo"/>
        <c:crossAx val="99106176"/>
        <c:crosses val="autoZero"/>
        <c:crossBetween val="midCat"/>
      </c:valAx>
    </c:plotArea>
    <c:plotVisOnly val="1"/>
    <c:dispBlanksAs val="gap"/>
    <c:showDLblsOverMax val="0"/>
  </c:chart>
  <c:externalData r:id="rId1">
    <c:autoUpdate val="0"/>
  </c:externalData>
  <c:userShapes r:id="rId2"/>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aseline="0"/>
          </a:pPr>
          <a:endParaRPr lang="en-US"/>
        </a:p>
      </c:txPr>
    </c:title>
    <c:autoTitleDeleted val="0"/>
    <c:plotArea>
      <c:layout/>
      <c:scatterChart>
        <c:scatterStyle val="smoothMarker"/>
        <c:varyColors val="0"/>
        <c:ser>
          <c:idx val="0"/>
          <c:order val="0"/>
          <c:tx>
            <c:strRef>
              <c:f>Hypot!$C$4</c:f>
              <c:strCache>
                <c:ptCount val="1"/>
                <c:pt idx="0">
                  <c:v>f(x)</c:v>
                </c:pt>
              </c:strCache>
            </c:strRef>
          </c:tx>
          <c:marker>
            <c:symbol val="none"/>
          </c:marker>
          <c:xVal>
            <c:numRef>
              <c:f>Hypot!$B$5:$B$29</c:f>
              <c:numCache>
                <c:formatCode>0.00</c:formatCode>
                <c:ptCount val="25"/>
                <c:pt idx="0">
                  <c:v>-3</c:v>
                </c:pt>
                <c:pt idx="1">
                  <c:v>-2.75</c:v>
                </c:pt>
                <c:pt idx="2">
                  <c:v>-2.5</c:v>
                </c:pt>
                <c:pt idx="3">
                  <c:v>-2.25</c:v>
                </c:pt>
                <c:pt idx="4">
                  <c:v>-2</c:v>
                </c:pt>
                <c:pt idx="5">
                  <c:v>-1.75</c:v>
                </c:pt>
                <c:pt idx="6">
                  <c:v>-1.5</c:v>
                </c:pt>
                <c:pt idx="7">
                  <c:v>-1.25</c:v>
                </c:pt>
                <c:pt idx="8">
                  <c:v>-1</c:v>
                </c:pt>
                <c:pt idx="9">
                  <c:v>-0.75000000000000089</c:v>
                </c:pt>
                <c:pt idx="10">
                  <c:v>-0.5</c:v>
                </c:pt>
                <c:pt idx="11">
                  <c:v>-0.25</c:v>
                </c:pt>
                <c:pt idx="12">
                  <c:v>0</c:v>
                </c:pt>
                <c:pt idx="13">
                  <c:v>0.25</c:v>
                </c:pt>
                <c:pt idx="14">
                  <c:v>0.5</c:v>
                </c:pt>
                <c:pt idx="15">
                  <c:v>0.75000000000000089</c:v>
                </c:pt>
                <c:pt idx="16">
                  <c:v>1</c:v>
                </c:pt>
                <c:pt idx="17">
                  <c:v>1.25</c:v>
                </c:pt>
                <c:pt idx="18">
                  <c:v>1.5</c:v>
                </c:pt>
                <c:pt idx="19">
                  <c:v>1.75</c:v>
                </c:pt>
                <c:pt idx="20">
                  <c:v>2</c:v>
                </c:pt>
                <c:pt idx="21">
                  <c:v>2.25</c:v>
                </c:pt>
                <c:pt idx="22">
                  <c:v>2.5</c:v>
                </c:pt>
                <c:pt idx="23">
                  <c:v>2.75</c:v>
                </c:pt>
                <c:pt idx="24">
                  <c:v>3</c:v>
                </c:pt>
              </c:numCache>
            </c:numRef>
          </c:xVal>
          <c:yVal>
            <c:numRef>
              <c:f>Hypot!$C$5:$C$29</c:f>
              <c:numCache>
                <c:formatCode>General</c:formatCode>
                <c:ptCount val="25"/>
                <c:pt idx="0">
                  <c:v>4.4318484119380205E-3</c:v>
                </c:pt>
                <c:pt idx="1">
                  <c:v>9.0935625015910546E-3</c:v>
                </c:pt>
                <c:pt idx="2">
                  <c:v>1.7528300493568561E-2</c:v>
                </c:pt>
                <c:pt idx="3">
                  <c:v>3.1739651835667418E-2</c:v>
                </c:pt>
                <c:pt idx="4">
                  <c:v>5.3990966513188084E-2</c:v>
                </c:pt>
                <c:pt idx="5">
                  <c:v>8.627731882651149E-2</c:v>
                </c:pt>
                <c:pt idx="6">
                  <c:v>0.12951759566589174</c:v>
                </c:pt>
                <c:pt idx="7">
                  <c:v>0.18264908538902225</c:v>
                </c:pt>
                <c:pt idx="8">
                  <c:v>0.24197072451914334</c:v>
                </c:pt>
                <c:pt idx="9">
                  <c:v>0.30113743215480437</c:v>
                </c:pt>
                <c:pt idx="10">
                  <c:v>0.35206532676429947</c:v>
                </c:pt>
                <c:pt idx="11">
                  <c:v>0.38666811680285007</c:v>
                </c:pt>
                <c:pt idx="12">
                  <c:v>0.39894228040143281</c:v>
                </c:pt>
                <c:pt idx="13">
                  <c:v>0.38666811680285007</c:v>
                </c:pt>
                <c:pt idx="14">
                  <c:v>0.35206532676429947</c:v>
                </c:pt>
                <c:pt idx="15">
                  <c:v>0.30113743215480437</c:v>
                </c:pt>
                <c:pt idx="16">
                  <c:v>0.24197072451914334</c:v>
                </c:pt>
                <c:pt idx="17">
                  <c:v>0.18264908538902225</c:v>
                </c:pt>
                <c:pt idx="18">
                  <c:v>0.12951759566589174</c:v>
                </c:pt>
                <c:pt idx="19">
                  <c:v>8.627731882651149E-2</c:v>
                </c:pt>
                <c:pt idx="20">
                  <c:v>5.3990966513188084E-2</c:v>
                </c:pt>
                <c:pt idx="21">
                  <c:v>3.1739651835667418E-2</c:v>
                </c:pt>
                <c:pt idx="22">
                  <c:v>1.7528300493568561E-2</c:v>
                </c:pt>
                <c:pt idx="23">
                  <c:v>9.0935625015910546E-3</c:v>
                </c:pt>
                <c:pt idx="24">
                  <c:v>4.4318484119380205E-3</c:v>
                </c:pt>
              </c:numCache>
            </c:numRef>
          </c:yVal>
          <c:smooth val="1"/>
        </c:ser>
        <c:dLbls>
          <c:showLegendKey val="0"/>
          <c:showVal val="0"/>
          <c:showCatName val="0"/>
          <c:showSerName val="0"/>
          <c:showPercent val="0"/>
          <c:showBubbleSize val="0"/>
        </c:dLbls>
        <c:axId val="99148544"/>
        <c:axId val="99150080"/>
      </c:scatterChart>
      <c:valAx>
        <c:axId val="99148544"/>
        <c:scaling>
          <c:orientation val="minMax"/>
        </c:scaling>
        <c:delete val="0"/>
        <c:axPos val="b"/>
        <c:numFmt formatCode="0.00" sourceLinked="1"/>
        <c:majorTickMark val="out"/>
        <c:minorTickMark val="none"/>
        <c:tickLblPos val="nextTo"/>
        <c:crossAx val="99150080"/>
        <c:crosses val="autoZero"/>
        <c:crossBetween val="midCat"/>
      </c:valAx>
      <c:valAx>
        <c:axId val="99150080"/>
        <c:scaling>
          <c:orientation val="minMax"/>
        </c:scaling>
        <c:delete val="0"/>
        <c:axPos val="l"/>
        <c:majorGridlines/>
        <c:numFmt formatCode="#,##0.00" sourceLinked="0"/>
        <c:majorTickMark val="out"/>
        <c:minorTickMark val="none"/>
        <c:tickLblPos val="nextTo"/>
        <c:crossAx val="99148544"/>
        <c:crosses val="autoZero"/>
        <c:crossBetween val="midCat"/>
      </c:valAx>
    </c:plotArea>
    <c:plotVisOnly val="1"/>
    <c:dispBlanksAs val="gap"/>
    <c:showDLblsOverMax val="0"/>
  </c:chart>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aseline="0"/>
          </a:pPr>
          <a:endParaRPr lang="en-US"/>
        </a:p>
      </c:txPr>
    </c:title>
    <c:autoTitleDeleted val="0"/>
    <c:plotArea>
      <c:layout/>
      <c:scatterChart>
        <c:scatterStyle val="smoothMarker"/>
        <c:varyColors val="0"/>
        <c:ser>
          <c:idx val="0"/>
          <c:order val="0"/>
          <c:tx>
            <c:strRef>
              <c:f>Hypot!$C$4</c:f>
              <c:strCache>
                <c:ptCount val="1"/>
                <c:pt idx="0">
                  <c:v>f(x)</c:v>
                </c:pt>
              </c:strCache>
            </c:strRef>
          </c:tx>
          <c:marker>
            <c:symbol val="none"/>
          </c:marker>
          <c:xVal>
            <c:numRef>
              <c:f>Hypot!$B$5:$B$29</c:f>
              <c:numCache>
                <c:formatCode>0.00</c:formatCode>
                <c:ptCount val="25"/>
                <c:pt idx="0">
                  <c:v>-3</c:v>
                </c:pt>
                <c:pt idx="1">
                  <c:v>-2.75</c:v>
                </c:pt>
                <c:pt idx="2">
                  <c:v>-2.5</c:v>
                </c:pt>
                <c:pt idx="3">
                  <c:v>-2.25</c:v>
                </c:pt>
                <c:pt idx="4">
                  <c:v>-2</c:v>
                </c:pt>
                <c:pt idx="5">
                  <c:v>-1.75</c:v>
                </c:pt>
                <c:pt idx="6">
                  <c:v>-1.5</c:v>
                </c:pt>
                <c:pt idx="7">
                  <c:v>-1.25</c:v>
                </c:pt>
                <c:pt idx="8">
                  <c:v>-1</c:v>
                </c:pt>
                <c:pt idx="9">
                  <c:v>-0.75000000000000089</c:v>
                </c:pt>
                <c:pt idx="10">
                  <c:v>-0.5</c:v>
                </c:pt>
                <c:pt idx="11">
                  <c:v>-0.25</c:v>
                </c:pt>
                <c:pt idx="12">
                  <c:v>0</c:v>
                </c:pt>
                <c:pt idx="13">
                  <c:v>0.25</c:v>
                </c:pt>
                <c:pt idx="14">
                  <c:v>0.5</c:v>
                </c:pt>
                <c:pt idx="15">
                  <c:v>0.75000000000000089</c:v>
                </c:pt>
                <c:pt idx="16">
                  <c:v>1</c:v>
                </c:pt>
                <c:pt idx="17">
                  <c:v>1.25</c:v>
                </c:pt>
                <c:pt idx="18">
                  <c:v>1.5</c:v>
                </c:pt>
                <c:pt idx="19">
                  <c:v>1.75</c:v>
                </c:pt>
                <c:pt idx="20">
                  <c:v>2</c:v>
                </c:pt>
                <c:pt idx="21">
                  <c:v>2.25</c:v>
                </c:pt>
                <c:pt idx="22">
                  <c:v>2.5</c:v>
                </c:pt>
                <c:pt idx="23">
                  <c:v>2.75</c:v>
                </c:pt>
                <c:pt idx="24">
                  <c:v>3</c:v>
                </c:pt>
              </c:numCache>
            </c:numRef>
          </c:xVal>
          <c:yVal>
            <c:numRef>
              <c:f>Hypot!$C$5:$C$29</c:f>
              <c:numCache>
                <c:formatCode>General</c:formatCode>
                <c:ptCount val="25"/>
                <c:pt idx="0">
                  <c:v>4.4318484119380205E-3</c:v>
                </c:pt>
                <c:pt idx="1">
                  <c:v>9.0935625015910546E-3</c:v>
                </c:pt>
                <c:pt idx="2">
                  <c:v>1.7528300493568561E-2</c:v>
                </c:pt>
                <c:pt idx="3">
                  <c:v>3.1739651835667418E-2</c:v>
                </c:pt>
                <c:pt idx="4">
                  <c:v>5.3990966513188084E-2</c:v>
                </c:pt>
                <c:pt idx="5">
                  <c:v>8.627731882651149E-2</c:v>
                </c:pt>
                <c:pt idx="6">
                  <c:v>0.12951759566589174</c:v>
                </c:pt>
                <c:pt idx="7">
                  <c:v>0.18264908538902225</c:v>
                </c:pt>
                <c:pt idx="8">
                  <c:v>0.24197072451914334</c:v>
                </c:pt>
                <c:pt idx="9">
                  <c:v>0.30113743215480437</c:v>
                </c:pt>
                <c:pt idx="10">
                  <c:v>0.35206532676429947</c:v>
                </c:pt>
                <c:pt idx="11">
                  <c:v>0.38666811680285007</c:v>
                </c:pt>
                <c:pt idx="12">
                  <c:v>0.39894228040143281</c:v>
                </c:pt>
                <c:pt idx="13">
                  <c:v>0.38666811680285007</c:v>
                </c:pt>
                <c:pt idx="14">
                  <c:v>0.35206532676429947</c:v>
                </c:pt>
                <c:pt idx="15">
                  <c:v>0.30113743215480437</c:v>
                </c:pt>
                <c:pt idx="16">
                  <c:v>0.24197072451914334</c:v>
                </c:pt>
                <c:pt idx="17">
                  <c:v>0.18264908538902225</c:v>
                </c:pt>
                <c:pt idx="18">
                  <c:v>0.12951759566589174</c:v>
                </c:pt>
                <c:pt idx="19">
                  <c:v>8.627731882651149E-2</c:v>
                </c:pt>
                <c:pt idx="20">
                  <c:v>5.3990966513188084E-2</c:v>
                </c:pt>
                <c:pt idx="21">
                  <c:v>3.1739651835667418E-2</c:v>
                </c:pt>
                <c:pt idx="22">
                  <c:v>1.7528300493568561E-2</c:v>
                </c:pt>
                <c:pt idx="23">
                  <c:v>9.0935625015910546E-3</c:v>
                </c:pt>
                <c:pt idx="24">
                  <c:v>4.4318484119380205E-3</c:v>
                </c:pt>
              </c:numCache>
            </c:numRef>
          </c:yVal>
          <c:smooth val="1"/>
        </c:ser>
        <c:dLbls>
          <c:showLegendKey val="0"/>
          <c:showVal val="0"/>
          <c:showCatName val="0"/>
          <c:showSerName val="0"/>
          <c:showPercent val="0"/>
          <c:showBubbleSize val="0"/>
        </c:dLbls>
        <c:axId val="106799488"/>
        <c:axId val="106801024"/>
      </c:scatterChart>
      <c:valAx>
        <c:axId val="106799488"/>
        <c:scaling>
          <c:orientation val="minMax"/>
        </c:scaling>
        <c:delete val="0"/>
        <c:axPos val="b"/>
        <c:numFmt formatCode="0.00" sourceLinked="1"/>
        <c:majorTickMark val="out"/>
        <c:minorTickMark val="none"/>
        <c:tickLblPos val="nextTo"/>
        <c:crossAx val="106801024"/>
        <c:crosses val="autoZero"/>
        <c:crossBetween val="midCat"/>
      </c:valAx>
      <c:valAx>
        <c:axId val="106801024"/>
        <c:scaling>
          <c:orientation val="minMax"/>
        </c:scaling>
        <c:delete val="0"/>
        <c:axPos val="l"/>
        <c:majorGridlines/>
        <c:numFmt formatCode="#,##0.00" sourceLinked="0"/>
        <c:majorTickMark val="out"/>
        <c:minorTickMark val="none"/>
        <c:tickLblPos val="nextTo"/>
        <c:crossAx val="106799488"/>
        <c:crosses val="autoZero"/>
        <c:crossBetween val="midCat"/>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0"/>
          </a:pPr>
          <a:endParaRPr lang="en-US"/>
        </a:p>
      </c:txPr>
    </c:title>
    <c:autoTitleDeleted val="0"/>
    <c:plotArea>
      <c:layout/>
      <c:lineChart>
        <c:grouping val="standard"/>
        <c:varyColors val="0"/>
        <c:ser>
          <c:idx val="1"/>
          <c:order val="0"/>
          <c:tx>
            <c:strRef>
              <c:f>PDF!$B$3</c:f>
              <c:strCache>
                <c:ptCount val="1"/>
                <c:pt idx="0">
                  <c:v>pdf(x)</c:v>
                </c:pt>
              </c:strCache>
            </c:strRef>
          </c:tx>
          <c:spPr>
            <a:ln>
              <a:solidFill>
                <a:schemeClr val="accent1"/>
              </a:solidFill>
            </a:ln>
          </c:spPr>
          <c:marker>
            <c:symbol val="none"/>
          </c:marker>
          <c:cat>
            <c:numRef>
              <c:f>PDF!$A$4:$A$34</c:f>
              <c:numCache>
                <c:formatCode>General</c:formatCode>
                <c:ptCount val="31"/>
                <c:pt idx="0">
                  <c:v>-3</c:v>
                </c:pt>
                <c:pt idx="1">
                  <c:v>-2.8</c:v>
                </c:pt>
                <c:pt idx="2">
                  <c:v>-2.6</c:v>
                </c:pt>
                <c:pt idx="3">
                  <c:v>-2.4</c:v>
                </c:pt>
                <c:pt idx="4">
                  <c:v>-2.2000000000000002</c:v>
                </c:pt>
                <c:pt idx="5">
                  <c:v>-2</c:v>
                </c:pt>
                <c:pt idx="6">
                  <c:v>-1.8</c:v>
                </c:pt>
                <c:pt idx="7">
                  <c:v>-1.6</c:v>
                </c:pt>
                <c:pt idx="8">
                  <c:v>-1.4</c:v>
                </c:pt>
                <c:pt idx="9">
                  <c:v>-1.2</c:v>
                </c:pt>
                <c:pt idx="10">
                  <c:v>-1</c:v>
                </c:pt>
                <c:pt idx="11">
                  <c:v>-0.8</c:v>
                </c:pt>
                <c:pt idx="12">
                  <c:v>-0.60000000000000064</c:v>
                </c:pt>
                <c:pt idx="13">
                  <c:v>-0.4</c:v>
                </c:pt>
                <c:pt idx="14">
                  <c:v>-0.2</c:v>
                </c:pt>
                <c:pt idx="15">
                  <c:v>0</c:v>
                </c:pt>
                <c:pt idx="16">
                  <c:v>0.2</c:v>
                </c:pt>
                <c:pt idx="17">
                  <c:v>0.4</c:v>
                </c:pt>
                <c:pt idx="18">
                  <c:v>0.60000000000000064</c:v>
                </c:pt>
                <c:pt idx="19">
                  <c:v>0.8</c:v>
                </c:pt>
                <c:pt idx="20">
                  <c:v>1</c:v>
                </c:pt>
                <c:pt idx="21">
                  <c:v>1.2</c:v>
                </c:pt>
                <c:pt idx="22">
                  <c:v>1.4</c:v>
                </c:pt>
                <c:pt idx="23">
                  <c:v>1.6</c:v>
                </c:pt>
                <c:pt idx="24">
                  <c:v>1.8</c:v>
                </c:pt>
                <c:pt idx="25">
                  <c:v>2</c:v>
                </c:pt>
                <c:pt idx="26">
                  <c:v>2.2000000000000002</c:v>
                </c:pt>
                <c:pt idx="27">
                  <c:v>2.4</c:v>
                </c:pt>
                <c:pt idx="28">
                  <c:v>2.6</c:v>
                </c:pt>
                <c:pt idx="29">
                  <c:v>2.80000000000001</c:v>
                </c:pt>
                <c:pt idx="30">
                  <c:v>3.0000000000000102</c:v>
                </c:pt>
              </c:numCache>
            </c:numRef>
          </c:cat>
          <c:val>
            <c:numRef>
              <c:f>PDF!$B$4:$B$34</c:f>
              <c:numCache>
                <c:formatCode>General</c:formatCode>
                <c:ptCount val="31"/>
                <c:pt idx="0">
                  <c:v>4.431848411938037E-3</c:v>
                </c:pt>
                <c:pt idx="1">
                  <c:v>7.9154515829799824E-3</c:v>
                </c:pt>
                <c:pt idx="2">
                  <c:v>1.3582969233685667E-2</c:v>
                </c:pt>
                <c:pt idx="3">
                  <c:v>2.2394530294842827E-2</c:v>
                </c:pt>
                <c:pt idx="4">
                  <c:v>3.5474592846231418E-2</c:v>
                </c:pt>
                <c:pt idx="5">
                  <c:v>5.3990966513188084E-2</c:v>
                </c:pt>
                <c:pt idx="6">
                  <c:v>7.8950158300894066E-2</c:v>
                </c:pt>
                <c:pt idx="7">
                  <c:v>0.11092083467945545</c:v>
                </c:pt>
                <c:pt idx="8">
                  <c:v>0.14972746563574491</c:v>
                </c:pt>
                <c:pt idx="9">
                  <c:v>0.19418605498321287</c:v>
                </c:pt>
                <c:pt idx="10">
                  <c:v>0.24197072451914334</c:v>
                </c:pt>
                <c:pt idx="11">
                  <c:v>0.28969155276148223</c:v>
                </c:pt>
                <c:pt idx="12">
                  <c:v>0.33322460289180089</c:v>
                </c:pt>
                <c:pt idx="13">
                  <c:v>0.36827014030332328</c:v>
                </c:pt>
                <c:pt idx="14">
                  <c:v>0.39104269397545793</c:v>
                </c:pt>
                <c:pt idx="15">
                  <c:v>0.39894228040143281</c:v>
                </c:pt>
                <c:pt idx="16">
                  <c:v>0.39104269397545793</c:v>
                </c:pt>
                <c:pt idx="17">
                  <c:v>0.36827014030332328</c:v>
                </c:pt>
                <c:pt idx="18">
                  <c:v>0.33322460289180089</c:v>
                </c:pt>
                <c:pt idx="19">
                  <c:v>0.28969155276148223</c:v>
                </c:pt>
                <c:pt idx="20">
                  <c:v>0.24197072451914334</c:v>
                </c:pt>
                <c:pt idx="21">
                  <c:v>0.19418605498321287</c:v>
                </c:pt>
                <c:pt idx="22">
                  <c:v>0.14972746563574491</c:v>
                </c:pt>
                <c:pt idx="23">
                  <c:v>0.11092083467945545</c:v>
                </c:pt>
                <c:pt idx="24">
                  <c:v>7.8950158300894066E-2</c:v>
                </c:pt>
                <c:pt idx="25">
                  <c:v>5.3990966513188084E-2</c:v>
                </c:pt>
                <c:pt idx="26">
                  <c:v>3.5474592846231418E-2</c:v>
                </c:pt>
                <c:pt idx="27">
                  <c:v>2.2394530294842827E-2</c:v>
                </c:pt>
                <c:pt idx="28">
                  <c:v>1.3582969233685667E-2</c:v>
                </c:pt>
                <c:pt idx="29">
                  <c:v>7.9154515829797534E-3</c:v>
                </c:pt>
                <c:pt idx="30">
                  <c:v>4.4318484119379026E-3</c:v>
                </c:pt>
              </c:numCache>
            </c:numRef>
          </c:val>
          <c:smooth val="0"/>
        </c:ser>
        <c:dLbls>
          <c:showLegendKey val="0"/>
          <c:showVal val="0"/>
          <c:showCatName val="0"/>
          <c:showSerName val="0"/>
          <c:showPercent val="0"/>
          <c:showBubbleSize val="0"/>
        </c:dLbls>
        <c:marker val="1"/>
        <c:smooth val="0"/>
        <c:axId val="58811904"/>
        <c:axId val="58813440"/>
      </c:lineChart>
      <c:catAx>
        <c:axId val="58811904"/>
        <c:scaling>
          <c:orientation val="minMax"/>
        </c:scaling>
        <c:delete val="0"/>
        <c:axPos val="b"/>
        <c:numFmt formatCode="General" sourceLinked="1"/>
        <c:majorTickMark val="out"/>
        <c:minorTickMark val="none"/>
        <c:tickLblPos val="nextTo"/>
        <c:crossAx val="58813440"/>
        <c:crosses val="autoZero"/>
        <c:auto val="1"/>
        <c:lblAlgn val="ctr"/>
        <c:lblOffset val="100"/>
        <c:tickLblSkip val="10"/>
        <c:noMultiLvlLbl val="0"/>
      </c:catAx>
      <c:valAx>
        <c:axId val="58813440"/>
        <c:scaling>
          <c:orientation val="minMax"/>
        </c:scaling>
        <c:delete val="0"/>
        <c:axPos val="l"/>
        <c:majorGridlines/>
        <c:numFmt formatCode="General" sourceLinked="1"/>
        <c:majorTickMark val="out"/>
        <c:minorTickMark val="none"/>
        <c:tickLblPos val="nextTo"/>
        <c:crossAx val="58811904"/>
        <c:crosses val="autoZero"/>
        <c:crossBetween val="between"/>
      </c:valAx>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200" b="0"/>
          </a:pPr>
          <a:endParaRPr lang="en-US"/>
        </a:p>
      </c:txPr>
    </c:title>
    <c:autoTitleDeleted val="0"/>
    <c:plotArea>
      <c:layout/>
      <c:lineChart>
        <c:grouping val="standard"/>
        <c:varyColors val="0"/>
        <c:ser>
          <c:idx val="1"/>
          <c:order val="0"/>
          <c:tx>
            <c:strRef>
              <c:f>PDF!$C$3</c:f>
              <c:strCache>
                <c:ptCount val="1"/>
                <c:pt idx="0">
                  <c:v>cdf(x)</c:v>
                </c:pt>
              </c:strCache>
            </c:strRef>
          </c:tx>
          <c:spPr>
            <a:ln>
              <a:solidFill>
                <a:srgbClr val="4F81BD"/>
              </a:solidFill>
            </a:ln>
          </c:spPr>
          <c:marker>
            <c:symbol val="none"/>
          </c:marker>
          <c:cat>
            <c:numRef>
              <c:f>PDF!$A$4:$A$34</c:f>
              <c:numCache>
                <c:formatCode>General</c:formatCode>
                <c:ptCount val="31"/>
                <c:pt idx="0">
                  <c:v>-3</c:v>
                </c:pt>
                <c:pt idx="1">
                  <c:v>-2.8</c:v>
                </c:pt>
                <c:pt idx="2">
                  <c:v>-2.6</c:v>
                </c:pt>
                <c:pt idx="3">
                  <c:v>-2.4</c:v>
                </c:pt>
                <c:pt idx="4">
                  <c:v>-2.2000000000000002</c:v>
                </c:pt>
                <c:pt idx="5">
                  <c:v>-2</c:v>
                </c:pt>
                <c:pt idx="6">
                  <c:v>-1.8</c:v>
                </c:pt>
                <c:pt idx="7">
                  <c:v>-1.6</c:v>
                </c:pt>
                <c:pt idx="8">
                  <c:v>-1.4</c:v>
                </c:pt>
                <c:pt idx="9">
                  <c:v>-1.2</c:v>
                </c:pt>
                <c:pt idx="10">
                  <c:v>-1</c:v>
                </c:pt>
                <c:pt idx="11">
                  <c:v>-0.8</c:v>
                </c:pt>
                <c:pt idx="12">
                  <c:v>-0.60000000000000064</c:v>
                </c:pt>
                <c:pt idx="13">
                  <c:v>-0.4</c:v>
                </c:pt>
                <c:pt idx="14">
                  <c:v>-0.2</c:v>
                </c:pt>
                <c:pt idx="15">
                  <c:v>0</c:v>
                </c:pt>
                <c:pt idx="16">
                  <c:v>0.2</c:v>
                </c:pt>
                <c:pt idx="17">
                  <c:v>0.4</c:v>
                </c:pt>
                <c:pt idx="18">
                  <c:v>0.60000000000000064</c:v>
                </c:pt>
                <c:pt idx="19">
                  <c:v>0.8</c:v>
                </c:pt>
                <c:pt idx="20">
                  <c:v>1</c:v>
                </c:pt>
                <c:pt idx="21">
                  <c:v>1.2</c:v>
                </c:pt>
                <c:pt idx="22">
                  <c:v>1.4</c:v>
                </c:pt>
                <c:pt idx="23">
                  <c:v>1.6</c:v>
                </c:pt>
                <c:pt idx="24">
                  <c:v>1.8</c:v>
                </c:pt>
                <c:pt idx="25">
                  <c:v>2</c:v>
                </c:pt>
                <c:pt idx="26">
                  <c:v>2.2000000000000002</c:v>
                </c:pt>
                <c:pt idx="27">
                  <c:v>2.4</c:v>
                </c:pt>
                <c:pt idx="28">
                  <c:v>2.6</c:v>
                </c:pt>
                <c:pt idx="29">
                  <c:v>2.80000000000001</c:v>
                </c:pt>
                <c:pt idx="30">
                  <c:v>3.0000000000000102</c:v>
                </c:pt>
              </c:numCache>
            </c:numRef>
          </c:cat>
          <c:val>
            <c:numRef>
              <c:f>PDF!$C$4:$C$34</c:f>
              <c:numCache>
                <c:formatCode>General</c:formatCode>
                <c:ptCount val="31"/>
                <c:pt idx="0">
                  <c:v>1.3498980316301041E-3</c:v>
                </c:pt>
                <c:pt idx="1">
                  <c:v>2.5551303304278692E-3</c:v>
                </c:pt>
                <c:pt idx="2">
                  <c:v>4.661188023718732E-3</c:v>
                </c:pt>
                <c:pt idx="3">
                  <c:v>8.1975359245960548E-3</c:v>
                </c:pt>
                <c:pt idx="4">
                  <c:v>1.3903447513498595E-2</c:v>
                </c:pt>
                <c:pt idx="5">
                  <c:v>2.2750131948179392E-2</c:v>
                </c:pt>
                <c:pt idx="6">
                  <c:v>3.5930319112926004E-2</c:v>
                </c:pt>
                <c:pt idx="7">
                  <c:v>5.4799291699558168E-2</c:v>
                </c:pt>
                <c:pt idx="8">
                  <c:v>8.0756659233771205E-2</c:v>
                </c:pt>
                <c:pt idx="9">
                  <c:v>0.11506967022170822</c:v>
                </c:pt>
                <c:pt idx="10">
                  <c:v>0.15865525393145721</c:v>
                </c:pt>
                <c:pt idx="11">
                  <c:v>0.21185539858339741</c:v>
                </c:pt>
                <c:pt idx="12">
                  <c:v>0.27425311775007366</c:v>
                </c:pt>
                <c:pt idx="13">
                  <c:v>0.34457825838967704</c:v>
                </c:pt>
                <c:pt idx="14">
                  <c:v>0.42074029056089701</c:v>
                </c:pt>
                <c:pt idx="15">
                  <c:v>0.5</c:v>
                </c:pt>
                <c:pt idx="16">
                  <c:v>0.57925970943910365</c:v>
                </c:pt>
                <c:pt idx="17">
                  <c:v>0.65542174161032463</c:v>
                </c:pt>
                <c:pt idx="18">
                  <c:v>0.725746882249928</c:v>
                </c:pt>
                <c:pt idx="19">
                  <c:v>0.78814460141660325</c:v>
                </c:pt>
                <c:pt idx="20">
                  <c:v>0.84134474606854481</c:v>
                </c:pt>
                <c:pt idx="21">
                  <c:v>0.88493032977829156</c:v>
                </c:pt>
                <c:pt idx="22">
                  <c:v>0.9192433407662266</c:v>
                </c:pt>
                <c:pt idx="23">
                  <c:v>0.94520070830044201</c:v>
                </c:pt>
                <c:pt idx="24">
                  <c:v>0.96406968088707412</c:v>
                </c:pt>
                <c:pt idx="25">
                  <c:v>0.97724986805182223</c:v>
                </c:pt>
                <c:pt idx="26">
                  <c:v>0.98609655248650163</c:v>
                </c:pt>
                <c:pt idx="27">
                  <c:v>0.99180246407540396</c:v>
                </c:pt>
                <c:pt idx="28">
                  <c:v>0.99533881197628127</c:v>
                </c:pt>
                <c:pt idx="29">
                  <c:v>0.9974448696695738</c:v>
                </c:pt>
                <c:pt idx="30">
                  <c:v>0.99865010196837001</c:v>
                </c:pt>
              </c:numCache>
            </c:numRef>
          </c:val>
          <c:smooth val="0"/>
        </c:ser>
        <c:dLbls>
          <c:showLegendKey val="0"/>
          <c:showVal val="0"/>
          <c:showCatName val="0"/>
          <c:showSerName val="0"/>
          <c:showPercent val="0"/>
          <c:showBubbleSize val="0"/>
        </c:dLbls>
        <c:marker val="1"/>
        <c:smooth val="0"/>
        <c:axId val="58333440"/>
        <c:axId val="58359808"/>
      </c:lineChart>
      <c:catAx>
        <c:axId val="58333440"/>
        <c:scaling>
          <c:orientation val="minMax"/>
        </c:scaling>
        <c:delete val="0"/>
        <c:axPos val="b"/>
        <c:numFmt formatCode="General" sourceLinked="1"/>
        <c:majorTickMark val="out"/>
        <c:minorTickMark val="none"/>
        <c:tickLblPos val="nextTo"/>
        <c:crossAx val="58359808"/>
        <c:crosses val="autoZero"/>
        <c:auto val="1"/>
        <c:lblAlgn val="ctr"/>
        <c:lblOffset val="100"/>
        <c:noMultiLvlLbl val="0"/>
      </c:catAx>
      <c:valAx>
        <c:axId val="58359808"/>
        <c:scaling>
          <c:orientation val="minMax"/>
          <c:max val="1"/>
        </c:scaling>
        <c:delete val="0"/>
        <c:axPos val="l"/>
        <c:majorGridlines/>
        <c:numFmt formatCode="General" sourceLinked="1"/>
        <c:majorTickMark val="out"/>
        <c:minorTickMark val="none"/>
        <c:tickLblPos val="nextTo"/>
        <c:crossAx val="58333440"/>
        <c:crosses val="autoZero"/>
        <c:crossBetween val="between"/>
      </c:valAx>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Parameters!$B$3</c:f>
              <c:strCache>
                <c:ptCount val="1"/>
                <c:pt idx="0">
                  <c:v>Y1</c:v>
                </c:pt>
              </c:strCache>
            </c:strRef>
          </c:tx>
          <c:marker>
            <c:symbol val="none"/>
          </c:marker>
          <c:xVal>
            <c:numRef>
              <c:f>Parameters!$A$4:$A$5</c:f>
              <c:numCache>
                <c:formatCode>General</c:formatCode>
                <c:ptCount val="2"/>
                <c:pt idx="0">
                  <c:v>1</c:v>
                </c:pt>
                <c:pt idx="1">
                  <c:v>3</c:v>
                </c:pt>
              </c:numCache>
            </c:numRef>
          </c:xVal>
          <c:yVal>
            <c:numRef>
              <c:f>Parameters!$B$4:$B$5</c:f>
              <c:numCache>
                <c:formatCode>General</c:formatCode>
                <c:ptCount val="2"/>
                <c:pt idx="0">
                  <c:v>2</c:v>
                </c:pt>
                <c:pt idx="1">
                  <c:v>5</c:v>
                </c:pt>
              </c:numCache>
            </c:numRef>
          </c:yVal>
          <c:smooth val="1"/>
        </c:ser>
        <c:ser>
          <c:idx val="1"/>
          <c:order val="1"/>
          <c:tx>
            <c:strRef>
              <c:f>Parameters!$C$3</c:f>
              <c:strCache>
                <c:ptCount val="1"/>
                <c:pt idx="0">
                  <c:v>Y2</c:v>
                </c:pt>
              </c:strCache>
            </c:strRef>
          </c:tx>
          <c:marker>
            <c:symbol val="none"/>
          </c:marker>
          <c:xVal>
            <c:numRef>
              <c:f>Parameters!$A$4:$A$5</c:f>
              <c:numCache>
                <c:formatCode>General</c:formatCode>
                <c:ptCount val="2"/>
                <c:pt idx="0">
                  <c:v>1</c:v>
                </c:pt>
                <c:pt idx="1">
                  <c:v>3</c:v>
                </c:pt>
              </c:numCache>
            </c:numRef>
          </c:xVal>
          <c:yVal>
            <c:numRef>
              <c:f>Parameters!$C$4:$C$5</c:f>
              <c:numCache>
                <c:formatCode>General</c:formatCode>
                <c:ptCount val="2"/>
                <c:pt idx="0">
                  <c:v>11</c:v>
                </c:pt>
                <c:pt idx="1">
                  <c:v>7</c:v>
                </c:pt>
              </c:numCache>
            </c:numRef>
          </c:yVal>
          <c:smooth val="1"/>
        </c:ser>
        <c:dLbls>
          <c:showLegendKey val="0"/>
          <c:showVal val="0"/>
          <c:showCatName val="0"/>
          <c:showSerName val="0"/>
          <c:showPercent val="0"/>
          <c:showBubbleSize val="0"/>
        </c:dLbls>
        <c:axId val="59386496"/>
        <c:axId val="59392384"/>
      </c:scatterChart>
      <c:valAx>
        <c:axId val="59386496"/>
        <c:scaling>
          <c:orientation val="minMax"/>
        </c:scaling>
        <c:delete val="0"/>
        <c:axPos val="b"/>
        <c:numFmt formatCode="General" sourceLinked="1"/>
        <c:majorTickMark val="out"/>
        <c:minorTickMark val="none"/>
        <c:tickLblPos val="nextTo"/>
        <c:crossAx val="59392384"/>
        <c:crosses val="autoZero"/>
        <c:crossBetween val="midCat"/>
      </c:valAx>
      <c:valAx>
        <c:axId val="59392384"/>
        <c:scaling>
          <c:orientation val="minMax"/>
        </c:scaling>
        <c:delete val="0"/>
        <c:axPos val="l"/>
        <c:majorGridlines/>
        <c:numFmt formatCode="General" sourceLinked="1"/>
        <c:majorTickMark val="out"/>
        <c:minorTickMark val="none"/>
        <c:tickLblPos val="nextTo"/>
        <c:crossAx val="59386496"/>
        <c:crosses val="autoZero"/>
        <c:crossBetween val="midCat"/>
      </c:valAx>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a:pPr>
            <a:r>
              <a:rPr lang="en-US" sz="1200" b="0"/>
              <a:t>Variance</a:t>
            </a:r>
            <a:r>
              <a:rPr lang="en-US" sz="1200" b="0" baseline="0"/>
              <a:t> of Investments</a:t>
            </a:r>
            <a:endParaRPr lang="en-US" sz="1200" b="0"/>
          </a:p>
        </c:rich>
      </c:tx>
      <c:overlay val="0"/>
    </c:title>
    <c:autoTitleDeleted val="0"/>
    <c:plotArea>
      <c:layout/>
      <c:lineChart>
        <c:grouping val="standard"/>
        <c:varyColors val="0"/>
        <c:ser>
          <c:idx val="1"/>
          <c:order val="0"/>
          <c:tx>
            <c:strRef>
              <c:f>'EV and Var'!$M$3</c:f>
              <c:strCache>
                <c:ptCount val="1"/>
                <c:pt idx="0">
                  <c:v>Return1</c:v>
                </c:pt>
              </c:strCache>
            </c:strRef>
          </c:tx>
          <c:spPr>
            <a:ln>
              <a:solidFill>
                <a:srgbClr val="4F81BD"/>
              </a:solidFill>
            </a:ln>
          </c:spPr>
          <c:marker>
            <c:symbol val="none"/>
          </c:marker>
          <c:val>
            <c:numRef>
              <c:f>'EV and Var'!$M$4:$M$33</c:f>
              <c:numCache>
                <c:formatCode>General</c:formatCode>
                <c:ptCount val="30"/>
                <c:pt idx="0">
                  <c:v>700</c:v>
                </c:pt>
                <c:pt idx="1">
                  <c:v>700</c:v>
                </c:pt>
                <c:pt idx="2">
                  <c:v>700</c:v>
                </c:pt>
                <c:pt idx="3">
                  <c:v>-2000</c:v>
                </c:pt>
                <c:pt idx="4">
                  <c:v>-2000</c:v>
                </c:pt>
                <c:pt idx="5">
                  <c:v>700</c:v>
                </c:pt>
                <c:pt idx="6">
                  <c:v>700</c:v>
                </c:pt>
                <c:pt idx="7">
                  <c:v>-2000</c:v>
                </c:pt>
                <c:pt idx="8">
                  <c:v>700</c:v>
                </c:pt>
                <c:pt idx="9">
                  <c:v>-2000</c:v>
                </c:pt>
                <c:pt idx="10">
                  <c:v>-2000</c:v>
                </c:pt>
                <c:pt idx="11">
                  <c:v>700</c:v>
                </c:pt>
                <c:pt idx="12">
                  <c:v>-2000</c:v>
                </c:pt>
                <c:pt idx="13">
                  <c:v>700</c:v>
                </c:pt>
                <c:pt idx="14">
                  <c:v>700</c:v>
                </c:pt>
                <c:pt idx="15">
                  <c:v>700</c:v>
                </c:pt>
                <c:pt idx="16">
                  <c:v>700</c:v>
                </c:pt>
                <c:pt idx="17">
                  <c:v>700</c:v>
                </c:pt>
                <c:pt idx="18">
                  <c:v>700</c:v>
                </c:pt>
                <c:pt idx="19">
                  <c:v>-2000</c:v>
                </c:pt>
                <c:pt idx="20">
                  <c:v>-2000</c:v>
                </c:pt>
                <c:pt idx="21">
                  <c:v>-2000</c:v>
                </c:pt>
                <c:pt idx="22">
                  <c:v>-2000</c:v>
                </c:pt>
                <c:pt idx="23">
                  <c:v>1000</c:v>
                </c:pt>
                <c:pt idx="24">
                  <c:v>700</c:v>
                </c:pt>
                <c:pt idx="25">
                  <c:v>700</c:v>
                </c:pt>
                <c:pt idx="26">
                  <c:v>-2000</c:v>
                </c:pt>
                <c:pt idx="27">
                  <c:v>-2000</c:v>
                </c:pt>
                <c:pt idx="28">
                  <c:v>700</c:v>
                </c:pt>
                <c:pt idx="29">
                  <c:v>700</c:v>
                </c:pt>
              </c:numCache>
            </c:numRef>
          </c:val>
          <c:smooth val="0"/>
        </c:ser>
        <c:ser>
          <c:idx val="2"/>
          <c:order val="1"/>
          <c:tx>
            <c:strRef>
              <c:f>'EV and Var'!$N$3</c:f>
              <c:strCache>
                <c:ptCount val="1"/>
                <c:pt idx="0">
                  <c:v>Return2</c:v>
                </c:pt>
              </c:strCache>
            </c:strRef>
          </c:tx>
          <c:marker>
            <c:symbol val="none"/>
          </c:marker>
          <c:val>
            <c:numRef>
              <c:f>'EV and Var'!$N$4:$N$33</c:f>
              <c:numCache>
                <c:formatCode>General</c:formatCode>
                <c:ptCount val="30"/>
                <c:pt idx="0">
                  <c:v>700</c:v>
                </c:pt>
                <c:pt idx="1">
                  <c:v>700</c:v>
                </c:pt>
                <c:pt idx="2">
                  <c:v>-400</c:v>
                </c:pt>
                <c:pt idx="3">
                  <c:v>-400</c:v>
                </c:pt>
                <c:pt idx="4">
                  <c:v>-400</c:v>
                </c:pt>
                <c:pt idx="5">
                  <c:v>-400</c:v>
                </c:pt>
                <c:pt idx="6">
                  <c:v>-400</c:v>
                </c:pt>
                <c:pt idx="7">
                  <c:v>-400</c:v>
                </c:pt>
                <c:pt idx="8">
                  <c:v>-400</c:v>
                </c:pt>
                <c:pt idx="9">
                  <c:v>-400</c:v>
                </c:pt>
                <c:pt idx="10">
                  <c:v>-400</c:v>
                </c:pt>
                <c:pt idx="11">
                  <c:v>-400</c:v>
                </c:pt>
                <c:pt idx="12">
                  <c:v>-400</c:v>
                </c:pt>
                <c:pt idx="13">
                  <c:v>-400</c:v>
                </c:pt>
                <c:pt idx="14">
                  <c:v>-400</c:v>
                </c:pt>
                <c:pt idx="15">
                  <c:v>700</c:v>
                </c:pt>
                <c:pt idx="16">
                  <c:v>700</c:v>
                </c:pt>
                <c:pt idx="17">
                  <c:v>700</c:v>
                </c:pt>
                <c:pt idx="18">
                  <c:v>700</c:v>
                </c:pt>
                <c:pt idx="19">
                  <c:v>-400</c:v>
                </c:pt>
                <c:pt idx="20">
                  <c:v>-400</c:v>
                </c:pt>
                <c:pt idx="21">
                  <c:v>-400</c:v>
                </c:pt>
                <c:pt idx="22">
                  <c:v>-400</c:v>
                </c:pt>
                <c:pt idx="23">
                  <c:v>150</c:v>
                </c:pt>
                <c:pt idx="24">
                  <c:v>700</c:v>
                </c:pt>
                <c:pt idx="25">
                  <c:v>150</c:v>
                </c:pt>
                <c:pt idx="26">
                  <c:v>-400</c:v>
                </c:pt>
                <c:pt idx="27">
                  <c:v>-400</c:v>
                </c:pt>
                <c:pt idx="28">
                  <c:v>-400</c:v>
                </c:pt>
                <c:pt idx="29">
                  <c:v>-400</c:v>
                </c:pt>
              </c:numCache>
            </c:numRef>
          </c:val>
          <c:smooth val="0"/>
        </c:ser>
        <c:dLbls>
          <c:showLegendKey val="0"/>
          <c:showVal val="0"/>
          <c:showCatName val="0"/>
          <c:showSerName val="0"/>
          <c:showPercent val="0"/>
          <c:showBubbleSize val="0"/>
        </c:dLbls>
        <c:marker val="1"/>
        <c:smooth val="0"/>
        <c:axId val="59418880"/>
        <c:axId val="59428864"/>
      </c:lineChart>
      <c:catAx>
        <c:axId val="59418880"/>
        <c:scaling>
          <c:orientation val="minMax"/>
        </c:scaling>
        <c:delete val="0"/>
        <c:axPos val="b"/>
        <c:majorTickMark val="out"/>
        <c:minorTickMark val="none"/>
        <c:tickLblPos val="nextTo"/>
        <c:crossAx val="59428864"/>
        <c:crosses val="autoZero"/>
        <c:auto val="1"/>
        <c:lblAlgn val="ctr"/>
        <c:lblOffset val="100"/>
        <c:noMultiLvlLbl val="0"/>
      </c:catAx>
      <c:valAx>
        <c:axId val="59428864"/>
        <c:scaling>
          <c:orientation val="minMax"/>
        </c:scaling>
        <c:delete val="0"/>
        <c:axPos val="l"/>
        <c:majorGridlines/>
        <c:numFmt formatCode="General" sourceLinked="1"/>
        <c:majorTickMark val="out"/>
        <c:minorTickMark val="none"/>
        <c:tickLblPos val="nextTo"/>
        <c:crossAx val="59418880"/>
        <c:crosses val="autoZero"/>
        <c:crossBetween val="between"/>
      </c:valAx>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a:pPr>
            <a:r>
              <a:rPr lang="en-US" sz="1200" b="0" dirty="0" smtClean="0"/>
              <a:t>Correlation= 0.05</a:t>
            </a:r>
            <a:endParaRPr lang="en-US" sz="1200" b="0" dirty="0"/>
          </a:p>
        </c:rich>
      </c:tx>
      <c:overlay val="0"/>
    </c:title>
    <c:autoTitleDeleted val="0"/>
    <c:plotArea>
      <c:layout/>
      <c:scatterChart>
        <c:scatterStyle val="lineMarker"/>
        <c:varyColors val="0"/>
        <c:ser>
          <c:idx val="0"/>
          <c:order val="0"/>
          <c:tx>
            <c:strRef>
              <c:f>Correl!$L$4</c:f>
              <c:strCache>
                <c:ptCount val="1"/>
                <c:pt idx="0">
                  <c:v>Y</c:v>
                </c:pt>
              </c:strCache>
            </c:strRef>
          </c:tx>
          <c:spPr>
            <a:ln w="28575">
              <a:noFill/>
            </a:ln>
          </c:spPr>
          <c:xVal>
            <c:numRef>
              <c:f>Correl!$K$5:$K$45</c:f>
              <c:numCache>
                <c:formatCode>General</c:formatCode>
                <c:ptCount val="41"/>
                <c:pt idx="0">
                  <c:v>1.5133101917953889E-2</c:v>
                </c:pt>
                <c:pt idx="1">
                  <c:v>-0.56768326896835553</c:v>
                </c:pt>
                <c:pt idx="2">
                  <c:v>0.71473715423489925</c:v>
                </c:pt>
                <c:pt idx="3">
                  <c:v>0.85435095826419738</c:v>
                </c:pt>
                <c:pt idx="4">
                  <c:v>1.2677642246188539</c:v>
                </c:pt>
                <c:pt idx="5">
                  <c:v>0.20362093603715836</c:v>
                </c:pt>
                <c:pt idx="6">
                  <c:v>0.80939871998911173</c:v>
                </c:pt>
                <c:pt idx="7">
                  <c:v>0.341207058095786</c:v>
                </c:pt>
                <c:pt idx="8">
                  <c:v>-0.64216531965917212</c:v>
                </c:pt>
                <c:pt idx="9">
                  <c:v>-1.1804846795674533</c:v>
                </c:pt>
                <c:pt idx="10">
                  <c:v>8.3873241510535684E-2</c:v>
                </c:pt>
                <c:pt idx="11">
                  <c:v>0.52312737762061312</c:v>
                </c:pt>
                <c:pt idx="12">
                  <c:v>7.2423413638660394E-2</c:v>
                </c:pt>
                <c:pt idx="13">
                  <c:v>1.0207830835402201</c:v>
                </c:pt>
                <c:pt idx="14">
                  <c:v>0.93672720274374865</c:v>
                </c:pt>
                <c:pt idx="15">
                  <c:v>0.69650498927252558</c:v>
                </c:pt>
                <c:pt idx="16">
                  <c:v>-1.0622254220062155</c:v>
                </c:pt>
                <c:pt idx="17">
                  <c:v>0.10574948602498882</c:v>
                </c:pt>
                <c:pt idx="18">
                  <c:v>-0.34597452822359032</c:v>
                </c:pt>
                <c:pt idx="19">
                  <c:v>1.9325539507026841</c:v>
                </c:pt>
                <c:pt idx="20">
                  <c:v>-0.4617929543630418</c:v>
                </c:pt>
                <c:pt idx="21">
                  <c:v>-0.34277125354871463</c:v>
                </c:pt>
                <c:pt idx="22">
                  <c:v>0.72168192816929144</c:v>
                </c:pt>
                <c:pt idx="23">
                  <c:v>-0.94963995564828241</c:v>
                </c:pt>
                <c:pt idx="24">
                  <c:v>-0.85789972495697964</c:v>
                </c:pt>
                <c:pt idx="25">
                  <c:v>-2.8738962264260959</c:v>
                </c:pt>
                <c:pt idx="26">
                  <c:v>6.5830155985910806E-3</c:v>
                </c:pt>
                <c:pt idx="27">
                  <c:v>0.87991889952194735</c:v>
                </c:pt>
                <c:pt idx="28">
                  <c:v>0.77825531349989774</c:v>
                </c:pt>
                <c:pt idx="29">
                  <c:v>-1.3141076545876169</c:v>
                </c:pt>
                <c:pt idx="30">
                  <c:v>0.77347416812449543</c:v>
                </c:pt>
                <c:pt idx="31">
                  <c:v>0.87982398729128064</c:v>
                </c:pt>
                <c:pt idx="32">
                  <c:v>-0.49954285068909332</c:v>
                </c:pt>
                <c:pt idx="33">
                  <c:v>1.2004444427925254</c:v>
                </c:pt>
                <c:pt idx="34">
                  <c:v>8.9670510621755281E-2</c:v>
                </c:pt>
                <c:pt idx="35">
                  <c:v>0.97005773501074732</c:v>
                </c:pt>
                <c:pt idx="36">
                  <c:v>4.0238573997970789E-2</c:v>
                </c:pt>
                <c:pt idx="37">
                  <c:v>-1.0027742750833903</c:v>
                </c:pt>
                <c:pt idx="38">
                  <c:v>0.60265748534913965</c:v>
                </c:pt>
                <c:pt idx="39">
                  <c:v>0.50441009889690702</c:v>
                </c:pt>
                <c:pt idx="40">
                  <c:v>-0.15102876166662044</c:v>
                </c:pt>
              </c:numCache>
            </c:numRef>
          </c:xVal>
          <c:yVal>
            <c:numRef>
              <c:f>Correl!$L$5:$L$45</c:f>
              <c:numCache>
                <c:formatCode>General</c:formatCode>
                <c:ptCount val="41"/>
                <c:pt idx="0">
                  <c:v>-13.334136359385889</c:v>
                </c:pt>
                <c:pt idx="1">
                  <c:v>1.62618287806449</c:v>
                </c:pt>
                <c:pt idx="2">
                  <c:v>0.85927732517862454</c:v>
                </c:pt>
                <c:pt idx="3">
                  <c:v>3.3382315800919482</c:v>
                </c:pt>
                <c:pt idx="4">
                  <c:v>-2.4448080822234179</c:v>
                </c:pt>
                <c:pt idx="5">
                  <c:v>2.8409659651832619</c:v>
                </c:pt>
                <c:pt idx="6">
                  <c:v>3.8882364656474659</c:v>
                </c:pt>
                <c:pt idx="7">
                  <c:v>-4.0463674157111988</c:v>
                </c:pt>
                <c:pt idx="8">
                  <c:v>7.086877486844152</c:v>
                </c:pt>
                <c:pt idx="9">
                  <c:v>-5.6026472300753065</c:v>
                </c:pt>
                <c:pt idx="10">
                  <c:v>-9.3286930862727839</c:v>
                </c:pt>
                <c:pt idx="11">
                  <c:v>-1.5879788271629578</c:v>
                </c:pt>
                <c:pt idx="12">
                  <c:v>-5.4795275951583724</c:v>
                </c:pt>
                <c:pt idx="13">
                  <c:v>-3.0813679409829478</c:v>
                </c:pt>
                <c:pt idx="14">
                  <c:v>-4.2831326561536525</c:v>
                </c:pt>
                <c:pt idx="15">
                  <c:v>1.8507869162600061</c:v>
                </c:pt>
                <c:pt idx="16">
                  <c:v>5.4288985058950106</c:v>
                </c:pt>
                <c:pt idx="17">
                  <c:v>-2.9046487493452187</c:v>
                </c:pt>
                <c:pt idx="18">
                  <c:v>-1.6915336731591166</c:v>
                </c:pt>
                <c:pt idx="19">
                  <c:v>4.1323685034578101</c:v>
                </c:pt>
                <c:pt idx="20">
                  <c:v>12.649388380945492</c:v>
                </c:pt>
                <c:pt idx="21">
                  <c:v>-11.091416307730348</c:v>
                </c:pt>
                <c:pt idx="22">
                  <c:v>-0.98242522101531249</c:v>
                </c:pt>
                <c:pt idx="23">
                  <c:v>9.1980733653437667</c:v>
                </c:pt>
                <c:pt idx="24">
                  <c:v>-7.0068831326106302</c:v>
                </c:pt>
                <c:pt idx="25">
                  <c:v>7.0773350983809102E-2</c:v>
                </c:pt>
                <c:pt idx="26">
                  <c:v>9.2724931618957189</c:v>
                </c:pt>
                <c:pt idx="27">
                  <c:v>2.4592738934961753</c:v>
                </c:pt>
                <c:pt idx="28">
                  <c:v>-10.618466979534832</c:v>
                </c:pt>
                <c:pt idx="29">
                  <c:v>-3.0815409214374396</c:v>
                </c:pt>
                <c:pt idx="30">
                  <c:v>-5.7885857860595475</c:v>
                </c:pt>
                <c:pt idx="31">
                  <c:v>9.0344467804449948</c:v>
                </c:pt>
                <c:pt idx="32">
                  <c:v>-5.7199841504631426</c:v>
                </c:pt>
                <c:pt idx="33">
                  <c:v>1.1218043624882088</c:v>
                </c:pt>
                <c:pt idx="34">
                  <c:v>0.93089441274260643</c:v>
                </c:pt>
                <c:pt idx="35">
                  <c:v>6.6274789324186605</c:v>
                </c:pt>
                <c:pt idx="36">
                  <c:v>-5.4528686835671518</c:v>
                </c:pt>
                <c:pt idx="37">
                  <c:v>-2.042083421020727</c:v>
                </c:pt>
                <c:pt idx="38">
                  <c:v>0.68124026618932265</c:v>
                </c:pt>
                <c:pt idx="39">
                  <c:v>2.0455729133891816</c:v>
                </c:pt>
                <c:pt idx="40">
                  <c:v>-1.67655075956081</c:v>
                </c:pt>
              </c:numCache>
            </c:numRef>
          </c:yVal>
          <c:smooth val="0"/>
        </c:ser>
        <c:dLbls>
          <c:showLegendKey val="0"/>
          <c:showVal val="0"/>
          <c:showCatName val="0"/>
          <c:showSerName val="0"/>
          <c:showPercent val="0"/>
          <c:showBubbleSize val="0"/>
        </c:dLbls>
        <c:axId val="59545472"/>
        <c:axId val="59547008"/>
      </c:scatterChart>
      <c:valAx>
        <c:axId val="59545472"/>
        <c:scaling>
          <c:orientation val="minMax"/>
        </c:scaling>
        <c:delete val="0"/>
        <c:axPos val="b"/>
        <c:numFmt formatCode="General" sourceLinked="1"/>
        <c:majorTickMark val="out"/>
        <c:minorTickMark val="none"/>
        <c:tickLblPos val="nextTo"/>
        <c:crossAx val="59547008"/>
        <c:crosses val="autoZero"/>
        <c:crossBetween val="midCat"/>
      </c:valAx>
      <c:valAx>
        <c:axId val="59547008"/>
        <c:scaling>
          <c:orientation val="minMax"/>
        </c:scaling>
        <c:delete val="0"/>
        <c:axPos val="l"/>
        <c:majorGridlines/>
        <c:numFmt formatCode="General" sourceLinked="1"/>
        <c:majorTickMark val="out"/>
        <c:minorTickMark val="none"/>
        <c:tickLblPos val="nextTo"/>
        <c:crossAx val="59545472"/>
        <c:crosses val="autoZero"/>
        <c:crossBetween val="midCat"/>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a:pPr>
            <a:r>
              <a:rPr lang="en-US" sz="1200" b="0" dirty="0" smtClean="0"/>
              <a:t>Correlation = 0.77</a:t>
            </a:r>
            <a:endParaRPr lang="en-US" sz="1200" b="0" dirty="0"/>
          </a:p>
        </c:rich>
      </c:tx>
      <c:overlay val="0"/>
    </c:title>
    <c:autoTitleDeleted val="0"/>
    <c:plotArea>
      <c:layout/>
      <c:scatterChart>
        <c:scatterStyle val="lineMarker"/>
        <c:varyColors val="0"/>
        <c:ser>
          <c:idx val="0"/>
          <c:order val="0"/>
          <c:tx>
            <c:strRef>
              <c:f>Correl!$I$4</c:f>
              <c:strCache>
                <c:ptCount val="1"/>
                <c:pt idx="0">
                  <c:v>Y</c:v>
                </c:pt>
              </c:strCache>
            </c:strRef>
          </c:tx>
          <c:spPr>
            <a:ln w="28575">
              <a:noFill/>
            </a:ln>
          </c:spPr>
          <c:xVal>
            <c:numRef>
              <c:f>Correl!$H$5:$H$45</c:f>
              <c:numCache>
                <c:formatCode>General</c:formatCode>
                <c:ptCount val="41"/>
                <c:pt idx="0">
                  <c:v>-8.5517090722422348E-2</c:v>
                </c:pt>
                <c:pt idx="1">
                  <c:v>1.7938156201355735</c:v>
                </c:pt>
                <c:pt idx="2">
                  <c:v>-0.99177632764270141</c:v>
                </c:pt>
                <c:pt idx="3">
                  <c:v>1.598119517647262</c:v>
                </c:pt>
                <c:pt idx="4">
                  <c:v>0.68460712261877199</c:v>
                </c:pt>
                <c:pt idx="5">
                  <c:v>1.1659762490088834</c:v>
                </c:pt>
                <c:pt idx="6">
                  <c:v>1.9452670807462689</c:v>
                </c:pt>
                <c:pt idx="7">
                  <c:v>1.2495154293155388</c:v>
                </c:pt>
                <c:pt idx="8">
                  <c:v>-0.64139881902458329</c:v>
                </c:pt>
                <c:pt idx="9">
                  <c:v>-1.1623044207666524</c:v>
                </c:pt>
                <c:pt idx="10">
                  <c:v>1.5584747156395822</c:v>
                </c:pt>
                <c:pt idx="11">
                  <c:v>-0.91674818874288899</c:v>
                </c:pt>
                <c:pt idx="12">
                  <c:v>-0.9241269053625023</c:v>
                </c:pt>
                <c:pt idx="13">
                  <c:v>-1.5109497154324134</c:v>
                </c:pt>
                <c:pt idx="14">
                  <c:v>-0.15269752536735609</c:v>
                </c:pt>
                <c:pt idx="15">
                  <c:v>0.74589861093007415</c:v>
                </c:pt>
                <c:pt idx="16">
                  <c:v>-0.17952120302189456</c:v>
                </c:pt>
                <c:pt idx="17">
                  <c:v>-1.3890117746682176</c:v>
                </c:pt>
                <c:pt idx="18">
                  <c:v>-1.7588475853600261</c:v>
                </c:pt>
                <c:pt idx="19">
                  <c:v>-0.79943381284316972</c:v>
                </c:pt>
                <c:pt idx="20">
                  <c:v>0.84258802188375159</c:v>
                </c:pt>
                <c:pt idx="21">
                  <c:v>1.3509266407217195</c:v>
                </c:pt>
                <c:pt idx="22">
                  <c:v>0.55798118386464857</c:v>
                </c:pt>
                <c:pt idx="23">
                  <c:v>0.33334968596317277</c:v>
                </c:pt>
                <c:pt idx="24">
                  <c:v>-0.21677452680236226</c:v>
                </c:pt>
                <c:pt idx="25">
                  <c:v>-1.5527509316777357</c:v>
                </c:pt>
                <c:pt idx="26">
                  <c:v>0.9680395600167585</c:v>
                </c:pt>
                <c:pt idx="27">
                  <c:v>-5.1259402006134325E-2</c:v>
                </c:pt>
                <c:pt idx="28">
                  <c:v>-1.0376691967655938</c:v>
                </c:pt>
                <c:pt idx="29">
                  <c:v>-0.57322719289058233</c:v>
                </c:pt>
                <c:pt idx="30">
                  <c:v>2.6592131540750397</c:v>
                </c:pt>
                <c:pt idx="31">
                  <c:v>0.60470846541742573</c:v>
                </c:pt>
                <c:pt idx="32">
                  <c:v>0.4010794400445678</c:v>
                </c:pt>
                <c:pt idx="33">
                  <c:v>0.21739995938562329</c:v>
                </c:pt>
                <c:pt idx="34">
                  <c:v>-0.40589775276761997</c:v>
                </c:pt>
                <c:pt idx="35">
                  <c:v>0.17241693931317587</c:v>
                </c:pt>
                <c:pt idx="36">
                  <c:v>-1.1380063376118725</c:v>
                </c:pt>
                <c:pt idx="37">
                  <c:v>-1.0438482447898134</c:v>
                </c:pt>
                <c:pt idx="38">
                  <c:v>0.85253140793697302</c:v>
                </c:pt>
                <c:pt idx="39">
                  <c:v>-0.36519439337459597</c:v>
                </c:pt>
                <c:pt idx="40">
                  <c:v>-3.0713530716972415E-2</c:v>
                </c:pt>
              </c:numCache>
            </c:numRef>
          </c:xVal>
          <c:yVal>
            <c:numRef>
              <c:f>Correl!$I$5:$I$45</c:f>
              <c:numCache>
                <c:formatCode>General</c:formatCode>
                <c:ptCount val="41"/>
                <c:pt idx="0">
                  <c:v>-0.70914385392255164</c:v>
                </c:pt>
                <c:pt idx="1">
                  <c:v>0.7283937200039966</c:v>
                </c:pt>
                <c:pt idx="2">
                  <c:v>-2.3433213142100642</c:v>
                </c:pt>
                <c:pt idx="3">
                  <c:v>2.4139610656864732</c:v>
                </c:pt>
                <c:pt idx="4">
                  <c:v>-0.94866881297981442</c:v>
                </c:pt>
                <c:pt idx="5">
                  <c:v>-0.22925625369158589</c:v>
                </c:pt>
                <c:pt idx="6">
                  <c:v>3.7277482304072151</c:v>
                </c:pt>
                <c:pt idx="7">
                  <c:v>2.8563316712032121</c:v>
                </c:pt>
                <c:pt idx="8">
                  <c:v>-0.86574457794119308</c:v>
                </c:pt>
                <c:pt idx="9">
                  <c:v>-1.2668438133897835</c:v>
                </c:pt>
                <c:pt idx="10">
                  <c:v>1.9982843477149959</c:v>
                </c:pt>
                <c:pt idx="11">
                  <c:v>-1.5530739730407921</c:v>
                </c:pt>
                <c:pt idx="12">
                  <c:v>0.12158927137130546</c:v>
                </c:pt>
                <c:pt idx="13">
                  <c:v>-2.4264092976349199</c:v>
                </c:pt>
                <c:pt idx="14">
                  <c:v>1.1490471878662138</c:v>
                </c:pt>
                <c:pt idx="15">
                  <c:v>2.3515939768891974</c:v>
                </c:pt>
                <c:pt idx="16">
                  <c:v>-0.60088942492418906</c:v>
                </c:pt>
                <c:pt idx="17">
                  <c:v>-2.5391533605160488</c:v>
                </c:pt>
                <c:pt idx="18">
                  <c:v>-2.0045196809894552</c:v>
                </c:pt>
                <c:pt idx="19">
                  <c:v>-2.3362490131536457</c:v>
                </c:pt>
                <c:pt idx="20">
                  <c:v>-0.87344139732226522</c:v>
                </c:pt>
                <c:pt idx="21">
                  <c:v>1.3517893401631218</c:v>
                </c:pt>
                <c:pt idx="22">
                  <c:v>1.1368880604919469</c:v>
                </c:pt>
                <c:pt idx="23">
                  <c:v>-1.0045651925740158</c:v>
                </c:pt>
                <c:pt idx="24">
                  <c:v>-1.0878690067455279</c:v>
                </c:pt>
                <c:pt idx="25">
                  <c:v>-1.5187289608304126</c:v>
                </c:pt>
                <c:pt idx="26">
                  <c:v>1.606526597998063</c:v>
                </c:pt>
                <c:pt idx="27">
                  <c:v>0.15612647289112633</c:v>
                </c:pt>
                <c:pt idx="28">
                  <c:v>-0.61913989341407805</c:v>
                </c:pt>
                <c:pt idx="29">
                  <c:v>0.13097096337737124</c:v>
                </c:pt>
                <c:pt idx="30">
                  <c:v>2.0246184367934181</c:v>
                </c:pt>
                <c:pt idx="31">
                  <c:v>2.6649053435464984</c:v>
                </c:pt>
                <c:pt idx="32">
                  <c:v>0.68069998669931286</c:v>
                </c:pt>
                <c:pt idx="33">
                  <c:v>-1.8324690875778844</c:v>
                </c:pt>
                <c:pt idx="34">
                  <c:v>-0.685274365479977</c:v>
                </c:pt>
                <c:pt idx="35">
                  <c:v>-1.2333668319338371</c:v>
                </c:pt>
                <c:pt idx="36">
                  <c:v>-1.6971059711347718</c:v>
                </c:pt>
                <c:pt idx="37">
                  <c:v>-1.9653466634168981</c:v>
                </c:pt>
                <c:pt idx="38">
                  <c:v>1.8164867091530137</c:v>
                </c:pt>
                <c:pt idx="39">
                  <c:v>1.4735584581384638</c:v>
                </c:pt>
                <c:pt idx="40">
                  <c:v>0.13696347574714426</c:v>
                </c:pt>
              </c:numCache>
            </c:numRef>
          </c:yVal>
          <c:smooth val="0"/>
        </c:ser>
        <c:dLbls>
          <c:showLegendKey val="0"/>
          <c:showVal val="0"/>
          <c:showCatName val="0"/>
          <c:showSerName val="0"/>
          <c:showPercent val="0"/>
          <c:showBubbleSize val="0"/>
        </c:dLbls>
        <c:axId val="59568128"/>
        <c:axId val="59569664"/>
      </c:scatterChart>
      <c:valAx>
        <c:axId val="59568128"/>
        <c:scaling>
          <c:orientation val="minMax"/>
        </c:scaling>
        <c:delete val="0"/>
        <c:axPos val="b"/>
        <c:numFmt formatCode="General" sourceLinked="1"/>
        <c:majorTickMark val="out"/>
        <c:minorTickMark val="none"/>
        <c:tickLblPos val="nextTo"/>
        <c:crossAx val="59569664"/>
        <c:crosses val="autoZero"/>
        <c:crossBetween val="midCat"/>
      </c:valAx>
      <c:valAx>
        <c:axId val="59569664"/>
        <c:scaling>
          <c:orientation val="minMax"/>
        </c:scaling>
        <c:delete val="0"/>
        <c:axPos val="l"/>
        <c:majorGridlines/>
        <c:numFmt formatCode="General" sourceLinked="1"/>
        <c:majorTickMark val="out"/>
        <c:minorTickMark val="none"/>
        <c:tickLblPos val="nextTo"/>
        <c:crossAx val="59568128"/>
        <c:crosses val="autoZero"/>
        <c:crossBetween val="midCat"/>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0"/>
            </a:pPr>
            <a:r>
              <a:rPr lang="en-US" sz="1200" b="0" dirty="0" smtClean="0"/>
              <a:t>Correlation = 0.98</a:t>
            </a:r>
            <a:endParaRPr lang="en-US" sz="1200" b="0" dirty="0"/>
          </a:p>
        </c:rich>
      </c:tx>
      <c:overlay val="0"/>
    </c:title>
    <c:autoTitleDeleted val="0"/>
    <c:plotArea>
      <c:layout/>
      <c:scatterChart>
        <c:scatterStyle val="lineMarker"/>
        <c:varyColors val="0"/>
        <c:ser>
          <c:idx val="0"/>
          <c:order val="0"/>
          <c:tx>
            <c:strRef>
              <c:f>Correl!$O$4</c:f>
              <c:strCache>
                <c:ptCount val="1"/>
                <c:pt idx="0">
                  <c:v>Y</c:v>
                </c:pt>
              </c:strCache>
            </c:strRef>
          </c:tx>
          <c:spPr>
            <a:ln w="28575">
              <a:noFill/>
            </a:ln>
          </c:spPr>
          <c:xVal>
            <c:numRef>
              <c:f>Correl!$N$5:$N$45</c:f>
              <c:numCache>
                <c:formatCode>General</c:formatCode>
                <c:ptCount val="41"/>
                <c:pt idx="0">
                  <c:v>-1.5080450654322461E-2</c:v>
                </c:pt>
                <c:pt idx="1">
                  <c:v>-1.6259227945328119</c:v>
                </c:pt>
                <c:pt idx="2">
                  <c:v>-1.7983975516343644</c:v>
                </c:pt>
                <c:pt idx="3">
                  <c:v>0.12664467299829257</c:v>
                </c:pt>
                <c:pt idx="4">
                  <c:v>2.3899093975531067</c:v>
                </c:pt>
                <c:pt idx="5">
                  <c:v>-0.66592041441651906</c:v>
                </c:pt>
                <c:pt idx="6">
                  <c:v>-0.42799004502805527</c:v>
                </c:pt>
                <c:pt idx="7">
                  <c:v>-0.53220257093945256</c:v>
                </c:pt>
                <c:pt idx="8">
                  <c:v>-2.1024133113252477</c:v>
                </c:pt>
                <c:pt idx="9">
                  <c:v>0.36605251618574614</c:v>
                </c:pt>
                <c:pt idx="10">
                  <c:v>-0.85112989411895723</c:v>
                </c:pt>
                <c:pt idx="11">
                  <c:v>-0.71612422873681569</c:v>
                </c:pt>
                <c:pt idx="12">
                  <c:v>-0.24334810827166778</c:v>
                </c:pt>
                <c:pt idx="13">
                  <c:v>0.33007334625561846</c:v>
                </c:pt>
                <c:pt idx="14">
                  <c:v>-1.5219981631547594</c:v>
                </c:pt>
                <c:pt idx="15">
                  <c:v>0.63425044403441078</c:v>
                </c:pt>
                <c:pt idx="16">
                  <c:v>1.1395110269106907</c:v>
                </c:pt>
                <c:pt idx="17">
                  <c:v>0.49264052152103721</c:v>
                </c:pt>
                <c:pt idx="18">
                  <c:v>-1.0631876100790616</c:v>
                </c:pt>
                <c:pt idx="19">
                  <c:v>1.184913560077727</c:v>
                </c:pt>
                <c:pt idx="20">
                  <c:v>-1.3625217701840018</c:v>
                </c:pt>
                <c:pt idx="21">
                  <c:v>-0.41267299505876448</c:v>
                </c:pt>
                <c:pt idx="22">
                  <c:v>-1.0752266849990333</c:v>
                </c:pt>
                <c:pt idx="23">
                  <c:v>-1.5339097456415898</c:v>
                </c:pt>
                <c:pt idx="24">
                  <c:v>-0.6719905062063708</c:v>
                </c:pt>
                <c:pt idx="25">
                  <c:v>-0.33817207738396093</c:v>
                </c:pt>
                <c:pt idx="26">
                  <c:v>1.6472381591827849</c:v>
                </c:pt>
                <c:pt idx="27">
                  <c:v>-0.32840782682675446</c:v>
                </c:pt>
                <c:pt idx="28">
                  <c:v>1.0903273056138123</c:v>
                </c:pt>
                <c:pt idx="29">
                  <c:v>0.34781287239417591</c:v>
                </c:pt>
                <c:pt idx="30">
                  <c:v>0.53299145623801891</c:v>
                </c:pt>
                <c:pt idx="31">
                  <c:v>0.80829956030085115</c:v>
                </c:pt>
                <c:pt idx="32">
                  <c:v>-0.55001771782138054</c:v>
                </c:pt>
                <c:pt idx="33">
                  <c:v>-0.99287360181466155</c:v>
                </c:pt>
                <c:pt idx="34">
                  <c:v>1.5320078942013049</c:v>
                </c:pt>
                <c:pt idx="35">
                  <c:v>0.87613734102740159</c:v>
                </c:pt>
                <c:pt idx="36">
                  <c:v>1.7332914143293308</c:v>
                </c:pt>
                <c:pt idx="37">
                  <c:v>0.29433618006010381</c:v>
                </c:pt>
                <c:pt idx="38">
                  <c:v>-0.80540612351568486</c:v>
                </c:pt>
                <c:pt idx="39">
                  <c:v>-0.49007356964004162</c:v>
                </c:pt>
                <c:pt idx="40">
                  <c:v>-0.44095864119005462</c:v>
                </c:pt>
              </c:numCache>
            </c:numRef>
          </c:xVal>
          <c:yVal>
            <c:numRef>
              <c:f>Correl!$O$5:$O$45</c:f>
              <c:numCache>
                <c:formatCode>General</c:formatCode>
                <c:ptCount val="41"/>
                <c:pt idx="0">
                  <c:v>-6.0581138230861108E-2</c:v>
                </c:pt>
                <c:pt idx="1">
                  <c:v>-1.4303814335289824</c:v>
                </c:pt>
                <c:pt idx="2">
                  <c:v>-1.5578403276024639</c:v>
                </c:pt>
                <c:pt idx="3">
                  <c:v>-6.8507835643279613E-2</c:v>
                </c:pt>
                <c:pt idx="4">
                  <c:v>1.8949530193552386</c:v>
                </c:pt>
                <c:pt idx="5">
                  <c:v>-0.97340183270600089</c:v>
                </c:pt>
                <c:pt idx="6">
                  <c:v>-1.0199658577649933</c:v>
                </c:pt>
                <c:pt idx="7">
                  <c:v>-0.62799092288909231</c:v>
                </c:pt>
                <c:pt idx="8">
                  <c:v>-1.8981416939205407</c:v>
                </c:pt>
                <c:pt idx="9">
                  <c:v>0.64476484854721361</c:v>
                </c:pt>
                <c:pt idx="10">
                  <c:v>-0.76963241471399346</c:v>
                </c:pt>
                <c:pt idx="11">
                  <c:v>-0.8793724973565995</c:v>
                </c:pt>
                <c:pt idx="12">
                  <c:v>-0.22274441711516954</c:v>
                </c:pt>
                <c:pt idx="13">
                  <c:v>0.41209036290474405</c:v>
                </c:pt>
                <c:pt idx="14">
                  <c:v>-1.6145328296782293</c:v>
                </c:pt>
                <c:pt idx="15">
                  <c:v>0.60327107474403385</c:v>
                </c:pt>
                <c:pt idx="16">
                  <c:v>1.3760744946953869</c:v>
                </c:pt>
                <c:pt idx="17">
                  <c:v>0.18905727414392856</c:v>
                </c:pt>
                <c:pt idx="18">
                  <c:v>-1.0597426856216392</c:v>
                </c:pt>
                <c:pt idx="19">
                  <c:v>1.3341464960529319</c:v>
                </c:pt>
                <c:pt idx="20">
                  <c:v>-1.337716480848921</c:v>
                </c:pt>
                <c:pt idx="21">
                  <c:v>-0.2623064717944586</c:v>
                </c:pt>
                <c:pt idx="22">
                  <c:v>-0.99923797694758454</c:v>
                </c:pt>
                <c:pt idx="23">
                  <c:v>-1.6103654745076741</c:v>
                </c:pt>
                <c:pt idx="24">
                  <c:v>-0.57040155748085564</c:v>
                </c:pt>
                <c:pt idx="25">
                  <c:v>-0.41462109370547762</c:v>
                </c:pt>
                <c:pt idx="26">
                  <c:v>1.6908406379538987</c:v>
                </c:pt>
                <c:pt idx="27">
                  <c:v>-0.56177155117210864</c:v>
                </c:pt>
                <c:pt idx="28">
                  <c:v>0.79056992908361656</c:v>
                </c:pt>
                <c:pt idx="29">
                  <c:v>0.27268852192713827</c:v>
                </c:pt>
                <c:pt idx="30">
                  <c:v>0.42509958707718831</c:v>
                </c:pt>
                <c:pt idx="31">
                  <c:v>0.82415631665860045</c:v>
                </c:pt>
                <c:pt idx="32">
                  <c:v>-0.47983130393677581</c:v>
                </c:pt>
                <c:pt idx="33">
                  <c:v>-0.74043929834530164</c:v>
                </c:pt>
                <c:pt idx="34">
                  <c:v>1.7052992601496506</c:v>
                </c:pt>
                <c:pt idx="35">
                  <c:v>0.93345539103015551</c:v>
                </c:pt>
                <c:pt idx="36">
                  <c:v>1.6921970257268166</c:v>
                </c:pt>
                <c:pt idx="37">
                  <c:v>0.35723179322957138</c:v>
                </c:pt>
                <c:pt idx="38">
                  <c:v>-0.79301593309458063</c:v>
                </c:pt>
                <c:pt idx="39">
                  <c:v>-0.2647862209266218</c:v>
                </c:pt>
                <c:pt idx="40">
                  <c:v>-0.66961952155086868</c:v>
                </c:pt>
              </c:numCache>
            </c:numRef>
          </c:yVal>
          <c:smooth val="0"/>
        </c:ser>
        <c:dLbls>
          <c:showLegendKey val="0"/>
          <c:showVal val="0"/>
          <c:showCatName val="0"/>
          <c:showSerName val="0"/>
          <c:showPercent val="0"/>
          <c:showBubbleSize val="0"/>
        </c:dLbls>
        <c:axId val="93087616"/>
        <c:axId val="93089152"/>
      </c:scatterChart>
      <c:valAx>
        <c:axId val="93087616"/>
        <c:scaling>
          <c:orientation val="minMax"/>
        </c:scaling>
        <c:delete val="0"/>
        <c:axPos val="b"/>
        <c:numFmt formatCode="General" sourceLinked="1"/>
        <c:majorTickMark val="out"/>
        <c:minorTickMark val="none"/>
        <c:tickLblPos val="nextTo"/>
        <c:crossAx val="93089152"/>
        <c:crosses val="autoZero"/>
        <c:crossBetween val="midCat"/>
      </c:valAx>
      <c:valAx>
        <c:axId val="93089152"/>
        <c:scaling>
          <c:orientation val="minMax"/>
        </c:scaling>
        <c:delete val="0"/>
        <c:axPos val="l"/>
        <c:majorGridlines/>
        <c:numFmt formatCode="General" sourceLinked="1"/>
        <c:majorTickMark val="out"/>
        <c:minorTickMark val="none"/>
        <c:tickLblPos val="nextTo"/>
        <c:crossAx val="93087616"/>
        <c:crosses val="autoZero"/>
        <c:crossBetween val="midCat"/>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 Id="rId4" Type="http://schemas.openxmlformats.org/officeDocument/2006/relationships/image" Target="../media/image14.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image" Target="../media/image1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image" Target="../media/image20.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image" Target="../media/image2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image" Target="../media/image29.e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image" Target="../media/image3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drawing1.xml><?xml version="1.0" encoding="utf-8"?>
<c:userShapes xmlns:c="http://schemas.openxmlformats.org/drawingml/2006/chart">
  <cdr:relSizeAnchor xmlns:cdr="http://schemas.openxmlformats.org/drawingml/2006/chartDrawing">
    <cdr:from>
      <cdr:x>0.39583</cdr:x>
      <cdr:y>0.48264</cdr:y>
    </cdr:from>
    <cdr:to>
      <cdr:x>0.39583</cdr:x>
      <cdr:y>0.84722</cdr:y>
    </cdr:to>
    <cdr:sp macro="" textlink="">
      <cdr:nvSpPr>
        <cdr:cNvPr id="3" name="Straight Connector 2"/>
        <cdr:cNvSpPr/>
      </cdr:nvSpPr>
      <cdr:spPr>
        <a:xfrm xmlns:a="http://schemas.openxmlformats.org/drawingml/2006/main" rot="5400000" flipH="1" flipV="1">
          <a:off x="1809750" y="1323975"/>
          <a:ext cx="1" cy="100012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0.67708</cdr:x>
      <cdr:y>0.48264</cdr:y>
    </cdr:from>
    <cdr:to>
      <cdr:x>0.67708</cdr:x>
      <cdr:y>0.84722</cdr:y>
    </cdr:to>
    <cdr:sp macro="" textlink="">
      <cdr:nvSpPr>
        <cdr:cNvPr id="4" name="Straight Connector 3"/>
        <cdr:cNvSpPr/>
      </cdr:nvSpPr>
      <cdr:spPr>
        <a:xfrm xmlns:a="http://schemas.openxmlformats.org/drawingml/2006/main" rot="5400000" flipH="1" flipV="1">
          <a:off x="2595564" y="1824038"/>
          <a:ext cx="1000126" cy="1"/>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0.35287</cdr:x>
      <cdr:y>0.2309</cdr:y>
    </cdr:from>
    <cdr:to>
      <cdr:x>0.68611</cdr:x>
      <cdr:y>0.90547</cdr:y>
    </cdr:to>
    <cdr:sp macro="" textlink="">
      <cdr:nvSpPr>
        <cdr:cNvPr id="5" name="Freeform 4"/>
        <cdr:cNvSpPr/>
      </cdr:nvSpPr>
      <cdr:spPr>
        <a:xfrm xmlns:a="http://schemas.openxmlformats.org/drawingml/2006/main">
          <a:off x="1616474" y="633414"/>
          <a:ext cx="1526577" cy="1850464"/>
        </a:xfrm>
        <a:custGeom xmlns:a="http://schemas.openxmlformats.org/drawingml/2006/main">
          <a:avLst/>
          <a:gdLst>
            <a:gd name="connsiteX0" fmla="*/ 209550 w 1536700"/>
            <a:gd name="connsiteY0" fmla="*/ 709612 h 1838324"/>
            <a:gd name="connsiteX1" fmla="*/ 504825 w 1536700"/>
            <a:gd name="connsiteY1" fmla="*/ 261937 h 1838324"/>
            <a:gd name="connsiteX2" fmla="*/ 857250 w 1536700"/>
            <a:gd name="connsiteY2" fmla="*/ 4762 h 1838324"/>
            <a:gd name="connsiteX3" fmla="*/ 1247775 w 1536700"/>
            <a:gd name="connsiteY3" fmla="*/ 290512 h 1838324"/>
            <a:gd name="connsiteX4" fmla="*/ 1495425 w 1536700"/>
            <a:gd name="connsiteY4" fmla="*/ 700087 h 1838324"/>
            <a:gd name="connsiteX5" fmla="*/ 1495425 w 1536700"/>
            <a:gd name="connsiteY5" fmla="*/ 738187 h 1838324"/>
            <a:gd name="connsiteX6" fmla="*/ 1495425 w 1536700"/>
            <a:gd name="connsiteY6" fmla="*/ 1681162 h 1838324"/>
            <a:gd name="connsiteX7" fmla="*/ 1466850 w 1536700"/>
            <a:gd name="connsiteY7" fmla="*/ 1681162 h 1838324"/>
            <a:gd name="connsiteX8" fmla="*/ 209550 w 1536700"/>
            <a:gd name="connsiteY8" fmla="*/ 1700212 h 1838324"/>
            <a:gd name="connsiteX9" fmla="*/ 209550 w 1536700"/>
            <a:gd name="connsiteY9" fmla="*/ 1662112 h 1838324"/>
            <a:gd name="connsiteX10" fmla="*/ 209550 w 1536700"/>
            <a:gd name="connsiteY10" fmla="*/ 709612 h 1838324"/>
            <a:gd name="connsiteX0" fmla="*/ 209550 w 1536700"/>
            <a:gd name="connsiteY0" fmla="*/ 709612 h 1838325"/>
            <a:gd name="connsiteX1" fmla="*/ 504825 w 1536700"/>
            <a:gd name="connsiteY1" fmla="*/ 261937 h 1838325"/>
            <a:gd name="connsiteX2" fmla="*/ 857250 w 1536700"/>
            <a:gd name="connsiteY2" fmla="*/ 4762 h 1838325"/>
            <a:gd name="connsiteX3" fmla="*/ 1247775 w 1536700"/>
            <a:gd name="connsiteY3" fmla="*/ 290512 h 1838325"/>
            <a:gd name="connsiteX4" fmla="*/ 1495425 w 1536700"/>
            <a:gd name="connsiteY4" fmla="*/ 700087 h 1838325"/>
            <a:gd name="connsiteX5" fmla="*/ 1495425 w 1536700"/>
            <a:gd name="connsiteY5" fmla="*/ 738187 h 1838325"/>
            <a:gd name="connsiteX6" fmla="*/ 1495425 w 1536700"/>
            <a:gd name="connsiteY6" fmla="*/ 1681162 h 1838325"/>
            <a:gd name="connsiteX7" fmla="*/ 1293499 w 1536700"/>
            <a:gd name="connsiteY7" fmla="*/ 1681162 h 1838325"/>
            <a:gd name="connsiteX8" fmla="*/ 209550 w 1536700"/>
            <a:gd name="connsiteY8" fmla="*/ 1700212 h 1838325"/>
            <a:gd name="connsiteX9" fmla="*/ 209550 w 1536700"/>
            <a:gd name="connsiteY9" fmla="*/ 1662112 h 1838325"/>
            <a:gd name="connsiteX10" fmla="*/ 209550 w 1536700"/>
            <a:gd name="connsiteY10" fmla="*/ 709612 h 1838325"/>
            <a:gd name="connsiteX0" fmla="*/ 209550 w 1536700"/>
            <a:gd name="connsiteY0" fmla="*/ 709612 h 1848596"/>
            <a:gd name="connsiteX1" fmla="*/ 504825 w 1536700"/>
            <a:gd name="connsiteY1" fmla="*/ 261937 h 1848596"/>
            <a:gd name="connsiteX2" fmla="*/ 857250 w 1536700"/>
            <a:gd name="connsiteY2" fmla="*/ 4762 h 1848596"/>
            <a:gd name="connsiteX3" fmla="*/ 1247775 w 1536700"/>
            <a:gd name="connsiteY3" fmla="*/ 290512 h 1848596"/>
            <a:gd name="connsiteX4" fmla="*/ 1495425 w 1536700"/>
            <a:gd name="connsiteY4" fmla="*/ 700087 h 1848596"/>
            <a:gd name="connsiteX5" fmla="*/ 1495425 w 1536700"/>
            <a:gd name="connsiteY5" fmla="*/ 738187 h 1848596"/>
            <a:gd name="connsiteX6" fmla="*/ 1495425 w 1536700"/>
            <a:gd name="connsiteY6" fmla="*/ 1681162 h 1848596"/>
            <a:gd name="connsiteX7" fmla="*/ 1417790 w 1536700"/>
            <a:gd name="connsiteY7" fmla="*/ 1686765 h 1848596"/>
            <a:gd name="connsiteX8" fmla="*/ 1293499 w 1536700"/>
            <a:gd name="connsiteY8" fmla="*/ 1681162 h 1848596"/>
            <a:gd name="connsiteX9" fmla="*/ 209550 w 1536700"/>
            <a:gd name="connsiteY9" fmla="*/ 1700212 h 1848596"/>
            <a:gd name="connsiteX10" fmla="*/ 209550 w 1536700"/>
            <a:gd name="connsiteY10" fmla="*/ 1662112 h 1848596"/>
            <a:gd name="connsiteX11" fmla="*/ 209550 w 1536700"/>
            <a:gd name="connsiteY11" fmla="*/ 709612 h 1848596"/>
            <a:gd name="connsiteX0" fmla="*/ 209550 w 1536700"/>
            <a:gd name="connsiteY0" fmla="*/ 709612 h 1850464"/>
            <a:gd name="connsiteX1" fmla="*/ 504825 w 1536700"/>
            <a:gd name="connsiteY1" fmla="*/ 261937 h 1850464"/>
            <a:gd name="connsiteX2" fmla="*/ 857250 w 1536700"/>
            <a:gd name="connsiteY2" fmla="*/ 4762 h 1850464"/>
            <a:gd name="connsiteX3" fmla="*/ 1247775 w 1536700"/>
            <a:gd name="connsiteY3" fmla="*/ 290512 h 1850464"/>
            <a:gd name="connsiteX4" fmla="*/ 1495425 w 1536700"/>
            <a:gd name="connsiteY4" fmla="*/ 700087 h 1850464"/>
            <a:gd name="connsiteX5" fmla="*/ 1495425 w 1536700"/>
            <a:gd name="connsiteY5" fmla="*/ 738187 h 1850464"/>
            <a:gd name="connsiteX6" fmla="*/ 1495425 w 1536700"/>
            <a:gd name="connsiteY6" fmla="*/ 1681162 h 1850464"/>
            <a:gd name="connsiteX7" fmla="*/ 1473710 w 1536700"/>
            <a:gd name="connsiteY7" fmla="*/ 1686764 h 1850464"/>
            <a:gd name="connsiteX8" fmla="*/ 1417790 w 1536700"/>
            <a:gd name="connsiteY8" fmla="*/ 1686765 h 1850464"/>
            <a:gd name="connsiteX9" fmla="*/ 1293499 w 1536700"/>
            <a:gd name="connsiteY9" fmla="*/ 1681162 h 1850464"/>
            <a:gd name="connsiteX10" fmla="*/ 209550 w 1536700"/>
            <a:gd name="connsiteY10" fmla="*/ 1700212 h 1850464"/>
            <a:gd name="connsiteX11" fmla="*/ 209550 w 1536700"/>
            <a:gd name="connsiteY11" fmla="*/ 1662112 h 1850464"/>
            <a:gd name="connsiteX12" fmla="*/ 209550 w 1536700"/>
            <a:gd name="connsiteY12" fmla="*/ 709612 h 1850464"/>
            <a:gd name="connsiteX0" fmla="*/ 196440 w 1523590"/>
            <a:gd name="connsiteY0" fmla="*/ 709612 h 1850464"/>
            <a:gd name="connsiteX1" fmla="*/ 491715 w 1523590"/>
            <a:gd name="connsiteY1" fmla="*/ 261937 h 1850464"/>
            <a:gd name="connsiteX2" fmla="*/ 844140 w 1523590"/>
            <a:gd name="connsiteY2" fmla="*/ 4762 h 1850464"/>
            <a:gd name="connsiteX3" fmla="*/ 1234665 w 1523590"/>
            <a:gd name="connsiteY3" fmla="*/ 290512 h 1850464"/>
            <a:gd name="connsiteX4" fmla="*/ 1482315 w 1523590"/>
            <a:gd name="connsiteY4" fmla="*/ 700087 h 1850464"/>
            <a:gd name="connsiteX5" fmla="*/ 1482315 w 1523590"/>
            <a:gd name="connsiteY5" fmla="*/ 738187 h 1850464"/>
            <a:gd name="connsiteX6" fmla="*/ 1482315 w 1523590"/>
            <a:gd name="connsiteY6" fmla="*/ 1681162 h 1850464"/>
            <a:gd name="connsiteX7" fmla="*/ 1460600 w 1523590"/>
            <a:gd name="connsiteY7" fmla="*/ 1686764 h 1850464"/>
            <a:gd name="connsiteX8" fmla="*/ 1404680 w 1523590"/>
            <a:gd name="connsiteY8" fmla="*/ 1686765 h 1850464"/>
            <a:gd name="connsiteX9" fmla="*/ 1280389 w 1523590"/>
            <a:gd name="connsiteY9" fmla="*/ 1681162 h 1850464"/>
            <a:gd name="connsiteX10" fmla="*/ 196440 w 1523590"/>
            <a:gd name="connsiteY10" fmla="*/ 1700212 h 1850464"/>
            <a:gd name="connsiteX11" fmla="*/ 196812 w 1523590"/>
            <a:gd name="connsiteY11" fmla="*/ 1681161 h 1850464"/>
            <a:gd name="connsiteX12" fmla="*/ 196440 w 1523590"/>
            <a:gd name="connsiteY12" fmla="*/ 1662112 h 1850464"/>
            <a:gd name="connsiteX13" fmla="*/ 196440 w 1523590"/>
            <a:gd name="connsiteY13" fmla="*/ 709612 h 1850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3590" h="1850464">
              <a:moveTo>
                <a:pt x="196440" y="709612"/>
              </a:moveTo>
              <a:cubicBezTo>
                <a:pt x="290102" y="544512"/>
                <a:pt x="383765" y="379412"/>
                <a:pt x="491715" y="261937"/>
              </a:cubicBezTo>
              <a:cubicBezTo>
                <a:pt x="599665" y="144462"/>
                <a:pt x="720315" y="0"/>
                <a:pt x="844140" y="4762"/>
              </a:cubicBezTo>
              <a:cubicBezTo>
                <a:pt x="967965" y="9524"/>
                <a:pt x="1128303" y="174625"/>
                <a:pt x="1234665" y="290512"/>
              </a:cubicBezTo>
              <a:cubicBezTo>
                <a:pt x="1341027" y="406399"/>
                <a:pt x="1441040" y="625475"/>
                <a:pt x="1482315" y="700087"/>
              </a:cubicBezTo>
              <a:cubicBezTo>
                <a:pt x="1523590" y="774699"/>
                <a:pt x="1482315" y="738187"/>
                <a:pt x="1482315" y="738187"/>
              </a:cubicBezTo>
              <a:cubicBezTo>
                <a:pt x="1482315" y="901699"/>
                <a:pt x="1515969" y="1524000"/>
                <a:pt x="1482315" y="1681162"/>
              </a:cubicBezTo>
              <a:cubicBezTo>
                <a:pt x="1480560" y="1850464"/>
                <a:pt x="1473539" y="1685830"/>
                <a:pt x="1460600" y="1686764"/>
              </a:cubicBezTo>
              <a:cubicBezTo>
                <a:pt x="1447661" y="1687698"/>
                <a:pt x="1434715" y="1687699"/>
                <a:pt x="1404680" y="1686765"/>
              </a:cubicBezTo>
              <a:cubicBezTo>
                <a:pt x="1374645" y="1685831"/>
                <a:pt x="1482694" y="1688259"/>
                <a:pt x="1280389" y="1681162"/>
              </a:cubicBezTo>
              <a:lnTo>
                <a:pt x="196440" y="1700212"/>
              </a:lnTo>
              <a:cubicBezTo>
                <a:pt x="0" y="1699278"/>
                <a:pt x="196812" y="1687511"/>
                <a:pt x="196812" y="1681161"/>
              </a:cubicBezTo>
              <a:cubicBezTo>
                <a:pt x="196812" y="1674811"/>
                <a:pt x="180658" y="1823103"/>
                <a:pt x="196440" y="1662112"/>
              </a:cubicBezTo>
              <a:lnTo>
                <a:pt x="196440" y="709612"/>
              </a:lnTo>
              <a:close/>
            </a:path>
          </a:pathLst>
        </a:custGeom>
        <a:solidFill xmlns:a="http://schemas.openxmlformats.org/drawingml/2006/main">
          <a:srgbClr val="DBEEF4">
            <a:alpha val="50196"/>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0.66885</cdr:x>
      <cdr:y>0.24584</cdr:y>
    </cdr:from>
    <cdr:to>
      <cdr:x>0.66885</cdr:x>
      <cdr:y>0.86775</cdr:y>
    </cdr:to>
    <cdr:sp macro="" textlink="">
      <cdr:nvSpPr>
        <cdr:cNvPr id="3" name="Straight Connector 2"/>
        <cdr:cNvSpPr/>
      </cdr:nvSpPr>
      <cdr:spPr>
        <a:xfrm xmlns:a="http://schemas.openxmlformats.org/drawingml/2006/main" rot="5400000" flipH="1" flipV="1">
          <a:off x="3906687" y="861556"/>
          <a:ext cx="1" cy="217953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rtlCol="0" anchor="ctr"/>
        <a:lstStyle xmlns:a="http://schemas.openxmlformats.org/drawingml/2006/main"/>
        <a:p xmlns:a="http://schemas.openxmlformats.org/drawingml/2006/main">
          <a:endParaRPr lang="en-US"/>
        </a:p>
      </cdr:txBody>
    </cdr:sp>
  </cdr:relSizeAnchor>
  <cdr:relSizeAnchor xmlns:cdr="http://schemas.openxmlformats.org/drawingml/2006/chartDrawing">
    <cdr:from>
      <cdr:x>0.37719</cdr:x>
      <cdr:y>0.74623</cdr:y>
    </cdr:from>
    <cdr:to>
      <cdr:x>0.37719</cdr:x>
      <cdr:y>0.86775</cdr:y>
    </cdr:to>
    <cdr:sp macro="" textlink="">
      <cdr:nvSpPr>
        <cdr:cNvPr id="5" name="Straight Connector 4"/>
        <cdr:cNvSpPr/>
      </cdr:nvSpPr>
      <cdr:spPr>
        <a:xfrm xmlns:a="http://schemas.openxmlformats.org/drawingml/2006/main" rot="5400000" flipH="1" flipV="1">
          <a:off x="2203147" y="2615200"/>
          <a:ext cx="1" cy="42588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rtlCol="0" anchor="ctr"/>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0.16332</cdr:x>
      <cdr:y>0.30864</cdr:y>
    </cdr:from>
    <cdr:to>
      <cdr:x>0.16332</cdr:x>
      <cdr:y>0.78822</cdr:y>
    </cdr:to>
    <cdr:sp macro="" textlink="">
      <cdr:nvSpPr>
        <cdr:cNvPr id="6" name="Straight Connector 5"/>
        <cdr:cNvSpPr/>
      </cdr:nvSpPr>
      <cdr:spPr>
        <a:xfrm xmlns:a="http://schemas.openxmlformats.org/drawingml/2006/main" rot="5400000" flipH="1" flipV="1">
          <a:off x="619125" y="619125"/>
          <a:ext cx="1" cy="96202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0.8392</cdr:x>
      <cdr:y>0.30864</cdr:y>
    </cdr:from>
    <cdr:to>
      <cdr:x>0.8392</cdr:x>
      <cdr:y>0.78823</cdr:y>
    </cdr:to>
    <cdr:sp macro="" textlink="">
      <cdr:nvSpPr>
        <cdr:cNvPr id="7" name="Straight Connector 6"/>
        <cdr:cNvSpPr/>
      </cdr:nvSpPr>
      <cdr:spPr>
        <a:xfrm xmlns:a="http://schemas.openxmlformats.org/drawingml/2006/main" rot="5400000" flipH="1" flipV="1">
          <a:off x="2700339" y="1100138"/>
          <a:ext cx="962026" cy="1"/>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0.71458</cdr:x>
      <cdr:y>0.21528</cdr:y>
    </cdr:from>
    <cdr:to>
      <cdr:x>0.71458</cdr:x>
      <cdr:y>0.87847</cdr:y>
    </cdr:to>
    <cdr:sp macro="" textlink="">
      <cdr:nvSpPr>
        <cdr:cNvPr id="4" name="Straight Connector 3"/>
        <cdr:cNvSpPr/>
      </cdr:nvSpPr>
      <cdr:spPr>
        <a:xfrm xmlns:a="http://schemas.openxmlformats.org/drawingml/2006/main" rot="5400000" flipH="1" flipV="1">
          <a:off x="2357439" y="1500187"/>
          <a:ext cx="1819276" cy="1"/>
        </a:xfrm>
        <a:prstGeom xmlns:a="http://schemas.openxmlformats.org/drawingml/2006/main" prst="line">
          <a:avLst/>
        </a:prstGeom>
        <a:ln xmlns:a="http://schemas.openxmlformats.org/drawingml/2006/main">
          <a:solidFill>
            <a:srgbClr val="C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0.29375</cdr:x>
      <cdr:y>0.21528</cdr:y>
    </cdr:from>
    <cdr:to>
      <cdr:x>0.29375</cdr:x>
      <cdr:y>0.87847</cdr:y>
    </cdr:to>
    <cdr:sp macro="" textlink="">
      <cdr:nvSpPr>
        <cdr:cNvPr id="5" name="Straight Connector 4"/>
        <cdr:cNvSpPr/>
      </cdr:nvSpPr>
      <cdr:spPr>
        <a:xfrm xmlns:a="http://schemas.openxmlformats.org/drawingml/2006/main" rot="5400000" flipH="1" flipV="1">
          <a:off x="433388" y="1500187"/>
          <a:ext cx="1819276" cy="1"/>
        </a:xfrm>
        <a:prstGeom xmlns:a="http://schemas.openxmlformats.org/drawingml/2006/main" prst="line">
          <a:avLst/>
        </a:prstGeom>
        <a:ln xmlns:a="http://schemas.openxmlformats.org/drawingml/2006/main">
          <a:solidFill>
            <a:srgbClr val="C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0.77343</cdr:x>
      <cdr:y>0.47351</cdr:y>
    </cdr:from>
    <cdr:to>
      <cdr:x>0.77343</cdr:x>
      <cdr:y>0.8624</cdr:y>
    </cdr:to>
    <cdr:sp macro="" textlink="">
      <cdr:nvSpPr>
        <cdr:cNvPr id="3" name="Straight Connector 2"/>
        <cdr:cNvSpPr/>
      </cdr:nvSpPr>
      <cdr:spPr>
        <a:xfrm xmlns:a="http://schemas.openxmlformats.org/drawingml/2006/main" rot="5400000" flipH="1" flipV="1">
          <a:off x="3002737" y="1832328"/>
          <a:ext cx="1066803" cy="0"/>
        </a:xfrm>
        <a:prstGeom xmlns:a="http://schemas.openxmlformats.org/drawingml/2006/main" prst="line">
          <a:avLst/>
        </a:prstGeom>
        <a:ln xmlns:a="http://schemas.openxmlformats.org/drawingml/2006/main">
          <a:solidFill>
            <a:srgbClr val="C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0.77691</cdr:x>
      <cdr:y>0.84404</cdr:y>
    </cdr:from>
    <cdr:to>
      <cdr:x>0.77726</cdr:x>
      <cdr:y>0.91001</cdr:y>
    </cdr:to>
    <cdr:sp macro="" textlink="">
      <cdr:nvSpPr>
        <cdr:cNvPr id="5" name="Straight Arrow Connector 4"/>
        <cdr:cNvSpPr/>
      </cdr:nvSpPr>
      <cdr:spPr>
        <a:xfrm xmlns:a="http://schemas.openxmlformats.org/drawingml/2006/main" rot="5400000" flipH="1" flipV="1">
          <a:off x="3552031" y="2315369"/>
          <a:ext cx="1589" cy="18097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6.xml><?xml version="1.0" encoding="utf-8"?>
<c:userShapes xmlns:c="http://schemas.openxmlformats.org/drawingml/2006/chart">
  <cdr:relSizeAnchor xmlns:cdr="http://schemas.openxmlformats.org/drawingml/2006/chartDrawing">
    <cdr:from>
      <cdr:x>0.71042</cdr:x>
      <cdr:y>0.48264</cdr:y>
    </cdr:from>
    <cdr:to>
      <cdr:x>0.71042</cdr:x>
      <cdr:y>0.87153</cdr:y>
    </cdr:to>
    <cdr:sp macro="" textlink="">
      <cdr:nvSpPr>
        <cdr:cNvPr id="3" name="Straight Connector 2"/>
        <cdr:cNvSpPr/>
      </cdr:nvSpPr>
      <cdr:spPr>
        <a:xfrm xmlns:a="http://schemas.openxmlformats.org/drawingml/2006/main" rot="5400000" flipH="1" flipV="1">
          <a:off x="2714625" y="1857375"/>
          <a:ext cx="1066800" cy="0"/>
        </a:xfrm>
        <a:prstGeom xmlns:a="http://schemas.openxmlformats.org/drawingml/2006/main" prst="line">
          <a:avLst/>
        </a:prstGeom>
        <a:ln xmlns:a="http://schemas.openxmlformats.org/drawingml/2006/main">
          <a:solidFill>
            <a:srgbClr val="C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0.77691</cdr:x>
      <cdr:y>0.84404</cdr:y>
    </cdr:from>
    <cdr:to>
      <cdr:x>0.77726</cdr:x>
      <cdr:y>0.91001</cdr:y>
    </cdr:to>
    <cdr:sp macro="" textlink="">
      <cdr:nvSpPr>
        <cdr:cNvPr id="5" name="Straight Arrow Connector 4"/>
        <cdr:cNvSpPr/>
      </cdr:nvSpPr>
      <cdr:spPr>
        <a:xfrm xmlns:a="http://schemas.openxmlformats.org/drawingml/2006/main" rot="5400000" flipH="1" flipV="1">
          <a:off x="3552031" y="2315369"/>
          <a:ext cx="1589" cy="18097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0.29583</cdr:x>
      <cdr:y>0.48264</cdr:y>
    </cdr:from>
    <cdr:to>
      <cdr:x>0.29583</cdr:x>
      <cdr:y>0.87153</cdr:y>
    </cdr:to>
    <cdr:sp macro="" textlink="">
      <cdr:nvSpPr>
        <cdr:cNvPr id="6" name="Straight Connector 5"/>
        <cdr:cNvSpPr/>
      </cdr:nvSpPr>
      <cdr:spPr>
        <a:xfrm xmlns:a="http://schemas.openxmlformats.org/drawingml/2006/main" rot="5400000" flipH="1" flipV="1">
          <a:off x="819150" y="1857375"/>
          <a:ext cx="1066800" cy="0"/>
        </a:xfrm>
        <a:prstGeom xmlns:a="http://schemas.openxmlformats.org/drawingml/2006/main" prst="line">
          <a:avLst/>
        </a:prstGeom>
        <a:ln xmlns:a="http://schemas.openxmlformats.org/drawingml/2006/main">
          <a:solidFill>
            <a:srgbClr val="C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6067A7-F889-4B8B-9945-80D0FDEB2E82}" type="datetimeFigureOut">
              <a:rPr lang="en-US" smtClean="0"/>
              <a:pPr/>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067A7-F889-4B8B-9945-80D0FDEB2E82}" type="datetimeFigureOut">
              <a:rPr lang="en-US" smtClean="0"/>
              <a:pPr/>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067A7-F889-4B8B-9945-80D0FDEB2E82}" type="datetimeFigureOut">
              <a:rPr lang="en-US" smtClean="0"/>
              <a:pPr/>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6067A7-F889-4B8B-9945-80D0FDEB2E82}" type="datetimeFigureOut">
              <a:rPr lang="en-US" smtClean="0"/>
              <a:pPr/>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6067A7-F889-4B8B-9945-80D0FDEB2E82}" type="datetimeFigureOut">
              <a:rPr lang="en-US" smtClean="0"/>
              <a:pPr/>
              <a:t>7/28/2012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6067A7-F889-4B8B-9945-80D0FDEB2E82}" type="datetimeFigureOut">
              <a:rPr lang="en-US" smtClean="0"/>
              <a:pPr/>
              <a:t>7/28/2012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6067A7-F889-4B8B-9945-80D0FDEB2E82}" type="datetimeFigureOut">
              <a:rPr lang="en-US" smtClean="0"/>
              <a:pPr/>
              <a:t>7/28/2012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6067A7-F889-4B8B-9945-80D0FDEB2E82}" type="datetimeFigureOut">
              <a:rPr lang="en-US" smtClean="0"/>
              <a:pPr/>
              <a:t>7/28/2012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067A7-F889-4B8B-9945-80D0FDEB2E82}" type="datetimeFigureOut">
              <a:rPr lang="en-US" smtClean="0"/>
              <a:pPr/>
              <a:t>7/28/2012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6067A7-F889-4B8B-9945-80D0FDEB2E82}" type="datetimeFigureOut">
              <a:rPr lang="en-US" smtClean="0"/>
              <a:pPr/>
              <a:t>7/28/2012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6067A7-F889-4B8B-9945-80D0FDEB2E82}" type="datetimeFigureOut">
              <a:rPr lang="en-US" smtClean="0"/>
              <a:pPr/>
              <a:t>7/28/2012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ED14B-9BA8-4411-B840-4AA9F8B967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6067A7-F889-4B8B-9945-80D0FDEB2E82}" type="datetimeFigureOut">
              <a:rPr lang="en-US" smtClean="0"/>
              <a:pPr/>
              <a:t>7/28/2012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ED14B-9BA8-4411-B840-4AA9F8B967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Word_Document6.docx"/><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chart" Target="../charts/chart1.xml"/><Relationship Id="rId4" Type="http://schemas.openxmlformats.org/officeDocument/2006/relationships/image" Target="../media/image6.emf"/></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Word_Document7.docx"/><Relationship Id="rId2" Type="http://schemas.openxmlformats.org/officeDocument/2006/relationships/slideLayout" Target="../slideLayouts/slideLayout6.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Word_Document8.docx"/><Relationship Id="rId2" Type="http://schemas.openxmlformats.org/officeDocument/2006/relationships/slideLayout" Target="../slideLayouts/slideLayout6.xml"/><Relationship Id="rId1" Type="http://schemas.openxmlformats.org/officeDocument/2006/relationships/vmlDrawing" Target="../drawings/vmlDrawing8.vml"/><Relationship Id="rId4" Type="http://schemas.openxmlformats.org/officeDocument/2006/relationships/image" Target="../media/image8.emf"/></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package" Target="../embeddings/Microsoft_Word_Document9.docx"/><Relationship Id="rId7" Type="http://schemas.openxmlformats.org/officeDocument/2006/relationships/image" Target="../media/image10.emf"/><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package" Target="../embeddings/Microsoft_Word_Document10.docx"/><Relationship Id="rId5" Type="http://schemas.openxmlformats.org/officeDocument/2006/relationships/chart" Target="../charts/chart3.xml"/><Relationship Id="rId4" Type="http://schemas.openxmlformats.org/officeDocument/2006/relationships/image" Target="../media/image9.emf"/></Relationships>
</file>

<file path=ppt/slides/_rels/slide3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package" Target="../embeddings/Microsoft_Word_Document11.docx"/><Relationship Id="rId7" Type="http://schemas.openxmlformats.org/officeDocument/2006/relationships/package" Target="../embeddings/Microsoft_Word_Document13.docx"/><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12.emf"/><Relationship Id="rId5" Type="http://schemas.openxmlformats.org/officeDocument/2006/relationships/package" Target="../embeddings/Microsoft_Word_Document12.docx"/><Relationship Id="rId10" Type="http://schemas.openxmlformats.org/officeDocument/2006/relationships/image" Target="../media/image14.emf"/><Relationship Id="rId4" Type="http://schemas.openxmlformats.org/officeDocument/2006/relationships/image" Target="../media/image11.emf"/><Relationship Id="rId9" Type="http://schemas.openxmlformats.org/officeDocument/2006/relationships/package" Target="../embeddings/Microsoft_Word_Document14.docx"/></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package" Target="../embeddings/Microsoft_Word_Document15.docx"/><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16.emf"/><Relationship Id="rId5" Type="http://schemas.openxmlformats.org/officeDocument/2006/relationships/package" Target="../embeddings/Microsoft_Word_Document16.docx"/><Relationship Id="rId4" Type="http://schemas.openxmlformats.org/officeDocument/2006/relationships/image" Target="../media/image15.emf"/></Relationships>
</file>

<file path=ppt/slides/_rels/slide3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package" Target="../embeddings/Microsoft_Word_Document17.docx"/><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image" Target="../media/image18.emf"/><Relationship Id="rId5" Type="http://schemas.openxmlformats.org/officeDocument/2006/relationships/package" Target="../embeddings/Microsoft_Word_Document18.docx"/><Relationship Id="rId4" Type="http://schemas.openxmlformats.org/officeDocument/2006/relationships/image" Target="../media/image17.emf"/></Relationships>
</file>

<file path=ppt/slides/_rels/slide3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 Id="rId5" Type="http://schemas.openxmlformats.org/officeDocument/2006/relationships/chart" Target="../charts/chart10.xml"/><Relationship Id="rId4" Type="http://schemas.openxmlformats.org/officeDocument/2006/relationships/chart" Target="../charts/chart9.xml"/></Relationships>
</file>

<file path=ppt/slides/_rels/slide38.xml.rels><?xml version="1.0" encoding="UTF-8" standalone="yes"?>
<Relationships xmlns="http://schemas.openxmlformats.org/package/2006/relationships"><Relationship Id="rId3" Type="http://schemas.openxmlformats.org/officeDocument/2006/relationships/package" Target="../embeddings/Microsoft_Word_Document19.docx"/><Relationship Id="rId2" Type="http://schemas.openxmlformats.org/officeDocument/2006/relationships/slideLayout" Target="../slideLayouts/slideLayout6.xml"/><Relationship Id="rId1" Type="http://schemas.openxmlformats.org/officeDocument/2006/relationships/vmlDrawing" Target="../drawings/vmlDrawing13.vml"/><Relationship Id="rId4" Type="http://schemas.openxmlformats.org/officeDocument/2006/relationships/image" Target="../media/image19.emf"/></Relationships>
</file>

<file path=ppt/slides/_rels/slide3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8" Type="http://schemas.openxmlformats.org/officeDocument/2006/relationships/image" Target="../media/image21.emf"/><Relationship Id="rId3" Type="http://schemas.openxmlformats.org/officeDocument/2006/relationships/chart" Target="../charts/chart13.xml"/><Relationship Id="rId7" Type="http://schemas.openxmlformats.org/officeDocument/2006/relationships/package" Target="../embeddings/Microsoft_Word_Document21.docx"/><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image" Target="../media/image20.emf"/><Relationship Id="rId5" Type="http://schemas.openxmlformats.org/officeDocument/2006/relationships/package" Target="../embeddings/Microsoft_Word_Document20.docx"/><Relationship Id="rId10" Type="http://schemas.openxmlformats.org/officeDocument/2006/relationships/image" Target="../media/image22.emf"/><Relationship Id="rId4" Type="http://schemas.openxmlformats.org/officeDocument/2006/relationships/chart" Target="../charts/chart14.xml"/><Relationship Id="rId9" Type="http://schemas.openxmlformats.org/officeDocument/2006/relationships/package" Target="../embeddings/Microsoft_Word_Document22.docx"/></Relationships>
</file>

<file path=ppt/slides/_rels/slide4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image" Target="../media/image23.emf"/><Relationship Id="rId5" Type="http://schemas.openxmlformats.org/officeDocument/2006/relationships/package" Target="../embeddings/Microsoft_Word_Document23.docx"/><Relationship Id="rId4" Type="http://schemas.openxmlformats.org/officeDocument/2006/relationships/chart" Target="../charts/chart19.xml"/></Relationships>
</file>

<file path=ppt/slides/_rels/slide4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package" Target="../embeddings/Microsoft_Word_Document24.docx"/><Relationship Id="rId2" Type="http://schemas.openxmlformats.org/officeDocument/2006/relationships/slideLayout" Target="../slideLayouts/slideLayout6.xml"/><Relationship Id="rId1" Type="http://schemas.openxmlformats.org/officeDocument/2006/relationships/vmlDrawing" Target="../drawings/vmlDrawing16.vml"/><Relationship Id="rId5" Type="http://schemas.openxmlformats.org/officeDocument/2006/relationships/chart" Target="../charts/chart22.xml"/><Relationship Id="rId4" Type="http://schemas.openxmlformats.org/officeDocument/2006/relationships/image" Target="../media/image24.emf"/></Relationships>
</file>

<file path=ppt/slides/_rels/slide47.xml.rels><?xml version="1.0" encoding="UTF-8" standalone="yes"?>
<Relationships xmlns="http://schemas.openxmlformats.org/package/2006/relationships"><Relationship Id="rId3" Type="http://schemas.openxmlformats.org/officeDocument/2006/relationships/package" Target="../embeddings/Microsoft_Word_Document25.docx"/><Relationship Id="rId2" Type="http://schemas.openxmlformats.org/officeDocument/2006/relationships/slideLayout" Target="../slideLayouts/slideLayout6.xml"/><Relationship Id="rId1" Type="http://schemas.openxmlformats.org/officeDocument/2006/relationships/vmlDrawing" Target="../drawings/vmlDrawing17.vml"/><Relationship Id="rId4" Type="http://schemas.openxmlformats.org/officeDocument/2006/relationships/image" Target="../media/image25.emf"/></Relationships>
</file>

<file path=ppt/slides/_rels/slide48.xml.rels><?xml version="1.0" encoding="UTF-8" standalone="yes"?>
<Relationships xmlns="http://schemas.openxmlformats.org/package/2006/relationships"><Relationship Id="rId3" Type="http://schemas.openxmlformats.org/officeDocument/2006/relationships/package" Target="../embeddings/Microsoft_Word_Document26.docx"/><Relationship Id="rId2" Type="http://schemas.openxmlformats.org/officeDocument/2006/relationships/slideLayout" Target="../slideLayouts/slideLayout6.xml"/><Relationship Id="rId1" Type="http://schemas.openxmlformats.org/officeDocument/2006/relationships/vmlDrawing" Target="../drawings/vmlDrawing18.vml"/><Relationship Id="rId4" Type="http://schemas.openxmlformats.org/officeDocument/2006/relationships/image" Target="../media/image26.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package" Target="../embeddings/Microsoft_Word_Document27.docx"/><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image" Target="../media/image28.emf"/><Relationship Id="rId5" Type="http://schemas.openxmlformats.org/officeDocument/2006/relationships/package" Target="../embeddings/Microsoft_Word_Document28.docx"/><Relationship Id="rId4" Type="http://schemas.openxmlformats.org/officeDocument/2006/relationships/image" Target="../media/image27.emf"/></Relationships>
</file>

<file path=ppt/slides/_rels/slide52.xml.rels><?xml version="1.0" encoding="UTF-8" standalone="yes"?>
<Relationships xmlns="http://schemas.openxmlformats.org/package/2006/relationships"><Relationship Id="rId3" Type="http://schemas.openxmlformats.org/officeDocument/2006/relationships/package" Target="../embeddings/Microsoft_Word_Document29.docx"/><Relationship Id="rId2" Type="http://schemas.openxmlformats.org/officeDocument/2006/relationships/slideLayout" Target="../slideLayouts/slideLayout6.xml"/><Relationship Id="rId1" Type="http://schemas.openxmlformats.org/officeDocument/2006/relationships/vmlDrawing" Target="../drawings/vmlDrawing20.vml"/><Relationship Id="rId6" Type="http://schemas.openxmlformats.org/officeDocument/2006/relationships/image" Target="../media/image30.emf"/><Relationship Id="rId5" Type="http://schemas.openxmlformats.org/officeDocument/2006/relationships/package" Target="../embeddings/Microsoft_Word_Document30.docx"/><Relationship Id="rId4" Type="http://schemas.openxmlformats.org/officeDocument/2006/relationships/image" Target="../media/image29.emf"/></Relationships>
</file>

<file path=ppt/slides/_rels/slide53.xml.rels><?xml version="1.0" encoding="UTF-8" standalone="yes"?>
<Relationships xmlns="http://schemas.openxmlformats.org/package/2006/relationships"><Relationship Id="rId3" Type="http://schemas.openxmlformats.org/officeDocument/2006/relationships/package" Target="../embeddings/Microsoft_Word_Document31.docx"/><Relationship Id="rId7" Type="http://schemas.openxmlformats.org/officeDocument/2006/relationships/chart" Target="../charts/chart23.xml"/><Relationship Id="rId2" Type="http://schemas.openxmlformats.org/officeDocument/2006/relationships/slideLayout" Target="../slideLayouts/slideLayout6.xml"/><Relationship Id="rId1" Type="http://schemas.openxmlformats.org/officeDocument/2006/relationships/vmlDrawing" Target="../drawings/vmlDrawing21.vml"/><Relationship Id="rId6" Type="http://schemas.openxmlformats.org/officeDocument/2006/relationships/image" Target="../media/image32.emf"/><Relationship Id="rId5" Type="http://schemas.openxmlformats.org/officeDocument/2006/relationships/package" Target="../embeddings/Microsoft_Word_Document32.docx"/><Relationship Id="rId4" Type="http://schemas.openxmlformats.org/officeDocument/2006/relationships/image" Target="../media/image31.emf"/></Relationships>
</file>

<file path=ppt/slides/_rels/slide54.xml.rels><?xml version="1.0" encoding="UTF-8" standalone="yes"?>
<Relationships xmlns="http://schemas.openxmlformats.org/package/2006/relationships"><Relationship Id="rId3" Type="http://schemas.openxmlformats.org/officeDocument/2006/relationships/package" Target="../embeddings/Microsoft_Word_Document33.docx"/><Relationship Id="rId2" Type="http://schemas.openxmlformats.org/officeDocument/2006/relationships/slideLayout" Target="../slideLayouts/slideLayout6.xml"/><Relationship Id="rId1" Type="http://schemas.openxmlformats.org/officeDocument/2006/relationships/vmlDrawing" Target="../drawings/vmlDrawing22.vml"/><Relationship Id="rId4" Type="http://schemas.openxmlformats.org/officeDocument/2006/relationships/image" Target="../media/image33.emf"/></Relationships>
</file>

<file path=ppt/slides/_rels/slide55.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package" Target="../embeddings/Microsoft_Word_Document34.docx"/><Relationship Id="rId2" Type="http://schemas.openxmlformats.org/officeDocument/2006/relationships/slideLayout" Target="../slideLayouts/slideLayout6.xml"/><Relationship Id="rId1" Type="http://schemas.openxmlformats.org/officeDocument/2006/relationships/vmlDrawing" Target="../drawings/vmlDrawing23.vml"/><Relationship Id="rId4" Type="http://schemas.openxmlformats.org/officeDocument/2006/relationships/image" Target="../media/image3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package" Target="../embeddings/Microsoft_Word_Document35.docx"/><Relationship Id="rId2" Type="http://schemas.openxmlformats.org/officeDocument/2006/relationships/slideLayout" Target="../slideLayouts/slideLayout6.xml"/><Relationship Id="rId1" Type="http://schemas.openxmlformats.org/officeDocument/2006/relationships/vmlDrawing" Target="../drawings/vmlDrawing24.vml"/><Relationship Id="rId4" Type="http://schemas.openxmlformats.org/officeDocument/2006/relationships/image" Target="../media/image35.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4: Probability and Statistics</a:t>
            </a:r>
            <a:endParaRPr lang="en-US" dirty="0"/>
          </a:p>
        </p:txBody>
      </p:sp>
      <p:sp>
        <p:nvSpPr>
          <p:cNvPr id="3" name="Subtitle 2"/>
          <p:cNvSpPr>
            <a:spLocks noGrp="1"/>
          </p:cNvSpPr>
          <p:nvPr>
            <p:ph type="subTitle" idx="1"/>
          </p:nvPr>
        </p:nvSpPr>
        <p:spPr/>
        <p:txBody>
          <a:bodyPr/>
          <a:lstStyle/>
          <a:p>
            <a:r>
              <a:rPr lang="en-US" dirty="0" smtClean="0"/>
              <a:t>Data Mining Applications</a:t>
            </a:r>
          </a:p>
          <a:p>
            <a:r>
              <a:rPr lang="en-US" dirty="0" smtClean="0"/>
              <a:t>Jerry Post</a:t>
            </a:r>
          </a:p>
          <a:p>
            <a:r>
              <a:rPr lang="en-US" sz="1600" dirty="0" smtClean="0"/>
              <a:t>Copyright © </a:t>
            </a:r>
            <a:r>
              <a:rPr lang="en-US" sz="1600" dirty="0" smtClean="0"/>
              <a:t>2013</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 Rule</a:t>
            </a:r>
            <a:endParaRPr lang="en-US" dirty="0"/>
          </a:p>
        </p:txBody>
      </p:sp>
      <p:sp>
        <p:nvSpPr>
          <p:cNvPr id="3" name="Rectangle 2"/>
          <p:cNvSpPr/>
          <p:nvPr/>
        </p:nvSpPr>
        <p:spPr>
          <a:xfrm>
            <a:off x="2873437" y="1215118"/>
            <a:ext cx="3196709" cy="369332"/>
          </a:xfrm>
          <a:prstGeom prst="rect">
            <a:avLst/>
          </a:prstGeom>
        </p:spPr>
        <p:txBody>
          <a:bodyPr wrap="none">
            <a:spAutoFit/>
          </a:bodyPr>
          <a:lstStyle/>
          <a:p>
            <a:r>
              <a:rPr lang="en-US" dirty="0" smtClean="0"/>
              <a:t>P(A ∪ B) = P(A) + P(B) – P(A ∩ B)</a:t>
            </a:r>
            <a:endParaRPr lang="en-US" dirty="0"/>
          </a:p>
        </p:txBody>
      </p:sp>
      <p:sp>
        <p:nvSpPr>
          <p:cNvPr id="4" name="TextBox 3"/>
          <p:cNvSpPr txBox="1"/>
          <p:nvPr/>
        </p:nvSpPr>
        <p:spPr>
          <a:xfrm>
            <a:off x="1102290" y="1828800"/>
            <a:ext cx="6901841" cy="3416320"/>
          </a:xfrm>
          <a:prstGeom prst="rect">
            <a:avLst/>
          </a:prstGeom>
          <a:noFill/>
        </p:spPr>
        <p:txBody>
          <a:bodyPr wrap="square" rtlCol="0">
            <a:spAutoFit/>
          </a:bodyPr>
          <a:lstStyle/>
          <a:p>
            <a:r>
              <a:rPr lang="en-US" dirty="0" smtClean="0"/>
              <a:t>The probability of A union B (A or B) occurring is the sum of the separate probabilities minus the probability of the intersection.</a:t>
            </a:r>
          </a:p>
          <a:p>
            <a:endParaRPr lang="en-US" dirty="0" smtClean="0"/>
          </a:p>
          <a:p>
            <a:r>
              <a:rPr lang="en-US" dirty="0" smtClean="0"/>
              <a:t>If the two events are mutually exclusive, the intersection is zero and the formula reduces to the simple sum. But events are rarely mutually exclusive, so remember the entire formula.</a:t>
            </a:r>
          </a:p>
          <a:p>
            <a:endParaRPr lang="en-US" dirty="0" smtClean="0"/>
          </a:p>
          <a:p>
            <a:r>
              <a:rPr lang="en-US" dirty="0" smtClean="0"/>
              <a:t>The Venn diagram shows why the subtraction term is needed.</a:t>
            </a:r>
          </a:p>
          <a:p>
            <a:r>
              <a:rPr lang="en-US" dirty="0" smtClean="0"/>
              <a:t>P(A) is the area of Circle A, and P(B) is the area of Circle B.</a:t>
            </a:r>
          </a:p>
          <a:p>
            <a:r>
              <a:rPr lang="en-US" dirty="0" smtClean="0"/>
              <a:t>When A and B are not mutually exclusive, the overlap portion is counted twice—once for A and once for B. Hence, the overlap has to be subtracted so it is counted only once.</a:t>
            </a:r>
            <a:endParaRPr lang="en-US" dirty="0"/>
          </a:p>
        </p:txBody>
      </p:sp>
      <p:sp>
        <p:nvSpPr>
          <p:cNvPr id="5" name="TextBox 4"/>
          <p:cNvSpPr txBox="1"/>
          <p:nvPr/>
        </p:nvSpPr>
        <p:spPr>
          <a:xfrm>
            <a:off x="2004164" y="5361141"/>
            <a:ext cx="4371584" cy="923330"/>
          </a:xfrm>
          <a:prstGeom prst="rect">
            <a:avLst/>
          </a:prstGeom>
          <a:noFill/>
        </p:spPr>
        <p:txBody>
          <a:bodyPr wrap="square" rtlCol="0">
            <a:spAutoFit/>
          </a:bodyPr>
          <a:lstStyle/>
          <a:p>
            <a:r>
              <a:rPr lang="en-US" dirty="0" smtClean="0"/>
              <a:t>A = A ∩ B + A ∩ B’</a:t>
            </a:r>
          </a:p>
          <a:p>
            <a:r>
              <a:rPr lang="en-US" dirty="0" smtClean="0"/>
              <a:t>B = B ∩ A + B ∩ A’</a:t>
            </a:r>
          </a:p>
          <a:p>
            <a:r>
              <a:rPr lang="en-US" dirty="0" smtClean="0"/>
              <a:t>A ∪ B = </a:t>
            </a:r>
            <a:r>
              <a:rPr lang="en-US" dirty="0" smtClean="0">
                <a:solidFill>
                  <a:srgbClr val="FF0000"/>
                </a:solidFill>
              </a:rPr>
              <a:t>A ∩ B</a:t>
            </a:r>
            <a:r>
              <a:rPr lang="en-US" dirty="0" smtClean="0"/>
              <a:t> + A ∩ B’ + </a:t>
            </a:r>
            <a:r>
              <a:rPr lang="en-US" dirty="0" smtClean="0">
                <a:solidFill>
                  <a:srgbClr val="FF0000"/>
                </a:solidFill>
              </a:rPr>
              <a:t>B ∩ A </a:t>
            </a:r>
            <a:r>
              <a:rPr lang="en-US" dirty="0" smtClean="0"/>
              <a:t>+ B ∩ 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Multiplication Rule</a:t>
            </a:r>
            <a:endParaRPr lang="en-US" dirty="0"/>
          </a:p>
        </p:txBody>
      </p:sp>
      <p:sp>
        <p:nvSpPr>
          <p:cNvPr id="3" name="Rectangle 2"/>
          <p:cNvSpPr/>
          <p:nvPr/>
        </p:nvSpPr>
        <p:spPr>
          <a:xfrm>
            <a:off x="1872641" y="1364717"/>
            <a:ext cx="5104358" cy="369332"/>
          </a:xfrm>
          <a:prstGeom prst="rect">
            <a:avLst/>
          </a:prstGeom>
        </p:spPr>
        <p:txBody>
          <a:bodyPr wrap="square">
            <a:spAutoFit/>
          </a:bodyPr>
          <a:lstStyle/>
          <a:p>
            <a:r>
              <a:rPr lang="en-US" dirty="0" smtClean="0"/>
              <a:t>If A and B are independent, P(A ∩ B) = P(A) * P(B)</a:t>
            </a:r>
            <a:endParaRPr lang="en-US" dirty="0"/>
          </a:p>
        </p:txBody>
      </p:sp>
      <p:sp>
        <p:nvSpPr>
          <p:cNvPr id="4" name="TextBox 3"/>
          <p:cNvSpPr txBox="1"/>
          <p:nvPr/>
        </p:nvSpPr>
        <p:spPr>
          <a:xfrm>
            <a:off x="876822" y="1891430"/>
            <a:ext cx="6237962" cy="1200329"/>
          </a:xfrm>
          <a:prstGeom prst="rect">
            <a:avLst/>
          </a:prstGeom>
          <a:noFill/>
        </p:spPr>
        <p:txBody>
          <a:bodyPr wrap="square" rtlCol="0">
            <a:spAutoFit/>
          </a:bodyPr>
          <a:lstStyle/>
          <a:p>
            <a:r>
              <a:rPr lang="en-US" dirty="0" smtClean="0"/>
              <a:t>Roll a die: P(6) = 1/6</a:t>
            </a:r>
          </a:p>
          <a:p>
            <a:r>
              <a:rPr lang="en-US" dirty="0" smtClean="0"/>
              <a:t>Roll a second die: P(6) = 1/6</a:t>
            </a:r>
          </a:p>
          <a:p>
            <a:r>
              <a:rPr lang="en-US" dirty="0" smtClean="0"/>
              <a:t>Events are independent (with a fair die)</a:t>
            </a:r>
          </a:p>
          <a:p>
            <a:r>
              <a:rPr lang="en-US" dirty="0" smtClean="0"/>
              <a:t>Joint probability: P(6 and 6) = 1/6 * 1/6 = 1/36</a:t>
            </a:r>
            <a:endParaRPr lang="en-US" dirty="0"/>
          </a:p>
        </p:txBody>
      </p:sp>
      <p:sp>
        <p:nvSpPr>
          <p:cNvPr id="5" name="TextBox 4"/>
          <p:cNvSpPr txBox="1"/>
          <p:nvPr/>
        </p:nvSpPr>
        <p:spPr>
          <a:xfrm>
            <a:off x="876822" y="3231715"/>
            <a:ext cx="6300592" cy="1477328"/>
          </a:xfrm>
          <a:prstGeom prst="rect">
            <a:avLst/>
          </a:prstGeom>
          <a:noFill/>
        </p:spPr>
        <p:txBody>
          <a:bodyPr wrap="square" rtlCol="0">
            <a:spAutoFit/>
          </a:bodyPr>
          <a:lstStyle/>
          <a:p>
            <a:r>
              <a:rPr lang="en-US" dirty="0" smtClean="0"/>
              <a:t>Production example. Two machines producing parts independently. The probability of a defect from machine A is 1/200, the probability of machine B producing a defect is 1/300.</a:t>
            </a:r>
          </a:p>
          <a:p>
            <a:r>
              <a:rPr lang="en-US" dirty="0" smtClean="0"/>
              <a:t>P(A </a:t>
            </a:r>
            <a:r>
              <a:rPr lang="en-US" dirty="0" smtClean="0">
                <a:latin typeface="Century Schoolbook"/>
              </a:rPr>
              <a:t>∩</a:t>
            </a:r>
            <a:r>
              <a:rPr lang="en-US" dirty="0" smtClean="0"/>
              <a:t> B) </a:t>
            </a:r>
            <a:r>
              <a:rPr lang="en-US" dirty="0" smtClean="0">
                <a:latin typeface="Century Schoolbook"/>
              </a:rPr>
              <a:t>= 1/200 * 1/300 = 1/60,000</a:t>
            </a:r>
          </a:p>
          <a:p>
            <a:r>
              <a:rPr lang="en-US" dirty="0" smtClean="0">
                <a:latin typeface="Century Schoolbook"/>
              </a:rPr>
              <a:t>The probability of obtaining defects from both A and B.</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Scary Example</a:t>
            </a:r>
            <a:endParaRPr lang="en-US" dirty="0"/>
          </a:p>
        </p:txBody>
      </p:sp>
      <p:sp>
        <p:nvSpPr>
          <p:cNvPr id="3" name="TextBox 2"/>
          <p:cNvSpPr txBox="1"/>
          <p:nvPr/>
        </p:nvSpPr>
        <p:spPr>
          <a:xfrm>
            <a:off x="413359" y="1478071"/>
            <a:ext cx="8472063" cy="1754326"/>
          </a:xfrm>
          <a:prstGeom prst="rect">
            <a:avLst/>
          </a:prstGeom>
          <a:noFill/>
        </p:spPr>
        <p:txBody>
          <a:bodyPr wrap="none" rtlCol="0">
            <a:spAutoFit/>
          </a:bodyPr>
          <a:lstStyle/>
          <a:p>
            <a:r>
              <a:rPr lang="en-US" dirty="0" smtClean="0"/>
              <a:t>Scary example. A complex machine with thousands of parts (say a jet or a space shuttle).</a:t>
            </a:r>
          </a:p>
          <a:p>
            <a:r>
              <a:rPr lang="en-US" dirty="0" smtClean="0"/>
              <a:t>Each part has a probability of failing of only 1/10,000, </a:t>
            </a:r>
          </a:p>
          <a:p>
            <a:r>
              <a:rPr lang="en-US" dirty="0" smtClean="0"/>
              <a:t>so probability of success is 1-1/10,000 = 0.9999</a:t>
            </a:r>
          </a:p>
          <a:p>
            <a:r>
              <a:rPr lang="en-US" dirty="0" smtClean="0"/>
              <a:t>There are 50,000 parts. If one fails, the whole system fails.</a:t>
            </a:r>
          </a:p>
          <a:p>
            <a:r>
              <a:rPr lang="en-US" dirty="0" smtClean="0"/>
              <a:t>P(success) = P(S1 and S2 … and S10000) = P(S1)*P(S2)*…*P(S50000)</a:t>
            </a:r>
          </a:p>
          <a:p>
            <a:r>
              <a:rPr lang="en-US" dirty="0" smtClean="0"/>
              <a:t>P(success) = 0.9999 ^ 50,000 = 0.0067 or less than one percent chance of success!</a:t>
            </a:r>
          </a:p>
        </p:txBody>
      </p:sp>
      <p:sp>
        <p:nvSpPr>
          <p:cNvPr id="4" name="TextBox 3"/>
          <p:cNvSpPr txBox="1"/>
          <p:nvPr/>
        </p:nvSpPr>
        <p:spPr>
          <a:xfrm>
            <a:off x="400833" y="3469710"/>
            <a:ext cx="8004131" cy="2308324"/>
          </a:xfrm>
          <a:prstGeom prst="rect">
            <a:avLst/>
          </a:prstGeom>
          <a:noFill/>
        </p:spPr>
        <p:txBody>
          <a:bodyPr wrap="square" rtlCol="0">
            <a:spAutoFit/>
          </a:bodyPr>
          <a:lstStyle/>
          <a:p>
            <a:r>
              <a:rPr lang="en-US" dirty="0" smtClean="0"/>
              <a:t>How do you design a complex system to increase the probability of success?</a:t>
            </a:r>
          </a:p>
          <a:p>
            <a:endParaRPr lang="en-US" dirty="0" smtClean="0"/>
          </a:p>
          <a:p>
            <a:r>
              <a:rPr lang="en-US" dirty="0" smtClean="0"/>
              <a:t>Redundancy (independent).</a:t>
            </a:r>
          </a:p>
          <a:p>
            <a:r>
              <a:rPr lang="en-US" dirty="0" smtClean="0"/>
              <a:t>If every component has a backup with the same probabilities of success, both have to fail for a component to fail.</a:t>
            </a:r>
            <a:endParaRPr lang="en-US" smtClean="0"/>
          </a:p>
          <a:p>
            <a:endParaRPr lang="en-US" dirty="0" smtClean="0"/>
          </a:p>
          <a:p>
            <a:r>
              <a:rPr lang="en-US" dirty="0" smtClean="0"/>
              <a:t>P(F1a and F1b) = P(F1a)P(F1b) = 1/10,000 ^ 2 = 10</a:t>
            </a:r>
            <a:r>
              <a:rPr lang="en-US" baseline="30000" dirty="0" smtClean="0"/>
              <a:t>-8 </a:t>
            </a:r>
            <a:r>
              <a:rPr lang="en-US" dirty="0" smtClean="0"/>
              <a:t> </a:t>
            </a:r>
          </a:p>
          <a:p>
            <a:r>
              <a:rPr lang="en-US" dirty="0" smtClean="0"/>
              <a:t>P(success) = (1- 10</a:t>
            </a:r>
            <a:r>
              <a:rPr lang="en-US" baseline="30000" dirty="0" smtClean="0"/>
              <a:t>-8</a:t>
            </a:r>
            <a:r>
              <a:rPr lang="en-US" dirty="0" smtClean="0"/>
              <a:t>) ^ 50,000 = 0.9995</a:t>
            </a:r>
            <a:endParaRPr lang="en-US" baseline="30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Interdependencies</a:t>
            </a:r>
            <a:endParaRPr lang="en-US" dirty="0"/>
          </a:p>
        </p:txBody>
      </p:sp>
      <p:graphicFrame>
        <p:nvGraphicFramePr>
          <p:cNvPr id="4" name="Table 3"/>
          <p:cNvGraphicFramePr>
            <a:graphicFrameLocks noGrp="1"/>
          </p:cNvGraphicFramePr>
          <p:nvPr/>
        </p:nvGraphicFramePr>
        <p:xfrm>
          <a:off x="345336" y="1206155"/>
          <a:ext cx="4186431" cy="4267718"/>
        </p:xfrm>
        <a:graphic>
          <a:graphicData uri="http://schemas.openxmlformats.org/drawingml/2006/table">
            <a:tbl>
              <a:tblPr/>
              <a:tblGrid>
                <a:gridCol w="1259994"/>
                <a:gridCol w="975479"/>
                <a:gridCol w="975479"/>
                <a:gridCol w="975479"/>
              </a:tblGrid>
              <a:tr h="304837">
                <a:tc>
                  <a:txBody>
                    <a:bodyPr/>
                    <a:lstStyle/>
                    <a:p>
                      <a:pPr algn="l" fontAlgn="b"/>
                      <a:r>
                        <a:rPr lang="en-US" sz="1800" b="0" i="0" u="none" strike="noStrike" dirty="0" smtClean="0">
                          <a:solidFill>
                            <a:srgbClr val="000000"/>
                          </a:solidFill>
                          <a:latin typeface="Calibri"/>
                        </a:rPr>
                        <a:t>Last Name</a:t>
                      </a:r>
                      <a:endParaRPr lang="en-US" sz="1800" b="0" i="0" u="none" strike="noStrike" dirty="0">
                        <a:solidFill>
                          <a:srgbClr val="000000"/>
                        </a:solidFill>
                        <a:latin typeface="Calibri"/>
                      </a:endParaRPr>
                    </a:p>
                  </a:txBody>
                  <a:tcPr marL="15241" marR="15241" marT="15241" marB="0" anchor="b">
                    <a:lnL>
                      <a:noFill/>
                    </a:lnL>
                    <a:lnR>
                      <a:noFill/>
                    </a:lnR>
                    <a:lnT>
                      <a:noFill/>
                    </a:lnT>
                    <a:lnB>
                      <a:noFill/>
                    </a:lnB>
                  </a:tcPr>
                </a:tc>
                <a:tc>
                  <a:txBody>
                    <a:bodyPr/>
                    <a:lstStyle/>
                    <a:p>
                      <a:pPr algn="r" fontAlgn="b"/>
                      <a:r>
                        <a:rPr lang="en-US" sz="1800" b="0" i="0" u="none" strike="noStrike" dirty="0" smtClean="0">
                          <a:solidFill>
                            <a:srgbClr val="000000"/>
                          </a:solidFill>
                          <a:latin typeface="Calibri"/>
                        </a:rPr>
                        <a:t>FT Made</a:t>
                      </a:r>
                      <a:endParaRPr lang="en-US" sz="1800" b="0" i="0" u="none" strike="noStrike" dirty="0">
                        <a:solidFill>
                          <a:srgbClr val="000000"/>
                        </a:solidFill>
                        <a:latin typeface="Calibri"/>
                      </a:endParaRPr>
                    </a:p>
                  </a:txBody>
                  <a:tcPr marL="15241" marR="15241" marT="15241" marB="0" anchor="b">
                    <a:lnL>
                      <a:noFill/>
                    </a:lnL>
                    <a:lnR>
                      <a:noFill/>
                    </a:lnR>
                    <a:lnT>
                      <a:noFill/>
                    </a:lnT>
                    <a:lnB>
                      <a:noFill/>
                    </a:lnB>
                  </a:tcPr>
                </a:tc>
                <a:tc>
                  <a:txBody>
                    <a:bodyPr/>
                    <a:lstStyle/>
                    <a:p>
                      <a:pPr algn="r" fontAlgn="b"/>
                      <a:r>
                        <a:rPr lang="en-US" sz="1800" b="0" i="0" u="none" strike="noStrike" dirty="0" smtClean="0">
                          <a:solidFill>
                            <a:srgbClr val="000000"/>
                          </a:solidFill>
                          <a:latin typeface="Calibri"/>
                        </a:rPr>
                        <a:t>FT Missed</a:t>
                      </a:r>
                      <a:endParaRPr lang="en-US" sz="1800" b="0" i="0" u="none" strike="noStrike" dirty="0">
                        <a:solidFill>
                          <a:srgbClr val="000000"/>
                        </a:solidFill>
                        <a:latin typeface="Calibri"/>
                      </a:endParaRPr>
                    </a:p>
                  </a:txBody>
                  <a:tcPr marL="15241" marR="15241" marT="15241" marB="0" anchor="b">
                    <a:lnL>
                      <a:noFill/>
                    </a:lnL>
                    <a:lnR>
                      <a:noFill/>
                    </a:lnR>
                    <a:lnT>
                      <a:noFill/>
                    </a:lnT>
                    <a:lnB>
                      <a:noFill/>
                    </a:lnB>
                  </a:tcPr>
                </a:tc>
                <a:tc>
                  <a:txBody>
                    <a:bodyPr/>
                    <a:lstStyle/>
                    <a:p>
                      <a:pPr algn="r" fontAlgn="b"/>
                      <a:r>
                        <a:rPr lang="en-US" sz="1800" b="0" i="0" u="none" strike="noStrike" dirty="0">
                          <a:solidFill>
                            <a:srgbClr val="000000"/>
                          </a:solidFill>
                          <a:latin typeface="Calibri"/>
                        </a:rPr>
                        <a:t>Total</a:t>
                      </a:r>
                    </a:p>
                  </a:txBody>
                  <a:tcPr marL="15241" marR="15241" marT="15241" marB="0" anchor="b">
                    <a:lnL>
                      <a:noFill/>
                    </a:lnL>
                    <a:lnR>
                      <a:noFill/>
                    </a:lnR>
                    <a:lnT>
                      <a:noFill/>
                    </a:lnT>
                    <a:lnB>
                      <a:noFill/>
                    </a:lnB>
                  </a:tcPr>
                </a:tc>
              </a:tr>
              <a:tr h="304837">
                <a:tc>
                  <a:txBody>
                    <a:bodyPr/>
                    <a:lstStyle/>
                    <a:p>
                      <a:pPr algn="l" fontAlgn="b"/>
                      <a:r>
                        <a:rPr lang="en-US" sz="1800" b="0" i="0" u="none" strike="noStrike">
                          <a:solidFill>
                            <a:srgbClr val="000000"/>
                          </a:solidFill>
                          <a:latin typeface="Calibri"/>
                        </a:rPr>
                        <a:t>Ariza</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156</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77</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dirty="0">
                          <a:solidFill>
                            <a:srgbClr val="000000"/>
                          </a:solidFill>
                          <a:latin typeface="Calibri"/>
                        </a:rPr>
                        <a:t>233</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Brown</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27</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6</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33</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Bryant</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657</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104</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761</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Bynum</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180</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78</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258</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Farmar</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59</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37</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96</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Fisher</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141</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25</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166</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Gasol</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443</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136</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579</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Odom</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199</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124</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323</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Powell</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44</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12</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56</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Radmanovic</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23</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4</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27</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Vujacic</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75</a:t>
                      </a:r>
                    </a:p>
                  </a:txBody>
                  <a:tcPr marL="15241" marR="15241" marT="15241" marB="0" anchor="b">
                    <a:lnL>
                      <a:noFill/>
                    </a:lnL>
                    <a:lnR>
                      <a:noFill/>
                    </a:lnR>
                    <a:lnT>
                      <a:noFill/>
                    </a:lnT>
                    <a:lnB>
                      <a:noFill/>
                    </a:lnB>
                  </a:tcPr>
                </a:tc>
                <a:tc>
                  <a:txBody>
                    <a:bodyPr/>
                    <a:lstStyle/>
                    <a:p>
                      <a:pPr algn="l" fontAlgn="b">
                        <a:tabLst>
                          <a:tab pos="688975" algn="dec"/>
                        </a:tabLst>
                      </a:pPr>
                      <a:r>
                        <a:rPr lang="en-US" sz="1800" b="0" i="0" u="none" strike="noStrike" dirty="0" smtClean="0">
                          <a:solidFill>
                            <a:srgbClr val="000000"/>
                          </a:solidFill>
                          <a:latin typeface="Calibri"/>
                        </a:rPr>
                        <a:t>	7</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82</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Walton</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52</a:t>
                      </a:r>
                    </a:p>
                  </a:txBody>
                  <a:tcPr marL="15241" marR="15241" marT="1524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tabLst>
                          <a:tab pos="688975" algn="dec"/>
                        </a:tabLst>
                      </a:pPr>
                      <a:r>
                        <a:rPr lang="en-US" sz="1800" b="0" i="0" u="none" strike="noStrike" dirty="0" smtClean="0">
                          <a:solidFill>
                            <a:srgbClr val="000000"/>
                          </a:solidFill>
                          <a:latin typeface="Calibri"/>
                        </a:rPr>
                        <a:t>	23</a:t>
                      </a:r>
                      <a:endParaRPr lang="en-US" sz="1800" b="0" i="0" u="none" strike="noStrike" dirty="0">
                        <a:solidFill>
                          <a:srgbClr val="000000"/>
                        </a:solidFill>
                        <a:latin typeface="Calibri"/>
                      </a:endParaRPr>
                    </a:p>
                  </a:txBody>
                  <a:tcPr marL="15241" marR="15241" marT="1524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Calibri"/>
                        </a:rPr>
                        <a:t>75</a:t>
                      </a:r>
                    </a:p>
                  </a:txBody>
                  <a:tcPr marL="15241" marR="15241" marT="15241" marB="0" anchor="b">
                    <a:lnL w="6350" cap="flat" cmpd="sng" algn="ctr">
                      <a:solidFill>
                        <a:srgbClr val="000000"/>
                      </a:solidFill>
                      <a:prstDash val="solid"/>
                      <a:round/>
                      <a:headEnd type="none" w="med" len="med"/>
                      <a:tailEnd type="none" w="med" len="med"/>
                    </a:lnL>
                    <a:lnR>
                      <a:noFill/>
                    </a:lnR>
                    <a:lnT>
                      <a:noFill/>
                    </a:lnT>
                    <a:lnB>
                      <a:noFill/>
                    </a:lnB>
                  </a:tcPr>
                </a:tc>
              </a:tr>
              <a:tr h="304837">
                <a:tc>
                  <a:txBody>
                    <a:bodyPr/>
                    <a:lstStyle/>
                    <a:p>
                      <a:pPr algn="l" fontAlgn="b"/>
                      <a:r>
                        <a:rPr lang="en-US" sz="1800" b="0" i="0" u="none" strike="noStrike">
                          <a:solidFill>
                            <a:srgbClr val="000000"/>
                          </a:solidFill>
                          <a:latin typeface="Calibri"/>
                        </a:rPr>
                        <a:t>Total</a:t>
                      </a:r>
                    </a:p>
                  </a:txBody>
                  <a:tcPr marL="15241" marR="15241" marT="15241" marB="0" anchor="b">
                    <a:lnL>
                      <a:noFill/>
                    </a:lnL>
                    <a:lnR>
                      <a:noFill/>
                    </a:lnR>
                    <a:lnT>
                      <a:noFill/>
                    </a:lnT>
                    <a:lnB>
                      <a:noFill/>
                    </a:lnB>
                  </a:tcPr>
                </a:tc>
                <a:tc>
                  <a:txBody>
                    <a:bodyPr/>
                    <a:lstStyle/>
                    <a:p>
                      <a:pPr algn="r" fontAlgn="b"/>
                      <a:r>
                        <a:rPr lang="en-US" sz="1800" b="0" i="0" u="none" strike="noStrike">
                          <a:solidFill>
                            <a:srgbClr val="000000"/>
                          </a:solidFill>
                          <a:latin typeface="Calibri"/>
                        </a:rPr>
                        <a:t>2056</a:t>
                      </a:r>
                    </a:p>
                  </a:txBody>
                  <a:tcPr marL="15241" marR="15241" marT="1524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800" b="0" i="0" u="none" strike="noStrike">
                          <a:solidFill>
                            <a:srgbClr val="000000"/>
                          </a:solidFill>
                          <a:latin typeface="Calibri"/>
                        </a:rPr>
                        <a:t>633</a:t>
                      </a:r>
                    </a:p>
                  </a:txBody>
                  <a:tcPr marL="15241" marR="15241" marT="1524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800" b="0" i="0" u="none" strike="noStrike" dirty="0">
                          <a:solidFill>
                            <a:srgbClr val="000000"/>
                          </a:solidFill>
                          <a:latin typeface="Calibri"/>
                        </a:rPr>
                        <a:t>2689</a:t>
                      </a:r>
                    </a:p>
                  </a:txBody>
                  <a:tcPr marL="15241" marR="15241" marT="15241" marB="0" anchor="b">
                    <a:lnL>
                      <a:noFill/>
                    </a:lnL>
                    <a:lnR>
                      <a:noFill/>
                    </a:lnR>
                    <a:lnT>
                      <a:noFill/>
                    </a:lnT>
                    <a:lnB>
                      <a:noFill/>
                    </a:lnB>
                  </a:tcPr>
                </a:tc>
              </a:tr>
            </a:tbl>
          </a:graphicData>
        </a:graphic>
      </p:graphicFrame>
      <p:sp>
        <p:nvSpPr>
          <p:cNvPr id="5" name="TextBox 4"/>
          <p:cNvSpPr txBox="1"/>
          <p:nvPr/>
        </p:nvSpPr>
        <p:spPr>
          <a:xfrm>
            <a:off x="5298511" y="1290181"/>
            <a:ext cx="3194135" cy="646331"/>
          </a:xfrm>
          <a:prstGeom prst="rect">
            <a:avLst/>
          </a:prstGeom>
          <a:noFill/>
        </p:spPr>
        <p:txBody>
          <a:bodyPr wrap="square" rtlCol="0">
            <a:spAutoFit/>
          </a:bodyPr>
          <a:lstStyle/>
          <a:p>
            <a:r>
              <a:rPr lang="en-US" dirty="0" smtClean="0"/>
              <a:t>2009 Los Angeles Lakers players with more than 30 games.</a:t>
            </a:r>
            <a:endParaRPr lang="en-US" dirty="0"/>
          </a:p>
        </p:txBody>
      </p:sp>
      <p:sp>
        <p:nvSpPr>
          <p:cNvPr id="6" name="TextBox 5"/>
          <p:cNvSpPr txBox="1"/>
          <p:nvPr/>
        </p:nvSpPr>
        <p:spPr>
          <a:xfrm>
            <a:off x="5123145" y="2392471"/>
            <a:ext cx="3569918" cy="923330"/>
          </a:xfrm>
          <a:prstGeom prst="rect">
            <a:avLst/>
          </a:prstGeom>
          <a:noFill/>
        </p:spPr>
        <p:txBody>
          <a:bodyPr wrap="square" rtlCol="0">
            <a:spAutoFit/>
          </a:bodyPr>
          <a:lstStyle/>
          <a:p>
            <a:r>
              <a:rPr lang="en-US" dirty="0" smtClean="0"/>
              <a:t>Joint probability:</a:t>
            </a:r>
          </a:p>
          <a:p>
            <a:r>
              <a:rPr lang="en-US" dirty="0" smtClean="0"/>
              <a:t>P(FT Made </a:t>
            </a:r>
            <a:r>
              <a:rPr lang="en-US" dirty="0" smtClean="0">
                <a:latin typeface="Century Schoolbook"/>
              </a:rPr>
              <a:t>∩ Player=</a:t>
            </a:r>
            <a:r>
              <a:rPr lang="en-US" dirty="0" err="1" smtClean="0">
                <a:latin typeface="Century Schoolbook"/>
              </a:rPr>
              <a:t>Ariza</a:t>
            </a:r>
            <a:r>
              <a:rPr lang="en-US" dirty="0" smtClean="0">
                <a:latin typeface="Century Schoolbook"/>
              </a:rPr>
              <a:t>)</a:t>
            </a:r>
          </a:p>
          <a:p>
            <a:r>
              <a:rPr lang="en-US" dirty="0" smtClean="0">
                <a:latin typeface="Century Schoolbook"/>
              </a:rPr>
              <a:t>	156 / 2689 = 0.058</a:t>
            </a:r>
            <a:endParaRPr lang="en-US" dirty="0"/>
          </a:p>
        </p:txBody>
      </p:sp>
      <p:sp>
        <p:nvSpPr>
          <p:cNvPr id="7" name="TextBox 6"/>
          <p:cNvSpPr txBox="1"/>
          <p:nvPr/>
        </p:nvSpPr>
        <p:spPr>
          <a:xfrm>
            <a:off x="5173249" y="3620022"/>
            <a:ext cx="3344450" cy="2308324"/>
          </a:xfrm>
          <a:prstGeom prst="rect">
            <a:avLst/>
          </a:prstGeom>
          <a:noFill/>
        </p:spPr>
        <p:txBody>
          <a:bodyPr wrap="square" rtlCol="0">
            <a:spAutoFit/>
          </a:bodyPr>
          <a:lstStyle/>
          <a:p>
            <a:r>
              <a:rPr lang="en-US" dirty="0" smtClean="0"/>
              <a:t>Conditional probability:</a:t>
            </a:r>
          </a:p>
          <a:p>
            <a:r>
              <a:rPr lang="en-US" dirty="0" smtClean="0"/>
              <a:t>P(FT Made | Player=Bryant)</a:t>
            </a:r>
          </a:p>
          <a:p>
            <a:endParaRPr lang="en-US" dirty="0" smtClean="0"/>
          </a:p>
          <a:p>
            <a:r>
              <a:rPr lang="en-US" dirty="0" smtClean="0"/>
              <a:t>General:</a:t>
            </a:r>
          </a:p>
          <a:p>
            <a:endParaRPr lang="en-US" dirty="0" smtClean="0"/>
          </a:p>
          <a:p>
            <a:r>
              <a:rPr lang="en-US" dirty="0" smtClean="0"/>
              <a:t>P(A|B) = P(A </a:t>
            </a:r>
            <a:r>
              <a:rPr lang="en-US" dirty="0" smtClean="0">
                <a:latin typeface="Century Schoolbook"/>
              </a:rPr>
              <a:t>∩ B) / P(B)</a:t>
            </a:r>
          </a:p>
          <a:p>
            <a:endParaRPr lang="en-US" dirty="0" smtClean="0">
              <a:latin typeface="Century Schoolbook"/>
            </a:endParaRPr>
          </a:p>
          <a:p>
            <a:r>
              <a:rPr lang="en-US" dirty="0" smtClean="0">
                <a:latin typeface="Century Schoolbook"/>
              </a:rPr>
              <a:t>657 / 761 = 0.863</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Contingency/Probabilities</a:t>
            </a:r>
            <a:endParaRPr lang="en-US" dirty="0"/>
          </a:p>
        </p:txBody>
      </p:sp>
      <p:graphicFrame>
        <p:nvGraphicFramePr>
          <p:cNvPr id="3" name="Table 2"/>
          <p:cNvGraphicFramePr>
            <a:graphicFrameLocks noGrp="1"/>
          </p:cNvGraphicFramePr>
          <p:nvPr/>
        </p:nvGraphicFramePr>
        <p:xfrm>
          <a:off x="771220" y="1281310"/>
          <a:ext cx="4301821" cy="4385346"/>
        </p:xfrm>
        <a:graphic>
          <a:graphicData uri="http://schemas.openxmlformats.org/drawingml/2006/table">
            <a:tbl>
              <a:tblPr/>
              <a:tblGrid>
                <a:gridCol w="1294723"/>
                <a:gridCol w="1002366"/>
                <a:gridCol w="1002366"/>
                <a:gridCol w="1002366"/>
              </a:tblGrid>
              <a:tr h="313239">
                <a:tc>
                  <a:txBody>
                    <a:bodyPr/>
                    <a:lstStyle/>
                    <a:p>
                      <a:pPr algn="l" fontAlgn="b"/>
                      <a:r>
                        <a:rPr lang="en-US" sz="1800" b="0" i="0" u="none" strike="noStrike" dirty="0" smtClean="0">
                          <a:solidFill>
                            <a:srgbClr val="000000"/>
                          </a:solidFill>
                          <a:latin typeface="Calibri"/>
                        </a:rPr>
                        <a:t>Last Name</a:t>
                      </a:r>
                      <a:endParaRPr lang="en-US" sz="1800" b="0" i="0" u="none" strike="noStrike" dirty="0">
                        <a:solidFill>
                          <a:srgbClr val="000000"/>
                        </a:solidFill>
                        <a:latin typeface="Calibri"/>
                      </a:endParaRPr>
                    </a:p>
                  </a:txBody>
                  <a:tcPr marL="15662" marR="15662" marT="15662" marB="0" anchor="b">
                    <a:lnL>
                      <a:noFill/>
                    </a:lnL>
                    <a:lnR>
                      <a:noFill/>
                    </a:lnR>
                    <a:lnT>
                      <a:noFill/>
                    </a:lnT>
                    <a:lnB>
                      <a:noFill/>
                    </a:lnB>
                  </a:tcPr>
                </a:tc>
                <a:tc>
                  <a:txBody>
                    <a:bodyPr/>
                    <a:lstStyle/>
                    <a:p>
                      <a:pPr algn="l" fontAlgn="b"/>
                      <a:r>
                        <a:rPr lang="en-US" sz="1800" b="0" i="0" u="none" strike="noStrike" dirty="0" smtClean="0">
                          <a:solidFill>
                            <a:srgbClr val="000000"/>
                          </a:solidFill>
                          <a:latin typeface="Calibri"/>
                        </a:rPr>
                        <a:t>FT Made</a:t>
                      </a:r>
                      <a:endParaRPr lang="en-US" sz="1800" b="0" i="0" u="none" strike="noStrike" dirty="0">
                        <a:solidFill>
                          <a:srgbClr val="000000"/>
                        </a:solidFill>
                        <a:latin typeface="Calibri"/>
                      </a:endParaRPr>
                    </a:p>
                  </a:txBody>
                  <a:tcPr marL="15662" marR="15662" marT="15662" marB="0" anchor="b">
                    <a:lnL>
                      <a:noFill/>
                    </a:lnL>
                    <a:lnR>
                      <a:noFill/>
                    </a:lnR>
                    <a:lnT>
                      <a:noFill/>
                    </a:lnT>
                    <a:lnB>
                      <a:noFill/>
                    </a:lnB>
                  </a:tcPr>
                </a:tc>
                <a:tc>
                  <a:txBody>
                    <a:bodyPr/>
                    <a:lstStyle/>
                    <a:p>
                      <a:pPr algn="l" fontAlgn="b"/>
                      <a:r>
                        <a:rPr lang="en-US" sz="1800" b="0" i="0" u="none" strike="noStrike" dirty="0" smtClean="0">
                          <a:solidFill>
                            <a:srgbClr val="000000"/>
                          </a:solidFill>
                          <a:latin typeface="Calibri"/>
                        </a:rPr>
                        <a:t>FT Missed</a:t>
                      </a:r>
                      <a:endParaRPr lang="en-US" sz="1800" b="0" i="0" u="none" strike="noStrike" dirty="0">
                        <a:solidFill>
                          <a:srgbClr val="000000"/>
                        </a:solidFill>
                        <a:latin typeface="Calibri"/>
                      </a:endParaRPr>
                    </a:p>
                  </a:txBody>
                  <a:tcPr marL="15662" marR="15662" marT="15662" marB="0" anchor="b">
                    <a:lnL>
                      <a:noFill/>
                    </a:lnL>
                    <a:lnR>
                      <a:noFill/>
                    </a:lnR>
                    <a:lnT>
                      <a:noFill/>
                    </a:lnT>
                    <a:lnB>
                      <a:noFill/>
                    </a:lnB>
                  </a:tcPr>
                </a:tc>
                <a:tc>
                  <a:txBody>
                    <a:bodyPr/>
                    <a:lstStyle/>
                    <a:p>
                      <a:pPr algn="l" fontAlgn="b"/>
                      <a:r>
                        <a:rPr lang="en-US" sz="1800" b="0" i="0" u="none" strike="noStrike">
                          <a:solidFill>
                            <a:srgbClr val="000000"/>
                          </a:solidFill>
                          <a:latin typeface="Calibri"/>
                        </a:rPr>
                        <a:t>Total</a:t>
                      </a:r>
                    </a:p>
                  </a:txBody>
                  <a:tcPr marL="15662" marR="15662" marT="15662" marB="0" anchor="b">
                    <a:lnL>
                      <a:noFill/>
                    </a:lnL>
                    <a:lnR>
                      <a:noFill/>
                    </a:lnR>
                    <a:lnT>
                      <a:noFill/>
                    </a:lnT>
                    <a:lnB>
                      <a:noFill/>
                    </a:lnB>
                  </a:tcPr>
                </a:tc>
              </a:tr>
              <a:tr h="313239">
                <a:tc>
                  <a:txBody>
                    <a:bodyPr/>
                    <a:lstStyle/>
                    <a:p>
                      <a:pPr algn="l" fontAlgn="b"/>
                      <a:r>
                        <a:rPr lang="en-US" sz="1800" b="0" i="0" u="none" strike="noStrike">
                          <a:solidFill>
                            <a:srgbClr val="000000"/>
                          </a:solidFill>
                          <a:latin typeface="Calibri"/>
                        </a:rPr>
                        <a:t>Ariza</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0.058</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0.029</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0.087</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Brown</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0.010</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0.002</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0.012</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Bryant</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0.244</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0.039</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0.283</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Bynum</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0.067</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0.029</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0.096</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Farmar</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0.022</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0.014</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0.036</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Fisher</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0.052</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0.009</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0.062</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Gasol</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0.165</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0.051</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0.215</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Odom</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0.074</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0.046</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0.120</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Powell</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0.016</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0.004</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0.021</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Radmanovic</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0.009</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0.001</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0.010</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Vujacic</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0.028</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0.003</a:t>
                      </a:r>
                    </a:p>
                  </a:txBody>
                  <a:tcPr marL="15662" marR="15662" marT="1566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800" b="0" i="0" u="none" strike="noStrike">
                          <a:solidFill>
                            <a:srgbClr val="000000"/>
                          </a:solidFill>
                          <a:latin typeface="Calibri"/>
                        </a:rPr>
                        <a:t>0.030</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Walton</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0.019</a:t>
                      </a:r>
                    </a:p>
                  </a:txBody>
                  <a:tcPr marL="15662" marR="15662" marT="1566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Calibri"/>
                        </a:rPr>
                        <a:t>0.009</a:t>
                      </a:r>
                    </a:p>
                  </a:txBody>
                  <a:tcPr marL="15662" marR="15662" marT="15662"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latin typeface="Calibri"/>
                        </a:rPr>
                        <a:t>0.028</a:t>
                      </a:r>
                    </a:p>
                  </a:txBody>
                  <a:tcPr marL="15662" marR="15662" marT="15662" marB="0" anchor="b">
                    <a:lnL w="6350" cap="flat" cmpd="sng" algn="ctr">
                      <a:solidFill>
                        <a:srgbClr val="000000"/>
                      </a:solidFill>
                      <a:prstDash val="solid"/>
                      <a:round/>
                      <a:headEnd type="none" w="med" len="med"/>
                      <a:tailEnd type="none" w="med" len="med"/>
                    </a:lnL>
                    <a:lnR>
                      <a:noFill/>
                    </a:lnR>
                    <a:lnT>
                      <a:noFill/>
                    </a:lnT>
                    <a:lnB>
                      <a:noFill/>
                    </a:lnB>
                  </a:tcPr>
                </a:tc>
              </a:tr>
              <a:tr h="313239">
                <a:tc>
                  <a:txBody>
                    <a:bodyPr/>
                    <a:lstStyle/>
                    <a:p>
                      <a:pPr algn="l" fontAlgn="b"/>
                      <a:r>
                        <a:rPr lang="en-US" sz="1800" b="0" i="0" u="none" strike="noStrike">
                          <a:solidFill>
                            <a:srgbClr val="000000"/>
                          </a:solidFill>
                          <a:latin typeface="Calibri"/>
                        </a:rPr>
                        <a:t>Total</a:t>
                      </a:r>
                    </a:p>
                  </a:txBody>
                  <a:tcPr marL="15662" marR="15662" marT="15662" marB="0" anchor="b">
                    <a:lnL>
                      <a:noFill/>
                    </a:lnL>
                    <a:lnR>
                      <a:noFill/>
                    </a:lnR>
                    <a:lnT>
                      <a:noFill/>
                    </a:lnT>
                    <a:lnB>
                      <a:noFill/>
                    </a:lnB>
                  </a:tcPr>
                </a:tc>
                <a:tc>
                  <a:txBody>
                    <a:bodyPr/>
                    <a:lstStyle/>
                    <a:p>
                      <a:pPr algn="r" fontAlgn="b"/>
                      <a:r>
                        <a:rPr lang="en-US" sz="1800" b="0" i="0" u="none" strike="noStrike">
                          <a:solidFill>
                            <a:srgbClr val="000000"/>
                          </a:solidFill>
                          <a:latin typeface="Calibri"/>
                        </a:rPr>
                        <a:t>0.765</a:t>
                      </a:r>
                    </a:p>
                  </a:txBody>
                  <a:tcPr marL="15662" marR="15662" marT="1566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800" b="0" i="0" u="none" strike="noStrike">
                          <a:solidFill>
                            <a:srgbClr val="000000"/>
                          </a:solidFill>
                          <a:latin typeface="Calibri"/>
                        </a:rPr>
                        <a:t>0.235</a:t>
                      </a:r>
                    </a:p>
                  </a:txBody>
                  <a:tcPr marL="15662" marR="15662" marT="1566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800" b="0" i="0" u="none" strike="noStrike" dirty="0">
                          <a:solidFill>
                            <a:srgbClr val="000000"/>
                          </a:solidFill>
                          <a:latin typeface="Calibri"/>
                        </a:rPr>
                        <a:t>1.000</a:t>
                      </a:r>
                    </a:p>
                  </a:txBody>
                  <a:tcPr marL="15662" marR="15662" marT="15662" marB="0" anchor="b">
                    <a:lnL>
                      <a:noFill/>
                    </a:lnL>
                    <a:lnR>
                      <a:noFill/>
                    </a:lnR>
                    <a:lnT>
                      <a:noFill/>
                    </a:lnT>
                    <a:lnB>
                      <a:noFill/>
                    </a:lnB>
                  </a:tcPr>
                </a:tc>
              </a:tr>
            </a:tbl>
          </a:graphicData>
        </a:graphic>
      </p:graphicFrame>
      <p:sp>
        <p:nvSpPr>
          <p:cNvPr id="4" name="TextBox 3"/>
          <p:cNvSpPr txBox="1"/>
          <p:nvPr/>
        </p:nvSpPr>
        <p:spPr>
          <a:xfrm>
            <a:off x="5749448" y="1352811"/>
            <a:ext cx="2805830" cy="2308324"/>
          </a:xfrm>
          <a:prstGeom prst="rect">
            <a:avLst/>
          </a:prstGeom>
          <a:noFill/>
        </p:spPr>
        <p:txBody>
          <a:bodyPr wrap="square" rtlCol="0">
            <a:spAutoFit/>
          </a:bodyPr>
          <a:lstStyle/>
          <a:p>
            <a:r>
              <a:rPr lang="en-US" dirty="0" smtClean="0">
                <a:solidFill>
                  <a:srgbClr val="0070C0"/>
                </a:solidFill>
              </a:rPr>
              <a:t>P(Player=</a:t>
            </a:r>
            <a:r>
              <a:rPr lang="en-US" dirty="0" err="1" smtClean="0">
                <a:solidFill>
                  <a:srgbClr val="0070C0"/>
                </a:solidFill>
              </a:rPr>
              <a:t>Ariza</a:t>
            </a:r>
            <a:r>
              <a:rPr lang="en-US" dirty="0" smtClean="0">
                <a:solidFill>
                  <a:srgbClr val="0070C0"/>
                </a:solidFill>
              </a:rPr>
              <a:t>) = 0.087</a:t>
            </a:r>
          </a:p>
          <a:p>
            <a:r>
              <a:rPr lang="en-US" dirty="0" smtClean="0">
                <a:solidFill>
                  <a:srgbClr val="0070C0"/>
                </a:solidFill>
              </a:rPr>
              <a:t>P(Player=Brown) = 0.012</a:t>
            </a:r>
          </a:p>
          <a:p>
            <a:r>
              <a:rPr lang="en-US" dirty="0" smtClean="0">
                <a:solidFill>
                  <a:srgbClr val="0070C0"/>
                </a:solidFill>
              </a:rPr>
              <a:t>P(Player=Bryant) = 0.283</a:t>
            </a:r>
          </a:p>
          <a:p>
            <a:endParaRPr lang="en-US" dirty="0" smtClean="0">
              <a:solidFill>
                <a:srgbClr val="0070C0"/>
              </a:solidFill>
            </a:endParaRPr>
          </a:p>
          <a:p>
            <a:r>
              <a:rPr lang="en-US" dirty="0" smtClean="0">
                <a:solidFill>
                  <a:srgbClr val="0070C0"/>
                </a:solidFill>
              </a:rPr>
              <a:t>These values are not the conditional probabilities, but the frequency of the player at the line.</a:t>
            </a:r>
            <a:endParaRPr lang="en-US" dirty="0">
              <a:solidFill>
                <a:srgbClr val="0070C0"/>
              </a:solidFill>
            </a:endParaRPr>
          </a:p>
        </p:txBody>
      </p:sp>
      <p:sp>
        <p:nvSpPr>
          <p:cNvPr id="5" name="TextBox 4"/>
          <p:cNvSpPr txBox="1"/>
          <p:nvPr/>
        </p:nvSpPr>
        <p:spPr>
          <a:xfrm>
            <a:off x="726510" y="5711868"/>
            <a:ext cx="5660717" cy="646331"/>
          </a:xfrm>
          <a:prstGeom prst="rect">
            <a:avLst/>
          </a:prstGeom>
          <a:noFill/>
        </p:spPr>
        <p:txBody>
          <a:bodyPr wrap="none" rtlCol="0">
            <a:spAutoFit/>
          </a:bodyPr>
          <a:lstStyle/>
          <a:p>
            <a:r>
              <a:rPr lang="en-US" dirty="0" smtClean="0">
                <a:solidFill>
                  <a:srgbClr val="0070C0"/>
                </a:solidFill>
              </a:rPr>
              <a:t>Overall team percentages. </a:t>
            </a:r>
          </a:p>
          <a:p>
            <a:r>
              <a:rPr lang="en-US" dirty="0" smtClean="0">
                <a:solidFill>
                  <a:srgbClr val="0070C0"/>
                </a:solidFill>
              </a:rPr>
              <a:t>Perhaps 76.5% explains why Lakers won the championship.</a:t>
            </a:r>
            <a:endParaRPr lang="en-US" dirty="0">
              <a:solidFill>
                <a:srgbClr val="0070C0"/>
              </a:solidFill>
            </a:endParaRPr>
          </a:p>
        </p:txBody>
      </p:sp>
      <p:sp>
        <p:nvSpPr>
          <p:cNvPr id="6" name="Rectangle 5"/>
          <p:cNvSpPr/>
          <p:nvPr/>
        </p:nvSpPr>
        <p:spPr>
          <a:xfrm>
            <a:off x="5655502" y="3732135"/>
            <a:ext cx="3025035" cy="923330"/>
          </a:xfrm>
          <a:prstGeom prst="rect">
            <a:avLst/>
          </a:prstGeom>
        </p:spPr>
        <p:txBody>
          <a:bodyPr wrap="square">
            <a:spAutoFit/>
          </a:bodyPr>
          <a:lstStyle/>
          <a:p>
            <a:r>
              <a:rPr lang="en-US" dirty="0" smtClean="0"/>
              <a:t>Conditional probability:</a:t>
            </a:r>
          </a:p>
          <a:p>
            <a:r>
              <a:rPr lang="en-US" dirty="0" smtClean="0"/>
              <a:t>P(FT Made | Player=Bryant)</a:t>
            </a:r>
          </a:p>
          <a:p>
            <a:r>
              <a:rPr lang="en-US" dirty="0" smtClean="0"/>
              <a:t>0.244 / 0.283 = 0.863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Tree Diagram</a:t>
            </a:r>
            <a:endParaRPr lang="en-US" dirty="0"/>
          </a:p>
        </p:txBody>
      </p:sp>
      <p:sp>
        <p:nvSpPr>
          <p:cNvPr id="93" name="Oval 92"/>
          <p:cNvSpPr/>
          <p:nvPr/>
        </p:nvSpPr>
        <p:spPr>
          <a:xfrm>
            <a:off x="275573" y="3807913"/>
            <a:ext cx="187890" cy="18789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94" name="TextBox 93"/>
          <p:cNvSpPr txBox="1"/>
          <p:nvPr/>
        </p:nvSpPr>
        <p:spPr>
          <a:xfrm>
            <a:off x="1728591" y="2342364"/>
            <a:ext cx="547201" cy="307777"/>
          </a:xfrm>
          <a:prstGeom prst="rect">
            <a:avLst/>
          </a:prstGeom>
          <a:noFill/>
        </p:spPr>
        <p:txBody>
          <a:bodyPr wrap="none" rtlCol="0">
            <a:spAutoFit/>
          </a:bodyPr>
          <a:lstStyle/>
          <a:p>
            <a:r>
              <a:rPr lang="en-US" sz="1400" dirty="0" err="1" smtClean="0"/>
              <a:t>Ariza</a:t>
            </a:r>
            <a:endParaRPr lang="en-US" sz="1400" dirty="0"/>
          </a:p>
        </p:txBody>
      </p:sp>
      <p:sp>
        <p:nvSpPr>
          <p:cNvPr id="95" name="TextBox 94"/>
          <p:cNvSpPr txBox="1"/>
          <p:nvPr/>
        </p:nvSpPr>
        <p:spPr>
          <a:xfrm>
            <a:off x="1728591" y="2921218"/>
            <a:ext cx="658770" cy="307777"/>
          </a:xfrm>
          <a:prstGeom prst="rect">
            <a:avLst/>
          </a:prstGeom>
          <a:noFill/>
        </p:spPr>
        <p:txBody>
          <a:bodyPr wrap="none" rtlCol="0">
            <a:spAutoFit/>
          </a:bodyPr>
          <a:lstStyle/>
          <a:p>
            <a:r>
              <a:rPr lang="en-US" sz="1400" dirty="0" smtClean="0"/>
              <a:t>Brown</a:t>
            </a:r>
            <a:endParaRPr lang="en-US" sz="1400" dirty="0"/>
          </a:p>
        </p:txBody>
      </p:sp>
      <p:sp>
        <p:nvSpPr>
          <p:cNvPr id="96" name="TextBox 95"/>
          <p:cNvSpPr txBox="1"/>
          <p:nvPr/>
        </p:nvSpPr>
        <p:spPr>
          <a:xfrm>
            <a:off x="1728591" y="3500072"/>
            <a:ext cx="665310" cy="307777"/>
          </a:xfrm>
          <a:prstGeom prst="rect">
            <a:avLst/>
          </a:prstGeom>
          <a:noFill/>
        </p:spPr>
        <p:txBody>
          <a:bodyPr wrap="none" rtlCol="0">
            <a:spAutoFit/>
          </a:bodyPr>
          <a:lstStyle/>
          <a:p>
            <a:r>
              <a:rPr lang="en-US" sz="1400" dirty="0" smtClean="0"/>
              <a:t>Bryant</a:t>
            </a:r>
            <a:endParaRPr lang="en-US" sz="1400" dirty="0"/>
          </a:p>
        </p:txBody>
      </p:sp>
      <p:sp>
        <p:nvSpPr>
          <p:cNvPr id="97" name="TextBox 96"/>
          <p:cNvSpPr txBox="1"/>
          <p:nvPr/>
        </p:nvSpPr>
        <p:spPr>
          <a:xfrm>
            <a:off x="1728591" y="4078926"/>
            <a:ext cx="694293" cy="307777"/>
          </a:xfrm>
          <a:prstGeom prst="rect">
            <a:avLst/>
          </a:prstGeom>
          <a:noFill/>
        </p:spPr>
        <p:txBody>
          <a:bodyPr wrap="none" rtlCol="0">
            <a:spAutoFit/>
          </a:bodyPr>
          <a:lstStyle/>
          <a:p>
            <a:r>
              <a:rPr lang="en-US" sz="1400" dirty="0" smtClean="0"/>
              <a:t>Bynum</a:t>
            </a:r>
            <a:endParaRPr lang="en-US" sz="1400" dirty="0"/>
          </a:p>
        </p:txBody>
      </p:sp>
      <p:sp>
        <p:nvSpPr>
          <p:cNvPr id="98" name="TextBox 97"/>
          <p:cNvSpPr txBox="1"/>
          <p:nvPr/>
        </p:nvSpPr>
        <p:spPr>
          <a:xfrm>
            <a:off x="1728591" y="4657780"/>
            <a:ext cx="702436" cy="307777"/>
          </a:xfrm>
          <a:prstGeom prst="rect">
            <a:avLst/>
          </a:prstGeom>
          <a:noFill/>
        </p:spPr>
        <p:txBody>
          <a:bodyPr wrap="none" rtlCol="0">
            <a:spAutoFit/>
          </a:bodyPr>
          <a:lstStyle/>
          <a:p>
            <a:r>
              <a:rPr lang="en-US" sz="1400" dirty="0" err="1" smtClean="0"/>
              <a:t>Farmar</a:t>
            </a:r>
            <a:endParaRPr lang="en-US" sz="1400" dirty="0"/>
          </a:p>
        </p:txBody>
      </p:sp>
      <p:sp>
        <p:nvSpPr>
          <p:cNvPr id="99" name="TextBox 98"/>
          <p:cNvSpPr txBox="1"/>
          <p:nvPr/>
        </p:nvSpPr>
        <p:spPr>
          <a:xfrm>
            <a:off x="1728591" y="5236634"/>
            <a:ext cx="625492" cy="307777"/>
          </a:xfrm>
          <a:prstGeom prst="rect">
            <a:avLst/>
          </a:prstGeom>
          <a:noFill/>
        </p:spPr>
        <p:txBody>
          <a:bodyPr wrap="none" rtlCol="0">
            <a:spAutoFit/>
          </a:bodyPr>
          <a:lstStyle/>
          <a:p>
            <a:r>
              <a:rPr lang="en-US" sz="1400" dirty="0" smtClean="0"/>
              <a:t>Fisher</a:t>
            </a:r>
            <a:endParaRPr lang="en-US" sz="1400" dirty="0"/>
          </a:p>
        </p:txBody>
      </p:sp>
      <p:sp>
        <p:nvSpPr>
          <p:cNvPr id="100" name="TextBox 99"/>
          <p:cNvSpPr txBox="1"/>
          <p:nvPr/>
        </p:nvSpPr>
        <p:spPr>
          <a:xfrm>
            <a:off x="1728591" y="5815488"/>
            <a:ext cx="591829" cy="307777"/>
          </a:xfrm>
          <a:prstGeom prst="rect">
            <a:avLst/>
          </a:prstGeom>
          <a:noFill/>
        </p:spPr>
        <p:txBody>
          <a:bodyPr wrap="none" rtlCol="0">
            <a:spAutoFit/>
          </a:bodyPr>
          <a:lstStyle/>
          <a:p>
            <a:r>
              <a:rPr lang="en-US" sz="1400" dirty="0" err="1" smtClean="0"/>
              <a:t>Gasol</a:t>
            </a:r>
            <a:endParaRPr lang="en-US" sz="1400" dirty="0"/>
          </a:p>
        </p:txBody>
      </p:sp>
      <p:sp>
        <p:nvSpPr>
          <p:cNvPr id="101" name="TextBox 100"/>
          <p:cNvSpPr txBox="1"/>
          <p:nvPr/>
        </p:nvSpPr>
        <p:spPr>
          <a:xfrm>
            <a:off x="4308953" y="1916481"/>
            <a:ext cx="609462" cy="307777"/>
          </a:xfrm>
          <a:prstGeom prst="rect">
            <a:avLst/>
          </a:prstGeom>
          <a:noFill/>
        </p:spPr>
        <p:txBody>
          <a:bodyPr wrap="none" rtlCol="0">
            <a:spAutoFit/>
          </a:bodyPr>
          <a:lstStyle/>
          <a:p>
            <a:r>
              <a:rPr lang="en-US" sz="1400" dirty="0" smtClean="0"/>
              <a:t>Made</a:t>
            </a:r>
            <a:endParaRPr lang="en-US" sz="1400" dirty="0"/>
          </a:p>
        </p:txBody>
      </p:sp>
      <p:sp>
        <p:nvSpPr>
          <p:cNvPr id="102" name="TextBox 101"/>
          <p:cNvSpPr txBox="1"/>
          <p:nvPr/>
        </p:nvSpPr>
        <p:spPr>
          <a:xfrm>
            <a:off x="4308953" y="2179528"/>
            <a:ext cx="705642" cy="307777"/>
          </a:xfrm>
          <a:prstGeom prst="rect">
            <a:avLst/>
          </a:prstGeom>
          <a:noFill/>
        </p:spPr>
        <p:txBody>
          <a:bodyPr wrap="none" rtlCol="0">
            <a:spAutoFit/>
          </a:bodyPr>
          <a:lstStyle/>
          <a:p>
            <a:r>
              <a:rPr lang="en-US" sz="1400" dirty="0" smtClean="0"/>
              <a:t>Missed</a:t>
            </a:r>
            <a:endParaRPr lang="en-US" sz="1400" dirty="0"/>
          </a:p>
        </p:txBody>
      </p:sp>
      <p:sp>
        <p:nvSpPr>
          <p:cNvPr id="103" name="TextBox 102"/>
          <p:cNvSpPr txBox="1"/>
          <p:nvPr/>
        </p:nvSpPr>
        <p:spPr>
          <a:xfrm>
            <a:off x="4308953" y="2605413"/>
            <a:ext cx="609462" cy="307777"/>
          </a:xfrm>
          <a:prstGeom prst="rect">
            <a:avLst/>
          </a:prstGeom>
          <a:noFill/>
        </p:spPr>
        <p:txBody>
          <a:bodyPr wrap="none" rtlCol="0">
            <a:spAutoFit/>
          </a:bodyPr>
          <a:lstStyle/>
          <a:p>
            <a:r>
              <a:rPr lang="en-US" sz="1400" dirty="0" smtClean="0"/>
              <a:t>Made</a:t>
            </a:r>
            <a:endParaRPr lang="en-US" sz="1400" dirty="0"/>
          </a:p>
        </p:txBody>
      </p:sp>
      <p:sp>
        <p:nvSpPr>
          <p:cNvPr id="104" name="TextBox 103"/>
          <p:cNvSpPr txBox="1"/>
          <p:nvPr/>
        </p:nvSpPr>
        <p:spPr>
          <a:xfrm>
            <a:off x="4308953" y="2868460"/>
            <a:ext cx="705642" cy="307777"/>
          </a:xfrm>
          <a:prstGeom prst="rect">
            <a:avLst/>
          </a:prstGeom>
          <a:noFill/>
        </p:spPr>
        <p:txBody>
          <a:bodyPr wrap="none" rtlCol="0">
            <a:spAutoFit/>
          </a:bodyPr>
          <a:lstStyle/>
          <a:p>
            <a:r>
              <a:rPr lang="en-US" sz="1400" dirty="0" smtClean="0"/>
              <a:t>Missed</a:t>
            </a:r>
            <a:endParaRPr lang="en-US" sz="1400" dirty="0"/>
          </a:p>
        </p:txBody>
      </p:sp>
      <p:sp>
        <p:nvSpPr>
          <p:cNvPr id="105" name="TextBox 104"/>
          <p:cNvSpPr txBox="1"/>
          <p:nvPr/>
        </p:nvSpPr>
        <p:spPr>
          <a:xfrm>
            <a:off x="4308953" y="3269292"/>
            <a:ext cx="609462" cy="307777"/>
          </a:xfrm>
          <a:prstGeom prst="rect">
            <a:avLst/>
          </a:prstGeom>
          <a:noFill/>
        </p:spPr>
        <p:txBody>
          <a:bodyPr wrap="none" rtlCol="0">
            <a:spAutoFit/>
          </a:bodyPr>
          <a:lstStyle/>
          <a:p>
            <a:r>
              <a:rPr lang="en-US" sz="1400" dirty="0" smtClean="0"/>
              <a:t>Made</a:t>
            </a:r>
            <a:endParaRPr lang="en-US" sz="1400" dirty="0"/>
          </a:p>
        </p:txBody>
      </p:sp>
      <p:sp>
        <p:nvSpPr>
          <p:cNvPr id="106" name="TextBox 105"/>
          <p:cNvSpPr txBox="1"/>
          <p:nvPr/>
        </p:nvSpPr>
        <p:spPr>
          <a:xfrm>
            <a:off x="4308953" y="3532339"/>
            <a:ext cx="705642" cy="307777"/>
          </a:xfrm>
          <a:prstGeom prst="rect">
            <a:avLst/>
          </a:prstGeom>
          <a:noFill/>
        </p:spPr>
        <p:txBody>
          <a:bodyPr wrap="none" rtlCol="0">
            <a:spAutoFit/>
          </a:bodyPr>
          <a:lstStyle/>
          <a:p>
            <a:r>
              <a:rPr lang="en-US" sz="1400" dirty="0" smtClean="0"/>
              <a:t>Missed</a:t>
            </a:r>
            <a:endParaRPr lang="en-US" sz="1400" dirty="0"/>
          </a:p>
        </p:txBody>
      </p:sp>
      <p:sp>
        <p:nvSpPr>
          <p:cNvPr id="107" name="TextBox 106"/>
          <p:cNvSpPr txBox="1"/>
          <p:nvPr/>
        </p:nvSpPr>
        <p:spPr>
          <a:xfrm>
            <a:off x="4308953" y="3933172"/>
            <a:ext cx="609462" cy="307777"/>
          </a:xfrm>
          <a:prstGeom prst="rect">
            <a:avLst/>
          </a:prstGeom>
          <a:noFill/>
        </p:spPr>
        <p:txBody>
          <a:bodyPr wrap="none" rtlCol="0">
            <a:spAutoFit/>
          </a:bodyPr>
          <a:lstStyle/>
          <a:p>
            <a:r>
              <a:rPr lang="en-US" sz="1400" dirty="0" smtClean="0"/>
              <a:t>Made</a:t>
            </a:r>
            <a:endParaRPr lang="en-US" sz="1400" dirty="0"/>
          </a:p>
        </p:txBody>
      </p:sp>
      <p:sp>
        <p:nvSpPr>
          <p:cNvPr id="108" name="TextBox 107"/>
          <p:cNvSpPr txBox="1"/>
          <p:nvPr/>
        </p:nvSpPr>
        <p:spPr>
          <a:xfrm>
            <a:off x="4308953" y="4196219"/>
            <a:ext cx="705642" cy="307777"/>
          </a:xfrm>
          <a:prstGeom prst="rect">
            <a:avLst/>
          </a:prstGeom>
          <a:noFill/>
        </p:spPr>
        <p:txBody>
          <a:bodyPr wrap="none" rtlCol="0">
            <a:spAutoFit/>
          </a:bodyPr>
          <a:lstStyle/>
          <a:p>
            <a:r>
              <a:rPr lang="en-US" sz="1400" dirty="0" smtClean="0"/>
              <a:t>Missed</a:t>
            </a:r>
            <a:endParaRPr lang="en-US" sz="1400" dirty="0"/>
          </a:p>
        </p:txBody>
      </p:sp>
      <p:sp>
        <p:nvSpPr>
          <p:cNvPr id="109" name="TextBox 108"/>
          <p:cNvSpPr txBox="1"/>
          <p:nvPr/>
        </p:nvSpPr>
        <p:spPr>
          <a:xfrm>
            <a:off x="4308953" y="4647155"/>
            <a:ext cx="609462" cy="307777"/>
          </a:xfrm>
          <a:prstGeom prst="rect">
            <a:avLst/>
          </a:prstGeom>
          <a:noFill/>
        </p:spPr>
        <p:txBody>
          <a:bodyPr wrap="none" rtlCol="0">
            <a:spAutoFit/>
          </a:bodyPr>
          <a:lstStyle/>
          <a:p>
            <a:r>
              <a:rPr lang="en-US" sz="1400" dirty="0" smtClean="0"/>
              <a:t>Made</a:t>
            </a:r>
            <a:endParaRPr lang="en-US" sz="1400" dirty="0"/>
          </a:p>
        </p:txBody>
      </p:sp>
      <p:sp>
        <p:nvSpPr>
          <p:cNvPr id="110" name="TextBox 109"/>
          <p:cNvSpPr txBox="1"/>
          <p:nvPr/>
        </p:nvSpPr>
        <p:spPr>
          <a:xfrm>
            <a:off x="4308953" y="4910202"/>
            <a:ext cx="705642" cy="307777"/>
          </a:xfrm>
          <a:prstGeom prst="rect">
            <a:avLst/>
          </a:prstGeom>
          <a:noFill/>
        </p:spPr>
        <p:txBody>
          <a:bodyPr wrap="none" rtlCol="0">
            <a:spAutoFit/>
          </a:bodyPr>
          <a:lstStyle/>
          <a:p>
            <a:r>
              <a:rPr lang="en-US" sz="1400" dirty="0" smtClean="0"/>
              <a:t>Missed</a:t>
            </a:r>
            <a:endParaRPr lang="en-US" sz="1400" dirty="0"/>
          </a:p>
        </p:txBody>
      </p:sp>
      <p:sp>
        <p:nvSpPr>
          <p:cNvPr id="111" name="TextBox 110"/>
          <p:cNvSpPr txBox="1"/>
          <p:nvPr/>
        </p:nvSpPr>
        <p:spPr>
          <a:xfrm>
            <a:off x="4308953" y="5336087"/>
            <a:ext cx="609462" cy="307777"/>
          </a:xfrm>
          <a:prstGeom prst="rect">
            <a:avLst/>
          </a:prstGeom>
          <a:noFill/>
        </p:spPr>
        <p:txBody>
          <a:bodyPr wrap="none" rtlCol="0">
            <a:spAutoFit/>
          </a:bodyPr>
          <a:lstStyle/>
          <a:p>
            <a:r>
              <a:rPr lang="en-US" sz="1400" dirty="0" smtClean="0"/>
              <a:t>Made</a:t>
            </a:r>
            <a:endParaRPr lang="en-US" sz="1400" dirty="0"/>
          </a:p>
        </p:txBody>
      </p:sp>
      <p:sp>
        <p:nvSpPr>
          <p:cNvPr id="112" name="TextBox 111"/>
          <p:cNvSpPr txBox="1"/>
          <p:nvPr/>
        </p:nvSpPr>
        <p:spPr>
          <a:xfrm>
            <a:off x="4308953" y="5599134"/>
            <a:ext cx="705642" cy="307777"/>
          </a:xfrm>
          <a:prstGeom prst="rect">
            <a:avLst/>
          </a:prstGeom>
          <a:noFill/>
        </p:spPr>
        <p:txBody>
          <a:bodyPr wrap="none" rtlCol="0">
            <a:spAutoFit/>
          </a:bodyPr>
          <a:lstStyle/>
          <a:p>
            <a:r>
              <a:rPr lang="en-US" sz="1400" dirty="0" smtClean="0"/>
              <a:t>Missed</a:t>
            </a:r>
            <a:endParaRPr lang="en-US" sz="1400" dirty="0"/>
          </a:p>
        </p:txBody>
      </p:sp>
      <p:sp>
        <p:nvSpPr>
          <p:cNvPr id="113" name="TextBox 112"/>
          <p:cNvSpPr txBox="1"/>
          <p:nvPr/>
        </p:nvSpPr>
        <p:spPr>
          <a:xfrm>
            <a:off x="4308953" y="6062597"/>
            <a:ext cx="609462" cy="307777"/>
          </a:xfrm>
          <a:prstGeom prst="rect">
            <a:avLst/>
          </a:prstGeom>
          <a:noFill/>
        </p:spPr>
        <p:txBody>
          <a:bodyPr wrap="none" rtlCol="0">
            <a:spAutoFit/>
          </a:bodyPr>
          <a:lstStyle/>
          <a:p>
            <a:r>
              <a:rPr lang="en-US" sz="1400" dirty="0" smtClean="0"/>
              <a:t>Made</a:t>
            </a:r>
            <a:endParaRPr lang="en-US" sz="1400" dirty="0"/>
          </a:p>
        </p:txBody>
      </p:sp>
      <p:sp>
        <p:nvSpPr>
          <p:cNvPr id="114" name="TextBox 113"/>
          <p:cNvSpPr txBox="1"/>
          <p:nvPr/>
        </p:nvSpPr>
        <p:spPr>
          <a:xfrm>
            <a:off x="4308953" y="6325644"/>
            <a:ext cx="705642" cy="307777"/>
          </a:xfrm>
          <a:prstGeom prst="rect">
            <a:avLst/>
          </a:prstGeom>
          <a:noFill/>
        </p:spPr>
        <p:txBody>
          <a:bodyPr wrap="none" rtlCol="0">
            <a:spAutoFit/>
          </a:bodyPr>
          <a:lstStyle/>
          <a:p>
            <a:r>
              <a:rPr lang="en-US" sz="1400" dirty="0" smtClean="0"/>
              <a:t>Missed</a:t>
            </a:r>
            <a:endParaRPr lang="en-US" sz="1400" dirty="0"/>
          </a:p>
        </p:txBody>
      </p:sp>
      <p:cxnSp>
        <p:nvCxnSpPr>
          <p:cNvPr id="115" name="Straight Connector 114"/>
          <p:cNvCxnSpPr>
            <a:stCxn id="93" idx="6"/>
            <a:endCxn id="94" idx="1"/>
          </p:cNvCxnSpPr>
          <p:nvPr/>
        </p:nvCxnSpPr>
        <p:spPr>
          <a:xfrm flipV="1">
            <a:off x="463463" y="2496253"/>
            <a:ext cx="1265128" cy="14056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93" idx="6"/>
            <a:endCxn id="95" idx="1"/>
          </p:cNvCxnSpPr>
          <p:nvPr/>
        </p:nvCxnSpPr>
        <p:spPr>
          <a:xfrm flipV="1">
            <a:off x="463463" y="3075107"/>
            <a:ext cx="1265128" cy="8267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93" idx="6"/>
            <a:endCxn id="96" idx="1"/>
          </p:cNvCxnSpPr>
          <p:nvPr/>
        </p:nvCxnSpPr>
        <p:spPr>
          <a:xfrm flipV="1">
            <a:off x="463463" y="3653961"/>
            <a:ext cx="1265128" cy="2478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93" idx="6"/>
            <a:endCxn id="97" idx="1"/>
          </p:cNvCxnSpPr>
          <p:nvPr/>
        </p:nvCxnSpPr>
        <p:spPr>
          <a:xfrm>
            <a:off x="463463" y="3901858"/>
            <a:ext cx="1265128" cy="330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a:stCxn id="93" idx="6"/>
            <a:endCxn id="98" idx="1"/>
          </p:cNvCxnSpPr>
          <p:nvPr/>
        </p:nvCxnSpPr>
        <p:spPr>
          <a:xfrm>
            <a:off x="463463" y="3901858"/>
            <a:ext cx="1265128" cy="9098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93" idx="6"/>
            <a:endCxn id="99" idx="1"/>
          </p:cNvCxnSpPr>
          <p:nvPr/>
        </p:nvCxnSpPr>
        <p:spPr>
          <a:xfrm>
            <a:off x="463463" y="3901858"/>
            <a:ext cx="1265128" cy="1488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a:stCxn id="93" idx="6"/>
            <a:endCxn id="100" idx="1"/>
          </p:cNvCxnSpPr>
          <p:nvPr/>
        </p:nvCxnSpPr>
        <p:spPr>
          <a:xfrm>
            <a:off x="463463" y="3901858"/>
            <a:ext cx="1265128" cy="20675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a:stCxn id="94" idx="3"/>
            <a:endCxn id="101" idx="1"/>
          </p:cNvCxnSpPr>
          <p:nvPr/>
        </p:nvCxnSpPr>
        <p:spPr>
          <a:xfrm flipV="1">
            <a:off x="2275792" y="2070370"/>
            <a:ext cx="2033161" cy="4258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94" idx="3"/>
            <a:endCxn id="102" idx="1"/>
          </p:cNvCxnSpPr>
          <p:nvPr/>
        </p:nvCxnSpPr>
        <p:spPr>
          <a:xfrm flipV="1">
            <a:off x="2275792" y="2333417"/>
            <a:ext cx="2033161" cy="162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95" idx="3"/>
            <a:endCxn id="103" idx="1"/>
          </p:cNvCxnSpPr>
          <p:nvPr/>
        </p:nvCxnSpPr>
        <p:spPr>
          <a:xfrm flipV="1">
            <a:off x="2387361" y="2759302"/>
            <a:ext cx="1921592" cy="315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95" idx="3"/>
            <a:endCxn id="104" idx="1"/>
          </p:cNvCxnSpPr>
          <p:nvPr/>
        </p:nvCxnSpPr>
        <p:spPr>
          <a:xfrm flipV="1">
            <a:off x="2387361" y="3022349"/>
            <a:ext cx="1921592" cy="5275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96" idx="3"/>
            <a:endCxn id="105" idx="1"/>
          </p:cNvCxnSpPr>
          <p:nvPr/>
        </p:nvCxnSpPr>
        <p:spPr>
          <a:xfrm flipV="1">
            <a:off x="2393901" y="3423181"/>
            <a:ext cx="1915052" cy="230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a:stCxn id="96" idx="3"/>
            <a:endCxn id="106" idx="1"/>
          </p:cNvCxnSpPr>
          <p:nvPr/>
        </p:nvCxnSpPr>
        <p:spPr>
          <a:xfrm>
            <a:off x="2393901" y="3653961"/>
            <a:ext cx="1915052" cy="3226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p:cNvCxnSpPr>
            <a:stCxn id="97" idx="3"/>
            <a:endCxn id="107" idx="1"/>
          </p:cNvCxnSpPr>
          <p:nvPr/>
        </p:nvCxnSpPr>
        <p:spPr>
          <a:xfrm flipV="1">
            <a:off x="2422884" y="4087061"/>
            <a:ext cx="1886069" cy="1457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a:stCxn id="97" idx="3"/>
            <a:endCxn id="108" idx="1"/>
          </p:cNvCxnSpPr>
          <p:nvPr/>
        </p:nvCxnSpPr>
        <p:spPr>
          <a:xfrm>
            <a:off x="2422884" y="4232815"/>
            <a:ext cx="1886069" cy="1172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a:stCxn id="98" idx="3"/>
            <a:endCxn id="109" idx="1"/>
          </p:cNvCxnSpPr>
          <p:nvPr/>
        </p:nvCxnSpPr>
        <p:spPr>
          <a:xfrm flipV="1">
            <a:off x="2431027" y="4801044"/>
            <a:ext cx="1877926" cy="106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p:cNvCxnSpPr>
            <a:stCxn id="98" idx="3"/>
            <a:endCxn id="110" idx="1"/>
          </p:cNvCxnSpPr>
          <p:nvPr/>
        </p:nvCxnSpPr>
        <p:spPr>
          <a:xfrm>
            <a:off x="2431027" y="4811669"/>
            <a:ext cx="1877926" cy="252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p:cNvCxnSpPr>
            <a:stCxn id="99" idx="3"/>
            <a:endCxn id="111" idx="1"/>
          </p:cNvCxnSpPr>
          <p:nvPr/>
        </p:nvCxnSpPr>
        <p:spPr>
          <a:xfrm>
            <a:off x="2354083" y="5390523"/>
            <a:ext cx="1954870" cy="994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p:cNvCxnSpPr>
            <a:stCxn id="99" idx="3"/>
            <a:endCxn id="112" idx="1"/>
          </p:cNvCxnSpPr>
          <p:nvPr/>
        </p:nvCxnSpPr>
        <p:spPr>
          <a:xfrm>
            <a:off x="2354083" y="5390523"/>
            <a:ext cx="1954870" cy="362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p:cNvCxnSpPr>
            <a:stCxn id="100" idx="3"/>
            <a:endCxn id="113" idx="1"/>
          </p:cNvCxnSpPr>
          <p:nvPr/>
        </p:nvCxnSpPr>
        <p:spPr>
          <a:xfrm>
            <a:off x="2320420" y="5969377"/>
            <a:ext cx="1988533" cy="2471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p:cNvCxnSpPr>
            <a:stCxn id="100" idx="3"/>
            <a:endCxn id="114" idx="1"/>
          </p:cNvCxnSpPr>
          <p:nvPr/>
        </p:nvCxnSpPr>
        <p:spPr>
          <a:xfrm>
            <a:off x="2320420" y="5969377"/>
            <a:ext cx="1988533" cy="510156"/>
          </a:xfrm>
          <a:prstGeom prst="line">
            <a:avLst/>
          </a:prstGeom>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5160723" y="1916481"/>
            <a:ext cx="595035" cy="307777"/>
          </a:xfrm>
          <a:prstGeom prst="rect">
            <a:avLst/>
          </a:prstGeom>
          <a:noFill/>
        </p:spPr>
        <p:txBody>
          <a:bodyPr wrap="none" rtlCol="0">
            <a:spAutoFit/>
          </a:bodyPr>
          <a:lstStyle/>
          <a:p>
            <a:r>
              <a:rPr lang="en-US" sz="1400" dirty="0" smtClean="0">
                <a:solidFill>
                  <a:srgbClr val="0070C0"/>
                </a:solidFill>
              </a:rPr>
              <a:t>0.058</a:t>
            </a:r>
            <a:endParaRPr lang="en-US" sz="1400" dirty="0">
              <a:solidFill>
                <a:srgbClr val="0070C0"/>
              </a:solidFill>
            </a:endParaRPr>
          </a:p>
        </p:txBody>
      </p:sp>
      <p:sp>
        <p:nvSpPr>
          <p:cNvPr id="137" name="TextBox 136"/>
          <p:cNvSpPr txBox="1"/>
          <p:nvPr/>
        </p:nvSpPr>
        <p:spPr>
          <a:xfrm>
            <a:off x="5160723" y="2179528"/>
            <a:ext cx="595035" cy="307777"/>
          </a:xfrm>
          <a:prstGeom prst="rect">
            <a:avLst/>
          </a:prstGeom>
          <a:noFill/>
        </p:spPr>
        <p:txBody>
          <a:bodyPr wrap="none" rtlCol="0">
            <a:spAutoFit/>
          </a:bodyPr>
          <a:lstStyle/>
          <a:p>
            <a:r>
              <a:rPr lang="en-US" sz="1400" dirty="0" smtClean="0">
                <a:solidFill>
                  <a:srgbClr val="0070C0"/>
                </a:solidFill>
              </a:rPr>
              <a:t>0.029</a:t>
            </a:r>
            <a:endParaRPr lang="en-US" sz="1400" dirty="0">
              <a:solidFill>
                <a:srgbClr val="0070C0"/>
              </a:solidFill>
            </a:endParaRPr>
          </a:p>
        </p:txBody>
      </p:sp>
      <p:sp>
        <p:nvSpPr>
          <p:cNvPr id="138" name="TextBox 137"/>
          <p:cNvSpPr txBox="1"/>
          <p:nvPr/>
        </p:nvSpPr>
        <p:spPr>
          <a:xfrm>
            <a:off x="5160723" y="2592886"/>
            <a:ext cx="595035" cy="307777"/>
          </a:xfrm>
          <a:prstGeom prst="rect">
            <a:avLst/>
          </a:prstGeom>
          <a:noFill/>
        </p:spPr>
        <p:txBody>
          <a:bodyPr wrap="none" rtlCol="0">
            <a:spAutoFit/>
          </a:bodyPr>
          <a:lstStyle/>
          <a:p>
            <a:r>
              <a:rPr lang="en-US" sz="1400" dirty="0" smtClean="0">
                <a:solidFill>
                  <a:srgbClr val="0070C0"/>
                </a:solidFill>
              </a:rPr>
              <a:t>0.101</a:t>
            </a:r>
            <a:endParaRPr lang="en-US" sz="1400" dirty="0">
              <a:solidFill>
                <a:srgbClr val="0070C0"/>
              </a:solidFill>
            </a:endParaRPr>
          </a:p>
        </p:txBody>
      </p:sp>
      <p:sp>
        <p:nvSpPr>
          <p:cNvPr id="139" name="TextBox 138"/>
          <p:cNvSpPr txBox="1"/>
          <p:nvPr/>
        </p:nvSpPr>
        <p:spPr>
          <a:xfrm>
            <a:off x="5160723" y="2855933"/>
            <a:ext cx="595035" cy="307777"/>
          </a:xfrm>
          <a:prstGeom prst="rect">
            <a:avLst/>
          </a:prstGeom>
          <a:noFill/>
        </p:spPr>
        <p:txBody>
          <a:bodyPr wrap="none" rtlCol="0">
            <a:spAutoFit/>
          </a:bodyPr>
          <a:lstStyle/>
          <a:p>
            <a:r>
              <a:rPr lang="en-US" sz="1400" dirty="0" smtClean="0">
                <a:solidFill>
                  <a:srgbClr val="0070C0"/>
                </a:solidFill>
              </a:rPr>
              <a:t>0.002</a:t>
            </a:r>
            <a:endParaRPr lang="en-US" sz="1400" dirty="0">
              <a:solidFill>
                <a:srgbClr val="0070C0"/>
              </a:solidFill>
            </a:endParaRPr>
          </a:p>
        </p:txBody>
      </p:sp>
      <p:sp>
        <p:nvSpPr>
          <p:cNvPr id="140" name="TextBox 139"/>
          <p:cNvSpPr txBox="1"/>
          <p:nvPr/>
        </p:nvSpPr>
        <p:spPr>
          <a:xfrm>
            <a:off x="5160723" y="3206662"/>
            <a:ext cx="595035" cy="307777"/>
          </a:xfrm>
          <a:prstGeom prst="rect">
            <a:avLst/>
          </a:prstGeom>
          <a:noFill/>
        </p:spPr>
        <p:txBody>
          <a:bodyPr wrap="none" rtlCol="0">
            <a:spAutoFit/>
          </a:bodyPr>
          <a:lstStyle/>
          <a:p>
            <a:r>
              <a:rPr lang="en-US" sz="1400" dirty="0" smtClean="0">
                <a:solidFill>
                  <a:srgbClr val="0070C0"/>
                </a:solidFill>
              </a:rPr>
              <a:t>0.244</a:t>
            </a:r>
            <a:endParaRPr lang="en-US" sz="1400" dirty="0">
              <a:solidFill>
                <a:srgbClr val="0070C0"/>
              </a:solidFill>
            </a:endParaRPr>
          </a:p>
        </p:txBody>
      </p:sp>
      <p:sp>
        <p:nvSpPr>
          <p:cNvPr id="141" name="TextBox 140"/>
          <p:cNvSpPr txBox="1"/>
          <p:nvPr/>
        </p:nvSpPr>
        <p:spPr>
          <a:xfrm>
            <a:off x="5160723" y="3469709"/>
            <a:ext cx="595035" cy="307777"/>
          </a:xfrm>
          <a:prstGeom prst="rect">
            <a:avLst/>
          </a:prstGeom>
          <a:noFill/>
        </p:spPr>
        <p:txBody>
          <a:bodyPr wrap="none" rtlCol="0">
            <a:spAutoFit/>
          </a:bodyPr>
          <a:lstStyle/>
          <a:p>
            <a:r>
              <a:rPr lang="en-US" sz="1400" dirty="0" smtClean="0">
                <a:solidFill>
                  <a:srgbClr val="0070C0"/>
                </a:solidFill>
              </a:rPr>
              <a:t>0.039</a:t>
            </a:r>
            <a:endParaRPr lang="en-US" sz="1400" dirty="0">
              <a:solidFill>
                <a:srgbClr val="0070C0"/>
              </a:solidFill>
            </a:endParaRPr>
          </a:p>
        </p:txBody>
      </p:sp>
      <p:sp>
        <p:nvSpPr>
          <p:cNvPr id="142" name="TextBox 141"/>
          <p:cNvSpPr txBox="1"/>
          <p:nvPr/>
        </p:nvSpPr>
        <p:spPr>
          <a:xfrm>
            <a:off x="5160723" y="3920645"/>
            <a:ext cx="595035" cy="307777"/>
          </a:xfrm>
          <a:prstGeom prst="rect">
            <a:avLst/>
          </a:prstGeom>
          <a:noFill/>
        </p:spPr>
        <p:txBody>
          <a:bodyPr wrap="none" rtlCol="0">
            <a:spAutoFit/>
          </a:bodyPr>
          <a:lstStyle/>
          <a:p>
            <a:r>
              <a:rPr lang="en-US" sz="1400" dirty="0" smtClean="0">
                <a:solidFill>
                  <a:srgbClr val="0070C0"/>
                </a:solidFill>
              </a:rPr>
              <a:t>0.067</a:t>
            </a:r>
            <a:endParaRPr lang="en-US" sz="1400" dirty="0">
              <a:solidFill>
                <a:srgbClr val="0070C0"/>
              </a:solidFill>
            </a:endParaRPr>
          </a:p>
        </p:txBody>
      </p:sp>
      <p:sp>
        <p:nvSpPr>
          <p:cNvPr id="143" name="TextBox 142"/>
          <p:cNvSpPr txBox="1"/>
          <p:nvPr/>
        </p:nvSpPr>
        <p:spPr>
          <a:xfrm>
            <a:off x="5160723" y="4183692"/>
            <a:ext cx="595035" cy="307777"/>
          </a:xfrm>
          <a:prstGeom prst="rect">
            <a:avLst/>
          </a:prstGeom>
          <a:noFill/>
        </p:spPr>
        <p:txBody>
          <a:bodyPr wrap="none" rtlCol="0">
            <a:spAutoFit/>
          </a:bodyPr>
          <a:lstStyle/>
          <a:p>
            <a:r>
              <a:rPr lang="en-US" sz="1400" dirty="0" smtClean="0">
                <a:solidFill>
                  <a:srgbClr val="0070C0"/>
                </a:solidFill>
              </a:rPr>
              <a:t>0.029</a:t>
            </a:r>
            <a:endParaRPr lang="en-US" sz="1400" dirty="0">
              <a:solidFill>
                <a:srgbClr val="0070C0"/>
              </a:solidFill>
            </a:endParaRPr>
          </a:p>
        </p:txBody>
      </p:sp>
      <p:sp>
        <p:nvSpPr>
          <p:cNvPr id="144" name="TextBox 143"/>
          <p:cNvSpPr txBox="1"/>
          <p:nvPr/>
        </p:nvSpPr>
        <p:spPr>
          <a:xfrm>
            <a:off x="5160723" y="4609577"/>
            <a:ext cx="595035" cy="307777"/>
          </a:xfrm>
          <a:prstGeom prst="rect">
            <a:avLst/>
          </a:prstGeom>
          <a:noFill/>
        </p:spPr>
        <p:txBody>
          <a:bodyPr wrap="none" rtlCol="0">
            <a:spAutoFit/>
          </a:bodyPr>
          <a:lstStyle/>
          <a:p>
            <a:r>
              <a:rPr lang="en-US" sz="1400" dirty="0" smtClean="0">
                <a:solidFill>
                  <a:srgbClr val="0070C0"/>
                </a:solidFill>
              </a:rPr>
              <a:t>0.022</a:t>
            </a:r>
            <a:endParaRPr lang="en-US" sz="1400" dirty="0">
              <a:solidFill>
                <a:srgbClr val="0070C0"/>
              </a:solidFill>
            </a:endParaRPr>
          </a:p>
        </p:txBody>
      </p:sp>
      <p:sp>
        <p:nvSpPr>
          <p:cNvPr id="145" name="TextBox 144"/>
          <p:cNvSpPr txBox="1"/>
          <p:nvPr/>
        </p:nvSpPr>
        <p:spPr>
          <a:xfrm>
            <a:off x="5160723" y="4872624"/>
            <a:ext cx="595035" cy="307777"/>
          </a:xfrm>
          <a:prstGeom prst="rect">
            <a:avLst/>
          </a:prstGeom>
          <a:noFill/>
        </p:spPr>
        <p:txBody>
          <a:bodyPr wrap="none" rtlCol="0">
            <a:spAutoFit/>
          </a:bodyPr>
          <a:lstStyle/>
          <a:p>
            <a:r>
              <a:rPr lang="en-US" sz="1400" dirty="0" smtClean="0">
                <a:solidFill>
                  <a:srgbClr val="0070C0"/>
                </a:solidFill>
              </a:rPr>
              <a:t>0.014</a:t>
            </a:r>
            <a:endParaRPr lang="en-US" sz="1400" dirty="0">
              <a:solidFill>
                <a:srgbClr val="0070C0"/>
              </a:solidFill>
            </a:endParaRPr>
          </a:p>
        </p:txBody>
      </p:sp>
      <p:sp>
        <p:nvSpPr>
          <p:cNvPr id="146" name="TextBox 145"/>
          <p:cNvSpPr txBox="1"/>
          <p:nvPr/>
        </p:nvSpPr>
        <p:spPr>
          <a:xfrm>
            <a:off x="5160723" y="5336086"/>
            <a:ext cx="595035" cy="307777"/>
          </a:xfrm>
          <a:prstGeom prst="rect">
            <a:avLst/>
          </a:prstGeom>
          <a:noFill/>
        </p:spPr>
        <p:txBody>
          <a:bodyPr wrap="none" rtlCol="0">
            <a:spAutoFit/>
          </a:bodyPr>
          <a:lstStyle/>
          <a:p>
            <a:r>
              <a:rPr lang="en-US" sz="1400" dirty="0" smtClean="0">
                <a:solidFill>
                  <a:srgbClr val="0070C0"/>
                </a:solidFill>
              </a:rPr>
              <a:t>0.052</a:t>
            </a:r>
            <a:endParaRPr lang="en-US" sz="1400" dirty="0">
              <a:solidFill>
                <a:srgbClr val="0070C0"/>
              </a:solidFill>
            </a:endParaRPr>
          </a:p>
        </p:txBody>
      </p:sp>
      <p:sp>
        <p:nvSpPr>
          <p:cNvPr id="147" name="TextBox 146"/>
          <p:cNvSpPr txBox="1"/>
          <p:nvPr/>
        </p:nvSpPr>
        <p:spPr>
          <a:xfrm>
            <a:off x="5160723" y="5599133"/>
            <a:ext cx="595035" cy="307777"/>
          </a:xfrm>
          <a:prstGeom prst="rect">
            <a:avLst/>
          </a:prstGeom>
          <a:noFill/>
        </p:spPr>
        <p:txBody>
          <a:bodyPr wrap="none" rtlCol="0">
            <a:spAutoFit/>
          </a:bodyPr>
          <a:lstStyle/>
          <a:p>
            <a:r>
              <a:rPr lang="en-US" sz="1400" dirty="0" smtClean="0">
                <a:solidFill>
                  <a:srgbClr val="0070C0"/>
                </a:solidFill>
              </a:rPr>
              <a:t>0.009</a:t>
            </a:r>
            <a:endParaRPr lang="en-US" sz="1400" dirty="0">
              <a:solidFill>
                <a:srgbClr val="0070C0"/>
              </a:solidFill>
            </a:endParaRPr>
          </a:p>
        </p:txBody>
      </p:sp>
      <p:sp>
        <p:nvSpPr>
          <p:cNvPr id="148" name="TextBox 147"/>
          <p:cNvSpPr txBox="1"/>
          <p:nvPr/>
        </p:nvSpPr>
        <p:spPr>
          <a:xfrm>
            <a:off x="5160723" y="6087648"/>
            <a:ext cx="595035" cy="307777"/>
          </a:xfrm>
          <a:prstGeom prst="rect">
            <a:avLst/>
          </a:prstGeom>
          <a:noFill/>
        </p:spPr>
        <p:txBody>
          <a:bodyPr wrap="none" rtlCol="0">
            <a:spAutoFit/>
          </a:bodyPr>
          <a:lstStyle/>
          <a:p>
            <a:r>
              <a:rPr lang="en-US" sz="1400" dirty="0" smtClean="0">
                <a:solidFill>
                  <a:srgbClr val="0070C0"/>
                </a:solidFill>
              </a:rPr>
              <a:t>0.165</a:t>
            </a:r>
            <a:endParaRPr lang="en-US" sz="1400" dirty="0">
              <a:solidFill>
                <a:srgbClr val="0070C0"/>
              </a:solidFill>
            </a:endParaRPr>
          </a:p>
        </p:txBody>
      </p:sp>
      <p:sp>
        <p:nvSpPr>
          <p:cNvPr id="149" name="TextBox 148"/>
          <p:cNvSpPr txBox="1"/>
          <p:nvPr/>
        </p:nvSpPr>
        <p:spPr>
          <a:xfrm>
            <a:off x="5160723" y="6350695"/>
            <a:ext cx="595035" cy="307777"/>
          </a:xfrm>
          <a:prstGeom prst="rect">
            <a:avLst/>
          </a:prstGeom>
          <a:noFill/>
        </p:spPr>
        <p:txBody>
          <a:bodyPr wrap="none" rtlCol="0">
            <a:spAutoFit/>
          </a:bodyPr>
          <a:lstStyle/>
          <a:p>
            <a:r>
              <a:rPr lang="en-US" sz="1400" dirty="0" smtClean="0">
                <a:solidFill>
                  <a:srgbClr val="0070C0"/>
                </a:solidFill>
              </a:rPr>
              <a:t>0.051</a:t>
            </a:r>
            <a:endParaRPr lang="en-US" sz="1400" dirty="0">
              <a:solidFill>
                <a:srgbClr val="0070C0"/>
              </a:solidFill>
            </a:endParaRPr>
          </a:p>
        </p:txBody>
      </p:sp>
      <p:sp>
        <p:nvSpPr>
          <p:cNvPr id="150" name="TextBox 149"/>
          <p:cNvSpPr txBox="1"/>
          <p:nvPr/>
        </p:nvSpPr>
        <p:spPr>
          <a:xfrm>
            <a:off x="1691013" y="2079319"/>
            <a:ext cx="595035" cy="307777"/>
          </a:xfrm>
          <a:prstGeom prst="rect">
            <a:avLst/>
          </a:prstGeom>
          <a:noFill/>
        </p:spPr>
        <p:txBody>
          <a:bodyPr wrap="none" rtlCol="0">
            <a:spAutoFit/>
          </a:bodyPr>
          <a:lstStyle/>
          <a:p>
            <a:r>
              <a:rPr lang="en-US" sz="1400" dirty="0" smtClean="0">
                <a:solidFill>
                  <a:srgbClr val="0070C0"/>
                </a:solidFill>
              </a:rPr>
              <a:t>0.087</a:t>
            </a:r>
            <a:endParaRPr lang="en-US" sz="1400" dirty="0">
              <a:solidFill>
                <a:srgbClr val="0070C0"/>
              </a:solidFill>
            </a:endParaRPr>
          </a:p>
        </p:txBody>
      </p:sp>
      <p:sp>
        <p:nvSpPr>
          <p:cNvPr id="158" name="TextBox 157"/>
          <p:cNvSpPr txBox="1"/>
          <p:nvPr/>
        </p:nvSpPr>
        <p:spPr>
          <a:xfrm>
            <a:off x="1691013" y="2680568"/>
            <a:ext cx="595035" cy="307777"/>
          </a:xfrm>
          <a:prstGeom prst="rect">
            <a:avLst/>
          </a:prstGeom>
          <a:noFill/>
        </p:spPr>
        <p:txBody>
          <a:bodyPr wrap="none" rtlCol="0">
            <a:spAutoFit/>
          </a:bodyPr>
          <a:lstStyle/>
          <a:p>
            <a:r>
              <a:rPr lang="en-US" sz="1400" dirty="0" smtClean="0">
                <a:solidFill>
                  <a:srgbClr val="0070C0"/>
                </a:solidFill>
              </a:rPr>
              <a:t>0.012</a:t>
            </a:r>
            <a:endParaRPr lang="en-US" sz="1400" dirty="0">
              <a:solidFill>
                <a:srgbClr val="0070C0"/>
              </a:solidFill>
            </a:endParaRPr>
          </a:p>
        </p:txBody>
      </p:sp>
      <p:sp>
        <p:nvSpPr>
          <p:cNvPr id="159" name="TextBox 158"/>
          <p:cNvSpPr txBox="1"/>
          <p:nvPr/>
        </p:nvSpPr>
        <p:spPr>
          <a:xfrm>
            <a:off x="1691013" y="3281817"/>
            <a:ext cx="595035" cy="307777"/>
          </a:xfrm>
          <a:prstGeom prst="rect">
            <a:avLst/>
          </a:prstGeom>
          <a:noFill/>
        </p:spPr>
        <p:txBody>
          <a:bodyPr wrap="none" rtlCol="0">
            <a:spAutoFit/>
          </a:bodyPr>
          <a:lstStyle/>
          <a:p>
            <a:r>
              <a:rPr lang="en-US" sz="1400" dirty="0" smtClean="0">
                <a:solidFill>
                  <a:srgbClr val="0070C0"/>
                </a:solidFill>
              </a:rPr>
              <a:t>0.283</a:t>
            </a:r>
            <a:endParaRPr lang="en-US" sz="1400" dirty="0">
              <a:solidFill>
                <a:srgbClr val="0070C0"/>
              </a:solidFill>
            </a:endParaRPr>
          </a:p>
        </p:txBody>
      </p:sp>
      <p:sp>
        <p:nvSpPr>
          <p:cNvPr id="160" name="TextBox 159"/>
          <p:cNvSpPr txBox="1"/>
          <p:nvPr/>
        </p:nvSpPr>
        <p:spPr>
          <a:xfrm>
            <a:off x="1691013" y="3883067"/>
            <a:ext cx="595035" cy="307777"/>
          </a:xfrm>
          <a:prstGeom prst="rect">
            <a:avLst/>
          </a:prstGeom>
          <a:noFill/>
        </p:spPr>
        <p:txBody>
          <a:bodyPr wrap="none" rtlCol="0">
            <a:spAutoFit/>
          </a:bodyPr>
          <a:lstStyle/>
          <a:p>
            <a:r>
              <a:rPr lang="en-US" sz="1400" dirty="0" smtClean="0">
                <a:solidFill>
                  <a:srgbClr val="0070C0"/>
                </a:solidFill>
              </a:rPr>
              <a:t>0.096</a:t>
            </a:r>
            <a:endParaRPr lang="en-US" sz="1400" dirty="0">
              <a:solidFill>
                <a:srgbClr val="0070C0"/>
              </a:solidFill>
            </a:endParaRPr>
          </a:p>
        </p:txBody>
      </p:sp>
      <p:sp>
        <p:nvSpPr>
          <p:cNvPr id="161" name="TextBox 160"/>
          <p:cNvSpPr txBox="1"/>
          <p:nvPr/>
        </p:nvSpPr>
        <p:spPr>
          <a:xfrm>
            <a:off x="1691013" y="4446738"/>
            <a:ext cx="595035" cy="307777"/>
          </a:xfrm>
          <a:prstGeom prst="rect">
            <a:avLst/>
          </a:prstGeom>
          <a:noFill/>
        </p:spPr>
        <p:txBody>
          <a:bodyPr wrap="none" rtlCol="0">
            <a:spAutoFit/>
          </a:bodyPr>
          <a:lstStyle/>
          <a:p>
            <a:r>
              <a:rPr lang="en-US" sz="1400" dirty="0" smtClean="0">
                <a:solidFill>
                  <a:srgbClr val="0070C0"/>
                </a:solidFill>
              </a:rPr>
              <a:t>0.036</a:t>
            </a:r>
            <a:endParaRPr lang="en-US" sz="1400" dirty="0">
              <a:solidFill>
                <a:srgbClr val="0070C0"/>
              </a:solidFill>
            </a:endParaRPr>
          </a:p>
        </p:txBody>
      </p:sp>
      <p:sp>
        <p:nvSpPr>
          <p:cNvPr id="162" name="TextBox 161"/>
          <p:cNvSpPr txBox="1"/>
          <p:nvPr/>
        </p:nvSpPr>
        <p:spPr>
          <a:xfrm>
            <a:off x="1691013" y="5022935"/>
            <a:ext cx="595035" cy="307777"/>
          </a:xfrm>
          <a:prstGeom prst="rect">
            <a:avLst/>
          </a:prstGeom>
          <a:noFill/>
        </p:spPr>
        <p:txBody>
          <a:bodyPr wrap="none" rtlCol="0">
            <a:spAutoFit/>
          </a:bodyPr>
          <a:lstStyle/>
          <a:p>
            <a:r>
              <a:rPr lang="en-US" sz="1400" dirty="0" smtClean="0">
                <a:solidFill>
                  <a:srgbClr val="0070C0"/>
                </a:solidFill>
              </a:rPr>
              <a:t>0.062</a:t>
            </a:r>
            <a:endParaRPr lang="en-US" sz="1400" dirty="0">
              <a:solidFill>
                <a:srgbClr val="0070C0"/>
              </a:solidFill>
            </a:endParaRPr>
          </a:p>
        </p:txBody>
      </p:sp>
      <p:sp>
        <p:nvSpPr>
          <p:cNvPr id="163" name="TextBox 162"/>
          <p:cNvSpPr txBox="1"/>
          <p:nvPr/>
        </p:nvSpPr>
        <p:spPr>
          <a:xfrm>
            <a:off x="1691013" y="5611658"/>
            <a:ext cx="595035" cy="307777"/>
          </a:xfrm>
          <a:prstGeom prst="rect">
            <a:avLst/>
          </a:prstGeom>
          <a:noFill/>
        </p:spPr>
        <p:txBody>
          <a:bodyPr wrap="none" rtlCol="0">
            <a:spAutoFit/>
          </a:bodyPr>
          <a:lstStyle/>
          <a:p>
            <a:r>
              <a:rPr lang="en-US" sz="1400" dirty="0" smtClean="0">
                <a:solidFill>
                  <a:srgbClr val="0070C0"/>
                </a:solidFill>
              </a:rPr>
              <a:t>0.215</a:t>
            </a:r>
            <a:endParaRPr lang="en-US" sz="1400" dirty="0">
              <a:solidFill>
                <a:srgbClr val="0070C0"/>
              </a:solidFill>
            </a:endParaRPr>
          </a:p>
        </p:txBody>
      </p:sp>
      <p:sp>
        <p:nvSpPr>
          <p:cNvPr id="164" name="TextBox 163"/>
          <p:cNvSpPr txBox="1"/>
          <p:nvPr/>
        </p:nvSpPr>
        <p:spPr>
          <a:xfrm>
            <a:off x="2404997" y="2016689"/>
            <a:ext cx="595035" cy="307777"/>
          </a:xfrm>
          <a:prstGeom prst="rect">
            <a:avLst/>
          </a:prstGeom>
          <a:noFill/>
        </p:spPr>
        <p:txBody>
          <a:bodyPr wrap="none" rtlCol="0">
            <a:spAutoFit/>
          </a:bodyPr>
          <a:lstStyle/>
          <a:p>
            <a:r>
              <a:rPr lang="en-US" sz="1400" dirty="0" smtClean="0">
                <a:solidFill>
                  <a:srgbClr val="0070C0"/>
                </a:solidFill>
              </a:rPr>
              <a:t>0.670</a:t>
            </a:r>
            <a:endParaRPr lang="en-US" sz="1400" dirty="0">
              <a:solidFill>
                <a:srgbClr val="0070C0"/>
              </a:solidFill>
            </a:endParaRPr>
          </a:p>
        </p:txBody>
      </p:sp>
      <p:sp>
        <p:nvSpPr>
          <p:cNvPr id="165" name="TextBox 164"/>
          <p:cNvSpPr txBox="1"/>
          <p:nvPr/>
        </p:nvSpPr>
        <p:spPr>
          <a:xfrm>
            <a:off x="2981194" y="2354892"/>
            <a:ext cx="595035" cy="307777"/>
          </a:xfrm>
          <a:prstGeom prst="rect">
            <a:avLst/>
          </a:prstGeom>
          <a:noFill/>
        </p:spPr>
        <p:txBody>
          <a:bodyPr wrap="none" rtlCol="0">
            <a:spAutoFit/>
          </a:bodyPr>
          <a:lstStyle/>
          <a:p>
            <a:r>
              <a:rPr lang="en-US" sz="1400" dirty="0" smtClean="0">
                <a:solidFill>
                  <a:srgbClr val="0070C0"/>
                </a:solidFill>
              </a:rPr>
              <a:t>0.330</a:t>
            </a:r>
            <a:endParaRPr lang="en-US" sz="1400" dirty="0">
              <a:solidFill>
                <a:srgbClr val="0070C0"/>
              </a:solidFill>
            </a:endParaRPr>
          </a:p>
        </p:txBody>
      </p:sp>
      <p:sp>
        <p:nvSpPr>
          <p:cNvPr id="178" name="TextBox 177"/>
          <p:cNvSpPr txBox="1"/>
          <p:nvPr/>
        </p:nvSpPr>
        <p:spPr>
          <a:xfrm>
            <a:off x="2404997" y="2680569"/>
            <a:ext cx="595035" cy="307777"/>
          </a:xfrm>
          <a:prstGeom prst="rect">
            <a:avLst/>
          </a:prstGeom>
          <a:noFill/>
        </p:spPr>
        <p:txBody>
          <a:bodyPr wrap="none" rtlCol="0">
            <a:spAutoFit/>
          </a:bodyPr>
          <a:lstStyle/>
          <a:p>
            <a:r>
              <a:rPr lang="en-US" sz="1400" dirty="0" smtClean="0">
                <a:solidFill>
                  <a:srgbClr val="0070C0"/>
                </a:solidFill>
              </a:rPr>
              <a:t>0.818</a:t>
            </a:r>
            <a:endParaRPr lang="en-US" sz="1400" dirty="0">
              <a:solidFill>
                <a:srgbClr val="0070C0"/>
              </a:solidFill>
            </a:endParaRPr>
          </a:p>
        </p:txBody>
      </p:sp>
      <p:sp>
        <p:nvSpPr>
          <p:cNvPr id="179" name="TextBox 178"/>
          <p:cNvSpPr txBox="1"/>
          <p:nvPr/>
        </p:nvSpPr>
        <p:spPr>
          <a:xfrm>
            <a:off x="2981194" y="3018772"/>
            <a:ext cx="595035" cy="307777"/>
          </a:xfrm>
          <a:prstGeom prst="rect">
            <a:avLst/>
          </a:prstGeom>
          <a:noFill/>
        </p:spPr>
        <p:txBody>
          <a:bodyPr wrap="none" rtlCol="0">
            <a:spAutoFit/>
          </a:bodyPr>
          <a:lstStyle/>
          <a:p>
            <a:r>
              <a:rPr lang="en-US" sz="1400" dirty="0" smtClean="0">
                <a:solidFill>
                  <a:srgbClr val="0070C0"/>
                </a:solidFill>
              </a:rPr>
              <a:t>0.182</a:t>
            </a:r>
            <a:endParaRPr lang="en-US" sz="1400" dirty="0">
              <a:solidFill>
                <a:srgbClr val="0070C0"/>
              </a:solidFill>
            </a:endParaRPr>
          </a:p>
        </p:txBody>
      </p:sp>
      <p:sp>
        <p:nvSpPr>
          <p:cNvPr id="180" name="TextBox 179"/>
          <p:cNvSpPr txBox="1"/>
          <p:nvPr/>
        </p:nvSpPr>
        <p:spPr>
          <a:xfrm>
            <a:off x="2404997" y="3294344"/>
            <a:ext cx="595035" cy="307777"/>
          </a:xfrm>
          <a:prstGeom prst="rect">
            <a:avLst/>
          </a:prstGeom>
          <a:noFill/>
        </p:spPr>
        <p:txBody>
          <a:bodyPr wrap="none" rtlCol="0">
            <a:spAutoFit/>
          </a:bodyPr>
          <a:lstStyle/>
          <a:p>
            <a:r>
              <a:rPr lang="en-US" sz="1400" dirty="0" smtClean="0">
                <a:solidFill>
                  <a:srgbClr val="0070C0"/>
                </a:solidFill>
              </a:rPr>
              <a:t>0.863</a:t>
            </a:r>
            <a:endParaRPr lang="en-US" sz="1400" dirty="0">
              <a:solidFill>
                <a:srgbClr val="0070C0"/>
              </a:solidFill>
            </a:endParaRPr>
          </a:p>
        </p:txBody>
      </p:sp>
      <p:sp>
        <p:nvSpPr>
          <p:cNvPr id="181" name="TextBox 180"/>
          <p:cNvSpPr txBox="1"/>
          <p:nvPr/>
        </p:nvSpPr>
        <p:spPr>
          <a:xfrm>
            <a:off x="2981194" y="3632547"/>
            <a:ext cx="595035" cy="307777"/>
          </a:xfrm>
          <a:prstGeom prst="rect">
            <a:avLst/>
          </a:prstGeom>
          <a:noFill/>
        </p:spPr>
        <p:txBody>
          <a:bodyPr wrap="none" rtlCol="0">
            <a:spAutoFit/>
          </a:bodyPr>
          <a:lstStyle/>
          <a:p>
            <a:r>
              <a:rPr lang="en-US" sz="1400" dirty="0" smtClean="0">
                <a:solidFill>
                  <a:srgbClr val="0070C0"/>
                </a:solidFill>
              </a:rPr>
              <a:t>0.137</a:t>
            </a:r>
            <a:endParaRPr lang="en-US" sz="1400" dirty="0">
              <a:solidFill>
                <a:srgbClr val="0070C0"/>
              </a:solidFill>
            </a:endParaRPr>
          </a:p>
        </p:txBody>
      </p:sp>
      <p:sp>
        <p:nvSpPr>
          <p:cNvPr id="182" name="TextBox 181"/>
          <p:cNvSpPr txBox="1"/>
          <p:nvPr/>
        </p:nvSpPr>
        <p:spPr>
          <a:xfrm>
            <a:off x="2404997" y="3895593"/>
            <a:ext cx="595035" cy="307777"/>
          </a:xfrm>
          <a:prstGeom prst="rect">
            <a:avLst/>
          </a:prstGeom>
          <a:noFill/>
        </p:spPr>
        <p:txBody>
          <a:bodyPr wrap="none" rtlCol="0">
            <a:spAutoFit/>
          </a:bodyPr>
          <a:lstStyle/>
          <a:p>
            <a:r>
              <a:rPr lang="en-US" sz="1400" dirty="0" smtClean="0">
                <a:solidFill>
                  <a:srgbClr val="0070C0"/>
                </a:solidFill>
              </a:rPr>
              <a:t>0.698</a:t>
            </a:r>
            <a:endParaRPr lang="en-US" sz="1400" dirty="0">
              <a:solidFill>
                <a:srgbClr val="0070C0"/>
              </a:solidFill>
            </a:endParaRPr>
          </a:p>
        </p:txBody>
      </p:sp>
      <p:sp>
        <p:nvSpPr>
          <p:cNvPr id="183" name="TextBox 182"/>
          <p:cNvSpPr txBox="1"/>
          <p:nvPr/>
        </p:nvSpPr>
        <p:spPr>
          <a:xfrm>
            <a:off x="2981194" y="4246322"/>
            <a:ext cx="595035" cy="307777"/>
          </a:xfrm>
          <a:prstGeom prst="rect">
            <a:avLst/>
          </a:prstGeom>
          <a:noFill/>
        </p:spPr>
        <p:txBody>
          <a:bodyPr wrap="none" rtlCol="0">
            <a:spAutoFit/>
          </a:bodyPr>
          <a:lstStyle/>
          <a:p>
            <a:r>
              <a:rPr lang="en-US" sz="1400" dirty="0" smtClean="0">
                <a:solidFill>
                  <a:srgbClr val="0070C0"/>
                </a:solidFill>
              </a:rPr>
              <a:t>0.302</a:t>
            </a:r>
            <a:endParaRPr lang="en-US" sz="1400" dirty="0">
              <a:solidFill>
                <a:srgbClr val="0070C0"/>
              </a:solidFill>
            </a:endParaRPr>
          </a:p>
        </p:txBody>
      </p:sp>
      <p:sp>
        <p:nvSpPr>
          <p:cNvPr id="184" name="TextBox 183"/>
          <p:cNvSpPr txBox="1"/>
          <p:nvPr/>
        </p:nvSpPr>
        <p:spPr>
          <a:xfrm>
            <a:off x="2404997" y="4534421"/>
            <a:ext cx="595035" cy="307777"/>
          </a:xfrm>
          <a:prstGeom prst="rect">
            <a:avLst/>
          </a:prstGeom>
          <a:noFill/>
        </p:spPr>
        <p:txBody>
          <a:bodyPr wrap="none" rtlCol="0">
            <a:spAutoFit/>
          </a:bodyPr>
          <a:lstStyle/>
          <a:p>
            <a:r>
              <a:rPr lang="en-US" sz="1400" dirty="0" smtClean="0">
                <a:solidFill>
                  <a:srgbClr val="0070C0"/>
                </a:solidFill>
              </a:rPr>
              <a:t>0.615</a:t>
            </a:r>
            <a:endParaRPr lang="en-US" sz="1400" dirty="0">
              <a:solidFill>
                <a:srgbClr val="0070C0"/>
              </a:solidFill>
            </a:endParaRPr>
          </a:p>
        </p:txBody>
      </p:sp>
      <p:sp>
        <p:nvSpPr>
          <p:cNvPr id="185" name="TextBox 184"/>
          <p:cNvSpPr txBox="1"/>
          <p:nvPr/>
        </p:nvSpPr>
        <p:spPr>
          <a:xfrm>
            <a:off x="2981194" y="4935254"/>
            <a:ext cx="595035" cy="307777"/>
          </a:xfrm>
          <a:prstGeom prst="rect">
            <a:avLst/>
          </a:prstGeom>
          <a:noFill/>
        </p:spPr>
        <p:txBody>
          <a:bodyPr wrap="none" rtlCol="0">
            <a:spAutoFit/>
          </a:bodyPr>
          <a:lstStyle/>
          <a:p>
            <a:r>
              <a:rPr lang="en-US" sz="1400" dirty="0" smtClean="0">
                <a:solidFill>
                  <a:srgbClr val="0070C0"/>
                </a:solidFill>
              </a:rPr>
              <a:t>0.385</a:t>
            </a:r>
            <a:endParaRPr lang="en-US" sz="1400" dirty="0">
              <a:solidFill>
                <a:srgbClr val="0070C0"/>
              </a:solidFill>
            </a:endParaRPr>
          </a:p>
        </p:txBody>
      </p:sp>
      <p:sp>
        <p:nvSpPr>
          <p:cNvPr id="186" name="TextBox 185"/>
          <p:cNvSpPr txBox="1"/>
          <p:nvPr/>
        </p:nvSpPr>
        <p:spPr>
          <a:xfrm>
            <a:off x="2404997" y="5185774"/>
            <a:ext cx="595035" cy="307777"/>
          </a:xfrm>
          <a:prstGeom prst="rect">
            <a:avLst/>
          </a:prstGeom>
          <a:noFill/>
        </p:spPr>
        <p:txBody>
          <a:bodyPr wrap="none" rtlCol="0">
            <a:spAutoFit/>
          </a:bodyPr>
          <a:lstStyle/>
          <a:p>
            <a:r>
              <a:rPr lang="en-US" sz="1400" dirty="0" smtClean="0">
                <a:solidFill>
                  <a:srgbClr val="0070C0"/>
                </a:solidFill>
              </a:rPr>
              <a:t>0.849</a:t>
            </a:r>
            <a:endParaRPr lang="en-US" sz="1400" dirty="0">
              <a:solidFill>
                <a:srgbClr val="0070C0"/>
              </a:solidFill>
            </a:endParaRPr>
          </a:p>
        </p:txBody>
      </p:sp>
      <p:sp>
        <p:nvSpPr>
          <p:cNvPr id="187" name="TextBox 186"/>
          <p:cNvSpPr txBox="1"/>
          <p:nvPr/>
        </p:nvSpPr>
        <p:spPr>
          <a:xfrm>
            <a:off x="2981194" y="5636711"/>
            <a:ext cx="595035" cy="307777"/>
          </a:xfrm>
          <a:prstGeom prst="rect">
            <a:avLst/>
          </a:prstGeom>
          <a:noFill/>
        </p:spPr>
        <p:txBody>
          <a:bodyPr wrap="none" rtlCol="0">
            <a:spAutoFit/>
          </a:bodyPr>
          <a:lstStyle/>
          <a:p>
            <a:r>
              <a:rPr lang="en-US" sz="1400" dirty="0" smtClean="0">
                <a:solidFill>
                  <a:srgbClr val="0070C0"/>
                </a:solidFill>
              </a:rPr>
              <a:t>0.151</a:t>
            </a:r>
            <a:endParaRPr lang="en-US" sz="1400" dirty="0">
              <a:solidFill>
                <a:srgbClr val="0070C0"/>
              </a:solidFill>
            </a:endParaRPr>
          </a:p>
        </p:txBody>
      </p:sp>
      <p:sp>
        <p:nvSpPr>
          <p:cNvPr id="188" name="TextBox 187"/>
          <p:cNvSpPr txBox="1"/>
          <p:nvPr/>
        </p:nvSpPr>
        <p:spPr>
          <a:xfrm>
            <a:off x="2404997" y="5799550"/>
            <a:ext cx="595035" cy="307777"/>
          </a:xfrm>
          <a:prstGeom prst="rect">
            <a:avLst/>
          </a:prstGeom>
          <a:noFill/>
        </p:spPr>
        <p:txBody>
          <a:bodyPr wrap="none" rtlCol="0">
            <a:spAutoFit/>
          </a:bodyPr>
          <a:lstStyle/>
          <a:p>
            <a:r>
              <a:rPr lang="en-US" sz="1400" dirty="0" smtClean="0">
                <a:solidFill>
                  <a:srgbClr val="0070C0"/>
                </a:solidFill>
              </a:rPr>
              <a:t>0.765</a:t>
            </a:r>
            <a:endParaRPr lang="en-US" sz="1400" dirty="0">
              <a:solidFill>
                <a:srgbClr val="0070C0"/>
              </a:solidFill>
            </a:endParaRPr>
          </a:p>
        </p:txBody>
      </p:sp>
      <p:sp>
        <p:nvSpPr>
          <p:cNvPr id="189" name="TextBox 188"/>
          <p:cNvSpPr txBox="1"/>
          <p:nvPr/>
        </p:nvSpPr>
        <p:spPr>
          <a:xfrm>
            <a:off x="2981194" y="6375747"/>
            <a:ext cx="595035" cy="307777"/>
          </a:xfrm>
          <a:prstGeom prst="rect">
            <a:avLst/>
          </a:prstGeom>
          <a:noFill/>
        </p:spPr>
        <p:txBody>
          <a:bodyPr wrap="none" rtlCol="0">
            <a:spAutoFit/>
          </a:bodyPr>
          <a:lstStyle/>
          <a:p>
            <a:r>
              <a:rPr lang="en-US" sz="1400" dirty="0" smtClean="0">
                <a:solidFill>
                  <a:srgbClr val="0070C0"/>
                </a:solidFill>
              </a:rPr>
              <a:t>0.235</a:t>
            </a:r>
            <a:endParaRPr lang="en-US" sz="1400" dirty="0">
              <a:solidFill>
                <a:srgbClr val="0070C0"/>
              </a:solidFill>
            </a:endParaRPr>
          </a:p>
        </p:txBody>
      </p:sp>
      <p:sp>
        <p:nvSpPr>
          <p:cNvPr id="218" name="TextBox 217"/>
          <p:cNvSpPr txBox="1"/>
          <p:nvPr/>
        </p:nvSpPr>
        <p:spPr>
          <a:xfrm>
            <a:off x="5774499" y="1853850"/>
            <a:ext cx="2304789" cy="584775"/>
          </a:xfrm>
          <a:prstGeom prst="rect">
            <a:avLst/>
          </a:prstGeom>
          <a:noFill/>
        </p:spPr>
        <p:txBody>
          <a:bodyPr wrap="square" rtlCol="0">
            <a:spAutoFit/>
          </a:bodyPr>
          <a:lstStyle/>
          <a:p>
            <a:r>
              <a:rPr lang="en-US" sz="1600" dirty="0" smtClean="0">
                <a:solidFill>
                  <a:srgbClr val="C00000"/>
                </a:solidFill>
              </a:rPr>
              <a:t>P(</a:t>
            </a:r>
            <a:r>
              <a:rPr lang="en-US" sz="1600" dirty="0" err="1" smtClean="0">
                <a:solidFill>
                  <a:srgbClr val="C00000"/>
                </a:solidFill>
              </a:rPr>
              <a:t>Ariza</a:t>
            </a:r>
            <a:r>
              <a:rPr lang="en-US" sz="1600" dirty="0" smtClean="0">
                <a:solidFill>
                  <a:srgbClr val="C00000"/>
                </a:solidFill>
              </a:rPr>
              <a:t> </a:t>
            </a:r>
            <a:r>
              <a:rPr lang="en-US" sz="1600" dirty="0" smtClean="0">
                <a:solidFill>
                  <a:srgbClr val="C00000"/>
                </a:solidFill>
                <a:latin typeface="Century Schoolbook"/>
              </a:rPr>
              <a:t>∩ Made) </a:t>
            </a:r>
          </a:p>
          <a:p>
            <a:r>
              <a:rPr lang="en-US" sz="1600" dirty="0" smtClean="0">
                <a:solidFill>
                  <a:srgbClr val="C00000"/>
                </a:solidFill>
              </a:rPr>
              <a:t>= P(</a:t>
            </a:r>
            <a:r>
              <a:rPr lang="en-US" sz="1600" dirty="0" err="1" smtClean="0">
                <a:solidFill>
                  <a:srgbClr val="C00000"/>
                </a:solidFill>
              </a:rPr>
              <a:t>Ariza</a:t>
            </a:r>
            <a:r>
              <a:rPr lang="en-US" sz="1600" dirty="0" smtClean="0">
                <a:solidFill>
                  <a:srgbClr val="C00000"/>
                </a:solidFill>
              </a:rPr>
              <a:t>)*P(</a:t>
            </a:r>
            <a:r>
              <a:rPr lang="en-US" sz="1600" dirty="0" err="1" smtClean="0">
                <a:solidFill>
                  <a:srgbClr val="C00000"/>
                </a:solidFill>
              </a:rPr>
              <a:t>Made|Ariza</a:t>
            </a:r>
            <a:r>
              <a:rPr lang="en-US" sz="1600" dirty="0" smtClean="0">
                <a:solidFill>
                  <a:srgbClr val="C00000"/>
                </a:solidFill>
                <a:latin typeface="Century Schoolbook"/>
              </a:rPr>
              <a:t>)</a:t>
            </a:r>
            <a:endParaRPr lang="en-US" sz="1600" dirty="0" smtClean="0">
              <a:solidFill>
                <a:srgbClr val="C00000"/>
              </a:solidFill>
            </a:endParaRPr>
          </a:p>
        </p:txBody>
      </p:sp>
      <p:sp>
        <p:nvSpPr>
          <p:cNvPr id="220" name="TextBox 219"/>
          <p:cNvSpPr txBox="1"/>
          <p:nvPr/>
        </p:nvSpPr>
        <p:spPr>
          <a:xfrm>
            <a:off x="5210828" y="1402915"/>
            <a:ext cx="2241896" cy="369332"/>
          </a:xfrm>
          <a:prstGeom prst="rect">
            <a:avLst/>
          </a:prstGeom>
          <a:noFill/>
        </p:spPr>
        <p:txBody>
          <a:bodyPr wrap="none" rtlCol="0">
            <a:spAutoFit/>
          </a:bodyPr>
          <a:lstStyle/>
          <a:p>
            <a:r>
              <a:rPr lang="en-US" dirty="0" smtClean="0"/>
              <a:t>Joint Probability (and)</a:t>
            </a:r>
            <a:endParaRPr lang="en-US" dirty="0"/>
          </a:p>
        </p:txBody>
      </p:sp>
      <p:sp>
        <p:nvSpPr>
          <p:cNvPr id="222" name="TextBox 221"/>
          <p:cNvSpPr txBox="1"/>
          <p:nvPr/>
        </p:nvSpPr>
        <p:spPr>
          <a:xfrm>
            <a:off x="2242159" y="1753643"/>
            <a:ext cx="1707519" cy="338554"/>
          </a:xfrm>
          <a:prstGeom prst="rect">
            <a:avLst/>
          </a:prstGeom>
          <a:noFill/>
        </p:spPr>
        <p:txBody>
          <a:bodyPr wrap="none" rtlCol="0">
            <a:spAutoFit/>
          </a:bodyPr>
          <a:lstStyle/>
          <a:p>
            <a:r>
              <a:rPr lang="en-US" sz="1600" dirty="0" smtClean="0">
                <a:solidFill>
                  <a:srgbClr val="C00000"/>
                </a:solidFill>
              </a:rPr>
              <a:t>P(</a:t>
            </a:r>
            <a:r>
              <a:rPr lang="en-US" sz="1600" dirty="0" smtClean="0">
                <a:solidFill>
                  <a:srgbClr val="C00000"/>
                </a:solidFill>
                <a:latin typeface="Century Schoolbook"/>
              </a:rPr>
              <a:t>Made | </a:t>
            </a:r>
            <a:r>
              <a:rPr lang="en-US" sz="1600" dirty="0" err="1" smtClean="0">
                <a:solidFill>
                  <a:srgbClr val="C00000"/>
                </a:solidFill>
                <a:latin typeface="Century Schoolbook"/>
              </a:rPr>
              <a:t>Ariza</a:t>
            </a:r>
            <a:r>
              <a:rPr lang="en-US" sz="1600" dirty="0" smtClean="0">
                <a:solidFill>
                  <a:srgbClr val="C00000"/>
                </a:solidFill>
                <a:latin typeface="Century Schoolbook"/>
              </a:rPr>
              <a:t>)</a:t>
            </a:r>
            <a:endParaRPr lang="en-US" sz="1600" dirty="0">
              <a:solidFill>
                <a:srgbClr val="C00000"/>
              </a:solidFill>
            </a:endParaRPr>
          </a:p>
        </p:txBody>
      </p:sp>
      <p:sp>
        <p:nvSpPr>
          <p:cNvPr id="223" name="TextBox 222"/>
          <p:cNvSpPr txBox="1"/>
          <p:nvPr/>
        </p:nvSpPr>
        <p:spPr>
          <a:xfrm>
            <a:off x="2192056" y="1402915"/>
            <a:ext cx="2327368" cy="369332"/>
          </a:xfrm>
          <a:prstGeom prst="rect">
            <a:avLst/>
          </a:prstGeom>
          <a:noFill/>
        </p:spPr>
        <p:txBody>
          <a:bodyPr wrap="none" rtlCol="0">
            <a:spAutoFit/>
          </a:bodyPr>
          <a:lstStyle/>
          <a:p>
            <a:r>
              <a:rPr lang="en-US" dirty="0" smtClean="0"/>
              <a:t>Conditional Probability</a:t>
            </a:r>
            <a:endParaRPr lang="en-US" dirty="0"/>
          </a:p>
        </p:txBody>
      </p:sp>
      <p:sp>
        <p:nvSpPr>
          <p:cNvPr id="224" name="TextBox 223"/>
          <p:cNvSpPr txBox="1"/>
          <p:nvPr/>
        </p:nvSpPr>
        <p:spPr>
          <a:xfrm>
            <a:off x="1002083" y="1753643"/>
            <a:ext cx="938077" cy="338554"/>
          </a:xfrm>
          <a:prstGeom prst="rect">
            <a:avLst/>
          </a:prstGeom>
          <a:noFill/>
        </p:spPr>
        <p:txBody>
          <a:bodyPr wrap="none" rtlCol="0">
            <a:spAutoFit/>
          </a:bodyPr>
          <a:lstStyle/>
          <a:p>
            <a:r>
              <a:rPr lang="en-US" sz="1600" dirty="0" smtClean="0">
                <a:solidFill>
                  <a:srgbClr val="C00000"/>
                </a:solidFill>
              </a:rPr>
              <a:t>P(</a:t>
            </a:r>
            <a:r>
              <a:rPr lang="en-US" sz="1600" dirty="0" err="1" smtClean="0">
                <a:solidFill>
                  <a:srgbClr val="C00000"/>
                </a:solidFill>
                <a:latin typeface="Century Schoolbook"/>
              </a:rPr>
              <a:t>Ariza</a:t>
            </a:r>
            <a:r>
              <a:rPr lang="en-US" sz="1600" dirty="0" smtClean="0">
                <a:solidFill>
                  <a:srgbClr val="C00000"/>
                </a:solidFill>
                <a:latin typeface="Century Schoolbook"/>
              </a:rPr>
              <a:t>)</a:t>
            </a:r>
            <a:endParaRPr lang="en-US" sz="1600" dirty="0">
              <a:solidFill>
                <a:srgbClr val="C00000"/>
              </a:solidFill>
            </a:endParaRPr>
          </a:p>
        </p:txBody>
      </p:sp>
      <p:sp>
        <p:nvSpPr>
          <p:cNvPr id="225" name="TextBox 224"/>
          <p:cNvSpPr txBox="1"/>
          <p:nvPr/>
        </p:nvSpPr>
        <p:spPr>
          <a:xfrm>
            <a:off x="200418" y="1402915"/>
            <a:ext cx="1917063" cy="369332"/>
          </a:xfrm>
          <a:prstGeom prst="rect">
            <a:avLst/>
          </a:prstGeom>
          <a:noFill/>
        </p:spPr>
        <p:txBody>
          <a:bodyPr wrap="none" rtlCol="0">
            <a:spAutoFit/>
          </a:bodyPr>
          <a:lstStyle/>
          <a:p>
            <a:r>
              <a:rPr lang="en-US" dirty="0" smtClean="0"/>
              <a:t>Margin Probability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Trees can be Extended</a:t>
            </a:r>
            <a:endParaRPr lang="en-US" dirty="0"/>
          </a:p>
        </p:txBody>
      </p:sp>
      <p:sp>
        <p:nvSpPr>
          <p:cNvPr id="140" name="TextBox 139"/>
          <p:cNvSpPr txBox="1"/>
          <p:nvPr/>
        </p:nvSpPr>
        <p:spPr>
          <a:xfrm>
            <a:off x="1728591" y="3068872"/>
            <a:ext cx="420243" cy="307777"/>
          </a:xfrm>
          <a:prstGeom prst="rect">
            <a:avLst/>
          </a:prstGeom>
          <a:noFill/>
        </p:spPr>
        <p:txBody>
          <a:bodyPr wrap="none" rtlCol="0">
            <a:spAutoFit/>
          </a:bodyPr>
          <a:lstStyle/>
          <a:p>
            <a:r>
              <a:rPr lang="en-US" sz="1400" dirty="0" smtClean="0"/>
              <a:t>Yes</a:t>
            </a:r>
            <a:endParaRPr lang="en-US" sz="1400" dirty="0"/>
          </a:p>
        </p:txBody>
      </p:sp>
      <p:sp>
        <p:nvSpPr>
          <p:cNvPr id="141" name="TextBox 140"/>
          <p:cNvSpPr txBox="1"/>
          <p:nvPr/>
        </p:nvSpPr>
        <p:spPr>
          <a:xfrm>
            <a:off x="1728591" y="4902984"/>
            <a:ext cx="394660" cy="307777"/>
          </a:xfrm>
          <a:prstGeom prst="rect">
            <a:avLst/>
          </a:prstGeom>
          <a:noFill/>
        </p:spPr>
        <p:txBody>
          <a:bodyPr wrap="none" rtlCol="0">
            <a:spAutoFit/>
          </a:bodyPr>
          <a:lstStyle/>
          <a:p>
            <a:r>
              <a:rPr lang="en-US" sz="1400" dirty="0" smtClean="0"/>
              <a:t>No</a:t>
            </a:r>
            <a:endParaRPr lang="en-US" sz="1400" dirty="0"/>
          </a:p>
        </p:txBody>
      </p:sp>
      <p:sp>
        <p:nvSpPr>
          <p:cNvPr id="142" name="TextBox 141"/>
          <p:cNvSpPr txBox="1"/>
          <p:nvPr/>
        </p:nvSpPr>
        <p:spPr>
          <a:xfrm>
            <a:off x="3958225" y="2642989"/>
            <a:ext cx="547201" cy="307777"/>
          </a:xfrm>
          <a:prstGeom prst="rect">
            <a:avLst/>
          </a:prstGeom>
          <a:noFill/>
        </p:spPr>
        <p:txBody>
          <a:bodyPr wrap="none" rtlCol="0">
            <a:spAutoFit/>
          </a:bodyPr>
          <a:lstStyle/>
          <a:p>
            <a:r>
              <a:rPr lang="en-US" sz="1400" dirty="0" err="1" smtClean="0"/>
              <a:t>Ariza</a:t>
            </a:r>
            <a:endParaRPr lang="en-US" sz="1400" dirty="0"/>
          </a:p>
        </p:txBody>
      </p:sp>
      <p:sp>
        <p:nvSpPr>
          <p:cNvPr id="143" name="TextBox 142"/>
          <p:cNvSpPr txBox="1"/>
          <p:nvPr/>
        </p:nvSpPr>
        <p:spPr>
          <a:xfrm>
            <a:off x="3958225" y="3181608"/>
            <a:ext cx="658770" cy="307777"/>
          </a:xfrm>
          <a:prstGeom prst="rect">
            <a:avLst/>
          </a:prstGeom>
          <a:noFill/>
        </p:spPr>
        <p:txBody>
          <a:bodyPr wrap="none" rtlCol="0">
            <a:spAutoFit/>
          </a:bodyPr>
          <a:lstStyle/>
          <a:p>
            <a:r>
              <a:rPr lang="en-US" sz="1400" dirty="0" smtClean="0"/>
              <a:t>Brown</a:t>
            </a:r>
            <a:endParaRPr lang="en-US" sz="1400" dirty="0"/>
          </a:p>
        </p:txBody>
      </p:sp>
      <p:sp>
        <p:nvSpPr>
          <p:cNvPr id="144" name="TextBox 143"/>
          <p:cNvSpPr txBox="1"/>
          <p:nvPr/>
        </p:nvSpPr>
        <p:spPr>
          <a:xfrm>
            <a:off x="3958225" y="3645071"/>
            <a:ext cx="665310" cy="307777"/>
          </a:xfrm>
          <a:prstGeom prst="rect">
            <a:avLst/>
          </a:prstGeom>
          <a:noFill/>
        </p:spPr>
        <p:txBody>
          <a:bodyPr wrap="none" rtlCol="0">
            <a:spAutoFit/>
          </a:bodyPr>
          <a:lstStyle/>
          <a:p>
            <a:r>
              <a:rPr lang="en-US" sz="1400" dirty="0" smtClean="0"/>
              <a:t>Bryant</a:t>
            </a:r>
            <a:endParaRPr lang="en-US" sz="1400" dirty="0"/>
          </a:p>
        </p:txBody>
      </p:sp>
      <p:sp>
        <p:nvSpPr>
          <p:cNvPr id="145" name="TextBox 144"/>
          <p:cNvSpPr txBox="1"/>
          <p:nvPr/>
        </p:nvSpPr>
        <p:spPr>
          <a:xfrm>
            <a:off x="3958225" y="4146112"/>
            <a:ext cx="547201" cy="307777"/>
          </a:xfrm>
          <a:prstGeom prst="rect">
            <a:avLst/>
          </a:prstGeom>
          <a:noFill/>
        </p:spPr>
        <p:txBody>
          <a:bodyPr wrap="none" rtlCol="0">
            <a:spAutoFit/>
          </a:bodyPr>
          <a:lstStyle/>
          <a:p>
            <a:r>
              <a:rPr lang="en-US" sz="1400" dirty="0" err="1" smtClean="0"/>
              <a:t>Ariza</a:t>
            </a:r>
            <a:endParaRPr lang="en-US" sz="1400" dirty="0"/>
          </a:p>
        </p:txBody>
      </p:sp>
      <p:sp>
        <p:nvSpPr>
          <p:cNvPr id="146" name="TextBox 145"/>
          <p:cNvSpPr txBox="1"/>
          <p:nvPr/>
        </p:nvSpPr>
        <p:spPr>
          <a:xfrm>
            <a:off x="3958225" y="4672204"/>
            <a:ext cx="658770" cy="307777"/>
          </a:xfrm>
          <a:prstGeom prst="rect">
            <a:avLst/>
          </a:prstGeom>
          <a:noFill/>
        </p:spPr>
        <p:txBody>
          <a:bodyPr wrap="none" rtlCol="0">
            <a:spAutoFit/>
          </a:bodyPr>
          <a:lstStyle/>
          <a:p>
            <a:r>
              <a:rPr lang="en-US" sz="1400" dirty="0" smtClean="0"/>
              <a:t>Brown</a:t>
            </a:r>
            <a:endParaRPr lang="en-US" sz="1400" dirty="0"/>
          </a:p>
        </p:txBody>
      </p:sp>
      <p:sp>
        <p:nvSpPr>
          <p:cNvPr id="147" name="TextBox 146"/>
          <p:cNvSpPr txBox="1"/>
          <p:nvPr/>
        </p:nvSpPr>
        <p:spPr>
          <a:xfrm>
            <a:off x="3958225" y="5361136"/>
            <a:ext cx="665310" cy="307777"/>
          </a:xfrm>
          <a:prstGeom prst="rect">
            <a:avLst/>
          </a:prstGeom>
          <a:noFill/>
        </p:spPr>
        <p:txBody>
          <a:bodyPr wrap="none" rtlCol="0">
            <a:spAutoFit/>
          </a:bodyPr>
          <a:lstStyle/>
          <a:p>
            <a:r>
              <a:rPr lang="en-US" sz="1400" dirty="0" smtClean="0"/>
              <a:t>Bryant</a:t>
            </a:r>
            <a:endParaRPr lang="en-US" sz="1400" dirty="0"/>
          </a:p>
        </p:txBody>
      </p:sp>
      <p:cxnSp>
        <p:nvCxnSpPr>
          <p:cNvPr id="148" name="Straight Connector 147"/>
          <p:cNvCxnSpPr>
            <a:stCxn id="165" idx="6"/>
            <a:endCxn id="140" idx="1"/>
          </p:cNvCxnSpPr>
          <p:nvPr/>
        </p:nvCxnSpPr>
        <p:spPr>
          <a:xfrm flipV="1">
            <a:off x="463463" y="3222761"/>
            <a:ext cx="1265128" cy="14056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p:cNvCxnSpPr>
            <a:stCxn id="165" idx="6"/>
            <a:endCxn id="141" idx="1"/>
          </p:cNvCxnSpPr>
          <p:nvPr/>
        </p:nvCxnSpPr>
        <p:spPr>
          <a:xfrm>
            <a:off x="463463" y="4628366"/>
            <a:ext cx="1265128" cy="4285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140" idx="3"/>
            <a:endCxn id="142" idx="1"/>
          </p:cNvCxnSpPr>
          <p:nvPr/>
        </p:nvCxnSpPr>
        <p:spPr>
          <a:xfrm flipV="1">
            <a:off x="2148834" y="2796878"/>
            <a:ext cx="1809391" cy="4258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40" idx="3"/>
            <a:endCxn id="143" idx="1"/>
          </p:cNvCxnSpPr>
          <p:nvPr/>
        </p:nvCxnSpPr>
        <p:spPr>
          <a:xfrm>
            <a:off x="2148834" y="3222761"/>
            <a:ext cx="1809391" cy="1127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a:stCxn id="140" idx="3"/>
            <a:endCxn id="144" idx="1"/>
          </p:cNvCxnSpPr>
          <p:nvPr/>
        </p:nvCxnSpPr>
        <p:spPr>
          <a:xfrm>
            <a:off x="2148834" y="3222761"/>
            <a:ext cx="1809391" cy="576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141" idx="3"/>
            <a:endCxn id="145" idx="1"/>
          </p:cNvCxnSpPr>
          <p:nvPr/>
        </p:nvCxnSpPr>
        <p:spPr>
          <a:xfrm flipV="1">
            <a:off x="2123251" y="4300001"/>
            <a:ext cx="1834974" cy="756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a:stCxn id="141" idx="3"/>
            <a:endCxn id="146" idx="1"/>
          </p:cNvCxnSpPr>
          <p:nvPr/>
        </p:nvCxnSpPr>
        <p:spPr>
          <a:xfrm flipV="1">
            <a:off x="2123251" y="4826093"/>
            <a:ext cx="1834974" cy="230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41" idx="3"/>
            <a:endCxn id="147" idx="1"/>
          </p:cNvCxnSpPr>
          <p:nvPr/>
        </p:nvCxnSpPr>
        <p:spPr>
          <a:xfrm>
            <a:off x="2123251" y="5056873"/>
            <a:ext cx="1834974" cy="458152"/>
          </a:xfrm>
          <a:prstGeom prst="line">
            <a:avLst/>
          </a:prstGeom>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1653436" y="1728591"/>
            <a:ext cx="854914" cy="307777"/>
          </a:xfrm>
          <a:prstGeom prst="rect">
            <a:avLst/>
          </a:prstGeom>
          <a:noFill/>
        </p:spPr>
        <p:txBody>
          <a:bodyPr wrap="none" rtlCol="0">
            <a:spAutoFit/>
          </a:bodyPr>
          <a:lstStyle/>
          <a:p>
            <a:r>
              <a:rPr lang="en-US" sz="1400" dirty="0" smtClean="0"/>
              <a:t>Technical</a:t>
            </a:r>
            <a:endParaRPr lang="en-US" sz="1400" dirty="0"/>
          </a:p>
        </p:txBody>
      </p:sp>
      <p:sp>
        <p:nvSpPr>
          <p:cNvPr id="157" name="TextBox 156"/>
          <p:cNvSpPr txBox="1"/>
          <p:nvPr/>
        </p:nvSpPr>
        <p:spPr>
          <a:xfrm>
            <a:off x="5498927" y="1728591"/>
            <a:ext cx="636777" cy="307777"/>
          </a:xfrm>
          <a:prstGeom prst="rect">
            <a:avLst/>
          </a:prstGeom>
          <a:noFill/>
        </p:spPr>
        <p:txBody>
          <a:bodyPr wrap="none" rtlCol="0">
            <a:spAutoFit/>
          </a:bodyPr>
          <a:lstStyle/>
          <a:p>
            <a:r>
              <a:rPr lang="en-US" sz="1400" dirty="0" smtClean="0"/>
              <a:t>Result</a:t>
            </a:r>
            <a:endParaRPr lang="en-US" sz="1400" dirty="0"/>
          </a:p>
        </p:txBody>
      </p:sp>
      <p:sp>
        <p:nvSpPr>
          <p:cNvPr id="158" name="TextBox 157"/>
          <p:cNvSpPr txBox="1"/>
          <p:nvPr/>
        </p:nvSpPr>
        <p:spPr>
          <a:xfrm>
            <a:off x="5473875" y="2567833"/>
            <a:ext cx="609462" cy="307777"/>
          </a:xfrm>
          <a:prstGeom prst="rect">
            <a:avLst/>
          </a:prstGeom>
          <a:noFill/>
        </p:spPr>
        <p:txBody>
          <a:bodyPr wrap="none" rtlCol="0">
            <a:spAutoFit/>
          </a:bodyPr>
          <a:lstStyle/>
          <a:p>
            <a:r>
              <a:rPr lang="en-US" sz="1400" dirty="0" smtClean="0"/>
              <a:t>Made</a:t>
            </a:r>
            <a:endParaRPr lang="en-US" sz="1400" dirty="0"/>
          </a:p>
        </p:txBody>
      </p:sp>
      <p:sp>
        <p:nvSpPr>
          <p:cNvPr id="159" name="TextBox 158"/>
          <p:cNvSpPr txBox="1"/>
          <p:nvPr/>
        </p:nvSpPr>
        <p:spPr>
          <a:xfrm>
            <a:off x="5473875" y="2780776"/>
            <a:ext cx="705642" cy="307777"/>
          </a:xfrm>
          <a:prstGeom prst="rect">
            <a:avLst/>
          </a:prstGeom>
          <a:noFill/>
        </p:spPr>
        <p:txBody>
          <a:bodyPr wrap="none" rtlCol="0">
            <a:spAutoFit/>
          </a:bodyPr>
          <a:lstStyle/>
          <a:p>
            <a:r>
              <a:rPr lang="en-US" sz="1400" dirty="0" smtClean="0"/>
              <a:t>Missed</a:t>
            </a:r>
            <a:endParaRPr lang="en-US" sz="1400" dirty="0"/>
          </a:p>
        </p:txBody>
      </p:sp>
      <p:sp>
        <p:nvSpPr>
          <p:cNvPr id="160" name="TextBox 159"/>
          <p:cNvSpPr txBox="1"/>
          <p:nvPr/>
        </p:nvSpPr>
        <p:spPr>
          <a:xfrm>
            <a:off x="5473875" y="3569915"/>
            <a:ext cx="609462" cy="307777"/>
          </a:xfrm>
          <a:prstGeom prst="rect">
            <a:avLst/>
          </a:prstGeom>
          <a:noFill/>
        </p:spPr>
        <p:txBody>
          <a:bodyPr wrap="none" rtlCol="0">
            <a:spAutoFit/>
          </a:bodyPr>
          <a:lstStyle/>
          <a:p>
            <a:r>
              <a:rPr lang="en-US" sz="1400" dirty="0" smtClean="0"/>
              <a:t>Made</a:t>
            </a:r>
            <a:endParaRPr lang="en-US" sz="1400" dirty="0"/>
          </a:p>
        </p:txBody>
      </p:sp>
      <p:sp>
        <p:nvSpPr>
          <p:cNvPr id="161" name="TextBox 160"/>
          <p:cNvSpPr txBox="1"/>
          <p:nvPr/>
        </p:nvSpPr>
        <p:spPr>
          <a:xfrm>
            <a:off x="5473875" y="3782858"/>
            <a:ext cx="705642" cy="307777"/>
          </a:xfrm>
          <a:prstGeom prst="rect">
            <a:avLst/>
          </a:prstGeom>
          <a:noFill/>
        </p:spPr>
        <p:txBody>
          <a:bodyPr wrap="none" rtlCol="0">
            <a:spAutoFit/>
          </a:bodyPr>
          <a:lstStyle/>
          <a:p>
            <a:r>
              <a:rPr lang="en-US" sz="1400" dirty="0" smtClean="0"/>
              <a:t>Missed</a:t>
            </a:r>
            <a:endParaRPr lang="en-US" sz="1400" dirty="0"/>
          </a:p>
        </p:txBody>
      </p:sp>
      <p:sp>
        <p:nvSpPr>
          <p:cNvPr id="162" name="TextBox 161"/>
          <p:cNvSpPr txBox="1"/>
          <p:nvPr/>
        </p:nvSpPr>
        <p:spPr>
          <a:xfrm>
            <a:off x="5473875" y="4622100"/>
            <a:ext cx="609462" cy="307777"/>
          </a:xfrm>
          <a:prstGeom prst="rect">
            <a:avLst/>
          </a:prstGeom>
          <a:noFill/>
        </p:spPr>
        <p:txBody>
          <a:bodyPr wrap="none" rtlCol="0">
            <a:spAutoFit/>
          </a:bodyPr>
          <a:lstStyle/>
          <a:p>
            <a:r>
              <a:rPr lang="en-US" sz="1400" dirty="0" smtClean="0"/>
              <a:t>Made</a:t>
            </a:r>
            <a:endParaRPr lang="en-US" sz="1400" dirty="0"/>
          </a:p>
        </p:txBody>
      </p:sp>
      <p:sp>
        <p:nvSpPr>
          <p:cNvPr id="163" name="TextBox 162"/>
          <p:cNvSpPr txBox="1"/>
          <p:nvPr/>
        </p:nvSpPr>
        <p:spPr>
          <a:xfrm>
            <a:off x="5473875" y="4835043"/>
            <a:ext cx="705642" cy="307777"/>
          </a:xfrm>
          <a:prstGeom prst="rect">
            <a:avLst/>
          </a:prstGeom>
          <a:noFill/>
        </p:spPr>
        <p:txBody>
          <a:bodyPr wrap="none" rtlCol="0">
            <a:spAutoFit/>
          </a:bodyPr>
          <a:lstStyle/>
          <a:p>
            <a:r>
              <a:rPr lang="en-US" sz="1400" dirty="0" smtClean="0"/>
              <a:t>Missed</a:t>
            </a:r>
            <a:endParaRPr lang="en-US" sz="1400" dirty="0"/>
          </a:p>
        </p:txBody>
      </p:sp>
      <p:sp>
        <p:nvSpPr>
          <p:cNvPr id="164" name="TextBox 163"/>
          <p:cNvSpPr txBox="1"/>
          <p:nvPr/>
        </p:nvSpPr>
        <p:spPr>
          <a:xfrm>
            <a:off x="3720230" y="1716065"/>
            <a:ext cx="634404" cy="307777"/>
          </a:xfrm>
          <a:prstGeom prst="rect">
            <a:avLst/>
          </a:prstGeom>
          <a:noFill/>
        </p:spPr>
        <p:txBody>
          <a:bodyPr wrap="none" rtlCol="0">
            <a:spAutoFit/>
          </a:bodyPr>
          <a:lstStyle/>
          <a:p>
            <a:r>
              <a:rPr lang="en-US" sz="1400" dirty="0" smtClean="0"/>
              <a:t>Player</a:t>
            </a:r>
            <a:endParaRPr lang="en-US" sz="1400" dirty="0"/>
          </a:p>
        </p:txBody>
      </p:sp>
      <p:sp>
        <p:nvSpPr>
          <p:cNvPr id="165" name="Oval 164"/>
          <p:cNvSpPr/>
          <p:nvPr/>
        </p:nvSpPr>
        <p:spPr>
          <a:xfrm>
            <a:off x="275573" y="4534421"/>
            <a:ext cx="187890" cy="18789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166" name="TextBox 165"/>
          <p:cNvSpPr txBox="1"/>
          <p:nvPr/>
        </p:nvSpPr>
        <p:spPr>
          <a:xfrm>
            <a:off x="5473875" y="3043822"/>
            <a:ext cx="609462" cy="307777"/>
          </a:xfrm>
          <a:prstGeom prst="rect">
            <a:avLst/>
          </a:prstGeom>
          <a:noFill/>
        </p:spPr>
        <p:txBody>
          <a:bodyPr wrap="none" rtlCol="0">
            <a:spAutoFit/>
          </a:bodyPr>
          <a:lstStyle/>
          <a:p>
            <a:r>
              <a:rPr lang="en-US" sz="1400" dirty="0" smtClean="0"/>
              <a:t>Made</a:t>
            </a:r>
            <a:endParaRPr lang="en-US" sz="1400" dirty="0"/>
          </a:p>
        </p:txBody>
      </p:sp>
      <p:sp>
        <p:nvSpPr>
          <p:cNvPr id="167" name="TextBox 166"/>
          <p:cNvSpPr txBox="1"/>
          <p:nvPr/>
        </p:nvSpPr>
        <p:spPr>
          <a:xfrm>
            <a:off x="5473875" y="3256765"/>
            <a:ext cx="705642" cy="307777"/>
          </a:xfrm>
          <a:prstGeom prst="rect">
            <a:avLst/>
          </a:prstGeom>
          <a:noFill/>
        </p:spPr>
        <p:txBody>
          <a:bodyPr wrap="none" rtlCol="0">
            <a:spAutoFit/>
          </a:bodyPr>
          <a:lstStyle/>
          <a:p>
            <a:r>
              <a:rPr lang="en-US" sz="1400" dirty="0" smtClean="0"/>
              <a:t>Missed</a:t>
            </a:r>
            <a:endParaRPr lang="en-US" sz="1400" dirty="0"/>
          </a:p>
        </p:txBody>
      </p:sp>
      <p:sp>
        <p:nvSpPr>
          <p:cNvPr id="168" name="TextBox 167"/>
          <p:cNvSpPr txBox="1"/>
          <p:nvPr/>
        </p:nvSpPr>
        <p:spPr>
          <a:xfrm>
            <a:off x="5473875" y="4058430"/>
            <a:ext cx="609462" cy="307777"/>
          </a:xfrm>
          <a:prstGeom prst="rect">
            <a:avLst/>
          </a:prstGeom>
          <a:noFill/>
        </p:spPr>
        <p:txBody>
          <a:bodyPr wrap="none" rtlCol="0">
            <a:spAutoFit/>
          </a:bodyPr>
          <a:lstStyle/>
          <a:p>
            <a:r>
              <a:rPr lang="en-US" sz="1400" dirty="0" smtClean="0"/>
              <a:t>Made</a:t>
            </a:r>
            <a:endParaRPr lang="en-US" sz="1400" dirty="0"/>
          </a:p>
        </p:txBody>
      </p:sp>
      <p:sp>
        <p:nvSpPr>
          <p:cNvPr id="169" name="TextBox 168"/>
          <p:cNvSpPr txBox="1"/>
          <p:nvPr/>
        </p:nvSpPr>
        <p:spPr>
          <a:xfrm>
            <a:off x="5473875" y="4271373"/>
            <a:ext cx="705642" cy="307777"/>
          </a:xfrm>
          <a:prstGeom prst="rect">
            <a:avLst/>
          </a:prstGeom>
          <a:noFill/>
        </p:spPr>
        <p:txBody>
          <a:bodyPr wrap="none" rtlCol="0">
            <a:spAutoFit/>
          </a:bodyPr>
          <a:lstStyle/>
          <a:p>
            <a:r>
              <a:rPr lang="en-US" sz="1400" dirty="0" smtClean="0"/>
              <a:t>Missed</a:t>
            </a:r>
            <a:endParaRPr lang="en-US" sz="1400" dirty="0"/>
          </a:p>
        </p:txBody>
      </p:sp>
      <p:sp>
        <p:nvSpPr>
          <p:cNvPr id="170" name="TextBox 169"/>
          <p:cNvSpPr txBox="1"/>
          <p:nvPr/>
        </p:nvSpPr>
        <p:spPr>
          <a:xfrm>
            <a:off x="5473875" y="5235875"/>
            <a:ext cx="609462" cy="307777"/>
          </a:xfrm>
          <a:prstGeom prst="rect">
            <a:avLst/>
          </a:prstGeom>
          <a:noFill/>
        </p:spPr>
        <p:txBody>
          <a:bodyPr wrap="none" rtlCol="0">
            <a:spAutoFit/>
          </a:bodyPr>
          <a:lstStyle/>
          <a:p>
            <a:r>
              <a:rPr lang="en-US" sz="1400" dirty="0" smtClean="0"/>
              <a:t>Made</a:t>
            </a:r>
            <a:endParaRPr lang="en-US" sz="1400" dirty="0"/>
          </a:p>
        </p:txBody>
      </p:sp>
      <p:sp>
        <p:nvSpPr>
          <p:cNvPr id="171" name="TextBox 170"/>
          <p:cNvSpPr txBox="1"/>
          <p:nvPr/>
        </p:nvSpPr>
        <p:spPr>
          <a:xfrm>
            <a:off x="5473875" y="5448818"/>
            <a:ext cx="705642" cy="307777"/>
          </a:xfrm>
          <a:prstGeom prst="rect">
            <a:avLst/>
          </a:prstGeom>
          <a:noFill/>
        </p:spPr>
        <p:txBody>
          <a:bodyPr wrap="none" rtlCol="0">
            <a:spAutoFit/>
          </a:bodyPr>
          <a:lstStyle/>
          <a:p>
            <a:r>
              <a:rPr lang="en-US" sz="1400" dirty="0" smtClean="0"/>
              <a:t>Missed</a:t>
            </a:r>
            <a:endParaRPr lang="en-US" sz="1400" dirty="0"/>
          </a:p>
        </p:txBody>
      </p:sp>
      <p:cxnSp>
        <p:nvCxnSpPr>
          <p:cNvPr id="172" name="Straight Connector 171"/>
          <p:cNvCxnSpPr>
            <a:stCxn id="142" idx="3"/>
            <a:endCxn id="158" idx="1"/>
          </p:cNvCxnSpPr>
          <p:nvPr/>
        </p:nvCxnSpPr>
        <p:spPr>
          <a:xfrm flipV="1">
            <a:off x="4505426" y="2721722"/>
            <a:ext cx="968449" cy="751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a:stCxn id="142" idx="3"/>
            <a:endCxn id="159" idx="1"/>
          </p:cNvCxnSpPr>
          <p:nvPr/>
        </p:nvCxnSpPr>
        <p:spPr>
          <a:xfrm>
            <a:off x="4505426" y="2796878"/>
            <a:ext cx="968449" cy="1377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p:cNvCxnSpPr>
            <a:stCxn id="143" idx="3"/>
            <a:endCxn id="166" idx="1"/>
          </p:cNvCxnSpPr>
          <p:nvPr/>
        </p:nvCxnSpPr>
        <p:spPr>
          <a:xfrm flipV="1">
            <a:off x="4616995" y="3197711"/>
            <a:ext cx="856880" cy="13778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5" name="Straight Connector 174"/>
          <p:cNvCxnSpPr>
            <a:stCxn id="143" idx="3"/>
            <a:endCxn id="167" idx="1"/>
          </p:cNvCxnSpPr>
          <p:nvPr/>
        </p:nvCxnSpPr>
        <p:spPr>
          <a:xfrm>
            <a:off x="4616995" y="3335497"/>
            <a:ext cx="856880" cy="751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6" name="Straight Connector 175"/>
          <p:cNvCxnSpPr>
            <a:stCxn id="144" idx="3"/>
            <a:endCxn id="160" idx="1"/>
          </p:cNvCxnSpPr>
          <p:nvPr/>
        </p:nvCxnSpPr>
        <p:spPr>
          <a:xfrm flipV="1">
            <a:off x="4623535" y="3723804"/>
            <a:ext cx="850340" cy="751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a:stCxn id="144" idx="3"/>
            <a:endCxn id="161" idx="1"/>
          </p:cNvCxnSpPr>
          <p:nvPr/>
        </p:nvCxnSpPr>
        <p:spPr>
          <a:xfrm>
            <a:off x="4623535" y="3798960"/>
            <a:ext cx="850340" cy="1377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a:stCxn id="145" idx="3"/>
            <a:endCxn id="168" idx="1"/>
          </p:cNvCxnSpPr>
          <p:nvPr/>
        </p:nvCxnSpPr>
        <p:spPr>
          <a:xfrm flipV="1">
            <a:off x="4505426" y="4212319"/>
            <a:ext cx="968449" cy="876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9" name="Straight Connector 178"/>
          <p:cNvCxnSpPr>
            <a:stCxn id="145" idx="3"/>
            <a:endCxn id="169" idx="1"/>
          </p:cNvCxnSpPr>
          <p:nvPr/>
        </p:nvCxnSpPr>
        <p:spPr>
          <a:xfrm>
            <a:off x="4505426" y="4300001"/>
            <a:ext cx="968449" cy="1252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0" name="Straight Connector 179"/>
          <p:cNvCxnSpPr>
            <a:stCxn id="146" idx="3"/>
            <a:endCxn id="162" idx="1"/>
          </p:cNvCxnSpPr>
          <p:nvPr/>
        </p:nvCxnSpPr>
        <p:spPr>
          <a:xfrm flipV="1">
            <a:off x="4616995" y="4775989"/>
            <a:ext cx="856880" cy="50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a:stCxn id="146" idx="3"/>
            <a:endCxn id="163" idx="1"/>
          </p:cNvCxnSpPr>
          <p:nvPr/>
        </p:nvCxnSpPr>
        <p:spPr>
          <a:xfrm>
            <a:off x="4616995" y="4826093"/>
            <a:ext cx="856880" cy="16283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Straight Connector 181"/>
          <p:cNvCxnSpPr>
            <a:stCxn id="147" idx="3"/>
            <a:endCxn id="170" idx="1"/>
          </p:cNvCxnSpPr>
          <p:nvPr/>
        </p:nvCxnSpPr>
        <p:spPr>
          <a:xfrm flipV="1">
            <a:off x="4623535" y="5389764"/>
            <a:ext cx="850340" cy="1252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a:stCxn id="147" idx="3"/>
            <a:endCxn id="171" idx="1"/>
          </p:cNvCxnSpPr>
          <p:nvPr/>
        </p:nvCxnSpPr>
        <p:spPr>
          <a:xfrm>
            <a:off x="4623535" y="5515025"/>
            <a:ext cx="850340" cy="87682"/>
          </a:xfrm>
          <a:prstGeom prst="line">
            <a:avLst/>
          </a:prstGeom>
        </p:spPr>
        <p:style>
          <a:lnRef idx="1">
            <a:schemeClr val="accent1"/>
          </a:lnRef>
          <a:fillRef idx="0">
            <a:schemeClr val="accent1"/>
          </a:fillRef>
          <a:effectRef idx="0">
            <a:schemeClr val="accent1"/>
          </a:effectRef>
          <a:fontRef idx="minor">
            <a:schemeClr val="tx1"/>
          </a:fontRef>
        </p:style>
      </p:cxnSp>
      <p:sp>
        <p:nvSpPr>
          <p:cNvPr id="184" name="TextBox 183"/>
          <p:cNvSpPr txBox="1"/>
          <p:nvPr/>
        </p:nvSpPr>
        <p:spPr>
          <a:xfrm>
            <a:off x="1653436" y="2141951"/>
            <a:ext cx="1056892" cy="307777"/>
          </a:xfrm>
          <a:prstGeom prst="rect">
            <a:avLst/>
          </a:prstGeom>
          <a:noFill/>
        </p:spPr>
        <p:txBody>
          <a:bodyPr wrap="none" rtlCol="0">
            <a:spAutoFit/>
          </a:bodyPr>
          <a:lstStyle/>
          <a:p>
            <a:r>
              <a:rPr lang="en-US" sz="1400" dirty="0" smtClean="0">
                <a:solidFill>
                  <a:srgbClr val="C00000"/>
                </a:solidFill>
              </a:rPr>
              <a:t>P(Technical)</a:t>
            </a:r>
            <a:endParaRPr lang="en-US" sz="1400" dirty="0">
              <a:solidFill>
                <a:srgbClr val="C00000"/>
              </a:solidFill>
            </a:endParaRPr>
          </a:p>
        </p:txBody>
      </p:sp>
      <p:sp>
        <p:nvSpPr>
          <p:cNvPr id="185" name="TextBox 184"/>
          <p:cNvSpPr txBox="1"/>
          <p:nvPr/>
        </p:nvSpPr>
        <p:spPr>
          <a:xfrm>
            <a:off x="3294346" y="2141951"/>
            <a:ext cx="1670137" cy="307777"/>
          </a:xfrm>
          <a:prstGeom prst="rect">
            <a:avLst/>
          </a:prstGeom>
          <a:noFill/>
        </p:spPr>
        <p:txBody>
          <a:bodyPr wrap="none" rtlCol="0">
            <a:spAutoFit/>
          </a:bodyPr>
          <a:lstStyle/>
          <a:p>
            <a:r>
              <a:rPr lang="en-US" sz="1400" dirty="0" smtClean="0">
                <a:solidFill>
                  <a:srgbClr val="C00000"/>
                </a:solidFill>
              </a:rPr>
              <a:t>P(Player | Technical)</a:t>
            </a:r>
            <a:endParaRPr lang="en-US" sz="1400" dirty="0">
              <a:solidFill>
                <a:srgbClr val="C00000"/>
              </a:solidFill>
            </a:endParaRPr>
          </a:p>
        </p:txBody>
      </p:sp>
      <p:sp>
        <p:nvSpPr>
          <p:cNvPr id="186" name="TextBox 185"/>
          <p:cNvSpPr txBox="1"/>
          <p:nvPr/>
        </p:nvSpPr>
        <p:spPr>
          <a:xfrm>
            <a:off x="5022938" y="2141951"/>
            <a:ext cx="2304926" cy="307777"/>
          </a:xfrm>
          <a:prstGeom prst="rect">
            <a:avLst/>
          </a:prstGeom>
          <a:noFill/>
        </p:spPr>
        <p:txBody>
          <a:bodyPr wrap="none" rtlCol="0">
            <a:spAutoFit/>
          </a:bodyPr>
          <a:lstStyle/>
          <a:p>
            <a:r>
              <a:rPr lang="en-US" sz="1400" dirty="0" smtClean="0">
                <a:solidFill>
                  <a:srgbClr val="C00000"/>
                </a:solidFill>
              </a:rPr>
              <a:t>P(Made | Technical </a:t>
            </a:r>
            <a:r>
              <a:rPr lang="en-US" sz="1400" dirty="0" smtClean="0">
                <a:solidFill>
                  <a:srgbClr val="C00000"/>
                </a:solidFill>
                <a:latin typeface="Century Schoolbook"/>
              </a:rPr>
              <a:t>∩</a:t>
            </a:r>
            <a:r>
              <a:rPr lang="en-US" sz="1400" dirty="0" smtClean="0">
                <a:solidFill>
                  <a:srgbClr val="C00000"/>
                </a:solidFill>
              </a:rPr>
              <a:t> Player)</a:t>
            </a:r>
            <a:endParaRPr lang="en-US" sz="1400" dirty="0">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Bayes’ Theorem</a:t>
            </a:r>
            <a:endParaRPr lang="en-US" dirty="0"/>
          </a:p>
        </p:txBody>
      </p:sp>
      <p:sp>
        <p:nvSpPr>
          <p:cNvPr id="54" name="Rectangle 53"/>
          <p:cNvSpPr/>
          <p:nvPr/>
        </p:nvSpPr>
        <p:spPr>
          <a:xfrm>
            <a:off x="1778762" y="1377956"/>
            <a:ext cx="5865195" cy="1200329"/>
          </a:xfrm>
          <a:prstGeom prst="rect">
            <a:avLst/>
          </a:prstGeom>
        </p:spPr>
        <p:txBody>
          <a:bodyPr wrap="none">
            <a:spAutoFit/>
          </a:bodyPr>
          <a:lstStyle/>
          <a:p>
            <a:r>
              <a:rPr lang="en-US" dirty="0" smtClean="0"/>
              <a:t>P(A ∩ B) = P(A|B)P(B)	-- general multiplication rule</a:t>
            </a:r>
          </a:p>
          <a:p>
            <a:r>
              <a:rPr lang="en-US" dirty="0" smtClean="0"/>
              <a:t>P(B ∩ A) = P(B|A)P(A)	-- same thing but swap B and A</a:t>
            </a:r>
          </a:p>
          <a:p>
            <a:endParaRPr lang="en-US" dirty="0" smtClean="0"/>
          </a:p>
          <a:p>
            <a:r>
              <a:rPr lang="en-US" dirty="0" smtClean="0"/>
              <a:t>P(A|B)P(B) = P(B|A)P(A)	-- set right-hand sides equal</a:t>
            </a:r>
            <a:endParaRPr lang="en-US" dirty="0"/>
          </a:p>
        </p:txBody>
      </p:sp>
      <p:graphicFrame>
        <p:nvGraphicFramePr>
          <p:cNvPr id="94211" name="Object 3"/>
          <p:cNvGraphicFramePr>
            <a:graphicFrameLocks noChangeAspect="1"/>
          </p:cNvGraphicFramePr>
          <p:nvPr/>
        </p:nvGraphicFramePr>
        <p:xfrm>
          <a:off x="3159604" y="3503308"/>
          <a:ext cx="2533650" cy="574675"/>
        </p:xfrm>
        <a:graphic>
          <a:graphicData uri="http://schemas.openxmlformats.org/presentationml/2006/ole">
            <mc:AlternateContent xmlns:mc="http://schemas.openxmlformats.org/markup-compatibility/2006">
              <mc:Choice xmlns:v="urn:schemas-microsoft-com:vml" Requires="v">
                <p:oleObj spid="_x0000_s94214" name="Document" r:id="rId3" imgW="2536897" imgH="580897" progId="Word.Document.12">
                  <p:embed/>
                </p:oleObj>
              </mc:Choice>
              <mc:Fallback>
                <p:oleObj name="Document" r:id="rId3" imgW="2536897" imgH="580897"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9604" y="3503308"/>
                        <a:ext cx="2533650"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 of Bayes</a:t>
            </a:r>
            <a:endParaRPr lang="en-US" dirty="0"/>
          </a:p>
        </p:txBody>
      </p:sp>
      <p:graphicFrame>
        <p:nvGraphicFramePr>
          <p:cNvPr id="3" name="Table 2"/>
          <p:cNvGraphicFramePr>
            <a:graphicFrameLocks noGrp="1"/>
          </p:cNvGraphicFramePr>
          <p:nvPr/>
        </p:nvGraphicFramePr>
        <p:xfrm>
          <a:off x="508175" y="1394044"/>
          <a:ext cx="3813305" cy="3887352"/>
        </p:xfrm>
        <a:graphic>
          <a:graphicData uri="http://schemas.openxmlformats.org/drawingml/2006/table">
            <a:tbl>
              <a:tblPr/>
              <a:tblGrid>
                <a:gridCol w="1147694"/>
                <a:gridCol w="888537"/>
                <a:gridCol w="888537"/>
                <a:gridCol w="888537"/>
              </a:tblGrid>
              <a:tr h="277668">
                <a:tc>
                  <a:txBody>
                    <a:bodyPr/>
                    <a:lstStyle/>
                    <a:p>
                      <a:pPr algn="l" fontAlgn="b"/>
                      <a:r>
                        <a:rPr lang="en-US" sz="1600" b="0" i="0" u="none" strike="noStrike" dirty="0" smtClean="0">
                          <a:solidFill>
                            <a:srgbClr val="000000"/>
                          </a:solidFill>
                          <a:latin typeface="Calibri"/>
                        </a:rPr>
                        <a:t>Last Name</a:t>
                      </a:r>
                      <a:endParaRPr lang="en-US" sz="1600" b="0" i="0" u="none" strike="noStrike" dirty="0">
                        <a:solidFill>
                          <a:srgbClr val="000000"/>
                        </a:solidFill>
                        <a:latin typeface="Calibri"/>
                      </a:endParaRPr>
                    </a:p>
                  </a:txBody>
                  <a:tcPr marL="13883" marR="13883" marT="13883" marB="0" anchor="b">
                    <a:lnL>
                      <a:noFill/>
                    </a:lnL>
                    <a:lnR>
                      <a:noFill/>
                    </a:lnR>
                    <a:lnT>
                      <a:noFill/>
                    </a:lnT>
                    <a:lnB>
                      <a:noFill/>
                    </a:lnB>
                  </a:tcPr>
                </a:tc>
                <a:tc>
                  <a:txBody>
                    <a:bodyPr/>
                    <a:lstStyle/>
                    <a:p>
                      <a:pPr algn="l" fontAlgn="b"/>
                      <a:r>
                        <a:rPr lang="en-US" sz="1600" b="0" i="0" u="none" strike="noStrike" dirty="0" smtClean="0">
                          <a:solidFill>
                            <a:srgbClr val="000000"/>
                          </a:solidFill>
                          <a:latin typeface="Calibri"/>
                        </a:rPr>
                        <a:t>FT Made</a:t>
                      </a:r>
                      <a:endParaRPr lang="en-US" sz="1600" b="0" i="0" u="none" strike="noStrike" dirty="0">
                        <a:solidFill>
                          <a:srgbClr val="000000"/>
                        </a:solidFill>
                        <a:latin typeface="Calibri"/>
                      </a:endParaRPr>
                    </a:p>
                  </a:txBody>
                  <a:tcPr marL="13883" marR="13883" marT="13883" marB="0" anchor="b">
                    <a:lnL>
                      <a:noFill/>
                    </a:lnL>
                    <a:lnR>
                      <a:noFill/>
                    </a:lnR>
                    <a:lnT>
                      <a:noFill/>
                    </a:lnT>
                    <a:lnB>
                      <a:noFill/>
                    </a:lnB>
                  </a:tcPr>
                </a:tc>
                <a:tc>
                  <a:txBody>
                    <a:bodyPr/>
                    <a:lstStyle/>
                    <a:p>
                      <a:pPr algn="l" fontAlgn="b"/>
                      <a:r>
                        <a:rPr lang="en-US" sz="1600" b="0" i="0" u="none" strike="noStrike" dirty="0" smtClean="0">
                          <a:solidFill>
                            <a:srgbClr val="000000"/>
                          </a:solidFill>
                          <a:latin typeface="Calibri"/>
                        </a:rPr>
                        <a:t>FT Missed</a:t>
                      </a:r>
                      <a:endParaRPr lang="en-US" sz="1600" b="0" i="0" u="none" strike="noStrike" dirty="0">
                        <a:solidFill>
                          <a:srgbClr val="000000"/>
                        </a:solidFill>
                        <a:latin typeface="Calibri"/>
                      </a:endParaRPr>
                    </a:p>
                  </a:txBody>
                  <a:tcPr marL="13883" marR="13883" marT="13883" marB="0" anchor="b">
                    <a:lnL>
                      <a:noFill/>
                    </a:lnL>
                    <a:lnR>
                      <a:noFill/>
                    </a:lnR>
                    <a:lnT>
                      <a:noFill/>
                    </a:lnT>
                    <a:lnB>
                      <a:noFill/>
                    </a:lnB>
                  </a:tcPr>
                </a:tc>
                <a:tc>
                  <a:txBody>
                    <a:bodyPr/>
                    <a:lstStyle/>
                    <a:p>
                      <a:pPr algn="l" fontAlgn="b"/>
                      <a:r>
                        <a:rPr lang="en-US" sz="1600" b="0" i="0" u="none" strike="noStrike">
                          <a:solidFill>
                            <a:srgbClr val="000000"/>
                          </a:solidFill>
                          <a:latin typeface="Calibri"/>
                        </a:rPr>
                        <a:t>Total</a:t>
                      </a:r>
                    </a:p>
                  </a:txBody>
                  <a:tcPr marL="13883" marR="13883" marT="13883" marB="0" anchor="b">
                    <a:lnL>
                      <a:noFill/>
                    </a:lnL>
                    <a:lnR>
                      <a:noFill/>
                    </a:lnR>
                    <a:lnT>
                      <a:noFill/>
                    </a:lnT>
                    <a:lnB>
                      <a:noFill/>
                    </a:lnB>
                  </a:tcPr>
                </a:tc>
              </a:tr>
              <a:tr h="277668">
                <a:tc>
                  <a:txBody>
                    <a:bodyPr/>
                    <a:lstStyle/>
                    <a:p>
                      <a:pPr algn="l" fontAlgn="b"/>
                      <a:r>
                        <a:rPr lang="en-US" sz="1600" b="0" i="0" u="none" strike="noStrike">
                          <a:solidFill>
                            <a:srgbClr val="000000"/>
                          </a:solidFill>
                          <a:latin typeface="Calibri"/>
                        </a:rPr>
                        <a:t>Ariza</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0.058</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0.029</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0.087</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Brown</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0.010</a:t>
                      </a:r>
                    </a:p>
                  </a:txBody>
                  <a:tcPr marL="13883" marR="13883" marT="13883"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0.002</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0.012</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Bryant</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0.244</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0.039</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0.283</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Bynum</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0.067</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0.029</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0.096</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Farmar</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0.022</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0.014</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dirty="0">
                          <a:solidFill>
                            <a:srgbClr val="000000"/>
                          </a:solidFill>
                          <a:latin typeface="Calibri"/>
                        </a:rPr>
                        <a:t>0.036</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Fisher</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0.052</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0.009</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0.062</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Gasol</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0.165</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0.051</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0.215</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Odom</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0.074</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0.046</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0.120</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Powell</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0.016</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0.004</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0.021</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Radmanovic</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0.009</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0.001</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0.010</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Vujacic</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0.028</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0.003</a:t>
                      </a:r>
                    </a:p>
                  </a:txBody>
                  <a:tcPr marL="13883" marR="13883" marT="13883"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600" b="0" i="0" u="none" strike="noStrike">
                          <a:solidFill>
                            <a:srgbClr val="000000"/>
                          </a:solidFill>
                          <a:latin typeface="Calibri"/>
                        </a:rPr>
                        <a:t>0.030</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Walton</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0.019</a:t>
                      </a:r>
                    </a:p>
                  </a:txBody>
                  <a:tcPr marL="13883" marR="13883" marT="1388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latin typeface="Calibri"/>
                        </a:rPr>
                        <a:t>0.009</a:t>
                      </a:r>
                    </a:p>
                  </a:txBody>
                  <a:tcPr marL="13883" marR="13883" marT="1388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latin typeface="Calibri"/>
                        </a:rPr>
                        <a:t>0.028</a:t>
                      </a:r>
                    </a:p>
                  </a:txBody>
                  <a:tcPr marL="13883" marR="13883" marT="13883" marB="0" anchor="b">
                    <a:lnL w="6350" cap="flat" cmpd="sng" algn="ctr">
                      <a:solidFill>
                        <a:srgbClr val="000000"/>
                      </a:solidFill>
                      <a:prstDash val="solid"/>
                      <a:round/>
                      <a:headEnd type="none" w="med" len="med"/>
                      <a:tailEnd type="none" w="med" len="med"/>
                    </a:lnL>
                    <a:lnR>
                      <a:noFill/>
                    </a:lnR>
                    <a:lnT>
                      <a:noFill/>
                    </a:lnT>
                    <a:lnB>
                      <a:noFill/>
                    </a:lnB>
                  </a:tcPr>
                </a:tc>
              </a:tr>
              <a:tr h="277668">
                <a:tc>
                  <a:txBody>
                    <a:bodyPr/>
                    <a:lstStyle/>
                    <a:p>
                      <a:pPr algn="l" fontAlgn="b"/>
                      <a:r>
                        <a:rPr lang="en-US" sz="1600" b="0" i="0" u="none" strike="noStrike">
                          <a:solidFill>
                            <a:srgbClr val="000000"/>
                          </a:solidFill>
                          <a:latin typeface="Calibri"/>
                        </a:rPr>
                        <a:t>Total</a:t>
                      </a:r>
                    </a:p>
                  </a:txBody>
                  <a:tcPr marL="13883" marR="13883" marT="13883" marB="0" anchor="b">
                    <a:lnL>
                      <a:noFill/>
                    </a:lnL>
                    <a:lnR>
                      <a:noFill/>
                    </a:lnR>
                    <a:lnT>
                      <a:noFill/>
                    </a:lnT>
                    <a:lnB>
                      <a:noFill/>
                    </a:lnB>
                  </a:tcPr>
                </a:tc>
                <a:tc>
                  <a:txBody>
                    <a:bodyPr/>
                    <a:lstStyle/>
                    <a:p>
                      <a:pPr algn="r" fontAlgn="b"/>
                      <a:r>
                        <a:rPr lang="en-US" sz="1600" b="0" i="0" u="none" strike="noStrike">
                          <a:solidFill>
                            <a:srgbClr val="000000"/>
                          </a:solidFill>
                          <a:latin typeface="Calibri"/>
                        </a:rPr>
                        <a:t>0.765</a:t>
                      </a:r>
                    </a:p>
                  </a:txBody>
                  <a:tcPr marL="13883" marR="13883" marT="1388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a:solidFill>
                            <a:srgbClr val="000000"/>
                          </a:solidFill>
                          <a:latin typeface="Calibri"/>
                        </a:rPr>
                        <a:t>0.235</a:t>
                      </a:r>
                    </a:p>
                  </a:txBody>
                  <a:tcPr marL="13883" marR="13883" marT="1388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600" b="0" i="0" u="none" strike="noStrike" dirty="0">
                          <a:solidFill>
                            <a:srgbClr val="000000"/>
                          </a:solidFill>
                          <a:latin typeface="Calibri"/>
                        </a:rPr>
                        <a:t>1.000</a:t>
                      </a:r>
                    </a:p>
                  </a:txBody>
                  <a:tcPr marL="13883" marR="13883" marT="13883" marB="0" anchor="b">
                    <a:lnL>
                      <a:noFill/>
                    </a:lnL>
                    <a:lnR>
                      <a:noFill/>
                    </a:lnR>
                    <a:lnT>
                      <a:noFill/>
                    </a:lnT>
                    <a:lnB>
                      <a:noFill/>
                    </a:lnB>
                  </a:tcPr>
                </a:tc>
              </a:tr>
            </a:tbl>
          </a:graphicData>
        </a:graphic>
      </p:graphicFrame>
      <p:sp>
        <p:nvSpPr>
          <p:cNvPr id="4" name="TextBox 3"/>
          <p:cNvSpPr txBox="1"/>
          <p:nvPr/>
        </p:nvSpPr>
        <p:spPr>
          <a:xfrm>
            <a:off x="4823045" y="1340284"/>
            <a:ext cx="3932650" cy="1754326"/>
          </a:xfrm>
          <a:prstGeom prst="rect">
            <a:avLst/>
          </a:prstGeom>
          <a:noFill/>
        </p:spPr>
        <p:txBody>
          <a:bodyPr wrap="square" rtlCol="0">
            <a:spAutoFit/>
          </a:bodyPr>
          <a:lstStyle/>
          <a:p>
            <a:r>
              <a:rPr lang="en-US" dirty="0" smtClean="0"/>
              <a:t>A unidentified player is on the free throw line. The player makes the shot.</a:t>
            </a:r>
          </a:p>
          <a:p>
            <a:r>
              <a:rPr lang="en-US" dirty="0" smtClean="0"/>
              <a:t>What is the probability that player was Bryant?</a:t>
            </a:r>
          </a:p>
          <a:p>
            <a:endParaRPr lang="en-US" dirty="0" smtClean="0"/>
          </a:p>
          <a:p>
            <a:r>
              <a:rPr lang="en-US" dirty="0" smtClean="0"/>
              <a:t>Find P(Bryant | FT Made)</a:t>
            </a:r>
            <a:endParaRPr lang="en-US" dirty="0"/>
          </a:p>
        </p:txBody>
      </p:sp>
      <p:sp>
        <p:nvSpPr>
          <p:cNvPr id="5" name="TextBox 4"/>
          <p:cNvSpPr txBox="1"/>
          <p:nvPr/>
        </p:nvSpPr>
        <p:spPr>
          <a:xfrm>
            <a:off x="4935255" y="3256767"/>
            <a:ext cx="3895594" cy="923330"/>
          </a:xfrm>
          <a:prstGeom prst="rect">
            <a:avLst/>
          </a:prstGeom>
          <a:noFill/>
        </p:spPr>
        <p:txBody>
          <a:bodyPr wrap="square" rtlCol="0">
            <a:spAutoFit/>
          </a:bodyPr>
          <a:lstStyle/>
          <a:p>
            <a:r>
              <a:rPr lang="en-US" dirty="0" smtClean="0"/>
              <a:t>Directly from the table:</a:t>
            </a:r>
          </a:p>
          <a:p>
            <a:r>
              <a:rPr lang="en-US" dirty="0" smtClean="0"/>
              <a:t>= P(Bryant </a:t>
            </a:r>
            <a:r>
              <a:rPr lang="en-US" dirty="0" smtClean="0">
                <a:latin typeface="Century Schoolbook"/>
              </a:rPr>
              <a:t>∩ FT Made)/P(FT Made)</a:t>
            </a:r>
          </a:p>
          <a:p>
            <a:r>
              <a:rPr lang="en-US" dirty="0" smtClean="0">
                <a:latin typeface="Century Schoolbook"/>
              </a:rPr>
              <a:t>= 0.244 / 0.765 = 0.320</a:t>
            </a:r>
            <a:endParaRPr lang="en-US" dirty="0"/>
          </a:p>
        </p:txBody>
      </p:sp>
      <p:sp>
        <p:nvSpPr>
          <p:cNvPr id="6" name="TextBox 5"/>
          <p:cNvSpPr txBox="1"/>
          <p:nvPr/>
        </p:nvSpPr>
        <p:spPr>
          <a:xfrm>
            <a:off x="4860099" y="4334005"/>
            <a:ext cx="3682652" cy="1477328"/>
          </a:xfrm>
          <a:prstGeom prst="rect">
            <a:avLst/>
          </a:prstGeom>
          <a:noFill/>
        </p:spPr>
        <p:txBody>
          <a:bodyPr wrap="square" rtlCol="0">
            <a:spAutoFit/>
          </a:bodyPr>
          <a:lstStyle/>
          <a:p>
            <a:r>
              <a:rPr lang="en-US" dirty="0" smtClean="0"/>
              <a:t>Via Bayes (easy way):</a:t>
            </a:r>
          </a:p>
          <a:p>
            <a:r>
              <a:rPr lang="en-US" dirty="0" smtClean="0"/>
              <a:t>= P(FT Made | Bryant) P(Bryant) / P(FT Made)</a:t>
            </a:r>
          </a:p>
          <a:p>
            <a:endParaRPr lang="en-US" dirty="0" smtClean="0"/>
          </a:p>
          <a:p>
            <a:r>
              <a:rPr lang="en-US" dirty="0" smtClean="0"/>
              <a:t>= 0.863*0.283/0.765 = 0.320</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Bayes: Information</a:t>
            </a:r>
            <a:endParaRPr lang="en-US" dirty="0"/>
          </a:p>
        </p:txBody>
      </p:sp>
      <p:sp>
        <p:nvSpPr>
          <p:cNvPr id="5" name="Rectangle 4"/>
          <p:cNvSpPr/>
          <p:nvPr/>
        </p:nvSpPr>
        <p:spPr>
          <a:xfrm>
            <a:off x="5681212" y="1377956"/>
            <a:ext cx="2541465" cy="369332"/>
          </a:xfrm>
          <a:prstGeom prst="rect">
            <a:avLst/>
          </a:prstGeom>
        </p:spPr>
        <p:txBody>
          <a:bodyPr wrap="none">
            <a:spAutoFit/>
          </a:bodyPr>
          <a:lstStyle/>
          <a:p>
            <a:r>
              <a:rPr lang="en-US" dirty="0" smtClean="0">
                <a:solidFill>
                  <a:srgbClr val="0070C0"/>
                </a:solidFill>
              </a:rPr>
              <a:t>Find P(Bryant | FT Made)</a:t>
            </a:r>
            <a:endParaRPr lang="en-US" dirty="0">
              <a:solidFill>
                <a:srgbClr val="0070C0"/>
              </a:solidFill>
            </a:endParaRPr>
          </a:p>
        </p:txBody>
      </p:sp>
      <p:sp>
        <p:nvSpPr>
          <p:cNvPr id="7" name="TextBox 6"/>
          <p:cNvSpPr txBox="1"/>
          <p:nvPr/>
        </p:nvSpPr>
        <p:spPr>
          <a:xfrm>
            <a:off x="5624186" y="2129425"/>
            <a:ext cx="2689326" cy="923330"/>
          </a:xfrm>
          <a:prstGeom prst="rect">
            <a:avLst/>
          </a:prstGeom>
          <a:noFill/>
        </p:spPr>
        <p:txBody>
          <a:bodyPr wrap="none" rtlCol="0">
            <a:spAutoFit/>
          </a:bodyPr>
          <a:lstStyle/>
          <a:p>
            <a:r>
              <a:rPr lang="en-US" dirty="0" smtClean="0"/>
              <a:t>Bayes Numerator:</a:t>
            </a:r>
          </a:p>
          <a:p>
            <a:r>
              <a:rPr lang="en-US" dirty="0" smtClean="0"/>
              <a:t>P(Made | Bryant)P(Bryant)</a:t>
            </a:r>
          </a:p>
          <a:p>
            <a:r>
              <a:rPr lang="en-US" dirty="0" smtClean="0"/>
              <a:t>= 0.863*0.283 = 0.244</a:t>
            </a:r>
            <a:endParaRPr lang="en-US" dirty="0"/>
          </a:p>
        </p:txBody>
      </p:sp>
      <p:sp>
        <p:nvSpPr>
          <p:cNvPr id="8" name="TextBox 7"/>
          <p:cNvSpPr txBox="1"/>
          <p:nvPr/>
        </p:nvSpPr>
        <p:spPr>
          <a:xfrm>
            <a:off x="5624186" y="3544866"/>
            <a:ext cx="2669513" cy="1754326"/>
          </a:xfrm>
          <a:prstGeom prst="rect">
            <a:avLst/>
          </a:prstGeom>
          <a:noFill/>
        </p:spPr>
        <p:txBody>
          <a:bodyPr wrap="none" rtlCol="0">
            <a:spAutoFit/>
          </a:bodyPr>
          <a:lstStyle/>
          <a:p>
            <a:r>
              <a:rPr lang="en-US" dirty="0" smtClean="0"/>
              <a:t>Bayes Denominator:</a:t>
            </a:r>
          </a:p>
          <a:p>
            <a:r>
              <a:rPr lang="en-US" dirty="0" smtClean="0"/>
              <a:t>P(Made)</a:t>
            </a:r>
          </a:p>
          <a:p>
            <a:endParaRPr lang="en-US" dirty="0" smtClean="0"/>
          </a:p>
          <a:p>
            <a:r>
              <a:rPr lang="en-US" dirty="0" smtClean="0"/>
              <a:t>Sum of</a:t>
            </a:r>
          </a:p>
          <a:p>
            <a:r>
              <a:rPr lang="en-US" dirty="0" smtClean="0"/>
              <a:t>P(Made | player) P(player)</a:t>
            </a:r>
          </a:p>
          <a:p>
            <a:r>
              <a:rPr lang="en-US" dirty="0" smtClean="0"/>
              <a:t>= 0.765</a:t>
            </a:r>
            <a:endParaRPr lang="en-US" dirty="0"/>
          </a:p>
        </p:txBody>
      </p:sp>
      <p:graphicFrame>
        <p:nvGraphicFramePr>
          <p:cNvPr id="9" name="Table 8"/>
          <p:cNvGraphicFramePr>
            <a:graphicFrameLocks noGrp="1"/>
          </p:cNvGraphicFramePr>
          <p:nvPr/>
        </p:nvGraphicFramePr>
        <p:xfrm>
          <a:off x="255217" y="1184062"/>
          <a:ext cx="4366888" cy="4425677"/>
        </p:xfrm>
        <a:graphic>
          <a:graphicData uri="http://schemas.openxmlformats.org/drawingml/2006/table">
            <a:tbl>
              <a:tblPr/>
              <a:tblGrid>
                <a:gridCol w="1158276"/>
                <a:gridCol w="1176959"/>
                <a:gridCol w="1134923"/>
                <a:gridCol w="896730"/>
              </a:tblGrid>
              <a:tr h="279929">
                <a:tc>
                  <a:txBody>
                    <a:bodyPr/>
                    <a:lstStyle/>
                    <a:p>
                      <a:pPr algn="l" fontAlgn="b"/>
                      <a:endParaRPr lang="en-US" sz="1600" b="0" i="0" u="none" strike="noStrike" dirty="0">
                        <a:solidFill>
                          <a:srgbClr val="000000"/>
                        </a:solidFill>
                        <a:latin typeface="Calibri"/>
                      </a:endParaRP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FT Percent</a:t>
                      </a:r>
                    </a:p>
                  </a:txBody>
                  <a:tcPr marL="13996" marR="13996" marT="13996" marB="0" anchor="b">
                    <a:lnL>
                      <a:noFill/>
                    </a:lnL>
                    <a:lnR>
                      <a:noFill/>
                    </a:lnR>
                    <a:lnT>
                      <a:noFill/>
                    </a:lnT>
                    <a:lnB>
                      <a:noFill/>
                    </a:lnB>
                  </a:tcPr>
                </a:tc>
                <a:tc gridSpan="2">
                  <a:txBody>
                    <a:bodyPr/>
                    <a:lstStyle/>
                    <a:p>
                      <a:pPr algn="ctr" fontAlgn="b"/>
                      <a:r>
                        <a:rPr lang="en-US" sz="1600" b="0" i="0" u="none" strike="noStrike">
                          <a:solidFill>
                            <a:srgbClr val="000000"/>
                          </a:solidFill>
                          <a:latin typeface="Calibri"/>
                        </a:rPr>
                        <a:t>Frequency Fouled</a:t>
                      </a:r>
                    </a:p>
                  </a:txBody>
                  <a:tcPr marL="13996" marR="13996" marT="13996" marB="0" anchor="b">
                    <a:lnL>
                      <a:noFill/>
                    </a:lnL>
                    <a:lnR>
                      <a:noFill/>
                    </a:lnR>
                    <a:lnT>
                      <a:noFill/>
                    </a:lnT>
                    <a:lnB>
                      <a:noFill/>
                    </a:lnB>
                  </a:tcPr>
                </a:tc>
                <a:tc hMerge="1">
                  <a:txBody>
                    <a:bodyPr/>
                    <a:lstStyle/>
                    <a:p>
                      <a:endParaRPr lang="en-US"/>
                    </a:p>
                  </a:txBody>
                  <a:tcPr/>
                </a:tc>
              </a:tr>
              <a:tr h="506671">
                <a:tc>
                  <a:txBody>
                    <a:bodyPr/>
                    <a:lstStyle/>
                    <a:p>
                      <a:pPr algn="l" fontAlgn="b"/>
                      <a:r>
                        <a:rPr lang="en-US" sz="1600" b="0" i="0" u="none" strike="noStrike">
                          <a:solidFill>
                            <a:srgbClr val="000000"/>
                          </a:solidFill>
                          <a:latin typeface="Calibri"/>
                        </a:rPr>
                        <a:t>LastName</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P(FT Made | Player)</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P(Player)</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multiply</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Ariza</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0.670</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0.087</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0.058</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Brown</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0.818</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0.012</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0.010</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Bryant</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0.863</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0.283</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0.244</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Bynum</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0.698</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0.096</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0.067</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Farmar</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0.615</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0.036</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0.022</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Fisher</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0.849</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0.062</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0.052</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Gasol</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0.765</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0.215</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0.165</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Odom</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0.616</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0.120</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0.074</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Powell</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0.786</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0.021</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0.016</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Radmanovic</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0.852</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0.010</a:t>
                      </a:r>
                    </a:p>
                  </a:txBody>
                  <a:tcPr marL="13996" marR="13996" marT="13996" marB="0" anchor="b">
                    <a:lnL>
                      <a:noFill/>
                    </a:lnL>
                    <a:lnR>
                      <a:noFill/>
                    </a:lnR>
                    <a:lnT>
                      <a:noFill/>
                    </a:lnT>
                    <a:lnB>
                      <a:noFill/>
                    </a:lnB>
                  </a:tcPr>
                </a:tc>
                <a:tc>
                  <a:txBody>
                    <a:bodyPr/>
                    <a:lstStyle/>
                    <a:p>
                      <a:pPr algn="ctr" fontAlgn="b"/>
                      <a:r>
                        <a:rPr lang="en-US" sz="1600" b="0" i="0" u="none" strike="noStrike" dirty="0">
                          <a:solidFill>
                            <a:srgbClr val="000000"/>
                          </a:solidFill>
                          <a:latin typeface="Calibri"/>
                        </a:rPr>
                        <a:t>0.009</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Vujacic</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0.915</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0.030</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0.028</a:t>
                      </a:r>
                    </a:p>
                  </a:txBody>
                  <a:tcPr marL="13996" marR="13996" marT="13996" marB="0" anchor="b">
                    <a:lnL>
                      <a:noFill/>
                    </a:lnL>
                    <a:lnR>
                      <a:noFill/>
                    </a:lnR>
                    <a:lnT>
                      <a:noFill/>
                    </a:lnT>
                    <a:lnB>
                      <a:noFill/>
                    </a:lnB>
                  </a:tcPr>
                </a:tc>
              </a:tr>
              <a:tr h="279929">
                <a:tc>
                  <a:txBody>
                    <a:bodyPr/>
                    <a:lstStyle/>
                    <a:p>
                      <a:pPr algn="l" fontAlgn="b"/>
                      <a:r>
                        <a:rPr lang="en-US" sz="1600" b="0" i="0" u="none" strike="noStrike">
                          <a:solidFill>
                            <a:srgbClr val="000000"/>
                          </a:solidFill>
                          <a:latin typeface="Calibri"/>
                        </a:rPr>
                        <a:t>Walton</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0.693</a:t>
                      </a:r>
                    </a:p>
                  </a:txBody>
                  <a:tcPr marL="13996" marR="13996" marT="13996" marB="0" anchor="b">
                    <a:lnL>
                      <a:noFill/>
                    </a:lnL>
                    <a:lnR>
                      <a:noFill/>
                    </a:lnR>
                    <a:lnT>
                      <a:noFill/>
                    </a:lnT>
                    <a:lnB>
                      <a:noFill/>
                    </a:lnB>
                  </a:tcPr>
                </a:tc>
                <a:tc>
                  <a:txBody>
                    <a:bodyPr/>
                    <a:lstStyle/>
                    <a:p>
                      <a:pPr algn="ctr" fontAlgn="b"/>
                      <a:r>
                        <a:rPr lang="en-US" sz="1600" b="0" i="0" u="none" strike="noStrike">
                          <a:solidFill>
                            <a:srgbClr val="000000"/>
                          </a:solidFill>
                          <a:latin typeface="Calibri"/>
                        </a:rPr>
                        <a:t>0.028</a:t>
                      </a:r>
                    </a:p>
                  </a:txBody>
                  <a:tcPr marL="13996" marR="13996" marT="13996" marB="0" anchor="b">
                    <a:lnL>
                      <a:noFill/>
                    </a:lnL>
                    <a:lnR>
                      <a:noFill/>
                    </a:lnR>
                    <a:lnT>
                      <a:noFill/>
                    </a:lnT>
                    <a:lnB>
                      <a:noFill/>
                    </a:lnB>
                  </a:tcPr>
                </a:tc>
                <a:tc>
                  <a:txBody>
                    <a:bodyPr/>
                    <a:lstStyle/>
                    <a:p>
                      <a:pPr algn="ctr" fontAlgn="b"/>
                      <a:r>
                        <a:rPr lang="en-US" sz="1600" b="0" i="0" u="none" strike="noStrike" dirty="0">
                          <a:solidFill>
                            <a:srgbClr val="000000"/>
                          </a:solidFill>
                          <a:latin typeface="Calibri"/>
                        </a:rPr>
                        <a:t>0.019</a:t>
                      </a:r>
                    </a:p>
                  </a:txBody>
                  <a:tcPr marL="13996" marR="13996" marT="13996" marB="0" anchor="b">
                    <a:lnL>
                      <a:noFill/>
                    </a:lnL>
                    <a:lnR>
                      <a:noFill/>
                    </a:lnR>
                    <a:lnT>
                      <a:noFill/>
                    </a:lnT>
                    <a:lnB>
                      <a:noFill/>
                    </a:lnB>
                  </a:tcPr>
                </a:tc>
              </a:tr>
              <a:tr h="279929">
                <a:tc>
                  <a:txBody>
                    <a:bodyPr/>
                    <a:lstStyle/>
                    <a:p>
                      <a:pPr algn="l" fontAlgn="b"/>
                      <a:endParaRPr lang="en-US" sz="1600" b="0" i="0" u="none" strike="noStrike">
                        <a:solidFill>
                          <a:srgbClr val="000000"/>
                        </a:solidFill>
                        <a:latin typeface="Calibri"/>
                      </a:endParaRPr>
                    </a:p>
                  </a:txBody>
                  <a:tcPr marL="13996" marR="13996" marT="13996" marB="0" anchor="b">
                    <a:lnL>
                      <a:noFill/>
                    </a:lnL>
                    <a:lnR>
                      <a:noFill/>
                    </a:lnR>
                    <a:lnT>
                      <a:noFill/>
                    </a:lnT>
                    <a:lnB>
                      <a:noFill/>
                    </a:lnB>
                  </a:tcPr>
                </a:tc>
                <a:tc>
                  <a:txBody>
                    <a:bodyPr/>
                    <a:lstStyle/>
                    <a:p>
                      <a:pPr algn="ctr" fontAlgn="b"/>
                      <a:endParaRPr lang="en-US" sz="1600" b="0" i="0" u="none" strike="noStrike">
                        <a:solidFill>
                          <a:srgbClr val="000000"/>
                        </a:solidFill>
                        <a:latin typeface="Calibri"/>
                      </a:endParaRPr>
                    </a:p>
                  </a:txBody>
                  <a:tcPr marL="13996" marR="13996" marT="13996" marB="0" anchor="b">
                    <a:lnL>
                      <a:noFill/>
                    </a:lnL>
                    <a:lnR>
                      <a:noFill/>
                    </a:lnR>
                    <a:lnT>
                      <a:noFill/>
                    </a:lnT>
                    <a:lnB>
                      <a:noFill/>
                    </a:lnB>
                  </a:tcPr>
                </a:tc>
                <a:tc>
                  <a:txBody>
                    <a:bodyPr/>
                    <a:lstStyle/>
                    <a:p>
                      <a:pPr algn="ctr" fontAlgn="b"/>
                      <a:endParaRPr lang="en-US" sz="1600" b="0" i="0" u="none" strike="noStrike">
                        <a:solidFill>
                          <a:srgbClr val="000000"/>
                        </a:solidFill>
                        <a:latin typeface="Calibri"/>
                      </a:endParaRPr>
                    </a:p>
                  </a:txBody>
                  <a:tcPr marL="13996" marR="13996" marT="13996" marB="0" anchor="b">
                    <a:lnL>
                      <a:noFill/>
                    </a:lnL>
                    <a:lnR>
                      <a:noFill/>
                    </a:lnR>
                    <a:lnT>
                      <a:noFill/>
                    </a:lnT>
                    <a:lnB>
                      <a:noFill/>
                    </a:lnB>
                  </a:tcPr>
                </a:tc>
                <a:tc>
                  <a:txBody>
                    <a:bodyPr/>
                    <a:lstStyle/>
                    <a:p>
                      <a:pPr algn="ctr" fontAlgn="b"/>
                      <a:r>
                        <a:rPr lang="en-US" sz="1600" b="0" i="0" u="none" strike="noStrike" dirty="0">
                          <a:solidFill>
                            <a:srgbClr val="000000"/>
                          </a:solidFill>
                          <a:latin typeface="Calibri"/>
                        </a:rPr>
                        <a:t>0.765</a:t>
                      </a:r>
                    </a:p>
                  </a:txBody>
                  <a:tcPr marL="13996" marR="13996" marT="13996" marB="0" anchor="b">
                    <a:lnL>
                      <a:noFill/>
                    </a:lnL>
                    <a:lnR>
                      <a:noFill/>
                    </a:lnR>
                    <a:lnT>
                      <a:noFill/>
                    </a:lnT>
                    <a:lnB>
                      <a:noFill/>
                    </a:lnB>
                  </a:tcPr>
                </a:tc>
              </a:tr>
            </a:tbl>
          </a:graphicData>
        </a:graphic>
      </p:graphicFrame>
      <p:graphicFrame>
        <p:nvGraphicFramePr>
          <p:cNvPr id="97282" name="Object 2"/>
          <p:cNvGraphicFramePr>
            <a:graphicFrameLocks noChangeAspect="1"/>
          </p:cNvGraphicFramePr>
          <p:nvPr/>
        </p:nvGraphicFramePr>
        <p:xfrm>
          <a:off x="1950668" y="5911351"/>
          <a:ext cx="5184775" cy="522287"/>
        </p:xfrm>
        <a:graphic>
          <a:graphicData uri="http://schemas.openxmlformats.org/presentationml/2006/ole">
            <mc:AlternateContent xmlns:mc="http://schemas.openxmlformats.org/markup-compatibility/2006">
              <mc:Choice xmlns:v="urn:schemas-microsoft-com:vml" Requires="v">
                <p:oleObj spid="_x0000_s97285" name="Document" r:id="rId3" imgW="5266223" imgH="542027" progId="Word.Document.12">
                  <p:embed/>
                </p:oleObj>
              </mc:Choice>
              <mc:Fallback>
                <p:oleObj name="Document" r:id="rId3" imgW="5266223" imgH="542027"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0668" y="5911351"/>
                        <a:ext cx="5184775"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Probability</a:t>
            </a:r>
            <a:endParaRPr lang="en-US" dirty="0"/>
          </a:p>
        </p:txBody>
      </p:sp>
      <p:sp>
        <p:nvSpPr>
          <p:cNvPr id="3" name="TextBox 2"/>
          <p:cNvSpPr txBox="1"/>
          <p:nvPr/>
        </p:nvSpPr>
        <p:spPr>
          <a:xfrm>
            <a:off x="275573" y="1390389"/>
            <a:ext cx="7340252" cy="923330"/>
          </a:xfrm>
          <a:prstGeom prst="rect">
            <a:avLst/>
          </a:prstGeom>
          <a:noFill/>
        </p:spPr>
        <p:txBody>
          <a:bodyPr wrap="square" rtlCol="0">
            <a:spAutoFit/>
          </a:bodyPr>
          <a:lstStyle/>
          <a:p>
            <a:pPr marL="342900" indent="-342900">
              <a:buAutoNum type="arabicPeriod"/>
            </a:pPr>
            <a:r>
              <a:rPr lang="en-US" dirty="0" smtClean="0"/>
              <a:t>Relative frequency: The number of ways an event can occur relative to the total number of events.</a:t>
            </a:r>
          </a:p>
          <a:p>
            <a:pPr marL="342900" indent="-342900">
              <a:buAutoNum type="arabicPeriod"/>
            </a:pPr>
            <a:r>
              <a:rPr lang="en-US" dirty="0" smtClean="0"/>
              <a:t>Subjective/Bayesian: Degree of belief of some event happening.</a:t>
            </a:r>
            <a:endParaRPr lang="en-US" dirty="0"/>
          </a:p>
        </p:txBody>
      </p:sp>
      <p:sp>
        <p:nvSpPr>
          <p:cNvPr id="4" name="TextBox 3"/>
          <p:cNvSpPr txBox="1"/>
          <p:nvPr/>
        </p:nvSpPr>
        <p:spPr>
          <a:xfrm>
            <a:off x="588723" y="2668044"/>
            <a:ext cx="6375748" cy="2308324"/>
          </a:xfrm>
          <a:prstGeom prst="rect">
            <a:avLst/>
          </a:prstGeom>
          <a:noFill/>
        </p:spPr>
        <p:txBody>
          <a:bodyPr wrap="square" rtlCol="0">
            <a:spAutoFit/>
          </a:bodyPr>
          <a:lstStyle/>
          <a:p>
            <a:r>
              <a:rPr lang="en-US" dirty="0" smtClean="0"/>
              <a:t>Simple example: Coin toss.</a:t>
            </a:r>
          </a:p>
          <a:p>
            <a:r>
              <a:rPr lang="en-US" dirty="0" smtClean="0"/>
              <a:t>Two total events: head and tail (ignore edges).</a:t>
            </a:r>
          </a:p>
          <a:p>
            <a:r>
              <a:rPr lang="en-US" dirty="0" smtClean="0"/>
              <a:t>P(head) = 1 / 2</a:t>
            </a:r>
          </a:p>
          <a:p>
            <a:endParaRPr lang="en-US" dirty="0" smtClean="0"/>
          </a:p>
          <a:p>
            <a:r>
              <a:rPr lang="en-US" dirty="0" smtClean="0"/>
              <a:t>Subjective: Perhaps the coin flipper knows a trick to obtain heads more often than tails. Or, perhaps someone told a child that heads would appear more often because the tails side was “heavier.” Beliefs do not have to be correct.</a:t>
            </a:r>
            <a:endParaRPr lang="en-US" dirty="0"/>
          </a:p>
        </p:txBody>
      </p:sp>
      <p:sp>
        <p:nvSpPr>
          <p:cNvPr id="5" name="TextBox 4"/>
          <p:cNvSpPr txBox="1"/>
          <p:nvPr/>
        </p:nvSpPr>
        <p:spPr>
          <a:xfrm>
            <a:off x="2004164" y="5235879"/>
            <a:ext cx="4034118" cy="369332"/>
          </a:xfrm>
          <a:prstGeom prst="rect">
            <a:avLst/>
          </a:prstGeom>
          <a:noFill/>
        </p:spPr>
        <p:txBody>
          <a:bodyPr wrap="none" rtlCol="0">
            <a:spAutoFit/>
          </a:bodyPr>
          <a:lstStyle/>
          <a:p>
            <a:r>
              <a:rPr lang="en-US" dirty="0" smtClean="0"/>
              <a:t>Probability definition rule:  0 ≤ P(X) ≤ 1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Bayes’ with Decision Tree</a:t>
            </a:r>
            <a:endParaRPr lang="en-US" dirty="0"/>
          </a:p>
        </p:txBody>
      </p:sp>
      <p:sp>
        <p:nvSpPr>
          <p:cNvPr id="88" name="Oval 87"/>
          <p:cNvSpPr/>
          <p:nvPr/>
        </p:nvSpPr>
        <p:spPr>
          <a:xfrm>
            <a:off x="275573" y="3807913"/>
            <a:ext cx="187890" cy="18789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89" name="TextBox 88"/>
          <p:cNvSpPr txBox="1"/>
          <p:nvPr/>
        </p:nvSpPr>
        <p:spPr>
          <a:xfrm>
            <a:off x="1728591" y="2342364"/>
            <a:ext cx="547201" cy="307777"/>
          </a:xfrm>
          <a:prstGeom prst="rect">
            <a:avLst/>
          </a:prstGeom>
          <a:noFill/>
        </p:spPr>
        <p:txBody>
          <a:bodyPr wrap="none" rtlCol="0">
            <a:spAutoFit/>
          </a:bodyPr>
          <a:lstStyle/>
          <a:p>
            <a:r>
              <a:rPr lang="en-US" sz="1400" dirty="0" err="1" smtClean="0"/>
              <a:t>Ariza</a:t>
            </a:r>
            <a:endParaRPr lang="en-US" sz="1400" dirty="0"/>
          </a:p>
        </p:txBody>
      </p:sp>
      <p:sp>
        <p:nvSpPr>
          <p:cNvPr id="90" name="TextBox 89"/>
          <p:cNvSpPr txBox="1"/>
          <p:nvPr/>
        </p:nvSpPr>
        <p:spPr>
          <a:xfrm>
            <a:off x="1728591" y="2921218"/>
            <a:ext cx="658770" cy="307777"/>
          </a:xfrm>
          <a:prstGeom prst="rect">
            <a:avLst/>
          </a:prstGeom>
          <a:noFill/>
        </p:spPr>
        <p:txBody>
          <a:bodyPr wrap="none" rtlCol="0">
            <a:spAutoFit/>
          </a:bodyPr>
          <a:lstStyle/>
          <a:p>
            <a:r>
              <a:rPr lang="en-US" sz="1400" dirty="0" smtClean="0"/>
              <a:t>Brown</a:t>
            </a:r>
            <a:endParaRPr lang="en-US" sz="1400" dirty="0"/>
          </a:p>
        </p:txBody>
      </p:sp>
      <p:sp>
        <p:nvSpPr>
          <p:cNvPr id="91" name="TextBox 90"/>
          <p:cNvSpPr txBox="1"/>
          <p:nvPr/>
        </p:nvSpPr>
        <p:spPr>
          <a:xfrm>
            <a:off x="1728591" y="3500072"/>
            <a:ext cx="665310" cy="307777"/>
          </a:xfrm>
          <a:prstGeom prst="rect">
            <a:avLst/>
          </a:prstGeom>
          <a:noFill/>
        </p:spPr>
        <p:txBody>
          <a:bodyPr wrap="none" rtlCol="0">
            <a:spAutoFit/>
          </a:bodyPr>
          <a:lstStyle/>
          <a:p>
            <a:r>
              <a:rPr lang="en-US" sz="1400" dirty="0" smtClean="0"/>
              <a:t>Bryant</a:t>
            </a:r>
            <a:endParaRPr lang="en-US" sz="1400" dirty="0"/>
          </a:p>
        </p:txBody>
      </p:sp>
      <p:sp>
        <p:nvSpPr>
          <p:cNvPr id="92" name="TextBox 91"/>
          <p:cNvSpPr txBox="1"/>
          <p:nvPr/>
        </p:nvSpPr>
        <p:spPr>
          <a:xfrm>
            <a:off x="1728591" y="4078926"/>
            <a:ext cx="694293" cy="307777"/>
          </a:xfrm>
          <a:prstGeom prst="rect">
            <a:avLst/>
          </a:prstGeom>
          <a:noFill/>
        </p:spPr>
        <p:txBody>
          <a:bodyPr wrap="none" rtlCol="0">
            <a:spAutoFit/>
          </a:bodyPr>
          <a:lstStyle/>
          <a:p>
            <a:r>
              <a:rPr lang="en-US" sz="1400" dirty="0" smtClean="0"/>
              <a:t>Bynum</a:t>
            </a:r>
            <a:endParaRPr lang="en-US" sz="1400" dirty="0"/>
          </a:p>
        </p:txBody>
      </p:sp>
      <p:sp>
        <p:nvSpPr>
          <p:cNvPr id="93" name="TextBox 92"/>
          <p:cNvSpPr txBox="1"/>
          <p:nvPr/>
        </p:nvSpPr>
        <p:spPr>
          <a:xfrm>
            <a:off x="1728591" y="4657780"/>
            <a:ext cx="702436" cy="307777"/>
          </a:xfrm>
          <a:prstGeom prst="rect">
            <a:avLst/>
          </a:prstGeom>
          <a:noFill/>
        </p:spPr>
        <p:txBody>
          <a:bodyPr wrap="none" rtlCol="0">
            <a:spAutoFit/>
          </a:bodyPr>
          <a:lstStyle/>
          <a:p>
            <a:r>
              <a:rPr lang="en-US" sz="1400" dirty="0" err="1" smtClean="0"/>
              <a:t>Farmar</a:t>
            </a:r>
            <a:endParaRPr lang="en-US" sz="1400" dirty="0"/>
          </a:p>
        </p:txBody>
      </p:sp>
      <p:sp>
        <p:nvSpPr>
          <p:cNvPr id="94" name="TextBox 93"/>
          <p:cNvSpPr txBox="1"/>
          <p:nvPr/>
        </p:nvSpPr>
        <p:spPr>
          <a:xfrm>
            <a:off x="1728591" y="5236634"/>
            <a:ext cx="625492" cy="307777"/>
          </a:xfrm>
          <a:prstGeom prst="rect">
            <a:avLst/>
          </a:prstGeom>
          <a:noFill/>
        </p:spPr>
        <p:txBody>
          <a:bodyPr wrap="none" rtlCol="0">
            <a:spAutoFit/>
          </a:bodyPr>
          <a:lstStyle/>
          <a:p>
            <a:r>
              <a:rPr lang="en-US" sz="1400" dirty="0" smtClean="0"/>
              <a:t>Fisher</a:t>
            </a:r>
            <a:endParaRPr lang="en-US" sz="1400" dirty="0"/>
          </a:p>
        </p:txBody>
      </p:sp>
      <p:sp>
        <p:nvSpPr>
          <p:cNvPr id="95" name="TextBox 94"/>
          <p:cNvSpPr txBox="1"/>
          <p:nvPr/>
        </p:nvSpPr>
        <p:spPr>
          <a:xfrm>
            <a:off x="1728591" y="5815488"/>
            <a:ext cx="591829" cy="307777"/>
          </a:xfrm>
          <a:prstGeom prst="rect">
            <a:avLst/>
          </a:prstGeom>
          <a:noFill/>
        </p:spPr>
        <p:txBody>
          <a:bodyPr wrap="none" rtlCol="0">
            <a:spAutoFit/>
          </a:bodyPr>
          <a:lstStyle/>
          <a:p>
            <a:r>
              <a:rPr lang="en-US" sz="1400" dirty="0" err="1" smtClean="0"/>
              <a:t>Gasol</a:t>
            </a:r>
            <a:endParaRPr lang="en-US" sz="1400" dirty="0"/>
          </a:p>
        </p:txBody>
      </p:sp>
      <p:sp>
        <p:nvSpPr>
          <p:cNvPr id="96" name="TextBox 95"/>
          <p:cNvSpPr txBox="1"/>
          <p:nvPr/>
        </p:nvSpPr>
        <p:spPr>
          <a:xfrm>
            <a:off x="4308953" y="1916481"/>
            <a:ext cx="609462" cy="307777"/>
          </a:xfrm>
          <a:prstGeom prst="rect">
            <a:avLst/>
          </a:prstGeom>
          <a:noFill/>
        </p:spPr>
        <p:txBody>
          <a:bodyPr wrap="none" rtlCol="0">
            <a:spAutoFit/>
          </a:bodyPr>
          <a:lstStyle/>
          <a:p>
            <a:r>
              <a:rPr lang="en-US" sz="1400" dirty="0" smtClean="0"/>
              <a:t>Made</a:t>
            </a:r>
            <a:endParaRPr lang="en-US" sz="1400" dirty="0"/>
          </a:p>
        </p:txBody>
      </p:sp>
      <p:sp>
        <p:nvSpPr>
          <p:cNvPr id="97" name="TextBox 96"/>
          <p:cNvSpPr txBox="1"/>
          <p:nvPr/>
        </p:nvSpPr>
        <p:spPr>
          <a:xfrm>
            <a:off x="4308953" y="2179528"/>
            <a:ext cx="705642" cy="307777"/>
          </a:xfrm>
          <a:prstGeom prst="rect">
            <a:avLst/>
          </a:prstGeom>
          <a:noFill/>
        </p:spPr>
        <p:txBody>
          <a:bodyPr wrap="none" rtlCol="0">
            <a:spAutoFit/>
          </a:bodyPr>
          <a:lstStyle/>
          <a:p>
            <a:r>
              <a:rPr lang="en-US" sz="1400" dirty="0" smtClean="0"/>
              <a:t>Missed</a:t>
            </a:r>
            <a:endParaRPr lang="en-US" sz="1400" dirty="0"/>
          </a:p>
        </p:txBody>
      </p:sp>
      <p:sp>
        <p:nvSpPr>
          <p:cNvPr id="98" name="TextBox 97"/>
          <p:cNvSpPr txBox="1"/>
          <p:nvPr/>
        </p:nvSpPr>
        <p:spPr>
          <a:xfrm>
            <a:off x="4308953" y="2605413"/>
            <a:ext cx="609462" cy="307777"/>
          </a:xfrm>
          <a:prstGeom prst="rect">
            <a:avLst/>
          </a:prstGeom>
          <a:noFill/>
        </p:spPr>
        <p:txBody>
          <a:bodyPr wrap="none" rtlCol="0">
            <a:spAutoFit/>
          </a:bodyPr>
          <a:lstStyle/>
          <a:p>
            <a:r>
              <a:rPr lang="en-US" sz="1400" dirty="0" smtClean="0"/>
              <a:t>Made</a:t>
            </a:r>
            <a:endParaRPr lang="en-US" sz="1400" dirty="0"/>
          </a:p>
        </p:txBody>
      </p:sp>
      <p:sp>
        <p:nvSpPr>
          <p:cNvPr id="99" name="TextBox 98"/>
          <p:cNvSpPr txBox="1"/>
          <p:nvPr/>
        </p:nvSpPr>
        <p:spPr>
          <a:xfrm>
            <a:off x="4308953" y="2868460"/>
            <a:ext cx="705642" cy="307777"/>
          </a:xfrm>
          <a:prstGeom prst="rect">
            <a:avLst/>
          </a:prstGeom>
          <a:noFill/>
        </p:spPr>
        <p:txBody>
          <a:bodyPr wrap="none" rtlCol="0">
            <a:spAutoFit/>
          </a:bodyPr>
          <a:lstStyle/>
          <a:p>
            <a:r>
              <a:rPr lang="en-US" sz="1400" dirty="0" smtClean="0"/>
              <a:t>Missed</a:t>
            </a:r>
            <a:endParaRPr lang="en-US" sz="1400" dirty="0"/>
          </a:p>
        </p:txBody>
      </p:sp>
      <p:sp>
        <p:nvSpPr>
          <p:cNvPr id="100" name="TextBox 99"/>
          <p:cNvSpPr txBox="1"/>
          <p:nvPr/>
        </p:nvSpPr>
        <p:spPr>
          <a:xfrm>
            <a:off x="4308953" y="3269292"/>
            <a:ext cx="609462" cy="307777"/>
          </a:xfrm>
          <a:prstGeom prst="rect">
            <a:avLst/>
          </a:prstGeom>
          <a:noFill/>
        </p:spPr>
        <p:txBody>
          <a:bodyPr wrap="none" rtlCol="0">
            <a:spAutoFit/>
          </a:bodyPr>
          <a:lstStyle/>
          <a:p>
            <a:r>
              <a:rPr lang="en-US" sz="1400" dirty="0" smtClean="0"/>
              <a:t>Made</a:t>
            </a:r>
            <a:endParaRPr lang="en-US" sz="1400" dirty="0"/>
          </a:p>
        </p:txBody>
      </p:sp>
      <p:sp>
        <p:nvSpPr>
          <p:cNvPr id="101" name="TextBox 100"/>
          <p:cNvSpPr txBox="1"/>
          <p:nvPr/>
        </p:nvSpPr>
        <p:spPr>
          <a:xfrm>
            <a:off x="4308953" y="3532339"/>
            <a:ext cx="705642" cy="307777"/>
          </a:xfrm>
          <a:prstGeom prst="rect">
            <a:avLst/>
          </a:prstGeom>
          <a:noFill/>
        </p:spPr>
        <p:txBody>
          <a:bodyPr wrap="none" rtlCol="0">
            <a:spAutoFit/>
          </a:bodyPr>
          <a:lstStyle/>
          <a:p>
            <a:r>
              <a:rPr lang="en-US" sz="1400" dirty="0" smtClean="0"/>
              <a:t>Missed</a:t>
            </a:r>
            <a:endParaRPr lang="en-US" sz="1400" dirty="0"/>
          </a:p>
        </p:txBody>
      </p:sp>
      <p:sp>
        <p:nvSpPr>
          <p:cNvPr id="102" name="TextBox 101"/>
          <p:cNvSpPr txBox="1"/>
          <p:nvPr/>
        </p:nvSpPr>
        <p:spPr>
          <a:xfrm>
            <a:off x="4308953" y="3933172"/>
            <a:ext cx="609462" cy="307777"/>
          </a:xfrm>
          <a:prstGeom prst="rect">
            <a:avLst/>
          </a:prstGeom>
          <a:noFill/>
        </p:spPr>
        <p:txBody>
          <a:bodyPr wrap="none" rtlCol="0">
            <a:spAutoFit/>
          </a:bodyPr>
          <a:lstStyle/>
          <a:p>
            <a:r>
              <a:rPr lang="en-US" sz="1400" dirty="0" smtClean="0"/>
              <a:t>Made</a:t>
            </a:r>
            <a:endParaRPr lang="en-US" sz="1400" dirty="0"/>
          </a:p>
        </p:txBody>
      </p:sp>
      <p:sp>
        <p:nvSpPr>
          <p:cNvPr id="103" name="TextBox 102"/>
          <p:cNvSpPr txBox="1"/>
          <p:nvPr/>
        </p:nvSpPr>
        <p:spPr>
          <a:xfrm>
            <a:off x="4308953" y="4196219"/>
            <a:ext cx="705642" cy="307777"/>
          </a:xfrm>
          <a:prstGeom prst="rect">
            <a:avLst/>
          </a:prstGeom>
          <a:noFill/>
        </p:spPr>
        <p:txBody>
          <a:bodyPr wrap="none" rtlCol="0">
            <a:spAutoFit/>
          </a:bodyPr>
          <a:lstStyle/>
          <a:p>
            <a:r>
              <a:rPr lang="en-US" sz="1400" dirty="0" smtClean="0"/>
              <a:t>Missed</a:t>
            </a:r>
            <a:endParaRPr lang="en-US" sz="1400" dirty="0"/>
          </a:p>
        </p:txBody>
      </p:sp>
      <p:sp>
        <p:nvSpPr>
          <p:cNvPr id="104" name="TextBox 103"/>
          <p:cNvSpPr txBox="1"/>
          <p:nvPr/>
        </p:nvSpPr>
        <p:spPr>
          <a:xfrm>
            <a:off x="4308953" y="4647155"/>
            <a:ext cx="609462" cy="307777"/>
          </a:xfrm>
          <a:prstGeom prst="rect">
            <a:avLst/>
          </a:prstGeom>
          <a:noFill/>
        </p:spPr>
        <p:txBody>
          <a:bodyPr wrap="none" rtlCol="0">
            <a:spAutoFit/>
          </a:bodyPr>
          <a:lstStyle/>
          <a:p>
            <a:r>
              <a:rPr lang="en-US" sz="1400" dirty="0" smtClean="0"/>
              <a:t>Made</a:t>
            </a:r>
            <a:endParaRPr lang="en-US" sz="1400" dirty="0"/>
          </a:p>
        </p:txBody>
      </p:sp>
      <p:sp>
        <p:nvSpPr>
          <p:cNvPr id="105" name="TextBox 104"/>
          <p:cNvSpPr txBox="1"/>
          <p:nvPr/>
        </p:nvSpPr>
        <p:spPr>
          <a:xfrm>
            <a:off x="4308953" y="4910202"/>
            <a:ext cx="705642" cy="307777"/>
          </a:xfrm>
          <a:prstGeom prst="rect">
            <a:avLst/>
          </a:prstGeom>
          <a:noFill/>
        </p:spPr>
        <p:txBody>
          <a:bodyPr wrap="none" rtlCol="0">
            <a:spAutoFit/>
          </a:bodyPr>
          <a:lstStyle/>
          <a:p>
            <a:r>
              <a:rPr lang="en-US" sz="1400" dirty="0" smtClean="0"/>
              <a:t>Missed</a:t>
            </a:r>
            <a:endParaRPr lang="en-US" sz="1400" dirty="0"/>
          </a:p>
        </p:txBody>
      </p:sp>
      <p:sp>
        <p:nvSpPr>
          <p:cNvPr id="106" name="TextBox 105"/>
          <p:cNvSpPr txBox="1"/>
          <p:nvPr/>
        </p:nvSpPr>
        <p:spPr>
          <a:xfrm>
            <a:off x="4308953" y="5336087"/>
            <a:ext cx="609462" cy="307777"/>
          </a:xfrm>
          <a:prstGeom prst="rect">
            <a:avLst/>
          </a:prstGeom>
          <a:noFill/>
        </p:spPr>
        <p:txBody>
          <a:bodyPr wrap="none" rtlCol="0">
            <a:spAutoFit/>
          </a:bodyPr>
          <a:lstStyle/>
          <a:p>
            <a:r>
              <a:rPr lang="en-US" sz="1400" dirty="0" smtClean="0"/>
              <a:t>Made</a:t>
            </a:r>
            <a:endParaRPr lang="en-US" sz="1400" dirty="0"/>
          </a:p>
        </p:txBody>
      </p:sp>
      <p:sp>
        <p:nvSpPr>
          <p:cNvPr id="107" name="TextBox 106"/>
          <p:cNvSpPr txBox="1"/>
          <p:nvPr/>
        </p:nvSpPr>
        <p:spPr>
          <a:xfrm>
            <a:off x="4308953" y="5599134"/>
            <a:ext cx="705642" cy="307777"/>
          </a:xfrm>
          <a:prstGeom prst="rect">
            <a:avLst/>
          </a:prstGeom>
          <a:noFill/>
        </p:spPr>
        <p:txBody>
          <a:bodyPr wrap="none" rtlCol="0">
            <a:spAutoFit/>
          </a:bodyPr>
          <a:lstStyle/>
          <a:p>
            <a:r>
              <a:rPr lang="en-US" sz="1400" dirty="0" smtClean="0"/>
              <a:t>Missed</a:t>
            </a:r>
            <a:endParaRPr lang="en-US" sz="1400" dirty="0"/>
          </a:p>
        </p:txBody>
      </p:sp>
      <p:sp>
        <p:nvSpPr>
          <p:cNvPr id="108" name="TextBox 107"/>
          <p:cNvSpPr txBox="1"/>
          <p:nvPr/>
        </p:nvSpPr>
        <p:spPr>
          <a:xfrm>
            <a:off x="4308953" y="6062597"/>
            <a:ext cx="609462" cy="307777"/>
          </a:xfrm>
          <a:prstGeom prst="rect">
            <a:avLst/>
          </a:prstGeom>
          <a:noFill/>
        </p:spPr>
        <p:txBody>
          <a:bodyPr wrap="none" rtlCol="0">
            <a:spAutoFit/>
          </a:bodyPr>
          <a:lstStyle/>
          <a:p>
            <a:r>
              <a:rPr lang="en-US" sz="1400" dirty="0" smtClean="0"/>
              <a:t>Made</a:t>
            </a:r>
            <a:endParaRPr lang="en-US" sz="1400" dirty="0"/>
          </a:p>
        </p:txBody>
      </p:sp>
      <p:sp>
        <p:nvSpPr>
          <p:cNvPr id="109" name="TextBox 108"/>
          <p:cNvSpPr txBox="1"/>
          <p:nvPr/>
        </p:nvSpPr>
        <p:spPr>
          <a:xfrm>
            <a:off x="4308953" y="6325644"/>
            <a:ext cx="705642" cy="307777"/>
          </a:xfrm>
          <a:prstGeom prst="rect">
            <a:avLst/>
          </a:prstGeom>
          <a:noFill/>
        </p:spPr>
        <p:txBody>
          <a:bodyPr wrap="none" rtlCol="0">
            <a:spAutoFit/>
          </a:bodyPr>
          <a:lstStyle/>
          <a:p>
            <a:r>
              <a:rPr lang="en-US" sz="1400" dirty="0" smtClean="0"/>
              <a:t>Missed</a:t>
            </a:r>
            <a:endParaRPr lang="en-US" sz="1400" dirty="0"/>
          </a:p>
        </p:txBody>
      </p:sp>
      <p:cxnSp>
        <p:nvCxnSpPr>
          <p:cNvPr id="110" name="Straight Connector 109"/>
          <p:cNvCxnSpPr>
            <a:stCxn id="88" idx="6"/>
            <a:endCxn id="89" idx="1"/>
          </p:cNvCxnSpPr>
          <p:nvPr/>
        </p:nvCxnSpPr>
        <p:spPr>
          <a:xfrm flipV="1">
            <a:off x="463463" y="2496253"/>
            <a:ext cx="1265128" cy="14056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a:stCxn id="88" idx="6"/>
            <a:endCxn id="90" idx="1"/>
          </p:cNvCxnSpPr>
          <p:nvPr/>
        </p:nvCxnSpPr>
        <p:spPr>
          <a:xfrm flipV="1">
            <a:off x="463463" y="3075107"/>
            <a:ext cx="1265128" cy="8267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88" idx="6"/>
            <a:endCxn id="91" idx="1"/>
          </p:cNvCxnSpPr>
          <p:nvPr/>
        </p:nvCxnSpPr>
        <p:spPr>
          <a:xfrm flipV="1">
            <a:off x="463463" y="3653961"/>
            <a:ext cx="1265128" cy="2478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p:cNvCxnSpPr>
            <a:stCxn id="88" idx="6"/>
            <a:endCxn id="92" idx="1"/>
          </p:cNvCxnSpPr>
          <p:nvPr/>
        </p:nvCxnSpPr>
        <p:spPr>
          <a:xfrm>
            <a:off x="463463" y="3901858"/>
            <a:ext cx="1265128" cy="330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88" idx="6"/>
            <a:endCxn id="93" idx="1"/>
          </p:cNvCxnSpPr>
          <p:nvPr/>
        </p:nvCxnSpPr>
        <p:spPr>
          <a:xfrm>
            <a:off x="463463" y="3901858"/>
            <a:ext cx="1265128" cy="9098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p:cNvCxnSpPr>
            <a:stCxn id="88" idx="6"/>
            <a:endCxn id="94" idx="1"/>
          </p:cNvCxnSpPr>
          <p:nvPr/>
        </p:nvCxnSpPr>
        <p:spPr>
          <a:xfrm>
            <a:off x="463463" y="3901858"/>
            <a:ext cx="1265128" cy="1488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88" idx="6"/>
            <a:endCxn id="95" idx="1"/>
          </p:cNvCxnSpPr>
          <p:nvPr/>
        </p:nvCxnSpPr>
        <p:spPr>
          <a:xfrm>
            <a:off x="463463" y="3901858"/>
            <a:ext cx="1265128" cy="20675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89" idx="3"/>
            <a:endCxn id="96" idx="1"/>
          </p:cNvCxnSpPr>
          <p:nvPr/>
        </p:nvCxnSpPr>
        <p:spPr>
          <a:xfrm flipV="1">
            <a:off x="2275792" y="2070370"/>
            <a:ext cx="2033161" cy="4258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89" idx="3"/>
            <a:endCxn id="97" idx="1"/>
          </p:cNvCxnSpPr>
          <p:nvPr/>
        </p:nvCxnSpPr>
        <p:spPr>
          <a:xfrm flipV="1">
            <a:off x="2275792" y="2333417"/>
            <a:ext cx="2033161" cy="162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a:stCxn id="90" idx="3"/>
            <a:endCxn id="98" idx="1"/>
          </p:cNvCxnSpPr>
          <p:nvPr/>
        </p:nvCxnSpPr>
        <p:spPr>
          <a:xfrm flipV="1">
            <a:off x="2387361" y="2759302"/>
            <a:ext cx="1921592" cy="315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90" idx="3"/>
            <a:endCxn id="99" idx="1"/>
          </p:cNvCxnSpPr>
          <p:nvPr/>
        </p:nvCxnSpPr>
        <p:spPr>
          <a:xfrm flipV="1">
            <a:off x="2387361" y="3022349"/>
            <a:ext cx="1921592" cy="5275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a:stCxn id="91" idx="3"/>
            <a:endCxn id="100" idx="1"/>
          </p:cNvCxnSpPr>
          <p:nvPr/>
        </p:nvCxnSpPr>
        <p:spPr>
          <a:xfrm flipV="1">
            <a:off x="2393901" y="3423181"/>
            <a:ext cx="1915052" cy="230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a:stCxn id="91" idx="3"/>
            <a:endCxn id="101" idx="1"/>
          </p:cNvCxnSpPr>
          <p:nvPr/>
        </p:nvCxnSpPr>
        <p:spPr>
          <a:xfrm>
            <a:off x="2393901" y="3653961"/>
            <a:ext cx="1915052" cy="3226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92" idx="3"/>
            <a:endCxn id="102" idx="1"/>
          </p:cNvCxnSpPr>
          <p:nvPr/>
        </p:nvCxnSpPr>
        <p:spPr>
          <a:xfrm flipV="1">
            <a:off x="2422884" y="4087061"/>
            <a:ext cx="1886069" cy="1457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92" idx="3"/>
            <a:endCxn id="103" idx="1"/>
          </p:cNvCxnSpPr>
          <p:nvPr/>
        </p:nvCxnSpPr>
        <p:spPr>
          <a:xfrm>
            <a:off x="2422884" y="4232815"/>
            <a:ext cx="1886069" cy="1172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93" idx="3"/>
            <a:endCxn id="104" idx="1"/>
          </p:cNvCxnSpPr>
          <p:nvPr/>
        </p:nvCxnSpPr>
        <p:spPr>
          <a:xfrm flipV="1">
            <a:off x="2431027" y="4801044"/>
            <a:ext cx="1877926" cy="106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93" idx="3"/>
            <a:endCxn id="105" idx="1"/>
          </p:cNvCxnSpPr>
          <p:nvPr/>
        </p:nvCxnSpPr>
        <p:spPr>
          <a:xfrm>
            <a:off x="2431027" y="4811669"/>
            <a:ext cx="1877926" cy="252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p:cNvCxnSpPr>
            <a:stCxn id="94" idx="3"/>
            <a:endCxn id="106" idx="1"/>
          </p:cNvCxnSpPr>
          <p:nvPr/>
        </p:nvCxnSpPr>
        <p:spPr>
          <a:xfrm>
            <a:off x="2354083" y="5390523"/>
            <a:ext cx="1954870" cy="994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p:cNvCxnSpPr>
            <a:stCxn id="94" idx="3"/>
            <a:endCxn id="107" idx="1"/>
          </p:cNvCxnSpPr>
          <p:nvPr/>
        </p:nvCxnSpPr>
        <p:spPr>
          <a:xfrm>
            <a:off x="2354083" y="5390523"/>
            <a:ext cx="1954870" cy="362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a:stCxn id="95" idx="3"/>
            <a:endCxn id="108" idx="1"/>
          </p:cNvCxnSpPr>
          <p:nvPr/>
        </p:nvCxnSpPr>
        <p:spPr>
          <a:xfrm>
            <a:off x="2320420" y="5969377"/>
            <a:ext cx="1988533" cy="2471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p:cNvCxnSpPr>
            <a:stCxn id="95" idx="3"/>
            <a:endCxn id="109" idx="1"/>
          </p:cNvCxnSpPr>
          <p:nvPr/>
        </p:nvCxnSpPr>
        <p:spPr>
          <a:xfrm>
            <a:off x="2320420" y="5969377"/>
            <a:ext cx="1988533" cy="510156"/>
          </a:xfrm>
          <a:prstGeom prst="line">
            <a:avLst/>
          </a:prstGeom>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5160723" y="1916481"/>
            <a:ext cx="595035" cy="307777"/>
          </a:xfrm>
          <a:prstGeom prst="rect">
            <a:avLst/>
          </a:prstGeom>
          <a:noFill/>
        </p:spPr>
        <p:txBody>
          <a:bodyPr wrap="none" rtlCol="0">
            <a:spAutoFit/>
          </a:bodyPr>
          <a:lstStyle/>
          <a:p>
            <a:r>
              <a:rPr lang="en-US" sz="1400" dirty="0" smtClean="0">
                <a:solidFill>
                  <a:srgbClr val="0070C0"/>
                </a:solidFill>
              </a:rPr>
              <a:t>0.058</a:t>
            </a:r>
            <a:endParaRPr lang="en-US" sz="1400" dirty="0">
              <a:solidFill>
                <a:srgbClr val="0070C0"/>
              </a:solidFill>
            </a:endParaRPr>
          </a:p>
        </p:txBody>
      </p:sp>
      <p:sp>
        <p:nvSpPr>
          <p:cNvPr id="132" name="TextBox 131"/>
          <p:cNvSpPr txBox="1"/>
          <p:nvPr/>
        </p:nvSpPr>
        <p:spPr>
          <a:xfrm>
            <a:off x="5160723" y="2179528"/>
            <a:ext cx="595035" cy="307777"/>
          </a:xfrm>
          <a:prstGeom prst="rect">
            <a:avLst/>
          </a:prstGeom>
          <a:noFill/>
        </p:spPr>
        <p:txBody>
          <a:bodyPr wrap="none" rtlCol="0">
            <a:spAutoFit/>
          </a:bodyPr>
          <a:lstStyle/>
          <a:p>
            <a:r>
              <a:rPr lang="en-US" sz="1400" dirty="0" smtClean="0">
                <a:solidFill>
                  <a:srgbClr val="0070C0"/>
                </a:solidFill>
              </a:rPr>
              <a:t>0.029</a:t>
            </a:r>
            <a:endParaRPr lang="en-US" sz="1400" dirty="0">
              <a:solidFill>
                <a:srgbClr val="0070C0"/>
              </a:solidFill>
            </a:endParaRPr>
          </a:p>
        </p:txBody>
      </p:sp>
      <p:sp>
        <p:nvSpPr>
          <p:cNvPr id="133" name="TextBox 132"/>
          <p:cNvSpPr txBox="1"/>
          <p:nvPr/>
        </p:nvSpPr>
        <p:spPr>
          <a:xfrm>
            <a:off x="5160723" y="2592886"/>
            <a:ext cx="595035" cy="307777"/>
          </a:xfrm>
          <a:prstGeom prst="rect">
            <a:avLst/>
          </a:prstGeom>
          <a:noFill/>
        </p:spPr>
        <p:txBody>
          <a:bodyPr wrap="none" rtlCol="0">
            <a:spAutoFit/>
          </a:bodyPr>
          <a:lstStyle/>
          <a:p>
            <a:r>
              <a:rPr lang="en-US" sz="1400" dirty="0" smtClean="0">
                <a:solidFill>
                  <a:srgbClr val="0070C0"/>
                </a:solidFill>
              </a:rPr>
              <a:t>0.101</a:t>
            </a:r>
            <a:endParaRPr lang="en-US" sz="1400" dirty="0">
              <a:solidFill>
                <a:srgbClr val="0070C0"/>
              </a:solidFill>
            </a:endParaRPr>
          </a:p>
        </p:txBody>
      </p:sp>
      <p:sp>
        <p:nvSpPr>
          <p:cNvPr id="134" name="TextBox 133"/>
          <p:cNvSpPr txBox="1"/>
          <p:nvPr/>
        </p:nvSpPr>
        <p:spPr>
          <a:xfrm>
            <a:off x="5160723" y="2855933"/>
            <a:ext cx="595035" cy="307777"/>
          </a:xfrm>
          <a:prstGeom prst="rect">
            <a:avLst/>
          </a:prstGeom>
          <a:noFill/>
        </p:spPr>
        <p:txBody>
          <a:bodyPr wrap="none" rtlCol="0">
            <a:spAutoFit/>
          </a:bodyPr>
          <a:lstStyle/>
          <a:p>
            <a:r>
              <a:rPr lang="en-US" sz="1400" dirty="0" smtClean="0">
                <a:solidFill>
                  <a:srgbClr val="0070C0"/>
                </a:solidFill>
              </a:rPr>
              <a:t>0.002</a:t>
            </a:r>
            <a:endParaRPr lang="en-US" sz="1400" dirty="0">
              <a:solidFill>
                <a:srgbClr val="0070C0"/>
              </a:solidFill>
            </a:endParaRPr>
          </a:p>
        </p:txBody>
      </p:sp>
      <p:sp>
        <p:nvSpPr>
          <p:cNvPr id="135" name="TextBox 134"/>
          <p:cNvSpPr txBox="1"/>
          <p:nvPr/>
        </p:nvSpPr>
        <p:spPr>
          <a:xfrm>
            <a:off x="5160723" y="3206662"/>
            <a:ext cx="595035" cy="307777"/>
          </a:xfrm>
          <a:prstGeom prst="rect">
            <a:avLst/>
          </a:prstGeom>
          <a:noFill/>
        </p:spPr>
        <p:txBody>
          <a:bodyPr wrap="none" rtlCol="0">
            <a:spAutoFit/>
          </a:bodyPr>
          <a:lstStyle/>
          <a:p>
            <a:r>
              <a:rPr lang="en-US" sz="1400" dirty="0" smtClean="0">
                <a:solidFill>
                  <a:srgbClr val="0070C0"/>
                </a:solidFill>
              </a:rPr>
              <a:t>0.244</a:t>
            </a:r>
            <a:endParaRPr lang="en-US" sz="1400" dirty="0">
              <a:solidFill>
                <a:srgbClr val="0070C0"/>
              </a:solidFill>
            </a:endParaRPr>
          </a:p>
        </p:txBody>
      </p:sp>
      <p:sp>
        <p:nvSpPr>
          <p:cNvPr id="136" name="TextBox 135"/>
          <p:cNvSpPr txBox="1"/>
          <p:nvPr/>
        </p:nvSpPr>
        <p:spPr>
          <a:xfrm>
            <a:off x="5160723" y="3469709"/>
            <a:ext cx="595035" cy="307777"/>
          </a:xfrm>
          <a:prstGeom prst="rect">
            <a:avLst/>
          </a:prstGeom>
          <a:noFill/>
        </p:spPr>
        <p:txBody>
          <a:bodyPr wrap="none" rtlCol="0">
            <a:spAutoFit/>
          </a:bodyPr>
          <a:lstStyle/>
          <a:p>
            <a:r>
              <a:rPr lang="en-US" sz="1400" dirty="0" smtClean="0">
                <a:solidFill>
                  <a:srgbClr val="0070C0"/>
                </a:solidFill>
              </a:rPr>
              <a:t>0.039</a:t>
            </a:r>
            <a:endParaRPr lang="en-US" sz="1400" dirty="0">
              <a:solidFill>
                <a:srgbClr val="0070C0"/>
              </a:solidFill>
            </a:endParaRPr>
          </a:p>
        </p:txBody>
      </p:sp>
      <p:sp>
        <p:nvSpPr>
          <p:cNvPr id="137" name="TextBox 136"/>
          <p:cNvSpPr txBox="1"/>
          <p:nvPr/>
        </p:nvSpPr>
        <p:spPr>
          <a:xfrm>
            <a:off x="5160723" y="3920645"/>
            <a:ext cx="595035" cy="307777"/>
          </a:xfrm>
          <a:prstGeom prst="rect">
            <a:avLst/>
          </a:prstGeom>
          <a:noFill/>
        </p:spPr>
        <p:txBody>
          <a:bodyPr wrap="none" rtlCol="0">
            <a:spAutoFit/>
          </a:bodyPr>
          <a:lstStyle/>
          <a:p>
            <a:r>
              <a:rPr lang="en-US" sz="1400" dirty="0" smtClean="0">
                <a:solidFill>
                  <a:srgbClr val="0070C0"/>
                </a:solidFill>
              </a:rPr>
              <a:t>0.067</a:t>
            </a:r>
            <a:endParaRPr lang="en-US" sz="1400" dirty="0">
              <a:solidFill>
                <a:srgbClr val="0070C0"/>
              </a:solidFill>
            </a:endParaRPr>
          </a:p>
        </p:txBody>
      </p:sp>
      <p:sp>
        <p:nvSpPr>
          <p:cNvPr id="138" name="TextBox 137"/>
          <p:cNvSpPr txBox="1"/>
          <p:nvPr/>
        </p:nvSpPr>
        <p:spPr>
          <a:xfrm>
            <a:off x="5160723" y="4183692"/>
            <a:ext cx="595035" cy="307777"/>
          </a:xfrm>
          <a:prstGeom prst="rect">
            <a:avLst/>
          </a:prstGeom>
          <a:noFill/>
        </p:spPr>
        <p:txBody>
          <a:bodyPr wrap="none" rtlCol="0">
            <a:spAutoFit/>
          </a:bodyPr>
          <a:lstStyle/>
          <a:p>
            <a:r>
              <a:rPr lang="en-US" sz="1400" dirty="0" smtClean="0">
                <a:solidFill>
                  <a:srgbClr val="0070C0"/>
                </a:solidFill>
              </a:rPr>
              <a:t>0.029</a:t>
            </a:r>
            <a:endParaRPr lang="en-US" sz="1400" dirty="0">
              <a:solidFill>
                <a:srgbClr val="0070C0"/>
              </a:solidFill>
            </a:endParaRPr>
          </a:p>
        </p:txBody>
      </p:sp>
      <p:sp>
        <p:nvSpPr>
          <p:cNvPr id="139" name="TextBox 138"/>
          <p:cNvSpPr txBox="1"/>
          <p:nvPr/>
        </p:nvSpPr>
        <p:spPr>
          <a:xfrm>
            <a:off x="5160723" y="4609577"/>
            <a:ext cx="595035" cy="307777"/>
          </a:xfrm>
          <a:prstGeom prst="rect">
            <a:avLst/>
          </a:prstGeom>
          <a:noFill/>
        </p:spPr>
        <p:txBody>
          <a:bodyPr wrap="none" rtlCol="0">
            <a:spAutoFit/>
          </a:bodyPr>
          <a:lstStyle/>
          <a:p>
            <a:r>
              <a:rPr lang="en-US" sz="1400" dirty="0" smtClean="0">
                <a:solidFill>
                  <a:srgbClr val="0070C0"/>
                </a:solidFill>
              </a:rPr>
              <a:t>0.022</a:t>
            </a:r>
            <a:endParaRPr lang="en-US" sz="1400" dirty="0">
              <a:solidFill>
                <a:srgbClr val="0070C0"/>
              </a:solidFill>
            </a:endParaRPr>
          </a:p>
        </p:txBody>
      </p:sp>
      <p:sp>
        <p:nvSpPr>
          <p:cNvPr id="140" name="TextBox 139"/>
          <p:cNvSpPr txBox="1"/>
          <p:nvPr/>
        </p:nvSpPr>
        <p:spPr>
          <a:xfrm>
            <a:off x="5160723" y="4872624"/>
            <a:ext cx="595035" cy="307777"/>
          </a:xfrm>
          <a:prstGeom prst="rect">
            <a:avLst/>
          </a:prstGeom>
          <a:noFill/>
        </p:spPr>
        <p:txBody>
          <a:bodyPr wrap="none" rtlCol="0">
            <a:spAutoFit/>
          </a:bodyPr>
          <a:lstStyle/>
          <a:p>
            <a:r>
              <a:rPr lang="en-US" sz="1400" dirty="0" smtClean="0">
                <a:solidFill>
                  <a:srgbClr val="0070C0"/>
                </a:solidFill>
              </a:rPr>
              <a:t>0.014</a:t>
            </a:r>
            <a:endParaRPr lang="en-US" sz="1400" dirty="0">
              <a:solidFill>
                <a:srgbClr val="0070C0"/>
              </a:solidFill>
            </a:endParaRPr>
          </a:p>
        </p:txBody>
      </p:sp>
      <p:sp>
        <p:nvSpPr>
          <p:cNvPr id="141" name="TextBox 140"/>
          <p:cNvSpPr txBox="1"/>
          <p:nvPr/>
        </p:nvSpPr>
        <p:spPr>
          <a:xfrm>
            <a:off x="5160723" y="5336086"/>
            <a:ext cx="595035" cy="307777"/>
          </a:xfrm>
          <a:prstGeom prst="rect">
            <a:avLst/>
          </a:prstGeom>
          <a:noFill/>
        </p:spPr>
        <p:txBody>
          <a:bodyPr wrap="none" rtlCol="0">
            <a:spAutoFit/>
          </a:bodyPr>
          <a:lstStyle/>
          <a:p>
            <a:r>
              <a:rPr lang="en-US" sz="1400" dirty="0" smtClean="0">
                <a:solidFill>
                  <a:srgbClr val="0070C0"/>
                </a:solidFill>
              </a:rPr>
              <a:t>0.052</a:t>
            </a:r>
            <a:endParaRPr lang="en-US" sz="1400" dirty="0">
              <a:solidFill>
                <a:srgbClr val="0070C0"/>
              </a:solidFill>
            </a:endParaRPr>
          </a:p>
        </p:txBody>
      </p:sp>
      <p:sp>
        <p:nvSpPr>
          <p:cNvPr id="142" name="TextBox 141"/>
          <p:cNvSpPr txBox="1"/>
          <p:nvPr/>
        </p:nvSpPr>
        <p:spPr>
          <a:xfrm>
            <a:off x="5160723" y="5599133"/>
            <a:ext cx="595035" cy="307777"/>
          </a:xfrm>
          <a:prstGeom prst="rect">
            <a:avLst/>
          </a:prstGeom>
          <a:noFill/>
        </p:spPr>
        <p:txBody>
          <a:bodyPr wrap="none" rtlCol="0">
            <a:spAutoFit/>
          </a:bodyPr>
          <a:lstStyle/>
          <a:p>
            <a:r>
              <a:rPr lang="en-US" sz="1400" dirty="0" smtClean="0">
                <a:solidFill>
                  <a:srgbClr val="0070C0"/>
                </a:solidFill>
              </a:rPr>
              <a:t>0.009</a:t>
            </a:r>
            <a:endParaRPr lang="en-US" sz="1400" dirty="0">
              <a:solidFill>
                <a:srgbClr val="0070C0"/>
              </a:solidFill>
            </a:endParaRPr>
          </a:p>
        </p:txBody>
      </p:sp>
      <p:sp>
        <p:nvSpPr>
          <p:cNvPr id="143" name="TextBox 142"/>
          <p:cNvSpPr txBox="1"/>
          <p:nvPr/>
        </p:nvSpPr>
        <p:spPr>
          <a:xfrm>
            <a:off x="5160723" y="6087648"/>
            <a:ext cx="595035" cy="307777"/>
          </a:xfrm>
          <a:prstGeom prst="rect">
            <a:avLst/>
          </a:prstGeom>
          <a:noFill/>
        </p:spPr>
        <p:txBody>
          <a:bodyPr wrap="none" rtlCol="0">
            <a:spAutoFit/>
          </a:bodyPr>
          <a:lstStyle/>
          <a:p>
            <a:r>
              <a:rPr lang="en-US" sz="1400" dirty="0" smtClean="0">
                <a:solidFill>
                  <a:srgbClr val="0070C0"/>
                </a:solidFill>
              </a:rPr>
              <a:t>0.165</a:t>
            </a:r>
            <a:endParaRPr lang="en-US" sz="1400" dirty="0">
              <a:solidFill>
                <a:srgbClr val="0070C0"/>
              </a:solidFill>
            </a:endParaRPr>
          </a:p>
        </p:txBody>
      </p:sp>
      <p:sp>
        <p:nvSpPr>
          <p:cNvPr id="144" name="TextBox 143"/>
          <p:cNvSpPr txBox="1"/>
          <p:nvPr/>
        </p:nvSpPr>
        <p:spPr>
          <a:xfrm>
            <a:off x="5160723" y="6350695"/>
            <a:ext cx="595035" cy="307777"/>
          </a:xfrm>
          <a:prstGeom prst="rect">
            <a:avLst/>
          </a:prstGeom>
          <a:noFill/>
        </p:spPr>
        <p:txBody>
          <a:bodyPr wrap="none" rtlCol="0">
            <a:spAutoFit/>
          </a:bodyPr>
          <a:lstStyle/>
          <a:p>
            <a:r>
              <a:rPr lang="en-US" sz="1400" dirty="0" smtClean="0">
                <a:solidFill>
                  <a:srgbClr val="0070C0"/>
                </a:solidFill>
              </a:rPr>
              <a:t>0.051</a:t>
            </a:r>
            <a:endParaRPr lang="en-US" sz="1400" dirty="0">
              <a:solidFill>
                <a:srgbClr val="0070C0"/>
              </a:solidFill>
            </a:endParaRPr>
          </a:p>
        </p:txBody>
      </p:sp>
      <p:sp>
        <p:nvSpPr>
          <p:cNvPr id="145" name="TextBox 144"/>
          <p:cNvSpPr txBox="1"/>
          <p:nvPr/>
        </p:nvSpPr>
        <p:spPr>
          <a:xfrm>
            <a:off x="1691013" y="2079319"/>
            <a:ext cx="595035" cy="307777"/>
          </a:xfrm>
          <a:prstGeom prst="rect">
            <a:avLst/>
          </a:prstGeom>
          <a:noFill/>
        </p:spPr>
        <p:txBody>
          <a:bodyPr wrap="none" rtlCol="0">
            <a:spAutoFit/>
          </a:bodyPr>
          <a:lstStyle/>
          <a:p>
            <a:r>
              <a:rPr lang="en-US" sz="1400" dirty="0" smtClean="0">
                <a:solidFill>
                  <a:srgbClr val="0070C0"/>
                </a:solidFill>
              </a:rPr>
              <a:t>0.087</a:t>
            </a:r>
            <a:endParaRPr lang="en-US" sz="1400" dirty="0">
              <a:solidFill>
                <a:srgbClr val="0070C0"/>
              </a:solidFill>
            </a:endParaRPr>
          </a:p>
        </p:txBody>
      </p:sp>
      <p:sp>
        <p:nvSpPr>
          <p:cNvPr id="146" name="TextBox 145"/>
          <p:cNvSpPr txBox="1"/>
          <p:nvPr/>
        </p:nvSpPr>
        <p:spPr>
          <a:xfrm>
            <a:off x="1691013" y="2680568"/>
            <a:ext cx="595035" cy="307777"/>
          </a:xfrm>
          <a:prstGeom prst="rect">
            <a:avLst/>
          </a:prstGeom>
          <a:noFill/>
        </p:spPr>
        <p:txBody>
          <a:bodyPr wrap="none" rtlCol="0">
            <a:spAutoFit/>
          </a:bodyPr>
          <a:lstStyle/>
          <a:p>
            <a:r>
              <a:rPr lang="en-US" sz="1400" dirty="0" smtClean="0">
                <a:solidFill>
                  <a:srgbClr val="0070C0"/>
                </a:solidFill>
              </a:rPr>
              <a:t>0.012</a:t>
            </a:r>
            <a:endParaRPr lang="en-US" sz="1400" dirty="0">
              <a:solidFill>
                <a:srgbClr val="0070C0"/>
              </a:solidFill>
            </a:endParaRPr>
          </a:p>
        </p:txBody>
      </p:sp>
      <p:sp>
        <p:nvSpPr>
          <p:cNvPr id="147" name="TextBox 146"/>
          <p:cNvSpPr txBox="1"/>
          <p:nvPr/>
        </p:nvSpPr>
        <p:spPr>
          <a:xfrm>
            <a:off x="1691013" y="3281817"/>
            <a:ext cx="595035" cy="307777"/>
          </a:xfrm>
          <a:prstGeom prst="rect">
            <a:avLst/>
          </a:prstGeom>
          <a:noFill/>
        </p:spPr>
        <p:txBody>
          <a:bodyPr wrap="none" rtlCol="0">
            <a:spAutoFit/>
          </a:bodyPr>
          <a:lstStyle/>
          <a:p>
            <a:r>
              <a:rPr lang="en-US" sz="1400" dirty="0" smtClean="0">
                <a:solidFill>
                  <a:srgbClr val="0070C0"/>
                </a:solidFill>
              </a:rPr>
              <a:t>0.283</a:t>
            </a:r>
            <a:endParaRPr lang="en-US" sz="1400" dirty="0">
              <a:solidFill>
                <a:srgbClr val="0070C0"/>
              </a:solidFill>
            </a:endParaRPr>
          </a:p>
        </p:txBody>
      </p:sp>
      <p:sp>
        <p:nvSpPr>
          <p:cNvPr id="148" name="TextBox 147"/>
          <p:cNvSpPr txBox="1"/>
          <p:nvPr/>
        </p:nvSpPr>
        <p:spPr>
          <a:xfrm>
            <a:off x="1691013" y="3883067"/>
            <a:ext cx="595035" cy="307777"/>
          </a:xfrm>
          <a:prstGeom prst="rect">
            <a:avLst/>
          </a:prstGeom>
          <a:noFill/>
        </p:spPr>
        <p:txBody>
          <a:bodyPr wrap="none" rtlCol="0">
            <a:spAutoFit/>
          </a:bodyPr>
          <a:lstStyle/>
          <a:p>
            <a:r>
              <a:rPr lang="en-US" sz="1400" dirty="0" smtClean="0">
                <a:solidFill>
                  <a:srgbClr val="0070C0"/>
                </a:solidFill>
              </a:rPr>
              <a:t>0.096</a:t>
            </a:r>
            <a:endParaRPr lang="en-US" sz="1400" dirty="0">
              <a:solidFill>
                <a:srgbClr val="0070C0"/>
              </a:solidFill>
            </a:endParaRPr>
          </a:p>
        </p:txBody>
      </p:sp>
      <p:sp>
        <p:nvSpPr>
          <p:cNvPr id="149" name="TextBox 148"/>
          <p:cNvSpPr txBox="1"/>
          <p:nvPr/>
        </p:nvSpPr>
        <p:spPr>
          <a:xfrm>
            <a:off x="1691013" y="4446738"/>
            <a:ext cx="595035" cy="307777"/>
          </a:xfrm>
          <a:prstGeom prst="rect">
            <a:avLst/>
          </a:prstGeom>
          <a:noFill/>
        </p:spPr>
        <p:txBody>
          <a:bodyPr wrap="none" rtlCol="0">
            <a:spAutoFit/>
          </a:bodyPr>
          <a:lstStyle/>
          <a:p>
            <a:r>
              <a:rPr lang="en-US" sz="1400" dirty="0" smtClean="0">
                <a:solidFill>
                  <a:srgbClr val="0070C0"/>
                </a:solidFill>
              </a:rPr>
              <a:t>0.036</a:t>
            </a:r>
            <a:endParaRPr lang="en-US" sz="1400" dirty="0">
              <a:solidFill>
                <a:srgbClr val="0070C0"/>
              </a:solidFill>
            </a:endParaRPr>
          </a:p>
        </p:txBody>
      </p:sp>
      <p:sp>
        <p:nvSpPr>
          <p:cNvPr id="150" name="TextBox 149"/>
          <p:cNvSpPr txBox="1"/>
          <p:nvPr/>
        </p:nvSpPr>
        <p:spPr>
          <a:xfrm>
            <a:off x="1691013" y="5022935"/>
            <a:ext cx="595035" cy="307777"/>
          </a:xfrm>
          <a:prstGeom prst="rect">
            <a:avLst/>
          </a:prstGeom>
          <a:noFill/>
        </p:spPr>
        <p:txBody>
          <a:bodyPr wrap="none" rtlCol="0">
            <a:spAutoFit/>
          </a:bodyPr>
          <a:lstStyle/>
          <a:p>
            <a:r>
              <a:rPr lang="en-US" sz="1400" dirty="0" smtClean="0">
                <a:solidFill>
                  <a:srgbClr val="0070C0"/>
                </a:solidFill>
              </a:rPr>
              <a:t>0.062</a:t>
            </a:r>
            <a:endParaRPr lang="en-US" sz="1400" dirty="0">
              <a:solidFill>
                <a:srgbClr val="0070C0"/>
              </a:solidFill>
            </a:endParaRPr>
          </a:p>
        </p:txBody>
      </p:sp>
      <p:sp>
        <p:nvSpPr>
          <p:cNvPr id="151" name="TextBox 150"/>
          <p:cNvSpPr txBox="1"/>
          <p:nvPr/>
        </p:nvSpPr>
        <p:spPr>
          <a:xfrm>
            <a:off x="1691013" y="5611658"/>
            <a:ext cx="595035" cy="307777"/>
          </a:xfrm>
          <a:prstGeom prst="rect">
            <a:avLst/>
          </a:prstGeom>
          <a:noFill/>
        </p:spPr>
        <p:txBody>
          <a:bodyPr wrap="none" rtlCol="0">
            <a:spAutoFit/>
          </a:bodyPr>
          <a:lstStyle/>
          <a:p>
            <a:r>
              <a:rPr lang="en-US" sz="1400" dirty="0" smtClean="0">
                <a:solidFill>
                  <a:srgbClr val="0070C0"/>
                </a:solidFill>
              </a:rPr>
              <a:t>0.215</a:t>
            </a:r>
            <a:endParaRPr lang="en-US" sz="1400" dirty="0">
              <a:solidFill>
                <a:srgbClr val="0070C0"/>
              </a:solidFill>
            </a:endParaRPr>
          </a:p>
        </p:txBody>
      </p:sp>
      <p:sp>
        <p:nvSpPr>
          <p:cNvPr id="152" name="TextBox 151"/>
          <p:cNvSpPr txBox="1"/>
          <p:nvPr/>
        </p:nvSpPr>
        <p:spPr>
          <a:xfrm>
            <a:off x="2404997" y="2016689"/>
            <a:ext cx="595035" cy="307777"/>
          </a:xfrm>
          <a:prstGeom prst="rect">
            <a:avLst/>
          </a:prstGeom>
          <a:noFill/>
        </p:spPr>
        <p:txBody>
          <a:bodyPr wrap="none" rtlCol="0">
            <a:spAutoFit/>
          </a:bodyPr>
          <a:lstStyle/>
          <a:p>
            <a:r>
              <a:rPr lang="en-US" sz="1400" dirty="0" smtClean="0">
                <a:solidFill>
                  <a:srgbClr val="0070C0"/>
                </a:solidFill>
              </a:rPr>
              <a:t>0.670</a:t>
            </a:r>
            <a:endParaRPr lang="en-US" sz="1400" dirty="0">
              <a:solidFill>
                <a:srgbClr val="0070C0"/>
              </a:solidFill>
            </a:endParaRPr>
          </a:p>
        </p:txBody>
      </p:sp>
      <p:sp>
        <p:nvSpPr>
          <p:cNvPr id="153" name="TextBox 152"/>
          <p:cNvSpPr txBox="1"/>
          <p:nvPr/>
        </p:nvSpPr>
        <p:spPr>
          <a:xfrm>
            <a:off x="2981194" y="2354892"/>
            <a:ext cx="595035" cy="307777"/>
          </a:xfrm>
          <a:prstGeom prst="rect">
            <a:avLst/>
          </a:prstGeom>
          <a:noFill/>
        </p:spPr>
        <p:txBody>
          <a:bodyPr wrap="none" rtlCol="0">
            <a:spAutoFit/>
          </a:bodyPr>
          <a:lstStyle/>
          <a:p>
            <a:r>
              <a:rPr lang="en-US" sz="1400" dirty="0" smtClean="0">
                <a:solidFill>
                  <a:srgbClr val="0070C0"/>
                </a:solidFill>
              </a:rPr>
              <a:t>0.330</a:t>
            </a:r>
            <a:endParaRPr lang="en-US" sz="1400" dirty="0">
              <a:solidFill>
                <a:srgbClr val="0070C0"/>
              </a:solidFill>
            </a:endParaRPr>
          </a:p>
        </p:txBody>
      </p:sp>
      <p:sp>
        <p:nvSpPr>
          <p:cNvPr id="154" name="TextBox 153"/>
          <p:cNvSpPr txBox="1"/>
          <p:nvPr/>
        </p:nvSpPr>
        <p:spPr>
          <a:xfrm>
            <a:off x="2404997" y="2680569"/>
            <a:ext cx="595035" cy="307777"/>
          </a:xfrm>
          <a:prstGeom prst="rect">
            <a:avLst/>
          </a:prstGeom>
          <a:noFill/>
        </p:spPr>
        <p:txBody>
          <a:bodyPr wrap="none" rtlCol="0">
            <a:spAutoFit/>
          </a:bodyPr>
          <a:lstStyle/>
          <a:p>
            <a:r>
              <a:rPr lang="en-US" sz="1400" dirty="0" smtClean="0">
                <a:solidFill>
                  <a:srgbClr val="0070C0"/>
                </a:solidFill>
              </a:rPr>
              <a:t>0.818</a:t>
            </a:r>
            <a:endParaRPr lang="en-US" sz="1400" dirty="0">
              <a:solidFill>
                <a:srgbClr val="0070C0"/>
              </a:solidFill>
            </a:endParaRPr>
          </a:p>
        </p:txBody>
      </p:sp>
      <p:sp>
        <p:nvSpPr>
          <p:cNvPr id="155" name="TextBox 154"/>
          <p:cNvSpPr txBox="1"/>
          <p:nvPr/>
        </p:nvSpPr>
        <p:spPr>
          <a:xfrm>
            <a:off x="2981194" y="3018772"/>
            <a:ext cx="595035" cy="307777"/>
          </a:xfrm>
          <a:prstGeom prst="rect">
            <a:avLst/>
          </a:prstGeom>
          <a:noFill/>
        </p:spPr>
        <p:txBody>
          <a:bodyPr wrap="none" rtlCol="0">
            <a:spAutoFit/>
          </a:bodyPr>
          <a:lstStyle/>
          <a:p>
            <a:r>
              <a:rPr lang="en-US" sz="1400" dirty="0" smtClean="0">
                <a:solidFill>
                  <a:srgbClr val="0070C0"/>
                </a:solidFill>
              </a:rPr>
              <a:t>0.182</a:t>
            </a:r>
            <a:endParaRPr lang="en-US" sz="1400" dirty="0">
              <a:solidFill>
                <a:srgbClr val="0070C0"/>
              </a:solidFill>
            </a:endParaRPr>
          </a:p>
        </p:txBody>
      </p:sp>
      <p:sp>
        <p:nvSpPr>
          <p:cNvPr id="156" name="TextBox 155"/>
          <p:cNvSpPr txBox="1"/>
          <p:nvPr/>
        </p:nvSpPr>
        <p:spPr>
          <a:xfrm>
            <a:off x="2404997" y="3294344"/>
            <a:ext cx="595035" cy="307777"/>
          </a:xfrm>
          <a:prstGeom prst="rect">
            <a:avLst/>
          </a:prstGeom>
          <a:noFill/>
        </p:spPr>
        <p:txBody>
          <a:bodyPr wrap="none" rtlCol="0">
            <a:spAutoFit/>
          </a:bodyPr>
          <a:lstStyle/>
          <a:p>
            <a:r>
              <a:rPr lang="en-US" sz="1400" dirty="0" smtClean="0">
                <a:solidFill>
                  <a:srgbClr val="0070C0"/>
                </a:solidFill>
              </a:rPr>
              <a:t>0.863</a:t>
            </a:r>
            <a:endParaRPr lang="en-US" sz="1400" dirty="0">
              <a:solidFill>
                <a:srgbClr val="0070C0"/>
              </a:solidFill>
            </a:endParaRPr>
          </a:p>
        </p:txBody>
      </p:sp>
      <p:sp>
        <p:nvSpPr>
          <p:cNvPr id="157" name="TextBox 156"/>
          <p:cNvSpPr txBox="1"/>
          <p:nvPr/>
        </p:nvSpPr>
        <p:spPr>
          <a:xfrm>
            <a:off x="2981194" y="3632547"/>
            <a:ext cx="595035" cy="307777"/>
          </a:xfrm>
          <a:prstGeom prst="rect">
            <a:avLst/>
          </a:prstGeom>
          <a:noFill/>
        </p:spPr>
        <p:txBody>
          <a:bodyPr wrap="none" rtlCol="0">
            <a:spAutoFit/>
          </a:bodyPr>
          <a:lstStyle/>
          <a:p>
            <a:r>
              <a:rPr lang="en-US" sz="1400" dirty="0" smtClean="0">
                <a:solidFill>
                  <a:srgbClr val="0070C0"/>
                </a:solidFill>
              </a:rPr>
              <a:t>0.137</a:t>
            </a:r>
            <a:endParaRPr lang="en-US" sz="1400" dirty="0">
              <a:solidFill>
                <a:srgbClr val="0070C0"/>
              </a:solidFill>
            </a:endParaRPr>
          </a:p>
        </p:txBody>
      </p:sp>
      <p:sp>
        <p:nvSpPr>
          <p:cNvPr id="158" name="TextBox 157"/>
          <p:cNvSpPr txBox="1"/>
          <p:nvPr/>
        </p:nvSpPr>
        <p:spPr>
          <a:xfrm>
            <a:off x="2404997" y="3895593"/>
            <a:ext cx="595035" cy="307777"/>
          </a:xfrm>
          <a:prstGeom prst="rect">
            <a:avLst/>
          </a:prstGeom>
          <a:noFill/>
        </p:spPr>
        <p:txBody>
          <a:bodyPr wrap="none" rtlCol="0">
            <a:spAutoFit/>
          </a:bodyPr>
          <a:lstStyle/>
          <a:p>
            <a:r>
              <a:rPr lang="en-US" sz="1400" dirty="0" smtClean="0">
                <a:solidFill>
                  <a:srgbClr val="0070C0"/>
                </a:solidFill>
              </a:rPr>
              <a:t>0.698</a:t>
            </a:r>
            <a:endParaRPr lang="en-US" sz="1400" dirty="0">
              <a:solidFill>
                <a:srgbClr val="0070C0"/>
              </a:solidFill>
            </a:endParaRPr>
          </a:p>
        </p:txBody>
      </p:sp>
      <p:sp>
        <p:nvSpPr>
          <p:cNvPr id="159" name="TextBox 158"/>
          <p:cNvSpPr txBox="1"/>
          <p:nvPr/>
        </p:nvSpPr>
        <p:spPr>
          <a:xfrm>
            <a:off x="2981194" y="4246322"/>
            <a:ext cx="595035" cy="307777"/>
          </a:xfrm>
          <a:prstGeom prst="rect">
            <a:avLst/>
          </a:prstGeom>
          <a:noFill/>
        </p:spPr>
        <p:txBody>
          <a:bodyPr wrap="none" rtlCol="0">
            <a:spAutoFit/>
          </a:bodyPr>
          <a:lstStyle/>
          <a:p>
            <a:r>
              <a:rPr lang="en-US" sz="1400" dirty="0" smtClean="0">
                <a:solidFill>
                  <a:srgbClr val="0070C0"/>
                </a:solidFill>
              </a:rPr>
              <a:t>0.302</a:t>
            </a:r>
            <a:endParaRPr lang="en-US" sz="1400" dirty="0">
              <a:solidFill>
                <a:srgbClr val="0070C0"/>
              </a:solidFill>
            </a:endParaRPr>
          </a:p>
        </p:txBody>
      </p:sp>
      <p:sp>
        <p:nvSpPr>
          <p:cNvPr id="160" name="TextBox 159"/>
          <p:cNvSpPr txBox="1"/>
          <p:nvPr/>
        </p:nvSpPr>
        <p:spPr>
          <a:xfrm>
            <a:off x="2404997" y="4534421"/>
            <a:ext cx="595035" cy="307777"/>
          </a:xfrm>
          <a:prstGeom prst="rect">
            <a:avLst/>
          </a:prstGeom>
          <a:noFill/>
        </p:spPr>
        <p:txBody>
          <a:bodyPr wrap="none" rtlCol="0">
            <a:spAutoFit/>
          </a:bodyPr>
          <a:lstStyle/>
          <a:p>
            <a:r>
              <a:rPr lang="en-US" sz="1400" dirty="0" smtClean="0">
                <a:solidFill>
                  <a:srgbClr val="0070C0"/>
                </a:solidFill>
              </a:rPr>
              <a:t>0.615</a:t>
            </a:r>
            <a:endParaRPr lang="en-US" sz="1400" dirty="0">
              <a:solidFill>
                <a:srgbClr val="0070C0"/>
              </a:solidFill>
            </a:endParaRPr>
          </a:p>
        </p:txBody>
      </p:sp>
      <p:sp>
        <p:nvSpPr>
          <p:cNvPr id="161" name="TextBox 160"/>
          <p:cNvSpPr txBox="1"/>
          <p:nvPr/>
        </p:nvSpPr>
        <p:spPr>
          <a:xfrm>
            <a:off x="2981194" y="4935254"/>
            <a:ext cx="595035" cy="307777"/>
          </a:xfrm>
          <a:prstGeom prst="rect">
            <a:avLst/>
          </a:prstGeom>
          <a:noFill/>
        </p:spPr>
        <p:txBody>
          <a:bodyPr wrap="none" rtlCol="0">
            <a:spAutoFit/>
          </a:bodyPr>
          <a:lstStyle/>
          <a:p>
            <a:r>
              <a:rPr lang="en-US" sz="1400" dirty="0" smtClean="0">
                <a:solidFill>
                  <a:srgbClr val="0070C0"/>
                </a:solidFill>
              </a:rPr>
              <a:t>0.385</a:t>
            </a:r>
            <a:endParaRPr lang="en-US" sz="1400" dirty="0">
              <a:solidFill>
                <a:srgbClr val="0070C0"/>
              </a:solidFill>
            </a:endParaRPr>
          </a:p>
        </p:txBody>
      </p:sp>
      <p:sp>
        <p:nvSpPr>
          <p:cNvPr id="162" name="TextBox 161"/>
          <p:cNvSpPr txBox="1"/>
          <p:nvPr/>
        </p:nvSpPr>
        <p:spPr>
          <a:xfrm>
            <a:off x="2404997" y="5185774"/>
            <a:ext cx="595035" cy="307777"/>
          </a:xfrm>
          <a:prstGeom prst="rect">
            <a:avLst/>
          </a:prstGeom>
          <a:noFill/>
        </p:spPr>
        <p:txBody>
          <a:bodyPr wrap="none" rtlCol="0">
            <a:spAutoFit/>
          </a:bodyPr>
          <a:lstStyle/>
          <a:p>
            <a:r>
              <a:rPr lang="en-US" sz="1400" dirty="0" smtClean="0">
                <a:solidFill>
                  <a:srgbClr val="0070C0"/>
                </a:solidFill>
              </a:rPr>
              <a:t>0.849</a:t>
            </a:r>
            <a:endParaRPr lang="en-US" sz="1400" dirty="0">
              <a:solidFill>
                <a:srgbClr val="0070C0"/>
              </a:solidFill>
            </a:endParaRPr>
          </a:p>
        </p:txBody>
      </p:sp>
      <p:sp>
        <p:nvSpPr>
          <p:cNvPr id="163" name="TextBox 162"/>
          <p:cNvSpPr txBox="1"/>
          <p:nvPr/>
        </p:nvSpPr>
        <p:spPr>
          <a:xfrm>
            <a:off x="2981194" y="5636711"/>
            <a:ext cx="595035" cy="307777"/>
          </a:xfrm>
          <a:prstGeom prst="rect">
            <a:avLst/>
          </a:prstGeom>
          <a:noFill/>
        </p:spPr>
        <p:txBody>
          <a:bodyPr wrap="none" rtlCol="0">
            <a:spAutoFit/>
          </a:bodyPr>
          <a:lstStyle/>
          <a:p>
            <a:r>
              <a:rPr lang="en-US" sz="1400" dirty="0" smtClean="0">
                <a:solidFill>
                  <a:srgbClr val="0070C0"/>
                </a:solidFill>
              </a:rPr>
              <a:t>0.151</a:t>
            </a:r>
            <a:endParaRPr lang="en-US" sz="1400" dirty="0">
              <a:solidFill>
                <a:srgbClr val="0070C0"/>
              </a:solidFill>
            </a:endParaRPr>
          </a:p>
        </p:txBody>
      </p:sp>
      <p:sp>
        <p:nvSpPr>
          <p:cNvPr id="164" name="TextBox 163"/>
          <p:cNvSpPr txBox="1"/>
          <p:nvPr/>
        </p:nvSpPr>
        <p:spPr>
          <a:xfrm>
            <a:off x="2404997" y="5799550"/>
            <a:ext cx="595035" cy="307777"/>
          </a:xfrm>
          <a:prstGeom prst="rect">
            <a:avLst/>
          </a:prstGeom>
          <a:noFill/>
        </p:spPr>
        <p:txBody>
          <a:bodyPr wrap="none" rtlCol="0">
            <a:spAutoFit/>
          </a:bodyPr>
          <a:lstStyle/>
          <a:p>
            <a:r>
              <a:rPr lang="en-US" sz="1400" dirty="0" smtClean="0">
                <a:solidFill>
                  <a:srgbClr val="0070C0"/>
                </a:solidFill>
              </a:rPr>
              <a:t>0.765</a:t>
            </a:r>
            <a:endParaRPr lang="en-US" sz="1400" dirty="0">
              <a:solidFill>
                <a:srgbClr val="0070C0"/>
              </a:solidFill>
            </a:endParaRPr>
          </a:p>
        </p:txBody>
      </p:sp>
      <p:sp>
        <p:nvSpPr>
          <p:cNvPr id="165" name="TextBox 164"/>
          <p:cNvSpPr txBox="1"/>
          <p:nvPr/>
        </p:nvSpPr>
        <p:spPr>
          <a:xfrm>
            <a:off x="2981194" y="6375747"/>
            <a:ext cx="595035" cy="307777"/>
          </a:xfrm>
          <a:prstGeom prst="rect">
            <a:avLst/>
          </a:prstGeom>
          <a:noFill/>
        </p:spPr>
        <p:txBody>
          <a:bodyPr wrap="none" rtlCol="0">
            <a:spAutoFit/>
          </a:bodyPr>
          <a:lstStyle/>
          <a:p>
            <a:r>
              <a:rPr lang="en-US" sz="1400" dirty="0" smtClean="0">
                <a:solidFill>
                  <a:srgbClr val="0070C0"/>
                </a:solidFill>
              </a:rPr>
              <a:t>0.235</a:t>
            </a:r>
            <a:endParaRPr lang="en-US" sz="1400" dirty="0">
              <a:solidFill>
                <a:srgbClr val="0070C0"/>
              </a:solidFill>
            </a:endParaRPr>
          </a:p>
        </p:txBody>
      </p:sp>
      <p:sp>
        <p:nvSpPr>
          <p:cNvPr id="166" name="TextBox 165"/>
          <p:cNvSpPr txBox="1"/>
          <p:nvPr/>
        </p:nvSpPr>
        <p:spPr>
          <a:xfrm>
            <a:off x="5774499" y="1853850"/>
            <a:ext cx="2304789" cy="584775"/>
          </a:xfrm>
          <a:prstGeom prst="rect">
            <a:avLst/>
          </a:prstGeom>
          <a:noFill/>
        </p:spPr>
        <p:txBody>
          <a:bodyPr wrap="square" rtlCol="0">
            <a:spAutoFit/>
          </a:bodyPr>
          <a:lstStyle/>
          <a:p>
            <a:r>
              <a:rPr lang="en-US" sz="1600" dirty="0" smtClean="0">
                <a:solidFill>
                  <a:srgbClr val="C00000"/>
                </a:solidFill>
              </a:rPr>
              <a:t>P(</a:t>
            </a:r>
            <a:r>
              <a:rPr lang="en-US" sz="1600" dirty="0" err="1" smtClean="0">
                <a:solidFill>
                  <a:srgbClr val="C00000"/>
                </a:solidFill>
              </a:rPr>
              <a:t>Ariza</a:t>
            </a:r>
            <a:r>
              <a:rPr lang="en-US" sz="1600" dirty="0" smtClean="0">
                <a:solidFill>
                  <a:srgbClr val="C00000"/>
                </a:solidFill>
              </a:rPr>
              <a:t> </a:t>
            </a:r>
            <a:r>
              <a:rPr lang="en-US" sz="1600" dirty="0" smtClean="0">
                <a:solidFill>
                  <a:srgbClr val="C00000"/>
                </a:solidFill>
                <a:latin typeface="Century Schoolbook"/>
              </a:rPr>
              <a:t>∩ Made) </a:t>
            </a:r>
          </a:p>
          <a:p>
            <a:r>
              <a:rPr lang="en-US" sz="1600" dirty="0" smtClean="0">
                <a:solidFill>
                  <a:srgbClr val="C00000"/>
                </a:solidFill>
              </a:rPr>
              <a:t>= P(</a:t>
            </a:r>
            <a:r>
              <a:rPr lang="en-US" sz="1600" dirty="0" err="1" smtClean="0">
                <a:solidFill>
                  <a:srgbClr val="C00000"/>
                </a:solidFill>
              </a:rPr>
              <a:t>Ariza</a:t>
            </a:r>
            <a:r>
              <a:rPr lang="en-US" sz="1600" dirty="0" smtClean="0">
                <a:solidFill>
                  <a:srgbClr val="C00000"/>
                </a:solidFill>
              </a:rPr>
              <a:t>)*P(</a:t>
            </a:r>
            <a:r>
              <a:rPr lang="en-US" sz="1600" dirty="0" err="1" smtClean="0">
                <a:solidFill>
                  <a:srgbClr val="C00000"/>
                </a:solidFill>
              </a:rPr>
              <a:t>Made|Ariza</a:t>
            </a:r>
            <a:r>
              <a:rPr lang="en-US" sz="1600" dirty="0" smtClean="0">
                <a:solidFill>
                  <a:srgbClr val="C00000"/>
                </a:solidFill>
                <a:latin typeface="Century Schoolbook"/>
              </a:rPr>
              <a:t>)</a:t>
            </a:r>
            <a:endParaRPr lang="en-US" sz="1600" dirty="0" smtClean="0">
              <a:solidFill>
                <a:srgbClr val="C00000"/>
              </a:solidFill>
            </a:endParaRPr>
          </a:p>
        </p:txBody>
      </p:sp>
      <p:sp>
        <p:nvSpPr>
          <p:cNvPr id="167" name="TextBox 166"/>
          <p:cNvSpPr txBox="1"/>
          <p:nvPr/>
        </p:nvSpPr>
        <p:spPr>
          <a:xfrm>
            <a:off x="5210828" y="1402915"/>
            <a:ext cx="2241896" cy="369332"/>
          </a:xfrm>
          <a:prstGeom prst="rect">
            <a:avLst/>
          </a:prstGeom>
          <a:noFill/>
        </p:spPr>
        <p:txBody>
          <a:bodyPr wrap="none" rtlCol="0">
            <a:spAutoFit/>
          </a:bodyPr>
          <a:lstStyle/>
          <a:p>
            <a:r>
              <a:rPr lang="en-US" dirty="0" smtClean="0"/>
              <a:t>Joint Probability (and)</a:t>
            </a:r>
            <a:endParaRPr lang="en-US" dirty="0"/>
          </a:p>
        </p:txBody>
      </p:sp>
      <p:sp>
        <p:nvSpPr>
          <p:cNvPr id="168" name="TextBox 167"/>
          <p:cNvSpPr txBox="1"/>
          <p:nvPr/>
        </p:nvSpPr>
        <p:spPr>
          <a:xfrm>
            <a:off x="2242159" y="1753643"/>
            <a:ext cx="1707519" cy="338554"/>
          </a:xfrm>
          <a:prstGeom prst="rect">
            <a:avLst/>
          </a:prstGeom>
          <a:noFill/>
        </p:spPr>
        <p:txBody>
          <a:bodyPr wrap="none" rtlCol="0">
            <a:spAutoFit/>
          </a:bodyPr>
          <a:lstStyle/>
          <a:p>
            <a:r>
              <a:rPr lang="en-US" sz="1600" dirty="0" smtClean="0">
                <a:solidFill>
                  <a:srgbClr val="C00000"/>
                </a:solidFill>
              </a:rPr>
              <a:t>P(</a:t>
            </a:r>
            <a:r>
              <a:rPr lang="en-US" sz="1600" dirty="0" smtClean="0">
                <a:solidFill>
                  <a:srgbClr val="C00000"/>
                </a:solidFill>
                <a:latin typeface="Century Schoolbook"/>
              </a:rPr>
              <a:t>Made | </a:t>
            </a:r>
            <a:r>
              <a:rPr lang="en-US" sz="1600" dirty="0" err="1" smtClean="0">
                <a:solidFill>
                  <a:srgbClr val="C00000"/>
                </a:solidFill>
                <a:latin typeface="Century Schoolbook"/>
              </a:rPr>
              <a:t>Ariza</a:t>
            </a:r>
            <a:r>
              <a:rPr lang="en-US" sz="1600" dirty="0" smtClean="0">
                <a:solidFill>
                  <a:srgbClr val="C00000"/>
                </a:solidFill>
                <a:latin typeface="Century Schoolbook"/>
              </a:rPr>
              <a:t>)</a:t>
            </a:r>
            <a:endParaRPr lang="en-US" sz="1600" dirty="0">
              <a:solidFill>
                <a:srgbClr val="C00000"/>
              </a:solidFill>
            </a:endParaRPr>
          </a:p>
        </p:txBody>
      </p:sp>
      <p:sp>
        <p:nvSpPr>
          <p:cNvPr id="169" name="TextBox 168"/>
          <p:cNvSpPr txBox="1"/>
          <p:nvPr/>
        </p:nvSpPr>
        <p:spPr>
          <a:xfrm>
            <a:off x="2192056" y="1402915"/>
            <a:ext cx="2327368" cy="369332"/>
          </a:xfrm>
          <a:prstGeom prst="rect">
            <a:avLst/>
          </a:prstGeom>
          <a:noFill/>
        </p:spPr>
        <p:txBody>
          <a:bodyPr wrap="none" rtlCol="0">
            <a:spAutoFit/>
          </a:bodyPr>
          <a:lstStyle/>
          <a:p>
            <a:r>
              <a:rPr lang="en-US" dirty="0" smtClean="0"/>
              <a:t>Conditional Probability</a:t>
            </a:r>
            <a:endParaRPr lang="en-US" dirty="0"/>
          </a:p>
        </p:txBody>
      </p:sp>
      <p:sp>
        <p:nvSpPr>
          <p:cNvPr id="170" name="TextBox 169"/>
          <p:cNvSpPr txBox="1"/>
          <p:nvPr/>
        </p:nvSpPr>
        <p:spPr>
          <a:xfrm>
            <a:off x="1002083" y="1753643"/>
            <a:ext cx="938077" cy="338554"/>
          </a:xfrm>
          <a:prstGeom prst="rect">
            <a:avLst/>
          </a:prstGeom>
          <a:noFill/>
        </p:spPr>
        <p:txBody>
          <a:bodyPr wrap="none" rtlCol="0">
            <a:spAutoFit/>
          </a:bodyPr>
          <a:lstStyle/>
          <a:p>
            <a:r>
              <a:rPr lang="en-US" sz="1600" dirty="0" smtClean="0">
                <a:solidFill>
                  <a:srgbClr val="C00000"/>
                </a:solidFill>
              </a:rPr>
              <a:t>P(</a:t>
            </a:r>
            <a:r>
              <a:rPr lang="en-US" sz="1600" dirty="0" err="1" smtClean="0">
                <a:solidFill>
                  <a:srgbClr val="C00000"/>
                </a:solidFill>
                <a:latin typeface="Century Schoolbook"/>
              </a:rPr>
              <a:t>Ariza</a:t>
            </a:r>
            <a:r>
              <a:rPr lang="en-US" sz="1600" dirty="0" smtClean="0">
                <a:solidFill>
                  <a:srgbClr val="C00000"/>
                </a:solidFill>
                <a:latin typeface="Century Schoolbook"/>
              </a:rPr>
              <a:t>)</a:t>
            </a:r>
            <a:endParaRPr lang="en-US" sz="1600" dirty="0">
              <a:solidFill>
                <a:srgbClr val="C00000"/>
              </a:solidFill>
            </a:endParaRPr>
          </a:p>
        </p:txBody>
      </p:sp>
      <p:sp>
        <p:nvSpPr>
          <p:cNvPr id="171" name="TextBox 170"/>
          <p:cNvSpPr txBox="1"/>
          <p:nvPr/>
        </p:nvSpPr>
        <p:spPr>
          <a:xfrm>
            <a:off x="200418" y="1402915"/>
            <a:ext cx="1917063" cy="369332"/>
          </a:xfrm>
          <a:prstGeom prst="rect">
            <a:avLst/>
          </a:prstGeom>
          <a:noFill/>
        </p:spPr>
        <p:txBody>
          <a:bodyPr wrap="none" rtlCol="0">
            <a:spAutoFit/>
          </a:bodyPr>
          <a:lstStyle/>
          <a:p>
            <a:r>
              <a:rPr lang="en-US" dirty="0" smtClean="0"/>
              <a:t>Margin Probability</a:t>
            </a:r>
            <a:endParaRPr lang="en-US" dirty="0"/>
          </a:p>
        </p:txBody>
      </p:sp>
      <p:sp>
        <p:nvSpPr>
          <p:cNvPr id="172" name="TextBox 171"/>
          <p:cNvSpPr txBox="1"/>
          <p:nvPr/>
        </p:nvSpPr>
        <p:spPr>
          <a:xfrm>
            <a:off x="6338170" y="2956142"/>
            <a:ext cx="2392471" cy="3139321"/>
          </a:xfrm>
          <a:prstGeom prst="rect">
            <a:avLst/>
          </a:prstGeom>
          <a:noFill/>
        </p:spPr>
        <p:txBody>
          <a:bodyPr wrap="square" rtlCol="0">
            <a:spAutoFit/>
          </a:bodyPr>
          <a:lstStyle/>
          <a:p>
            <a:r>
              <a:rPr lang="en-US" dirty="0" smtClean="0"/>
              <a:t>For Bayes, find the path from the root through the chosen player to the FT Made node. Multiply to get the numerator for the chosen player.</a:t>
            </a:r>
          </a:p>
          <a:p>
            <a:r>
              <a:rPr lang="en-US" dirty="0" smtClean="0"/>
              <a:t>Add up all of the numbers from the FT Made notes to obtain the denominator.</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Value of Bayes’ Theorem</a:t>
            </a:r>
            <a:endParaRPr lang="en-US" dirty="0"/>
          </a:p>
        </p:txBody>
      </p:sp>
      <p:graphicFrame>
        <p:nvGraphicFramePr>
          <p:cNvPr id="99330" name="Object 2"/>
          <p:cNvGraphicFramePr>
            <a:graphicFrameLocks noChangeAspect="1"/>
          </p:cNvGraphicFramePr>
          <p:nvPr/>
        </p:nvGraphicFramePr>
        <p:xfrm>
          <a:off x="2721780" y="1494230"/>
          <a:ext cx="2493962" cy="560387"/>
        </p:xfrm>
        <a:graphic>
          <a:graphicData uri="http://schemas.openxmlformats.org/presentationml/2006/ole">
            <mc:AlternateContent xmlns:mc="http://schemas.openxmlformats.org/markup-compatibility/2006">
              <mc:Choice xmlns:v="urn:schemas-microsoft-com:vml" Requires="v">
                <p:oleObj spid="_x0000_s99333" name="Document" r:id="rId3" imgW="2536897" imgH="580897" progId="Word.Document.12">
                  <p:embed/>
                </p:oleObj>
              </mc:Choice>
              <mc:Fallback>
                <p:oleObj name="Document" r:id="rId3" imgW="2536897" imgH="580897"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1780" y="1494230"/>
                        <a:ext cx="2493962"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2818356" y="2279738"/>
            <a:ext cx="2847703" cy="369332"/>
          </a:xfrm>
          <a:prstGeom prst="rect">
            <a:avLst/>
          </a:prstGeom>
          <a:noFill/>
        </p:spPr>
        <p:txBody>
          <a:bodyPr wrap="none" rtlCol="0">
            <a:spAutoFit/>
          </a:bodyPr>
          <a:lstStyle/>
          <a:p>
            <a:r>
              <a:rPr lang="en-US" dirty="0" smtClean="0">
                <a:solidFill>
                  <a:srgbClr val="0070C0"/>
                </a:solidFill>
              </a:rPr>
              <a:t>Prior probability (subjective)</a:t>
            </a:r>
            <a:endParaRPr lang="en-US" dirty="0">
              <a:solidFill>
                <a:srgbClr val="0070C0"/>
              </a:solidFill>
            </a:endParaRPr>
          </a:p>
        </p:txBody>
      </p:sp>
      <p:cxnSp>
        <p:nvCxnSpPr>
          <p:cNvPr id="6" name="Straight Arrow Connector 5"/>
          <p:cNvCxnSpPr/>
          <p:nvPr/>
        </p:nvCxnSpPr>
        <p:spPr>
          <a:xfrm rot="16200000" flipV="1">
            <a:off x="3908124" y="2029220"/>
            <a:ext cx="288097" cy="1377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574082" y="1227551"/>
            <a:ext cx="2420150" cy="369332"/>
          </a:xfrm>
          <a:prstGeom prst="rect">
            <a:avLst/>
          </a:prstGeom>
          <a:noFill/>
        </p:spPr>
        <p:txBody>
          <a:bodyPr wrap="none" rtlCol="0">
            <a:spAutoFit/>
          </a:bodyPr>
          <a:lstStyle/>
          <a:p>
            <a:r>
              <a:rPr lang="en-US" dirty="0" smtClean="0">
                <a:solidFill>
                  <a:srgbClr val="0070C0"/>
                </a:solidFill>
              </a:rPr>
              <a:t>Normalized information</a:t>
            </a:r>
            <a:endParaRPr lang="en-US" dirty="0">
              <a:solidFill>
                <a:srgbClr val="0070C0"/>
              </a:solidFill>
            </a:endParaRPr>
          </a:p>
        </p:txBody>
      </p:sp>
      <p:cxnSp>
        <p:nvCxnSpPr>
          <p:cNvPr id="9" name="Straight Arrow Connector 8"/>
          <p:cNvCxnSpPr>
            <a:stCxn id="7" idx="1"/>
          </p:cNvCxnSpPr>
          <p:nvPr/>
        </p:nvCxnSpPr>
        <p:spPr>
          <a:xfrm rot="10800000" flipV="1">
            <a:off x="5047990" y="1412216"/>
            <a:ext cx="526093" cy="2036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01666" y="1590805"/>
            <a:ext cx="1565753" cy="923330"/>
          </a:xfrm>
          <a:prstGeom prst="rect">
            <a:avLst/>
          </a:prstGeom>
          <a:noFill/>
        </p:spPr>
        <p:txBody>
          <a:bodyPr wrap="square" rtlCol="0">
            <a:spAutoFit/>
          </a:bodyPr>
          <a:lstStyle/>
          <a:p>
            <a:r>
              <a:rPr lang="en-US" dirty="0" smtClean="0">
                <a:solidFill>
                  <a:srgbClr val="0070C0"/>
                </a:solidFill>
              </a:rPr>
              <a:t>Posterior probability (updated)</a:t>
            </a:r>
            <a:endParaRPr lang="en-US" dirty="0">
              <a:solidFill>
                <a:srgbClr val="0070C0"/>
              </a:solidFill>
            </a:endParaRPr>
          </a:p>
        </p:txBody>
      </p:sp>
      <p:cxnSp>
        <p:nvCxnSpPr>
          <p:cNvPr id="12" name="Straight Arrow Connector 11"/>
          <p:cNvCxnSpPr/>
          <p:nvPr/>
        </p:nvCxnSpPr>
        <p:spPr>
          <a:xfrm flipV="1">
            <a:off x="2204584" y="1929010"/>
            <a:ext cx="713981" cy="250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63254" y="2868461"/>
            <a:ext cx="7290148" cy="1569660"/>
          </a:xfrm>
          <a:prstGeom prst="rect">
            <a:avLst/>
          </a:prstGeom>
          <a:noFill/>
        </p:spPr>
        <p:txBody>
          <a:bodyPr wrap="square" rtlCol="0">
            <a:spAutoFit/>
          </a:bodyPr>
          <a:lstStyle/>
          <a:p>
            <a:r>
              <a:rPr lang="en-US" sz="1600" dirty="0" smtClean="0"/>
              <a:t>Someone shows you a coin that is claimed to be fair. You mostly trust the person (90 percent), but want to test the coin. You perform 10 flips and obtain 7 heads. What happens to your estimate that the coin is fair?</a:t>
            </a:r>
          </a:p>
          <a:p>
            <a:endParaRPr lang="en-US" sz="1600" dirty="0" smtClean="0"/>
          </a:p>
          <a:p>
            <a:r>
              <a:rPr lang="en-US" sz="1600" dirty="0" smtClean="0"/>
              <a:t>P(Fair | 7 or more heads) = P(Fair) * P(Heads | Fair) / P(Heads)</a:t>
            </a:r>
          </a:p>
          <a:p>
            <a:r>
              <a:rPr lang="en-US" sz="1600" dirty="0" smtClean="0"/>
              <a:t>P(Heads) = P(Heads | Fair) * P(Fair) + P(Heads | not Fair) * P(not Fair)</a:t>
            </a:r>
            <a:endParaRPr lang="en-US" sz="1600" dirty="0"/>
          </a:p>
        </p:txBody>
      </p:sp>
      <p:sp>
        <p:nvSpPr>
          <p:cNvPr id="17" name="TextBox 16"/>
          <p:cNvSpPr txBox="1"/>
          <p:nvPr/>
        </p:nvSpPr>
        <p:spPr>
          <a:xfrm>
            <a:off x="313151" y="4509371"/>
            <a:ext cx="3587842" cy="2031325"/>
          </a:xfrm>
          <a:prstGeom prst="rect">
            <a:avLst/>
          </a:prstGeom>
          <a:noFill/>
        </p:spPr>
        <p:txBody>
          <a:bodyPr wrap="none" rtlCol="0">
            <a:spAutoFit/>
          </a:bodyPr>
          <a:lstStyle/>
          <a:p>
            <a:pPr>
              <a:tabLst>
                <a:tab pos="2292350" algn="l"/>
              </a:tabLst>
            </a:pPr>
            <a:r>
              <a:rPr lang="en-US" sz="1400" dirty="0" smtClean="0"/>
              <a:t>P(7 or more heads | Fair):</a:t>
            </a:r>
          </a:p>
          <a:p>
            <a:pPr>
              <a:tabLst>
                <a:tab pos="2292350" algn="l"/>
              </a:tabLst>
            </a:pPr>
            <a:r>
              <a:rPr lang="en-US" sz="1400" dirty="0" smtClean="0"/>
              <a:t>10 :  (1/2)^10 	= 0.000976563</a:t>
            </a:r>
          </a:p>
          <a:p>
            <a:pPr>
              <a:tabLst>
                <a:tab pos="2292350" algn="l"/>
              </a:tabLst>
            </a:pPr>
            <a:r>
              <a:rPr lang="en-US" sz="1400" dirty="0" smtClean="0"/>
              <a:t> 9:    (1/2)^9 (1/2)^1 C(10,1) 	= 0.009765625</a:t>
            </a:r>
          </a:p>
          <a:p>
            <a:pPr>
              <a:tabLst>
                <a:tab pos="2292350" algn="l"/>
              </a:tabLst>
            </a:pPr>
            <a:r>
              <a:rPr lang="en-US" sz="1400" dirty="0" smtClean="0"/>
              <a:t> 8:    (1/2)^8 (1/2)^2 C(10,2)	= 0.043945313</a:t>
            </a:r>
          </a:p>
          <a:p>
            <a:pPr>
              <a:tabLst>
                <a:tab pos="2292350" algn="l"/>
              </a:tabLst>
            </a:pPr>
            <a:r>
              <a:rPr lang="en-US" sz="1400" dirty="0" smtClean="0"/>
              <a:t> 7:    (1/2)^7 (1/2)^3 C(10,3)	= 0.117187500</a:t>
            </a:r>
          </a:p>
          <a:p>
            <a:pPr>
              <a:tabLst>
                <a:tab pos="2292350" algn="l"/>
              </a:tabLst>
            </a:pPr>
            <a:r>
              <a:rPr lang="en-US" sz="1400" dirty="0" smtClean="0"/>
              <a:t>                  Total: 	 0.171875</a:t>
            </a:r>
          </a:p>
          <a:p>
            <a:pPr>
              <a:tabLst>
                <a:tab pos="2292350" algn="l"/>
              </a:tabLst>
            </a:pPr>
            <a:endParaRPr lang="en-US" sz="1400" dirty="0" smtClean="0"/>
          </a:p>
          <a:p>
            <a:pPr>
              <a:tabLst>
                <a:tab pos="2292350" algn="l"/>
              </a:tabLst>
            </a:pPr>
            <a:r>
              <a:rPr lang="en-US" sz="1400" dirty="0" smtClean="0"/>
              <a:t>A priori: P(Fair) = 0.9</a:t>
            </a:r>
          </a:p>
          <a:p>
            <a:pPr>
              <a:tabLst>
                <a:tab pos="2292350" algn="l"/>
              </a:tabLst>
            </a:pPr>
            <a:r>
              <a:rPr lang="en-US" sz="1400" dirty="0" smtClean="0"/>
              <a:t>Assume P(7+ Heads | not fair) = 0.9</a:t>
            </a:r>
            <a:endParaRPr lang="en-US" sz="1400" dirty="0"/>
          </a:p>
        </p:txBody>
      </p:sp>
      <p:sp>
        <p:nvSpPr>
          <p:cNvPr id="18" name="TextBox 17"/>
          <p:cNvSpPr txBox="1"/>
          <p:nvPr/>
        </p:nvSpPr>
        <p:spPr>
          <a:xfrm>
            <a:off x="4334005" y="4659682"/>
            <a:ext cx="4371583" cy="1477328"/>
          </a:xfrm>
          <a:prstGeom prst="rect">
            <a:avLst/>
          </a:prstGeom>
          <a:noFill/>
        </p:spPr>
        <p:txBody>
          <a:bodyPr wrap="square" rtlCol="0">
            <a:spAutoFit/>
          </a:bodyPr>
          <a:lstStyle/>
          <a:p>
            <a:r>
              <a:rPr lang="en-US" dirty="0" smtClean="0"/>
              <a:t>Posterior P(fair | 7+ heads)</a:t>
            </a:r>
          </a:p>
          <a:p>
            <a:r>
              <a:rPr lang="en-US" dirty="0" smtClean="0"/>
              <a:t>= 0.9 * 0.171875 / (0.171875*0.9 + 0.9*0.1)</a:t>
            </a:r>
          </a:p>
          <a:p>
            <a:r>
              <a:rPr lang="en-US" dirty="0" smtClean="0"/>
              <a:t>= 0.154688 / (0.154688 + .09)</a:t>
            </a:r>
          </a:p>
          <a:p>
            <a:r>
              <a:rPr lang="en-US" dirty="0" smtClean="0"/>
              <a:t>= 0.154688 / 0.244688</a:t>
            </a:r>
          </a:p>
          <a:p>
            <a:r>
              <a:rPr lang="en-US" dirty="0" smtClean="0"/>
              <a:t>= 0.632184</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Heads</a:t>
            </a:r>
            <a:endParaRPr lang="en-US" dirty="0"/>
          </a:p>
        </p:txBody>
      </p:sp>
      <p:sp>
        <p:nvSpPr>
          <p:cNvPr id="3" name="TextBox 2"/>
          <p:cNvSpPr txBox="1"/>
          <p:nvPr/>
        </p:nvSpPr>
        <p:spPr>
          <a:xfrm>
            <a:off x="275573" y="1377864"/>
            <a:ext cx="3587842" cy="2031325"/>
          </a:xfrm>
          <a:prstGeom prst="rect">
            <a:avLst/>
          </a:prstGeom>
          <a:noFill/>
        </p:spPr>
        <p:txBody>
          <a:bodyPr wrap="none" rtlCol="0">
            <a:spAutoFit/>
          </a:bodyPr>
          <a:lstStyle/>
          <a:p>
            <a:pPr>
              <a:tabLst>
                <a:tab pos="2292350" algn="l"/>
              </a:tabLst>
            </a:pPr>
            <a:r>
              <a:rPr lang="en-US" sz="1400" dirty="0" smtClean="0"/>
              <a:t>P(7 or more heads | Fair):</a:t>
            </a:r>
          </a:p>
          <a:p>
            <a:pPr>
              <a:tabLst>
                <a:tab pos="2292350" algn="l"/>
              </a:tabLst>
            </a:pPr>
            <a:r>
              <a:rPr lang="en-US" sz="1400" dirty="0" smtClean="0"/>
              <a:t>10 :  (1/2)^10 	= 0.000976563</a:t>
            </a:r>
          </a:p>
          <a:p>
            <a:pPr>
              <a:tabLst>
                <a:tab pos="2292350" algn="l"/>
              </a:tabLst>
            </a:pPr>
            <a:r>
              <a:rPr lang="en-US" sz="1400" dirty="0" smtClean="0"/>
              <a:t> 9:    (1/2)^9 (1/2)^1 C(10,1) 	= 0.009765625</a:t>
            </a:r>
          </a:p>
          <a:p>
            <a:pPr>
              <a:tabLst>
                <a:tab pos="2292350" algn="l"/>
              </a:tabLst>
            </a:pPr>
            <a:r>
              <a:rPr lang="en-US" sz="1400" dirty="0" smtClean="0"/>
              <a:t> 8:    (1/2)^8 (1/2)^2 C(10,2)	= 0.043945313</a:t>
            </a:r>
          </a:p>
          <a:p>
            <a:pPr>
              <a:tabLst>
                <a:tab pos="2292350" algn="l"/>
              </a:tabLst>
            </a:pPr>
            <a:r>
              <a:rPr lang="en-US" sz="1400" dirty="0" smtClean="0"/>
              <a:t> 7:    (1/2)^7 (1/2)^3 C(10,3)	= 0.117187500</a:t>
            </a:r>
          </a:p>
          <a:p>
            <a:pPr>
              <a:tabLst>
                <a:tab pos="2292350" algn="l"/>
              </a:tabLst>
            </a:pPr>
            <a:r>
              <a:rPr lang="en-US" sz="1400" dirty="0" smtClean="0"/>
              <a:t>                  Total: 	 0.171875</a:t>
            </a:r>
          </a:p>
          <a:p>
            <a:pPr>
              <a:tabLst>
                <a:tab pos="2292350" algn="l"/>
              </a:tabLst>
            </a:pPr>
            <a:endParaRPr lang="en-US" sz="1400" dirty="0" smtClean="0"/>
          </a:p>
          <a:p>
            <a:pPr>
              <a:tabLst>
                <a:tab pos="2292350" algn="l"/>
              </a:tabLst>
            </a:pPr>
            <a:r>
              <a:rPr lang="en-US" sz="1400" dirty="0" smtClean="0"/>
              <a:t>A priori: P(Fair) = 0.9</a:t>
            </a:r>
          </a:p>
          <a:p>
            <a:pPr>
              <a:tabLst>
                <a:tab pos="2292350" algn="l"/>
              </a:tabLst>
            </a:pPr>
            <a:r>
              <a:rPr lang="en-US" sz="1400" dirty="0" smtClean="0"/>
              <a:t>Assume P(7+ Heads | not fair) = 0.9</a:t>
            </a:r>
            <a:endParaRPr lang="en-US" sz="1400" dirty="0"/>
          </a:p>
        </p:txBody>
      </p:sp>
      <p:sp>
        <p:nvSpPr>
          <p:cNvPr id="4" name="TextBox 3"/>
          <p:cNvSpPr txBox="1"/>
          <p:nvPr/>
        </p:nvSpPr>
        <p:spPr>
          <a:xfrm>
            <a:off x="4584526" y="1716066"/>
            <a:ext cx="4304448" cy="3693319"/>
          </a:xfrm>
          <a:prstGeom prst="rect">
            <a:avLst/>
          </a:prstGeom>
          <a:noFill/>
        </p:spPr>
        <p:txBody>
          <a:bodyPr wrap="none" rtlCol="0">
            <a:spAutoFit/>
          </a:bodyPr>
          <a:lstStyle/>
          <a:p>
            <a:r>
              <a:rPr lang="en-US" dirty="0" smtClean="0"/>
              <a:t>10 heads: H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endParaRPr lang="en-US" dirty="0" smtClean="0"/>
          </a:p>
          <a:p>
            <a:r>
              <a:rPr lang="en-US" dirty="0" smtClean="0"/>
              <a:t>Only one way to get it, and each flip is 1/2.</a:t>
            </a:r>
          </a:p>
          <a:p>
            <a:endParaRPr lang="en-US" dirty="0" smtClean="0"/>
          </a:p>
          <a:p>
            <a:r>
              <a:rPr lang="en-US" dirty="0" smtClean="0"/>
              <a:t>9 heads:   H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T</a:t>
            </a:r>
          </a:p>
          <a:p>
            <a:r>
              <a:rPr lang="en-US" dirty="0" smtClean="0"/>
              <a:t>P(H) = 1/2, so 9 heads is (1/2) ^ 9</a:t>
            </a:r>
          </a:p>
          <a:p>
            <a:r>
              <a:rPr lang="en-US" dirty="0" smtClean="0"/>
              <a:t>P(T) = 1/2, but the tail could occur at any of </a:t>
            </a:r>
          </a:p>
          <a:p>
            <a:r>
              <a:rPr lang="en-US" dirty="0" smtClean="0"/>
              <a:t>10 locations, so multiply by C(10,1)</a:t>
            </a:r>
          </a:p>
          <a:p>
            <a:endParaRPr lang="en-US" dirty="0" smtClean="0"/>
          </a:p>
          <a:p>
            <a:r>
              <a:rPr lang="en-US" dirty="0" smtClean="0"/>
              <a:t>8 heads:   H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T </a:t>
            </a:r>
            <a:r>
              <a:rPr lang="en-US" dirty="0" err="1" smtClean="0"/>
              <a:t>T</a:t>
            </a:r>
            <a:endParaRPr lang="en-US" dirty="0" smtClean="0"/>
          </a:p>
          <a:p>
            <a:r>
              <a:rPr lang="en-US" dirty="0" smtClean="0"/>
              <a:t>(1/2)^8 (1/2)^2 C(10,2)</a:t>
            </a:r>
          </a:p>
          <a:p>
            <a:endParaRPr lang="en-US" dirty="0" smtClean="0"/>
          </a:p>
          <a:p>
            <a:r>
              <a:rPr lang="en-US" dirty="0" smtClean="0"/>
              <a:t>7 heads: H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a:t>
            </a:r>
            <a:r>
              <a:rPr lang="en-US" dirty="0" err="1" smtClean="0"/>
              <a:t>H</a:t>
            </a:r>
            <a:r>
              <a:rPr lang="en-US" dirty="0" smtClean="0"/>
              <a:t> T </a:t>
            </a:r>
            <a:r>
              <a:rPr lang="en-US" dirty="0" err="1" smtClean="0"/>
              <a:t>T</a:t>
            </a:r>
            <a:r>
              <a:rPr lang="en-US" dirty="0" smtClean="0"/>
              <a:t> </a:t>
            </a:r>
            <a:r>
              <a:rPr lang="en-US" dirty="0" err="1" smtClean="0"/>
              <a:t>T</a:t>
            </a:r>
            <a:endParaRPr lang="en-US" dirty="0" smtClean="0"/>
          </a:p>
          <a:p>
            <a:r>
              <a:rPr lang="en-US" dirty="0" smtClean="0"/>
              <a:t>(1/2)^7 (1/2)^3 C(10,3)</a:t>
            </a:r>
          </a:p>
        </p:txBody>
      </p:sp>
      <p:sp>
        <p:nvSpPr>
          <p:cNvPr id="5" name="TextBox 4"/>
          <p:cNvSpPr txBox="1"/>
          <p:nvPr/>
        </p:nvSpPr>
        <p:spPr>
          <a:xfrm>
            <a:off x="250520" y="4935254"/>
            <a:ext cx="4133590" cy="1200329"/>
          </a:xfrm>
          <a:prstGeom prst="rect">
            <a:avLst/>
          </a:prstGeom>
          <a:noFill/>
        </p:spPr>
        <p:txBody>
          <a:bodyPr wrap="square" rtlCol="0">
            <a:spAutoFit/>
          </a:bodyPr>
          <a:lstStyle/>
          <a:p>
            <a:r>
              <a:rPr lang="en-US" dirty="0" smtClean="0">
                <a:solidFill>
                  <a:srgbClr val="0070C0"/>
                </a:solidFill>
              </a:rPr>
              <a:t>Technically. Need number of ways to arrange 7 heads and 3 tails.</a:t>
            </a:r>
          </a:p>
          <a:p>
            <a:r>
              <a:rPr lang="en-US" dirty="0" smtClean="0">
                <a:solidFill>
                  <a:srgbClr val="0070C0"/>
                </a:solidFill>
              </a:rPr>
              <a:t>= 10!/(7!3!)	because of duplicates</a:t>
            </a:r>
          </a:p>
          <a:p>
            <a:r>
              <a:rPr lang="en-US" dirty="0" smtClean="0">
                <a:solidFill>
                  <a:srgbClr val="0070C0"/>
                </a:solidFill>
              </a:rPr>
              <a:t>Which is equivalent to C(10,3)</a:t>
            </a:r>
            <a:endParaRPr lang="en-US" dirty="0">
              <a:solidFill>
                <a:srgbClr val="0070C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Probability Distributions: Definitions</a:t>
            </a:r>
            <a:endParaRPr lang="en-US" dirty="0"/>
          </a:p>
        </p:txBody>
      </p:sp>
      <p:sp>
        <p:nvSpPr>
          <p:cNvPr id="3" name="TextBox 2"/>
          <p:cNvSpPr txBox="1"/>
          <p:nvPr/>
        </p:nvSpPr>
        <p:spPr>
          <a:xfrm>
            <a:off x="475989" y="1277655"/>
            <a:ext cx="8329808" cy="3139321"/>
          </a:xfrm>
          <a:prstGeom prst="rect">
            <a:avLst/>
          </a:prstGeom>
          <a:noFill/>
        </p:spPr>
        <p:txBody>
          <a:bodyPr wrap="square" rtlCol="0">
            <a:spAutoFit/>
          </a:bodyPr>
          <a:lstStyle/>
          <a:p>
            <a:r>
              <a:rPr lang="en-US" dirty="0" smtClean="0"/>
              <a:t>An experiment has a sample space which defines all of the possible outcomes of the experiment. Experiments can be controlled or simply observed (most business experiments have little control).</a:t>
            </a:r>
          </a:p>
          <a:p>
            <a:endParaRPr lang="en-US" dirty="0" smtClean="0"/>
          </a:p>
          <a:p>
            <a:r>
              <a:rPr lang="en-US" dirty="0" smtClean="0"/>
              <a:t>A random variable is a number assigned to every possible outcome in the sample space. </a:t>
            </a:r>
          </a:p>
          <a:p>
            <a:r>
              <a:rPr lang="en-US" dirty="0" smtClean="0"/>
              <a:t>	Examples:</a:t>
            </a:r>
          </a:p>
          <a:p>
            <a:r>
              <a:rPr lang="en-US" dirty="0" smtClean="0"/>
              <a:t>Experiment: Flip a coin 10 times, random variable: Number of heads.</a:t>
            </a:r>
          </a:p>
          <a:p>
            <a:r>
              <a:rPr lang="en-US" dirty="0" smtClean="0"/>
              <a:t>Experiment: Change price of a product, random variable: Total daily sales value.</a:t>
            </a:r>
          </a:p>
          <a:p>
            <a:r>
              <a:rPr lang="en-US" dirty="0" smtClean="0"/>
              <a:t>Experiment: Stock only diet soda in the cafeteria, random variable: Employee weight.</a:t>
            </a:r>
          </a:p>
          <a:p>
            <a:r>
              <a:rPr lang="en-US" dirty="0" smtClean="0"/>
              <a:t>Experiment: Survey customers, random variable: Satisfaction measured from 1-7.</a:t>
            </a:r>
          </a:p>
        </p:txBody>
      </p:sp>
      <p:sp>
        <p:nvSpPr>
          <p:cNvPr id="4" name="TextBox 3"/>
          <p:cNvSpPr txBox="1"/>
          <p:nvPr/>
        </p:nvSpPr>
        <p:spPr>
          <a:xfrm>
            <a:off x="501041" y="4434214"/>
            <a:ext cx="8304756" cy="2031325"/>
          </a:xfrm>
          <a:prstGeom prst="rect">
            <a:avLst/>
          </a:prstGeom>
          <a:noFill/>
        </p:spPr>
        <p:txBody>
          <a:bodyPr wrap="square" rtlCol="0">
            <a:spAutoFit/>
          </a:bodyPr>
          <a:lstStyle/>
          <a:p>
            <a:r>
              <a:rPr lang="en-US" dirty="0" smtClean="0"/>
              <a:t>Assign a value to each possible outcome, p(x</a:t>
            </a:r>
            <a:r>
              <a:rPr lang="en-US" baseline="-25000" dirty="0" smtClean="0"/>
              <a:t>i</a:t>
            </a:r>
            <a:r>
              <a:rPr lang="en-US" dirty="0" smtClean="0"/>
              <a:t>) = P(X=x</a:t>
            </a:r>
            <a:r>
              <a:rPr lang="en-US" baseline="-25000" dirty="0" smtClean="0"/>
              <a:t>i</a:t>
            </a:r>
            <a:r>
              <a:rPr lang="en-US" dirty="0" smtClean="0"/>
              <a:t>) called a probability, where</a:t>
            </a:r>
          </a:p>
          <a:p>
            <a:r>
              <a:rPr lang="en-US" dirty="0" smtClean="0"/>
              <a:t>		 p(x</a:t>
            </a:r>
            <a:r>
              <a:rPr lang="en-US" baseline="-25000" dirty="0" smtClean="0"/>
              <a:t>i</a:t>
            </a:r>
            <a:r>
              <a:rPr lang="en-US" dirty="0" smtClean="0"/>
              <a:t>) ≥ 0	for all </a:t>
            </a:r>
            <a:r>
              <a:rPr lang="en-US" dirty="0" err="1" smtClean="0"/>
              <a:t>i</a:t>
            </a:r>
            <a:r>
              <a:rPr lang="en-US" dirty="0" smtClean="0"/>
              <a:t> items in the set </a:t>
            </a:r>
          </a:p>
          <a:p>
            <a:endParaRPr lang="en-US" dirty="0" smtClean="0"/>
          </a:p>
          <a:p>
            <a:endParaRPr lang="en-US" dirty="0" smtClean="0"/>
          </a:p>
          <a:p>
            <a:endParaRPr lang="en-US" dirty="0" smtClean="0"/>
          </a:p>
          <a:p>
            <a:r>
              <a:rPr lang="en-US" dirty="0" smtClean="0"/>
              <a:t>The function p is a probability function and the pairs (x, p) are the probability distribution of X	</a:t>
            </a:r>
            <a:endParaRPr lang="en-US" dirty="0"/>
          </a:p>
        </p:txBody>
      </p:sp>
      <p:graphicFrame>
        <p:nvGraphicFramePr>
          <p:cNvPr id="108547" name="Object 3"/>
          <p:cNvGraphicFramePr>
            <a:graphicFrameLocks noChangeAspect="1"/>
          </p:cNvGraphicFramePr>
          <p:nvPr/>
        </p:nvGraphicFramePr>
        <p:xfrm>
          <a:off x="2454689" y="5085741"/>
          <a:ext cx="1476375" cy="654050"/>
        </p:xfrm>
        <a:graphic>
          <a:graphicData uri="http://schemas.openxmlformats.org/presentationml/2006/ole">
            <mc:AlternateContent xmlns:mc="http://schemas.openxmlformats.org/markup-compatibility/2006">
              <mc:Choice xmlns:v="urn:schemas-microsoft-com:vml" Requires="v">
                <p:oleObj spid="_x0000_s108550" name="Document" r:id="rId3" imgW="1477815" imgH="663677" progId="Word.Document.12">
                  <p:embed/>
                </p:oleObj>
              </mc:Choice>
              <mc:Fallback>
                <p:oleObj name="Document" r:id="rId3" imgW="1477815" imgH="663677"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4689" y="5085741"/>
                        <a:ext cx="1476375" cy="65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Binomial Distribution</a:t>
            </a:r>
            <a:endParaRPr lang="en-US" dirty="0"/>
          </a:p>
        </p:txBody>
      </p:sp>
      <p:graphicFrame>
        <p:nvGraphicFramePr>
          <p:cNvPr id="3" name="Table 2"/>
          <p:cNvGraphicFramePr>
            <a:graphicFrameLocks noGrp="1"/>
          </p:cNvGraphicFramePr>
          <p:nvPr/>
        </p:nvGraphicFramePr>
        <p:xfrm>
          <a:off x="354905" y="1544967"/>
          <a:ext cx="2050092" cy="3601954"/>
        </p:xfrm>
        <a:graphic>
          <a:graphicData uri="http://schemas.openxmlformats.org/drawingml/2006/table">
            <a:tbl>
              <a:tblPr/>
              <a:tblGrid>
                <a:gridCol w="1025046"/>
                <a:gridCol w="1025046"/>
              </a:tblGrid>
              <a:tr h="508941">
                <a:tc>
                  <a:txBody>
                    <a:bodyPr/>
                    <a:lstStyle/>
                    <a:p>
                      <a:pPr algn="l" fontAlgn="b"/>
                      <a:r>
                        <a:rPr lang="en-US" sz="1600" b="0" i="0" u="none" strike="noStrike">
                          <a:solidFill>
                            <a:srgbClr val="000000"/>
                          </a:solidFill>
                          <a:latin typeface="Calibri"/>
                        </a:rPr>
                        <a:t>Number of Heads</a:t>
                      </a:r>
                    </a:p>
                  </a:txBody>
                  <a:tcPr marL="14059" marR="14059" marT="14059" marB="0" anchor="b">
                    <a:lnL>
                      <a:noFill/>
                    </a:lnL>
                    <a:lnR>
                      <a:noFill/>
                    </a:lnR>
                    <a:lnT>
                      <a:noFill/>
                    </a:lnT>
                    <a:lnB>
                      <a:noFill/>
                    </a:lnB>
                  </a:tcPr>
                </a:tc>
                <a:tc>
                  <a:txBody>
                    <a:bodyPr/>
                    <a:lstStyle/>
                    <a:p>
                      <a:pPr algn="l" fontAlgn="b"/>
                      <a:r>
                        <a:rPr lang="en-US" sz="1600" b="0" i="0" u="none" strike="noStrike">
                          <a:solidFill>
                            <a:srgbClr val="000000"/>
                          </a:solidFill>
                          <a:latin typeface="Calibri"/>
                        </a:rPr>
                        <a:t>Probability</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0</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0.000977</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1</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0.009766</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2</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0.043945</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3</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0.117188</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4</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0.205078</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5</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0.246094</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6</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0.205078</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7</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0.117188</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8</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0.043945</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9</a:t>
                      </a:r>
                    </a:p>
                  </a:txBody>
                  <a:tcPr marL="14059" marR="14059" marT="14059" marB="0" anchor="b">
                    <a:lnL>
                      <a:noFill/>
                    </a:lnL>
                    <a:lnR>
                      <a:noFill/>
                    </a:lnR>
                    <a:lnT>
                      <a:noFill/>
                    </a:lnT>
                    <a:lnB>
                      <a:noFill/>
                    </a:lnB>
                  </a:tcPr>
                </a:tc>
                <a:tc>
                  <a:txBody>
                    <a:bodyPr/>
                    <a:lstStyle/>
                    <a:p>
                      <a:pPr algn="r" fontAlgn="b"/>
                      <a:r>
                        <a:rPr lang="en-US" sz="1600" b="0" i="0" u="none" strike="noStrike">
                          <a:solidFill>
                            <a:srgbClr val="000000"/>
                          </a:solidFill>
                          <a:latin typeface="Calibri"/>
                        </a:rPr>
                        <a:t>0.009766</a:t>
                      </a:r>
                    </a:p>
                  </a:txBody>
                  <a:tcPr marL="14059" marR="14059" marT="14059" marB="0" anchor="b">
                    <a:lnL>
                      <a:noFill/>
                    </a:lnL>
                    <a:lnR>
                      <a:noFill/>
                    </a:lnR>
                    <a:lnT>
                      <a:noFill/>
                    </a:lnT>
                    <a:lnB>
                      <a:noFill/>
                    </a:lnB>
                  </a:tcPr>
                </a:tc>
              </a:tr>
              <a:tr h="281183">
                <a:tc>
                  <a:txBody>
                    <a:bodyPr/>
                    <a:lstStyle/>
                    <a:p>
                      <a:pPr algn="r" fontAlgn="b"/>
                      <a:r>
                        <a:rPr lang="en-US" sz="1600" b="0" i="0" u="none" strike="noStrike">
                          <a:solidFill>
                            <a:srgbClr val="000000"/>
                          </a:solidFill>
                          <a:latin typeface="Calibri"/>
                        </a:rPr>
                        <a:t>10</a:t>
                      </a:r>
                    </a:p>
                  </a:txBody>
                  <a:tcPr marL="14059" marR="14059" marT="14059"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0.000977</a:t>
                      </a:r>
                    </a:p>
                  </a:txBody>
                  <a:tcPr marL="14059" marR="14059" marT="14059" marB="0" anchor="b">
                    <a:lnL>
                      <a:noFill/>
                    </a:lnL>
                    <a:lnR>
                      <a:noFill/>
                    </a:lnR>
                    <a:lnT>
                      <a:noFill/>
                    </a:lnT>
                    <a:lnB>
                      <a:noFill/>
                    </a:lnB>
                  </a:tcPr>
                </a:tc>
              </a:tr>
            </a:tbl>
          </a:graphicData>
        </a:graphic>
      </p:graphicFrame>
      <p:sp>
        <p:nvSpPr>
          <p:cNvPr id="4" name="TextBox 3"/>
          <p:cNvSpPr txBox="1"/>
          <p:nvPr/>
        </p:nvSpPr>
        <p:spPr>
          <a:xfrm>
            <a:off x="3382027" y="1240077"/>
            <a:ext cx="4376070" cy="646331"/>
          </a:xfrm>
          <a:prstGeom prst="rect">
            <a:avLst/>
          </a:prstGeom>
          <a:noFill/>
        </p:spPr>
        <p:txBody>
          <a:bodyPr wrap="none" rtlCol="0">
            <a:spAutoFit/>
          </a:bodyPr>
          <a:lstStyle/>
          <a:p>
            <a:r>
              <a:rPr lang="en-US" dirty="0" smtClean="0"/>
              <a:t>Experiment: Flip a coin 10 times.</a:t>
            </a:r>
          </a:p>
          <a:p>
            <a:r>
              <a:rPr lang="en-US" dirty="0" smtClean="0"/>
              <a:t>Random variable: The total number of heads</a:t>
            </a:r>
          </a:p>
        </p:txBody>
      </p:sp>
      <p:graphicFrame>
        <p:nvGraphicFramePr>
          <p:cNvPr id="109571" name="Object 3"/>
          <p:cNvGraphicFramePr>
            <a:graphicFrameLocks noChangeAspect="1"/>
          </p:cNvGraphicFramePr>
          <p:nvPr/>
        </p:nvGraphicFramePr>
        <p:xfrm>
          <a:off x="3547911" y="4913074"/>
          <a:ext cx="4846638" cy="457200"/>
        </p:xfrm>
        <a:graphic>
          <a:graphicData uri="http://schemas.openxmlformats.org/presentationml/2006/ole">
            <mc:AlternateContent xmlns:mc="http://schemas.openxmlformats.org/markup-compatibility/2006">
              <mc:Choice xmlns:v="urn:schemas-microsoft-com:vml" Requires="v">
                <p:oleObj spid="_x0000_s109574" name="Document" r:id="rId3" imgW="4851095" imgH="469684" progId="Word.Document.12">
                  <p:embed/>
                </p:oleObj>
              </mc:Choice>
              <mc:Fallback>
                <p:oleObj name="Document" r:id="rId3" imgW="4851095" imgH="469684"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7911" y="4913074"/>
                        <a:ext cx="4846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TextBox 7"/>
          <p:cNvSpPr txBox="1"/>
          <p:nvPr/>
        </p:nvSpPr>
        <p:spPr>
          <a:xfrm>
            <a:off x="3620023" y="5473874"/>
            <a:ext cx="4659682" cy="1200329"/>
          </a:xfrm>
          <a:prstGeom prst="rect">
            <a:avLst/>
          </a:prstGeom>
          <a:noFill/>
        </p:spPr>
        <p:txBody>
          <a:bodyPr wrap="square" rtlCol="0">
            <a:spAutoFit/>
          </a:bodyPr>
          <a:lstStyle/>
          <a:p>
            <a:r>
              <a:rPr lang="en-US" dirty="0" smtClean="0"/>
              <a:t>k: Number of observed items</a:t>
            </a:r>
          </a:p>
          <a:p>
            <a:r>
              <a:rPr lang="en-US" dirty="0" smtClean="0"/>
              <a:t>p: Probability of observing item on single trial</a:t>
            </a:r>
          </a:p>
          <a:p>
            <a:r>
              <a:rPr lang="en-US" dirty="0" smtClean="0"/>
              <a:t>n: Total number of trials</a:t>
            </a:r>
          </a:p>
          <a:p>
            <a:r>
              <a:rPr lang="en-US" dirty="0" smtClean="0"/>
              <a:t>Excel: </a:t>
            </a:r>
            <a:r>
              <a:rPr lang="en-US" dirty="0" err="1" smtClean="0"/>
              <a:t>BinomDist</a:t>
            </a:r>
            <a:r>
              <a:rPr lang="en-US" dirty="0" smtClean="0"/>
              <a:t>(k, n, p, false)</a:t>
            </a:r>
            <a:endParaRPr lang="en-US" dirty="0"/>
          </a:p>
        </p:txBody>
      </p:sp>
      <p:graphicFrame>
        <p:nvGraphicFramePr>
          <p:cNvPr id="9" name="Chart 8"/>
          <p:cNvGraphicFramePr/>
          <p:nvPr/>
        </p:nvGraphicFramePr>
        <p:xfrm>
          <a:off x="2962407" y="1919613"/>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Multinomial Distribution</a:t>
            </a:r>
            <a:endParaRPr lang="en-US" dirty="0"/>
          </a:p>
        </p:txBody>
      </p:sp>
      <p:graphicFrame>
        <p:nvGraphicFramePr>
          <p:cNvPr id="111618" name="Object 2"/>
          <p:cNvGraphicFramePr>
            <a:graphicFrameLocks noChangeAspect="1"/>
          </p:cNvGraphicFramePr>
          <p:nvPr/>
        </p:nvGraphicFramePr>
        <p:xfrm>
          <a:off x="1568799" y="2551330"/>
          <a:ext cx="4911725" cy="549275"/>
        </p:xfrm>
        <a:graphic>
          <a:graphicData uri="http://schemas.openxmlformats.org/presentationml/2006/ole">
            <mc:AlternateContent xmlns:mc="http://schemas.openxmlformats.org/markup-compatibility/2006">
              <mc:Choice xmlns:v="urn:schemas-microsoft-com:vml" Requires="v">
                <p:oleObj spid="_x0000_s111621" name="Document" r:id="rId3" imgW="4916679" imgH="559662" progId="Word.Document.12">
                  <p:embed/>
                </p:oleObj>
              </mc:Choice>
              <mc:Fallback>
                <p:oleObj name="Document" r:id="rId3" imgW="4916679" imgH="559662"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8799" y="2551330"/>
                        <a:ext cx="49117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Box 5"/>
          <p:cNvSpPr txBox="1"/>
          <p:nvPr/>
        </p:nvSpPr>
        <p:spPr>
          <a:xfrm>
            <a:off x="1590806" y="3244242"/>
            <a:ext cx="5611660" cy="1200329"/>
          </a:xfrm>
          <a:prstGeom prst="rect">
            <a:avLst/>
          </a:prstGeom>
          <a:noFill/>
        </p:spPr>
        <p:txBody>
          <a:bodyPr wrap="square" rtlCol="0">
            <a:spAutoFit/>
          </a:bodyPr>
          <a:lstStyle/>
          <a:p>
            <a:r>
              <a:rPr lang="en-US" dirty="0" smtClean="0"/>
              <a:t>k 	Number of outcomes or categories</a:t>
            </a:r>
          </a:p>
          <a:p>
            <a:r>
              <a:rPr lang="en-US" dirty="0" smtClean="0"/>
              <a:t>x</a:t>
            </a:r>
            <a:r>
              <a:rPr lang="en-US" baseline="-25000" dirty="0" smtClean="0"/>
              <a:t>1</a:t>
            </a:r>
            <a:r>
              <a:rPr lang="en-US" dirty="0" smtClean="0"/>
              <a:t> … </a:t>
            </a:r>
            <a:r>
              <a:rPr lang="en-US" dirty="0" err="1" smtClean="0"/>
              <a:t>x</a:t>
            </a:r>
            <a:r>
              <a:rPr lang="en-US" baseline="-25000" dirty="0" err="1" smtClean="0"/>
              <a:t>k</a:t>
            </a:r>
            <a:r>
              <a:rPr lang="en-US" dirty="0" smtClean="0"/>
              <a:t> 	Number of observed successes in each category</a:t>
            </a:r>
          </a:p>
          <a:p>
            <a:r>
              <a:rPr lang="en-US" dirty="0" smtClean="0"/>
              <a:t>n	Total number of trials</a:t>
            </a:r>
          </a:p>
          <a:p>
            <a:endParaRPr lang="en-US" dirty="0"/>
          </a:p>
        </p:txBody>
      </p:sp>
      <p:sp>
        <p:nvSpPr>
          <p:cNvPr id="7" name="TextBox 6"/>
          <p:cNvSpPr txBox="1"/>
          <p:nvPr/>
        </p:nvSpPr>
        <p:spPr>
          <a:xfrm>
            <a:off x="1540702" y="1515649"/>
            <a:ext cx="5674291" cy="369332"/>
          </a:xfrm>
          <a:prstGeom prst="rect">
            <a:avLst/>
          </a:prstGeom>
          <a:noFill/>
        </p:spPr>
        <p:txBody>
          <a:bodyPr wrap="square" rtlCol="0">
            <a:spAutoFit/>
          </a:bodyPr>
          <a:lstStyle/>
          <a:p>
            <a:r>
              <a:rPr lang="en-US" dirty="0" smtClean="0"/>
              <a:t>Extend binomial to multiple outcomes (categories).</a:t>
            </a:r>
            <a:endParaRPr lang="en-US" dirty="0"/>
          </a:p>
        </p:txBody>
      </p:sp>
      <p:sp>
        <p:nvSpPr>
          <p:cNvPr id="8" name="TextBox 7"/>
          <p:cNvSpPr txBox="1"/>
          <p:nvPr/>
        </p:nvSpPr>
        <p:spPr>
          <a:xfrm>
            <a:off x="1352811" y="4772416"/>
            <a:ext cx="5611986" cy="369332"/>
          </a:xfrm>
          <a:prstGeom prst="rect">
            <a:avLst/>
          </a:prstGeom>
          <a:noFill/>
        </p:spPr>
        <p:txBody>
          <a:bodyPr wrap="none" rtlCol="0">
            <a:spAutoFit/>
          </a:bodyPr>
          <a:lstStyle/>
          <a:p>
            <a:r>
              <a:rPr lang="en-US" dirty="0" smtClean="0">
                <a:solidFill>
                  <a:srgbClr val="0070C0"/>
                </a:solidFill>
              </a:rPr>
              <a:t>Rarely used directly in data mining, but sometimes useful.</a:t>
            </a:r>
            <a:endParaRPr lang="en-US" dirty="0">
              <a:solidFill>
                <a:srgbClr val="0070C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Poisson Distribution</a:t>
            </a:r>
            <a:endParaRPr lang="en-US" dirty="0"/>
          </a:p>
        </p:txBody>
      </p:sp>
      <p:graphicFrame>
        <p:nvGraphicFramePr>
          <p:cNvPr id="3" name="Table 2"/>
          <p:cNvGraphicFramePr>
            <a:graphicFrameLocks noGrp="1"/>
          </p:cNvGraphicFramePr>
          <p:nvPr/>
        </p:nvGraphicFramePr>
        <p:xfrm>
          <a:off x="501042" y="1484334"/>
          <a:ext cx="2705622" cy="3382032"/>
        </p:xfrm>
        <a:graphic>
          <a:graphicData uri="http://schemas.openxmlformats.org/drawingml/2006/table">
            <a:tbl>
              <a:tblPr/>
              <a:tblGrid>
                <a:gridCol w="901874"/>
                <a:gridCol w="901874"/>
                <a:gridCol w="901874"/>
              </a:tblGrid>
              <a:tr h="281836">
                <a:tc>
                  <a:txBody>
                    <a:bodyPr/>
                    <a:lstStyle/>
                    <a:p>
                      <a:pPr algn="l" fontAlgn="b"/>
                      <a:r>
                        <a:rPr lang="en-US" sz="1600" b="0" i="0" u="none" strike="noStrike" dirty="0">
                          <a:solidFill>
                            <a:srgbClr val="000000"/>
                          </a:solidFill>
                          <a:latin typeface="Calibri"/>
                        </a:rPr>
                        <a:t>k</a:t>
                      </a:r>
                    </a:p>
                  </a:txBody>
                  <a:tcPr marL="14092" marR="14092" marT="14092" marB="0" anchor="b">
                    <a:lnL>
                      <a:noFill/>
                    </a:lnL>
                    <a:lnR>
                      <a:noFill/>
                    </a:lnR>
                    <a:lnT>
                      <a:noFill/>
                    </a:lnT>
                    <a:lnB>
                      <a:noFill/>
                    </a:lnB>
                  </a:tcPr>
                </a:tc>
                <a:tc>
                  <a:txBody>
                    <a:bodyPr/>
                    <a:lstStyle/>
                    <a:p>
                      <a:pPr algn="l" fontAlgn="b"/>
                      <a:r>
                        <a:rPr lang="en-US" sz="1600" b="0" i="0" u="none" strike="noStrike">
                          <a:solidFill>
                            <a:srgbClr val="000000"/>
                          </a:solidFill>
                          <a:latin typeface="Calibri"/>
                        </a:rPr>
                        <a:t>p(k)</a:t>
                      </a:r>
                    </a:p>
                  </a:txBody>
                  <a:tcPr marL="14092" marR="14092" marT="14092" marB="0" anchor="b">
                    <a:lnL>
                      <a:noFill/>
                    </a:lnL>
                    <a:lnR>
                      <a:noFill/>
                    </a:lnR>
                    <a:lnT>
                      <a:noFill/>
                    </a:lnT>
                    <a:lnB>
                      <a:noFill/>
                    </a:lnB>
                  </a:tcPr>
                </a:tc>
                <a:tc>
                  <a:txBody>
                    <a:bodyPr/>
                    <a:lstStyle/>
                    <a:p>
                      <a:pPr algn="l" fontAlgn="b"/>
                      <a:r>
                        <a:rPr lang="en-US" sz="1600" b="0" i="0" u="none" strike="noStrike">
                          <a:solidFill>
                            <a:srgbClr val="000000"/>
                          </a:solidFill>
                          <a:latin typeface="Calibri"/>
                        </a:rPr>
                        <a:t>cdf(k)</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0</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0.006738</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0.006738</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1</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0.03369</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0.040428</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2</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0.084224</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0.124652</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3</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0.140374</a:t>
                      </a:r>
                    </a:p>
                  </a:txBody>
                  <a:tcPr marL="14092" marR="14092" marT="1409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0.265026</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4</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0.175467</a:t>
                      </a:r>
                    </a:p>
                  </a:txBody>
                  <a:tcPr marL="14092" marR="14092" marT="1409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0.440493</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5</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0.175467</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0.615961</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6</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0.146223</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0.762183</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7</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0.104445</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0.866628</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8</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0.065278</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0.931906</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9</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0.036266</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0.968172</a:t>
                      </a:r>
                    </a:p>
                  </a:txBody>
                  <a:tcPr marL="14092" marR="14092" marT="14092" marB="0" anchor="b">
                    <a:lnL>
                      <a:noFill/>
                    </a:lnL>
                    <a:lnR>
                      <a:noFill/>
                    </a:lnR>
                    <a:lnT>
                      <a:noFill/>
                    </a:lnT>
                    <a:lnB>
                      <a:noFill/>
                    </a:lnB>
                  </a:tcPr>
                </a:tc>
              </a:tr>
              <a:tr h="281836">
                <a:tc>
                  <a:txBody>
                    <a:bodyPr/>
                    <a:lstStyle/>
                    <a:p>
                      <a:pPr algn="r" fontAlgn="b"/>
                      <a:r>
                        <a:rPr lang="en-US" sz="1600" b="0" i="0" u="none" strike="noStrike">
                          <a:solidFill>
                            <a:srgbClr val="000000"/>
                          </a:solidFill>
                          <a:latin typeface="Calibri"/>
                        </a:rPr>
                        <a:t>10</a:t>
                      </a:r>
                    </a:p>
                  </a:txBody>
                  <a:tcPr marL="14092" marR="14092" marT="14092" marB="0" anchor="b">
                    <a:lnL>
                      <a:noFill/>
                    </a:lnL>
                    <a:lnR>
                      <a:noFill/>
                    </a:lnR>
                    <a:lnT>
                      <a:noFill/>
                    </a:lnT>
                    <a:lnB>
                      <a:noFill/>
                    </a:lnB>
                  </a:tcPr>
                </a:tc>
                <a:tc>
                  <a:txBody>
                    <a:bodyPr/>
                    <a:lstStyle/>
                    <a:p>
                      <a:pPr algn="r" fontAlgn="b"/>
                      <a:r>
                        <a:rPr lang="en-US" sz="1600" b="0" i="0" u="none" strike="noStrike">
                          <a:solidFill>
                            <a:srgbClr val="000000"/>
                          </a:solidFill>
                          <a:latin typeface="Calibri"/>
                        </a:rPr>
                        <a:t>0.018133</a:t>
                      </a:r>
                    </a:p>
                  </a:txBody>
                  <a:tcPr marL="14092" marR="14092" marT="14092" marB="0" anchor="b">
                    <a:lnL>
                      <a:noFill/>
                    </a:lnL>
                    <a:lnR>
                      <a:noFill/>
                    </a:lnR>
                    <a:lnT>
                      <a:noFill/>
                    </a:lnT>
                    <a:lnB>
                      <a:noFill/>
                    </a:lnB>
                  </a:tcPr>
                </a:tc>
                <a:tc>
                  <a:txBody>
                    <a:bodyPr/>
                    <a:lstStyle/>
                    <a:p>
                      <a:pPr algn="r" fontAlgn="b"/>
                      <a:r>
                        <a:rPr lang="en-US" sz="1600" b="0" i="0" u="none" strike="noStrike" dirty="0">
                          <a:solidFill>
                            <a:srgbClr val="000000"/>
                          </a:solidFill>
                          <a:latin typeface="Calibri"/>
                        </a:rPr>
                        <a:t>0.986305</a:t>
                      </a:r>
                    </a:p>
                  </a:txBody>
                  <a:tcPr marL="14092" marR="14092" marT="14092" marB="0" anchor="b">
                    <a:lnL>
                      <a:noFill/>
                    </a:lnL>
                    <a:lnR>
                      <a:noFill/>
                    </a:lnR>
                    <a:lnT>
                      <a:noFill/>
                    </a:lnT>
                    <a:lnB>
                      <a:noFill/>
                    </a:lnB>
                  </a:tcPr>
                </a:tc>
              </a:tr>
            </a:tbl>
          </a:graphicData>
        </a:graphic>
      </p:graphicFrame>
      <p:graphicFrame>
        <p:nvGraphicFramePr>
          <p:cNvPr id="116737" name="Object 1"/>
          <p:cNvGraphicFramePr>
            <a:graphicFrameLocks noChangeAspect="1"/>
          </p:cNvGraphicFramePr>
          <p:nvPr/>
        </p:nvGraphicFramePr>
        <p:xfrm>
          <a:off x="4768785" y="1532329"/>
          <a:ext cx="2155825" cy="536575"/>
        </p:xfrm>
        <a:graphic>
          <a:graphicData uri="http://schemas.openxmlformats.org/presentationml/2006/ole">
            <mc:AlternateContent xmlns:mc="http://schemas.openxmlformats.org/markup-compatibility/2006">
              <mc:Choice xmlns:v="urn:schemas-microsoft-com:vml" Requires="v">
                <p:oleObj spid="_x0000_s116740" name="Document" r:id="rId3" imgW="2188434" imgH="554983" progId="Word.Document.12">
                  <p:embed/>
                </p:oleObj>
              </mc:Choice>
              <mc:Fallback>
                <p:oleObj name="Document" r:id="rId3" imgW="2188434" imgH="554983" progId="Word.Document.12">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8785" y="1532329"/>
                        <a:ext cx="2155825"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TextBox 4"/>
          <p:cNvSpPr txBox="1"/>
          <p:nvPr/>
        </p:nvSpPr>
        <p:spPr>
          <a:xfrm>
            <a:off x="4233797" y="2192055"/>
            <a:ext cx="4371584" cy="923330"/>
          </a:xfrm>
          <a:prstGeom prst="rect">
            <a:avLst/>
          </a:prstGeom>
          <a:noFill/>
        </p:spPr>
        <p:txBody>
          <a:bodyPr wrap="square" rtlCol="0">
            <a:spAutoFit/>
          </a:bodyPr>
          <a:lstStyle/>
          <a:p>
            <a:r>
              <a:rPr lang="en-US" dirty="0" smtClean="0"/>
              <a:t>Used in operations to estimate number of arrivals for a fixed time period.</a:t>
            </a:r>
          </a:p>
          <a:p>
            <a:r>
              <a:rPr lang="en-US" dirty="0" smtClean="0"/>
              <a:t>Alpha (</a:t>
            </a:r>
            <a:r>
              <a:rPr lang="el-GR" dirty="0" smtClean="0">
                <a:latin typeface="Century Schoolbook"/>
              </a:rPr>
              <a:t>α</a:t>
            </a:r>
            <a:r>
              <a:rPr lang="en-US" dirty="0" smtClean="0"/>
              <a:t>) is the average number of arrivals.</a:t>
            </a:r>
            <a:endParaRPr lang="en-US" dirty="0"/>
          </a:p>
        </p:txBody>
      </p:sp>
      <p:sp>
        <p:nvSpPr>
          <p:cNvPr id="6" name="TextBox 5"/>
          <p:cNvSpPr txBox="1"/>
          <p:nvPr/>
        </p:nvSpPr>
        <p:spPr>
          <a:xfrm>
            <a:off x="4271374" y="3269293"/>
            <a:ext cx="4083485" cy="2585323"/>
          </a:xfrm>
          <a:prstGeom prst="rect">
            <a:avLst/>
          </a:prstGeom>
          <a:noFill/>
        </p:spPr>
        <p:txBody>
          <a:bodyPr wrap="square" rtlCol="0">
            <a:spAutoFit/>
          </a:bodyPr>
          <a:lstStyle/>
          <a:p>
            <a:r>
              <a:rPr lang="en-US" dirty="0" smtClean="0"/>
              <a:t>Example:</a:t>
            </a:r>
          </a:p>
          <a:p>
            <a:r>
              <a:rPr lang="en-US" dirty="0" smtClean="0"/>
              <a:t>Fast food restaurant computes average from database files to learn that during the lunch-hour slot, 5 customers per minute arrive at the checkout counter.</a:t>
            </a:r>
          </a:p>
          <a:p>
            <a:r>
              <a:rPr lang="en-US" dirty="0" smtClean="0"/>
              <a:t>To determine the number of cashiers and handle peak loads, what is the probability of being swamped with 10 or more customers per minute?</a:t>
            </a:r>
            <a:endParaRPr lang="en-US" dirty="0"/>
          </a:p>
        </p:txBody>
      </p:sp>
      <p:sp>
        <p:nvSpPr>
          <p:cNvPr id="7" name="TextBox 6"/>
          <p:cNvSpPr txBox="1"/>
          <p:nvPr/>
        </p:nvSpPr>
        <p:spPr>
          <a:xfrm>
            <a:off x="300624" y="5473874"/>
            <a:ext cx="3757808" cy="369332"/>
          </a:xfrm>
          <a:prstGeom prst="rect">
            <a:avLst/>
          </a:prstGeom>
          <a:noFill/>
        </p:spPr>
        <p:txBody>
          <a:bodyPr wrap="square" rtlCol="0">
            <a:spAutoFit/>
          </a:bodyPr>
          <a:lstStyle/>
          <a:p>
            <a:r>
              <a:rPr lang="en-US" dirty="0" smtClean="0"/>
              <a:t>Excel:   Poisson(k, mean, cumulative)</a:t>
            </a:r>
            <a:endParaRPr lang="en-US" dirty="0"/>
          </a:p>
        </p:txBody>
      </p:sp>
      <p:sp>
        <p:nvSpPr>
          <p:cNvPr id="8" name="TextBox 7"/>
          <p:cNvSpPr txBox="1"/>
          <p:nvPr/>
        </p:nvSpPr>
        <p:spPr>
          <a:xfrm>
            <a:off x="4346532" y="5962389"/>
            <a:ext cx="3914726" cy="369332"/>
          </a:xfrm>
          <a:prstGeom prst="rect">
            <a:avLst/>
          </a:prstGeom>
          <a:noFill/>
        </p:spPr>
        <p:txBody>
          <a:bodyPr wrap="none" rtlCol="0">
            <a:spAutoFit/>
          </a:bodyPr>
          <a:lstStyle/>
          <a:p>
            <a:r>
              <a:rPr lang="en-US" dirty="0" smtClean="0">
                <a:solidFill>
                  <a:srgbClr val="0070C0"/>
                </a:solidFill>
              </a:rPr>
              <a:t>From table: 1-0.968 = about 3% chance.</a:t>
            </a:r>
            <a:endParaRPr lang="en-US" dirty="0">
              <a:solidFill>
                <a:srgbClr val="0070C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Distribution Function</a:t>
            </a:r>
            <a:endParaRPr lang="en-US" dirty="0"/>
          </a:p>
        </p:txBody>
      </p:sp>
      <p:sp>
        <p:nvSpPr>
          <p:cNvPr id="3" name="Rectangle 2"/>
          <p:cNvSpPr/>
          <p:nvPr/>
        </p:nvSpPr>
        <p:spPr>
          <a:xfrm>
            <a:off x="569935" y="1427347"/>
            <a:ext cx="6494744" cy="369332"/>
          </a:xfrm>
          <a:prstGeom prst="rect">
            <a:avLst/>
          </a:prstGeom>
        </p:spPr>
        <p:txBody>
          <a:bodyPr wrap="square">
            <a:spAutoFit/>
          </a:bodyPr>
          <a:lstStyle/>
          <a:p>
            <a:r>
              <a:rPr lang="en-US" b="1" dirty="0" smtClean="0"/>
              <a:t>cumulative distribution function (</a:t>
            </a:r>
            <a:r>
              <a:rPr lang="en-US" b="1" dirty="0" err="1" smtClean="0"/>
              <a:t>cdf</a:t>
            </a:r>
            <a:r>
              <a:rPr lang="en-US" b="1" dirty="0" smtClean="0"/>
              <a:t>)</a:t>
            </a:r>
            <a:r>
              <a:rPr lang="en-US" dirty="0" smtClean="0"/>
              <a:t> F(x) is defined as P(X ≤ x) </a:t>
            </a:r>
            <a:endParaRPr lang="en-US" dirty="0"/>
          </a:p>
        </p:txBody>
      </p:sp>
      <p:graphicFrame>
        <p:nvGraphicFramePr>
          <p:cNvPr id="4" name="Chart 3"/>
          <p:cNvGraphicFramePr/>
          <p:nvPr/>
        </p:nvGraphicFramePr>
        <p:xfrm>
          <a:off x="518721" y="2076776"/>
          <a:ext cx="4048125" cy="242887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89348" y="5148197"/>
            <a:ext cx="4011226" cy="646331"/>
          </a:xfrm>
          <a:prstGeom prst="rect">
            <a:avLst/>
          </a:prstGeom>
          <a:noFill/>
        </p:spPr>
        <p:txBody>
          <a:bodyPr wrap="none" rtlCol="0">
            <a:spAutoFit/>
          </a:bodyPr>
          <a:lstStyle/>
          <a:p>
            <a:r>
              <a:rPr lang="en-US" dirty="0" smtClean="0"/>
              <a:t>The s-curve is the common form of a </a:t>
            </a:r>
            <a:r>
              <a:rPr lang="en-US" dirty="0" err="1" smtClean="0"/>
              <a:t>cdf</a:t>
            </a:r>
            <a:r>
              <a:rPr lang="en-US" dirty="0" smtClean="0"/>
              <a:t>.</a:t>
            </a:r>
          </a:p>
          <a:p>
            <a:r>
              <a:rPr lang="en-US" dirty="0" smtClean="0"/>
              <a:t>It must run from zero to one.</a:t>
            </a:r>
            <a:endParaRPr lang="en-US" dirty="0"/>
          </a:p>
        </p:txBody>
      </p:sp>
      <p:graphicFrame>
        <p:nvGraphicFramePr>
          <p:cNvPr id="6" name="Table 5"/>
          <p:cNvGraphicFramePr>
            <a:graphicFrameLocks noGrp="1"/>
          </p:cNvGraphicFramePr>
          <p:nvPr/>
        </p:nvGraphicFramePr>
        <p:xfrm>
          <a:off x="5629144" y="2100879"/>
          <a:ext cx="3051392" cy="3401766"/>
        </p:xfrm>
        <a:graphic>
          <a:graphicData uri="http://schemas.openxmlformats.org/drawingml/2006/table">
            <a:tbl>
              <a:tblPr/>
              <a:tblGrid>
                <a:gridCol w="921175"/>
                <a:gridCol w="1209042"/>
                <a:gridCol w="921175"/>
              </a:tblGrid>
              <a:tr h="469210">
                <a:tc>
                  <a:txBody>
                    <a:bodyPr/>
                    <a:lstStyle/>
                    <a:p>
                      <a:pPr algn="l" fontAlgn="b"/>
                      <a:r>
                        <a:rPr lang="en-US" sz="1500" b="0" i="0" u="none" strike="noStrike" dirty="0">
                          <a:solidFill>
                            <a:srgbClr val="000000"/>
                          </a:solidFill>
                          <a:latin typeface="Calibri"/>
                        </a:rPr>
                        <a:t>Number of Heads</a:t>
                      </a:r>
                    </a:p>
                  </a:txBody>
                  <a:tcPr marL="0" marR="0" marT="0" marB="0" anchor="b">
                    <a:lnL>
                      <a:noFill/>
                    </a:lnL>
                    <a:lnR>
                      <a:noFill/>
                    </a:lnR>
                    <a:lnT>
                      <a:noFill/>
                    </a:lnT>
                    <a:lnB>
                      <a:noFill/>
                    </a:lnB>
                  </a:tcPr>
                </a:tc>
                <a:tc>
                  <a:txBody>
                    <a:bodyPr/>
                    <a:lstStyle/>
                    <a:p>
                      <a:pPr algn="l" fontAlgn="b"/>
                      <a:r>
                        <a:rPr lang="en-US" sz="1500" b="0" i="0" u="none" strike="noStrike">
                          <a:solidFill>
                            <a:srgbClr val="000000"/>
                          </a:solidFill>
                          <a:latin typeface="Calibri"/>
                        </a:rPr>
                        <a:t>Probability</a:t>
                      </a:r>
                    </a:p>
                  </a:txBody>
                  <a:tcPr marL="0" marR="0" marT="0" marB="0" anchor="b">
                    <a:lnL>
                      <a:noFill/>
                    </a:lnL>
                    <a:lnR>
                      <a:noFill/>
                    </a:lnR>
                    <a:lnT>
                      <a:noFill/>
                    </a:lnT>
                    <a:lnB>
                      <a:noFill/>
                    </a:lnB>
                  </a:tcPr>
                </a:tc>
                <a:tc>
                  <a:txBody>
                    <a:bodyPr/>
                    <a:lstStyle/>
                    <a:p>
                      <a:pPr algn="l" fontAlgn="b"/>
                      <a:r>
                        <a:rPr lang="en-US" sz="1500" b="0" i="0" u="none" strike="noStrike">
                          <a:solidFill>
                            <a:srgbClr val="000000"/>
                          </a:solidFill>
                          <a:latin typeface="Calibri"/>
                        </a:rPr>
                        <a:t>Cumulative</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0</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0.00098</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0.00098</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1</a:t>
                      </a:r>
                    </a:p>
                  </a:txBody>
                  <a:tcPr marL="0" marR="0" marT="0"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0.00977</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0.01074</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2</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0.04395</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0.05469</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3</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0.11719</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0.17188</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4</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0.20508</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0.37695</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5</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0.24609</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0.62305</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6</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0.20508</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0.82813</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7</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0.11719</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0.94531</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8</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0.04395</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0.98926</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9</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0.00977</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0.99902</a:t>
                      </a:r>
                    </a:p>
                  </a:txBody>
                  <a:tcPr marL="0" marR="0" marT="0" marB="0" anchor="b">
                    <a:lnL>
                      <a:noFill/>
                    </a:lnL>
                    <a:lnR>
                      <a:noFill/>
                    </a:lnR>
                    <a:lnT>
                      <a:noFill/>
                    </a:lnT>
                    <a:lnB>
                      <a:noFill/>
                    </a:lnB>
                  </a:tcPr>
                </a:tc>
              </a:tr>
              <a:tr h="266596">
                <a:tc>
                  <a:txBody>
                    <a:bodyPr/>
                    <a:lstStyle/>
                    <a:p>
                      <a:pPr algn="r" fontAlgn="b"/>
                      <a:r>
                        <a:rPr lang="en-US" sz="1500" b="0" i="0" u="none" strike="noStrike">
                          <a:solidFill>
                            <a:srgbClr val="000000"/>
                          </a:solidFill>
                          <a:latin typeface="Calibri"/>
                        </a:rPr>
                        <a:t>10</a:t>
                      </a:r>
                    </a:p>
                  </a:txBody>
                  <a:tcPr marL="0" marR="0" marT="0" marB="0" anchor="b">
                    <a:lnL>
                      <a:noFill/>
                    </a:lnL>
                    <a:lnR>
                      <a:noFill/>
                    </a:lnR>
                    <a:lnT>
                      <a:noFill/>
                    </a:lnT>
                    <a:lnB>
                      <a:noFill/>
                    </a:lnB>
                  </a:tcPr>
                </a:tc>
                <a:tc>
                  <a:txBody>
                    <a:bodyPr/>
                    <a:lstStyle/>
                    <a:p>
                      <a:pPr algn="r" fontAlgn="b"/>
                      <a:r>
                        <a:rPr lang="en-US" sz="1500" b="0" i="0" u="none" strike="noStrike">
                          <a:solidFill>
                            <a:srgbClr val="000000"/>
                          </a:solidFill>
                          <a:latin typeface="Calibri"/>
                        </a:rPr>
                        <a:t>0.00098</a:t>
                      </a:r>
                    </a:p>
                  </a:txBody>
                  <a:tcPr marL="0" marR="0" marT="0" marB="0" anchor="b">
                    <a:lnL>
                      <a:noFill/>
                    </a:lnL>
                    <a:lnR>
                      <a:noFill/>
                    </a:lnR>
                    <a:lnT>
                      <a:noFill/>
                    </a:lnT>
                    <a:lnB>
                      <a:noFill/>
                    </a:lnB>
                  </a:tcPr>
                </a:tc>
                <a:tc>
                  <a:txBody>
                    <a:bodyPr/>
                    <a:lstStyle/>
                    <a:p>
                      <a:pPr algn="r" fontAlgn="b"/>
                      <a:r>
                        <a:rPr lang="en-US" sz="1500" b="0" i="0" u="none" strike="noStrike" dirty="0">
                          <a:solidFill>
                            <a:srgbClr val="000000"/>
                          </a:solidFill>
                          <a:latin typeface="Calibri"/>
                        </a:rPr>
                        <a:t>1.00000</a:t>
                      </a:r>
                    </a:p>
                  </a:txBody>
                  <a:tcPr marL="0" marR="0" marT="0" marB="0" anchor="b">
                    <a:lnL>
                      <a:noFill/>
                    </a:lnL>
                    <a:lnR>
                      <a:noFill/>
                    </a:lnR>
                    <a:lnT>
                      <a:noFill/>
                    </a:lnT>
                    <a:lnB>
                      <a:noFill/>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a:t>
            </a:r>
            <a:r>
              <a:rPr lang="en-US" dirty="0" err="1" smtClean="0"/>
              <a:t>cdf</a:t>
            </a:r>
            <a:endParaRPr lang="en-US" dirty="0"/>
          </a:p>
        </p:txBody>
      </p:sp>
      <p:sp>
        <p:nvSpPr>
          <p:cNvPr id="3" name="TextBox 2"/>
          <p:cNvSpPr txBox="1"/>
          <p:nvPr/>
        </p:nvSpPr>
        <p:spPr>
          <a:xfrm>
            <a:off x="789140" y="1578279"/>
            <a:ext cx="5454314" cy="646331"/>
          </a:xfrm>
          <a:prstGeom prst="rect">
            <a:avLst/>
          </a:prstGeom>
          <a:noFill/>
        </p:spPr>
        <p:txBody>
          <a:bodyPr wrap="none" rtlCol="0">
            <a:spAutoFit/>
          </a:bodyPr>
          <a:lstStyle/>
          <a:p>
            <a:r>
              <a:rPr lang="en-US" dirty="0" smtClean="0"/>
              <a:t>Want to find P(a ≤ X ≤ b).</a:t>
            </a:r>
          </a:p>
          <a:p>
            <a:r>
              <a:rPr lang="en-US" dirty="0" smtClean="0"/>
              <a:t>Use P(X ≤ b) – P(X ≤ a), but be careful with discrete data.</a:t>
            </a:r>
          </a:p>
        </p:txBody>
      </p:sp>
      <p:sp>
        <p:nvSpPr>
          <p:cNvPr id="4" name="TextBox 3"/>
          <p:cNvSpPr txBox="1"/>
          <p:nvPr/>
        </p:nvSpPr>
        <p:spPr>
          <a:xfrm>
            <a:off x="889348" y="2530258"/>
            <a:ext cx="6951945" cy="1754326"/>
          </a:xfrm>
          <a:prstGeom prst="rect">
            <a:avLst/>
          </a:prstGeom>
          <a:noFill/>
        </p:spPr>
        <p:txBody>
          <a:bodyPr wrap="square" rtlCol="0">
            <a:spAutoFit/>
          </a:bodyPr>
          <a:lstStyle/>
          <a:p>
            <a:r>
              <a:rPr lang="en-US" dirty="0" smtClean="0"/>
              <a:t>Example. Binomial, n=10, p=1/2</a:t>
            </a:r>
          </a:p>
          <a:p>
            <a:r>
              <a:rPr lang="en-US" dirty="0" smtClean="0"/>
              <a:t>Find P(3 ≤ H ≤ 7)</a:t>
            </a:r>
          </a:p>
          <a:p>
            <a:r>
              <a:rPr lang="en-US" dirty="0" smtClean="0"/>
              <a:t>P(H ≤ 7) – P(H ≤ </a:t>
            </a:r>
            <a:r>
              <a:rPr lang="en-US" dirty="0" smtClean="0">
                <a:solidFill>
                  <a:srgbClr val="C00000"/>
                </a:solidFill>
              </a:rPr>
              <a:t>2</a:t>
            </a:r>
            <a:r>
              <a:rPr lang="en-US" dirty="0" smtClean="0"/>
              <a:t>) = 0.945313 – 0.054688 = 0.890625</a:t>
            </a:r>
          </a:p>
          <a:p>
            <a:endParaRPr lang="en-US" dirty="0" smtClean="0"/>
          </a:p>
          <a:p>
            <a:r>
              <a:rPr lang="en-US" dirty="0" smtClean="0"/>
              <a:t>In  Excel: </a:t>
            </a:r>
            <a:r>
              <a:rPr lang="en-US" dirty="0" err="1" smtClean="0"/>
              <a:t>BinomDist</a:t>
            </a:r>
            <a:r>
              <a:rPr lang="en-US" dirty="0" smtClean="0"/>
              <a:t> ( 7, 10, 0.5, TRUE)</a:t>
            </a:r>
          </a:p>
          <a:p>
            <a:r>
              <a:rPr lang="en-US" dirty="0" smtClean="0"/>
              <a:t>The last parameter is set to TRUE to obtain cumulative values.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Distributions</a:t>
            </a:r>
            <a:endParaRPr lang="en-US" dirty="0"/>
          </a:p>
        </p:txBody>
      </p:sp>
      <p:sp>
        <p:nvSpPr>
          <p:cNvPr id="4" name="TextBox 3"/>
          <p:cNvSpPr txBox="1"/>
          <p:nvPr/>
        </p:nvSpPr>
        <p:spPr>
          <a:xfrm>
            <a:off x="2292263" y="1215025"/>
            <a:ext cx="2954848" cy="646331"/>
          </a:xfrm>
          <a:prstGeom prst="rect">
            <a:avLst/>
          </a:prstGeom>
          <a:noFill/>
        </p:spPr>
        <p:txBody>
          <a:bodyPr wrap="none" rtlCol="0">
            <a:spAutoFit/>
          </a:bodyPr>
          <a:lstStyle/>
          <a:p>
            <a:r>
              <a:rPr lang="en-US" dirty="0" smtClean="0"/>
              <a:t>Binomial examples. </a:t>
            </a:r>
          </a:p>
          <a:p>
            <a:r>
              <a:rPr lang="en-US" dirty="0" smtClean="0"/>
              <a:t>Increase the number of trials.</a:t>
            </a:r>
            <a:endParaRPr lang="en-US" dirty="0"/>
          </a:p>
        </p:txBody>
      </p:sp>
      <p:sp>
        <p:nvSpPr>
          <p:cNvPr id="5" name="TextBox 4"/>
          <p:cNvSpPr txBox="1"/>
          <p:nvPr/>
        </p:nvSpPr>
        <p:spPr>
          <a:xfrm>
            <a:off x="977030" y="3607496"/>
            <a:ext cx="6513534" cy="923330"/>
          </a:xfrm>
          <a:prstGeom prst="rect">
            <a:avLst/>
          </a:prstGeom>
          <a:noFill/>
        </p:spPr>
        <p:txBody>
          <a:bodyPr wrap="square" rtlCol="0">
            <a:spAutoFit/>
          </a:bodyPr>
          <a:lstStyle/>
          <a:p>
            <a:r>
              <a:rPr lang="en-US" dirty="0" smtClean="0"/>
              <a:t>With continuous data, the probability of ANY point is always zero.</a:t>
            </a:r>
          </a:p>
          <a:p>
            <a:r>
              <a:rPr lang="en-US" dirty="0" smtClean="0"/>
              <a:t>Think about it. With an infinite number of continuous values, the probability at any specific point has to be zero.</a:t>
            </a:r>
            <a:endParaRPr lang="en-US" dirty="0"/>
          </a:p>
        </p:txBody>
      </p:sp>
      <p:graphicFrame>
        <p:nvGraphicFramePr>
          <p:cNvPr id="6" name="Table 5"/>
          <p:cNvGraphicFramePr>
            <a:graphicFrameLocks noGrp="1"/>
          </p:cNvGraphicFramePr>
          <p:nvPr/>
        </p:nvGraphicFramePr>
        <p:xfrm>
          <a:off x="1767840" y="1925320"/>
          <a:ext cx="4819650" cy="1397000"/>
        </p:xfrm>
        <a:graphic>
          <a:graphicData uri="http://schemas.openxmlformats.org/drawingml/2006/table">
            <a:tbl>
              <a:tblPr/>
              <a:tblGrid>
                <a:gridCol w="1117600"/>
                <a:gridCol w="1466850"/>
                <a:gridCol w="1117600"/>
                <a:gridCol w="1117600"/>
              </a:tblGrid>
              <a:tr h="349250">
                <a:tc>
                  <a:txBody>
                    <a:bodyPr/>
                    <a:lstStyle/>
                    <a:p>
                      <a:pPr algn="l" fontAlgn="b"/>
                      <a:r>
                        <a:rPr lang="en-US" sz="2000" b="0" i="0" u="none" strike="noStrike">
                          <a:solidFill>
                            <a:srgbClr val="000000"/>
                          </a:solidFill>
                          <a:latin typeface="Calibri"/>
                        </a:rPr>
                        <a:t>p</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0.5</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0.5</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0.5</a:t>
                      </a:r>
                    </a:p>
                  </a:txBody>
                  <a:tcPr marL="0" marR="0" marT="0" marB="0" anchor="b">
                    <a:lnL>
                      <a:noFill/>
                    </a:lnL>
                    <a:lnR>
                      <a:noFill/>
                    </a:lnR>
                    <a:lnT>
                      <a:noFill/>
                    </a:lnT>
                    <a:lnB>
                      <a:noFill/>
                    </a:lnB>
                  </a:tcPr>
                </a:tc>
              </a:tr>
              <a:tr h="349250">
                <a:tc>
                  <a:txBody>
                    <a:bodyPr/>
                    <a:lstStyle/>
                    <a:p>
                      <a:pPr algn="l" fontAlgn="b"/>
                      <a:r>
                        <a:rPr lang="en-US" sz="2000" b="0" i="0" u="none" strike="noStrike">
                          <a:solidFill>
                            <a:srgbClr val="000000"/>
                          </a:solidFill>
                          <a:latin typeface="Calibri"/>
                        </a:rPr>
                        <a:t>n success</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7</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70</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700</a:t>
                      </a:r>
                    </a:p>
                  </a:txBody>
                  <a:tcPr marL="0" marR="0" marT="0" marB="0" anchor="b">
                    <a:lnL>
                      <a:noFill/>
                    </a:lnL>
                    <a:lnR>
                      <a:noFill/>
                    </a:lnR>
                    <a:lnT>
                      <a:noFill/>
                    </a:lnT>
                    <a:lnB>
                      <a:noFill/>
                    </a:lnB>
                  </a:tcPr>
                </a:tc>
              </a:tr>
              <a:tr h="349250">
                <a:tc>
                  <a:txBody>
                    <a:bodyPr/>
                    <a:lstStyle/>
                    <a:p>
                      <a:pPr algn="l" fontAlgn="b"/>
                      <a:r>
                        <a:rPr lang="en-US" sz="2000" b="0" i="0" u="none" strike="noStrike">
                          <a:solidFill>
                            <a:srgbClr val="000000"/>
                          </a:solidFill>
                          <a:latin typeface="Calibri"/>
                        </a:rPr>
                        <a:t>trials</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10</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100</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1000</a:t>
                      </a:r>
                    </a:p>
                  </a:txBody>
                  <a:tcPr marL="0" marR="0" marT="0" marB="0" anchor="b">
                    <a:lnL>
                      <a:noFill/>
                    </a:lnL>
                    <a:lnR>
                      <a:noFill/>
                    </a:lnR>
                    <a:lnT>
                      <a:noFill/>
                    </a:lnT>
                    <a:lnB>
                      <a:noFill/>
                    </a:lnB>
                  </a:tcPr>
                </a:tc>
              </a:tr>
              <a:tr h="349250">
                <a:tc>
                  <a:txBody>
                    <a:bodyPr/>
                    <a:lstStyle/>
                    <a:p>
                      <a:pPr algn="l" fontAlgn="b"/>
                      <a:r>
                        <a:rPr lang="en-US" sz="2000" b="0" i="0" u="none" strike="noStrike">
                          <a:solidFill>
                            <a:srgbClr val="000000"/>
                          </a:solidFill>
                          <a:latin typeface="Calibri"/>
                        </a:rPr>
                        <a:t>Binomial</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0.1171875</a:t>
                      </a:r>
                    </a:p>
                  </a:txBody>
                  <a:tcPr marL="0" marR="0" marT="0" marB="0" anchor="b">
                    <a:lnL>
                      <a:noFill/>
                    </a:lnL>
                    <a:lnR>
                      <a:noFill/>
                    </a:lnR>
                    <a:lnT>
                      <a:noFill/>
                    </a:lnT>
                    <a:lnB>
                      <a:noFill/>
                    </a:lnB>
                  </a:tcPr>
                </a:tc>
                <a:tc>
                  <a:txBody>
                    <a:bodyPr/>
                    <a:lstStyle/>
                    <a:p>
                      <a:pPr algn="r" fontAlgn="b"/>
                      <a:r>
                        <a:rPr lang="en-US" sz="2000" b="0" i="0" u="none" strike="noStrike">
                          <a:solidFill>
                            <a:srgbClr val="000000"/>
                          </a:solidFill>
                          <a:latin typeface="Calibri"/>
                        </a:rPr>
                        <a:t>2.32E-05</a:t>
                      </a:r>
                    </a:p>
                  </a:txBody>
                  <a:tcPr marL="0" marR="0" marT="0" marB="0" anchor="b">
                    <a:lnL>
                      <a:noFill/>
                    </a:lnL>
                    <a:lnR>
                      <a:noFill/>
                    </a:lnR>
                    <a:lnT>
                      <a:noFill/>
                    </a:lnT>
                    <a:lnB>
                      <a:noFill/>
                    </a:lnB>
                  </a:tcPr>
                </a:tc>
                <a:tc>
                  <a:txBody>
                    <a:bodyPr/>
                    <a:lstStyle/>
                    <a:p>
                      <a:pPr algn="r" fontAlgn="b"/>
                      <a:r>
                        <a:rPr lang="en-US" sz="2000" b="0" i="0" u="none" strike="noStrike" dirty="0">
                          <a:solidFill>
                            <a:srgbClr val="000000"/>
                          </a:solidFill>
                          <a:latin typeface="Calibri"/>
                        </a:rPr>
                        <a:t>5.07E-38</a:t>
                      </a:r>
                    </a:p>
                  </a:txBody>
                  <a:tcPr marL="0" marR="0" marT="0" marB="0" anchor="b">
                    <a:lnL>
                      <a:noFill/>
                    </a:lnL>
                    <a:lnR>
                      <a:noFill/>
                    </a:lnR>
                    <a:lnT>
                      <a:noFill/>
                    </a:lnT>
                    <a:lnB>
                      <a:noFill/>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Discrete and Continuous Data</a:t>
            </a:r>
            <a:endParaRPr lang="en-US" dirty="0"/>
          </a:p>
        </p:txBody>
      </p:sp>
      <p:sp>
        <p:nvSpPr>
          <p:cNvPr id="3" name="TextBox 2"/>
          <p:cNvSpPr txBox="1"/>
          <p:nvPr/>
        </p:nvSpPr>
        <p:spPr>
          <a:xfrm>
            <a:off x="1227551" y="1453019"/>
            <a:ext cx="6676373" cy="923330"/>
          </a:xfrm>
          <a:prstGeom prst="rect">
            <a:avLst/>
          </a:prstGeom>
          <a:noFill/>
        </p:spPr>
        <p:txBody>
          <a:bodyPr wrap="square" rtlCol="0">
            <a:spAutoFit/>
          </a:bodyPr>
          <a:lstStyle/>
          <a:p>
            <a:r>
              <a:rPr lang="en-US" dirty="0" smtClean="0"/>
              <a:t>Discrete: Countable, can still be infinite, but consists of categories.</a:t>
            </a:r>
          </a:p>
          <a:p>
            <a:r>
              <a:rPr lang="en-US" dirty="0" smtClean="0"/>
              <a:t>Continuous: Real number measures. They might be truncated, but the underlying value is divisible into smaller categories.</a:t>
            </a:r>
            <a:endParaRPr lang="en-US" dirty="0"/>
          </a:p>
        </p:txBody>
      </p:sp>
      <p:graphicFrame>
        <p:nvGraphicFramePr>
          <p:cNvPr id="4" name="Table 3"/>
          <p:cNvGraphicFramePr>
            <a:graphicFrameLocks noGrp="1"/>
          </p:cNvGraphicFramePr>
          <p:nvPr/>
        </p:nvGraphicFramePr>
        <p:xfrm>
          <a:off x="1277653" y="2645171"/>
          <a:ext cx="6663847" cy="1345202"/>
        </p:xfrm>
        <a:graphic>
          <a:graphicData uri="http://schemas.openxmlformats.org/drawingml/2006/table">
            <a:tbl>
              <a:tblPr/>
              <a:tblGrid>
                <a:gridCol w="1861407"/>
                <a:gridCol w="1131922"/>
                <a:gridCol w="1494620"/>
                <a:gridCol w="1197372"/>
                <a:gridCol w="978526"/>
              </a:tblGrid>
              <a:tr h="185711">
                <a:tc>
                  <a:txBody>
                    <a:bodyPr/>
                    <a:lstStyle/>
                    <a:p>
                      <a:pPr algn="l" fontAlgn="b"/>
                      <a:r>
                        <a:rPr lang="en-US" sz="1800" b="1" i="0" u="none" strike="noStrike" dirty="0">
                          <a:solidFill>
                            <a:srgbClr val="000000"/>
                          </a:solidFill>
                          <a:latin typeface="Calibri"/>
                        </a:rPr>
                        <a:t>Customer Gender</a:t>
                      </a:r>
                    </a:p>
                  </a:txBody>
                  <a:tcPr marL="17555" marR="17555" marT="17555" marB="0" anchor="b">
                    <a:lnL>
                      <a:noFill/>
                    </a:lnL>
                    <a:lnR>
                      <a:noFill/>
                    </a:lnR>
                    <a:lnT>
                      <a:noFill/>
                    </a:lnT>
                    <a:lnB>
                      <a:noFill/>
                    </a:lnB>
                    <a:solidFill>
                      <a:srgbClr val="FFFFCC"/>
                    </a:solidFill>
                  </a:tcPr>
                </a:tc>
                <a:tc>
                  <a:txBody>
                    <a:bodyPr/>
                    <a:lstStyle/>
                    <a:p>
                      <a:pPr algn="l" fontAlgn="b"/>
                      <a:r>
                        <a:rPr lang="en-US" sz="1800" b="1" i="0" u="none" strike="noStrike">
                          <a:solidFill>
                            <a:srgbClr val="000000"/>
                          </a:solidFill>
                          <a:latin typeface="Calibri"/>
                        </a:rPr>
                        <a:t>Car Model</a:t>
                      </a:r>
                    </a:p>
                  </a:txBody>
                  <a:tcPr marL="17555" marR="17555" marT="17555" marB="0" anchor="b">
                    <a:lnL>
                      <a:noFill/>
                    </a:lnL>
                    <a:lnR>
                      <a:noFill/>
                    </a:lnR>
                    <a:lnT>
                      <a:noFill/>
                    </a:lnT>
                    <a:lnB>
                      <a:noFill/>
                    </a:lnB>
                    <a:solidFill>
                      <a:srgbClr val="FFFFCC"/>
                    </a:solidFill>
                  </a:tcPr>
                </a:tc>
                <a:tc>
                  <a:txBody>
                    <a:bodyPr/>
                    <a:lstStyle/>
                    <a:p>
                      <a:pPr algn="l" fontAlgn="b"/>
                      <a:r>
                        <a:rPr lang="en-US" sz="1800" b="1" i="0" u="none" strike="noStrike" dirty="0">
                          <a:solidFill>
                            <a:srgbClr val="000000"/>
                          </a:solidFill>
                          <a:latin typeface="Calibri"/>
                        </a:rPr>
                        <a:t>Customer Age</a:t>
                      </a:r>
                    </a:p>
                  </a:txBody>
                  <a:tcPr marL="17555" marR="17555" marT="17555" marB="0" anchor="b">
                    <a:lnL>
                      <a:noFill/>
                    </a:lnL>
                    <a:lnR>
                      <a:noFill/>
                    </a:lnR>
                    <a:lnT>
                      <a:noFill/>
                    </a:lnT>
                    <a:lnB>
                      <a:noFill/>
                    </a:lnB>
                    <a:solidFill>
                      <a:srgbClr val="FFFFCC"/>
                    </a:solidFill>
                  </a:tcPr>
                </a:tc>
                <a:tc>
                  <a:txBody>
                    <a:bodyPr/>
                    <a:lstStyle/>
                    <a:p>
                      <a:pPr algn="l" fontAlgn="b"/>
                      <a:r>
                        <a:rPr lang="en-US" sz="1800" b="1" i="0" u="none" strike="noStrike" dirty="0">
                          <a:solidFill>
                            <a:srgbClr val="000000"/>
                          </a:solidFill>
                          <a:latin typeface="Calibri"/>
                        </a:rPr>
                        <a:t>Car Weight</a:t>
                      </a:r>
                    </a:p>
                  </a:txBody>
                  <a:tcPr marL="17555" marR="17555" marT="17555" marB="0" anchor="b">
                    <a:lnL>
                      <a:noFill/>
                    </a:lnL>
                    <a:lnR>
                      <a:noFill/>
                    </a:lnR>
                    <a:lnT>
                      <a:noFill/>
                    </a:lnT>
                    <a:lnB>
                      <a:noFill/>
                    </a:lnB>
                    <a:solidFill>
                      <a:srgbClr val="FFFFCC"/>
                    </a:solidFill>
                  </a:tcPr>
                </a:tc>
                <a:tc>
                  <a:txBody>
                    <a:bodyPr/>
                    <a:lstStyle/>
                    <a:p>
                      <a:pPr algn="l" fontAlgn="b"/>
                      <a:r>
                        <a:rPr lang="en-US" sz="1800" b="1" i="0" u="none" strike="noStrike" dirty="0">
                          <a:solidFill>
                            <a:srgbClr val="000000"/>
                          </a:solidFill>
                          <a:latin typeface="Calibri"/>
                        </a:rPr>
                        <a:t>Car Price</a:t>
                      </a:r>
                    </a:p>
                  </a:txBody>
                  <a:tcPr marL="17555" marR="17555" marT="17555" marB="0" anchor="b">
                    <a:lnL>
                      <a:noFill/>
                    </a:lnL>
                    <a:lnR>
                      <a:noFill/>
                    </a:lnR>
                    <a:lnT>
                      <a:noFill/>
                    </a:lnT>
                    <a:lnB>
                      <a:noFill/>
                    </a:lnB>
                    <a:solidFill>
                      <a:srgbClr val="FFFFCC"/>
                    </a:solidFill>
                  </a:tcPr>
                </a:tc>
              </a:tr>
              <a:tr h="351109">
                <a:tc>
                  <a:txBody>
                    <a:bodyPr/>
                    <a:lstStyle/>
                    <a:p>
                      <a:pPr algn="l" fontAlgn="b"/>
                      <a:r>
                        <a:rPr lang="en-US" sz="1800" b="0" i="0" u="none" strike="noStrike" dirty="0">
                          <a:solidFill>
                            <a:srgbClr val="000000"/>
                          </a:solidFill>
                          <a:latin typeface="Calibri"/>
                        </a:rPr>
                        <a:t>Male</a:t>
                      </a:r>
                    </a:p>
                  </a:txBody>
                  <a:tcPr marL="17555" marR="17555" marT="17555" marB="0" anchor="b">
                    <a:lnL>
                      <a:noFill/>
                    </a:lnL>
                    <a:lnR>
                      <a:noFill/>
                    </a:lnR>
                    <a:lnT>
                      <a:noFill/>
                    </a:lnT>
                    <a:lnB>
                      <a:noFill/>
                    </a:lnB>
                  </a:tcPr>
                </a:tc>
                <a:tc>
                  <a:txBody>
                    <a:bodyPr/>
                    <a:lstStyle/>
                    <a:p>
                      <a:pPr algn="l" fontAlgn="b"/>
                      <a:r>
                        <a:rPr lang="en-US" sz="1800" b="0" i="0" u="none" strike="noStrike">
                          <a:solidFill>
                            <a:srgbClr val="000000"/>
                          </a:solidFill>
                          <a:latin typeface="Calibri"/>
                        </a:rPr>
                        <a:t>Focus</a:t>
                      </a:r>
                    </a:p>
                  </a:txBody>
                  <a:tcPr marL="17555" marR="17555" marT="17555"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21</a:t>
                      </a:r>
                    </a:p>
                  </a:txBody>
                  <a:tcPr marL="17555" marR="17555" marT="17555"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2588</a:t>
                      </a:r>
                    </a:p>
                  </a:txBody>
                  <a:tcPr marL="17555" marR="17555" marT="17555"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15520</a:t>
                      </a:r>
                    </a:p>
                  </a:txBody>
                  <a:tcPr marL="17555" marR="17555" marT="17555" marB="0" anchor="b">
                    <a:lnL>
                      <a:noFill/>
                    </a:lnL>
                    <a:lnR>
                      <a:noFill/>
                    </a:lnR>
                    <a:lnT>
                      <a:noFill/>
                    </a:lnT>
                    <a:lnB>
                      <a:noFill/>
                    </a:lnB>
                  </a:tcPr>
                </a:tc>
              </a:tr>
              <a:tr h="351109">
                <a:tc>
                  <a:txBody>
                    <a:bodyPr/>
                    <a:lstStyle/>
                    <a:p>
                      <a:pPr algn="l" fontAlgn="b"/>
                      <a:r>
                        <a:rPr lang="en-US" sz="1800" b="0" i="0" u="none" strike="noStrike">
                          <a:solidFill>
                            <a:srgbClr val="000000"/>
                          </a:solidFill>
                          <a:latin typeface="Calibri"/>
                        </a:rPr>
                        <a:t>Female</a:t>
                      </a:r>
                    </a:p>
                  </a:txBody>
                  <a:tcPr marL="17555" marR="17555" marT="17555" marB="0" anchor="b">
                    <a:lnL>
                      <a:noFill/>
                    </a:lnL>
                    <a:lnR>
                      <a:noFill/>
                    </a:lnR>
                    <a:lnT>
                      <a:noFill/>
                    </a:lnT>
                    <a:lnB>
                      <a:noFill/>
                    </a:lnB>
                  </a:tcPr>
                </a:tc>
                <a:tc>
                  <a:txBody>
                    <a:bodyPr/>
                    <a:lstStyle/>
                    <a:p>
                      <a:pPr algn="l" fontAlgn="b"/>
                      <a:r>
                        <a:rPr lang="en-US" sz="1800" b="0" i="0" u="none" strike="noStrike" dirty="0">
                          <a:solidFill>
                            <a:srgbClr val="000000"/>
                          </a:solidFill>
                          <a:latin typeface="Calibri"/>
                        </a:rPr>
                        <a:t>TT</a:t>
                      </a:r>
                    </a:p>
                  </a:txBody>
                  <a:tcPr marL="17555" marR="17555" marT="17555"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42</a:t>
                      </a:r>
                    </a:p>
                  </a:txBody>
                  <a:tcPr marL="17555" marR="17555" marT="17555"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2965</a:t>
                      </a:r>
                    </a:p>
                  </a:txBody>
                  <a:tcPr marL="17555" marR="17555" marT="17555"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35200</a:t>
                      </a:r>
                    </a:p>
                  </a:txBody>
                  <a:tcPr marL="17555" marR="17555" marT="17555" marB="0" anchor="b">
                    <a:lnL>
                      <a:noFill/>
                    </a:lnL>
                    <a:lnR>
                      <a:noFill/>
                    </a:lnR>
                    <a:lnT>
                      <a:noFill/>
                    </a:lnT>
                    <a:lnB>
                      <a:noFill/>
                    </a:lnB>
                  </a:tcPr>
                </a:tc>
              </a:tr>
              <a:tr h="351109">
                <a:tc>
                  <a:txBody>
                    <a:bodyPr/>
                    <a:lstStyle/>
                    <a:p>
                      <a:pPr algn="l" fontAlgn="b"/>
                      <a:r>
                        <a:rPr lang="en-US" sz="1800" b="0" i="0" u="none" strike="noStrike">
                          <a:solidFill>
                            <a:srgbClr val="000000"/>
                          </a:solidFill>
                          <a:latin typeface="Calibri"/>
                        </a:rPr>
                        <a:t>Unknown</a:t>
                      </a:r>
                    </a:p>
                  </a:txBody>
                  <a:tcPr marL="17555" marR="17555" marT="17555" marB="0" anchor="b">
                    <a:lnL>
                      <a:noFill/>
                    </a:lnL>
                    <a:lnR>
                      <a:noFill/>
                    </a:lnR>
                    <a:lnT>
                      <a:noFill/>
                    </a:lnT>
                    <a:lnB>
                      <a:noFill/>
                    </a:lnB>
                  </a:tcPr>
                </a:tc>
                <a:tc>
                  <a:txBody>
                    <a:bodyPr/>
                    <a:lstStyle/>
                    <a:p>
                      <a:pPr algn="l" fontAlgn="b"/>
                      <a:r>
                        <a:rPr lang="en-US" sz="1800" b="0" i="0" u="none" strike="noStrike">
                          <a:solidFill>
                            <a:srgbClr val="000000"/>
                          </a:solidFill>
                          <a:latin typeface="Calibri"/>
                        </a:rPr>
                        <a:t>Suburban</a:t>
                      </a:r>
                    </a:p>
                  </a:txBody>
                  <a:tcPr marL="17555" marR="17555" marT="17555"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36</a:t>
                      </a:r>
                    </a:p>
                  </a:txBody>
                  <a:tcPr marL="17555" marR="17555" marT="17555"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5607</a:t>
                      </a:r>
                    </a:p>
                  </a:txBody>
                  <a:tcPr marL="17555" marR="17555" marT="17555"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40370</a:t>
                      </a:r>
                    </a:p>
                  </a:txBody>
                  <a:tcPr marL="17555" marR="17555" marT="1755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Probability Density Function</a:t>
            </a:r>
            <a:endParaRPr lang="en-US" dirty="0"/>
          </a:p>
        </p:txBody>
      </p:sp>
      <p:sp>
        <p:nvSpPr>
          <p:cNvPr id="3" name="TextBox 2"/>
          <p:cNvSpPr txBox="1"/>
          <p:nvPr/>
        </p:nvSpPr>
        <p:spPr>
          <a:xfrm>
            <a:off x="1215025" y="1503123"/>
            <a:ext cx="7164887" cy="1200329"/>
          </a:xfrm>
          <a:prstGeom prst="rect">
            <a:avLst/>
          </a:prstGeom>
          <a:noFill/>
        </p:spPr>
        <p:txBody>
          <a:bodyPr wrap="square" rtlCol="0">
            <a:spAutoFit/>
          </a:bodyPr>
          <a:lstStyle/>
          <a:p>
            <a:r>
              <a:rPr lang="en-US" dirty="0" smtClean="0"/>
              <a:t>With continuous data, probability is defined only in terms of ranges.</a:t>
            </a:r>
          </a:p>
          <a:p>
            <a:r>
              <a:rPr lang="en-US" dirty="0" smtClean="0"/>
              <a:t>There is no probability function, only a probability density function (</a:t>
            </a:r>
            <a:r>
              <a:rPr lang="en-US" dirty="0" err="1" smtClean="0"/>
              <a:t>pdf</a:t>
            </a:r>
            <a:r>
              <a:rPr lang="en-US" dirty="0" smtClean="0"/>
              <a:t>), sometimes called a probability mass function. Probability is defined in terms of the cumulative distribution function.</a:t>
            </a:r>
          </a:p>
        </p:txBody>
      </p:sp>
      <p:sp>
        <p:nvSpPr>
          <p:cNvPr id="4" name="TextBox 3"/>
          <p:cNvSpPr txBox="1"/>
          <p:nvPr/>
        </p:nvSpPr>
        <p:spPr>
          <a:xfrm>
            <a:off x="2768251" y="2868461"/>
            <a:ext cx="1927131" cy="369332"/>
          </a:xfrm>
          <a:prstGeom prst="rect">
            <a:avLst/>
          </a:prstGeom>
          <a:noFill/>
        </p:spPr>
        <p:txBody>
          <a:bodyPr wrap="none" rtlCol="0">
            <a:spAutoFit/>
          </a:bodyPr>
          <a:lstStyle/>
          <a:p>
            <a:r>
              <a:rPr lang="en-US" dirty="0" smtClean="0"/>
              <a:t>f(x) </a:t>
            </a:r>
            <a:r>
              <a:rPr lang="en-US" dirty="0" smtClean="0">
                <a:latin typeface="Century Schoolbook"/>
              </a:rPr>
              <a:t>≥ 0 	for all x</a:t>
            </a:r>
            <a:endParaRPr lang="en-US" dirty="0"/>
          </a:p>
        </p:txBody>
      </p:sp>
      <p:graphicFrame>
        <p:nvGraphicFramePr>
          <p:cNvPr id="115715" name="Object 3"/>
          <p:cNvGraphicFramePr>
            <a:graphicFrameLocks noChangeAspect="1"/>
          </p:cNvGraphicFramePr>
          <p:nvPr/>
        </p:nvGraphicFramePr>
        <p:xfrm>
          <a:off x="2764099" y="3383138"/>
          <a:ext cx="2455862" cy="588962"/>
        </p:xfrm>
        <a:graphic>
          <a:graphicData uri="http://schemas.openxmlformats.org/presentationml/2006/ole">
            <mc:AlternateContent xmlns:mc="http://schemas.openxmlformats.org/markup-compatibility/2006">
              <mc:Choice xmlns:v="urn:schemas-microsoft-com:vml" Requires="v">
                <p:oleObj spid="_x0000_s115722" name="Document" r:id="rId3" imgW="2530411" imgH="605011" progId="Word.Document.12">
                  <p:embed/>
                </p:oleObj>
              </mc:Choice>
              <mc:Fallback>
                <p:oleObj name="Document" r:id="rId3" imgW="2530411" imgH="605011"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4099" y="3383138"/>
                        <a:ext cx="2455862" cy="588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 name="Chart 9"/>
          <p:cNvGraphicFramePr/>
          <p:nvPr/>
        </p:nvGraphicFramePr>
        <p:xfrm>
          <a:off x="244257" y="3873674"/>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Object 3"/>
          <p:cNvGraphicFramePr>
            <a:graphicFrameLocks noChangeAspect="1"/>
          </p:cNvGraphicFramePr>
          <p:nvPr/>
        </p:nvGraphicFramePr>
        <p:xfrm>
          <a:off x="5371035" y="4171341"/>
          <a:ext cx="3213100" cy="692150"/>
        </p:xfrm>
        <a:graphic>
          <a:graphicData uri="http://schemas.openxmlformats.org/presentationml/2006/ole">
            <mc:AlternateContent xmlns:mc="http://schemas.openxmlformats.org/markup-compatibility/2006">
              <mc:Choice xmlns:v="urn:schemas-microsoft-com:vml" Requires="v">
                <p:oleObj spid="_x0000_s115723" name="Document" r:id="rId6" imgW="3363190" imgH="720543" progId="Word.Document.12">
                  <p:embed/>
                </p:oleObj>
              </mc:Choice>
              <mc:Fallback>
                <p:oleObj name="Document" r:id="rId6" imgW="3363190" imgH="720543" progId="Word.Document.12">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71035" y="4171341"/>
                        <a:ext cx="3213100"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TextBox 12"/>
          <p:cNvSpPr txBox="1"/>
          <p:nvPr/>
        </p:nvSpPr>
        <p:spPr>
          <a:xfrm>
            <a:off x="5649238" y="5047989"/>
            <a:ext cx="3257623" cy="923330"/>
          </a:xfrm>
          <a:prstGeom prst="rect">
            <a:avLst/>
          </a:prstGeom>
          <a:noFill/>
        </p:spPr>
        <p:txBody>
          <a:bodyPr wrap="none" rtlCol="0">
            <a:spAutoFit/>
          </a:bodyPr>
          <a:lstStyle/>
          <a:p>
            <a:r>
              <a:rPr lang="en-US" dirty="0" smtClean="0"/>
              <a:t>=F(1) – F(-1)   using </a:t>
            </a:r>
            <a:r>
              <a:rPr lang="en-US" dirty="0" err="1" smtClean="0"/>
              <a:t>cdf</a:t>
            </a:r>
            <a:endParaRPr lang="en-US" dirty="0" smtClean="0"/>
          </a:p>
          <a:p>
            <a:r>
              <a:rPr lang="en-US" dirty="0" smtClean="0"/>
              <a:t>Example:</a:t>
            </a:r>
          </a:p>
          <a:p>
            <a:r>
              <a:rPr lang="en-US" dirty="0" smtClean="0"/>
              <a:t>0.841345 – 0.158655 = 0.682689</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Distribution Function</a:t>
            </a:r>
            <a:endParaRPr lang="en-US" dirty="0"/>
          </a:p>
        </p:txBody>
      </p:sp>
      <p:graphicFrame>
        <p:nvGraphicFramePr>
          <p:cNvPr id="3" name="Chart 2"/>
          <p:cNvGraphicFramePr/>
          <p:nvPr/>
        </p:nvGraphicFramePr>
        <p:xfrm>
          <a:off x="940886" y="1380603"/>
          <a:ext cx="5840913" cy="350454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830882" y="5035463"/>
            <a:ext cx="3257623" cy="923330"/>
          </a:xfrm>
          <a:prstGeom prst="rect">
            <a:avLst/>
          </a:prstGeom>
          <a:noFill/>
        </p:spPr>
        <p:txBody>
          <a:bodyPr wrap="none" rtlCol="0">
            <a:spAutoFit/>
          </a:bodyPr>
          <a:lstStyle/>
          <a:p>
            <a:r>
              <a:rPr lang="en-US" dirty="0" smtClean="0"/>
              <a:t>=F(1) – F(-1)</a:t>
            </a:r>
          </a:p>
          <a:p>
            <a:r>
              <a:rPr lang="en-US" dirty="0" smtClean="0"/>
              <a:t>Example:</a:t>
            </a:r>
          </a:p>
          <a:p>
            <a:r>
              <a:rPr lang="en-US" dirty="0" smtClean="0"/>
              <a:t>0.841345 – 0.158655 = 0.682689</a:t>
            </a:r>
            <a:endParaRPr lang="en-US" dirty="0"/>
          </a:p>
        </p:txBody>
      </p:sp>
      <p:sp>
        <p:nvSpPr>
          <p:cNvPr id="5" name="TextBox 4"/>
          <p:cNvSpPr txBox="1"/>
          <p:nvPr/>
        </p:nvSpPr>
        <p:spPr>
          <a:xfrm>
            <a:off x="6688899" y="5135671"/>
            <a:ext cx="2079320" cy="646331"/>
          </a:xfrm>
          <a:prstGeom prst="rect">
            <a:avLst/>
          </a:prstGeom>
          <a:noFill/>
        </p:spPr>
        <p:txBody>
          <a:bodyPr wrap="square" rtlCol="0">
            <a:spAutoFit/>
          </a:bodyPr>
          <a:lstStyle/>
          <a:p>
            <a:r>
              <a:rPr lang="en-US" dirty="0" smtClean="0">
                <a:solidFill>
                  <a:srgbClr val="0070C0"/>
                </a:solidFill>
              </a:rPr>
              <a:t>Hint: it is standard normal distribution</a:t>
            </a:r>
            <a:endParaRPr lang="en-US" dirty="0">
              <a:solidFill>
                <a:srgbClr val="0070C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Marginal, and Conditional</a:t>
            </a:r>
            <a:endParaRPr lang="en-US" dirty="0"/>
          </a:p>
        </p:txBody>
      </p:sp>
      <p:sp>
        <p:nvSpPr>
          <p:cNvPr id="3" name="Rectangle 2"/>
          <p:cNvSpPr/>
          <p:nvPr/>
        </p:nvSpPr>
        <p:spPr>
          <a:xfrm>
            <a:off x="2166868" y="1240170"/>
            <a:ext cx="3354573" cy="646331"/>
          </a:xfrm>
          <a:prstGeom prst="rect">
            <a:avLst/>
          </a:prstGeom>
        </p:spPr>
        <p:txBody>
          <a:bodyPr wrap="none">
            <a:spAutoFit/>
          </a:bodyPr>
          <a:lstStyle/>
          <a:p>
            <a:r>
              <a:rPr lang="en-US" dirty="0" smtClean="0"/>
              <a:t>Multivariate continuous functions</a:t>
            </a:r>
          </a:p>
          <a:p>
            <a:r>
              <a:rPr lang="en-US" dirty="0" smtClean="0"/>
              <a:t>f(x, y) ≥ 0	for all x, y.</a:t>
            </a:r>
            <a:endParaRPr lang="en-US" dirty="0"/>
          </a:p>
        </p:txBody>
      </p:sp>
      <p:graphicFrame>
        <p:nvGraphicFramePr>
          <p:cNvPr id="118786" name="Object 2"/>
          <p:cNvGraphicFramePr>
            <a:graphicFrameLocks noChangeAspect="1"/>
          </p:cNvGraphicFramePr>
          <p:nvPr/>
        </p:nvGraphicFramePr>
        <p:xfrm>
          <a:off x="2282782" y="1837521"/>
          <a:ext cx="2193925" cy="522287"/>
        </p:xfrm>
        <a:graphic>
          <a:graphicData uri="http://schemas.openxmlformats.org/presentationml/2006/ole">
            <mc:AlternateContent xmlns:mc="http://schemas.openxmlformats.org/markup-compatibility/2006">
              <mc:Choice xmlns:v="urn:schemas-microsoft-com:vml" Requires="v">
                <p:oleObj spid="_x0000_s118800" name="Document" r:id="rId3" imgW="2196722" imgH="525111" progId="Word.Document.12">
                  <p:embed/>
                </p:oleObj>
              </mc:Choice>
              <mc:Fallback>
                <p:oleObj name="Document" r:id="rId3" imgW="2196722" imgH="525111"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2782" y="1837521"/>
                        <a:ext cx="2193925"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8787" name="Object 3"/>
          <p:cNvGraphicFramePr>
            <a:graphicFrameLocks noChangeAspect="1"/>
          </p:cNvGraphicFramePr>
          <p:nvPr/>
        </p:nvGraphicFramePr>
        <p:xfrm>
          <a:off x="1371600" y="2764448"/>
          <a:ext cx="4310063" cy="522287"/>
        </p:xfrm>
        <a:graphic>
          <a:graphicData uri="http://schemas.openxmlformats.org/presentationml/2006/ole">
            <mc:AlternateContent xmlns:mc="http://schemas.openxmlformats.org/markup-compatibility/2006">
              <mc:Choice xmlns:v="urn:schemas-microsoft-com:vml" Requires="v">
                <p:oleObj spid="_x0000_s118801" name="Document" r:id="rId5" imgW="4315247" imgH="525111" progId="Word.Document.12">
                  <p:embed/>
                </p:oleObj>
              </mc:Choice>
              <mc:Fallback>
                <p:oleObj name="Document" r:id="rId5" imgW="4315247" imgH="525111" progId="Word.Documen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2764448"/>
                        <a:ext cx="4310063"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8790" name="Object 6"/>
          <p:cNvGraphicFramePr>
            <a:graphicFrameLocks noChangeAspect="1"/>
          </p:cNvGraphicFramePr>
          <p:nvPr/>
        </p:nvGraphicFramePr>
        <p:xfrm>
          <a:off x="1371600" y="3666148"/>
          <a:ext cx="4259263" cy="509587"/>
        </p:xfrm>
        <a:graphic>
          <a:graphicData uri="http://schemas.openxmlformats.org/presentationml/2006/ole">
            <mc:AlternateContent xmlns:mc="http://schemas.openxmlformats.org/markup-compatibility/2006">
              <mc:Choice xmlns:v="urn:schemas-microsoft-com:vml" Requires="v">
                <p:oleObj spid="_x0000_s118802" name="Document" r:id="rId7" imgW="4324256" imgH="525111" progId="Word.Document.12">
                  <p:embed/>
                </p:oleObj>
              </mc:Choice>
              <mc:Fallback>
                <p:oleObj name="Document" r:id="rId7" imgW="4324256" imgH="525111" progId="Word.Document.12">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3666148"/>
                        <a:ext cx="4259263" cy="50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8791" name="Object 7"/>
          <p:cNvGraphicFramePr>
            <a:graphicFrameLocks noChangeAspect="1"/>
          </p:cNvGraphicFramePr>
          <p:nvPr/>
        </p:nvGraphicFramePr>
        <p:xfrm>
          <a:off x="1371600" y="4463073"/>
          <a:ext cx="5054600" cy="561975"/>
        </p:xfrm>
        <a:graphic>
          <a:graphicData uri="http://schemas.openxmlformats.org/presentationml/2006/ole">
            <mc:AlternateContent xmlns:mc="http://schemas.openxmlformats.org/markup-compatibility/2006">
              <mc:Choice xmlns:v="urn:schemas-microsoft-com:vml" Requires="v">
                <p:oleObj spid="_x0000_s118803" name="Document" r:id="rId9" imgW="5133973" imgH="571179" progId="Word.Document.12">
                  <p:embed/>
                </p:oleObj>
              </mc:Choice>
              <mc:Fallback>
                <p:oleObj name="Document" r:id="rId9" imgW="5133973" imgH="571179" progId="Word.Document.12">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1600" y="4463073"/>
                        <a:ext cx="5054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 name="TextBox 9"/>
          <p:cNvSpPr txBox="1"/>
          <p:nvPr/>
        </p:nvSpPr>
        <p:spPr>
          <a:xfrm>
            <a:off x="6425852" y="1590805"/>
            <a:ext cx="2342367" cy="1200329"/>
          </a:xfrm>
          <a:prstGeom prst="rect">
            <a:avLst/>
          </a:prstGeom>
          <a:noFill/>
        </p:spPr>
        <p:txBody>
          <a:bodyPr wrap="square" rtlCol="0">
            <a:spAutoFit/>
          </a:bodyPr>
          <a:lstStyle/>
          <a:p>
            <a:r>
              <a:rPr lang="en-US" dirty="0" smtClean="0">
                <a:solidFill>
                  <a:srgbClr val="0070C0"/>
                </a:solidFill>
              </a:rPr>
              <a:t>Theory section/page.</a:t>
            </a:r>
          </a:p>
          <a:p>
            <a:r>
              <a:rPr lang="en-US" dirty="0" smtClean="0">
                <a:solidFill>
                  <a:srgbClr val="0070C0"/>
                </a:solidFill>
              </a:rPr>
              <a:t>Could be skipped.</a:t>
            </a:r>
          </a:p>
          <a:p>
            <a:r>
              <a:rPr lang="en-US" dirty="0" smtClean="0">
                <a:solidFill>
                  <a:srgbClr val="0070C0"/>
                </a:solidFill>
              </a:rPr>
              <a:t>Purpose is to show the definitions exist.</a:t>
            </a:r>
            <a:endParaRPr lang="en-US" dirty="0">
              <a:solidFill>
                <a:srgbClr val="0070C0"/>
              </a:solidFill>
            </a:endParaRPr>
          </a:p>
        </p:txBody>
      </p:sp>
      <p:sp>
        <p:nvSpPr>
          <p:cNvPr id="9" name="TextBox 8"/>
          <p:cNvSpPr txBox="1"/>
          <p:nvPr/>
        </p:nvSpPr>
        <p:spPr>
          <a:xfrm>
            <a:off x="713984" y="5323562"/>
            <a:ext cx="7152361" cy="1200329"/>
          </a:xfrm>
          <a:prstGeom prst="rect">
            <a:avLst/>
          </a:prstGeom>
          <a:noFill/>
        </p:spPr>
        <p:txBody>
          <a:bodyPr wrap="square" rtlCol="0">
            <a:spAutoFit/>
          </a:bodyPr>
          <a:lstStyle/>
          <a:p>
            <a:r>
              <a:rPr lang="en-US" dirty="0" smtClean="0"/>
              <a:t>With these definitions, Bayes’ Theorem can be applied to continuous data.</a:t>
            </a:r>
          </a:p>
          <a:p>
            <a:r>
              <a:rPr lang="en-US" dirty="0" smtClean="0"/>
              <a:t>But the Theorem works with </a:t>
            </a:r>
            <a:r>
              <a:rPr lang="en-US" dirty="0" err="1" smtClean="0"/>
              <a:t>pdf</a:t>
            </a:r>
            <a:r>
              <a:rPr lang="en-US" dirty="0" smtClean="0"/>
              <a:t> functions instead of simple probabilities.</a:t>
            </a:r>
          </a:p>
          <a:p>
            <a:r>
              <a:rPr lang="en-US" dirty="0" smtClean="0"/>
              <a:t>The end result is a posterior </a:t>
            </a:r>
            <a:r>
              <a:rPr lang="en-US" dirty="0" err="1" smtClean="0"/>
              <a:t>pdf</a:t>
            </a:r>
            <a:r>
              <a:rPr lang="en-US" dirty="0" smtClean="0"/>
              <a:t> that incorporates all of the data and describes the probabilities across the entire range of values.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a:t>
            </a:r>
            <a:endParaRPr lang="en-US" dirty="0"/>
          </a:p>
        </p:txBody>
      </p:sp>
      <p:graphicFrame>
        <p:nvGraphicFramePr>
          <p:cNvPr id="3" name="Chart 2"/>
          <p:cNvGraphicFramePr/>
          <p:nvPr/>
        </p:nvGraphicFramePr>
        <p:xfrm>
          <a:off x="356991" y="1318365"/>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5711868" y="1515649"/>
            <a:ext cx="3068877" cy="1477328"/>
          </a:xfrm>
          <a:prstGeom prst="rect">
            <a:avLst/>
          </a:prstGeom>
          <a:noFill/>
        </p:spPr>
        <p:txBody>
          <a:bodyPr wrap="square" rtlCol="0">
            <a:spAutoFit/>
          </a:bodyPr>
          <a:lstStyle/>
          <a:p>
            <a:r>
              <a:rPr lang="en-US" dirty="0" smtClean="0"/>
              <a:t>Deterministic example of a line</a:t>
            </a:r>
          </a:p>
          <a:p>
            <a:r>
              <a:rPr lang="en-US" dirty="0" smtClean="0"/>
              <a:t>Y = </a:t>
            </a:r>
            <a:r>
              <a:rPr lang="en-US" dirty="0" err="1" smtClean="0"/>
              <a:t>mX</a:t>
            </a:r>
            <a:r>
              <a:rPr lang="en-US" dirty="0" smtClean="0"/>
              <a:t> + b</a:t>
            </a:r>
          </a:p>
          <a:p>
            <a:endParaRPr lang="en-US" dirty="0" smtClean="0"/>
          </a:p>
          <a:p>
            <a:r>
              <a:rPr lang="en-US" dirty="0" smtClean="0"/>
              <a:t>Describes any type of line using parameters m and b</a:t>
            </a:r>
          </a:p>
        </p:txBody>
      </p:sp>
      <p:sp>
        <p:nvSpPr>
          <p:cNvPr id="5" name="TextBox 4"/>
          <p:cNvSpPr txBox="1"/>
          <p:nvPr/>
        </p:nvSpPr>
        <p:spPr>
          <a:xfrm>
            <a:off x="5724395" y="3344449"/>
            <a:ext cx="2364750" cy="646331"/>
          </a:xfrm>
          <a:prstGeom prst="rect">
            <a:avLst/>
          </a:prstGeom>
          <a:noFill/>
        </p:spPr>
        <p:txBody>
          <a:bodyPr wrap="none" rtlCol="0">
            <a:spAutoFit/>
          </a:bodyPr>
          <a:lstStyle/>
          <a:p>
            <a:r>
              <a:rPr lang="en-US" dirty="0" smtClean="0"/>
              <a:t>Line1: Y = 1.5 X + 0.5</a:t>
            </a:r>
          </a:p>
          <a:p>
            <a:r>
              <a:rPr lang="en-US" dirty="0" smtClean="0"/>
              <a:t>Line2: Y = -0.75 + 11.75</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a:t>
            </a:r>
            <a:endParaRPr lang="en-US" dirty="0"/>
          </a:p>
        </p:txBody>
      </p:sp>
      <p:graphicFrame>
        <p:nvGraphicFramePr>
          <p:cNvPr id="149507" name="Object 3"/>
          <p:cNvGraphicFramePr>
            <a:graphicFrameLocks noChangeAspect="1"/>
          </p:cNvGraphicFramePr>
          <p:nvPr/>
        </p:nvGraphicFramePr>
        <p:xfrm>
          <a:off x="3147077" y="1296444"/>
          <a:ext cx="2141538" cy="744538"/>
        </p:xfrm>
        <a:graphic>
          <a:graphicData uri="http://schemas.openxmlformats.org/presentationml/2006/ole">
            <mc:AlternateContent xmlns:mc="http://schemas.openxmlformats.org/markup-compatibility/2006">
              <mc:Choice xmlns:v="urn:schemas-microsoft-com:vml" Requires="v">
                <p:oleObj spid="_x0000_s149513" name="Document" r:id="rId3" imgW="2144471" imgH="746816" progId="Word.Document.12">
                  <p:embed/>
                </p:oleObj>
              </mc:Choice>
              <mc:Fallback>
                <p:oleObj name="Document" r:id="rId3" imgW="2144471" imgH="746816"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7077" y="1296444"/>
                        <a:ext cx="2141538"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9508" name="Object 4"/>
          <p:cNvGraphicFramePr>
            <a:graphicFrameLocks noChangeAspect="1"/>
          </p:cNvGraphicFramePr>
          <p:nvPr/>
        </p:nvGraphicFramePr>
        <p:xfrm>
          <a:off x="3147077" y="2313162"/>
          <a:ext cx="2376488" cy="600075"/>
        </p:xfrm>
        <a:graphic>
          <a:graphicData uri="http://schemas.openxmlformats.org/presentationml/2006/ole">
            <mc:AlternateContent xmlns:mc="http://schemas.openxmlformats.org/markup-compatibility/2006">
              <mc:Choice xmlns:v="urn:schemas-microsoft-com:vml" Requires="v">
                <p:oleObj spid="_x0000_s149514" name="Document" r:id="rId5" imgW="2379782" imgH="605011" progId="Word.Document.12">
                  <p:embed/>
                </p:oleObj>
              </mc:Choice>
              <mc:Fallback>
                <p:oleObj name="Document" r:id="rId5" imgW="2379782" imgH="605011" progId="Word.Document.12">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47077" y="2313162"/>
                        <a:ext cx="2376488"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5974915" y="1465546"/>
            <a:ext cx="1296830" cy="369332"/>
          </a:xfrm>
          <a:prstGeom prst="rect">
            <a:avLst/>
          </a:prstGeom>
          <a:noFill/>
        </p:spPr>
        <p:txBody>
          <a:bodyPr wrap="none" rtlCol="0">
            <a:spAutoFit/>
          </a:bodyPr>
          <a:lstStyle/>
          <a:p>
            <a:r>
              <a:rPr lang="en-US" dirty="0" smtClean="0"/>
              <a:t>X is discrete</a:t>
            </a:r>
            <a:endParaRPr lang="en-US" dirty="0"/>
          </a:p>
        </p:txBody>
      </p:sp>
      <p:sp>
        <p:nvSpPr>
          <p:cNvPr id="8" name="TextBox 7"/>
          <p:cNvSpPr txBox="1"/>
          <p:nvPr/>
        </p:nvSpPr>
        <p:spPr>
          <a:xfrm>
            <a:off x="5974915" y="2404999"/>
            <a:ext cx="1597681" cy="369332"/>
          </a:xfrm>
          <a:prstGeom prst="rect">
            <a:avLst/>
          </a:prstGeom>
          <a:noFill/>
        </p:spPr>
        <p:txBody>
          <a:bodyPr wrap="none" rtlCol="0">
            <a:spAutoFit/>
          </a:bodyPr>
          <a:lstStyle/>
          <a:p>
            <a:r>
              <a:rPr lang="en-US" dirty="0" smtClean="0"/>
              <a:t>X is continuous</a:t>
            </a:r>
            <a:endParaRPr lang="en-US" dirty="0"/>
          </a:p>
        </p:txBody>
      </p:sp>
      <p:graphicFrame>
        <p:nvGraphicFramePr>
          <p:cNvPr id="9" name="Table 8"/>
          <p:cNvGraphicFramePr>
            <a:graphicFrameLocks noGrp="1"/>
          </p:cNvGraphicFramePr>
          <p:nvPr/>
        </p:nvGraphicFramePr>
        <p:xfrm>
          <a:off x="576197" y="3043199"/>
          <a:ext cx="3206663" cy="1841951"/>
        </p:xfrm>
        <a:graphic>
          <a:graphicData uri="http://schemas.openxmlformats.org/drawingml/2006/table">
            <a:tbl>
              <a:tblPr/>
              <a:tblGrid>
                <a:gridCol w="1277735"/>
                <a:gridCol w="1217629"/>
                <a:gridCol w="711299"/>
              </a:tblGrid>
              <a:tr h="562819">
                <a:tc>
                  <a:txBody>
                    <a:bodyPr/>
                    <a:lstStyle/>
                    <a:p>
                      <a:pPr algn="ctr" fontAlgn="b"/>
                      <a:r>
                        <a:rPr lang="en-US" sz="1800" b="0" i="0" u="none" strike="noStrike" dirty="0">
                          <a:solidFill>
                            <a:srgbClr val="000000"/>
                          </a:solidFill>
                          <a:latin typeface="Calibri"/>
                        </a:rPr>
                        <a:t>Net Return</a:t>
                      </a:r>
                    </a:p>
                  </a:txBody>
                  <a:tcPr marL="0" marR="0" marT="0" marB="0" anchor="b">
                    <a:lnL>
                      <a:noFill/>
                    </a:lnL>
                    <a:lnR>
                      <a:noFill/>
                    </a:lnR>
                    <a:lnT>
                      <a:noFill/>
                    </a:lnT>
                    <a:lnB>
                      <a:noFill/>
                    </a:lnB>
                  </a:tcPr>
                </a:tc>
                <a:tc>
                  <a:txBody>
                    <a:bodyPr/>
                    <a:lstStyle/>
                    <a:p>
                      <a:pPr algn="ctr" fontAlgn="b"/>
                      <a:r>
                        <a:rPr lang="en-US" sz="1800" b="0" i="0" u="none" strike="noStrike">
                          <a:solidFill>
                            <a:srgbClr val="000000"/>
                          </a:solidFill>
                          <a:latin typeface="Calibri"/>
                        </a:rPr>
                        <a:t>probability</a:t>
                      </a:r>
                    </a:p>
                  </a:txBody>
                  <a:tcPr marL="0" marR="0" marT="0"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X*p</a:t>
                      </a:r>
                    </a:p>
                  </a:txBody>
                  <a:tcPr marL="0" marR="0" marT="0" marB="0" anchor="b">
                    <a:lnL>
                      <a:noFill/>
                    </a:lnL>
                    <a:lnR>
                      <a:noFill/>
                    </a:lnR>
                    <a:lnT>
                      <a:noFill/>
                    </a:lnT>
                    <a:lnB>
                      <a:noFill/>
                    </a:lnB>
                  </a:tcPr>
                </a:tc>
              </a:tr>
              <a:tr h="319783">
                <a:tc>
                  <a:txBody>
                    <a:bodyPr/>
                    <a:lstStyle/>
                    <a:p>
                      <a:pPr algn="ctr" fontAlgn="b"/>
                      <a:r>
                        <a:rPr lang="en-US" sz="1800" b="0" i="0" u="none" strike="noStrike" dirty="0">
                          <a:solidFill>
                            <a:srgbClr val="000000"/>
                          </a:solidFill>
                          <a:latin typeface="Calibri"/>
                        </a:rPr>
                        <a:t>1000</a:t>
                      </a:r>
                    </a:p>
                  </a:txBody>
                  <a:tcPr marL="0" marR="0" marT="0"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0.05</a:t>
                      </a:r>
                    </a:p>
                  </a:txBody>
                  <a:tcPr marL="0" marR="0" marT="0" marB="0" anchor="b">
                    <a:lnL>
                      <a:noFill/>
                    </a:lnL>
                    <a:lnR>
                      <a:noFill/>
                    </a:lnR>
                    <a:lnT>
                      <a:noFill/>
                    </a:lnT>
                    <a:lnB>
                      <a:noFill/>
                    </a:lnB>
                  </a:tcPr>
                </a:tc>
                <a:tc>
                  <a:txBody>
                    <a:bodyPr/>
                    <a:lstStyle/>
                    <a:p>
                      <a:pPr algn="r" fontAlgn="b"/>
                      <a:r>
                        <a:rPr lang="en-US" sz="1800" b="0" i="0" u="none" strike="noStrike" dirty="0">
                          <a:solidFill>
                            <a:srgbClr val="000000"/>
                          </a:solidFill>
                          <a:latin typeface="Calibri"/>
                        </a:rPr>
                        <a:t>50</a:t>
                      </a:r>
                    </a:p>
                  </a:txBody>
                  <a:tcPr marL="0" marR="0" marT="0" marB="0" anchor="b">
                    <a:lnL>
                      <a:noFill/>
                    </a:lnL>
                    <a:lnR>
                      <a:noFill/>
                    </a:lnR>
                    <a:lnT>
                      <a:noFill/>
                    </a:lnT>
                    <a:lnB>
                      <a:noFill/>
                    </a:lnB>
                  </a:tcPr>
                </a:tc>
              </a:tr>
              <a:tr h="319783">
                <a:tc>
                  <a:txBody>
                    <a:bodyPr/>
                    <a:lstStyle/>
                    <a:p>
                      <a:pPr algn="ctr" fontAlgn="b"/>
                      <a:r>
                        <a:rPr lang="en-US" sz="1800" b="0" i="0" u="none" strike="noStrike" dirty="0" smtClean="0">
                          <a:solidFill>
                            <a:srgbClr val="000000"/>
                          </a:solidFill>
                          <a:latin typeface="Calibri"/>
                        </a:rPr>
                        <a:t>700</a:t>
                      </a:r>
                      <a:endParaRPr lang="en-US"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ctr" fontAlgn="b"/>
                      <a:r>
                        <a:rPr lang="en-US" sz="1800" b="0" i="0" u="none" strike="noStrike" dirty="0" smtClean="0">
                          <a:solidFill>
                            <a:srgbClr val="000000"/>
                          </a:solidFill>
                          <a:latin typeface="Calibri"/>
                        </a:rPr>
                        <a:t>0.70</a:t>
                      </a:r>
                      <a:endParaRPr lang="en-US"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800" b="0" i="0" u="none" strike="noStrike" dirty="0" smtClean="0">
                          <a:solidFill>
                            <a:srgbClr val="000000"/>
                          </a:solidFill>
                          <a:latin typeface="Calibri"/>
                        </a:rPr>
                        <a:t>490</a:t>
                      </a:r>
                      <a:endParaRPr lang="en-US" sz="1800" b="0" i="0" u="none" strike="noStrike" dirty="0">
                        <a:solidFill>
                          <a:srgbClr val="000000"/>
                        </a:solidFill>
                        <a:latin typeface="Calibri"/>
                      </a:endParaRPr>
                    </a:p>
                  </a:txBody>
                  <a:tcPr marL="0" marR="0" marT="0" marB="0" anchor="b">
                    <a:lnL>
                      <a:noFill/>
                    </a:lnL>
                    <a:lnR>
                      <a:noFill/>
                    </a:lnR>
                    <a:lnT>
                      <a:noFill/>
                    </a:lnT>
                    <a:lnB>
                      <a:noFill/>
                    </a:lnB>
                  </a:tcPr>
                </a:tc>
              </a:tr>
              <a:tr h="319783">
                <a:tc>
                  <a:txBody>
                    <a:bodyPr/>
                    <a:lstStyle/>
                    <a:p>
                      <a:pPr algn="ctr" fontAlgn="b"/>
                      <a:r>
                        <a:rPr lang="en-US" sz="1800" b="0" i="0" u="none" strike="noStrike" dirty="0">
                          <a:solidFill>
                            <a:srgbClr val="000000"/>
                          </a:solidFill>
                          <a:latin typeface="Calibri"/>
                        </a:rPr>
                        <a:t>-2000</a:t>
                      </a:r>
                    </a:p>
                  </a:txBody>
                  <a:tcPr marL="0" marR="0" marT="0" marB="0" anchor="b">
                    <a:lnL>
                      <a:noFill/>
                    </a:lnL>
                    <a:lnR>
                      <a:noFill/>
                    </a:lnR>
                    <a:lnT>
                      <a:noFill/>
                    </a:lnT>
                    <a:lnB>
                      <a:noFill/>
                    </a:lnB>
                  </a:tcPr>
                </a:tc>
                <a:tc>
                  <a:txBody>
                    <a:bodyPr/>
                    <a:lstStyle/>
                    <a:p>
                      <a:pPr algn="ctr" fontAlgn="b"/>
                      <a:r>
                        <a:rPr lang="en-US" sz="1800" b="0" i="0" u="none" strike="noStrike" dirty="0">
                          <a:solidFill>
                            <a:srgbClr val="000000"/>
                          </a:solidFill>
                          <a:latin typeface="Calibri"/>
                        </a:rPr>
                        <a:t>0.25</a:t>
                      </a:r>
                    </a:p>
                  </a:txBody>
                  <a:tcPr marL="0" marR="0" marT="0" marB="0" anchor="b">
                    <a:lnL>
                      <a:noFill/>
                    </a:lnL>
                    <a:lnR>
                      <a:noFill/>
                    </a:lnR>
                    <a:lnT>
                      <a:noFill/>
                    </a:lnT>
                    <a:lnB>
                      <a:noFill/>
                    </a:lnB>
                  </a:tcPr>
                </a:tc>
                <a:tc>
                  <a:txBody>
                    <a:bodyPr/>
                    <a:lstStyle/>
                    <a:p>
                      <a:pPr algn="r" fontAlgn="b"/>
                      <a:r>
                        <a:rPr lang="en-US" sz="1800" b="0" i="0" u="none" strike="noStrike" dirty="0">
                          <a:solidFill>
                            <a:srgbClr val="000000"/>
                          </a:solidFill>
                          <a:latin typeface="Calibri"/>
                        </a:rPr>
                        <a:t>-500</a:t>
                      </a:r>
                    </a:p>
                  </a:txBody>
                  <a:tcPr marL="0" marR="0" marT="0" marB="0" anchor="b">
                    <a:lnL>
                      <a:noFill/>
                    </a:lnL>
                    <a:lnR>
                      <a:noFill/>
                    </a:lnR>
                    <a:lnT>
                      <a:noFill/>
                    </a:lnT>
                    <a:lnB>
                      <a:noFill/>
                    </a:lnB>
                  </a:tcPr>
                </a:tc>
              </a:tr>
              <a:tr h="319783">
                <a:tc>
                  <a:txBody>
                    <a:bodyPr/>
                    <a:lstStyle/>
                    <a:p>
                      <a:pPr algn="l" fontAlgn="b"/>
                      <a:endParaRPr lang="en-US"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800" b="0" i="0" u="none" strike="noStrike" dirty="0" smtClean="0">
                          <a:solidFill>
                            <a:srgbClr val="000000"/>
                          </a:solidFill>
                          <a:latin typeface="Calibri"/>
                        </a:rPr>
                        <a:t>Total/EV:</a:t>
                      </a:r>
                      <a:endParaRPr lang="en-US"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800" b="0" i="0" u="none" strike="noStrike" dirty="0" smtClean="0">
                          <a:solidFill>
                            <a:srgbClr val="000000"/>
                          </a:solidFill>
                          <a:latin typeface="Calibri"/>
                        </a:rPr>
                        <a:t>40</a:t>
                      </a:r>
                      <a:endParaRPr lang="en-US" sz="18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
        <p:nvSpPr>
          <p:cNvPr id="10" name="TextBox 9"/>
          <p:cNvSpPr txBox="1"/>
          <p:nvPr/>
        </p:nvSpPr>
        <p:spPr>
          <a:xfrm>
            <a:off x="4546949" y="3206664"/>
            <a:ext cx="3820438" cy="2031325"/>
          </a:xfrm>
          <a:prstGeom prst="rect">
            <a:avLst/>
          </a:prstGeom>
          <a:noFill/>
        </p:spPr>
        <p:txBody>
          <a:bodyPr wrap="square" rtlCol="0">
            <a:spAutoFit/>
          </a:bodyPr>
          <a:lstStyle/>
          <a:p>
            <a:r>
              <a:rPr lang="en-US" dirty="0" smtClean="0">
                <a:solidFill>
                  <a:srgbClr val="0070C0"/>
                </a:solidFill>
              </a:rPr>
              <a:t>Discrete Example:</a:t>
            </a:r>
          </a:p>
          <a:p>
            <a:r>
              <a:rPr lang="en-US" dirty="0" smtClean="0">
                <a:solidFill>
                  <a:srgbClr val="0070C0"/>
                </a:solidFill>
              </a:rPr>
              <a:t>A potential investment has three possible outcomes for net return. You have assigned a probability (subjective) to each outcome.</a:t>
            </a:r>
          </a:p>
          <a:p>
            <a:r>
              <a:rPr lang="en-US" dirty="0" smtClean="0">
                <a:solidFill>
                  <a:srgbClr val="0070C0"/>
                </a:solidFill>
              </a:rPr>
              <a:t>Is the investment worthwhile?</a:t>
            </a:r>
          </a:p>
          <a:p>
            <a:r>
              <a:rPr lang="en-US" dirty="0" smtClean="0">
                <a:solidFill>
                  <a:srgbClr val="0070C0"/>
                </a:solidFill>
              </a:rPr>
              <a:t>Yes if the expected value is positive.</a:t>
            </a:r>
            <a:endParaRPr lang="en-US" dirty="0">
              <a:solidFill>
                <a:srgbClr val="0070C0"/>
              </a:solidFill>
            </a:endParaRPr>
          </a:p>
        </p:txBody>
      </p:sp>
      <p:sp>
        <p:nvSpPr>
          <p:cNvPr id="11" name="TextBox 10"/>
          <p:cNvSpPr txBox="1"/>
          <p:nvPr/>
        </p:nvSpPr>
        <p:spPr>
          <a:xfrm>
            <a:off x="338203" y="5373666"/>
            <a:ext cx="8192022" cy="1200329"/>
          </a:xfrm>
          <a:prstGeom prst="rect">
            <a:avLst/>
          </a:prstGeom>
          <a:noFill/>
        </p:spPr>
        <p:txBody>
          <a:bodyPr wrap="square" rtlCol="0">
            <a:spAutoFit/>
          </a:bodyPr>
          <a:lstStyle/>
          <a:p>
            <a:r>
              <a:rPr lang="en-US" dirty="0" smtClean="0"/>
              <a:t>Expected value is the average outcome you would obtain if the experiment were repeated a huge number of times.</a:t>
            </a:r>
          </a:p>
          <a:p>
            <a:r>
              <a:rPr lang="en-US" dirty="0" smtClean="0"/>
              <a:t>On a </a:t>
            </a:r>
            <a:r>
              <a:rPr lang="en-US" b="1" dirty="0" smtClean="0"/>
              <a:t>single</a:t>
            </a:r>
            <a:r>
              <a:rPr lang="en-US" dirty="0" smtClean="0"/>
              <a:t> investment, you will receive one of the three values.</a:t>
            </a:r>
          </a:p>
          <a:p>
            <a:r>
              <a:rPr lang="en-US" dirty="0" smtClean="0"/>
              <a:t>300 is the most likely outcome at 70%, but over many repetitions, you will average 40.</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a:t>
            </a:r>
            <a:endParaRPr lang="en-US" dirty="0"/>
          </a:p>
        </p:txBody>
      </p:sp>
      <p:graphicFrame>
        <p:nvGraphicFramePr>
          <p:cNvPr id="3" name="Chart 2"/>
          <p:cNvGraphicFramePr/>
          <p:nvPr/>
        </p:nvGraphicFramePr>
        <p:xfrm>
          <a:off x="407095" y="4174299"/>
          <a:ext cx="5592871" cy="238620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062598" y="2267211"/>
            <a:ext cx="2605413" cy="923330"/>
          </a:xfrm>
          <a:prstGeom prst="rect">
            <a:avLst/>
          </a:prstGeom>
          <a:noFill/>
        </p:spPr>
        <p:txBody>
          <a:bodyPr wrap="square" rtlCol="0">
            <a:spAutoFit/>
          </a:bodyPr>
          <a:lstStyle/>
          <a:p>
            <a:r>
              <a:rPr lang="en-US" dirty="0" smtClean="0">
                <a:solidFill>
                  <a:srgbClr val="0070C0"/>
                </a:solidFill>
              </a:rPr>
              <a:t>Two investments with the same mean but different variances.</a:t>
            </a:r>
            <a:endParaRPr lang="en-US" dirty="0">
              <a:solidFill>
                <a:srgbClr val="0070C0"/>
              </a:solidFill>
            </a:endParaRPr>
          </a:p>
        </p:txBody>
      </p:sp>
      <p:graphicFrame>
        <p:nvGraphicFramePr>
          <p:cNvPr id="6" name="Table 5"/>
          <p:cNvGraphicFramePr>
            <a:graphicFrameLocks noGrp="1"/>
          </p:cNvGraphicFramePr>
          <p:nvPr/>
        </p:nvGraphicFramePr>
        <p:xfrm>
          <a:off x="263047" y="1084071"/>
          <a:ext cx="5285982" cy="3185525"/>
        </p:xfrm>
        <a:graphic>
          <a:graphicData uri="http://schemas.openxmlformats.org/drawingml/2006/table">
            <a:tbl>
              <a:tblPr/>
              <a:tblGrid>
                <a:gridCol w="880997"/>
                <a:gridCol w="880997"/>
                <a:gridCol w="880997"/>
                <a:gridCol w="880997"/>
                <a:gridCol w="880997"/>
                <a:gridCol w="880997"/>
              </a:tblGrid>
              <a:tr h="447805">
                <a:tc>
                  <a:txBody>
                    <a:bodyPr/>
                    <a:lstStyle/>
                    <a:p>
                      <a:pPr algn="l" fontAlgn="b"/>
                      <a:r>
                        <a:rPr lang="en-US" sz="1400" b="0" i="0" u="none" strike="noStrike">
                          <a:solidFill>
                            <a:srgbClr val="000000"/>
                          </a:solidFill>
                          <a:latin typeface="Calibri"/>
                        </a:rPr>
                        <a:t>Outcome</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Net Return</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probability</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X*p</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X-E(X)</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p(X-E[x])^2</a:t>
                      </a:r>
                    </a:p>
                  </a:txBody>
                  <a:tcPr marL="0" marR="0" marT="0" marB="0" anchor="b">
                    <a:lnL>
                      <a:noFill/>
                    </a:lnL>
                    <a:lnR>
                      <a:noFill/>
                    </a:lnR>
                    <a:lnT>
                      <a:noFill/>
                    </a:lnT>
                    <a:lnB>
                      <a:noFill/>
                    </a:lnB>
                  </a:tcPr>
                </a:tc>
              </a:tr>
              <a:tr h="254435">
                <a:tc>
                  <a:txBody>
                    <a:bodyPr/>
                    <a:lstStyle/>
                    <a:p>
                      <a:pPr algn="r" fontAlgn="b"/>
                      <a:r>
                        <a:rPr lang="en-US" sz="1400" b="0" i="0" u="none" strike="noStrike">
                          <a:solidFill>
                            <a:srgbClr val="000000"/>
                          </a:solidFill>
                          <a:latin typeface="Calibri"/>
                        </a:rPr>
                        <a:t>1</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1000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0.05</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50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1000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50000</a:t>
                      </a:r>
                    </a:p>
                  </a:txBody>
                  <a:tcPr marL="0" marR="0" marT="0" marB="0" anchor="b">
                    <a:lnL>
                      <a:noFill/>
                    </a:lnL>
                    <a:lnR>
                      <a:noFill/>
                    </a:lnR>
                    <a:lnT>
                      <a:noFill/>
                    </a:lnT>
                    <a:lnB>
                      <a:noFill/>
                    </a:lnB>
                  </a:tcPr>
                </a:tc>
              </a:tr>
              <a:tr h="254435">
                <a:tc>
                  <a:txBody>
                    <a:bodyPr/>
                    <a:lstStyle/>
                    <a:p>
                      <a:pPr algn="r" fontAlgn="b"/>
                      <a:r>
                        <a:rPr lang="en-US" sz="1400" b="0" i="0" u="none" strike="noStrike">
                          <a:solidFill>
                            <a:srgbClr val="000000"/>
                          </a:solidFill>
                          <a:latin typeface="Calibri"/>
                        </a:rPr>
                        <a:t>2</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700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0.7</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490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700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343000</a:t>
                      </a:r>
                    </a:p>
                  </a:txBody>
                  <a:tcPr marL="0" marR="0" marT="0" marB="0" anchor="b">
                    <a:lnL>
                      <a:noFill/>
                    </a:lnL>
                    <a:lnR>
                      <a:noFill/>
                    </a:lnR>
                    <a:lnT>
                      <a:noFill/>
                    </a:lnT>
                    <a:lnB>
                      <a:noFill/>
                    </a:lnB>
                  </a:tcPr>
                </a:tc>
              </a:tr>
              <a:tr h="254435">
                <a:tc>
                  <a:txBody>
                    <a:bodyPr/>
                    <a:lstStyle/>
                    <a:p>
                      <a:pPr algn="r" fontAlgn="b"/>
                      <a:r>
                        <a:rPr lang="en-US" sz="1400" b="0" i="0" u="none" strike="noStrike">
                          <a:solidFill>
                            <a:srgbClr val="000000"/>
                          </a:solidFill>
                          <a:latin typeface="Calibri"/>
                        </a:rPr>
                        <a:t>3</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-2000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0.25</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-500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-2000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1000000</a:t>
                      </a:r>
                    </a:p>
                  </a:txBody>
                  <a:tcPr marL="0" marR="0" marT="0" marB="0" anchor="b">
                    <a:lnL>
                      <a:noFill/>
                    </a:lnL>
                    <a:lnR>
                      <a:noFill/>
                    </a:lnR>
                    <a:lnT>
                      <a:noFill/>
                    </a:lnT>
                    <a:lnB>
                      <a:noFill/>
                    </a:lnB>
                  </a:tcPr>
                </a:tc>
              </a:tr>
              <a:tr h="254435">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40</a:t>
                      </a: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1,393,000</a:t>
                      </a:r>
                    </a:p>
                  </a:txBody>
                  <a:tcPr marL="0" marR="0" marT="0" marB="0" anchor="b">
                    <a:lnL>
                      <a:noFill/>
                    </a:lnL>
                    <a:lnR>
                      <a:noFill/>
                    </a:lnR>
                    <a:lnT>
                      <a:noFill/>
                    </a:lnT>
                    <a:lnB>
                      <a:noFill/>
                    </a:lnB>
                  </a:tcPr>
                </a:tc>
              </a:tr>
              <a:tr h="254435">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r>
              <a:tr h="447805">
                <a:tc>
                  <a:txBody>
                    <a:bodyPr/>
                    <a:lstStyle/>
                    <a:p>
                      <a:pPr algn="l" fontAlgn="b"/>
                      <a:r>
                        <a:rPr lang="en-US" sz="1400" b="0" i="0" u="none" strike="noStrike">
                          <a:solidFill>
                            <a:srgbClr val="000000"/>
                          </a:solidFill>
                          <a:latin typeface="Calibri"/>
                        </a:rPr>
                        <a:t>Outcome</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Net Return</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probability</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X*p</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X-E(X)</a:t>
                      </a:r>
                    </a:p>
                  </a:txBody>
                  <a:tcPr marL="0" marR="0" marT="0" marB="0" anchor="b">
                    <a:lnL>
                      <a:noFill/>
                    </a:lnL>
                    <a:lnR>
                      <a:noFill/>
                    </a:lnR>
                    <a:lnT>
                      <a:noFill/>
                    </a:lnT>
                    <a:lnB>
                      <a:noFill/>
                    </a:lnB>
                  </a:tcPr>
                </a:tc>
                <a:tc>
                  <a:txBody>
                    <a:bodyPr/>
                    <a:lstStyle/>
                    <a:p>
                      <a:pPr algn="l" fontAlgn="b"/>
                      <a:r>
                        <a:rPr lang="en-US" sz="1400" b="0" i="0" u="none" strike="noStrike">
                          <a:solidFill>
                            <a:srgbClr val="000000"/>
                          </a:solidFill>
                          <a:latin typeface="Calibri"/>
                        </a:rPr>
                        <a:t>p(X-E[x])^2</a:t>
                      </a:r>
                    </a:p>
                  </a:txBody>
                  <a:tcPr marL="0" marR="0" marT="0" marB="0" anchor="b">
                    <a:lnL>
                      <a:noFill/>
                    </a:lnL>
                    <a:lnR>
                      <a:noFill/>
                    </a:lnR>
                    <a:lnT>
                      <a:noFill/>
                    </a:lnT>
                    <a:lnB>
                      <a:noFill/>
                    </a:lnB>
                  </a:tcPr>
                </a:tc>
              </a:tr>
              <a:tr h="254435">
                <a:tc>
                  <a:txBody>
                    <a:bodyPr/>
                    <a:lstStyle/>
                    <a:p>
                      <a:pPr algn="r" fontAlgn="b"/>
                      <a:r>
                        <a:rPr lang="en-US" sz="1400" b="0" i="0" u="none" strike="noStrike">
                          <a:solidFill>
                            <a:srgbClr val="000000"/>
                          </a:solidFill>
                          <a:latin typeface="Calibri"/>
                        </a:rPr>
                        <a:t>1</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150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0.2</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30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150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4500</a:t>
                      </a:r>
                    </a:p>
                  </a:txBody>
                  <a:tcPr marL="0" marR="0" marT="0" marB="0" anchor="b">
                    <a:lnL>
                      <a:noFill/>
                    </a:lnL>
                    <a:lnR>
                      <a:noFill/>
                    </a:lnR>
                    <a:lnT>
                      <a:noFill/>
                    </a:lnT>
                    <a:lnB>
                      <a:noFill/>
                    </a:lnB>
                  </a:tcPr>
                </a:tc>
              </a:tr>
              <a:tr h="254435">
                <a:tc>
                  <a:txBody>
                    <a:bodyPr/>
                    <a:lstStyle/>
                    <a:p>
                      <a:pPr algn="r" fontAlgn="b"/>
                      <a:r>
                        <a:rPr lang="en-US" sz="1400" b="0" i="0" u="none" strike="noStrike">
                          <a:solidFill>
                            <a:srgbClr val="000000"/>
                          </a:solidFill>
                          <a:latin typeface="Calibri"/>
                        </a:rPr>
                        <a:t>2</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700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0.3</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210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700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147000</a:t>
                      </a:r>
                    </a:p>
                  </a:txBody>
                  <a:tcPr marL="0" marR="0" marT="0" marB="0" anchor="b">
                    <a:lnL>
                      <a:noFill/>
                    </a:lnL>
                    <a:lnR>
                      <a:noFill/>
                    </a:lnR>
                    <a:lnT>
                      <a:noFill/>
                    </a:lnT>
                    <a:lnB>
                      <a:noFill/>
                    </a:lnB>
                  </a:tcPr>
                </a:tc>
              </a:tr>
              <a:tr h="254435">
                <a:tc>
                  <a:txBody>
                    <a:bodyPr/>
                    <a:lstStyle/>
                    <a:p>
                      <a:pPr algn="r" fontAlgn="b"/>
                      <a:r>
                        <a:rPr lang="en-US" sz="1400" b="0" i="0" u="none" strike="noStrike">
                          <a:solidFill>
                            <a:srgbClr val="000000"/>
                          </a:solidFill>
                          <a:latin typeface="Calibri"/>
                        </a:rPr>
                        <a:t>3</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-400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0.5</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-200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-400</a:t>
                      </a: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80000</a:t>
                      </a:r>
                    </a:p>
                  </a:txBody>
                  <a:tcPr marL="0" marR="0" marT="0" marB="0" anchor="b">
                    <a:lnL>
                      <a:noFill/>
                    </a:lnL>
                    <a:lnR>
                      <a:noFill/>
                    </a:lnR>
                    <a:lnT>
                      <a:noFill/>
                    </a:lnT>
                    <a:lnB>
                      <a:noFill/>
                    </a:lnB>
                  </a:tcPr>
                </a:tc>
              </a:tr>
              <a:tr h="254435">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400" b="0" i="0" u="none" strike="noStrike">
                          <a:solidFill>
                            <a:srgbClr val="000000"/>
                          </a:solidFill>
                          <a:latin typeface="Calibri"/>
                        </a:rPr>
                        <a:t>40</a:t>
                      </a:r>
                    </a:p>
                  </a:txBody>
                  <a:tcPr marL="0" marR="0" marT="0"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231,500</a:t>
                      </a:r>
                    </a:p>
                  </a:txBody>
                  <a:tcPr marL="0" marR="0" marT="0" marB="0" anchor="b">
                    <a:lnL>
                      <a:noFill/>
                    </a:lnL>
                    <a:lnR>
                      <a:noFill/>
                    </a:lnR>
                    <a:lnT>
                      <a:noFill/>
                    </a:lnT>
                    <a:lnB>
                      <a:noFill/>
                    </a:lnB>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Correlation Coefficient</a:t>
            </a:r>
            <a:endParaRPr lang="en-US" dirty="0"/>
          </a:p>
        </p:txBody>
      </p:sp>
      <p:graphicFrame>
        <p:nvGraphicFramePr>
          <p:cNvPr id="185347" name="Object 3"/>
          <p:cNvGraphicFramePr>
            <a:graphicFrameLocks noChangeAspect="1"/>
          </p:cNvGraphicFramePr>
          <p:nvPr/>
        </p:nvGraphicFramePr>
        <p:xfrm>
          <a:off x="2890641" y="1447104"/>
          <a:ext cx="3292475" cy="641350"/>
        </p:xfrm>
        <a:graphic>
          <a:graphicData uri="http://schemas.openxmlformats.org/presentationml/2006/ole">
            <mc:AlternateContent xmlns:mc="http://schemas.openxmlformats.org/markup-compatibility/2006">
              <mc:Choice xmlns:v="urn:schemas-microsoft-com:vml" Requires="v">
                <p:oleObj spid="_x0000_s185353" name="Document" r:id="rId3" imgW="3295083" imgH="647841" progId="Word.Document.12">
                  <p:embed/>
                </p:oleObj>
              </mc:Choice>
              <mc:Fallback>
                <p:oleObj name="Document" r:id="rId3" imgW="3295083" imgH="647841"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0641" y="1447104"/>
                        <a:ext cx="3292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5348" name="Object 4"/>
          <p:cNvGraphicFramePr>
            <a:graphicFrameLocks noChangeAspect="1"/>
          </p:cNvGraphicFramePr>
          <p:nvPr/>
        </p:nvGraphicFramePr>
        <p:xfrm>
          <a:off x="2934135" y="2436660"/>
          <a:ext cx="2651125" cy="641350"/>
        </p:xfrm>
        <a:graphic>
          <a:graphicData uri="http://schemas.openxmlformats.org/presentationml/2006/ole">
            <mc:AlternateContent xmlns:mc="http://schemas.openxmlformats.org/markup-compatibility/2006">
              <mc:Choice xmlns:v="urn:schemas-microsoft-com:vml" Requires="v">
                <p:oleObj spid="_x0000_s185354" name="Document" r:id="rId5" imgW="2654373" imgH="647481" progId="Word.Document.12">
                  <p:embed/>
                </p:oleObj>
              </mc:Choice>
              <mc:Fallback>
                <p:oleObj name="Document" r:id="rId5" imgW="2654373" imgH="647481" progId="Word.Document.12">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4135" y="2436660"/>
                        <a:ext cx="26511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6025020" y="2442576"/>
            <a:ext cx="2129173" cy="369332"/>
          </a:xfrm>
          <a:prstGeom prst="rect">
            <a:avLst/>
          </a:prstGeom>
          <a:noFill/>
        </p:spPr>
        <p:txBody>
          <a:bodyPr wrap="none" rtlCol="0">
            <a:spAutoFit/>
          </a:bodyPr>
          <a:lstStyle/>
          <a:p>
            <a:r>
              <a:rPr lang="en-US" dirty="0" smtClean="0"/>
              <a:t>Easier for calculation</a:t>
            </a:r>
            <a:endParaRPr lang="en-US" dirty="0"/>
          </a:p>
        </p:txBody>
      </p:sp>
      <p:sp>
        <p:nvSpPr>
          <p:cNvPr id="8" name="TextBox 7"/>
          <p:cNvSpPr txBox="1"/>
          <p:nvPr/>
        </p:nvSpPr>
        <p:spPr>
          <a:xfrm>
            <a:off x="5436295" y="3870542"/>
            <a:ext cx="3031298" cy="1200329"/>
          </a:xfrm>
          <a:prstGeom prst="rect">
            <a:avLst/>
          </a:prstGeom>
          <a:noFill/>
        </p:spPr>
        <p:txBody>
          <a:bodyPr wrap="square" rtlCol="0">
            <a:spAutoFit/>
          </a:bodyPr>
          <a:lstStyle/>
          <a:p>
            <a:r>
              <a:rPr lang="en-US" dirty="0" smtClean="0"/>
              <a:t>Values range from -1 to 1,</a:t>
            </a:r>
          </a:p>
          <a:p>
            <a:r>
              <a:rPr lang="en-US" dirty="0" smtClean="0"/>
              <a:t>Values at -1 or 1 are perfect correlation. The data would fall on a single line.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Correlation Coefficients</a:t>
            </a:r>
            <a:endParaRPr lang="en-US" dirty="0"/>
          </a:p>
        </p:txBody>
      </p:sp>
      <p:graphicFrame>
        <p:nvGraphicFramePr>
          <p:cNvPr id="3" name="Chart 2"/>
          <p:cNvGraphicFramePr/>
          <p:nvPr/>
        </p:nvGraphicFramePr>
        <p:xfrm>
          <a:off x="519830" y="1406047"/>
          <a:ext cx="3397685" cy="20386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4089748" y="1406048"/>
          <a:ext cx="3439437" cy="20636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nvGraphicFramePr>
        <p:xfrm>
          <a:off x="519830" y="3551754"/>
          <a:ext cx="3412301" cy="20473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p:nvPr/>
        </p:nvGraphicFramePr>
        <p:xfrm>
          <a:off x="4089748" y="3551754"/>
          <a:ext cx="3438395" cy="2063037"/>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Discrete Distributions</a:t>
            </a:r>
            <a:endParaRPr lang="en-US" dirty="0"/>
          </a:p>
        </p:txBody>
      </p:sp>
      <p:graphicFrame>
        <p:nvGraphicFramePr>
          <p:cNvPr id="152579" name="Object 3"/>
          <p:cNvGraphicFramePr>
            <a:graphicFrameLocks noChangeAspect="1"/>
          </p:cNvGraphicFramePr>
          <p:nvPr/>
        </p:nvGraphicFramePr>
        <p:xfrm>
          <a:off x="550863" y="1438275"/>
          <a:ext cx="8337550" cy="2232025"/>
        </p:xfrm>
        <a:graphic>
          <a:graphicData uri="http://schemas.openxmlformats.org/presentationml/2006/ole">
            <mc:AlternateContent xmlns:mc="http://schemas.openxmlformats.org/markup-compatibility/2006">
              <mc:Choice xmlns:v="urn:schemas-microsoft-com:vml" Requires="v">
                <p:oleObj spid="_x0000_s152582" name="Document" r:id="rId3" imgW="5741531" imgH="1937763" progId="Word.Document.12">
                  <p:embed/>
                </p:oleObj>
              </mc:Choice>
              <mc:Fallback>
                <p:oleObj name="Document" r:id="rId3" imgW="5741531" imgH="1937763"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63" y="1438275"/>
                        <a:ext cx="8337550" cy="223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Uniform/Random</a:t>
            </a:r>
            <a:endParaRPr lang="en-US" dirty="0"/>
          </a:p>
        </p:txBody>
      </p:sp>
      <p:sp>
        <p:nvSpPr>
          <p:cNvPr id="4" name="TextBox 3"/>
          <p:cNvSpPr txBox="1"/>
          <p:nvPr/>
        </p:nvSpPr>
        <p:spPr>
          <a:xfrm>
            <a:off x="4922729" y="2004165"/>
            <a:ext cx="1367682" cy="369332"/>
          </a:xfrm>
          <a:prstGeom prst="rect">
            <a:avLst/>
          </a:prstGeom>
          <a:noFill/>
        </p:spPr>
        <p:txBody>
          <a:bodyPr wrap="none" rtlCol="0">
            <a:spAutoFit/>
          </a:bodyPr>
          <a:lstStyle/>
          <a:p>
            <a:r>
              <a:rPr lang="en-US" dirty="0" smtClean="0"/>
              <a:t>f(x) = 1/(b-a)</a:t>
            </a:r>
            <a:endParaRPr lang="en-US" dirty="0"/>
          </a:p>
        </p:txBody>
      </p:sp>
      <p:graphicFrame>
        <p:nvGraphicFramePr>
          <p:cNvPr id="5" name="Chart 4"/>
          <p:cNvGraphicFramePr/>
          <p:nvPr/>
        </p:nvGraphicFramePr>
        <p:xfrm>
          <a:off x="659835" y="1461513"/>
          <a:ext cx="3790950" cy="20059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694411" y="3421627"/>
          <a:ext cx="3771900" cy="221932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922729" y="4434214"/>
            <a:ext cx="1891865" cy="369332"/>
          </a:xfrm>
          <a:prstGeom prst="rect">
            <a:avLst/>
          </a:prstGeom>
          <a:noFill/>
        </p:spPr>
        <p:txBody>
          <a:bodyPr wrap="none" rtlCol="0">
            <a:spAutoFit/>
          </a:bodyPr>
          <a:lstStyle/>
          <a:p>
            <a:r>
              <a:rPr lang="en-US" dirty="0" err="1" smtClean="0"/>
              <a:t>cdf</a:t>
            </a:r>
            <a:r>
              <a:rPr lang="en-US" dirty="0" smtClean="0"/>
              <a:t>(x) = (x-a)/(b-a)</a:t>
            </a:r>
            <a:endParaRPr lang="en-US" dirty="0"/>
          </a:p>
        </p:txBody>
      </p:sp>
      <p:sp>
        <p:nvSpPr>
          <p:cNvPr id="8" name="TextBox 7"/>
          <p:cNvSpPr txBox="1"/>
          <p:nvPr/>
        </p:nvSpPr>
        <p:spPr>
          <a:xfrm>
            <a:off x="5210827" y="2580362"/>
            <a:ext cx="2109873" cy="646331"/>
          </a:xfrm>
          <a:prstGeom prst="rect">
            <a:avLst/>
          </a:prstGeom>
          <a:noFill/>
        </p:spPr>
        <p:txBody>
          <a:bodyPr wrap="none" rtlCol="0">
            <a:spAutoFit/>
          </a:bodyPr>
          <a:lstStyle/>
          <a:p>
            <a:r>
              <a:rPr lang="en-US" dirty="0" smtClean="0"/>
              <a:t>Mean: 	(</a:t>
            </a:r>
            <a:r>
              <a:rPr lang="en-US" dirty="0" err="1" smtClean="0"/>
              <a:t>a+b</a:t>
            </a:r>
            <a:r>
              <a:rPr lang="en-US" dirty="0" smtClean="0"/>
              <a:t>)/2</a:t>
            </a:r>
          </a:p>
          <a:p>
            <a:r>
              <a:rPr lang="en-US" dirty="0" smtClean="0"/>
              <a:t>Variance:	1/12(b-a)</a:t>
            </a:r>
            <a:r>
              <a:rPr lang="en-US" baseline="30000" dirty="0" smtClean="0"/>
              <a:t>2</a:t>
            </a:r>
            <a:endParaRPr lang="en-US" baseline="30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Simple</a:t>
            </a:r>
            <a:endParaRPr lang="en-US" dirty="0"/>
          </a:p>
        </p:txBody>
      </p:sp>
      <p:sp>
        <p:nvSpPr>
          <p:cNvPr id="3" name="TextBox 2"/>
          <p:cNvSpPr txBox="1"/>
          <p:nvPr/>
        </p:nvSpPr>
        <p:spPr>
          <a:xfrm>
            <a:off x="701458" y="1227551"/>
            <a:ext cx="7628350" cy="1200329"/>
          </a:xfrm>
          <a:prstGeom prst="rect">
            <a:avLst/>
          </a:prstGeom>
          <a:noFill/>
        </p:spPr>
        <p:txBody>
          <a:bodyPr wrap="square" rtlCol="0">
            <a:spAutoFit/>
          </a:bodyPr>
          <a:lstStyle/>
          <a:p>
            <a:r>
              <a:rPr lang="en-US" dirty="0" smtClean="0"/>
              <a:t>A company has 250 products and is adding 30 a year. </a:t>
            </a:r>
          </a:p>
          <a:p>
            <a:r>
              <a:rPr lang="en-US" dirty="0" smtClean="0"/>
              <a:t>A marketing manager suggested using a three-letter code to identify products.</a:t>
            </a:r>
          </a:p>
          <a:p>
            <a:r>
              <a:rPr lang="en-US" dirty="0" smtClean="0"/>
              <a:t>For example, AAB, ABC, CBA, DDF, and so on.</a:t>
            </a:r>
          </a:p>
          <a:p>
            <a:r>
              <a:rPr lang="en-US" dirty="0" smtClean="0"/>
              <a:t>Is this code long enough to handle all of the products?</a:t>
            </a:r>
            <a:endParaRPr lang="en-US" dirty="0"/>
          </a:p>
        </p:txBody>
      </p:sp>
      <p:sp>
        <p:nvSpPr>
          <p:cNvPr id="4" name="TextBox 3"/>
          <p:cNvSpPr txBox="1"/>
          <p:nvPr/>
        </p:nvSpPr>
        <p:spPr>
          <a:xfrm>
            <a:off x="688932" y="2480154"/>
            <a:ext cx="7553194" cy="1200329"/>
          </a:xfrm>
          <a:prstGeom prst="rect">
            <a:avLst/>
          </a:prstGeom>
          <a:noFill/>
        </p:spPr>
        <p:txBody>
          <a:bodyPr wrap="square" rtlCol="0">
            <a:spAutoFit/>
          </a:bodyPr>
          <a:lstStyle/>
          <a:p>
            <a:r>
              <a:rPr lang="en-US" dirty="0" smtClean="0"/>
              <a:t>Problem characteristics:</a:t>
            </a:r>
          </a:p>
          <a:p>
            <a:r>
              <a:rPr lang="en-US" dirty="0" smtClean="0"/>
              <a:t>(0) Three independent positions</a:t>
            </a:r>
          </a:p>
          <a:p>
            <a:pPr marL="342900" indent="-342900">
              <a:buAutoNum type="arabicParenBoth"/>
            </a:pPr>
            <a:r>
              <a:rPr lang="en-US" dirty="0" smtClean="0"/>
              <a:t>Order matters: ABC is different from BAC</a:t>
            </a:r>
          </a:p>
          <a:p>
            <a:pPr marL="342900" indent="-342900">
              <a:buAutoNum type="arabicParenBoth"/>
            </a:pPr>
            <a:r>
              <a:rPr lang="en-US" dirty="0" smtClean="0"/>
              <a:t>Letters can be reused, so AAB, and DDF are legitimate</a:t>
            </a:r>
            <a:endParaRPr lang="en-US" dirty="0"/>
          </a:p>
        </p:txBody>
      </p:sp>
      <p:sp>
        <p:nvSpPr>
          <p:cNvPr id="5" name="TextBox 4"/>
          <p:cNvSpPr txBox="1"/>
          <p:nvPr/>
        </p:nvSpPr>
        <p:spPr>
          <a:xfrm>
            <a:off x="688932" y="3695178"/>
            <a:ext cx="6789106" cy="2031325"/>
          </a:xfrm>
          <a:prstGeom prst="rect">
            <a:avLst/>
          </a:prstGeom>
          <a:noFill/>
        </p:spPr>
        <p:txBody>
          <a:bodyPr wrap="square" rtlCol="0">
            <a:spAutoFit/>
          </a:bodyPr>
          <a:lstStyle/>
          <a:p>
            <a:r>
              <a:rPr lang="en-US" dirty="0" smtClean="0"/>
              <a:t>Solution:    </a:t>
            </a:r>
            <a:r>
              <a:rPr lang="en-US" u="sng" dirty="0" smtClean="0"/>
              <a:t>26 </a:t>
            </a:r>
            <a:r>
              <a:rPr lang="en-US" dirty="0" smtClean="0"/>
              <a:t>* </a:t>
            </a:r>
            <a:r>
              <a:rPr lang="en-US" u="sng" dirty="0" smtClean="0"/>
              <a:t>26 </a:t>
            </a:r>
            <a:r>
              <a:rPr lang="en-US" dirty="0" smtClean="0"/>
              <a:t>* </a:t>
            </a:r>
            <a:r>
              <a:rPr lang="en-US" u="sng" dirty="0" smtClean="0"/>
              <a:t>26 </a:t>
            </a:r>
            <a:r>
              <a:rPr lang="en-US" dirty="0" smtClean="0"/>
              <a:t>= 17,576</a:t>
            </a:r>
          </a:p>
          <a:p>
            <a:endParaRPr lang="en-US" dirty="0" smtClean="0"/>
          </a:p>
          <a:p>
            <a:r>
              <a:rPr lang="en-US" dirty="0" smtClean="0"/>
              <a:t>Even if the company uses the same code for 100 years (30*100=3000), plenty of codes exist.</a:t>
            </a:r>
          </a:p>
          <a:p>
            <a:r>
              <a:rPr lang="en-US" dirty="0" smtClean="0"/>
              <a:t>Two letters would work for a decade or so: 26*26=676</a:t>
            </a:r>
          </a:p>
          <a:p>
            <a:r>
              <a:rPr lang="en-US" dirty="0" smtClean="0"/>
              <a:t>Subtract the initial 250: 426</a:t>
            </a:r>
          </a:p>
          <a:p>
            <a:r>
              <a:rPr lang="en-US" dirty="0" smtClean="0"/>
              <a:t>Divide by 30: 14.2 years</a:t>
            </a:r>
            <a:endParaRPr lang="en-US" dirty="0"/>
          </a:p>
        </p:txBody>
      </p:sp>
      <p:sp>
        <p:nvSpPr>
          <p:cNvPr id="6" name="TextBox 5"/>
          <p:cNvSpPr txBox="1"/>
          <p:nvPr/>
        </p:nvSpPr>
        <p:spPr>
          <a:xfrm>
            <a:off x="688932" y="5749448"/>
            <a:ext cx="5975097" cy="923330"/>
          </a:xfrm>
          <a:prstGeom prst="rect">
            <a:avLst/>
          </a:prstGeom>
          <a:noFill/>
        </p:spPr>
        <p:txBody>
          <a:bodyPr wrap="none" rtlCol="0">
            <a:spAutoFit/>
          </a:bodyPr>
          <a:lstStyle/>
          <a:p>
            <a:r>
              <a:rPr lang="en-US" dirty="0" smtClean="0"/>
              <a:t>Similar: State car license plate: 3 letters + 3 digits. </a:t>
            </a:r>
          </a:p>
          <a:p>
            <a:r>
              <a:rPr lang="en-US" dirty="0" smtClean="0"/>
              <a:t>Number of plates: 26*26*26*10*10*10 = 17,576,000</a:t>
            </a:r>
          </a:p>
          <a:p>
            <a:r>
              <a:rPr lang="en-US" dirty="0" smtClean="0"/>
              <a:t>If that seems large enough, go talk to New Jersey in the 1990s.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Normal/Gaussian</a:t>
            </a:r>
            <a:endParaRPr lang="en-US" dirty="0"/>
          </a:p>
        </p:txBody>
      </p:sp>
      <p:graphicFrame>
        <p:nvGraphicFramePr>
          <p:cNvPr id="3" name="Chart 2"/>
          <p:cNvGraphicFramePr/>
          <p:nvPr/>
        </p:nvGraphicFramePr>
        <p:xfrm>
          <a:off x="640632" y="1365793"/>
          <a:ext cx="4079875" cy="24479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nvGraphicFramePr>
        <p:xfrm>
          <a:off x="681559" y="3755263"/>
          <a:ext cx="4048125" cy="24288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3606" name="Object 6"/>
          <p:cNvGraphicFramePr>
            <a:graphicFrameLocks noChangeAspect="1"/>
          </p:cNvGraphicFramePr>
          <p:nvPr/>
        </p:nvGraphicFramePr>
        <p:xfrm>
          <a:off x="4924839" y="1781741"/>
          <a:ext cx="3317875" cy="561975"/>
        </p:xfrm>
        <a:graphic>
          <a:graphicData uri="http://schemas.openxmlformats.org/presentationml/2006/ole">
            <mc:AlternateContent xmlns:mc="http://schemas.openxmlformats.org/markup-compatibility/2006">
              <mc:Choice xmlns:v="urn:schemas-microsoft-com:vml" Requires="v">
                <p:oleObj spid="_x0000_s153617" name="Document" r:id="rId5" imgW="3321029" imgH="574059" progId="Word.Document.12">
                  <p:embed/>
                </p:oleObj>
              </mc:Choice>
              <mc:Fallback>
                <p:oleObj name="Document" r:id="rId5" imgW="3321029" imgH="574059" progId="Word.Document.12">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4839" y="1781741"/>
                        <a:ext cx="331787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 name="TextBox 9"/>
          <p:cNvSpPr txBox="1"/>
          <p:nvPr/>
        </p:nvSpPr>
        <p:spPr>
          <a:xfrm>
            <a:off x="5799551" y="2417523"/>
            <a:ext cx="1340432" cy="646331"/>
          </a:xfrm>
          <a:prstGeom prst="rect">
            <a:avLst/>
          </a:prstGeom>
          <a:noFill/>
        </p:spPr>
        <p:txBody>
          <a:bodyPr wrap="none" rtlCol="0">
            <a:spAutoFit/>
          </a:bodyPr>
          <a:lstStyle/>
          <a:p>
            <a:r>
              <a:rPr lang="en-US" dirty="0" smtClean="0"/>
              <a:t>Mean: 	</a:t>
            </a:r>
            <a:r>
              <a:rPr lang="el-GR" dirty="0" smtClean="0">
                <a:latin typeface="Century Schoolbook"/>
              </a:rPr>
              <a:t>μ</a:t>
            </a:r>
            <a:endParaRPr lang="en-US" dirty="0" smtClean="0"/>
          </a:p>
          <a:p>
            <a:r>
              <a:rPr lang="en-US" dirty="0" smtClean="0"/>
              <a:t>Variance:	</a:t>
            </a:r>
            <a:r>
              <a:rPr lang="el-GR" dirty="0" smtClean="0">
                <a:latin typeface="Century Schoolbook"/>
              </a:rPr>
              <a:t>σ</a:t>
            </a:r>
            <a:r>
              <a:rPr lang="en-US" baseline="30000" dirty="0" smtClean="0"/>
              <a:t>2 </a:t>
            </a:r>
            <a:endParaRPr lang="en-US" baseline="30000" dirty="0"/>
          </a:p>
        </p:txBody>
      </p:sp>
      <p:sp>
        <p:nvSpPr>
          <p:cNvPr id="11" name="TextBox 10"/>
          <p:cNvSpPr txBox="1"/>
          <p:nvPr/>
        </p:nvSpPr>
        <p:spPr>
          <a:xfrm>
            <a:off x="5999967" y="1377863"/>
            <a:ext cx="869149" cy="369332"/>
          </a:xfrm>
          <a:prstGeom prst="rect">
            <a:avLst/>
          </a:prstGeom>
          <a:noFill/>
        </p:spPr>
        <p:txBody>
          <a:bodyPr wrap="none" rtlCol="0">
            <a:spAutoFit/>
          </a:bodyPr>
          <a:lstStyle/>
          <a:p>
            <a:r>
              <a:rPr lang="en-US" dirty="0" smtClean="0"/>
              <a:t>N(</a:t>
            </a:r>
            <a:r>
              <a:rPr lang="el-GR" dirty="0" smtClean="0">
                <a:latin typeface="Century Schoolbook"/>
              </a:rPr>
              <a:t>μ</a:t>
            </a:r>
            <a:r>
              <a:rPr lang="en-US" dirty="0" smtClean="0">
                <a:latin typeface="Century Schoolbook"/>
              </a:rPr>
              <a:t>, </a:t>
            </a:r>
            <a:r>
              <a:rPr lang="el-GR" dirty="0" smtClean="0">
                <a:latin typeface="Century Schoolbook"/>
              </a:rPr>
              <a:t>σ</a:t>
            </a:r>
            <a:r>
              <a:rPr lang="en-US" dirty="0" smtClean="0">
                <a:latin typeface="Century Schoolbook"/>
              </a:rPr>
              <a:t>)</a:t>
            </a:r>
            <a:endParaRPr lang="en-US" dirty="0"/>
          </a:p>
        </p:txBody>
      </p:sp>
      <p:sp>
        <p:nvSpPr>
          <p:cNvPr id="12" name="TextBox 11"/>
          <p:cNvSpPr txBox="1"/>
          <p:nvPr/>
        </p:nvSpPr>
        <p:spPr>
          <a:xfrm>
            <a:off x="5611661" y="3018773"/>
            <a:ext cx="2169184" cy="646331"/>
          </a:xfrm>
          <a:prstGeom prst="rect">
            <a:avLst/>
          </a:prstGeom>
          <a:noFill/>
        </p:spPr>
        <p:txBody>
          <a:bodyPr wrap="none" rtlCol="0">
            <a:spAutoFit/>
          </a:bodyPr>
          <a:lstStyle/>
          <a:p>
            <a:r>
              <a:rPr lang="en-US" dirty="0" smtClean="0"/>
              <a:t>Standard Normal:</a:t>
            </a:r>
          </a:p>
          <a:p>
            <a:r>
              <a:rPr lang="en-US" dirty="0" smtClean="0"/>
              <a:t>Z = (X-</a:t>
            </a:r>
            <a:r>
              <a:rPr lang="el-GR" dirty="0" smtClean="0">
                <a:latin typeface="Century Schoolbook"/>
              </a:rPr>
              <a:t> μ</a:t>
            </a:r>
            <a:r>
              <a:rPr lang="en-US" dirty="0" smtClean="0">
                <a:latin typeface="Century Schoolbook"/>
              </a:rPr>
              <a:t>)/</a:t>
            </a:r>
            <a:r>
              <a:rPr lang="el-GR" dirty="0" smtClean="0">
                <a:latin typeface="Century Schoolbook"/>
              </a:rPr>
              <a:t>σ</a:t>
            </a:r>
            <a:r>
              <a:rPr lang="en-US" dirty="0" smtClean="0">
                <a:latin typeface="Century Schoolbook"/>
              </a:rPr>
              <a:t> ~ N(0,1)</a:t>
            </a:r>
            <a:endParaRPr lang="en-US" dirty="0"/>
          </a:p>
        </p:txBody>
      </p:sp>
      <p:graphicFrame>
        <p:nvGraphicFramePr>
          <p:cNvPr id="153609" name="Object 9"/>
          <p:cNvGraphicFramePr>
            <a:graphicFrameLocks noChangeAspect="1"/>
          </p:cNvGraphicFramePr>
          <p:nvPr/>
        </p:nvGraphicFramePr>
        <p:xfrm>
          <a:off x="5476505" y="4772590"/>
          <a:ext cx="2587625" cy="496888"/>
        </p:xfrm>
        <a:graphic>
          <a:graphicData uri="http://schemas.openxmlformats.org/presentationml/2006/ole">
            <mc:AlternateContent xmlns:mc="http://schemas.openxmlformats.org/markup-compatibility/2006">
              <mc:Choice xmlns:v="urn:schemas-microsoft-com:vml" Requires="v">
                <p:oleObj spid="_x0000_s153618" name="Document" r:id="rId7" imgW="2588788" imgH="503516" progId="Word.Document.12">
                  <p:embed/>
                </p:oleObj>
              </mc:Choice>
              <mc:Fallback>
                <p:oleObj name="Document" r:id="rId7" imgW="2588788" imgH="503516" progId="Word.Document.12">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6505" y="4772590"/>
                        <a:ext cx="25876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10" name="Object 10"/>
          <p:cNvGraphicFramePr>
            <a:graphicFrameLocks noChangeAspect="1"/>
          </p:cNvGraphicFramePr>
          <p:nvPr/>
        </p:nvGraphicFramePr>
        <p:xfrm>
          <a:off x="5461696" y="5331695"/>
          <a:ext cx="2168525" cy="523875"/>
        </p:xfrm>
        <a:graphic>
          <a:graphicData uri="http://schemas.openxmlformats.org/presentationml/2006/ole">
            <mc:AlternateContent xmlns:mc="http://schemas.openxmlformats.org/markup-compatibility/2006">
              <mc:Choice xmlns:v="urn:schemas-microsoft-com:vml" Requires="v">
                <p:oleObj spid="_x0000_s153619" name="Document" r:id="rId9" imgW="2170777" imgH="527270" progId="Word.Document.12">
                  <p:embed/>
                </p:oleObj>
              </mc:Choice>
              <mc:Fallback>
                <p:oleObj name="Document" r:id="rId9" imgW="2170777" imgH="527270" progId="Word.Document.12">
                  <p:embed/>
                  <p:pic>
                    <p:nvPicPr>
                      <p:cNvPr id="0"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61696" y="5331695"/>
                        <a:ext cx="21685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 name="TextBox 16"/>
          <p:cNvSpPr txBox="1"/>
          <p:nvPr/>
        </p:nvSpPr>
        <p:spPr>
          <a:xfrm>
            <a:off x="5073041" y="5937336"/>
            <a:ext cx="3732756" cy="584775"/>
          </a:xfrm>
          <a:prstGeom prst="rect">
            <a:avLst/>
          </a:prstGeom>
          <a:noFill/>
        </p:spPr>
        <p:txBody>
          <a:bodyPr wrap="square" rtlCol="0">
            <a:spAutoFit/>
          </a:bodyPr>
          <a:lstStyle/>
          <a:p>
            <a:r>
              <a:rPr lang="en-US" sz="1600" dirty="0" smtClean="0">
                <a:solidFill>
                  <a:srgbClr val="0070C0"/>
                </a:solidFill>
              </a:rPr>
              <a:t>The integral has no closed-form solution and must be computed numerically.</a:t>
            </a:r>
            <a:endParaRPr lang="en-US" sz="1600" dirty="0">
              <a:solidFill>
                <a:srgbClr val="0070C0"/>
              </a:solidFill>
            </a:endParaRPr>
          </a:p>
        </p:txBody>
      </p:sp>
      <p:sp>
        <p:nvSpPr>
          <p:cNvPr id="18" name="TextBox 17"/>
          <p:cNvSpPr txBox="1"/>
          <p:nvPr/>
        </p:nvSpPr>
        <p:spPr>
          <a:xfrm>
            <a:off x="4784942" y="3795386"/>
            <a:ext cx="3785267" cy="369332"/>
          </a:xfrm>
          <a:prstGeom prst="rect">
            <a:avLst/>
          </a:prstGeom>
          <a:noFill/>
        </p:spPr>
        <p:txBody>
          <a:bodyPr wrap="none" rtlCol="0">
            <a:spAutoFit/>
          </a:bodyPr>
          <a:lstStyle/>
          <a:p>
            <a:r>
              <a:rPr lang="en-US" dirty="0" smtClean="0"/>
              <a:t>Excel:  </a:t>
            </a:r>
            <a:r>
              <a:rPr lang="en-US" dirty="0" err="1" smtClean="0"/>
              <a:t>NormDist</a:t>
            </a:r>
            <a:r>
              <a:rPr lang="en-US" dirty="0" smtClean="0"/>
              <a:t>(x, </a:t>
            </a:r>
            <a:r>
              <a:rPr lang="el-GR" dirty="0" smtClean="0">
                <a:latin typeface="Century Schoolbook"/>
              </a:rPr>
              <a:t>μ</a:t>
            </a:r>
            <a:r>
              <a:rPr lang="en-US" dirty="0" smtClean="0">
                <a:latin typeface="Century Schoolbook"/>
              </a:rPr>
              <a:t>, </a:t>
            </a:r>
            <a:r>
              <a:rPr lang="el-GR" dirty="0" smtClean="0">
                <a:latin typeface="Century Schoolbook"/>
              </a:rPr>
              <a:t>σ</a:t>
            </a:r>
            <a:r>
              <a:rPr lang="en-US" dirty="0" smtClean="0">
                <a:latin typeface="Century Schoolbook"/>
              </a:rPr>
              <a:t>, cumulative)</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Standard Deviation</a:t>
            </a:r>
            <a:endParaRPr lang="en-US" dirty="0"/>
          </a:p>
        </p:txBody>
      </p:sp>
      <p:graphicFrame>
        <p:nvGraphicFramePr>
          <p:cNvPr id="3" name="Chart 2"/>
          <p:cNvGraphicFramePr/>
          <p:nvPr/>
        </p:nvGraphicFramePr>
        <p:xfrm>
          <a:off x="1271391" y="1293313"/>
          <a:ext cx="6487437" cy="389246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903957" y="5724395"/>
            <a:ext cx="4840171" cy="646331"/>
          </a:xfrm>
          <a:prstGeom prst="rect">
            <a:avLst/>
          </a:prstGeom>
          <a:noFill/>
        </p:spPr>
        <p:txBody>
          <a:bodyPr wrap="none" rtlCol="0">
            <a:spAutoFit/>
          </a:bodyPr>
          <a:lstStyle/>
          <a:p>
            <a:r>
              <a:rPr lang="en-US" dirty="0" smtClean="0"/>
              <a:t>The mean shifts the curve left or right (center).</a:t>
            </a:r>
          </a:p>
          <a:p>
            <a:r>
              <a:rPr lang="en-US" dirty="0" smtClean="0"/>
              <a:t>Standard deviation widens and flattens the curve.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Probabilities at 1, 2, 3 SDs</a:t>
            </a:r>
            <a:endParaRPr lang="en-US" dirty="0"/>
          </a:p>
        </p:txBody>
      </p:sp>
      <p:graphicFrame>
        <p:nvGraphicFramePr>
          <p:cNvPr id="3" name="Chart 2"/>
          <p:cNvGraphicFramePr/>
          <p:nvPr/>
        </p:nvGraphicFramePr>
        <p:xfrm>
          <a:off x="640632" y="1365793"/>
          <a:ext cx="4079875" cy="24479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631455" y="3730211"/>
          <a:ext cx="4048125" cy="242887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5198301" y="1528175"/>
            <a:ext cx="3569918" cy="1200329"/>
          </a:xfrm>
          <a:prstGeom prst="rect">
            <a:avLst/>
          </a:prstGeom>
          <a:noFill/>
        </p:spPr>
        <p:txBody>
          <a:bodyPr wrap="square" rtlCol="0">
            <a:spAutoFit/>
          </a:bodyPr>
          <a:lstStyle/>
          <a:p>
            <a:r>
              <a:rPr lang="en-US" dirty="0" smtClean="0"/>
              <a:t>If a variable is distributed as N(0,1), what percent of the data falls within 1, 2, or 3 standard deviations of the mean?</a:t>
            </a:r>
            <a:endParaRPr lang="en-US" dirty="0"/>
          </a:p>
        </p:txBody>
      </p:sp>
      <p:sp>
        <p:nvSpPr>
          <p:cNvPr id="6" name="TextBox 5"/>
          <p:cNvSpPr txBox="1"/>
          <p:nvPr/>
        </p:nvSpPr>
        <p:spPr>
          <a:xfrm>
            <a:off x="5273458" y="2968667"/>
            <a:ext cx="3194137" cy="1569660"/>
          </a:xfrm>
          <a:prstGeom prst="rect">
            <a:avLst/>
          </a:prstGeom>
          <a:noFill/>
        </p:spPr>
        <p:txBody>
          <a:bodyPr wrap="square" rtlCol="0">
            <a:spAutoFit/>
          </a:bodyPr>
          <a:lstStyle/>
          <a:p>
            <a:r>
              <a:rPr lang="en-US" sz="1600" dirty="0" smtClean="0"/>
              <a:t>P(</a:t>
            </a:r>
            <a:r>
              <a:rPr lang="el-GR" sz="1600" dirty="0" smtClean="0">
                <a:latin typeface="Century Schoolbook"/>
              </a:rPr>
              <a:t>μ</a:t>
            </a:r>
            <a:r>
              <a:rPr lang="en-US" sz="1600" dirty="0" smtClean="0">
                <a:latin typeface="Century Schoolbook"/>
              </a:rPr>
              <a:t>-</a:t>
            </a:r>
            <a:r>
              <a:rPr lang="en-US" sz="1600" dirty="0" smtClean="0"/>
              <a:t>1</a:t>
            </a:r>
            <a:r>
              <a:rPr lang="el-GR" sz="1600" dirty="0" smtClean="0">
                <a:latin typeface="Century Schoolbook"/>
              </a:rPr>
              <a:t>σ</a:t>
            </a:r>
            <a:r>
              <a:rPr lang="en-US" sz="1600" dirty="0" smtClean="0">
                <a:latin typeface="Century Schoolbook"/>
              </a:rPr>
              <a:t> ≤ X ≤ </a:t>
            </a:r>
            <a:r>
              <a:rPr lang="el-GR" sz="1600" dirty="0" smtClean="0">
                <a:latin typeface="Century Schoolbook"/>
              </a:rPr>
              <a:t>μ</a:t>
            </a:r>
            <a:r>
              <a:rPr lang="en-US" sz="1600" dirty="0" smtClean="0">
                <a:latin typeface="Century Schoolbook"/>
              </a:rPr>
              <a:t>+</a:t>
            </a:r>
            <a:r>
              <a:rPr lang="en-US" sz="1600" dirty="0" smtClean="0"/>
              <a:t>1</a:t>
            </a:r>
            <a:r>
              <a:rPr lang="el-GR" sz="1600" dirty="0" smtClean="0">
                <a:latin typeface="Century Schoolbook"/>
              </a:rPr>
              <a:t>σ</a:t>
            </a:r>
            <a:r>
              <a:rPr lang="en-US" sz="1600" dirty="0" smtClean="0">
                <a:latin typeface="Century Schoolbook"/>
              </a:rPr>
              <a:t>) </a:t>
            </a:r>
          </a:p>
          <a:p>
            <a:r>
              <a:rPr lang="en-US" sz="1600" dirty="0" smtClean="0">
                <a:latin typeface="Century Schoolbook"/>
              </a:rPr>
              <a:t>	= </a:t>
            </a:r>
            <a:r>
              <a:rPr lang="en-US" sz="1600" dirty="0" err="1" smtClean="0">
                <a:latin typeface="Century Schoolbook"/>
              </a:rPr>
              <a:t>cdf</a:t>
            </a:r>
            <a:r>
              <a:rPr lang="en-US" sz="1600" dirty="0" smtClean="0">
                <a:latin typeface="Century Schoolbook"/>
              </a:rPr>
              <a:t>(1)-</a:t>
            </a:r>
            <a:r>
              <a:rPr lang="en-US" sz="1600" dirty="0" err="1" smtClean="0">
                <a:latin typeface="Century Schoolbook"/>
              </a:rPr>
              <a:t>cdf</a:t>
            </a:r>
            <a:r>
              <a:rPr lang="en-US" sz="1600" dirty="0" smtClean="0">
                <a:latin typeface="Century Schoolbook"/>
              </a:rPr>
              <a:t>(-1)</a:t>
            </a:r>
          </a:p>
          <a:p>
            <a:r>
              <a:rPr lang="en-US" sz="1600" dirty="0" smtClean="0">
                <a:latin typeface="Century Schoolbook"/>
              </a:rPr>
              <a:t>	=  0.843-0.159</a:t>
            </a:r>
          </a:p>
          <a:p>
            <a:r>
              <a:rPr lang="en-US" sz="1600" dirty="0" smtClean="0">
                <a:latin typeface="Century Schoolbook"/>
              </a:rPr>
              <a:t>	=  0.6827</a:t>
            </a:r>
          </a:p>
          <a:p>
            <a:r>
              <a:rPr lang="en-US" sz="1600" dirty="0" smtClean="0">
                <a:latin typeface="Century Schoolbook"/>
              </a:rPr>
              <a:t>2 </a:t>
            </a:r>
            <a:r>
              <a:rPr lang="en-US" sz="1600" dirty="0" err="1" smtClean="0">
                <a:latin typeface="Century Schoolbook"/>
              </a:rPr>
              <a:t>sd</a:t>
            </a:r>
            <a:r>
              <a:rPr lang="en-US" sz="1600" dirty="0" smtClean="0">
                <a:latin typeface="Century Schoolbook"/>
              </a:rPr>
              <a:t>, p	=  0.9545</a:t>
            </a:r>
          </a:p>
          <a:p>
            <a:r>
              <a:rPr lang="en-US" sz="1600" dirty="0" smtClean="0">
                <a:latin typeface="Century Schoolbook"/>
              </a:rPr>
              <a:t>3 </a:t>
            </a:r>
            <a:r>
              <a:rPr lang="en-US" sz="1600" dirty="0" err="1" smtClean="0">
                <a:latin typeface="Century Schoolbook"/>
              </a:rPr>
              <a:t>sd</a:t>
            </a:r>
            <a:r>
              <a:rPr lang="en-US" sz="1600" dirty="0" smtClean="0">
                <a:latin typeface="Century Schoolbook"/>
              </a:rPr>
              <a:t>, p	=  0.9973</a:t>
            </a:r>
            <a:endParaRPr lang="en-US" sz="1600" dirty="0"/>
          </a:p>
        </p:txBody>
      </p:sp>
      <p:cxnSp>
        <p:nvCxnSpPr>
          <p:cNvPr id="8" name="Straight Connector 7"/>
          <p:cNvCxnSpPr/>
          <p:nvPr/>
        </p:nvCxnSpPr>
        <p:spPr>
          <a:xfrm rot="5400000">
            <a:off x="516699" y="4243193"/>
            <a:ext cx="345092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1368469" y="4243194"/>
            <a:ext cx="3450921"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Freeform 9"/>
          <p:cNvSpPr/>
          <p:nvPr/>
        </p:nvSpPr>
        <p:spPr>
          <a:xfrm>
            <a:off x="2234317" y="1987826"/>
            <a:ext cx="874643" cy="1415332"/>
          </a:xfrm>
          <a:custGeom>
            <a:avLst/>
            <a:gdLst>
              <a:gd name="connsiteX0" fmla="*/ 0 w 874643"/>
              <a:gd name="connsiteY0" fmla="*/ 564543 h 1415332"/>
              <a:gd name="connsiteX1" fmla="*/ 190831 w 874643"/>
              <a:gd name="connsiteY1" fmla="*/ 278296 h 1415332"/>
              <a:gd name="connsiteX2" fmla="*/ 326003 w 874643"/>
              <a:gd name="connsiteY2" fmla="*/ 47708 h 1415332"/>
              <a:gd name="connsiteX3" fmla="*/ 461175 w 874643"/>
              <a:gd name="connsiteY3" fmla="*/ 0 h 1415332"/>
              <a:gd name="connsiteX4" fmla="*/ 580445 w 874643"/>
              <a:gd name="connsiteY4" fmla="*/ 55659 h 1415332"/>
              <a:gd name="connsiteX5" fmla="*/ 874643 w 874643"/>
              <a:gd name="connsiteY5" fmla="*/ 492981 h 1415332"/>
              <a:gd name="connsiteX6" fmla="*/ 866692 w 874643"/>
              <a:gd name="connsiteY6" fmla="*/ 548640 h 1415332"/>
              <a:gd name="connsiteX7" fmla="*/ 874643 w 874643"/>
              <a:gd name="connsiteY7" fmla="*/ 1407381 h 1415332"/>
              <a:gd name="connsiteX8" fmla="*/ 731520 w 874643"/>
              <a:gd name="connsiteY8" fmla="*/ 1399430 h 1415332"/>
              <a:gd name="connsiteX9" fmla="*/ 0 w 874643"/>
              <a:gd name="connsiteY9" fmla="*/ 1415332 h 1415332"/>
              <a:gd name="connsiteX10" fmla="*/ 0 w 874643"/>
              <a:gd name="connsiteY10" fmla="*/ 564543 h 1415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4643" h="1415332">
                <a:moveTo>
                  <a:pt x="0" y="564543"/>
                </a:moveTo>
                <a:lnTo>
                  <a:pt x="190831" y="278296"/>
                </a:lnTo>
                <a:lnTo>
                  <a:pt x="326003" y="47708"/>
                </a:lnTo>
                <a:lnTo>
                  <a:pt x="461175" y="0"/>
                </a:lnTo>
                <a:lnTo>
                  <a:pt x="580445" y="55659"/>
                </a:lnTo>
                <a:lnTo>
                  <a:pt x="874643" y="492981"/>
                </a:lnTo>
                <a:lnTo>
                  <a:pt x="866692" y="548640"/>
                </a:lnTo>
                <a:cubicBezTo>
                  <a:pt x="869342" y="834887"/>
                  <a:pt x="871993" y="1121134"/>
                  <a:pt x="874643" y="1407381"/>
                </a:cubicBezTo>
                <a:lnTo>
                  <a:pt x="731520" y="1399430"/>
                </a:lnTo>
                <a:lnTo>
                  <a:pt x="0" y="1415332"/>
                </a:lnTo>
                <a:cubicBezTo>
                  <a:pt x="2650" y="1131736"/>
                  <a:pt x="5301" y="848139"/>
                  <a:pt x="0" y="564543"/>
                </a:cubicBezTo>
                <a:close/>
              </a:path>
            </a:pathLst>
          </a:custGeom>
          <a:solidFill>
            <a:schemeClr val="accent1">
              <a:lumMod val="20000"/>
              <a:lumOff val="80000"/>
              <a:alpha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Student’s T</a:t>
            </a:r>
            <a:endParaRPr lang="en-US" dirty="0"/>
          </a:p>
        </p:txBody>
      </p:sp>
      <p:graphicFrame>
        <p:nvGraphicFramePr>
          <p:cNvPr id="3" name="Chart 2"/>
          <p:cNvGraphicFramePr/>
          <p:nvPr/>
        </p:nvGraphicFramePr>
        <p:xfrm>
          <a:off x="432148" y="1218156"/>
          <a:ext cx="3726493" cy="22358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nvGraphicFramePr>
        <p:xfrm>
          <a:off x="432148" y="3435263"/>
          <a:ext cx="3776597" cy="226595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5650" name="Object 2"/>
          <p:cNvGraphicFramePr>
            <a:graphicFrameLocks noChangeAspect="1"/>
          </p:cNvGraphicFramePr>
          <p:nvPr/>
        </p:nvGraphicFramePr>
        <p:xfrm>
          <a:off x="4880410" y="1395130"/>
          <a:ext cx="3395663" cy="914400"/>
        </p:xfrm>
        <a:graphic>
          <a:graphicData uri="http://schemas.openxmlformats.org/presentationml/2006/ole">
            <mc:AlternateContent xmlns:mc="http://schemas.openxmlformats.org/markup-compatibility/2006">
              <mc:Choice xmlns:v="urn:schemas-microsoft-com:vml" Requires="v">
                <p:oleObj spid="_x0000_s155653" name="Document" r:id="rId5" imgW="3448955" imgH="939729" progId="Word.Document.12">
                  <p:embed/>
                </p:oleObj>
              </mc:Choice>
              <mc:Fallback>
                <p:oleObj name="Document" r:id="rId5" imgW="3448955" imgH="939729" progId="Word.Documen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80410" y="1395130"/>
                        <a:ext cx="33956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Box 5"/>
          <p:cNvSpPr txBox="1"/>
          <p:nvPr/>
        </p:nvSpPr>
        <p:spPr>
          <a:xfrm>
            <a:off x="4922729" y="2404997"/>
            <a:ext cx="3520579" cy="369332"/>
          </a:xfrm>
          <a:prstGeom prst="rect">
            <a:avLst/>
          </a:prstGeom>
          <a:noFill/>
        </p:spPr>
        <p:txBody>
          <a:bodyPr wrap="none" rtlCol="0">
            <a:spAutoFit/>
          </a:bodyPr>
          <a:lstStyle/>
          <a:p>
            <a:r>
              <a:rPr lang="en-US" dirty="0" smtClean="0"/>
              <a:t>d: degrees of freedom: typically n-1</a:t>
            </a:r>
            <a:endParaRPr lang="en-US" dirty="0"/>
          </a:p>
        </p:txBody>
      </p:sp>
      <p:sp>
        <p:nvSpPr>
          <p:cNvPr id="7" name="TextBox 6"/>
          <p:cNvSpPr txBox="1"/>
          <p:nvPr/>
        </p:nvSpPr>
        <p:spPr>
          <a:xfrm>
            <a:off x="5248405" y="2830881"/>
            <a:ext cx="2977097" cy="646331"/>
          </a:xfrm>
          <a:prstGeom prst="rect">
            <a:avLst/>
          </a:prstGeom>
          <a:noFill/>
        </p:spPr>
        <p:txBody>
          <a:bodyPr wrap="none" rtlCol="0">
            <a:spAutoFit/>
          </a:bodyPr>
          <a:lstStyle/>
          <a:p>
            <a:r>
              <a:rPr lang="en-US" dirty="0" smtClean="0"/>
              <a:t>Mean: 	</a:t>
            </a:r>
            <a:r>
              <a:rPr lang="en-US" dirty="0" smtClean="0">
                <a:latin typeface="Century Schoolbook"/>
              </a:rPr>
              <a:t>0   (standardized)</a:t>
            </a:r>
            <a:endParaRPr lang="en-US" dirty="0" smtClean="0"/>
          </a:p>
          <a:p>
            <a:r>
              <a:rPr lang="en-US" dirty="0" smtClean="0"/>
              <a:t>Variance:	</a:t>
            </a:r>
            <a:r>
              <a:rPr lang="en-US" dirty="0" smtClean="0">
                <a:latin typeface="Century Schoolbook"/>
              </a:rPr>
              <a:t>d/(d-2)   d&gt;2</a:t>
            </a:r>
            <a:endParaRPr lang="en-US" baseline="30000" dirty="0"/>
          </a:p>
        </p:txBody>
      </p:sp>
      <p:sp>
        <p:nvSpPr>
          <p:cNvPr id="8" name="TextBox 7"/>
          <p:cNvSpPr txBox="1"/>
          <p:nvPr/>
        </p:nvSpPr>
        <p:spPr>
          <a:xfrm>
            <a:off x="4847574" y="3782860"/>
            <a:ext cx="4033380" cy="2308324"/>
          </a:xfrm>
          <a:prstGeom prst="rect">
            <a:avLst/>
          </a:prstGeom>
          <a:noFill/>
        </p:spPr>
        <p:txBody>
          <a:bodyPr wrap="square" rtlCol="0">
            <a:spAutoFit/>
          </a:bodyPr>
          <a:lstStyle/>
          <a:p>
            <a:r>
              <a:rPr lang="en-US" dirty="0" err="1" smtClean="0"/>
              <a:t>cdf</a:t>
            </a:r>
            <a:r>
              <a:rPr lang="en-US" dirty="0" smtClean="0"/>
              <a:t>: Do not want to see formula.</a:t>
            </a:r>
          </a:p>
          <a:p>
            <a:endParaRPr lang="en-US" dirty="0" smtClean="0"/>
          </a:p>
          <a:p>
            <a:r>
              <a:rPr lang="en-US" dirty="0" smtClean="0"/>
              <a:t>Excel: </a:t>
            </a:r>
            <a:r>
              <a:rPr lang="en-US" dirty="0" err="1" smtClean="0"/>
              <a:t>TDist</a:t>
            </a:r>
            <a:r>
              <a:rPr lang="en-US" dirty="0" smtClean="0"/>
              <a:t>(z, </a:t>
            </a:r>
            <a:r>
              <a:rPr lang="en-US" dirty="0" err="1" smtClean="0"/>
              <a:t>df</a:t>
            </a:r>
            <a:r>
              <a:rPr lang="en-US" dirty="0" smtClean="0"/>
              <a:t>, tails)</a:t>
            </a:r>
          </a:p>
          <a:p>
            <a:r>
              <a:rPr lang="en-US" dirty="0" smtClean="0"/>
              <a:t>But only does probability in tails, z &gt;= 0</a:t>
            </a:r>
          </a:p>
          <a:p>
            <a:r>
              <a:rPr lang="en-US" dirty="0" smtClean="0"/>
              <a:t>Example: </a:t>
            </a:r>
            <a:r>
              <a:rPr lang="en-US" dirty="0" err="1" smtClean="0"/>
              <a:t>TDist</a:t>
            </a:r>
            <a:r>
              <a:rPr lang="en-US" dirty="0" smtClean="0"/>
              <a:t>(3,100,1) = 0.001704</a:t>
            </a:r>
          </a:p>
          <a:p>
            <a:r>
              <a:rPr lang="en-US" dirty="0" smtClean="0"/>
              <a:t>To get true cumulative distribution</a:t>
            </a:r>
          </a:p>
          <a:p>
            <a:r>
              <a:rPr lang="en-US" dirty="0" smtClean="0"/>
              <a:t>Z&lt;0:  	</a:t>
            </a:r>
            <a:r>
              <a:rPr lang="en-US" dirty="0" err="1" smtClean="0"/>
              <a:t>TDist</a:t>
            </a:r>
            <a:r>
              <a:rPr lang="en-US" dirty="0" smtClean="0"/>
              <a:t>(-z, </a:t>
            </a:r>
            <a:r>
              <a:rPr lang="en-US" dirty="0" err="1" smtClean="0"/>
              <a:t>df</a:t>
            </a:r>
            <a:r>
              <a:rPr lang="en-US" dirty="0" smtClean="0"/>
              <a:t>, 1)</a:t>
            </a:r>
          </a:p>
          <a:p>
            <a:r>
              <a:rPr lang="en-US" dirty="0" smtClean="0"/>
              <a:t>Z&gt;=0:	1-TDist(z, </a:t>
            </a:r>
            <a:r>
              <a:rPr lang="en-US" dirty="0" err="1" smtClean="0"/>
              <a:t>df</a:t>
            </a:r>
            <a:r>
              <a:rPr lang="en-US" dirty="0" smtClean="0"/>
              <a:t>, 1)</a:t>
            </a:r>
          </a:p>
        </p:txBody>
      </p:sp>
      <p:sp>
        <p:nvSpPr>
          <p:cNvPr id="9" name="TextBox 8"/>
          <p:cNvSpPr txBox="1"/>
          <p:nvPr/>
        </p:nvSpPr>
        <p:spPr>
          <a:xfrm>
            <a:off x="350729" y="6162805"/>
            <a:ext cx="4991110" cy="369332"/>
          </a:xfrm>
          <a:prstGeom prst="rect">
            <a:avLst/>
          </a:prstGeom>
          <a:noFill/>
        </p:spPr>
        <p:txBody>
          <a:bodyPr wrap="none" rtlCol="0">
            <a:spAutoFit/>
          </a:bodyPr>
          <a:lstStyle/>
          <a:p>
            <a:r>
              <a:rPr lang="en-US" dirty="0" smtClean="0">
                <a:solidFill>
                  <a:srgbClr val="0070C0"/>
                </a:solidFill>
              </a:rPr>
              <a:t>Always uses T(0,1), standardizing (X-mean)/std. dev.</a:t>
            </a:r>
            <a:endParaRPr lang="en-US" dirty="0">
              <a:solidFill>
                <a:srgbClr val="0070C0"/>
              </a:solidFill>
            </a:endParaRPr>
          </a:p>
        </p:txBody>
      </p:sp>
      <p:sp>
        <p:nvSpPr>
          <p:cNvPr id="10" name="TextBox 9"/>
          <p:cNvSpPr txBox="1"/>
          <p:nvPr/>
        </p:nvSpPr>
        <p:spPr>
          <a:xfrm>
            <a:off x="1866378" y="5636712"/>
            <a:ext cx="726481" cy="369332"/>
          </a:xfrm>
          <a:prstGeom prst="rect">
            <a:avLst/>
          </a:prstGeom>
          <a:noFill/>
        </p:spPr>
        <p:txBody>
          <a:bodyPr wrap="none" rtlCol="0">
            <a:spAutoFit/>
          </a:bodyPr>
          <a:lstStyle/>
          <a:p>
            <a:r>
              <a:rPr lang="en-US" dirty="0" err="1" smtClean="0">
                <a:solidFill>
                  <a:srgbClr val="0070C0"/>
                </a:solidFill>
              </a:rPr>
              <a:t>df</a:t>
            </a:r>
            <a:r>
              <a:rPr lang="en-US" dirty="0" smtClean="0">
                <a:solidFill>
                  <a:srgbClr val="0070C0"/>
                </a:solidFill>
              </a:rPr>
              <a:t>=25</a:t>
            </a:r>
            <a:endParaRPr lang="en-US" dirty="0">
              <a:solidFill>
                <a:srgbClr val="0070C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 Distribution Degrees of Freedom</a:t>
            </a:r>
            <a:endParaRPr lang="en-US" dirty="0"/>
          </a:p>
        </p:txBody>
      </p:sp>
      <p:graphicFrame>
        <p:nvGraphicFramePr>
          <p:cNvPr id="4" name="Chart 3"/>
          <p:cNvGraphicFramePr/>
          <p:nvPr/>
        </p:nvGraphicFramePr>
        <p:xfrm>
          <a:off x="1080696" y="1262127"/>
          <a:ext cx="6885857" cy="427360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665962" y="5724395"/>
            <a:ext cx="5411243" cy="923330"/>
          </a:xfrm>
          <a:prstGeom prst="rect">
            <a:avLst/>
          </a:prstGeom>
          <a:noFill/>
        </p:spPr>
        <p:txBody>
          <a:bodyPr wrap="square" rtlCol="0">
            <a:spAutoFit/>
          </a:bodyPr>
          <a:lstStyle/>
          <a:p>
            <a:r>
              <a:rPr lang="en-US" dirty="0" smtClean="0"/>
              <a:t>For large n, T-distribution approaches the normal.</a:t>
            </a:r>
          </a:p>
          <a:p>
            <a:r>
              <a:rPr lang="en-US" dirty="0" smtClean="0"/>
              <a:t>T-distribution is used for small number of observations.</a:t>
            </a:r>
          </a:p>
          <a:p>
            <a:r>
              <a:rPr lang="en-US" dirty="0" smtClean="0"/>
              <a:t>Even with </a:t>
            </a:r>
            <a:r>
              <a:rPr lang="en-US" dirty="0" err="1" smtClean="0"/>
              <a:t>df</a:t>
            </a:r>
            <a:r>
              <a:rPr lang="en-US" dirty="0" smtClean="0"/>
              <a:t>=50, the curves are very close to normal.</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T and DF</a:t>
            </a:r>
            <a:endParaRPr lang="en-US" dirty="0"/>
          </a:p>
        </p:txBody>
      </p:sp>
      <p:graphicFrame>
        <p:nvGraphicFramePr>
          <p:cNvPr id="3" name="Chart 2"/>
          <p:cNvGraphicFramePr/>
          <p:nvPr/>
        </p:nvGraphicFramePr>
        <p:xfrm>
          <a:off x="1025829" y="1386475"/>
          <a:ext cx="7208990" cy="432539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Chi-Square Distribution</a:t>
            </a:r>
            <a:endParaRPr lang="en-US" dirty="0"/>
          </a:p>
        </p:txBody>
      </p:sp>
      <p:graphicFrame>
        <p:nvGraphicFramePr>
          <p:cNvPr id="156674" name="Object 2"/>
          <p:cNvGraphicFramePr>
            <a:graphicFrameLocks noChangeAspect="1"/>
          </p:cNvGraphicFramePr>
          <p:nvPr/>
        </p:nvGraphicFramePr>
        <p:xfrm>
          <a:off x="6110831" y="1732398"/>
          <a:ext cx="2703513" cy="901700"/>
        </p:xfrm>
        <a:graphic>
          <a:graphicData uri="http://schemas.openxmlformats.org/presentationml/2006/ole">
            <mc:AlternateContent xmlns:mc="http://schemas.openxmlformats.org/markup-compatibility/2006">
              <mc:Choice xmlns:v="urn:schemas-microsoft-com:vml" Requires="v">
                <p:oleObj spid="_x0000_s156677" name="Document" r:id="rId3" imgW="2745903" imgH="917774" progId="Word.Document.12">
                  <p:embed/>
                </p:oleObj>
              </mc:Choice>
              <mc:Fallback>
                <p:oleObj name="Document" r:id="rId3" imgW="2745903" imgH="917774"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0831" y="1732398"/>
                        <a:ext cx="2703513"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Chart 3"/>
          <p:cNvGraphicFramePr/>
          <p:nvPr/>
        </p:nvGraphicFramePr>
        <p:xfrm>
          <a:off x="294361" y="1243208"/>
          <a:ext cx="5464480" cy="3278688"/>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p:cNvSpPr txBox="1"/>
          <p:nvPr/>
        </p:nvSpPr>
        <p:spPr>
          <a:xfrm>
            <a:off x="2743199" y="4835047"/>
            <a:ext cx="2338589" cy="1200329"/>
          </a:xfrm>
          <a:prstGeom prst="rect">
            <a:avLst/>
          </a:prstGeom>
          <a:noFill/>
        </p:spPr>
        <p:txBody>
          <a:bodyPr wrap="none" rtlCol="0">
            <a:spAutoFit/>
          </a:bodyPr>
          <a:lstStyle/>
          <a:p>
            <a:r>
              <a:rPr lang="en-US" dirty="0" smtClean="0"/>
              <a:t>Excel: </a:t>
            </a:r>
            <a:r>
              <a:rPr lang="en-US" dirty="0" err="1" smtClean="0"/>
              <a:t>ChiDist</a:t>
            </a:r>
            <a:r>
              <a:rPr lang="en-US" dirty="0" smtClean="0"/>
              <a:t>(x, </a:t>
            </a:r>
            <a:r>
              <a:rPr lang="en-US" dirty="0" err="1" smtClean="0"/>
              <a:t>df</a:t>
            </a:r>
            <a:r>
              <a:rPr lang="en-US" dirty="0" smtClean="0"/>
              <a:t>)</a:t>
            </a:r>
          </a:p>
          <a:p>
            <a:r>
              <a:rPr lang="en-US" dirty="0" smtClean="0"/>
              <a:t>Returns the right tail:</a:t>
            </a:r>
          </a:p>
          <a:p>
            <a:r>
              <a:rPr lang="en-US" dirty="0" smtClean="0"/>
              <a:t>P(X &gt; x)</a:t>
            </a:r>
          </a:p>
          <a:p>
            <a:r>
              <a:rPr lang="en-US" dirty="0" smtClean="0"/>
              <a:t>Cumulative is 1-ChiDist</a:t>
            </a:r>
            <a:endParaRPr lang="en-US" dirty="0"/>
          </a:p>
        </p:txBody>
      </p:sp>
      <p:sp>
        <p:nvSpPr>
          <p:cNvPr id="6" name="TextBox 5"/>
          <p:cNvSpPr txBox="1"/>
          <p:nvPr/>
        </p:nvSpPr>
        <p:spPr>
          <a:xfrm>
            <a:off x="6551113" y="3494761"/>
            <a:ext cx="1484702" cy="646331"/>
          </a:xfrm>
          <a:prstGeom prst="rect">
            <a:avLst/>
          </a:prstGeom>
          <a:noFill/>
        </p:spPr>
        <p:txBody>
          <a:bodyPr wrap="none" rtlCol="0">
            <a:spAutoFit/>
          </a:bodyPr>
          <a:lstStyle/>
          <a:p>
            <a:r>
              <a:rPr lang="en-US" dirty="0" smtClean="0"/>
              <a:t>Mean: 	</a:t>
            </a:r>
            <a:r>
              <a:rPr lang="en-US" dirty="0" smtClean="0">
                <a:latin typeface="Century Schoolbook"/>
              </a:rPr>
              <a:t>d</a:t>
            </a:r>
            <a:endParaRPr lang="en-US" dirty="0" smtClean="0"/>
          </a:p>
          <a:p>
            <a:r>
              <a:rPr lang="en-US" dirty="0" smtClean="0"/>
              <a:t>Variance:	</a:t>
            </a:r>
            <a:r>
              <a:rPr lang="en-US" dirty="0" smtClean="0">
                <a:latin typeface="Century Schoolbook"/>
              </a:rPr>
              <a:t>2*d</a:t>
            </a:r>
            <a:endParaRPr lang="en-US" baseline="30000" dirty="0"/>
          </a:p>
        </p:txBody>
      </p:sp>
      <p:sp>
        <p:nvSpPr>
          <p:cNvPr id="7" name="TextBox 6"/>
          <p:cNvSpPr txBox="1"/>
          <p:nvPr/>
        </p:nvSpPr>
        <p:spPr>
          <a:xfrm>
            <a:off x="6501008" y="3031299"/>
            <a:ext cx="2270558" cy="369332"/>
          </a:xfrm>
          <a:prstGeom prst="rect">
            <a:avLst/>
          </a:prstGeom>
          <a:noFill/>
        </p:spPr>
        <p:txBody>
          <a:bodyPr wrap="none" rtlCol="0">
            <a:spAutoFit/>
          </a:bodyPr>
          <a:lstStyle/>
          <a:p>
            <a:r>
              <a:rPr lang="en-US" dirty="0" smtClean="0"/>
              <a:t>d: degrees of freedom</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Limit Theorem</a:t>
            </a:r>
            <a:endParaRPr lang="en-US" dirty="0"/>
          </a:p>
        </p:txBody>
      </p:sp>
      <p:graphicFrame>
        <p:nvGraphicFramePr>
          <p:cNvPr id="189442" name="Object 2"/>
          <p:cNvGraphicFramePr>
            <a:graphicFrameLocks noChangeAspect="1"/>
          </p:cNvGraphicFramePr>
          <p:nvPr/>
        </p:nvGraphicFramePr>
        <p:xfrm>
          <a:off x="3297390" y="1436340"/>
          <a:ext cx="1789113" cy="612775"/>
        </p:xfrm>
        <a:graphic>
          <a:graphicData uri="http://schemas.openxmlformats.org/presentationml/2006/ole">
            <mc:AlternateContent xmlns:mc="http://schemas.openxmlformats.org/markup-compatibility/2006">
              <mc:Choice xmlns:v="urn:schemas-microsoft-com:vml" Requires="v">
                <p:oleObj spid="_x0000_s189445" name="Document" r:id="rId3" imgW="1791323" imgH="623007" progId="Word.Document.12">
                  <p:embed/>
                </p:oleObj>
              </mc:Choice>
              <mc:Fallback>
                <p:oleObj name="Document" r:id="rId3" imgW="1791323" imgH="623007"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7390" y="1436340"/>
                        <a:ext cx="1789113"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1039660" y="2279737"/>
            <a:ext cx="6814159" cy="923330"/>
          </a:xfrm>
          <a:prstGeom prst="rect">
            <a:avLst/>
          </a:prstGeom>
          <a:noFill/>
        </p:spPr>
        <p:txBody>
          <a:bodyPr wrap="square" rtlCol="0">
            <a:spAutoFit/>
          </a:bodyPr>
          <a:lstStyle/>
          <a:p>
            <a:r>
              <a:rPr lang="en-US" dirty="0" smtClean="0"/>
              <a:t>For almost any independent data, (with a non-zero variance), the average of that data will follow a normal distribution; for a large enough number of observations.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Continuous Distributions</a:t>
            </a:r>
            <a:endParaRPr lang="en-US" dirty="0"/>
          </a:p>
        </p:txBody>
      </p:sp>
      <p:graphicFrame>
        <p:nvGraphicFramePr>
          <p:cNvPr id="222210" name="Object 2"/>
          <p:cNvGraphicFramePr>
            <a:graphicFrameLocks noChangeAspect="1"/>
          </p:cNvGraphicFramePr>
          <p:nvPr/>
        </p:nvGraphicFramePr>
        <p:xfrm>
          <a:off x="339725" y="1606550"/>
          <a:ext cx="8255000" cy="3775075"/>
        </p:xfrm>
        <a:graphic>
          <a:graphicData uri="http://schemas.openxmlformats.org/presentationml/2006/ole">
            <mc:AlternateContent xmlns:mc="http://schemas.openxmlformats.org/markup-compatibility/2006">
              <mc:Choice xmlns:v="urn:schemas-microsoft-com:vml" Requires="v">
                <p:oleObj spid="_x0000_s222213" name="Document" r:id="rId3" imgW="5741531" imgH="2629153" progId="Word.Document.12">
                  <p:embed/>
                </p:oleObj>
              </mc:Choice>
              <mc:Fallback>
                <p:oleObj name="Document" r:id="rId3" imgW="5741531" imgH="2629153"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725" y="1606550"/>
                        <a:ext cx="8255000" cy="377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413359" y="5185775"/>
            <a:ext cx="5335371" cy="646331"/>
          </a:xfrm>
          <a:prstGeom prst="rect">
            <a:avLst/>
          </a:prstGeom>
          <a:noFill/>
        </p:spPr>
        <p:txBody>
          <a:bodyPr wrap="none" rtlCol="0">
            <a:spAutoFit/>
          </a:bodyPr>
          <a:lstStyle/>
          <a:p>
            <a:r>
              <a:rPr lang="en-US" dirty="0" smtClean="0"/>
              <a:t>d: degrees of freedom, typically n-1</a:t>
            </a:r>
          </a:p>
          <a:p>
            <a:r>
              <a:rPr lang="en-US" dirty="0" smtClean="0"/>
              <a:t>Normal and T, need to standardize:  Z = (X – avg. )/</a:t>
            </a:r>
            <a:r>
              <a:rPr lang="en-US" dirty="0" err="1" smtClean="0"/>
              <a:t>s.d</a:t>
            </a:r>
            <a:r>
              <a:rPr lang="en-US" dirty="0" smtClean="0"/>
              <a:t>.</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a:t>
            </a:r>
            <a:endParaRPr lang="en-US" dirty="0"/>
          </a:p>
        </p:txBody>
      </p:sp>
      <p:sp>
        <p:nvSpPr>
          <p:cNvPr id="3" name="TextBox 2"/>
          <p:cNvSpPr txBox="1"/>
          <p:nvPr/>
        </p:nvSpPr>
        <p:spPr>
          <a:xfrm>
            <a:off x="1039661" y="1315233"/>
            <a:ext cx="7290148" cy="4524315"/>
          </a:xfrm>
          <a:prstGeom prst="rect">
            <a:avLst/>
          </a:prstGeom>
          <a:noFill/>
        </p:spPr>
        <p:txBody>
          <a:bodyPr wrap="square" rtlCol="0">
            <a:spAutoFit/>
          </a:bodyPr>
          <a:lstStyle/>
          <a:p>
            <a:r>
              <a:rPr lang="en-US" dirty="0" smtClean="0"/>
              <a:t>A random sample is a selection of data from the population.</a:t>
            </a:r>
          </a:p>
          <a:p>
            <a:r>
              <a:rPr lang="en-US" dirty="0" smtClean="0">
                <a:solidFill>
                  <a:srgbClr val="0070C0"/>
                </a:solidFill>
              </a:rPr>
              <a:t>Note: scientific research requires specific protocols for obtaining a random sample that is accurate and unbiased. These protocols are not covered here.</a:t>
            </a:r>
          </a:p>
          <a:p>
            <a:endParaRPr lang="en-US" dirty="0" smtClean="0"/>
          </a:p>
          <a:p>
            <a:r>
              <a:rPr lang="en-US" dirty="0" smtClean="0"/>
              <a:t>A statistic is a random variable defined on some measure from the sample.</a:t>
            </a:r>
          </a:p>
          <a:p>
            <a:endParaRPr lang="en-US" dirty="0" smtClean="0"/>
          </a:p>
          <a:p>
            <a:r>
              <a:rPr lang="en-US" dirty="0" smtClean="0"/>
              <a:t>You need a measure—it could be demographics (age, weight, income, ...) or it could be business outcome (sales, intention to purchase, profitability, …)</a:t>
            </a:r>
          </a:p>
          <a:p>
            <a:endParaRPr lang="en-US" dirty="0" smtClean="0"/>
          </a:p>
          <a:p>
            <a:r>
              <a:rPr lang="en-US" dirty="0" smtClean="0"/>
              <a:t>A random variable follows a probability distribution. With enough observations, we can assume it follows a Normal distribution.</a:t>
            </a:r>
          </a:p>
          <a:p>
            <a:endParaRPr lang="en-US" dirty="0" smtClean="0"/>
          </a:p>
          <a:p>
            <a:r>
              <a:rPr lang="en-US" dirty="0" smtClean="0"/>
              <a:t>Probability distributions have parameters to fit them to the data. The Normal distribution is defined completely by mean and standard deviation.</a:t>
            </a:r>
          </a:p>
          <a:p>
            <a:endParaRPr lang="en-US" dirty="0" smtClean="0"/>
          </a:p>
          <a:p>
            <a:r>
              <a:rPr lang="en-US" dirty="0" smtClean="0"/>
              <a:t>The two most critical statistics are: sample mean and sample variance.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Arrangements</a:t>
            </a:r>
            <a:endParaRPr lang="en-US" dirty="0"/>
          </a:p>
        </p:txBody>
      </p:sp>
      <p:sp>
        <p:nvSpPr>
          <p:cNvPr id="3" name="TextBox 2"/>
          <p:cNvSpPr txBox="1"/>
          <p:nvPr/>
        </p:nvSpPr>
        <p:spPr>
          <a:xfrm>
            <a:off x="313151" y="1390389"/>
            <a:ext cx="7565720" cy="923330"/>
          </a:xfrm>
          <a:prstGeom prst="rect">
            <a:avLst/>
          </a:prstGeom>
          <a:noFill/>
        </p:spPr>
        <p:txBody>
          <a:bodyPr wrap="square" rtlCol="0">
            <a:spAutoFit/>
          </a:bodyPr>
          <a:lstStyle/>
          <a:p>
            <a:r>
              <a:rPr lang="en-US" dirty="0" smtClean="0"/>
              <a:t>Presentation with top officers: CEO, CFO, HRM, CIO, and CMO (marketing).</a:t>
            </a:r>
          </a:p>
          <a:p>
            <a:r>
              <a:rPr lang="en-US" dirty="0" smtClean="0"/>
              <a:t>All will sit in a row on stage.</a:t>
            </a:r>
          </a:p>
          <a:p>
            <a:r>
              <a:rPr lang="en-US" dirty="0" smtClean="0"/>
              <a:t>How many ways can they be arranged?</a:t>
            </a:r>
            <a:endParaRPr lang="en-US" dirty="0"/>
          </a:p>
        </p:txBody>
      </p:sp>
      <p:sp>
        <p:nvSpPr>
          <p:cNvPr id="4" name="TextBox 3"/>
          <p:cNvSpPr txBox="1"/>
          <p:nvPr/>
        </p:nvSpPr>
        <p:spPr>
          <a:xfrm>
            <a:off x="450938" y="2442575"/>
            <a:ext cx="6651320" cy="923330"/>
          </a:xfrm>
          <a:prstGeom prst="rect">
            <a:avLst/>
          </a:prstGeom>
          <a:noFill/>
        </p:spPr>
        <p:txBody>
          <a:bodyPr wrap="square" rtlCol="0">
            <a:spAutoFit/>
          </a:bodyPr>
          <a:lstStyle/>
          <a:p>
            <a:r>
              <a:rPr lang="en-US" dirty="0" smtClean="0"/>
              <a:t>Problem Characteristics:</a:t>
            </a:r>
          </a:p>
          <a:p>
            <a:r>
              <a:rPr lang="en-US" dirty="0" smtClean="0"/>
              <a:t>(0) Items are unique, so no duplication is possible.</a:t>
            </a:r>
          </a:p>
          <a:p>
            <a:r>
              <a:rPr lang="en-US" dirty="0" smtClean="0"/>
              <a:t>(1) Order matters.</a:t>
            </a:r>
          </a:p>
        </p:txBody>
      </p:sp>
      <p:sp>
        <p:nvSpPr>
          <p:cNvPr id="5" name="TextBox 4"/>
          <p:cNvSpPr txBox="1"/>
          <p:nvPr/>
        </p:nvSpPr>
        <p:spPr>
          <a:xfrm>
            <a:off x="375781" y="3544866"/>
            <a:ext cx="7327726" cy="369332"/>
          </a:xfrm>
          <a:prstGeom prst="rect">
            <a:avLst/>
          </a:prstGeom>
          <a:noFill/>
        </p:spPr>
        <p:txBody>
          <a:bodyPr wrap="square" rtlCol="0">
            <a:spAutoFit/>
          </a:bodyPr>
          <a:lstStyle/>
          <a:p>
            <a:r>
              <a:rPr lang="en-US" u="sng" dirty="0" smtClean="0"/>
              <a:t>n </a:t>
            </a:r>
            <a:r>
              <a:rPr lang="en-US" dirty="0" smtClean="0"/>
              <a:t>* </a:t>
            </a:r>
            <a:r>
              <a:rPr lang="en-US" u="sng" dirty="0" smtClean="0"/>
              <a:t>n-1</a:t>
            </a:r>
            <a:r>
              <a:rPr lang="en-US" dirty="0" smtClean="0"/>
              <a:t> * </a:t>
            </a:r>
            <a:r>
              <a:rPr lang="en-US" u="sng" dirty="0" smtClean="0"/>
              <a:t>n-2</a:t>
            </a:r>
            <a:r>
              <a:rPr lang="en-US" dirty="0" smtClean="0"/>
              <a:t> * … * </a:t>
            </a:r>
            <a:r>
              <a:rPr lang="en-US" u="sng" dirty="0" smtClean="0"/>
              <a:t>1</a:t>
            </a:r>
            <a:r>
              <a:rPr lang="en-US" dirty="0" smtClean="0"/>
              <a:t>  	=  n!</a:t>
            </a:r>
            <a:endParaRPr lang="en-US" u="sng" dirty="0"/>
          </a:p>
        </p:txBody>
      </p:sp>
      <p:sp>
        <p:nvSpPr>
          <p:cNvPr id="6" name="TextBox 5"/>
          <p:cNvSpPr txBox="1"/>
          <p:nvPr/>
        </p:nvSpPr>
        <p:spPr>
          <a:xfrm>
            <a:off x="513567" y="4221271"/>
            <a:ext cx="1803699" cy="369332"/>
          </a:xfrm>
          <a:prstGeom prst="rect">
            <a:avLst/>
          </a:prstGeom>
          <a:noFill/>
        </p:spPr>
        <p:txBody>
          <a:bodyPr wrap="none" rtlCol="0">
            <a:spAutoFit/>
          </a:bodyPr>
          <a:lstStyle/>
          <a:p>
            <a:r>
              <a:rPr lang="en-US" dirty="0" smtClean="0"/>
              <a:t>5*4*3*2*1 = 120</a:t>
            </a:r>
            <a:endParaRPr lang="en-US" dirty="0"/>
          </a:p>
        </p:txBody>
      </p:sp>
      <p:sp>
        <p:nvSpPr>
          <p:cNvPr id="7" name="TextBox 6"/>
          <p:cNvSpPr txBox="1"/>
          <p:nvPr/>
        </p:nvSpPr>
        <p:spPr>
          <a:xfrm>
            <a:off x="438411" y="4947781"/>
            <a:ext cx="7152362" cy="1200329"/>
          </a:xfrm>
          <a:prstGeom prst="rect">
            <a:avLst/>
          </a:prstGeom>
          <a:noFill/>
        </p:spPr>
        <p:txBody>
          <a:bodyPr wrap="square" rtlCol="0">
            <a:spAutoFit/>
          </a:bodyPr>
          <a:lstStyle/>
          <a:p>
            <a:r>
              <a:rPr lang="en-US" dirty="0" smtClean="0"/>
              <a:t>Change the problem slightly: The CEO must sit in the middle.</a:t>
            </a:r>
          </a:p>
          <a:p>
            <a:r>
              <a:rPr lang="en-US" dirty="0" smtClean="0"/>
              <a:t>It is almost the same problem, just with 4 people instead of 5.</a:t>
            </a:r>
          </a:p>
          <a:p>
            <a:r>
              <a:rPr lang="en-US" dirty="0" smtClean="0"/>
              <a:t>So, 4! = 4*3*2*1 = 24.</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Samples</a:t>
            </a:r>
            <a:endParaRPr lang="en-US" dirty="0"/>
          </a:p>
        </p:txBody>
      </p:sp>
      <p:sp>
        <p:nvSpPr>
          <p:cNvPr id="3" name="TextBox 2"/>
          <p:cNvSpPr txBox="1"/>
          <p:nvPr/>
        </p:nvSpPr>
        <p:spPr>
          <a:xfrm>
            <a:off x="325677" y="1340285"/>
            <a:ext cx="7415408" cy="5078313"/>
          </a:xfrm>
          <a:prstGeom prst="rect">
            <a:avLst/>
          </a:prstGeom>
          <a:noFill/>
        </p:spPr>
        <p:txBody>
          <a:bodyPr wrap="square" rtlCol="0">
            <a:spAutoFit/>
          </a:bodyPr>
          <a:lstStyle/>
          <a:p>
            <a:r>
              <a:rPr lang="en-US" dirty="0" smtClean="0"/>
              <a:t>Samples are critical in research because of limited data and the costs to obtain data.</a:t>
            </a:r>
          </a:p>
          <a:p>
            <a:endParaRPr lang="en-US" dirty="0" smtClean="0"/>
          </a:p>
          <a:p>
            <a:r>
              <a:rPr lang="en-US" dirty="0" smtClean="0"/>
              <a:t>In data mining:</a:t>
            </a:r>
          </a:p>
          <a:p>
            <a:pPr marL="342900" indent="-342900">
              <a:buAutoNum type="arabicPeriod"/>
            </a:pPr>
            <a:r>
              <a:rPr lang="en-US" dirty="0" smtClean="0"/>
              <a:t>Use samples when there is too much data to analyze efficiently. For instance billions of rows might be too many for some tools. Use samples to perform the initial analyses.</a:t>
            </a:r>
          </a:p>
          <a:p>
            <a:pPr marL="342900" indent="-342900">
              <a:buAutoNum type="arabicPeriod"/>
            </a:pPr>
            <a:r>
              <a:rPr lang="en-US" dirty="0" smtClean="0"/>
              <a:t>Testing and over fitting. It can be easy to over fit models when data mining. To guard against this risk, withhold a random sample of observations. Run the tools and then test the results on the sample to see if the results are consistent. SQL Server Analysis Services defaults to withholding 30 percent of the observations for testing.</a:t>
            </a:r>
          </a:p>
          <a:p>
            <a:pPr marL="342900" indent="-342900">
              <a:buAutoNum type="arabicPeriod"/>
            </a:pPr>
            <a:r>
              <a:rPr lang="en-US" dirty="0" smtClean="0"/>
              <a:t>Bootstrap. Rare in data mining but sometimes possible. If sample is too small for sophisticated analyses, it is possible to estimate the underlying distribution of the sample and randomly generate new data that follows that distribution. There is a risk that the new data does not match the underlying population distribution, but it does allow for detailed analysis of small samples.</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Mean and Variance</a:t>
            </a:r>
            <a:endParaRPr lang="en-US" dirty="0"/>
          </a:p>
        </p:txBody>
      </p:sp>
      <p:graphicFrame>
        <p:nvGraphicFramePr>
          <p:cNvPr id="190466" name="Object 2"/>
          <p:cNvGraphicFramePr>
            <a:graphicFrameLocks noChangeAspect="1"/>
          </p:cNvGraphicFramePr>
          <p:nvPr/>
        </p:nvGraphicFramePr>
        <p:xfrm>
          <a:off x="2846453" y="1659699"/>
          <a:ext cx="2703513" cy="744538"/>
        </p:xfrm>
        <a:graphic>
          <a:graphicData uri="http://schemas.openxmlformats.org/presentationml/2006/ole">
            <mc:AlternateContent xmlns:mc="http://schemas.openxmlformats.org/markup-compatibility/2006">
              <mc:Choice xmlns:v="urn:schemas-microsoft-com:vml" Requires="v">
                <p:oleObj spid="_x0000_s190472" name="Document" r:id="rId3" imgW="2706624" imgH="749336" progId="Word.Document.12">
                  <p:embed/>
                </p:oleObj>
              </mc:Choice>
              <mc:Fallback>
                <p:oleObj name="Document" r:id="rId3" imgW="2706624" imgH="749336"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6453" y="1659699"/>
                        <a:ext cx="2703513"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0467" name="Object 3"/>
          <p:cNvGraphicFramePr>
            <a:graphicFrameLocks noChangeAspect="1"/>
          </p:cNvGraphicFramePr>
          <p:nvPr/>
        </p:nvGraphicFramePr>
        <p:xfrm>
          <a:off x="1593850" y="3200400"/>
          <a:ext cx="4337050" cy="744538"/>
        </p:xfrm>
        <a:graphic>
          <a:graphicData uri="http://schemas.openxmlformats.org/presentationml/2006/ole">
            <mc:AlternateContent xmlns:mc="http://schemas.openxmlformats.org/markup-compatibility/2006">
              <mc:Choice xmlns:v="urn:schemas-microsoft-com:vml" Requires="v">
                <p:oleObj spid="_x0000_s190473" name="Document" r:id="rId5" imgW="4341193" imgH="749336" progId="Word.Document.12">
                  <p:embed/>
                </p:oleObj>
              </mc:Choice>
              <mc:Fallback>
                <p:oleObj name="Document" r:id="rId5" imgW="4341193" imgH="749336" progId="Word.Documen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3850" y="3200400"/>
                        <a:ext cx="4337050"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Correlation Coefficient</a:t>
            </a:r>
            <a:endParaRPr lang="en-US" dirty="0"/>
          </a:p>
        </p:txBody>
      </p:sp>
      <p:graphicFrame>
        <p:nvGraphicFramePr>
          <p:cNvPr id="191491" name="Object 3"/>
          <p:cNvGraphicFramePr>
            <a:graphicFrameLocks noChangeAspect="1"/>
          </p:cNvGraphicFramePr>
          <p:nvPr/>
        </p:nvGraphicFramePr>
        <p:xfrm>
          <a:off x="2142540" y="1493229"/>
          <a:ext cx="3565525" cy="876300"/>
        </p:xfrm>
        <a:graphic>
          <a:graphicData uri="http://schemas.openxmlformats.org/presentationml/2006/ole">
            <mc:AlternateContent xmlns:mc="http://schemas.openxmlformats.org/markup-compatibility/2006">
              <mc:Choice xmlns:v="urn:schemas-microsoft-com:vml" Requires="v">
                <p:oleObj spid="_x0000_s191497" name="Document" r:id="rId3" imgW="3621204" imgH="891141" progId="Word.Document.12">
                  <p:embed/>
                </p:oleObj>
              </mc:Choice>
              <mc:Fallback>
                <p:oleObj name="Document" r:id="rId3" imgW="3621204" imgH="891141"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2540" y="1493229"/>
                        <a:ext cx="3565525"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1492" name="Object 4"/>
          <p:cNvGraphicFramePr>
            <a:graphicFrameLocks noChangeAspect="1"/>
          </p:cNvGraphicFramePr>
          <p:nvPr/>
        </p:nvGraphicFramePr>
        <p:xfrm>
          <a:off x="1268175" y="3022926"/>
          <a:ext cx="5394325" cy="876300"/>
        </p:xfrm>
        <a:graphic>
          <a:graphicData uri="http://schemas.openxmlformats.org/presentationml/2006/ole">
            <mc:AlternateContent xmlns:mc="http://schemas.openxmlformats.org/markup-compatibility/2006">
              <mc:Choice xmlns:v="urn:schemas-microsoft-com:vml" Requires="v">
                <p:oleObj spid="_x0000_s191498" name="Document" r:id="rId5" imgW="5400275" imgH="877464" progId="Word.Document.12">
                  <p:embed/>
                </p:oleObj>
              </mc:Choice>
              <mc:Fallback>
                <p:oleObj name="Document" r:id="rId5" imgW="5400275" imgH="877464" progId="Word.Document.12">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68175" y="3022926"/>
                        <a:ext cx="5394325"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7064680" y="1603331"/>
            <a:ext cx="1112356" cy="369332"/>
          </a:xfrm>
          <a:prstGeom prst="rect">
            <a:avLst/>
          </a:prstGeom>
          <a:noFill/>
        </p:spPr>
        <p:txBody>
          <a:bodyPr wrap="none" rtlCol="0">
            <a:spAutoFit/>
          </a:bodyPr>
          <a:lstStyle/>
          <a:p>
            <a:r>
              <a:rPr lang="en-US" dirty="0" smtClean="0">
                <a:solidFill>
                  <a:srgbClr val="0070C0"/>
                </a:solidFill>
              </a:rPr>
              <a:t>Definition</a:t>
            </a:r>
            <a:endParaRPr lang="en-US" dirty="0">
              <a:solidFill>
                <a:srgbClr val="0070C0"/>
              </a:solidFill>
            </a:endParaRPr>
          </a:p>
        </p:txBody>
      </p:sp>
      <p:sp>
        <p:nvSpPr>
          <p:cNvPr id="8" name="TextBox 7"/>
          <p:cNvSpPr txBox="1"/>
          <p:nvPr/>
        </p:nvSpPr>
        <p:spPr>
          <a:xfrm>
            <a:off x="7064680" y="3331923"/>
            <a:ext cx="1226105" cy="369332"/>
          </a:xfrm>
          <a:prstGeom prst="rect">
            <a:avLst/>
          </a:prstGeom>
          <a:noFill/>
        </p:spPr>
        <p:txBody>
          <a:bodyPr wrap="none" rtlCol="0">
            <a:spAutoFit/>
          </a:bodyPr>
          <a:lstStyle/>
          <a:p>
            <a:r>
              <a:rPr lang="en-US" dirty="0" smtClean="0">
                <a:solidFill>
                  <a:srgbClr val="0070C0"/>
                </a:solidFill>
              </a:rPr>
              <a:t>Calculation</a:t>
            </a:r>
            <a:endParaRPr lang="en-US" dirty="0">
              <a:solidFill>
                <a:srgbClr val="0070C0"/>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Confidence Interval</a:t>
            </a:r>
            <a:endParaRPr lang="en-US" dirty="0"/>
          </a:p>
        </p:txBody>
      </p:sp>
      <p:sp>
        <p:nvSpPr>
          <p:cNvPr id="4" name="TextBox 3"/>
          <p:cNvSpPr txBox="1"/>
          <p:nvPr/>
        </p:nvSpPr>
        <p:spPr>
          <a:xfrm>
            <a:off x="713983" y="1240077"/>
            <a:ext cx="4911344" cy="369332"/>
          </a:xfrm>
          <a:prstGeom prst="rect">
            <a:avLst/>
          </a:prstGeom>
          <a:noFill/>
        </p:spPr>
        <p:txBody>
          <a:bodyPr wrap="none" rtlCol="0">
            <a:spAutoFit/>
          </a:bodyPr>
          <a:lstStyle/>
          <a:p>
            <a:r>
              <a:rPr lang="en-US" dirty="0" smtClean="0"/>
              <a:t>What is the 95-percent CI that contains the mean?</a:t>
            </a:r>
            <a:endParaRPr lang="en-US" dirty="0"/>
          </a:p>
        </p:txBody>
      </p:sp>
      <p:graphicFrame>
        <p:nvGraphicFramePr>
          <p:cNvPr id="193538" name="Object 2"/>
          <p:cNvGraphicFramePr>
            <a:graphicFrameLocks noChangeAspect="1"/>
          </p:cNvGraphicFramePr>
          <p:nvPr/>
        </p:nvGraphicFramePr>
        <p:xfrm>
          <a:off x="1229833" y="1997314"/>
          <a:ext cx="1384300" cy="601662"/>
        </p:xfrm>
        <a:graphic>
          <a:graphicData uri="http://schemas.openxmlformats.org/presentationml/2006/ole">
            <mc:AlternateContent xmlns:mc="http://schemas.openxmlformats.org/markup-compatibility/2006">
              <mc:Choice xmlns:v="urn:schemas-microsoft-com:vml" Requires="v">
                <p:oleObj spid="_x0000_s193544" name="Document" r:id="rId3" imgW="1386284" imgH="605731" progId="Word.Document.12">
                  <p:embed/>
                </p:oleObj>
              </mc:Choice>
              <mc:Fallback>
                <p:oleObj name="Document" r:id="rId3" imgW="1386284" imgH="605731"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9833" y="1997314"/>
                        <a:ext cx="1384300" cy="60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3539" name="Object 3"/>
          <p:cNvGraphicFramePr>
            <a:graphicFrameLocks noChangeAspect="1"/>
          </p:cNvGraphicFramePr>
          <p:nvPr/>
        </p:nvGraphicFramePr>
        <p:xfrm>
          <a:off x="3748326" y="2154891"/>
          <a:ext cx="3787775" cy="260350"/>
        </p:xfrm>
        <a:graphic>
          <a:graphicData uri="http://schemas.openxmlformats.org/presentationml/2006/ole">
            <mc:AlternateContent xmlns:mc="http://schemas.openxmlformats.org/markup-compatibility/2006">
              <mc:Choice xmlns:v="urn:schemas-microsoft-com:vml" Requires="v">
                <p:oleObj spid="_x0000_s193545" name="Document" r:id="rId5" imgW="3792012" imgH="273173" progId="Word.Document.12">
                  <p:embed/>
                </p:oleObj>
              </mc:Choice>
              <mc:Fallback>
                <p:oleObj name="Document" r:id="rId5" imgW="3792012" imgH="273173" progId="Word.Documen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48326" y="2154891"/>
                        <a:ext cx="3787775"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8" name="Straight Arrow Connector 7"/>
          <p:cNvCxnSpPr/>
          <p:nvPr/>
        </p:nvCxnSpPr>
        <p:spPr>
          <a:xfrm>
            <a:off x="2580362" y="2242159"/>
            <a:ext cx="101460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411244" y="2780778"/>
            <a:ext cx="3670620" cy="2031325"/>
          </a:xfrm>
          <a:prstGeom prst="rect">
            <a:avLst/>
          </a:prstGeom>
          <a:noFill/>
        </p:spPr>
        <p:txBody>
          <a:bodyPr wrap="none" rtlCol="0">
            <a:spAutoFit/>
          </a:bodyPr>
          <a:lstStyle/>
          <a:p>
            <a:r>
              <a:rPr lang="en-US" dirty="0" smtClean="0"/>
              <a:t>Choose Z so that interval is 0.95</a:t>
            </a:r>
          </a:p>
          <a:p>
            <a:r>
              <a:rPr lang="en-US" dirty="0" smtClean="0"/>
              <a:t>Or, 0.025 probability is in each tail.</a:t>
            </a:r>
          </a:p>
          <a:p>
            <a:r>
              <a:rPr lang="en-US" dirty="0" smtClean="0"/>
              <a:t>Inverse Normal for 0.025 </a:t>
            </a:r>
            <a:r>
              <a:rPr lang="en-US" dirty="0" smtClean="0">
                <a:sym typeface="Wingdings" pitchFamily="2" charset="2"/>
              </a:rPr>
              <a:t> 1.96</a:t>
            </a:r>
          </a:p>
          <a:p>
            <a:r>
              <a:rPr lang="en-US" dirty="0" smtClean="0">
                <a:sym typeface="Wingdings" pitchFamily="2" charset="2"/>
              </a:rPr>
              <a:t>Approximately 2 standard deviations.</a:t>
            </a:r>
          </a:p>
          <a:p>
            <a:endParaRPr lang="en-US" dirty="0" smtClean="0">
              <a:sym typeface="Wingdings" pitchFamily="2" charset="2"/>
            </a:endParaRPr>
          </a:p>
          <a:p>
            <a:r>
              <a:rPr lang="en-US" dirty="0" smtClean="0">
                <a:sym typeface="Wingdings" pitchFamily="2" charset="2"/>
              </a:rPr>
              <a:t>Z for 95-percent CI = 1.96</a:t>
            </a:r>
          </a:p>
          <a:p>
            <a:r>
              <a:rPr lang="en-US" dirty="0" smtClean="0">
                <a:sym typeface="Wingdings" pitchFamily="2" charset="2"/>
              </a:rPr>
              <a:t>Z for 99-percent CI = 2.57</a:t>
            </a:r>
            <a:endParaRPr lang="en-US" dirty="0"/>
          </a:p>
        </p:txBody>
      </p:sp>
      <p:graphicFrame>
        <p:nvGraphicFramePr>
          <p:cNvPr id="10" name="Chart 9"/>
          <p:cNvGraphicFramePr/>
          <p:nvPr/>
        </p:nvGraphicFramePr>
        <p:xfrm>
          <a:off x="720246" y="2821488"/>
          <a:ext cx="4572000" cy="2743200"/>
        </p:xfrm>
        <a:graphic>
          <a:graphicData uri="http://schemas.openxmlformats.org/drawingml/2006/chart">
            <c:chart xmlns:c="http://schemas.openxmlformats.org/drawingml/2006/chart" xmlns:r="http://schemas.openxmlformats.org/officeDocument/2006/relationships" r:id="rId7"/>
          </a:graphicData>
        </a:graphic>
      </p:graphicFrame>
      <p:sp>
        <p:nvSpPr>
          <p:cNvPr id="11" name="TextBox 10"/>
          <p:cNvSpPr txBox="1"/>
          <p:nvPr/>
        </p:nvSpPr>
        <p:spPr>
          <a:xfrm>
            <a:off x="2530258" y="5549031"/>
            <a:ext cx="593432" cy="369332"/>
          </a:xfrm>
          <a:prstGeom prst="rect">
            <a:avLst/>
          </a:prstGeom>
          <a:noFill/>
        </p:spPr>
        <p:txBody>
          <a:bodyPr wrap="none" rtlCol="0">
            <a:spAutoFit/>
          </a:bodyPr>
          <a:lstStyle/>
          <a:p>
            <a:r>
              <a:rPr lang="en-US" dirty="0" smtClean="0"/>
              <a:t>0.95</a:t>
            </a:r>
            <a:endParaRPr lang="en-US" dirty="0"/>
          </a:p>
        </p:txBody>
      </p:sp>
      <p:sp>
        <p:nvSpPr>
          <p:cNvPr id="12" name="TextBox 11"/>
          <p:cNvSpPr txBox="1"/>
          <p:nvPr/>
        </p:nvSpPr>
        <p:spPr>
          <a:xfrm>
            <a:off x="4183693" y="5549031"/>
            <a:ext cx="710451" cy="369332"/>
          </a:xfrm>
          <a:prstGeom prst="rect">
            <a:avLst/>
          </a:prstGeom>
          <a:noFill/>
        </p:spPr>
        <p:txBody>
          <a:bodyPr wrap="none" rtlCol="0">
            <a:spAutoFit/>
          </a:bodyPr>
          <a:lstStyle/>
          <a:p>
            <a:r>
              <a:rPr lang="en-US" dirty="0" smtClean="0"/>
              <a:t>0.025</a:t>
            </a:r>
            <a:endParaRPr lang="en-US" dirty="0"/>
          </a:p>
        </p:txBody>
      </p:sp>
      <p:sp>
        <p:nvSpPr>
          <p:cNvPr id="13" name="TextBox 12"/>
          <p:cNvSpPr txBox="1"/>
          <p:nvPr/>
        </p:nvSpPr>
        <p:spPr>
          <a:xfrm>
            <a:off x="1152395" y="5549031"/>
            <a:ext cx="710451" cy="369332"/>
          </a:xfrm>
          <a:prstGeom prst="rect">
            <a:avLst/>
          </a:prstGeom>
          <a:noFill/>
        </p:spPr>
        <p:txBody>
          <a:bodyPr wrap="none" rtlCol="0">
            <a:spAutoFit/>
          </a:bodyPr>
          <a:lstStyle/>
          <a:p>
            <a:r>
              <a:rPr lang="en-US" dirty="0" smtClean="0"/>
              <a:t>0.025</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Confidence Interval: SD</a:t>
            </a:r>
            <a:endParaRPr lang="en-US" dirty="0"/>
          </a:p>
        </p:txBody>
      </p:sp>
      <p:graphicFrame>
        <p:nvGraphicFramePr>
          <p:cNvPr id="194562" name="Object 2"/>
          <p:cNvGraphicFramePr>
            <a:graphicFrameLocks noChangeAspect="1"/>
          </p:cNvGraphicFramePr>
          <p:nvPr/>
        </p:nvGraphicFramePr>
        <p:xfrm>
          <a:off x="3197182" y="2718562"/>
          <a:ext cx="2246313" cy="287337"/>
        </p:xfrm>
        <a:graphic>
          <a:graphicData uri="http://schemas.openxmlformats.org/presentationml/2006/ole">
            <mc:AlternateContent xmlns:mc="http://schemas.openxmlformats.org/markup-compatibility/2006">
              <mc:Choice xmlns:v="urn:schemas-microsoft-com:vml" Requires="v">
                <p:oleObj spid="_x0000_s194565" name="Document" r:id="rId3" imgW="2248974" imgH="292608" progId="Word.Document.12">
                  <p:embed/>
                </p:oleObj>
              </mc:Choice>
              <mc:Fallback>
                <p:oleObj name="Document" r:id="rId3" imgW="2248974" imgH="292608"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7182" y="2718562"/>
                        <a:ext cx="2246313"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1152395" y="1427967"/>
            <a:ext cx="6642716" cy="1200329"/>
          </a:xfrm>
          <a:prstGeom prst="rect">
            <a:avLst/>
          </a:prstGeom>
          <a:noFill/>
        </p:spPr>
        <p:txBody>
          <a:bodyPr wrap="none" rtlCol="0">
            <a:spAutoFit/>
          </a:bodyPr>
          <a:lstStyle/>
          <a:p>
            <a:r>
              <a:rPr lang="en-US" dirty="0" smtClean="0"/>
              <a:t>Need: Average + (Z) SD(average)</a:t>
            </a:r>
          </a:p>
          <a:p>
            <a:r>
              <a:rPr lang="en-US" dirty="0" smtClean="0"/>
              <a:t>Most systems compute SD(X), which is NOT the same as SD(average).</a:t>
            </a:r>
          </a:p>
          <a:p>
            <a:r>
              <a:rPr lang="en-US" dirty="0" smtClean="0"/>
              <a:t>Average = sum(X)/n, so V(average) = V(X)/n</a:t>
            </a:r>
          </a:p>
          <a:p>
            <a:r>
              <a:rPr lang="en-US" dirty="0" smtClean="0"/>
              <a:t>Take square root:</a:t>
            </a:r>
            <a:endParaRPr lang="en-US" dirty="0"/>
          </a:p>
        </p:txBody>
      </p:sp>
      <p:sp>
        <p:nvSpPr>
          <p:cNvPr id="5" name="TextBox 4"/>
          <p:cNvSpPr txBox="1"/>
          <p:nvPr/>
        </p:nvSpPr>
        <p:spPr>
          <a:xfrm>
            <a:off x="926926" y="3657600"/>
            <a:ext cx="7229608" cy="369332"/>
          </a:xfrm>
          <a:prstGeom prst="rect">
            <a:avLst/>
          </a:prstGeom>
          <a:noFill/>
        </p:spPr>
        <p:txBody>
          <a:bodyPr wrap="none" rtlCol="0">
            <a:spAutoFit/>
          </a:bodyPr>
          <a:lstStyle/>
          <a:p>
            <a:r>
              <a:rPr lang="en-US" dirty="0" smtClean="0"/>
              <a:t>Example using the Diners database. Find 95-percent CI for average </a:t>
            </a:r>
            <a:r>
              <a:rPr lang="en-US" dirty="0" err="1" smtClean="0"/>
              <a:t>BillTotal</a:t>
            </a:r>
            <a:r>
              <a:rPr lang="en-US" dirty="0" smtClean="0"/>
              <a:t>.</a:t>
            </a:r>
          </a:p>
        </p:txBody>
      </p:sp>
      <p:sp>
        <p:nvSpPr>
          <p:cNvPr id="6" name="Rectangle 5"/>
          <p:cNvSpPr/>
          <p:nvPr/>
        </p:nvSpPr>
        <p:spPr>
          <a:xfrm>
            <a:off x="438411" y="4069626"/>
            <a:ext cx="6187857" cy="1200329"/>
          </a:xfrm>
          <a:prstGeom prst="rect">
            <a:avLst/>
          </a:prstGeom>
        </p:spPr>
        <p:txBody>
          <a:bodyPr wrap="square">
            <a:spAutoFit/>
          </a:bodyPr>
          <a:lstStyle/>
          <a:p>
            <a:r>
              <a:rPr lang="en-US" dirty="0" smtClean="0"/>
              <a:t>SELECT </a:t>
            </a:r>
            <a:r>
              <a:rPr lang="en-US" dirty="0" err="1" smtClean="0"/>
              <a:t>Avg</a:t>
            </a:r>
            <a:r>
              <a:rPr lang="en-US" dirty="0" smtClean="0"/>
              <a:t>(</a:t>
            </a:r>
            <a:r>
              <a:rPr lang="en-US" dirty="0" err="1" smtClean="0"/>
              <a:t>Diners.BillTotal</a:t>
            </a:r>
            <a:r>
              <a:rPr lang="en-US" dirty="0" smtClean="0"/>
              <a:t>) AS </a:t>
            </a:r>
            <a:r>
              <a:rPr lang="en-US" dirty="0" err="1" smtClean="0"/>
              <a:t>AvgOfBillTotal</a:t>
            </a:r>
            <a:r>
              <a:rPr lang="en-US" dirty="0" smtClean="0"/>
              <a:t>, </a:t>
            </a:r>
            <a:r>
              <a:rPr lang="en-US" dirty="0" err="1" smtClean="0"/>
              <a:t>StDev</a:t>
            </a:r>
            <a:r>
              <a:rPr lang="en-US" dirty="0" smtClean="0"/>
              <a:t>(</a:t>
            </a:r>
            <a:r>
              <a:rPr lang="en-US" dirty="0" err="1" smtClean="0"/>
              <a:t>Diners.BillTotal</a:t>
            </a:r>
            <a:r>
              <a:rPr lang="en-US" dirty="0" smtClean="0"/>
              <a:t>) AS </a:t>
            </a:r>
            <a:r>
              <a:rPr lang="en-US" dirty="0" err="1" smtClean="0"/>
              <a:t>StDevOfBillTotal</a:t>
            </a:r>
            <a:r>
              <a:rPr lang="en-US" dirty="0" smtClean="0"/>
              <a:t>, Count(</a:t>
            </a:r>
            <a:r>
              <a:rPr lang="en-US" dirty="0" err="1" smtClean="0"/>
              <a:t>Diners.DinerID</a:t>
            </a:r>
            <a:r>
              <a:rPr lang="en-US" dirty="0" smtClean="0"/>
              <a:t>) AS </a:t>
            </a:r>
            <a:r>
              <a:rPr lang="en-US" dirty="0" err="1" smtClean="0"/>
              <a:t>CountOfDinerID</a:t>
            </a:r>
            <a:endParaRPr lang="en-US" dirty="0" smtClean="0"/>
          </a:p>
          <a:p>
            <a:r>
              <a:rPr lang="en-US" dirty="0" smtClean="0"/>
              <a:t>FROM Diners;</a:t>
            </a:r>
          </a:p>
        </p:txBody>
      </p:sp>
      <p:sp>
        <p:nvSpPr>
          <p:cNvPr id="7" name="TextBox 6"/>
          <p:cNvSpPr txBox="1"/>
          <p:nvPr/>
        </p:nvSpPr>
        <p:spPr>
          <a:xfrm>
            <a:off x="5223354" y="4083485"/>
            <a:ext cx="3310330" cy="2031325"/>
          </a:xfrm>
          <a:prstGeom prst="rect">
            <a:avLst/>
          </a:prstGeom>
          <a:noFill/>
        </p:spPr>
        <p:txBody>
          <a:bodyPr wrap="none" rtlCol="0">
            <a:spAutoFit/>
          </a:bodyPr>
          <a:lstStyle/>
          <a:p>
            <a:r>
              <a:rPr lang="en-US" dirty="0" err="1" smtClean="0"/>
              <a:t>Avg</a:t>
            </a:r>
            <a:r>
              <a:rPr lang="en-US" dirty="0" smtClean="0"/>
              <a:t>(X) = 83.26</a:t>
            </a:r>
          </a:p>
          <a:p>
            <a:r>
              <a:rPr lang="en-US" dirty="0" err="1" smtClean="0"/>
              <a:t>StDev</a:t>
            </a:r>
            <a:r>
              <a:rPr lang="en-US" dirty="0" smtClean="0"/>
              <a:t>(X) = 73,958</a:t>
            </a:r>
          </a:p>
          <a:p>
            <a:r>
              <a:rPr lang="en-US" dirty="0" smtClean="0"/>
              <a:t>N = 73,233</a:t>
            </a:r>
          </a:p>
          <a:p>
            <a:r>
              <a:rPr lang="en-US" dirty="0" err="1" smtClean="0"/>
              <a:t>StDev</a:t>
            </a:r>
            <a:r>
              <a:rPr lang="en-US" dirty="0" smtClean="0"/>
              <a:t>(</a:t>
            </a:r>
            <a:r>
              <a:rPr lang="en-US" dirty="0" err="1" smtClean="0"/>
              <a:t>Avg</a:t>
            </a:r>
            <a:r>
              <a:rPr lang="en-US" dirty="0" smtClean="0"/>
              <a:t>) = 73,958/</a:t>
            </a:r>
            <a:r>
              <a:rPr lang="en-US" dirty="0" err="1" smtClean="0"/>
              <a:t>sqrt</a:t>
            </a:r>
            <a:r>
              <a:rPr lang="en-US" dirty="0" smtClean="0"/>
              <a:t>(73,233)</a:t>
            </a:r>
          </a:p>
          <a:p>
            <a:r>
              <a:rPr lang="en-US" dirty="0" smtClean="0"/>
              <a:t>	= 0.272</a:t>
            </a:r>
          </a:p>
          <a:p>
            <a:r>
              <a:rPr lang="en-US" dirty="0" err="1" smtClean="0"/>
              <a:t>Avg</a:t>
            </a:r>
            <a:r>
              <a:rPr lang="en-US" dirty="0" smtClean="0"/>
              <a:t>(X) -1.96(0.272) = 82.73</a:t>
            </a:r>
          </a:p>
          <a:p>
            <a:r>
              <a:rPr lang="en-US" dirty="0" err="1" smtClean="0"/>
              <a:t>Avg</a:t>
            </a:r>
            <a:r>
              <a:rPr lang="en-US" dirty="0" smtClean="0"/>
              <a:t>(X) +1.96(0.272) = 83.79</a:t>
            </a:r>
            <a:endParaRPr lang="en-US" dirty="0"/>
          </a:p>
        </p:txBody>
      </p:sp>
      <p:sp>
        <p:nvSpPr>
          <p:cNvPr id="8" name="TextBox 7"/>
          <p:cNvSpPr txBox="1"/>
          <p:nvPr/>
        </p:nvSpPr>
        <p:spPr>
          <a:xfrm>
            <a:off x="713984" y="5912285"/>
            <a:ext cx="5011115" cy="646331"/>
          </a:xfrm>
          <a:prstGeom prst="rect">
            <a:avLst/>
          </a:prstGeom>
          <a:noFill/>
        </p:spPr>
        <p:txBody>
          <a:bodyPr wrap="none" rtlCol="0">
            <a:spAutoFit/>
          </a:bodyPr>
          <a:lstStyle/>
          <a:p>
            <a:r>
              <a:rPr lang="en-US" dirty="0" smtClean="0"/>
              <a:t>A 99-percent CI: Z=2.58 =&gt; (82.56, 83.96)</a:t>
            </a:r>
          </a:p>
          <a:p>
            <a:r>
              <a:rPr lang="en-US" dirty="0" smtClean="0"/>
              <a:t>Wider, but still reasonable because </a:t>
            </a:r>
            <a:r>
              <a:rPr lang="en-US" dirty="0" err="1" smtClean="0"/>
              <a:t>St.Dev</a:t>
            </a:r>
            <a:r>
              <a:rPr lang="en-US" dirty="0" smtClean="0"/>
              <a:t>. Is so low.</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Testing</a:t>
            </a:r>
            <a:endParaRPr lang="en-US" dirty="0"/>
          </a:p>
        </p:txBody>
      </p:sp>
      <p:graphicFrame>
        <p:nvGraphicFramePr>
          <p:cNvPr id="3" name="Chart 2"/>
          <p:cNvGraphicFramePr/>
          <p:nvPr/>
        </p:nvGraphicFramePr>
        <p:xfrm>
          <a:off x="1609594" y="1255735"/>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363223" y="1766170"/>
            <a:ext cx="2567836" cy="1477328"/>
          </a:xfrm>
          <a:prstGeom prst="rect">
            <a:avLst/>
          </a:prstGeom>
          <a:noFill/>
        </p:spPr>
        <p:txBody>
          <a:bodyPr wrap="square" rtlCol="0">
            <a:spAutoFit/>
          </a:bodyPr>
          <a:lstStyle/>
          <a:p>
            <a:r>
              <a:rPr lang="en-US" dirty="0" smtClean="0"/>
              <a:t>Hypothesis: A statement to be rejected (or not).</a:t>
            </a:r>
          </a:p>
          <a:p>
            <a:endParaRPr lang="en-US" dirty="0" smtClean="0"/>
          </a:p>
          <a:p>
            <a:r>
              <a:rPr lang="en-US" dirty="0" smtClean="0"/>
              <a:t>Is an effect (average) equal to zero?</a:t>
            </a:r>
            <a:endParaRPr lang="en-US" dirty="0"/>
          </a:p>
        </p:txBody>
      </p:sp>
      <p:sp>
        <p:nvSpPr>
          <p:cNvPr id="8" name="TextBox 7"/>
          <p:cNvSpPr txBox="1"/>
          <p:nvPr/>
        </p:nvSpPr>
        <p:spPr>
          <a:xfrm>
            <a:off x="450937" y="4171167"/>
            <a:ext cx="8339719" cy="2031325"/>
          </a:xfrm>
          <a:prstGeom prst="rect">
            <a:avLst/>
          </a:prstGeom>
          <a:noFill/>
        </p:spPr>
        <p:txBody>
          <a:bodyPr wrap="none" rtlCol="0">
            <a:spAutoFit/>
          </a:bodyPr>
          <a:lstStyle/>
          <a:p>
            <a:r>
              <a:rPr lang="en-US" dirty="0" smtClean="0"/>
              <a:t>For large N, compute Z=(</a:t>
            </a:r>
            <a:r>
              <a:rPr lang="en-US" dirty="0" err="1" smtClean="0"/>
              <a:t>Avg</a:t>
            </a:r>
            <a:r>
              <a:rPr lang="en-US" dirty="0" smtClean="0"/>
              <a:t> – hypothesis)/SD(</a:t>
            </a:r>
            <a:r>
              <a:rPr lang="en-US" dirty="0" err="1" smtClean="0"/>
              <a:t>Avg</a:t>
            </a:r>
            <a:r>
              <a:rPr lang="en-US" dirty="0" smtClean="0"/>
              <a:t>) or </a:t>
            </a:r>
            <a:r>
              <a:rPr lang="en-US" dirty="0" err="1" smtClean="0"/>
              <a:t>Avg</a:t>
            </a:r>
            <a:r>
              <a:rPr lang="en-US" dirty="0" smtClean="0"/>
              <a:t>/SD(</a:t>
            </a:r>
            <a:r>
              <a:rPr lang="en-US" dirty="0" err="1" smtClean="0"/>
              <a:t>Avg</a:t>
            </a:r>
            <a:r>
              <a:rPr lang="en-US" dirty="0" smtClean="0"/>
              <a:t>) for zero.</a:t>
            </a:r>
          </a:p>
          <a:p>
            <a:r>
              <a:rPr lang="en-US" dirty="0" smtClean="0"/>
              <a:t>Assume you get Z = 2.5.</a:t>
            </a:r>
          </a:p>
          <a:p>
            <a:r>
              <a:rPr lang="en-US" dirty="0" smtClean="0"/>
              <a:t>What is the probability of obtaining 2.5 or higher by chance if the hypothesis is true?</a:t>
            </a:r>
          </a:p>
          <a:p>
            <a:r>
              <a:rPr lang="en-US" dirty="0" smtClean="0"/>
              <a:t>N(2.5, 0,1) = 0.99379 (area to left of 2.5), so need tail: 1-N(2.5, 0, 1)</a:t>
            </a:r>
          </a:p>
          <a:p>
            <a:r>
              <a:rPr lang="en-US" dirty="0" smtClean="0"/>
              <a:t>Probability = 0.00621</a:t>
            </a:r>
          </a:p>
          <a:p>
            <a:r>
              <a:rPr lang="en-US" dirty="0" smtClean="0"/>
              <a:t>Less than a one percent chance. Less than two percent if both tails are used.</a:t>
            </a:r>
          </a:p>
          <a:p>
            <a:r>
              <a:rPr lang="en-US" dirty="0" smtClean="0"/>
              <a:t>If the null hypothesis is rejected, there is less than a two percent chance you are wrong.</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Testing and CI</a:t>
            </a:r>
            <a:endParaRPr lang="en-US" dirty="0"/>
          </a:p>
        </p:txBody>
      </p:sp>
      <p:sp>
        <p:nvSpPr>
          <p:cNvPr id="3" name="TextBox 2"/>
          <p:cNvSpPr txBox="1"/>
          <p:nvPr/>
        </p:nvSpPr>
        <p:spPr>
          <a:xfrm>
            <a:off x="801666" y="4096011"/>
            <a:ext cx="5023426" cy="923330"/>
          </a:xfrm>
          <a:prstGeom prst="rect">
            <a:avLst/>
          </a:prstGeom>
          <a:noFill/>
        </p:spPr>
        <p:txBody>
          <a:bodyPr wrap="none" rtlCol="0">
            <a:spAutoFit/>
          </a:bodyPr>
          <a:lstStyle/>
          <a:p>
            <a:r>
              <a:rPr lang="en-US" dirty="0" smtClean="0"/>
              <a:t>Compute Z (or T):   Z = (</a:t>
            </a:r>
            <a:r>
              <a:rPr lang="en-US" dirty="0" err="1" smtClean="0"/>
              <a:t>Avg</a:t>
            </a:r>
            <a:r>
              <a:rPr lang="en-US" dirty="0" smtClean="0"/>
              <a:t> – </a:t>
            </a:r>
            <a:r>
              <a:rPr lang="en-US" dirty="0" err="1" smtClean="0"/>
              <a:t>hyp</a:t>
            </a:r>
            <a:r>
              <a:rPr lang="en-US" dirty="0" smtClean="0"/>
              <a:t>)/SD(</a:t>
            </a:r>
            <a:r>
              <a:rPr lang="en-US" dirty="0" err="1" smtClean="0"/>
              <a:t>Avg</a:t>
            </a:r>
            <a:r>
              <a:rPr lang="en-US" dirty="0" smtClean="0"/>
              <a:t>)</a:t>
            </a:r>
          </a:p>
          <a:p>
            <a:r>
              <a:rPr lang="en-US" dirty="0" smtClean="0"/>
              <a:t>If Z &gt; critical value, then reject the null hypothesis.</a:t>
            </a:r>
          </a:p>
          <a:p>
            <a:r>
              <a:rPr lang="en-US" dirty="0" smtClean="0"/>
              <a:t>Typically, two-tail test, Z &lt; -critical value, also reject.</a:t>
            </a:r>
          </a:p>
        </p:txBody>
      </p:sp>
      <p:sp>
        <p:nvSpPr>
          <p:cNvPr id="4" name="TextBox 3"/>
          <p:cNvSpPr txBox="1"/>
          <p:nvPr/>
        </p:nvSpPr>
        <p:spPr>
          <a:xfrm>
            <a:off x="701458" y="5436296"/>
            <a:ext cx="5978303" cy="1200329"/>
          </a:xfrm>
          <a:prstGeom prst="rect">
            <a:avLst/>
          </a:prstGeom>
          <a:noFill/>
        </p:spPr>
        <p:txBody>
          <a:bodyPr wrap="none" rtlCol="0">
            <a:spAutoFit/>
          </a:bodyPr>
          <a:lstStyle/>
          <a:p>
            <a:r>
              <a:rPr lang="en-US" dirty="0" smtClean="0"/>
              <a:t>Typical critical values for Normal distribution (large n).</a:t>
            </a:r>
          </a:p>
          <a:p>
            <a:r>
              <a:rPr lang="en-US" dirty="0" smtClean="0"/>
              <a:t>5% Type I error:  Z = 1.96</a:t>
            </a:r>
          </a:p>
          <a:p>
            <a:r>
              <a:rPr lang="en-US" dirty="0" smtClean="0"/>
              <a:t>1% Type I error: Z = 2.58</a:t>
            </a:r>
          </a:p>
          <a:p>
            <a:r>
              <a:rPr lang="en-US" dirty="0" smtClean="0"/>
              <a:t>Corresponding T values depend on degrees of freedom (n – 1)</a:t>
            </a:r>
            <a:endParaRPr lang="en-US" dirty="0"/>
          </a:p>
        </p:txBody>
      </p:sp>
      <p:sp>
        <p:nvSpPr>
          <p:cNvPr id="5" name="TextBox 4"/>
          <p:cNvSpPr txBox="1"/>
          <p:nvPr/>
        </p:nvSpPr>
        <p:spPr>
          <a:xfrm>
            <a:off x="6250487" y="3995803"/>
            <a:ext cx="2330895" cy="923330"/>
          </a:xfrm>
          <a:prstGeom prst="rect">
            <a:avLst/>
          </a:prstGeom>
          <a:noFill/>
        </p:spPr>
        <p:txBody>
          <a:bodyPr wrap="none" rtlCol="0">
            <a:spAutoFit/>
          </a:bodyPr>
          <a:lstStyle/>
          <a:p>
            <a:r>
              <a:rPr lang="en-US" dirty="0" smtClean="0">
                <a:solidFill>
                  <a:srgbClr val="0070C0"/>
                </a:solidFill>
              </a:rPr>
              <a:t>Example: Z = 2.5</a:t>
            </a:r>
          </a:p>
          <a:p>
            <a:r>
              <a:rPr lang="en-US" dirty="0" smtClean="0">
                <a:solidFill>
                  <a:srgbClr val="0070C0"/>
                </a:solidFill>
              </a:rPr>
              <a:t>Reject null hypothesis,</a:t>
            </a:r>
          </a:p>
          <a:p>
            <a:r>
              <a:rPr lang="en-US" dirty="0" smtClean="0">
                <a:solidFill>
                  <a:srgbClr val="0070C0"/>
                </a:solidFill>
              </a:rPr>
              <a:t>So, average is not zero.</a:t>
            </a:r>
            <a:endParaRPr lang="en-US" dirty="0">
              <a:solidFill>
                <a:srgbClr val="0070C0"/>
              </a:solidFill>
            </a:endParaRPr>
          </a:p>
        </p:txBody>
      </p:sp>
      <p:graphicFrame>
        <p:nvGraphicFramePr>
          <p:cNvPr id="6" name="Chart 5"/>
          <p:cNvGraphicFramePr/>
          <p:nvPr/>
        </p:nvGraphicFramePr>
        <p:xfrm>
          <a:off x="908137" y="1117948"/>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699342" y="1628384"/>
            <a:ext cx="3006247" cy="1754326"/>
          </a:xfrm>
          <a:prstGeom prst="rect">
            <a:avLst/>
          </a:prstGeom>
          <a:noFill/>
        </p:spPr>
        <p:txBody>
          <a:bodyPr wrap="square" rtlCol="0">
            <a:spAutoFit/>
          </a:bodyPr>
          <a:lstStyle/>
          <a:p>
            <a:r>
              <a:rPr lang="en-US" dirty="0" smtClean="0"/>
              <a:t>Define a level of Type I error. </a:t>
            </a:r>
          </a:p>
          <a:p>
            <a:r>
              <a:rPr lang="en-US" dirty="0" smtClean="0"/>
              <a:t>Look up the critical values.</a:t>
            </a:r>
          </a:p>
          <a:p>
            <a:r>
              <a:rPr lang="en-US" dirty="0" smtClean="0"/>
              <a:t>Compute the Z or T statistic.</a:t>
            </a:r>
          </a:p>
          <a:p>
            <a:r>
              <a:rPr lang="en-US" dirty="0" smtClean="0"/>
              <a:t>Reject the null hypothesis if the statistic exceeds the critical value (absolute value).</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Dining Hypothesis Test</a:t>
            </a:r>
            <a:endParaRPr lang="en-US" dirty="0"/>
          </a:p>
        </p:txBody>
      </p:sp>
      <p:sp>
        <p:nvSpPr>
          <p:cNvPr id="4" name="Rectangle 3"/>
          <p:cNvSpPr/>
          <p:nvPr/>
        </p:nvSpPr>
        <p:spPr>
          <a:xfrm>
            <a:off x="1146131" y="2890039"/>
            <a:ext cx="7058417" cy="1200329"/>
          </a:xfrm>
          <a:prstGeom prst="rect">
            <a:avLst/>
          </a:prstGeom>
        </p:spPr>
        <p:txBody>
          <a:bodyPr wrap="square">
            <a:spAutoFit/>
          </a:bodyPr>
          <a:lstStyle/>
          <a:p>
            <a:r>
              <a:rPr lang="en-US" dirty="0" smtClean="0"/>
              <a:t>SELECT Count(</a:t>
            </a:r>
            <a:r>
              <a:rPr lang="en-US" dirty="0" err="1" smtClean="0"/>
              <a:t>Diners.DinerID</a:t>
            </a:r>
            <a:r>
              <a:rPr lang="en-US" dirty="0" smtClean="0"/>
              <a:t>) AS </a:t>
            </a:r>
            <a:r>
              <a:rPr lang="en-US" dirty="0" err="1" smtClean="0"/>
              <a:t>CountOfDinerID</a:t>
            </a:r>
            <a:r>
              <a:rPr lang="en-US" dirty="0" smtClean="0"/>
              <a:t>, </a:t>
            </a:r>
            <a:r>
              <a:rPr lang="en-US" dirty="0" err="1" smtClean="0"/>
              <a:t>Avg</a:t>
            </a:r>
            <a:r>
              <a:rPr lang="en-US" dirty="0" smtClean="0"/>
              <a:t>(</a:t>
            </a:r>
            <a:r>
              <a:rPr lang="en-US" dirty="0" err="1" smtClean="0"/>
              <a:t>Diners.BillTotal</a:t>
            </a:r>
            <a:r>
              <a:rPr lang="en-US" dirty="0" smtClean="0"/>
              <a:t>) AS </a:t>
            </a:r>
            <a:r>
              <a:rPr lang="en-US" dirty="0" err="1" smtClean="0"/>
              <a:t>AvgOfBillTotal</a:t>
            </a:r>
            <a:r>
              <a:rPr lang="en-US" dirty="0" smtClean="0"/>
              <a:t>, </a:t>
            </a:r>
            <a:r>
              <a:rPr lang="en-US" dirty="0" err="1" smtClean="0"/>
              <a:t>StDev</a:t>
            </a:r>
            <a:r>
              <a:rPr lang="en-US" dirty="0" smtClean="0"/>
              <a:t>(</a:t>
            </a:r>
            <a:r>
              <a:rPr lang="en-US" dirty="0" err="1" smtClean="0"/>
              <a:t>Diners.BillTotal</a:t>
            </a:r>
            <a:r>
              <a:rPr lang="en-US" dirty="0" smtClean="0"/>
              <a:t>) AS </a:t>
            </a:r>
            <a:r>
              <a:rPr lang="en-US" dirty="0" err="1" smtClean="0"/>
              <a:t>StDevOfBillTotal</a:t>
            </a:r>
            <a:endParaRPr lang="en-US" dirty="0" smtClean="0"/>
          </a:p>
          <a:p>
            <a:r>
              <a:rPr lang="en-US" dirty="0" smtClean="0"/>
              <a:t>FROM Diners</a:t>
            </a:r>
          </a:p>
          <a:p>
            <a:r>
              <a:rPr lang="en-US" dirty="0" smtClean="0"/>
              <a:t>WHERE (Diners.DOW=’Sat’); </a:t>
            </a:r>
            <a:endParaRPr lang="en-US" dirty="0"/>
          </a:p>
        </p:txBody>
      </p:sp>
      <p:sp>
        <p:nvSpPr>
          <p:cNvPr id="5" name="TextBox 4"/>
          <p:cNvSpPr txBox="1"/>
          <p:nvPr/>
        </p:nvSpPr>
        <p:spPr>
          <a:xfrm>
            <a:off x="1352810" y="1352810"/>
            <a:ext cx="6651321" cy="1200329"/>
          </a:xfrm>
          <a:prstGeom prst="rect">
            <a:avLst/>
          </a:prstGeom>
          <a:noFill/>
        </p:spPr>
        <p:txBody>
          <a:bodyPr wrap="square" rtlCol="0">
            <a:spAutoFit/>
          </a:bodyPr>
          <a:lstStyle/>
          <a:p>
            <a:r>
              <a:rPr lang="en-US" dirty="0" smtClean="0"/>
              <a:t>Null hypothesis:  The average spending per bill on Saturdays is equal to the overall average of 83.26 found earlier.</a:t>
            </a:r>
          </a:p>
          <a:p>
            <a:r>
              <a:rPr lang="en-US" dirty="0" smtClean="0"/>
              <a:t>Type I error rate: 5 percent</a:t>
            </a:r>
          </a:p>
          <a:p>
            <a:r>
              <a:rPr lang="en-US" dirty="0" smtClean="0"/>
              <a:t>Huge N, so Normal distribution, Z critical = 1.96</a:t>
            </a:r>
            <a:endParaRPr lang="en-US" dirty="0"/>
          </a:p>
        </p:txBody>
      </p:sp>
      <p:sp>
        <p:nvSpPr>
          <p:cNvPr id="6" name="TextBox 5"/>
          <p:cNvSpPr txBox="1"/>
          <p:nvPr/>
        </p:nvSpPr>
        <p:spPr>
          <a:xfrm>
            <a:off x="1077238" y="4346532"/>
            <a:ext cx="7127310" cy="2031325"/>
          </a:xfrm>
          <a:prstGeom prst="rect">
            <a:avLst/>
          </a:prstGeom>
          <a:noFill/>
        </p:spPr>
        <p:txBody>
          <a:bodyPr wrap="square" rtlCol="0">
            <a:spAutoFit/>
          </a:bodyPr>
          <a:lstStyle/>
          <a:p>
            <a:r>
              <a:rPr lang="en-US" dirty="0" smtClean="0"/>
              <a:t>Count: 13,497</a:t>
            </a:r>
          </a:p>
          <a:p>
            <a:r>
              <a:rPr lang="en-US" dirty="0" smtClean="0"/>
              <a:t>Average: 153.75</a:t>
            </a:r>
          </a:p>
          <a:p>
            <a:r>
              <a:rPr lang="en-US" dirty="0" smtClean="0"/>
              <a:t>SD(Bill): 93.2479</a:t>
            </a:r>
          </a:p>
          <a:p>
            <a:r>
              <a:rPr lang="en-US" dirty="0" smtClean="0"/>
              <a:t>SD(Average) = SD(Bill)/</a:t>
            </a:r>
            <a:r>
              <a:rPr lang="en-US" dirty="0" err="1" smtClean="0"/>
              <a:t>Sqrt</a:t>
            </a:r>
            <a:r>
              <a:rPr lang="en-US" dirty="0" smtClean="0"/>
              <a:t>(N) = 0.8026</a:t>
            </a:r>
          </a:p>
          <a:p>
            <a:r>
              <a:rPr lang="en-US" dirty="0" smtClean="0"/>
              <a:t>Z = (153.75– 83.26)/0.8026 = 70.49/0.8026 = 87.82</a:t>
            </a:r>
          </a:p>
          <a:p>
            <a:r>
              <a:rPr lang="en-US" dirty="0" smtClean="0"/>
              <a:t>This value is huge! Definitely Z &gt; 1.96</a:t>
            </a:r>
          </a:p>
          <a:p>
            <a:r>
              <a:rPr lang="en-US" dirty="0" smtClean="0"/>
              <a:t>Reject the null hypothesis.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Complications</a:t>
            </a:r>
            <a:endParaRPr lang="en-US" dirty="0"/>
          </a:p>
        </p:txBody>
      </p:sp>
      <p:sp>
        <p:nvSpPr>
          <p:cNvPr id="3" name="TextBox 2"/>
          <p:cNvSpPr txBox="1"/>
          <p:nvPr/>
        </p:nvSpPr>
        <p:spPr>
          <a:xfrm>
            <a:off x="1102290" y="1640909"/>
            <a:ext cx="6513535" cy="2585323"/>
          </a:xfrm>
          <a:prstGeom prst="rect">
            <a:avLst/>
          </a:prstGeom>
          <a:noFill/>
        </p:spPr>
        <p:txBody>
          <a:bodyPr wrap="square" rtlCol="0">
            <a:spAutoFit/>
          </a:bodyPr>
          <a:lstStyle/>
          <a:p>
            <a:r>
              <a:rPr lang="en-US" dirty="0" smtClean="0"/>
              <a:t>Details are not covered here, but if you need to compare means from two series, several variance definitions exist.</a:t>
            </a:r>
          </a:p>
          <a:p>
            <a:endParaRPr lang="en-US" dirty="0" smtClean="0"/>
          </a:p>
          <a:p>
            <a:r>
              <a:rPr lang="en-US" dirty="0" smtClean="0"/>
              <a:t>Specifically, if the data are paired—such as observations from the same people at different points in time. Use a variance designed for paired T-tests.</a:t>
            </a:r>
          </a:p>
          <a:p>
            <a:endParaRPr lang="en-US" dirty="0" smtClean="0"/>
          </a:p>
          <a:p>
            <a:r>
              <a:rPr lang="en-US" dirty="0" smtClean="0"/>
              <a:t>If the data are independent but are hypothesized to have the same variance, use the </a:t>
            </a:r>
            <a:r>
              <a:rPr lang="en-US" smtClean="0"/>
              <a:t>pooled variance.</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Chi-Square</a:t>
            </a:r>
            <a:endParaRPr lang="en-US" dirty="0"/>
          </a:p>
        </p:txBody>
      </p:sp>
      <p:sp>
        <p:nvSpPr>
          <p:cNvPr id="3" name="TextBox 2"/>
          <p:cNvSpPr txBox="1"/>
          <p:nvPr/>
        </p:nvSpPr>
        <p:spPr>
          <a:xfrm>
            <a:off x="739036" y="1703540"/>
            <a:ext cx="3812454" cy="369332"/>
          </a:xfrm>
          <a:prstGeom prst="rect">
            <a:avLst/>
          </a:prstGeom>
          <a:noFill/>
        </p:spPr>
        <p:txBody>
          <a:bodyPr wrap="none" rtlCol="0">
            <a:spAutoFit/>
          </a:bodyPr>
          <a:lstStyle/>
          <a:p>
            <a:r>
              <a:rPr lang="en-US" dirty="0" smtClean="0"/>
              <a:t>1. Hypothesis test for variance (n-1) </a:t>
            </a:r>
            <a:r>
              <a:rPr lang="en-US" dirty="0" err="1" smtClean="0"/>
              <a:t>df</a:t>
            </a:r>
            <a:r>
              <a:rPr lang="en-US" dirty="0" smtClean="0"/>
              <a:t>.</a:t>
            </a:r>
            <a:endParaRPr lang="en-US" dirty="0"/>
          </a:p>
        </p:txBody>
      </p:sp>
      <p:sp>
        <p:nvSpPr>
          <p:cNvPr id="4" name="Rectangle 3"/>
          <p:cNvSpPr/>
          <p:nvPr/>
        </p:nvSpPr>
        <p:spPr>
          <a:xfrm>
            <a:off x="4978261" y="1716160"/>
            <a:ext cx="1742785" cy="369332"/>
          </a:xfrm>
          <a:prstGeom prst="rect">
            <a:avLst/>
          </a:prstGeom>
        </p:spPr>
        <p:txBody>
          <a:bodyPr wrap="none">
            <a:spAutoFit/>
          </a:bodyPr>
          <a:lstStyle/>
          <a:p>
            <a:r>
              <a:rPr lang="el-GR" kern="1000" dirty="0" smtClean="0">
                <a:latin typeface="Century Schoolbook"/>
              </a:rPr>
              <a:t>Χ</a:t>
            </a:r>
            <a:r>
              <a:rPr lang="el-GR" kern="1000" baseline="30000" dirty="0" smtClean="0">
                <a:latin typeface="Times New Roman"/>
              </a:rPr>
              <a:t>2</a:t>
            </a:r>
            <a:r>
              <a:rPr lang="el-GR" kern="1000" dirty="0" smtClean="0">
                <a:latin typeface="Times New Roman"/>
              </a:rPr>
              <a:t> = (</a:t>
            </a:r>
            <a:r>
              <a:rPr lang="en-US" kern="1000" dirty="0" smtClean="0">
                <a:latin typeface="Times New Roman"/>
              </a:rPr>
              <a:t>n-1) s</a:t>
            </a:r>
            <a:r>
              <a:rPr lang="en-US" kern="1000" baseline="30000" dirty="0" smtClean="0">
                <a:latin typeface="Times New Roman"/>
              </a:rPr>
              <a:t>2</a:t>
            </a:r>
            <a:r>
              <a:rPr lang="en-US" kern="1000" dirty="0" smtClean="0">
                <a:latin typeface="Century Schoolbook"/>
              </a:rPr>
              <a:t> / </a:t>
            </a:r>
            <a:r>
              <a:rPr lang="el-GR" kern="1000" dirty="0" smtClean="0">
                <a:latin typeface="Century Schoolbook"/>
              </a:rPr>
              <a:t>σ</a:t>
            </a:r>
            <a:r>
              <a:rPr lang="el-GR" kern="1000" baseline="30000" dirty="0" smtClean="0">
                <a:latin typeface="Times New Roman"/>
              </a:rPr>
              <a:t>2</a:t>
            </a:r>
            <a:endParaRPr lang="en-US" dirty="0"/>
          </a:p>
        </p:txBody>
      </p:sp>
      <p:sp>
        <p:nvSpPr>
          <p:cNvPr id="5" name="TextBox 4"/>
          <p:cNvSpPr txBox="1"/>
          <p:nvPr/>
        </p:nvSpPr>
        <p:spPr>
          <a:xfrm>
            <a:off x="851770" y="2467627"/>
            <a:ext cx="3093928" cy="1477328"/>
          </a:xfrm>
          <a:prstGeom prst="rect">
            <a:avLst/>
          </a:prstGeom>
          <a:noFill/>
        </p:spPr>
        <p:txBody>
          <a:bodyPr wrap="square" rtlCol="0">
            <a:spAutoFit/>
          </a:bodyPr>
          <a:lstStyle/>
          <a:p>
            <a:r>
              <a:rPr lang="en-US" dirty="0" smtClean="0"/>
              <a:t>2. Goodness of fit</a:t>
            </a:r>
          </a:p>
          <a:p>
            <a:r>
              <a:rPr lang="en-US" dirty="0" smtClean="0"/>
              <a:t>Does observed data follow a specific distribution? Do two sets of data follow the same distribution?</a:t>
            </a:r>
            <a:endParaRPr lang="en-US" dirty="0"/>
          </a:p>
        </p:txBody>
      </p:sp>
      <p:graphicFrame>
        <p:nvGraphicFramePr>
          <p:cNvPr id="232450" name="Object 2"/>
          <p:cNvGraphicFramePr>
            <a:graphicFrameLocks noChangeAspect="1"/>
          </p:cNvGraphicFramePr>
          <p:nvPr/>
        </p:nvGraphicFramePr>
        <p:xfrm>
          <a:off x="4855706" y="2881401"/>
          <a:ext cx="2130425" cy="809625"/>
        </p:xfrm>
        <a:graphic>
          <a:graphicData uri="http://schemas.openxmlformats.org/presentationml/2006/ole">
            <mc:AlternateContent xmlns:mc="http://schemas.openxmlformats.org/markup-compatibility/2006">
              <mc:Choice xmlns:v="urn:schemas-microsoft-com:vml" Requires="v">
                <p:oleObj spid="_x0000_s232453" name="Document" r:id="rId3" imgW="2162488" imgH="829956" progId="Word.Document.12">
                  <p:embed/>
                </p:oleObj>
              </mc:Choice>
              <mc:Fallback>
                <p:oleObj name="Document" r:id="rId3" imgW="2162488" imgH="829956"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5706" y="2881401"/>
                        <a:ext cx="2130425"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2054268" y="4409162"/>
            <a:ext cx="6513535" cy="2031325"/>
          </a:xfrm>
          <a:prstGeom prst="rect">
            <a:avLst/>
          </a:prstGeom>
          <a:noFill/>
        </p:spPr>
        <p:txBody>
          <a:bodyPr wrap="square" rtlCol="0">
            <a:spAutoFit/>
          </a:bodyPr>
          <a:lstStyle/>
          <a:p>
            <a:r>
              <a:rPr lang="en-US" dirty="0" smtClean="0"/>
              <a:t>Divide the data into J segments.</a:t>
            </a:r>
          </a:p>
          <a:p>
            <a:r>
              <a:rPr lang="en-US" dirty="0" smtClean="0"/>
              <a:t>Use the hypothesized distribution to compute the expected number of observations in each segment (E).</a:t>
            </a:r>
          </a:p>
          <a:p>
            <a:r>
              <a:rPr lang="en-US" dirty="0" smtClean="0"/>
              <a:t>Count the number of observed data points in each segment (O).</a:t>
            </a:r>
          </a:p>
          <a:p>
            <a:r>
              <a:rPr lang="en-US" dirty="0" smtClean="0"/>
              <a:t>Compute the Chi-Square statistic.</a:t>
            </a:r>
          </a:p>
          <a:p>
            <a:r>
              <a:rPr lang="en-US" dirty="0" smtClean="0"/>
              <a:t>If the observed number is different from the expected, the statistic will be high and the null hypothesis will be rejected.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Permutations</a:t>
            </a:r>
            <a:endParaRPr lang="en-US" dirty="0"/>
          </a:p>
        </p:txBody>
      </p:sp>
      <p:sp>
        <p:nvSpPr>
          <p:cNvPr id="3" name="TextBox 2"/>
          <p:cNvSpPr txBox="1"/>
          <p:nvPr/>
        </p:nvSpPr>
        <p:spPr>
          <a:xfrm>
            <a:off x="814192" y="1427967"/>
            <a:ext cx="4867166" cy="646331"/>
          </a:xfrm>
          <a:prstGeom prst="rect">
            <a:avLst/>
          </a:prstGeom>
          <a:noFill/>
        </p:spPr>
        <p:txBody>
          <a:bodyPr wrap="none" rtlCol="0">
            <a:spAutoFit/>
          </a:bodyPr>
          <a:lstStyle/>
          <a:p>
            <a:r>
              <a:rPr lang="en-US" dirty="0" smtClean="0"/>
              <a:t>Arrange n items, but only k at a time; where k &lt; n.</a:t>
            </a:r>
          </a:p>
          <a:p>
            <a:r>
              <a:rPr lang="en-US" dirty="0" smtClean="0"/>
              <a:t>P(n, k) = n!/(n-k)!</a:t>
            </a:r>
            <a:endParaRPr lang="en-US" dirty="0"/>
          </a:p>
        </p:txBody>
      </p:sp>
      <p:sp>
        <p:nvSpPr>
          <p:cNvPr id="4" name="TextBox 3"/>
          <p:cNvSpPr txBox="1"/>
          <p:nvPr/>
        </p:nvSpPr>
        <p:spPr>
          <a:xfrm>
            <a:off x="776614" y="4083485"/>
            <a:ext cx="7164887" cy="646331"/>
          </a:xfrm>
          <a:prstGeom prst="rect">
            <a:avLst/>
          </a:prstGeom>
          <a:noFill/>
        </p:spPr>
        <p:txBody>
          <a:bodyPr wrap="square" rtlCol="0">
            <a:spAutoFit/>
          </a:bodyPr>
          <a:lstStyle/>
          <a:p>
            <a:r>
              <a:rPr lang="en-US" dirty="0" smtClean="0"/>
              <a:t>Retail Web site has 20 sale items and wants to display 3 at a time in a row in a rotating ad on the main page. How many permutations exist? P(20,3)</a:t>
            </a:r>
          </a:p>
        </p:txBody>
      </p:sp>
      <p:sp>
        <p:nvSpPr>
          <p:cNvPr id="5" name="TextBox 4"/>
          <p:cNvSpPr txBox="1"/>
          <p:nvPr/>
        </p:nvSpPr>
        <p:spPr>
          <a:xfrm>
            <a:off x="864296" y="5135672"/>
            <a:ext cx="2076209" cy="369332"/>
          </a:xfrm>
          <a:prstGeom prst="rect">
            <a:avLst/>
          </a:prstGeom>
          <a:noFill/>
        </p:spPr>
        <p:txBody>
          <a:bodyPr wrap="none" rtlCol="0">
            <a:spAutoFit/>
          </a:bodyPr>
          <a:lstStyle/>
          <a:p>
            <a:r>
              <a:rPr lang="en-US" u="sng" dirty="0" smtClean="0"/>
              <a:t>20 </a:t>
            </a:r>
            <a:r>
              <a:rPr lang="en-US" dirty="0" smtClean="0"/>
              <a:t>* </a:t>
            </a:r>
            <a:r>
              <a:rPr lang="en-US" u="sng" dirty="0" smtClean="0"/>
              <a:t>19 </a:t>
            </a:r>
            <a:r>
              <a:rPr lang="en-US" dirty="0" smtClean="0"/>
              <a:t>* </a:t>
            </a:r>
            <a:r>
              <a:rPr lang="en-US" u="sng" dirty="0" smtClean="0"/>
              <a:t>18 </a:t>
            </a:r>
            <a:r>
              <a:rPr lang="en-US" dirty="0" smtClean="0"/>
              <a:t>= 6,840</a:t>
            </a:r>
            <a:endParaRPr lang="en-US" dirty="0"/>
          </a:p>
        </p:txBody>
      </p:sp>
      <p:sp>
        <p:nvSpPr>
          <p:cNvPr id="6" name="TextBox 5"/>
          <p:cNvSpPr txBox="1"/>
          <p:nvPr/>
        </p:nvSpPr>
        <p:spPr>
          <a:xfrm>
            <a:off x="3670126" y="5060515"/>
            <a:ext cx="3832964" cy="646331"/>
          </a:xfrm>
          <a:prstGeom prst="rect">
            <a:avLst/>
          </a:prstGeom>
          <a:noFill/>
        </p:spPr>
        <p:txBody>
          <a:bodyPr wrap="square" rtlCol="0">
            <a:spAutoFit/>
          </a:bodyPr>
          <a:lstStyle/>
          <a:p>
            <a:r>
              <a:rPr lang="en-US" u="sng" dirty="0" smtClean="0"/>
              <a:t>20 * 19 * 18 * 17 * 16 * 15 * … * 1</a:t>
            </a:r>
          </a:p>
          <a:p>
            <a:r>
              <a:rPr lang="en-US" dirty="0" smtClean="0"/>
              <a:t>17 * 16 * 15 * … * 1</a:t>
            </a:r>
            <a:endParaRPr lang="en-US" dirty="0"/>
          </a:p>
        </p:txBody>
      </p:sp>
      <p:cxnSp>
        <p:nvCxnSpPr>
          <p:cNvPr id="8" name="Straight Connector 7"/>
          <p:cNvCxnSpPr/>
          <p:nvPr/>
        </p:nvCxnSpPr>
        <p:spPr>
          <a:xfrm flipV="1">
            <a:off x="5022936" y="5198302"/>
            <a:ext cx="2054269" cy="6263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695177" y="5498926"/>
            <a:ext cx="2054269" cy="6263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26718" y="2392471"/>
            <a:ext cx="6651320" cy="1477328"/>
          </a:xfrm>
          <a:prstGeom prst="rect">
            <a:avLst/>
          </a:prstGeom>
          <a:noFill/>
        </p:spPr>
        <p:txBody>
          <a:bodyPr wrap="square" rtlCol="0">
            <a:spAutoFit/>
          </a:bodyPr>
          <a:lstStyle/>
          <a:p>
            <a:r>
              <a:rPr lang="en-US" dirty="0" smtClean="0"/>
              <a:t>Problem Characteristics:</a:t>
            </a:r>
          </a:p>
          <a:p>
            <a:r>
              <a:rPr lang="en-US" dirty="0" smtClean="0"/>
              <a:t>An arrangement with a limited display.</a:t>
            </a:r>
          </a:p>
          <a:p>
            <a:r>
              <a:rPr lang="en-US" dirty="0" smtClean="0"/>
              <a:t>(0) Items are unique, so no duplication is possible (n).</a:t>
            </a:r>
          </a:p>
          <a:p>
            <a:pPr marL="342900" indent="-342900">
              <a:buAutoNum type="arabicParenBoth"/>
            </a:pPr>
            <a:r>
              <a:rPr lang="en-US" dirty="0" smtClean="0"/>
              <a:t>Order matters.</a:t>
            </a:r>
          </a:p>
          <a:p>
            <a:pPr marL="342900" indent="-342900">
              <a:buAutoNum type="arabicParenBoth"/>
            </a:pPr>
            <a:r>
              <a:rPr lang="en-US" dirty="0" smtClean="0"/>
              <a:t>A limited number of items to be displayed (k).</a:t>
            </a:r>
          </a:p>
        </p:txBody>
      </p:sp>
      <p:sp>
        <p:nvSpPr>
          <p:cNvPr id="11" name="TextBox 10"/>
          <p:cNvSpPr txBox="1"/>
          <p:nvPr/>
        </p:nvSpPr>
        <p:spPr>
          <a:xfrm>
            <a:off x="851770" y="5799551"/>
            <a:ext cx="2130520" cy="369332"/>
          </a:xfrm>
          <a:prstGeom prst="rect">
            <a:avLst/>
          </a:prstGeom>
          <a:noFill/>
        </p:spPr>
        <p:txBody>
          <a:bodyPr wrap="none" rtlCol="0">
            <a:spAutoFit/>
          </a:bodyPr>
          <a:lstStyle/>
          <a:p>
            <a:r>
              <a:rPr lang="en-US" dirty="0" smtClean="0"/>
              <a:t>Excel: =</a:t>
            </a:r>
            <a:r>
              <a:rPr lang="en-US" dirty="0" err="1" smtClean="0"/>
              <a:t>Permut</a:t>
            </a:r>
            <a:r>
              <a:rPr lang="en-US" dirty="0" smtClean="0"/>
              <a:t>(20,3)</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Chi-Square Example</a:t>
            </a:r>
            <a:endParaRPr lang="en-US" dirty="0"/>
          </a:p>
        </p:txBody>
      </p:sp>
      <p:graphicFrame>
        <p:nvGraphicFramePr>
          <p:cNvPr id="3" name="Table 2"/>
          <p:cNvGraphicFramePr>
            <a:graphicFrameLocks noGrp="1"/>
          </p:cNvGraphicFramePr>
          <p:nvPr/>
        </p:nvGraphicFramePr>
        <p:xfrm>
          <a:off x="902308" y="2331146"/>
          <a:ext cx="6788576" cy="3155251"/>
        </p:xfrm>
        <a:graphic>
          <a:graphicData uri="http://schemas.openxmlformats.org/drawingml/2006/table">
            <a:tbl>
              <a:tblPr/>
              <a:tblGrid>
                <a:gridCol w="1281224"/>
                <a:gridCol w="917892"/>
                <a:gridCol w="917892"/>
                <a:gridCol w="917892"/>
                <a:gridCol w="917892"/>
                <a:gridCol w="917892"/>
                <a:gridCol w="917892"/>
              </a:tblGrid>
              <a:tr h="286841">
                <a:tc>
                  <a:txBody>
                    <a:bodyPr/>
                    <a:lstStyle/>
                    <a:p>
                      <a:pPr algn="l" fontAlgn="b"/>
                      <a:endParaRPr lang="en-US" sz="1700" b="0" i="0" u="none" strike="noStrike" dirty="0">
                        <a:solidFill>
                          <a:srgbClr val="000000"/>
                        </a:solidFill>
                        <a:latin typeface="Calibri"/>
                      </a:endParaRPr>
                    </a:p>
                  </a:txBody>
                  <a:tcPr marL="14342" marR="14342" marT="14342" marB="0" anchor="b">
                    <a:lnL>
                      <a:noFill/>
                    </a:lnL>
                    <a:lnR>
                      <a:noFill/>
                    </a:lnR>
                    <a:lnT>
                      <a:noFill/>
                    </a:lnT>
                    <a:lnB>
                      <a:noFill/>
                    </a:lnB>
                  </a:tcPr>
                </a:tc>
                <a:tc gridSpan="2">
                  <a:txBody>
                    <a:bodyPr/>
                    <a:lstStyle/>
                    <a:p>
                      <a:pPr algn="ctr" fontAlgn="b"/>
                      <a:r>
                        <a:rPr lang="en-US" sz="1700" b="0" i="0" u="none" strike="noStrike" dirty="0">
                          <a:solidFill>
                            <a:srgbClr val="000000"/>
                          </a:solidFill>
                          <a:latin typeface="Calibri"/>
                        </a:rPr>
                        <a:t>Female</a:t>
                      </a:r>
                    </a:p>
                  </a:txBody>
                  <a:tcPr marL="14342" marR="14342" marT="14342" marB="0" anchor="b">
                    <a:lnL>
                      <a:noFill/>
                    </a:lnL>
                    <a:lnR>
                      <a:noFill/>
                    </a:lnR>
                    <a:lnT>
                      <a:noFill/>
                    </a:lnT>
                    <a:lnB>
                      <a:noFill/>
                    </a:lnB>
                  </a:tcPr>
                </a:tc>
                <a:tc hMerge="1">
                  <a:txBody>
                    <a:bodyPr/>
                    <a:lstStyle/>
                    <a:p>
                      <a:pPr algn="l" fontAlgn="b"/>
                      <a:endParaRPr lang="en-US" sz="1700" b="0" i="0" u="none" strike="noStrike" dirty="0">
                        <a:solidFill>
                          <a:srgbClr val="000000"/>
                        </a:solidFill>
                        <a:latin typeface="Calibri"/>
                      </a:endParaRPr>
                    </a:p>
                  </a:txBody>
                  <a:tcPr marL="14342" marR="14342" marT="14342" marB="0" anchor="b">
                    <a:lnL>
                      <a:noFill/>
                    </a:lnL>
                    <a:lnR>
                      <a:noFill/>
                    </a:lnR>
                    <a:lnT>
                      <a:noFill/>
                    </a:lnT>
                    <a:lnB>
                      <a:noFill/>
                    </a:lnB>
                  </a:tcPr>
                </a:tc>
                <a:tc gridSpan="2">
                  <a:txBody>
                    <a:bodyPr/>
                    <a:lstStyle/>
                    <a:p>
                      <a:pPr algn="ctr" fontAlgn="b"/>
                      <a:r>
                        <a:rPr lang="en-US" sz="1700" b="0" i="0" u="none" strike="noStrike" dirty="0">
                          <a:solidFill>
                            <a:srgbClr val="000000"/>
                          </a:solidFill>
                          <a:latin typeface="Calibri"/>
                        </a:rPr>
                        <a:t>Male</a:t>
                      </a:r>
                    </a:p>
                  </a:txBody>
                  <a:tcPr marL="14342" marR="14342" marT="14342" marB="0" anchor="b">
                    <a:lnL>
                      <a:noFill/>
                    </a:lnL>
                    <a:lnR>
                      <a:noFill/>
                    </a:lnR>
                    <a:lnT>
                      <a:noFill/>
                    </a:lnT>
                    <a:lnB>
                      <a:noFill/>
                    </a:lnB>
                  </a:tcPr>
                </a:tc>
                <a:tc hMerge="1">
                  <a:txBody>
                    <a:bodyPr/>
                    <a:lstStyle/>
                    <a:p>
                      <a:pPr algn="l" fontAlgn="b"/>
                      <a:endParaRPr lang="en-US" sz="1700" b="0" i="0" u="none" strike="noStrike" dirty="0">
                        <a:solidFill>
                          <a:srgbClr val="000000"/>
                        </a:solidFill>
                        <a:latin typeface="Calibri"/>
                      </a:endParaRPr>
                    </a:p>
                  </a:txBody>
                  <a:tcPr marL="14342" marR="14342" marT="14342" marB="0" anchor="b">
                    <a:lnL>
                      <a:noFill/>
                    </a:lnL>
                    <a:lnR>
                      <a:noFill/>
                    </a:lnR>
                    <a:lnT>
                      <a:noFill/>
                    </a:lnT>
                    <a:lnB>
                      <a:noFill/>
                    </a:lnB>
                  </a:tcPr>
                </a:tc>
                <a:tc gridSpan="2">
                  <a:txBody>
                    <a:bodyPr/>
                    <a:lstStyle/>
                    <a:p>
                      <a:pPr algn="ctr" fontAlgn="b"/>
                      <a:r>
                        <a:rPr lang="en-US" sz="1700" b="0" i="0" u="none" strike="noStrike" dirty="0">
                          <a:solidFill>
                            <a:srgbClr val="000000"/>
                          </a:solidFill>
                          <a:latin typeface="Calibri"/>
                        </a:rPr>
                        <a:t>Total</a:t>
                      </a:r>
                    </a:p>
                  </a:txBody>
                  <a:tcPr marL="14342" marR="14342" marT="14342" marB="0" anchor="b">
                    <a:lnL>
                      <a:noFill/>
                    </a:lnL>
                    <a:lnR>
                      <a:noFill/>
                    </a:lnR>
                    <a:lnT>
                      <a:noFill/>
                    </a:lnT>
                    <a:lnB>
                      <a:noFill/>
                    </a:lnB>
                  </a:tcPr>
                </a:tc>
                <a:tc hMerge="1">
                  <a:txBody>
                    <a:bodyPr/>
                    <a:lstStyle/>
                    <a:p>
                      <a:pPr algn="l" fontAlgn="b"/>
                      <a:endParaRPr lang="en-US" sz="1700" b="0" i="0" u="none" strike="noStrike" dirty="0">
                        <a:solidFill>
                          <a:srgbClr val="000000"/>
                        </a:solidFill>
                        <a:latin typeface="Calibri"/>
                      </a:endParaRPr>
                    </a:p>
                  </a:txBody>
                  <a:tcPr marL="14342" marR="14342" marT="14342" marB="0" anchor="b">
                    <a:lnL>
                      <a:noFill/>
                    </a:lnL>
                    <a:lnR>
                      <a:noFill/>
                    </a:lnR>
                    <a:lnT>
                      <a:noFill/>
                    </a:lnT>
                    <a:lnB>
                      <a:noFill/>
                    </a:lnB>
                  </a:tcPr>
                </a:tc>
              </a:tr>
              <a:tr h="286841">
                <a:tc>
                  <a:txBody>
                    <a:bodyPr/>
                    <a:lstStyle/>
                    <a:p>
                      <a:pPr algn="l" fontAlgn="b"/>
                      <a:endParaRPr lang="en-US" sz="1700" b="0" i="0" u="none" strike="noStrike">
                        <a:solidFill>
                          <a:srgbClr val="000000"/>
                        </a:solidFill>
                        <a:latin typeface="Calibri"/>
                      </a:endParaRPr>
                    </a:p>
                  </a:txBody>
                  <a:tcPr marL="14342" marR="14342" marT="14342" marB="0" anchor="b">
                    <a:lnL>
                      <a:noFill/>
                    </a:lnL>
                    <a:lnR>
                      <a:noFill/>
                    </a:lnR>
                    <a:lnT>
                      <a:noFill/>
                    </a:lnT>
                    <a:lnB>
                      <a:noFill/>
                    </a:lnB>
                  </a:tcPr>
                </a:tc>
                <a:tc>
                  <a:txBody>
                    <a:bodyPr/>
                    <a:lstStyle/>
                    <a:p>
                      <a:pPr algn="ctr" fontAlgn="b"/>
                      <a:r>
                        <a:rPr lang="en-US" sz="1700" b="0" i="0" u="none" strike="noStrike" dirty="0">
                          <a:solidFill>
                            <a:srgbClr val="000000"/>
                          </a:solidFill>
                          <a:latin typeface="Calibri"/>
                        </a:rPr>
                        <a:t>N</a:t>
                      </a:r>
                    </a:p>
                  </a:txBody>
                  <a:tcPr marL="14342" marR="14342" marT="14342" marB="0" anchor="b">
                    <a:lnL>
                      <a:noFill/>
                    </a:lnL>
                    <a:lnR>
                      <a:noFill/>
                    </a:lnR>
                    <a:lnT>
                      <a:noFill/>
                    </a:lnT>
                    <a:lnB>
                      <a:noFill/>
                    </a:lnB>
                  </a:tcPr>
                </a:tc>
                <a:tc>
                  <a:txBody>
                    <a:bodyPr/>
                    <a:lstStyle/>
                    <a:p>
                      <a:pPr algn="ctr" fontAlgn="b"/>
                      <a:r>
                        <a:rPr lang="en-US" sz="1700" b="0" i="0" u="none" strike="noStrike" dirty="0">
                          <a:solidFill>
                            <a:srgbClr val="000000"/>
                          </a:solidFill>
                          <a:latin typeface="Calibri"/>
                        </a:rPr>
                        <a:t>Promoted</a:t>
                      </a:r>
                    </a:p>
                  </a:txBody>
                  <a:tcPr marL="14342" marR="14342" marT="14342" marB="0" anchor="b">
                    <a:lnL>
                      <a:noFill/>
                    </a:lnL>
                    <a:lnR>
                      <a:noFill/>
                    </a:lnR>
                    <a:lnT>
                      <a:noFill/>
                    </a:lnT>
                    <a:lnB>
                      <a:noFill/>
                    </a:lnB>
                  </a:tcPr>
                </a:tc>
                <a:tc>
                  <a:txBody>
                    <a:bodyPr/>
                    <a:lstStyle/>
                    <a:p>
                      <a:pPr algn="ctr" fontAlgn="b"/>
                      <a:r>
                        <a:rPr lang="en-US" sz="1700" b="0" i="0" u="none" strike="noStrike" dirty="0">
                          <a:solidFill>
                            <a:srgbClr val="000000"/>
                          </a:solidFill>
                          <a:latin typeface="Calibri"/>
                        </a:rPr>
                        <a:t>N</a:t>
                      </a:r>
                    </a:p>
                  </a:txBody>
                  <a:tcPr marL="14342" marR="14342" marT="14342" marB="0" anchor="b">
                    <a:lnL>
                      <a:noFill/>
                    </a:lnL>
                    <a:lnR>
                      <a:noFill/>
                    </a:lnR>
                    <a:lnT>
                      <a:noFill/>
                    </a:lnT>
                    <a:lnB>
                      <a:noFill/>
                    </a:lnB>
                  </a:tcPr>
                </a:tc>
                <a:tc>
                  <a:txBody>
                    <a:bodyPr/>
                    <a:lstStyle/>
                    <a:p>
                      <a:pPr algn="l" fontAlgn="b"/>
                      <a:r>
                        <a:rPr lang="en-US" sz="1700" b="0" i="0" u="none" strike="noStrike">
                          <a:solidFill>
                            <a:srgbClr val="000000"/>
                          </a:solidFill>
                          <a:latin typeface="Calibri"/>
                        </a:rPr>
                        <a:t>Promoted</a:t>
                      </a:r>
                    </a:p>
                  </a:txBody>
                  <a:tcPr marL="14342" marR="14342" marT="14342" marB="0" anchor="b">
                    <a:lnL>
                      <a:noFill/>
                    </a:lnL>
                    <a:lnR>
                      <a:noFill/>
                    </a:lnR>
                    <a:lnT>
                      <a:noFill/>
                    </a:lnT>
                    <a:lnB>
                      <a:noFill/>
                    </a:lnB>
                  </a:tcPr>
                </a:tc>
                <a:tc>
                  <a:txBody>
                    <a:bodyPr/>
                    <a:lstStyle/>
                    <a:p>
                      <a:pPr algn="ctr" fontAlgn="b"/>
                      <a:r>
                        <a:rPr lang="en-US" sz="1700" b="0" i="0" u="none" strike="noStrike" dirty="0">
                          <a:solidFill>
                            <a:srgbClr val="000000"/>
                          </a:solidFill>
                          <a:latin typeface="Calibri"/>
                        </a:rPr>
                        <a:t>N</a:t>
                      </a:r>
                    </a:p>
                  </a:txBody>
                  <a:tcPr marL="14342" marR="14342" marT="14342" marB="0" anchor="b">
                    <a:lnL>
                      <a:noFill/>
                    </a:lnL>
                    <a:lnR>
                      <a:noFill/>
                    </a:lnR>
                    <a:lnT>
                      <a:noFill/>
                    </a:lnT>
                    <a:lnB>
                      <a:noFill/>
                    </a:lnB>
                  </a:tcPr>
                </a:tc>
                <a:tc>
                  <a:txBody>
                    <a:bodyPr/>
                    <a:lstStyle/>
                    <a:p>
                      <a:pPr algn="l" fontAlgn="b"/>
                      <a:r>
                        <a:rPr lang="en-US" sz="1700" b="0" i="0" u="none" strike="noStrike">
                          <a:solidFill>
                            <a:srgbClr val="000000"/>
                          </a:solidFill>
                          <a:latin typeface="Calibri"/>
                        </a:rPr>
                        <a:t>Promoted</a:t>
                      </a:r>
                    </a:p>
                  </a:txBody>
                  <a:tcPr marL="14342" marR="14342" marT="14342" marB="0" anchor="b">
                    <a:lnL>
                      <a:noFill/>
                    </a:lnL>
                    <a:lnR>
                      <a:noFill/>
                    </a:lnR>
                    <a:lnT>
                      <a:noFill/>
                    </a:lnT>
                    <a:lnB>
                      <a:noFill/>
                    </a:lnB>
                  </a:tcPr>
                </a:tc>
              </a:tr>
              <a:tr h="286841">
                <a:tc>
                  <a:txBody>
                    <a:bodyPr/>
                    <a:lstStyle/>
                    <a:p>
                      <a:pPr algn="l" fontAlgn="b"/>
                      <a:r>
                        <a:rPr lang="en-US" sz="1700" b="0" i="0" u="none" strike="noStrike">
                          <a:solidFill>
                            <a:srgbClr val="000000"/>
                          </a:solidFill>
                          <a:latin typeface="Calibri"/>
                        </a:rPr>
                        <a:t>Manager1</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27</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15</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32</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12</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59</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27</a:t>
                      </a:r>
                    </a:p>
                  </a:txBody>
                  <a:tcPr marL="14342" marR="14342" marT="14342" marB="0" anchor="b">
                    <a:lnL>
                      <a:noFill/>
                    </a:lnL>
                    <a:lnR>
                      <a:noFill/>
                    </a:lnR>
                    <a:lnT>
                      <a:noFill/>
                    </a:lnT>
                    <a:lnB>
                      <a:noFill/>
                    </a:lnB>
                  </a:tcPr>
                </a:tc>
              </a:tr>
              <a:tr h="286841">
                <a:tc>
                  <a:txBody>
                    <a:bodyPr/>
                    <a:lstStyle/>
                    <a:p>
                      <a:pPr algn="l" fontAlgn="b"/>
                      <a:r>
                        <a:rPr lang="en-US" sz="1700" b="0" i="0" u="none" strike="noStrike">
                          <a:solidFill>
                            <a:srgbClr val="000000"/>
                          </a:solidFill>
                          <a:latin typeface="Calibri"/>
                        </a:rPr>
                        <a:t>Manager2</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21</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9</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29</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11</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50</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20</a:t>
                      </a:r>
                    </a:p>
                  </a:txBody>
                  <a:tcPr marL="14342" marR="14342" marT="14342" marB="0" anchor="b">
                    <a:lnL>
                      <a:noFill/>
                    </a:lnL>
                    <a:lnR>
                      <a:noFill/>
                    </a:lnR>
                    <a:lnT>
                      <a:noFill/>
                    </a:lnT>
                    <a:lnB>
                      <a:noFill/>
                    </a:lnB>
                  </a:tcPr>
                </a:tc>
              </a:tr>
              <a:tr h="286841">
                <a:tc>
                  <a:txBody>
                    <a:bodyPr/>
                    <a:lstStyle/>
                    <a:p>
                      <a:pPr algn="l" fontAlgn="b"/>
                      <a:r>
                        <a:rPr lang="en-US" sz="1700" b="0" i="0" u="none" strike="noStrike">
                          <a:solidFill>
                            <a:srgbClr val="000000"/>
                          </a:solidFill>
                          <a:latin typeface="Calibri"/>
                        </a:rPr>
                        <a:t>Manager3</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16</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4</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21</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5</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37</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9</a:t>
                      </a:r>
                    </a:p>
                  </a:txBody>
                  <a:tcPr marL="14342" marR="14342" marT="14342" marB="0" anchor="b">
                    <a:lnL>
                      <a:noFill/>
                    </a:lnL>
                    <a:lnR>
                      <a:noFill/>
                    </a:lnR>
                    <a:lnT>
                      <a:noFill/>
                    </a:lnT>
                    <a:lnB>
                      <a:noFill/>
                    </a:lnB>
                  </a:tcPr>
                </a:tc>
              </a:tr>
              <a:tr h="286841">
                <a:tc>
                  <a:txBody>
                    <a:bodyPr/>
                    <a:lstStyle/>
                    <a:p>
                      <a:pPr algn="l" fontAlgn="b"/>
                      <a:r>
                        <a:rPr lang="en-US" sz="1700" b="0" i="0" u="none" strike="noStrike">
                          <a:solidFill>
                            <a:srgbClr val="000000"/>
                          </a:solidFill>
                          <a:latin typeface="Calibri"/>
                        </a:rPr>
                        <a:t>Manager4</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31</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7</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41</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9</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72</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16</a:t>
                      </a:r>
                    </a:p>
                  </a:txBody>
                  <a:tcPr marL="14342" marR="14342" marT="14342" marB="0" anchor="b">
                    <a:lnL>
                      <a:noFill/>
                    </a:lnL>
                    <a:lnR>
                      <a:noFill/>
                    </a:lnR>
                    <a:lnT>
                      <a:noFill/>
                    </a:lnT>
                    <a:lnB>
                      <a:noFill/>
                    </a:lnB>
                  </a:tcPr>
                </a:tc>
              </a:tr>
              <a:tr h="286841">
                <a:tc>
                  <a:txBody>
                    <a:bodyPr/>
                    <a:lstStyle/>
                    <a:p>
                      <a:pPr algn="l" fontAlgn="b"/>
                      <a:r>
                        <a:rPr lang="en-US" sz="1700" b="0" i="0" u="none" strike="noStrike">
                          <a:solidFill>
                            <a:srgbClr val="000000"/>
                          </a:solidFill>
                          <a:latin typeface="Calibri"/>
                        </a:rPr>
                        <a:t>Manager5</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9</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3</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7</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16</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5</a:t>
                      </a:r>
                    </a:p>
                  </a:txBody>
                  <a:tcPr marL="14342" marR="14342" marT="14342" marB="0" anchor="b">
                    <a:lnL>
                      <a:noFill/>
                    </a:lnL>
                    <a:lnR>
                      <a:noFill/>
                    </a:lnR>
                    <a:lnT>
                      <a:noFill/>
                    </a:lnT>
                    <a:lnB>
                      <a:noFill/>
                    </a:lnB>
                  </a:tcPr>
                </a:tc>
              </a:tr>
              <a:tr h="286841">
                <a:tc>
                  <a:txBody>
                    <a:bodyPr/>
                    <a:lstStyle/>
                    <a:p>
                      <a:pPr algn="l" fontAlgn="b"/>
                      <a:r>
                        <a:rPr lang="en-US" sz="1700" b="0" i="0" u="none" strike="noStrike">
                          <a:solidFill>
                            <a:srgbClr val="000000"/>
                          </a:solidFill>
                          <a:latin typeface="Calibri"/>
                        </a:rPr>
                        <a:t>Manager6</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17</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7</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11</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28</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9</a:t>
                      </a:r>
                    </a:p>
                  </a:txBody>
                  <a:tcPr marL="14342" marR="14342" marT="14342" marB="0" anchor="b">
                    <a:lnL>
                      <a:noFill/>
                    </a:lnL>
                    <a:lnR>
                      <a:noFill/>
                    </a:lnR>
                    <a:lnT>
                      <a:noFill/>
                    </a:lnT>
                    <a:lnB>
                      <a:noFill/>
                    </a:lnB>
                  </a:tcPr>
                </a:tc>
              </a:tr>
              <a:tr h="286841">
                <a:tc>
                  <a:txBody>
                    <a:bodyPr/>
                    <a:lstStyle/>
                    <a:p>
                      <a:pPr algn="l" fontAlgn="b"/>
                      <a:r>
                        <a:rPr lang="en-US" sz="1700" b="0" i="0" u="none" strike="noStrike">
                          <a:solidFill>
                            <a:srgbClr val="000000"/>
                          </a:solidFill>
                          <a:latin typeface="Calibri"/>
                        </a:rPr>
                        <a:t>Manager7</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19</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5</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7</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26</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6</a:t>
                      </a:r>
                    </a:p>
                  </a:txBody>
                  <a:tcPr marL="14342" marR="14342" marT="14342" marB="0" anchor="b">
                    <a:lnL>
                      <a:noFill/>
                    </a:lnL>
                    <a:lnR>
                      <a:noFill/>
                    </a:lnR>
                    <a:lnT>
                      <a:noFill/>
                    </a:lnT>
                    <a:lnB>
                      <a:noFill/>
                    </a:lnB>
                  </a:tcPr>
                </a:tc>
              </a:tr>
              <a:tr h="286841">
                <a:tc>
                  <a:txBody>
                    <a:bodyPr/>
                    <a:lstStyle/>
                    <a:p>
                      <a:pPr algn="l" fontAlgn="b"/>
                      <a:r>
                        <a:rPr lang="en-US" sz="1700" b="0" i="0" u="none" strike="noStrike">
                          <a:solidFill>
                            <a:srgbClr val="000000"/>
                          </a:solidFill>
                          <a:latin typeface="Calibri"/>
                        </a:rPr>
                        <a:t>Total</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140</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50</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148</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42</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288</a:t>
                      </a: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92</a:t>
                      </a:r>
                    </a:p>
                  </a:txBody>
                  <a:tcPr marL="14342" marR="14342" marT="14342" marB="0" anchor="b">
                    <a:lnL>
                      <a:noFill/>
                    </a:lnL>
                    <a:lnR>
                      <a:noFill/>
                    </a:lnR>
                    <a:lnT>
                      <a:noFill/>
                    </a:lnT>
                    <a:lnB>
                      <a:noFill/>
                    </a:lnB>
                  </a:tcPr>
                </a:tc>
              </a:tr>
              <a:tr h="286841">
                <a:tc>
                  <a:txBody>
                    <a:bodyPr/>
                    <a:lstStyle/>
                    <a:p>
                      <a:pPr algn="l" fontAlgn="b"/>
                      <a:r>
                        <a:rPr lang="en-US" sz="1700" b="0" i="0" u="none" strike="noStrike">
                          <a:solidFill>
                            <a:srgbClr val="000000"/>
                          </a:solidFill>
                          <a:latin typeface="Calibri"/>
                        </a:rPr>
                        <a:t>ratio</a:t>
                      </a:r>
                    </a:p>
                  </a:txBody>
                  <a:tcPr marL="14342" marR="14342" marT="14342" marB="0" anchor="b">
                    <a:lnL>
                      <a:noFill/>
                    </a:lnL>
                    <a:lnR>
                      <a:noFill/>
                    </a:lnR>
                    <a:lnT>
                      <a:noFill/>
                    </a:lnT>
                    <a:lnB>
                      <a:noFill/>
                    </a:lnB>
                  </a:tcPr>
                </a:tc>
                <a:tc>
                  <a:txBody>
                    <a:bodyPr/>
                    <a:lstStyle/>
                    <a:p>
                      <a:pPr algn="l" fontAlgn="b"/>
                      <a:endParaRPr lang="en-US" sz="1700" b="0" i="0" u="none" strike="noStrike">
                        <a:solidFill>
                          <a:srgbClr val="000000"/>
                        </a:solidFill>
                        <a:latin typeface="Calibri"/>
                      </a:endParaRP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0.357</a:t>
                      </a:r>
                    </a:p>
                  </a:txBody>
                  <a:tcPr marL="14342" marR="14342" marT="14342" marB="0" anchor="b">
                    <a:lnL>
                      <a:noFill/>
                    </a:lnL>
                    <a:lnR>
                      <a:noFill/>
                    </a:lnR>
                    <a:lnT>
                      <a:noFill/>
                    </a:lnT>
                    <a:lnB>
                      <a:noFill/>
                    </a:lnB>
                  </a:tcPr>
                </a:tc>
                <a:tc>
                  <a:txBody>
                    <a:bodyPr/>
                    <a:lstStyle/>
                    <a:p>
                      <a:pPr algn="l" fontAlgn="b"/>
                      <a:endParaRPr lang="en-US" sz="1700" b="0" i="0" u="none" strike="noStrike">
                        <a:solidFill>
                          <a:srgbClr val="000000"/>
                        </a:solidFill>
                        <a:latin typeface="Calibri"/>
                      </a:endParaRPr>
                    </a:p>
                  </a:txBody>
                  <a:tcPr marL="14342" marR="14342" marT="14342" marB="0" anchor="b">
                    <a:lnL>
                      <a:noFill/>
                    </a:lnL>
                    <a:lnR>
                      <a:noFill/>
                    </a:lnR>
                    <a:lnT>
                      <a:noFill/>
                    </a:lnT>
                    <a:lnB>
                      <a:noFill/>
                    </a:lnB>
                  </a:tcPr>
                </a:tc>
                <a:tc>
                  <a:txBody>
                    <a:bodyPr/>
                    <a:lstStyle/>
                    <a:p>
                      <a:pPr algn="r" fontAlgn="b"/>
                      <a:r>
                        <a:rPr lang="en-US" sz="1700" b="0" i="0" u="none" strike="noStrike">
                          <a:solidFill>
                            <a:srgbClr val="000000"/>
                          </a:solidFill>
                          <a:latin typeface="Calibri"/>
                        </a:rPr>
                        <a:t>0.284</a:t>
                      </a:r>
                    </a:p>
                  </a:txBody>
                  <a:tcPr marL="14342" marR="14342" marT="14342" marB="0" anchor="b">
                    <a:lnL>
                      <a:noFill/>
                    </a:lnL>
                    <a:lnR>
                      <a:noFill/>
                    </a:lnR>
                    <a:lnT>
                      <a:noFill/>
                    </a:lnT>
                    <a:lnB>
                      <a:noFill/>
                    </a:lnB>
                  </a:tcPr>
                </a:tc>
                <a:tc>
                  <a:txBody>
                    <a:bodyPr/>
                    <a:lstStyle/>
                    <a:p>
                      <a:pPr algn="l" fontAlgn="b"/>
                      <a:endParaRPr lang="en-US" sz="1700" b="0" i="0" u="none" strike="noStrike">
                        <a:solidFill>
                          <a:srgbClr val="000000"/>
                        </a:solidFill>
                        <a:latin typeface="Calibri"/>
                      </a:endParaRPr>
                    </a:p>
                  </a:txBody>
                  <a:tcPr marL="14342" marR="14342" marT="14342" marB="0" anchor="b">
                    <a:lnL>
                      <a:noFill/>
                    </a:lnL>
                    <a:lnR>
                      <a:noFill/>
                    </a:lnR>
                    <a:lnT>
                      <a:noFill/>
                    </a:lnT>
                    <a:lnB>
                      <a:noFill/>
                    </a:lnB>
                  </a:tcPr>
                </a:tc>
                <a:tc>
                  <a:txBody>
                    <a:bodyPr/>
                    <a:lstStyle/>
                    <a:p>
                      <a:pPr algn="r" fontAlgn="b"/>
                      <a:r>
                        <a:rPr lang="en-US" sz="1700" b="1" i="0" u="none" strike="noStrike" dirty="0">
                          <a:solidFill>
                            <a:srgbClr val="000000"/>
                          </a:solidFill>
                          <a:latin typeface="Calibri"/>
                        </a:rPr>
                        <a:t>0.319</a:t>
                      </a:r>
                    </a:p>
                  </a:txBody>
                  <a:tcPr marL="14342" marR="14342" marT="14342" marB="0" anchor="b">
                    <a:lnL>
                      <a:noFill/>
                    </a:lnL>
                    <a:lnR>
                      <a:noFill/>
                    </a:lnR>
                    <a:lnT>
                      <a:noFill/>
                    </a:lnT>
                    <a:lnB>
                      <a:noFill/>
                    </a:lnB>
                  </a:tcPr>
                </a:tc>
              </a:tr>
            </a:tbl>
          </a:graphicData>
        </a:graphic>
      </p:graphicFrame>
      <p:sp>
        <p:nvSpPr>
          <p:cNvPr id="4" name="TextBox 3"/>
          <p:cNvSpPr txBox="1"/>
          <p:nvPr/>
        </p:nvSpPr>
        <p:spPr>
          <a:xfrm>
            <a:off x="914400" y="1177447"/>
            <a:ext cx="7326108" cy="923330"/>
          </a:xfrm>
          <a:prstGeom prst="rect">
            <a:avLst/>
          </a:prstGeom>
          <a:noFill/>
        </p:spPr>
        <p:txBody>
          <a:bodyPr wrap="none" rtlCol="0">
            <a:spAutoFit/>
          </a:bodyPr>
          <a:lstStyle/>
          <a:p>
            <a:r>
              <a:rPr lang="en-US" dirty="0" smtClean="0"/>
              <a:t>Are female workers promoted more or less often than male workers?</a:t>
            </a:r>
          </a:p>
          <a:p>
            <a:r>
              <a:rPr lang="en-US" dirty="0" smtClean="0"/>
              <a:t>Data from 7 managers. Null hypothesis: no discrimination.</a:t>
            </a:r>
          </a:p>
          <a:p>
            <a:r>
              <a:rPr lang="en-US" dirty="0" smtClean="0"/>
              <a:t>Use Overall percentage as expected promotion rate—all departments equal.</a:t>
            </a:r>
            <a:endParaRPr lang="en-US" dirty="0"/>
          </a:p>
        </p:txBody>
      </p:sp>
      <p:sp>
        <p:nvSpPr>
          <p:cNvPr id="5" name="TextBox 4"/>
          <p:cNvSpPr txBox="1"/>
          <p:nvPr/>
        </p:nvSpPr>
        <p:spPr>
          <a:xfrm>
            <a:off x="926926" y="5887233"/>
            <a:ext cx="6789107" cy="646331"/>
          </a:xfrm>
          <a:prstGeom prst="rect">
            <a:avLst/>
          </a:prstGeom>
          <a:noFill/>
        </p:spPr>
        <p:txBody>
          <a:bodyPr wrap="square" rtlCol="0">
            <a:spAutoFit/>
          </a:bodyPr>
          <a:lstStyle/>
          <a:p>
            <a:r>
              <a:rPr lang="en-US" dirty="0" smtClean="0"/>
              <a:t>Is actually a data mining problem. Need to retrieve appropriate data.</a:t>
            </a:r>
          </a:p>
          <a:p>
            <a:r>
              <a:rPr lang="en-US" dirty="0" smtClean="0"/>
              <a:t>Then compute X</a:t>
            </a:r>
            <a:r>
              <a:rPr lang="en-US" baseline="30000" dirty="0" smtClean="0"/>
              <a:t>2</a:t>
            </a:r>
            <a:r>
              <a:rPr lang="en-US" dirty="0" smtClean="0"/>
              <a:t> statistic.</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Chi-Square Results</a:t>
            </a:r>
            <a:endParaRPr lang="en-US" dirty="0"/>
          </a:p>
        </p:txBody>
      </p:sp>
      <p:graphicFrame>
        <p:nvGraphicFramePr>
          <p:cNvPr id="4" name="Table 3"/>
          <p:cNvGraphicFramePr>
            <a:graphicFrameLocks noGrp="1"/>
          </p:cNvGraphicFramePr>
          <p:nvPr/>
        </p:nvGraphicFramePr>
        <p:xfrm>
          <a:off x="839677" y="1324106"/>
          <a:ext cx="7034495" cy="2972320"/>
        </p:xfrm>
        <a:graphic>
          <a:graphicData uri="http://schemas.openxmlformats.org/drawingml/2006/table">
            <a:tbl>
              <a:tblPr/>
              <a:tblGrid>
                <a:gridCol w="1327637"/>
                <a:gridCol w="951143"/>
                <a:gridCol w="951143"/>
                <a:gridCol w="951143"/>
                <a:gridCol w="951143"/>
                <a:gridCol w="951143"/>
                <a:gridCol w="951143"/>
              </a:tblGrid>
              <a:tr h="297232">
                <a:tc>
                  <a:txBody>
                    <a:bodyPr/>
                    <a:lstStyle/>
                    <a:p>
                      <a:pPr algn="l" fontAlgn="b"/>
                      <a:endParaRPr lang="en-US" sz="1700" b="0" i="0" u="none" strike="noStrike">
                        <a:solidFill>
                          <a:srgbClr val="000000"/>
                        </a:solidFill>
                        <a:latin typeface="Calibri"/>
                      </a:endParaRPr>
                    </a:p>
                  </a:txBody>
                  <a:tcPr marL="14862" marR="14862" marT="14862" marB="0" anchor="b">
                    <a:lnL>
                      <a:noFill/>
                    </a:lnL>
                    <a:lnR>
                      <a:noFill/>
                    </a:lnR>
                    <a:lnT>
                      <a:noFill/>
                    </a:lnT>
                    <a:lnB>
                      <a:noFill/>
                    </a:lnB>
                  </a:tcPr>
                </a:tc>
                <a:tc gridSpan="2">
                  <a:txBody>
                    <a:bodyPr/>
                    <a:lstStyle/>
                    <a:p>
                      <a:pPr algn="ctr" fontAlgn="b"/>
                      <a:r>
                        <a:rPr lang="en-US" sz="1700" b="0" i="0" u="none" strike="noStrike" dirty="0">
                          <a:solidFill>
                            <a:srgbClr val="000000"/>
                          </a:solidFill>
                          <a:latin typeface="Calibri"/>
                        </a:rPr>
                        <a:t>Female</a:t>
                      </a:r>
                    </a:p>
                  </a:txBody>
                  <a:tcPr marL="14862" marR="14862" marT="14862" marB="0" anchor="b">
                    <a:lnL>
                      <a:noFill/>
                    </a:lnL>
                    <a:lnR>
                      <a:noFill/>
                    </a:lnR>
                    <a:lnT>
                      <a:noFill/>
                    </a:lnT>
                    <a:lnB>
                      <a:noFill/>
                    </a:lnB>
                  </a:tcPr>
                </a:tc>
                <a:tc hMerge="1">
                  <a:txBody>
                    <a:bodyPr/>
                    <a:lstStyle/>
                    <a:p>
                      <a:pPr algn="l" fontAlgn="b"/>
                      <a:endParaRPr lang="en-US" sz="1700" b="0" i="0" u="none" strike="noStrike" dirty="0">
                        <a:solidFill>
                          <a:srgbClr val="000000"/>
                        </a:solidFill>
                        <a:latin typeface="Calibri"/>
                      </a:endParaRPr>
                    </a:p>
                  </a:txBody>
                  <a:tcPr marL="14862" marR="14862" marT="14862" marB="0" anchor="b">
                    <a:lnL>
                      <a:noFill/>
                    </a:lnL>
                    <a:lnR>
                      <a:noFill/>
                    </a:lnR>
                    <a:lnT>
                      <a:noFill/>
                    </a:lnT>
                    <a:lnB>
                      <a:noFill/>
                    </a:lnB>
                  </a:tcPr>
                </a:tc>
                <a:tc>
                  <a:txBody>
                    <a:bodyPr/>
                    <a:lstStyle/>
                    <a:p>
                      <a:pPr algn="l" fontAlgn="b"/>
                      <a:endParaRPr lang="en-US" sz="1700" b="0" i="0" u="none" strike="noStrike">
                        <a:solidFill>
                          <a:srgbClr val="000000"/>
                        </a:solidFill>
                        <a:latin typeface="Calibri"/>
                      </a:endParaRPr>
                    </a:p>
                  </a:txBody>
                  <a:tcPr marL="14862" marR="14862" marT="14862" marB="0" anchor="b">
                    <a:lnL>
                      <a:noFill/>
                    </a:lnL>
                    <a:lnR>
                      <a:noFill/>
                    </a:lnR>
                    <a:lnT>
                      <a:noFill/>
                    </a:lnT>
                    <a:lnB>
                      <a:noFill/>
                    </a:lnB>
                  </a:tcPr>
                </a:tc>
                <a:tc gridSpan="2">
                  <a:txBody>
                    <a:bodyPr/>
                    <a:lstStyle/>
                    <a:p>
                      <a:pPr algn="ctr" fontAlgn="b"/>
                      <a:r>
                        <a:rPr lang="en-US" sz="1700" b="0" i="0" u="none" strike="noStrike" dirty="0">
                          <a:solidFill>
                            <a:srgbClr val="000000"/>
                          </a:solidFill>
                          <a:latin typeface="Calibri"/>
                        </a:rPr>
                        <a:t>Male</a:t>
                      </a:r>
                    </a:p>
                  </a:txBody>
                  <a:tcPr marL="14862" marR="14862" marT="14862" marB="0" anchor="b">
                    <a:lnL>
                      <a:noFill/>
                    </a:lnL>
                    <a:lnR>
                      <a:noFill/>
                    </a:lnR>
                    <a:lnT>
                      <a:noFill/>
                    </a:lnT>
                    <a:lnB>
                      <a:noFill/>
                    </a:lnB>
                  </a:tcPr>
                </a:tc>
                <a:tc hMerge="1">
                  <a:txBody>
                    <a:bodyPr/>
                    <a:lstStyle/>
                    <a:p>
                      <a:pPr algn="l" fontAlgn="b"/>
                      <a:endParaRPr lang="en-US" sz="1700" b="0" i="0" u="none" strike="noStrike" dirty="0">
                        <a:solidFill>
                          <a:srgbClr val="000000"/>
                        </a:solidFill>
                        <a:latin typeface="Calibri"/>
                      </a:endParaRPr>
                    </a:p>
                  </a:txBody>
                  <a:tcPr marL="14862" marR="14862" marT="14862" marB="0" anchor="b">
                    <a:lnL>
                      <a:noFill/>
                    </a:lnL>
                    <a:lnR>
                      <a:noFill/>
                    </a:lnR>
                    <a:lnT>
                      <a:noFill/>
                    </a:lnT>
                    <a:lnB>
                      <a:noFill/>
                    </a:lnB>
                  </a:tcPr>
                </a:tc>
                <a:tc>
                  <a:txBody>
                    <a:bodyPr/>
                    <a:lstStyle/>
                    <a:p>
                      <a:pPr algn="l" fontAlgn="b"/>
                      <a:endParaRPr lang="en-US" sz="1700" b="0" i="0" u="none" strike="noStrike">
                        <a:solidFill>
                          <a:srgbClr val="000000"/>
                        </a:solidFill>
                        <a:latin typeface="Calibri"/>
                      </a:endParaRPr>
                    </a:p>
                  </a:txBody>
                  <a:tcPr marL="14862" marR="14862" marT="14862" marB="0" anchor="b">
                    <a:lnL>
                      <a:noFill/>
                    </a:lnL>
                    <a:lnR>
                      <a:noFill/>
                    </a:lnR>
                    <a:lnT>
                      <a:noFill/>
                    </a:lnT>
                    <a:lnB>
                      <a:noFill/>
                    </a:lnB>
                  </a:tcPr>
                </a:tc>
              </a:tr>
              <a:tr h="297232">
                <a:tc>
                  <a:txBody>
                    <a:bodyPr/>
                    <a:lstStyle/>
                    <a:p>
                      <a:pPr algn="l" fontAlgn="b"/>
                      <a:endParaRPr lang="en-US" sz="1700" b="0" i="0" u="none" strike="noStrike">
                        <a:solidFill>
                          <a:srgbClr val="000000"/>
                        </a:solidFill>
                        <a:latin typeface="Calibri"/>
                      </a:endParaRPr>
                    </a:p>
                  </a:txBody>
                  <a:tcPr marL="14862" marR="14862" marT="14862" marB="0" anchor="b">
                    <a:lnL>
                      <a:noFill/>
                    </a:lnL>
                    <a:lnR>
                      <a:noFill/>
                    </a:lnR>
                    <a:lnT>
                      <a:noFill/>
                    </a:lnT>
                    <a:lnB>
                      <a:noFill/>
                    </a:lnB>
                  </a:tcPr>
                </a:tc>
                <a:tc>
                  <a:txBody>
                    <a:bodyPr/>
                    <a:lstStyle/>
                    <a:p>
                      <a:pPr algn="l" fontAlgn="b"/>
                      <a:r>
                        <a:rPr lang="en-US" sz="1700" b="0" i="0" u="none" strike="noStrike">
                          <a:solidFill>
                            <a:srgbClr val="000000"/>
                          </a:solidFill>
                          <a:latin typeface="Calibri"/>
                        </a:rPr>
                        <a:t>Observed</a:t>
                      </a:r>
                    </a:p>
                  </a:txBody>
                  <a:tcPr marL="14862" marR="14862" marT="14862" marB="0" anchor="b">
                    <a:lnL>
                      <a:noFill/>
                    </a:lnL>
                    <a:lnR>
                      <a:noFill/>
                    </a:lnR>
                    <a:lnT>
                      <a:noFill/>
                    </a:lnT>
                    <a:lnB>
                      <a:noFill/>
                    </a:lnB>
                  </a:tcPr>
                </a:tc>
                <a:tc>
                  <a:txBody>
                    <a:bodyPr/>
                    <a:lstStyle/>
                    <a:p>
                      <a:pPr algn="l" fontAlgn="b"/>
                      <a:r>
                        <a:rPr lang="en-US" sz="1700" b="0" i="0" u="none" strike="noStrike">
                          <a:solidFill>
                            <a:srgbClr val="000000"/>
                          </a:solidFill>
                          <a:latin typeface="Calibri"/>
                        </a:rPr>
                        <a:t>Expected</a:t>
                      </a:r>
                    </a:p>
                  </a:txBody>
                  <a:tcPr marL="14862" marR="14862" marT="14862" marB="0" anchor="b">
                    <a:lnL>
                      <a:noFill/>
                    </a:lnL>
                    <a:lnR>
                      <a:noFill/>
                    </a:lnR>
                    <a:lnT>
                      <a:noFill/>
                    </a:lnT>
                    <a:lnB>
                      <a:noFill/>
                    </a:lnB>
                  </a:tcPr>
                </a:tc>
                <a:tc>
                  <a:txBody>
                    <a:bodyPr/>
                    <a:lstStyle/>
                    <a:p>
                      <a:pPr algn="ctr" fontAlgn="b"/>
                      <a:r>
                        <a:rPr lang="en-US" sz="1700" b="0" i="0" u="none" strike="noStrike" dirty="0">
                          <a:solidFill>
                            <a:srgbClr val="000000"/>
                          </a:solidFill>
                          <a:latin typeface="Calibri"/>
                        </a:rPr>
                        <a:t>X2</a:t>
                      </a:r>
                    </a:p>
                  </a:txBody>
                  <a:tcPr marL="14862" marR="14862" marT="14862" marB="0" anchor="b">
                    <a:lnL>
                      <a:noFill/>
                    </a:lnL>
                    <a:lnR>
                      <a:noFill/>
                    </a:lnR>
                    <a:lnT>
                      <a:noFill/>
                    </a:lnT>
                    <a:lnB>
                      <a:noFill/>
                    </a:lnB>
                  </a:tcPr>
                </a:tc>
                <a:tc>
                  <a:txBody>
                    <a:bodyPr/>
                    <a:lstStyle/>
                    <a:p>
                      <a:pPr algn="l" fontAlgn="b"/>
                      <a:r>
                        <a:rPr lang="en-US" sz="1700" b="0" i="0" u="none" strike="noStrike">
                          <a:solidFill>
                            <a:srgbClr val="000000"/>
                          </a:solidFill>
                          <a:latin typeface="Calibri"/>
                        </a:rPr>
                        <a:t>Observed</a:t>
                      </a:r>
                    </a:p>
                  </a:txBody>
                  <a:tcPr marL="14862" marR="14862" marT="14862" marB="0" anchor="b">
                    <a:lnL>
                      <a:noFill/>
                    </a:lnL>
                    <a:lnR>
                      <a:noFill/>
                    </a:lnR>
                    <a:lnT>
                      <a:noFill/>
                    </a:lnT>
                    <a:lnB>
                      <a:noFill/>
                    </a:lnB>
                  </a:tcPr>
                </a:tc>
                <a:tc>
                  <a:txBody>
                    <a:bodyPr/>
                    <a:lstStyle/>
                    <a:p>
                      <a:pPr algn="l" fontAlgn="b"/>
                      <a:r>
                        <a:rPr lang="en-US" sz="1700" b="0" i="0" u="none" strike="noStrike">
                          <a:solidFill>
                            <a:srgbClr val="000000"/>
                          </a:solidFill>
                          <a:latin typeface="Calibri"/>
                        </a:rPr>
                        <a:t>Expected</a:t>
                      </a:r>
                    </a:p>
                  </a:txBody>
                  <a:tcPr marL="14862" marR="14862" marT="14862" marB="0" anchor="b">
                    <a:lnL>
                      <a:noFill/>
                    </a:lnL>
                    <a:lnR>
                      <a:noFill/>
                    </a:lnR>
                    <a:lnT>
                      <a:noFill/>
                    </a:lnT>
                    <a:lnB>
                      <a:noFill/>
                    </a:lnB>
                  </a:tcPr>
                </a:tc>
                <a:tc>
                  <a:txBody>
                    <a:bodyPr/>
                    <a:lstStyle/>
                    <a:p>
                      <a:pPr algn="ctr" fontAlgn="b"/>
                      <a:r>
                        <a:rPr lang="en-US" sz="1700" b="0" i="0" u="none" strike="noStrike" dirty="0">
                          <a:solidFill>
                            <a:srgbClr val="000000"/>
                          </a:solidFill>
                          <a:latin typeface="Calibri"/>
                        </a:rPr>
                        <a:t>X2</a:t>
                      </a:r>
                    </a:p>
                  </a:txBody>
                  <a:tcPr marL="14862" marR="14862" marT="14862" marB="0" anchor="b">
                    <a:lnL>
                      <a:noFill/>
                    </a:lnL>
                    <a:lnR>
                      <a:noFill/>
                    </a:lnR>
                    <a:lnT>
                      <a:noFill/>
                    </a:lnT>
                    <a:lnB>
                      <a:noFill/>
                    </a:lnB>
                  </a:tcPr>
                </a:tc>
              </a:tr>
              <a:tr h="297232">
                <a:tc>
                  <a:txBody>
                    <a:bodyPr/>
                    <a:lstStyle/>
                    <a:p>
                      <a:pPr algn="l" fontAlgn="b"/>
                      <a:r>
                        <a:rPr lang="en-US" sz="1700" b="0" i="0" u="none" strike="noStrike">
                          <a:solidFill>
                            <a:srgbClr val="000000"/>
                          </a:solidFill>
                          <a:latin typeface="Calibri"/>
                        </a:rPr>
                        <a:t>Manager1</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15</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8.625</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4.712</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12</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10.222</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0.309</a:t>
                      </a:r>
                    </a:p>
                  </a:txBody>
                  <a:tcPr marL="14862" marR="14862" marT="14862" marB="0" anchor="b">
                    <a:lnL>
                      <a:noFill/>
                    </a:lnL>
                    <a:lnR>
                      <a:noFill/>
                    </a:lnR>
                    <a:lnT>
                      <a:noFill/>
                    </a:lnT>
                    <a:lnB>
                      <a:noFill/>
                    </a:lnB>
                  </a:tcPr>
                </a:tc>
              </a:tr>
              <a:tr h="297232">
                <a:tc>
                  <a:txBody>
                    <a:bodyPr/>
                    <a:lstStyle/>
                    <a:p>
                      <a:pPr algn="l" fontAlgn="b"/>
                      <a:r>
                        <a:rPr lang="en-US" sz="1700" b="0" i="0" u="none" strike="noStrike">
                          <a:solidFill>
                            <a:srgbClr val="000000"/>
                          </a:solidFill>
                          <a:latin typeface="Calibri"/>
                        </a:rPr>
                        <a:t>Manager2</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9</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6.708</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0.783</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11</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9.264</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0.325</a:t>
                      </a:r>
                    </a:p>
                  </a:txBody>
                  <a:tcPr marL="14862" marR="14862" marT="14862" marB="0" anchor="b">
                    <a:lnL>
                      <a:noFill/>
                    </a:lnL>
                    <a:lnR>
                      <a:noFill/>
                    </a:lnR>
                    <a:lnT>
                      <a:noFill/>
                    </a:lnT>
                    <a:lnB>
                      <a:noFill/>
                    </a:lnB>
                  </a:tcPr>
                </a:tc>
              </a:tr>
              <a:tr h="297232">
                <a:tc>
                  <a:txBody>
                    <a:bodyPr/>
                    <a:lstStyle/>
                    <a:p>
                      <a:pPr algn="l" fontAlgn="b"/>
                      <a:r>
                        <a:rPr lang="en-US" sz="1700" b="0" i="0" u="none" strike="noStrike">
                          <a:solidFill>
                            <a:srgbClr val="000000"/>
                          </a:solidFill>
                          <a:latin typeface="Calibri"/>
                        </a:rPr>
                        <a:t>Manager3</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4</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5.111</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0.242</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5</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6.708</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0.435</a:t>
                      </a:r>
                    </a:p>
                  </a:txBody>
                  <a:tcPr marL="14862" marR="14862" marT="14862" marB="0" anchor="b">
                    <a:lnL>
                      <a:noFill/>
                    </a:lnL>
                    <a:lnR>
                      <a:noFill/>
                    </a:lnR>
                    <a:lnT>
                      <a:noFill/>
                    </a:lnT>
                    <a:lnB>
                      <a:noFill/>
                    </a:lnB>
                  </a:tcPr>
                </a:tc>
              </a:tr>
              <a:tr h="297232">
                <a:tc>
                  <a:txBody>
                    <a:bodyPr/>
                    <a:lstStyle/>
                    <a:p>
                      <a:pPr algn="l" fontAlgn="b"/>
                      <a:r>
                        <a:rPr lang="en-US" sz="1700" b="0" i="0" u="none" strike="noStrike">
                          <a:solidFill>
                            <a:srgbClr val="000000"/>
                          </a:solidFill>
                          <a:latin typeface="Calibri"/>
                        </a:rPr>
                        <a:t>Manager4</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7</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9.903</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0.851</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9</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13.097</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1.282</a:t>
                      </a:r>
                    </a:p>
                  </a:txBody>
                  <a:tcPr marL="14862" marR="14862" marT="14862" marB="0" anchor="b">
                    <a:lnL>
                      <a:noFill/>
                    </a:lnL>
                    <a:lnR>
                      <a:noFill/>
                    </a:lnR>
                    <a:lnT>
                      <a:noFill/>
                    </a:lnT>
                    <a:lnB>
                      <a:noFill/>
                    </a:lnB>
                  </a:tcPr>
                </a:tc>
              </a:tr>
              <a:tr h="297232">
                <a:tc>
                  <a:txBody>
                    <a:bodyPr/>
                    <a:lstStyle/>
                    <a:p>
                      <a:pPr algn="l" fontAlgn="b"/>
                      <a:r>
                        <a:rPr lang="en-US" sz="1700" b="0" i="0" u="none" strike="noStrike">
                          <a:solidFill>
                            <a:srgbClr val="000000"/>
                          </a:solidFill>
                          <a:latin typeface="Calibri"/>
                        </a:rPr>
                        <a:t>Manager5</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3</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2.875</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0.005</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2</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2.236</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0.025</a:t>
                      </a:r>
                    </a:p>
                  </a:txBody>
                  <a:tcPr marL="14862" marR="14862" marT="14862" marB="0" anchor="b">
                    <a:lnL>
                      <a:noFill/>
                    </a:lnL>
                    <a:lnR>
                      <a:noFill/>
                    </a:lnR>
                    <a:lnT>
                      <a:noFill/>
                    </a:lnT>
                    <a:lnB>
                      <a:noFill/>
                    </a:lnB>
                  </a:tcPr>
                </a:tc>
              </a:tr>
              <a:tr h="297232">
                <a:tc>
                  <a:txBody>
                    <a:bodyPr/>
                    <a:lstStyle/>
                    <a:p>
                      <a:pPr algn="l" fontAlgn="b"/>
                      <a:r>
                        <a:rPr lang="en-US" sz="1700" b="0" i="0" u="none" strike="noStrike">
                          <a:solidFill>
                            <a:srgbClr val="000000"/>
                          </a:solidFill>
                          <a:latin typeface="Calibri"/>
                        </a:rPr>
                        <a:t>Manager6</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7</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5.431</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0.454</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2</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3.514</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0.652</a:t>
                      </a:r>
                    </a:p>
                  </a:txBody>
                  <a:tcPr marL="14862" marR="14862" marT="14862" marB="0" anchor="b">
                    <a:lnL>
                      <a:noFill/>
                    </a:lnL>
                    <a:lnR>
                      <a:noFill/>
                    </a:lnR>
                    <a:lnT>
                      <a:noFill/>
                    </a:lnT>
                    <a:lnB>
                      <a:noFill/>
                    </a:lnB>
                  </a:tcPr>
                </a:tc>
              </a:tr>
              <a:tr h="297232">
                <a:tc>
                  <a:txBody>
                    <a:bodyPr/>
                    <a:lstStyle/>
                    <a:p>
                      <a:pPr algn="l" fontAlgn="b"/>
                      <a:r>
                        <a:rPr lang="en-US" sz="1700" b="0" i="0" u="none" strike="noStrike">
                          <a:solidFill>
                            <a:srgbClr val="000000"/>
                          </a:solidFill>
                          <a:latin typeface="Calibri"/>
                        </a:rPr>
                        <a:t>Manager7</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5</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6.069</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0.188</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1</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2.236</a:t>
                      </a: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0.683</a:t>
                      </a:r>
                    </a:p>
                  </a:txBody>
                  <a:tcPr marL="14862" marR="14862" marT="14862" marB="0" anchor="b">
                    <a:lnL>
                      <a:noFill/>
                    </a:lnL>
                    <a:lnR>
                      <a:noFill/>
                    </a:lnR>
                    <a:lnT>
                      <a:noFill/>
                    </a:lnT>
                    <a:lnB>
                      <a:noFill/>
                    </a:lnB>
                  </a:tcPr>
                </a:tc>
              </a:tr>
              <a:tr h="297232">
                <a:tc>
                  <a:txBody>
                    <a:bodyPr/>
                    <a:lstStyle/>
                    <a:p>
                      <a:pPr algn="l" fontAlgn="b"/>
                      <a:endParaRPr lang="en-US" sz="1700" b="0" i="0" u="none" strike="noStrike">
                        <a:solidFill>
                          <a:srgbClr val="000000"/>
                        </a:solidFill>
                        <a:latin typeface="Calibri"/>
                      </a:endParaRPr>
                    </a:p>
                  </a:txBody>
                  <a:tcPr marL="14862" marR="14862" marT="14862" marB="0" anchor="b">
                    <a:lnL>
                      <a:noFill/>
                    </a:lnL>
                    <a:lnR>
                      <a:noFill/>
                    </a:lnR>
                    <a:lnT>
                      <a:noFill/>
                    </a:lnT>
                    <a:lnB>
                      <a:noFill/>
                    </a:lnB>
                  </a:tcPr>
                </a:tc>
                <a:tc>
                  <a:txBody>
                    <a:bodyPr/>
                    <a:lstStyle/>
                    <a:p>
                      <a:pPr algn="l" fontAlgn="b"/>
                      <a:endParaRPr lang="en-US" sz="1700" b="0" i="0" u="none" strike="noStrike">
                        <a:solidFill>
                          <a:srgbClr val="000000"/>
                        </a:solidFill>
                        <a:latin typeface="Calibri"/>
                      </a:endParaRPr>
                    </a:p>
                  </a:txBody>
                  <a:tcPr marL="14862" marR="14862" marT="14862" marB="0" anchor="b">
                    <a:lnL>
                      <a:noFill/>
                    </a:lnL>
                    <a:lnR>
                      <a:noFill/>
                    </a:lnR>
                    <a:lnT>
                      <a:noFill/>
                    </a:lnT>
                    <a:lnB>
                      <a:noFill/>
                    </a:lnB>
                  </a:tcPr>
                </a:tc>
                <a:tc>
                  <a:txBody>
                    <a:bodyPr/>
                    <a:lstStyle/>
                    <a:p>
                      <a:pPr algn="l" fontAlgn="b"/>
                      <a:endParaRPr lang="en-US" sz="1700" b="0" i="0" u="none" strike="noStrike">
                        <a:solidFill>
                          <a:srgbClr val="000000"/>
                        </a:solidFill>
                        <a:latin typeface="Calibri"/>
                      </a:endParaRPr>
                    </a:p>
                  </a:txBody>
                  <a:tcPr marL="14862" marR="14862" marT="14862" marB="0" anchor="b">
                    <a:lnL>
                      <a:noFill/>
                    </a:lnL>
                    <a:lnR>
                      <a:noFill/>
                    </a:lnR>
                    <a:lnT>
                      <a:noFill/>
                    </a:lnT>
                    <a:lnB>
                      <a:noFill/>
                    </a:lnB>
                  </a:tcPr>
                </a:tc>
                <a:tc>
                  <a:txBody>
                    <a:bodyPr/>
                    <a:lstStyle/>
                    <a:p>
                      <a:pPr algn="r" fontAlgn="b"/>
                      <a:r>
                        <a:rPr lang="en-US" sz="1700" b="0" i="0" u="none" strike="noStrike">
                          <a:solidFill>
                            <a:srgbClr val="000000"/>
                          </a:solidFill>
                          <a:latin typeface="Calibri"/>
                        </a:rPr>
                        <a:t>7.2347</a:t>
                      </a:r>
                    </a:p>
                  </a:txBody>
                  <a:tcPr marL="14862" marR="14862" marT="14862" marB="0" anchor="b">
                    <a:lnL>
                      <a:noFill/>
                    </a:lnL>
                    <a:lnR>
                      <a:noFill/>
                    </a:lnR>
                    <a:lnT>
                      <a:noFill/>
                    </a:lnT>
                    <a:lnB>
                      <a:noFill/>
                    </a:lnB>
                  </a:tcPr>
                </a:tc>
                <a:tc>
                  <a:txBody>
                    <a:bodyPr/>
                    <a:lstStyle/>
                    <a:p>
                      <a:pPr algn="l" fontAlgn="b"/>
                      <a:endParaRPr lang="en-US" sz="1700" b="0" i="0" u="none" strike="noStrike">
                        <a:solidFill>
                          <a:srgbClr val="000000"/>
                        </a:solidFill>
                        <a:latin typeface="Calibri"/>
                      </a:endParaRPr>
                    </a:p>
                  </a:txBody>
                  <a:tcPr marL="14862" marR="14862" marT="14862" marB="0" anchor="b">
                    <a:lnL>
                      <a:noFill/>
                    </a:lnL>
                    <a:lnR>
                      <a:noFill/>
                    </a:lnR>
                    <a:lnT>
                      <a:noFill/>
                    </a:lnT>
                    <a:lnB>
                      <a:noFill/>
                    </a:lnB>
                  </a:tcPr>
                </a:tc>
                <a:tc>
                  <a:txBody>
                    <a:bodyPr/>
                    <a:lstStyle/>
                    <a:p>
                      <a:pPr algn="l" fontAlgn="b"/>
                      <a:endParaRPr lang="en-US" sz="1700" b="0" i="0" u="none" strike="noStrike">
                        <a:solidFill>
                          <a:srgbClr val="000000"/>
                        </a:solidFill>
                        <a:latin typeface="Calibri"/>
                      </a:endParaRPr>
                    </a:p>
                  </a:txBody>
                  <a:tcPr marL="14862" marR="14862" marT="14862" marB="0" anchor="b">
                    <a:lnL>
                      <a:noFill/>
                    </a:lnL>
                    <a:lnR>
                      <a:noFill/>
                    </a:lnR>
                    <a:lnT>
                      <a:noFill/>
                    </a:lnT>
                    <a:lnB>
                      <a:noFill/>
                    </a:lnB>
                  </a:tcPr>
                </a:tc>
                <a:tc>
                  <a:txBody>
                    <a:bodyPr/>
                    <a:lstStyle/>
                    <a:p>
                      <a:pPr algn="r" fontAlgn="b"/>
                      <a:r>
                        <a:rPr lang="en-US" sz="1700" b="0" i="0" u="none" strike="noStrike" dirty="0">
                          <a:solidFill>
                            <a:srgbClr val="000000"/>
                          </a:solidFill>
                          <a:latin typeface="Calibri"/>
                        </a:rPr>
                        <a:t>3.711794</a:t>
                      </a:r>
                    </a:p>
                  </a:txBody>
                  <a:tcPr marL="14862" marR="14862" marT="14862" marB="0" anchor="b">
                    <a:lnL>
                      <a:noFill/>
                    </a:lnL>
                    <a:lnR>
                      <a:noFill/>
                    </a:lnR>
                    <a:lnT>
                      <a:noFill/>
                    </a:lnT>
                    <a:lnB>
                      <a:noFill/>
                    </a:lnB>
                  </a:tcPr>
                </a:tc>
              </a:tr>
            </a:tbl>
          </a:graphicData>
        </a:graphic>
      </p:graphicFrame>
      <p:sp>
        <p:nvSpPr>
          <p:cNvPr id="5" name="TextBox 4"/>
          <p:cNvSpPr txBox="1"/>
          <p:nvPr/>
        </p:nvSpPr>
        <p:spPr>
          <a:xfrm>
            <a:off x="638828" y="4659683"/>
            <a:ext cx="4039952" cy="1754326"/>
          </a:xfrm>
          <a:prstGeom prst="rect">
            <a:avLst/>
          </a:prstGeom>
          <a:noFill/>
        </p:spPr>
        <p:txBody>
          <a:bodyPr wrap="none" rtlCol="0">
            <a:spAutoFit/>
          </a:bodyPr>
          <a:lstStyle/>
          <a:p>
            <a:r>
              <a:rPr lang="en-US" dirty="0" smtClean="0"/>
              <a:t>Degrees of freedom = 6</a:t>
            </a:r>
          </a:p>
          <a:p>
            <a:r>
              <a:rPr lang="en-US" dirty="0" smtClean="0"/>
              <a:t>Set Type I error rate at 5 percent, one tail</a:t>
            </a:r>
          </a:p>
          <a:p>
            <a:r>
              <a:rPr lang="en-US" dirty="0" smtClean="0"/>
              <a:t>Chi-Square critical: 12.59</a:t>
            </a:r>
          </a:p>
          <a:p>
            <a:r>
              <a:rPr lang="en-US" dirty="0" smtClean="0"/>
              <a:t>Excel: =CHIINV(0.05,6)</a:t>
            </a:r>
          </a:p>
          <a:p>
            <a:r>
              <a:rPr lang="en-US" dirty="0" smtClean="0"/>
              <a:t>Chi-Square/13 = 22.36</a:t>
            </a:r>
          </a:p>
          <a:p>
            <a:r>
              <a:rPr lang="en-US" dirty="0" smtClean="0"/>
              <a:t>Chi-Square/1 = 3.84</a:t>
            </a:r>
            <a:endParaRPr lang="en-US" dirty="0"/>
          </a:p>
        </p:txBody>
      </p:sp>
      <p:sp>
        <p:nvSpPr>
          <p:cNvPr id="6" name="TextBox 5"/>
          <p:cNvSpPr txBox="1"/>
          <p:nvPr/>
        </p:nvSpPr>
        <p:spPr>
          <a:xfrm>
            <a:off x="5336088" y="4659683"/>
            <a:ext cx="2956142" cy="923330"/>
          </a:xfrm>
          <a:prstGeom prst="rect">
            <a:avLst/>
          </a:prstGeom>
          <a:noFill/>
        </p:spPr>
        <p:txBody>
          <a:bodyPr wrap="square" rtlCol="0">
            <a:spAutoFit/>
          </a:bodyPr>
          <a:lstStyle/>
          <a:p>
            <a:r>
              <a:rPr lang="en-US" dirty="0" smtClean="0"/>
              <a:t>Both X</a:t>
            </a:r>
            <a:r>
              <a:rPr lang="en-US" baseline="30000" dirty="0" smtClean="0"/>
              <a:t>2</a:t>
            </a:r>
            <a:r>
              <a:rPr lang="en-US" dirty="0" smtClean="0"/>
              <a:t> values are less than the critical value, so do not reject the null hypothesis.</a:t>
            </a:r>
            <a:endParaRPr lang="en-US" dirty="0"/>
          </a:p>
        </p:txBody>
      </p:sp>
      <p:sp>
        <p:nvSpPr>
          <p:cNvPr id="7" name="TextBox 6"/>
          <p:cNvSpPr txBox="1"/>
          <p:nvPr/>
        </p:nvSpPr>
        <p:spPr>
          <a:xfrm>
            <a:off x="3594971" y="5686816"/>
            <a:ext cx="5235879" cy="923330"/>
          </a:xfrm>
          <a:prstGeom prst="rect">
            <a:avLst/>
          </a:prstGeom>
          <a:noFill/>
        </p:spPr>
        <p:txBody>
          <a:bodyPr wrap="square" rtlCol="0">
            <a:spAutoFit/>
          </a:bodyPr>
          <a:lstStyle/>
          <a:p>
            <a:r>
              <a:rPr lang="en-US" dirty="0" smtClean="0">
                <a:solidFill>
                  <a:srgbClr val="0070C0"/>
                </a:solidFill>
              </a:rPr>
              <a:t>Note: Chi-Square has low power (high Type II error).</a:t>
            </a:r>
          </a:p>
          <a:p>
            <a:r>
              <a:rPr lang="en-US" dirty="0" smtClean="0">
                <a:solidFill>
                  <a:srgbClr val="0070C0"/>
                </a:solidFill>
              </a:rPr>
              <a:t>Sometimes useful to use a lower critical value when scanning for differences among managers.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Shannon Information Entropy</a:t>
            </a:r>
            <a:endParaRPr lang="en-US" dirty="0"/>
          </a:p>
        </p:txBody>
      </p:sp>
      <p:sp>
        <p:nvSpPr>
          <p:cNvPr id="3" name="TextBox 2"/>
          <p:cNvSpPr txBox="1"/>
          <p:nvPr/>
        </p:nvSpPr>
        <p:spPr>
          <a:xfrm>
            <a:off x="676405" y="1204295"/>
            <a:ext cx="7741085" cy="2585323"/>
          </a:xfrm>
          <a:prstGeom prst="rect">
            <a:avLst/>
          </a:prstGeom>
          <a:noFill/>
        </p:spPr>
        <p:txBody>
          <a:bodyPr wrap="square" rtlCol="0">
            <a:spAutoFit/>
          </a:bodyPr>
          <a:lstStyle/>
          <a:p>
            <a:r>
              <a:rPr lang="en-US" dirty="0" smtClean="0"/>
              <a:t>1948: Communication context—transmitting information.</a:t>
            </a:r>
          </a:p>
          <a:p>
            <a:r>
              <a:rPr lang="en-US" dirty="0" smtClean="0"/>
              <a:t>Surprise value. Sending the same data is not information if it is predictable.</a:t>
            </a:r>
          </a:p>
          <a:p>
            <a:r>
              <a:rPr lang="en-US" dirty="0" smtClean="0"/>
              <a:t>So, random data has the highest entropy measure.</a:t>
            </a:r>
          </a:p>
          <a:p>
            <a:endParaRPr lang="en-US" dirty="0" smtClean="0"/>
          </a:p>
          <a:p>
            <a:r>
              <a:rPr lang="en-US" dirty="0" smtClean="0"/>
              <a:t>H(X) = E[ I(X) ]</a:t>
            </a:r>
          </a:p>
          <a:p>
            <a:r>
              <a:rPr lang="en-US" dirty="0" smtClean="0"/>
              <a:t>I(X) = log(1/p) = -log(p)		He used base 2, but others are acceptable</a:t>
            </a:r>
          </a:p>
          <a:p>
            <a:endParaRPr lang="en-US" dirty="0" smtClean="0"/>
          </a:p>
          <a:p>
            <a:r>
              <a:rPr lang="en-US" dirty="0" smtClean="0"/>
              <a:t>Coin toss: Heads, p = 1/2; log2(2) = 1	1-bit to transmit the information.</a:t>
            </a:r>
          </a:p>
          <a:p>
            <a:r>
              <a:rPr lang="en-US" dirty="0" smtClean="0"/>
              <a:t>Die roll: e.g., 5, p = 1/6; -log2(1/6) = 2.585</a:t>
            </a:r>
          </a:p>
        </p:txBody>
      </p:sp>
      <p:graphicFrame>
        <p:nvGraphicFramePr>
          <p:cNvPr id="223235" name="Object 3"/>
          <p:cNvGraphicFramePr>
            <a:graphicFrameLocks noChangeAspect="1"/>
          </p:cNvGraphicFramePr>
          <p:nvPr>
            <p:extLst>
              <p:ext uri="{D42A27DB-BD31-4B8C-83A1-F6EECF244321}">
                <p14:modId xmlns:p14="http://schemas.microsoft.com/office/powerpoint/2010/main" val="1142779952"/>
              </p:ext>
            </p:extLst>
          </p:nvPr>
        </p:nvGraphicFramePr>
        <p:xfrm>
          <a:off x="2801851" y="3879950"/>
          <a:ext cx="2508250" cy="731838"/>
        </p:xfrm>
        <a:graphic>
          <a:graphicData uri="http://schemas.openxmlformats.org/presentationml/2006/ole">
            <mc:AlternateContent xmlns:mc="http://schemas.openxmlformats.org/markup-compatibility/2006">
              <mc:Choice xmlns:v="urn:schemas-microsoft-com:vml" Requires="v">
                <p:oleObj spid="_x0000_s223238" name="Document" r:id="rId3" imgW="2546987" imgH="749336" progId="Word.Document.12">
                  <p:embed/>
                </p:oleObj>
              </mc:Choice>
              <mc:Fallback>
                <p:oleObj name="Document" r:id="rId3" imgW="2546987" imgH="749336" progId="Word.Document.12">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1851" y="3879950"/>
                        <a:ext cx="250825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676405" y="4766244"/>
            <a:ext cx="5030544" cy="923330"/>
          </a:xfrm>
          <a:prstGeom prst="rect">
            <a:avLst/>
          </a:prstGeom>
          <a:noFill/>
        </p:spPr>
        <p:txBody>
          <a:bodyPr wrap="none" rtlCol="0">
            <a:spAutoFit/>
          </a:bodyPr>
          <a:lstStyle/>
          <a:p>
            <a:r>
              <a:rPr lang="en-US" dirty="0" smtClean="0">
                <a:solidFill>
                  <a:srgbClr val="0070C0"/>
                </a:solidFill>
              </a:rPr>
              <a:t>Equal random: 1/25		H(X) = 10.87</a:t>
            </a:r>
          </a:p>
          <a:p>
            <a:r>
              <a:rPr lang="en-US" dirty="0" smtClean="0">
                <a:solidFill>
                  <a:srgbClr val="0070C0"/>
                </a:solidFill>
              </a:rPr>
              <a:t>Set of 25 random probabilities: 	H(X) =   9.5</a:t>
            </a:r>
          </a:p>
          <a:p>
            <a:r>
              <a:rPr lang="en-US" dirty="0" smtClean="0">
                <a:solidFill>
                  <a:srgbClr val="0070C0"/>
                </a:solidFill>
              </a:rPr>
              <a:t>Set of 25 random normal </a:t>
            </a:r>
            <a:r>
              <a:rPr lang="en-US" dirty="0" err="1" smtClean="0">
                <a:solidFill>
                  <a:srgbClr val="0070C0"/>
                </a:solidFill>
              </a:rPr>
              <a:t>pdf</a:t>
            </a:r>
            <a:r>
              <a:rPr lang="en-US" dirty="0" smtClean="0">
                <a:solidFill>
                  <a:srgbClr val="0070C0"/>
                </a:solidFill>
              </a:rPr>
              <a:t> (-3, 3):	H(X) =   8.1</a:t>
            </a:r>
          </a:p>
        </p:txBody>
      </p:sp>
      <p:sp>
        <p:nvSpPr>
          <p:cNvPr id="4" name="TextBox 3"/>
          <p:cNvSpPr txBox="1"/>
          <p:nvPr/>
        </p:nvSpPr>
        <p:spPr>
          <a:xfrm>
            <a:off x="676405" y="5795169"/>
            <a:ext cx="6804561" cy="923330"/>
          </a:xfrm>
          <a:prstGeom prst="rect">
            <a:avLst/>
          </a:prstGeom>
          <a:noFill/>
        </p:spPr>
        <p:txBody>
          <a:bodyPr wrap="square" rtlCol="0">
            <a:spAutoFit/>
          </a:bodyPr>
          <a:lstStyle/>
          <a:p>
            <a:r>
              <a:rPr lang="en-US" dirty="0" smtClean="0"/>
              <a:t>Dimensions with low information content are not very useful.</a:t>
            </a:r>
          </a:p>
          <a:p>
            <a:r>
              <a:rPr lang="en-US" dirty="0" smtClean="0"/>
              <a:t>Evaluating the change in entropy on a target variable is helpful for evaluating dimensions and models.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Combinations</a:t>
            </a:r>
            <a:endParaRPr lang="en-US" dirty="0"/>
          </a:p>
        </p:txBody>
      </p:sp>
      <p:sp>
        <p:nvSpPr>
          <p:cNvPr id="3" name="TextBox 2"/>
          <p:cNvSpPr txBox="1"/>
          <p:nvPr/>
        </p:nvSpPr>
        <p:spPr>
          <a:xfrm>
            <a:off x="250521" y="1252603"/>
            <a:ext cx="8292230" cy="1200329"/>
          </a:xfrm>
          <a:prstGeom prst="rect">
            <a:avLst/>
          </a:prstGeom>
          <a:noFill/>
        </p:spPr>
        <p:txBody>
          <a:bodyPr wrap="square" rtlCol="0">
            <a:spAutoFit/>
          </a:bodyPr>
          <a:lstStyle/>
          <a:p>
            <a:r>
              <a:rPr lang="en-US" dirty="0" smtClean="0"/>
              <a:t>Number of total items: n</a:t>
            </a:r>
          </a:p>
          <a:p>
            <a:r>
              <a:rPr lang="en-US" dirty="0" smtClean="0"/>
              <a:t>Number of items taken together: k</a:t>
            </a:r>
          </a:p>
          <a:p>
            <a:r>
              <a:rPr lang="en-US" dirty="0" smtClean="0"/>
              <a:t>How many combinations of exactly k items can be made from the n total items?</a:t>
            </a:r>
          </a:p>
          <a:p>
            <a:r>
              <a:rPr lang="en-US" dirty="0" smtClean="0"/>
              <a:t>C(n, k)</a:t>
            </a:r>
          </a:p>
        </p:txBody>
      </p:sp>
      <p:sp>
        <p:nvSpPr>
          <p:cNvPr id="4" name="TextBox 3"/>
          <p:cNvSpPr txBox="1"/>
          <p:nvPr/>
        </p:nvSpPr>
        <p:spPr>
          <a:xfrm>
            <a:off x="250521" y="2880987"/>
            <a:ext cx="6651320" cy="1477328"/>
          </a:xfrm>
          <a:prstGeom prst="rect">
            <a:avLst/>
          </a:prstGeom>
          <a:noFill/>
        </p:spPr>
        <p:txBody>
          <a:bodyPr wrap="square" rtlCol="0">
            <a:spAutoFit/>
          </a:bodyPr>
          <a:lstStyle/>
          <a:p>
            <a:r>
              <a:rPr lang="en-US" dirty="0" smtClean="0"/>
              <a:t>Problem Characteristics:</a:t>
            </a:r>
          </a:p>
          <a:p>
            <a:r>
              <a:rPr lang="en-US" dirty="0" smtClean="0"/>
              <a:t>An arrangement with a limited display.</a:t>
            </a:r>
          </a:p>
          <a:p>
            <a:r>
              <a:rPr lang="en-US" dirty="0" smtClean="0"/>
              <a:t>(0) Items are unique, so no duplication is possible (n).</a:t>
            </a:r>
          </a:p>
          <a:p>
            <a:pPr marL="342900" indent="-342900">
              <a:buAutoNum type="arabicParenBoth"/>
            </a:pPr>
            <a:r>
              <a:rPr lang="en-US" dirty="0" smtClean="0"/>
              <a:t>Order does NOT matter.</a:t>
            </a:r>
          </a:p>
          <a:p>
            <a:pPr marL="342900" indent="-342900">
              <a:buAutoNum type="arabicParenBoth"/>
            </a:pPr>
            <a:r>
              <a:rPr lang="en-US" dirty="0" smtClean="0"/>
              <a:t>A limited number of items to be displayed or chosen (k).</a:t>
            </a:r>
          </a:p>
        </p:txBody>
      </p:sp>
      <p:sp>
        <p:nvSpPr>
          <p:cNvPr id="5" name="TextBox 4"/>
          <p:cNvSpPr txBox="1"/>
          <p:nvPr/>
        </p:nvSpPr>
        <p:spPr>
          <a:xfrm>
            <a:off x="250521" y="4459266"/>
            <a:ext cx="7615825" cy="646331"/>
          </a:xfrm>
          <a:prstGeom prst="rect">
            <a:avLst/>
          </a:prstGeom>
          <a:noFill/>
        </p:spPr>
        <p:txBody>
          <a:bodyPr wrap="square" rtlCol="0">
            <a:spAutoFit/>
          </a:bodyPr>
          <a:lstStyle/>
          <a:p>
            <a:r>
              <a:rPr lang="en-US" dirty="0" smtClean="0"/>
              <a:t>Store with 20 items for sale. How many combinations of shopping baskets containing exactly 5 items exist?</a:t>
            </a:r>
          </a:p>
        </p:txBody>
      </p:sp>
      <p:graphicFrame>
        <p:nvGraphicFramePr>
          <p:cNvPr id="67586" name="Object 2"/>
          <p:cNvGraphicFramePr>
            <a:graphicFrameLocks noChangeAspect="1"/>
          </p:cNvGraphicFramePr>
          <p:nvPr/>
        </p:nvGraphicFramePr>
        <p:xfrm>
          <a:off x="1284331" y="2155587"/>
          <a:ext cx="1958975" cy="549275"/>
        </p:xfrm>
        <a:graphic>
          <a:graphicData uri="http://schemas.openxmlformats.org/presentationml/2006/ole">
            <mc:AlternateContent xmlns:mc="http://schemas.openxmlformats.org/markup-compatibility/2006">
              <mc:Choice xmlns:v="urn:schemas-microsoft-com:vml" Requires="v">
                <p:oleObj spid="_x0000_s67589" name="Document" r:id="rId3" imgW="1961411" imgH="552104" progId="Word.Document.12">
                  <p:embed/>
                </p:oleObj>
              </mc:Choice>
              <mc:Fallback>
                <p:oleObj name="Document" r:id="rId3" imgW="1961411" imgH="552104"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4331" y="2155587"/>
                        <a:ext cx="19589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250521" y="5260932"/>
            <a:ext cx="6676373" cy="369332"/>
          </a:xfrm>
          <a:prstGeom prst="rect">
            <a:avLst/>
          </a:prstGeom>
          <a:noFill/>
        </p:spPr>
        <p:txBody>
          <a:bodyPr wrap="square" rtlCol="0">
            <a:spAutoFit/>
          </a:bodyPr>
          <a:lstStyle/>
          <a:p>
            <a:r>
              <a:rPr lang="en-US" dirty="0" smtClean="0"/>
              <a:t>C(20, 5) = 20! / (20-5)! 5!  =  20*19*18*17*16 / 5*4*3*2*1 = 15,504</a:t>
            </a:r>
            <a:endParaRPr lang="en-US" dirty="0"/>
          </a:p>
        </p:txBody>
      </p:sp>
      <p:sp>
        <p:nvSpPr>
          <p:cNvPr id="8" name="TextBox 7"/>
          <p:cNvSpPr txBox="1"/>
          <p:nvPr/>
        </p:nvSpPr>
        <p:spPr>
          <a:xfrm>
            <a:off x="688931" y="5724394"/>
            <a:ext cx="2163990" cy="369332"/>
          </a:xfrm>
          <a:prstGeom prst="rect">
            <a:avLst/>
          </a:prstGeom>
          <a:noFill/>
        </p:spPr>
        <p:txBody>
          <a:bodyPr wrap="none" rtlCol="0">
            <a:spAutoFit/>
          </a:bodyPr>
          <a:lstStyle/>
          <a:p>
            <a:r>
              <a:rPr lang="en-US" dirty="0" smtClean="0"/>
              <a:t>Excel: =</a:t>
            </a:r>
            <a:r>
              <a:rPr lang="en-US" dirty="0" err="1" smtClean="0"/>
              <a:t>Combin</a:t>
            </a:r>
            <a:r>
              <a:rPr lang="en-US" dirty="0" smtClean="0"/>
              <a:t>(20,5)</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Counting to Probability</a:t>
            </a:r>
            <a:endParaRPr lang="en-US" dirty="0"/>
          </a:p>
        </p:txBody>
      </p:sp>
      <p:sp>
        <p:nvSpPr>
          <p:cNvPr id="3" name="TextBox 2"/>
          <p:cNvSpPr txBox="1"/>
          <p:nvPr/>
        </p:nvSpPr>
        <p:spPr>
          <a:xfrm>
            <a:off x="576197" y="1465545"/>
            <a:ext cx="6914367" cy="1200329"/>
          </a:xfrm>
          <a:prstGeom prst="rect">
            <a:avLst/>
          </a:prstGeom>
          <a:noFill/>
        </p:spPr>
        <p:txBody>
          <a:bodyPr wrap="square" rtlCol="0">
            <a:spAutoFit/>
          </a:bodyPr>
          <a:lstStyle/>
          <a:p>
            <a:r>
              <a:rPr lang="en-US" dirty="0" smtClean="0"/>
              <a:t>A company has 20 products, identified as A, B, C, … T.</a:t>
            </a:r>
          </a:p>
          <a:p>
            <a:r>
              <a:rPr lang="en-US" dirty="0" smtClean="0"/>
              <a:t>Assuming the items are purchased equally and independently, what is the probability that a customer who purchases exactly 5 items buys both items A and B?</a:t>
            </a:r>
            <a:endParaRPr lang="en-US" dirty="0"/>
          </a:p>
        </p:txBody>
      </p:sp>
      <p:sp>
        <p:nvSpPr>
          <p:cNvPr id="4" name="TextBox 3"/>
          <p:cNvSpPr txBox="1"/>
          <p:nvPr/>
        </p:nvSpPr>
        <p:spPr>
          <a:xfrm>
            <a:off x="638827" y="2918564"/>
            <a:ext cx="6688899" cy="923330"/>
          </a:xfrm>
          <a:prstGeom prst="rect">
            <a:avLst/>
          </a:prstGeom>
          <a:noFill/>
        </p:spPr>
        <p:txBody>
          <a:bodyPr wrap="square" rtlCol="0">
            <a:spAutoFit/>
          </a:bodyPr>
          <a:lstStyle/>
          <a:p>
            <a:r>
              <a:rPr lang="en-US" dirty="0" smtClean="0"/>
              <a:t>P(5-item cart includes A and B) = # ways to have 5 items with A and B / Number of ways to get a 5 item cart.</a:t>
            </a:r>
          </a:p>
          <a:p>
            <a:r>
              <a:rPr lang="en-US" dirty="0" smtClean="0"/>
              <a:t>Denominator is easiest: C(20,5) = 15,504</a:t>
            </a:r>
            <a:endParaRPr lang="en-US" dirty="0"/>
          </a:p>
        </p:txBody>
      </p:sp>
      <p:sp>
        <p:nvSpPr>
          <p:cNvPr id="5" name="TextBox 4"/>
          <p:cNvSpPr txBox="1"/>
          <p:nvPr/>
        </p:nvSpPr>
        <p:spPr>
          <a:xfrm>
            <a:off x="688931" y="3933173"/>
            <a:ext cx="7227517" cy="1200329"/>
          </a:xfrm>
          <a:prstGeom prst="rect">
            <a:avLst/>
          </a:prstGeom>
          <a:noFill/>
        </p:spPr>
        <p:txBody>
          <a:bodyPr wrap="square" rtlCol="0">
            <a:spAutoFit/>
          </a:bodyPr>
          <a:lstStyle/>
          <a:p>
            <a:r>
              <a:rPr lang="en-US" dirty="0" smtClean="0"/>
              <a:t>Numerator:   A, B, __, __, __ or A and B plus any three items out of 18.</a:t>
            </a:r>
          </a:p>
          <a:p>
            <a:r>
              <a:rPr lang="en-US" dirty="0" smtClean="0"/>
              <a:t>Is actually just C(18,3) = 816</a:t>
            </a:r>
          </a:p>
          <a:p>
            <a:endParaRPr lang="en-US" dirty="0" smtClean="0"/>
          </a:p>
          <a:p>
            <a:r>
              <a:rPr lang="en-US" dirty="0" smtClean="0"/>
              <a:t>Answer: 816/15,504 = 0.0526  (for any specified pair of items).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Events</a:t>
            </a:r>
            <a:endParaRPr lang="en-US" dirty="0"/>
          </a:p>
        </p:txBody>
      </p:sp>
      <p:sp>
        <p:nvSpPr>
          <p:cNvPr id="3" name="Rectangle 2"/>
          <p:cNvSpPr/>
          <p:nvPr/>
        </p:nvSpPr>
        <p:spPr>
          <a:xfrm>
            <a:off x="2517732" y="1377863"/>
            <a:ext cx="4033380" cy="263046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4" name="Oval 3"/>
          <p:cNvSpPr/>
          <p:nvPr/>
        </p:nvSpPr>
        <p:spPr>
          <a:xfrm>
            <a:off x="3093929" y="1791222"/>
            <a:ext cx="1816274" cy="1816274"/>
          </a:xfrm>
          <a:prstGeom prst="ellipse">
            <a:avLst/>
          </a:prstGeom>
          <a:solidFill>
            <a:srgbClr val="FFFFCC">
              <a:alpha val="50000"/>
            </a:srgb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a:t>
            </a:r>
          </a:p>
        </p:txBody>
      </p:sp>
      <p:sp>
        <p:nvSpPr>
          <p:cNvPr id="5" name="Oval 4"/>
          <p:cNvSpPr/>
          <p:nvPr/>
        </p:nvSpPr>
        <p:spPr>
          <a:xfrm>
            <a:off x="4434214" y="2029216"/>
            <a:ext cx="1402915" cy="1402915"/>
          </a:xfrm>
          <a:prstGeom prst="ellipse">
            <a:avLst/>
          </a:prstGeom>
          <a:solidFill>
            <a:schemeClr val="accent5">
              <a:lumMod val="20000"/>
              <a:lumOff val="80000"/>
              <a:alpha val="5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a:t>
            </a:r>
          </a:p>
        </p:txBody>
      </p:sp>
      <p:sp>
        <p:nvSpPr>
          <p:cNvPr id="6" name="TextBox 5"/>
          <p:cNvSpPr txBox="1"/>
          <p:nvPr/>
        </p:nvSpPr>
        <p:spPr>
          <a:xfrm rot="16200000">
            <a:off x="4321479" y="2467627"/>
            <a:ext cx="715260" cy="369332"/>
          </a:xfrm>
          <a:prstGeom prst="rect">
            <a:avLst/>
          </a:prstGeom>
          <a:noFill/>
        </p:spPr>
        <p:txBody>
          <a:bodyPr wrap="none" rtlCol="0">
            <a:spAutoFit/>
          </a:bodyPr>
          <a:lstStyle/>
          <a:p>
            <a:r>
              <a:rPr lang="en-US" dirty="0" smtClean="0"/>
              <a:t>A </a:t>
            </a:r>
            <a:r>
              <a:rPr lang="en-US" dirty="0" smtClean="0">
                <a:latin typeface="Century Schoolbook"/>
              </a:rPr>
              <a:t>∩</a:t>
            </a:r>
            <a:r>
              <a:rPr lang="en-US" dirty="0" smtClean="0"/>
              <a:t> B</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13100</TotalTime>
  <Words>5064</Words>
  <Application>Microsoft Office PowerPoint</Application>
  <PresentationFormat>On-screen Show (4:3)</PresentationFormat>
  <Paragraphs>1245</Paragraphs>
  <Slides>62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64" baseType="lpstr">
      <vt:lpstr>Office Theme</vt:lpstr>
      <vt:lpstr>Document</vt:lpstr>
      <vt:lpstr>4: Probability and Statistics</vt:lpstr>
      <vt:lpstr>Probability</vt:lpstr>
      <vt:lpstr>Discrete and Continuous Data</vt:lpstr>
      <vt:lpstr>Counting: Simple</vt:lpstr>
      <vt:lpstr>Arrangements</vt:lpstr>
      <vt:lpstr>Permutations</vt:lpstr>
      <vt:lpstr>Combinations</vt:lpstr>
      <vt:lpstr>From Counting to Probability</vt:lpstr>
      <vt:lpstr>Multiple Events</vt:lpstr>
      <vt:lpstr>Addition Rule</vt:lpstr>
      <vt:lpstr>Simple Multiplication Rule</vt:lpstr>
      <vt:lpstr>Scary Example</vt:lpstr>
      <vt:lpstr>Interdependencies</vt:lpstr>
      <vt:lpstr>Contingency/Probabilities</vt:lpstr>
      <vt:lpstr>Tree Diagram</vt:lpstr>
      <vt:lpstr>Trees can be Extended</vt:lpstr>
      <vt:lpstr>Bayes’ Theorem</vt:lpstr>
      <vt:lpstr>Simple Example of Bayes</vt:lpstr>
      <vt:lpstr>Common Bayes: Information</vt:lpstr>
      <vt:lpstr>Bayes’ with Decision Tree</vt:lpstr>
      <vt:lpstr>Information Value of Bayes’ Theorem</vt:lpstr>
      <vt:lpstr>Counting Heads</vt:lpstr>
      <vt:lpstr>Probability Distributions: Definitions</vt:lpstr>
      <vt:lpstr>Binomial Distribution</vt:lpstr>
      <vt:lpstr>Multinomial Distribution</vt:lpstr>
      <vt:lpstr>Poisson Distribution</vt:lpstr>
      <vt:lpstr>Cumulative Distribution Function</vt:lpstr>
      <vt:lpstr>Uses of cdf</vt:lpstr>
      <vt:lpstr>Continuous Distributions</vt:lpstr>
      <vt:lpstr>Probability Density Function</vt:lpstr>
      <vt:lpstr>Cumulative Distribution Function</vt:lpstr>
      <vt:lpstr>Joint, Marginal, and Conditional</vt:lpstr>
      <vt:lpstr>Parameters</vt:lpstr>
      <vt:lpstr>Expected Value</vt:lpstr>
      <vt:lpstr>Variance</vt:lpstr>
      <vt:lpstr>Correlation Coefficient</vt:lpstr>
      <vt:lpstr>Sample Correlation Coefficients</vt:lpstr>
      <vt:lpstr>Discrete Distributions</vt:lpstr>
      <vt:lpstr>Continuous: Uniform/Random</vt:lpstr>
      <vt:lpstr>Continuous: Normal/Gaussian</vt:lpstr>
      <vt:lpstr>Effects of Standard Deviation</vt:lpstr>
      <vt:lpstr>Probabilities at 1, 2, 3 SDs</vt:lpstr>
      <vt:lpstr>Continuous: Student’s T</vt:lpstr>
      <vt:lpstr>T Distribution Degrees of Freedom</vt:lpstr>
      <vt:lpstr>Cumulative T and DF</vt:lpstr>
      <vt:lpstr>Chi-Square Distribution</vt:lpstr>
      <vt:lpstr>Central Limit Theorem</vt:lpstr>
      <vt:lpstr>Common Continuous Distributions</vt:lpstr>
      <vt:lpstr>Statistics</vt:lpstr>
      <vt:lpstr>Samples</vt:lpstr>
      <vt:lpstr>Sample Mean and Variance</vt:lpstr>
      <vt:lpstr>Sample Correlation Coefficient</vt:lpstr>
      <vt:lpstr>Confidence Interval</vt:lpstr>
      <vt:lpstr>Confidence Interval: SD</vt:lpstr>
      <vt:lpstr>Hypothesis Testing</vt:lpstr>
      <vt:lpstr>Hypothesis Testing and CI</vt:lpstr>
      <vt:lpstr>Dining Hypothesis Test</vt:lpstr>
      <vt:lpstr>Variance Complications</vt:lpstr>
      <vt:lpstr>Chi-Square</vt:lpstr>
      <vt:lpstr>Chi-Square Example</vt:lpstr>
      <vt:lpstr>Chi-Square Results</vt:lpstr>
      <vt:lpstr>Shannon Information Entropy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Evaluation of Dimensions</dc:title>
  <dc:creator>Jerry Post</dc:creator>
  <cp:lastModifiedBy>JPost</cp:lastModifiedBy>
  <cp:revision>714</cp:revision>
  <dcterms:created xsi:type="dcterms:W3CDTF">2009-06-02T19:11:19Z</dcterms:created>
  <dcterms:modified xsi:type="dcterms:W3CDTF">2012-07-29T01:42:12Z</dcterms:modified>
</cp:coreProperties>
</file>