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309" r:id="rId4"/>
    <p:sldId id="260" r:id="rId5"/>
    <p:sldId id="261" r:id="rId6"/>
    <p:sldId id="262" r:id="rId7"/>
    <p:sldId id="263" r:id="rId8"/>
    <p:sldId id="264" r:id="rId9"/>
    <p:sldId id="265" r:id="rId10"/>
    <p:sldId id="267" r:id="rId11"/>
    <p:sldId id="266" r:id="rId12"/>
    <p:sldId id="268" r:id="rId13"/>
    <p:sldId id="269" r:id="rId14"/>
    <p:sldId id="270" r:id="rId15"/>
    <p:sldId id="271" r:id="rId16"/>
    <p:sldId id="272" r:id="rId17"/>
    <p:sldId id="257" r:id="rId18"/>
    <p:sldId id="273" r:id="rId19"/>
    <p:sldId id="274" r:id="rId20"/>
    <p:sldId id="275" r:id="rId21"/>
    <p:sldId id="276" r:id="rId22"/>
    <p:sldId id="277" r:id="rId23"/>
    <p:sldId id="278" r:id="rId24"/>
    <p:sldId id="279" r:id="rId25"/>
    <p:sldId id="280" r:id="rId26"/>
    <p:sldId id="281" r:id="rId27"/>
    <p:sldId id="282" r:id="rId28"/>
    <p:sldId id="283" r:id="rId29"/>
    <p:sldId id="288" r:id="rId30"/>
    <p:sldId id="310" r:id="rId31"/>
    <p:sldId id="284" r:id="rId32"/>
    <p:sldId id="285" r:id="rId33"/>
    <p:sldId id="289" r:id="rId34"/>
    <p:sldId id="290" r:id="rId35"/>
    <p:sldId id="291" r:id="rId36"/>
    <p:sldId id="292" r:id="rId37"/>
    <p:sldId id="293" r:id="rId38"/>
    <p:sldId id="294" r:id="rId39"/>
    <p:sldId id="295" r:id="rId40"/>
    <p:sldId id="296" r:id="rId41"/>
    <p:sldId id="297" r:id="rId42"/>
    <p:sldId id="298" r:id="rId43"/>
    <p:sldId id="308" r:id="rId44"/>
    <p:sldId id="299" r:id="rId45"/>
    <p:sldId id="286" r:id="rId46"/>
    <p:sldId id="287" r:id="rId47"/>
    <p:sldId id="301" r:id="rId48"/>
    <p:sldId id="300" r:id="rId49"/>
    <p:sldId id="302" r:id="rId50"/>
    <p:sldId id="303" r:id="rId51"/>
    <p:sldId id="305" r:id="rId52"/>
    <p:sldId id="306" r:id="rId53"/>
    <p:sldId id="30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B0F0"/>
    <a:srgbClr val="9900FF"/>
    <a:srgbClr val="FF0000"/>
    <a:srgbClr val="CCECFF"/>
    <a:srgbClr val="EF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9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Books\DataMining\Images\C06Cluster%20Examp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ooks\DataMining\Images\C06Cluster%20Exampl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Books\DataMining\Images\C06Cluster%20Example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Books\DataMining\Images\C05Cluster%20Example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Books\DataMining\Images\C06Cluster%20Examp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Sample Clusters</a:t>
            </a:r>
          </a:p>
        </c:rich>
      </c:tx>
      <c:layout/>
      <c:overlay val="0"/>
    </c:title>
    <c:autoTitleDeleted val="0"/>
    <c:plotArea>
      <c:layout/>
      <c:scatterChart>
        <c:scatterStyle val="lineMarker"/>
        <c:varyColors val="0"/>
        <c:ser>
          <c:idx val="0"/>
          <c:order val="0"/>
          <c:tx>
            <c:strRef>
              <c:f>Clusters!$B$5</c:f>
              <c:strCache>
                <c:ptCount val="1"/>
                <c:pt idx="0">
                  <c:v>Y1</c:v>
                </c:pt>
              </c:strCache>
            </c:strRef>
          </c:tx>
          <c:spPr>
            <a:ln w="28575">
              <a:noFill/>
            </a:ln>
          </c:spPr>
          <c:xVal>
            <c:numRef>
              <c:f>Clusters!$A$6:$A$47</c:f>
              <c:numCache>
                <c:formatCode>General</c:formatCode>
                <c:ptCount val="42"/>
                <c:pt idx="0">
                  <c:v>1.5852814731880405</c:v>
                </c:pt>
                <c:pt idx="1">
                  <c:v>2.4888518060980438</c:v>
                </c:pt>
                <c:pt idx="2">
                  <c:v>1.7899711465108499</c:v>
                </c:pt>
                <c:pt idx="3">
                  <c:v>2.1071514019318442</c:v>
                </c:pt>
                <c:pt idx="4">
                  <c:v>2.9443100150849792</c:v>
                </c:pt>
                <c:pt idx="5">
                  <c:v>1.9558261043341121</c:v>
                </c:pt>
                <c:pt idx="6">
                  <c:v>1.6054190470425118</c:v>
                </c:pt>
                <c:pt idx="7">
                  <c:v>2.1362787165865407</c:v>
                </c:pt>
                <c:pt idx="8">
                  <c:v>2.0903331322390204</c:v>
                </c:pt>
                <c:pt idx="9">
                  <c:v>2.2612676244042178</c:v>
                </c:pt>
                <c:pt idx="10">
                  <c:v>2.4230292519346692</c:v>
                </c:pt>
                <c:pt idx="11">
                  <c:v>2.3830340811192352</c:v>
                </c:pt>
                <c:pt idx="12">
                  <c:v>1.7069813787701305</c:v>
                </c:pt>
                <c:pt idx="13">
                  <c:v>1.8017763096027637</c:v>
                </c:pt>
                <c:pt idx="14">
                  <c:v>2.2263806131430277</c:v>
                </c:pt>
                <c:pt idx="15">
                  <c:v>2.042534760717635</c:v>
                </c:pt>
                <c:pt idx="16">
                  <c:v>2.1116697191845377</c:v>
                </c:pt>
                <c:pt idx="17">
                  <c:v>2.4254962695574602</c:v>
                </c:pt>
                <c:pt idx="18">
                  <c:v>1.6454125924200911</c:v>
                </c:pt>
                <c:pt idx="19">
                  <c:v>2.2505825142214682</c:v>
                </c:pt>
                <c:pt idx="20">
                  <c:v>1.8175730466829718</c:v>
                </c:pt>
                <c:pt idx="21">
                  <c:v>2.9542499563683924</c:v>
                </c:pt>
                <c:pt idx="22">
                  <c:v>2.768303478266581</c:v>
                </c:pt>
                <c:pt idx="23">
                  <c:v>3.0397880107251907</c:v>
                </c:pt>
                <c:pt idx="24">
                  <c:v>3.1938709728625292</c:v>
                </c:pt>
                <c:pt idx="25">
                  <c:v>3.0655081713519814</c:v>
                </c:pt>
                <c:pt idx="26">
                  <c:v>3.1882305904254475</c:v>
                </c:pt>
                <c:pt idx="27">
                  <c:v>2.5594894709995768</c:v>
                </c:pt>
                <c:pt idx="28">
                  <c:v>2.7256069432534562</c:v>
                </c:pt>
                <c:pt idx="29">
                  <c:v>3.1187207762178488</c:v>
                </c:pt>
                <c:pt idx="30">
                  <c:v>2.2962716271299621</c:v>
                </c:pt>
                <c:pt idx="31">
                  <c:v>2.3012023990994153</c:v>
                </c:pt>
                <c:pt idx="32">
                  <c:v>3.0710776754691169</c:v>
                </c:pt>
                <c:pt idx="33">
                  <c:v>3.7609337932623816</c:v>
                </c:pt>
                <c:pt idx="34">
                  <c:v>3.6548496069174385</c:v>
                </c:pt>
                <c:pt idx="35">
                  <c:v>2.8028119781830521</c:v>
                </c:pt>
                <c:pt idx="36">
                  <c:v>2.4409135168091742</c:v>
                </c:pt>
                <c:pt idx="37">
                  <c:v>2.2552903511666558</c:v>
                </c:pt>
                <c:pt idx="38">
                  <c:v>2.9563863876604981</c:v>
                </c:pt>
                <c:pt idx="39">
                  <c:v>3.1353342626485485</c:v>
                </c:pt>
                <c:pt idx="40">
                  <c:v>3.4377449037130967</c:v>
                </c:pt>
                <c:pt idx="41">
                  <c:v>3.0228244329438576</c:v>
                </c:pt>
              </c:numCache>
            </c:numRef>
          </c:xVal>
          <c:yVal>
            <c:numRef>
              <c:f>Clusters!$B$6:$B$47</c:f>
              <c:numCache>
                <c:formatCode>General</c:formatCode>
                <c:ptCount val="42"/>
                <c:pt idx="0">
                  <c:v>4.2016964334241251</c:v>
                </c:pt>
                <c:pt idx="1">
                  <c:v>2.825642196870795</c:v>
                </c:pt>
                <c:pt idx="2">
                  <c:v>2.2696601578561992</c:v>
                </c:pt>
                <c:pt idx="3">
                  <c:v>2.7601985116878627</c:v>
                </c:pt>
                <c:pt idx="4">
                  <c:v>3.9441285335259821</c:v>
                </c:pt>
                <c:pt idx="5">
                  <c:v>3.1168071995489721</c:v>
                </c:pt>
                <c:pt idx="6">
                  <c:v>2.9596398874909342</c:v>
                </c:pt>
                <c:pt idx="7">
                  <c:v>4.4574223028221489</c:v>
                </c:pt>
                <c:pt idx="8">
                  <c:v>4.6808777429208881</c:v>
                </c:pt>
                <c:pt idx="9">
                  <c:v>4.4323344154084454</c:v>
                </c:pt>
                <c:pt idx="10">
                  <c:v>3.0551229966436377</c:v>
                </c:pt>
                <c:pt idx="11">
                  <c:v>4.3424505881493545</c:v>
                </c:pt>
                <c:pt idx="12">
                  <c:v>4.486501894290492</c:v>
                </c:pt>
                <c:pt idx="13">
                  <c:v>3.242158588397424</c:v>
                </c:pt>
                <c:pt idx="14">
                  <c:v>3.7399754836492023</c:v>
                </c:pt>
                <c:pt idx="15">
                  <c:v>5.5321445894571664</c:v>
                </c:pt>
                <c:pt idx="16">
                  <c:v>3.7530763913309246</c:v>
                </c:pt>
                <c:pt idx="17">
                  <c:v>3.424993079616049</c:v>
                </c:pt>
                <c:pt idx="18">
                  <c:v>3.7456007056897032</c:v>
                </c:pt>
                <c:pt idx="19">
                  <c:v>2.0384122787950782</c:v>
                </c:pt>
                <c:pt idx="20">
                  <c:v>3.6030665303761942</c:v>
                </c:pt>
              </c:numCache>
            </c:numRef>
          </c:yVal>
          <c:smooth val="0"/>
        </c:ser>
        <c:ser>
          <c:idx val="1"/>
          <c:order val="1"/>
          <c:tx>
            <c:strRef>
              <c:f>Clusters!$C$5</c:f>
              <c:strCache>
                <c:ptCount val="1"/>
                <c:pt idx="0">
                  <c:v>Y2</c:v>
                </c:pt>
              </c:strCache>
            </c:strRef>
          </c:tx>
          <c:spPr>
            <a:ln w="28575">
              <a:noFill/>
            </a:ln>
          </c:spPr>
          <c:marker>
            <c:symbol val="square"/>
            <c:size val="5"/>
          </c:marker>
          <c:xVal>
            <c:numRef>
              <c:f>Clusters!$A$6:$A$47</c:f>
              <c:numCache>
                <c:formatCode>General</c:formatCode>
                <c:ptCount val="42"/>
                <c:pt idx="0">
                  <c:v>1.5852814731880405</c:v>
                </c:pt>
                <c:pt idx="1">
                  <c:v>2.4888518060980438</c:v>
                </c:pt>
                <c:pt idx="2">
                  <c:v>1.7899711465108499</c:v>
                </c:pt>
                <c:pt idx="3">
                  <c:v>2.1071514019318442</c:v>
                </c:pt>
                <c:pt idx="4">
                  <c:v>2.9443100150849792</c:v>
                </c:pt>
                <c:pt idx="5">
                  <c:v>1.9558261043341121</c:v>
                </c:pt>
                <c:pt idx="6">
                  <c:v>1.6054190470425118</c:v>
                </c:pt>
                <c:pt idx="7">
                  <c:v>2.1362787165865407</c:v>
                </c:pt>
                <c:pt idx="8">
                  <c:v>2.0903331322390204</c:v>
                </c:pt>
                <c:pt idx="9">
                  <c:v>2.2612676244042178</c:v>
                </c:pt>
                <c:pt idx="10">
                  <c:v>2.4230292519346692</c:v>
                </c:pt>
                <c:pt idx="11">
                  <c:v>2.3830340811192352</c:v>
                </c:pt>
                <c:pt idx="12">
                  <c:v>1.7069813787701305</c:v>
                </c:pt>
                <c:pt idx="13">
                  <c:v>1.8017763096027637</c:v>
                </c:pt>
                <c:pt idx="14">
                  <c:v>2.2263806131430277</c:v>
                </c:pt>
                <c:pt idx="15">
                  <c:v>2.042534760717635</c:v>
                </c:pt>
                <c:pt idx="16">
                  <c:v>2.1116697191845377</c:v>
                </c:pt>
                <c:pt idx="17">
                  <c:v>2.4254962695574602</c:v>
                </c:pt>
                <c:pt idx="18">
                  <c:v>1.6454125924200911</c:v>
                </c:pt>
                <c:pt idx="19">
                  <c:v>2.2505825142214682</c:v>
                </c:pt>
                <c:pt idx="20">
                  <c:v>1.8175730466829718</c:v>
                </c:pt>
                <c:pt idx="21">
                  <c:v>2.9542499563683924</c:v>
                </c:pt>
                <c:pt idx="22">
                  <c:v>2.768303478266581</c:v>
                </c:pt>
                <c:pt idx="23">
                  <c:v>3.0397880107251907</c:v>
                </c:pt>
                <c:pt idx="24">
                  <c:v>3.1938709728625292</c:v>
                </c:pt>
                <c:pt idx="25">
                  <c:v>3.0655081713519814</c:v>
                </c:pt>
                <c:pt idx="26">
                  <c:v>3.1882305904254475</c:v>
                </c:pt>
                <c:pt idx="27">
                  <c:v>2.5594894709995768</c:v>
                </c:pt>
                <c:pt idx="28">
                  <c:v>2.7256069432534562</c:v>
                </c:pt>
                <c:pt idx="29">
                  <c:v>3.1187207762178488</c:v>
                </c:pt>
                <c:pt idx="30">
                  <c:v>2.2962716271299621</c:v>
                </c:pt>
                <c:pt idx="31">
                  <c:v>2.3012023990994153</c:v>
                </c:pt>
                <c:pt idx="32">
                  <c:v>3.0710776754691169</c:v>
                </c:pt>
                <c:pt idx="33">
                  <c:v>3.7609337932623816</c:v>
                </c:pt>
                <c:pt idx="34">
                  <c:v>3.6548496069174385</c:v>
                </c:pt>
                <c:pt idx="35">
                  <c:v>2.8028119781830521</c:v>
                </c:pt>
                <c:pt idx="36">
                  <c:v>2.4409135168091742</c:v>
                </c:pt>
                <c:pt idx="37">
                  <c:v>2.2552903511666558</c:v>
                </c:pt>
                <c:pt idx="38">
                  <c:v>2.9563863876604981</c:v>
                </c:pt>
                <c:pt idx="39">
                  <c:v>3.1353342626485485</c:v>
                </c:pt>
                <c:pt idx="40">
                  <c:v>3.4377449037130967</c:v>
                </c:pt>
                <c:pt idx="41">
                  <c:v>3.0228244329438576</c:v>
                </c:pt>
              </c:numCache>
            </c:numRef>
          </c:xVal>
          <c:yVal>
            <c:numRef>
              <c:f>Clusters!$C$6:$C$47</c:f>
              <c:numCache>
                <c:formatCode>General</c:formatCode>
                <c:ptCount val="42"/>
                <c:pt idx="21">
                  <c:v>6.4798500732651094</c:v>
                </c:pt>
                <c:pt idx="22">
                  <c:v>5.8024718229601886</c:v>
                </c:pt>
                <c:pt idx="23">
                  <c:v>7.9868415117403924</c:v>
                </c:pt>
                <c:pt idx="24">
                  <c:v>7.0964758453018293</c:v>
                </c:pt>
                <c:pt idx="25">
                  <c:v>6.3575396609372277</c:v>
                </c:pt>
                <c:pt idx="26">
                  <c:v>6.9345198437668296</c:v>
                </c:pt>
                <c:pt idx="27">
                  <c:v>5.0482923432385984</c:v>
                </c:pt>
                <c:pt idx="28">
                  <c:v>7.6721584473478686</c:v>
                </c:pt>
                <c:pt idx="29">
                  <c:v>7.0079621138151422</c:v>
                </c:pt>
                <c:pt idx="30">
                  <c:v>7.1346463757477085</c:v>
                </c:pt>
                <c:pt idx="31">
                  <c:v>7.0243069283248056</c:v>
                </c:pt>
                <c:pt idx="32">
                  <c:v>8.7105536699980153</c:v>
                </c:pt>
                <c:pt idx="33">
                  <c:v>6.9338569509559695</c:v>
                </c:pt>
                <c:pt idx="34">
                  <c:v>8.0590982300339604</c:v>
                </c:pt>
                <c:pt idx="35">
                  <c:v>6.3752507442318134</c:v>
                </c:pt>
                <c:pt idx="36">
                  <c:v>7.3385570535469382</c:v>
                </c:pt>
                <c:pt idx="37">
                  <c:v>7.1197967888615539</c:v>
                </c:pt>
                <c:pt idx="38">
                  <c:v>7.2053784555642277</c:v>
                </c:pt>
                <c:pt idx="39">
                  <c:v>6.3820389761019296</c:v>
                </c:pt>
                <c:pt idx="40">
                  <c:v>6.3621298885528095</c:v>
                </c:pt>
                <c:pt idx="41">
                  <c:v>7.3645728346400645</c:v>
                </c:pt>
              </c:numCache>
            </c:numRef>
          </c:yVal>
          <c:smooth val="0"/>
        </c:ser>
        <c:dLbls>
          <c:showLegendKey val="0"/>
          <c:showVal val="0"/>
          <c:showCatName val="0"/>
          <c:showSerName val="0"/>
          <c:showPercent val="0"/>
          <c:showBubbleSize val="0"/>
        </c:dLbls>
        <c:axId val="129881216"/>
        <c:axId val="129882752"/>
      </c:scatterChart>
      <c:valAx>
        <c:axId val="129881216"/>
        <c:scaling>
          <c:orientation val="minMax"/>
        </c:scaling>
        <c:delete val="0"/>
        <c:axPos val="b"/>
        <c:numFmt formatCode="General" sourceLinked="1"/>
        <c:majorTickMark val="out"/>
        <c:minorTickMark val="none"/>
        <c:tickLblPos val="nextTo"/>
        <c:crossAx val="129882752"/>
        <c:crosses val="autoZero"/>
        <c:crossBetween val="midCat"/>
      </c:valAx>
      <c:valAx>
        <c:axId val="129882752"/>
        <c:scaling>
          <c:orientation val="minMax"/>
        </c:scaling>
        <c:delete val="0"/>
        <c:axPos val="l"/>
        <c:majorGridlines/>
        <c:numFmt formatCode="General" sourceLinked="1"/>
        <c:majorTickMark val="out"/>
        <c:minorTickMark val="none"/>
        <c:tickLblPos val="nextTo"/>
        <c:crossAx val="129881216"/>
        <c:crosses val="autoZero"/>
        <c:crossBetween val="midCat"/>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Sample Clusters</a:t>
            </a:r>
          </a:p>
        </c:rich>
      </c:tx>
      <c:layout/>
      <c:overlay val="0"/>
    </c:title>
    <c:autoTitleDeleted val="0"/>
    <c:plotArea>
      <c:layout/>
      <c:scatterChart>
        <c:scatterStyle val="lineMarker"/>
        <c:varyColors val="0"/>
        <c:ser>
          <c:idx val="0"/>
          <c:order val="0"/>
          <c:tx>
            <c:strRef>
              <c:f>Clusters!$B$7</c:f>
              <c:strCache>
                <c:ptCount val="1"/>
                <c:pt idx="0">
                  <c:v>Y1</c:v>
                </c:pt>
              </c:strCache>
            </c:strRef>
          </c:tx>
          <c:spPr>
            <a:ln w="28575">
              <a:noFill/>
            </a:ln>
          </c:spPr>
          <c:xVal>
            <c:numRef>
              <c:f>Clusters!$A$8:$A$70</c:f>
              <c:numCache>
                <c:formatCode>General</c:formatCode>
                <c:ptCount val="63"/>
                <c:pt idx="0">
                  <c:v>1.9328491185470367</c:v>
                </c:pt>
                <c:pt idx="1">
                  <c:v>1.9035028374522651</c:v>
                </c:pt>
                <c:pt idx="2">
                  <c:v>1.4587787130147178</c:v>
                </c:pt>
                <c:pt idx="3">
                  <c:v>1.8448570264282405</c:v>
                </c:pt>
                <c:pt idx="4">
                  <c:v>2.0444057739477657</c:v>
                </c:pt>
                <c:pt idx="5">
                  <c:v>1.2814277422315266</c:v>
                </c:pt>
                <c:pt idx="6">
                  <c:v>1.6542314458869107</c:v>
                </c:pt>
                <c:pt idx="7">
                  <c:v>1.9736610522215519</c:v>
                </c:pt>
                <c:pt idx="8">
                  <c:v>1.7398839222491558</c:v>
                </c:pt>
                <c:pt idx="9">
                  <c:v>1.8425731344601943</c:v>
                </c:pt>
                <c:pt idx="10">
                  <c:v>2.6586498985594345</c:v>
                </c:pt>
                <c:pt idx="11">
                  <c:v>2.5099416389880047</c:v>
                </c:pt>
                <c:pt idx="12">
                  <c:v>1.8330517657429453</c:v>
                </c:pt>
                <c:pt idx="13">
                  <c:v>1.9094957636905563</c:v>
                </c:pt>
                <c:pt idx="14">
                  <c:v>1.8307446581199431</c:v>
                </c:pt>
                <c:pt idx="15">
                  <c:v>1.8931921505430911</c:v>
                </c:pt>
                <c:pt idx="16">
                  <c:v>2.4819239075243149</c:v>
                </c:pt>
                <c:pt idx="17">
                  <c:v>3.1491023082209773</c:v>
                </c:pt>
                <c:pt idx="18">
                  <c:v>1.4598310554101133</c:v>
                </c:pt>
                <c:pt idx="19">
                  <c:v>1.7157824687806129</c:v>
                </c:pt>
                <c:pt idx="20">
                  <c:v>1.5754975564072189</c:v>
                </c:pt>
                <c:pt idx="21">
                  <c:v>2.2187365702869943</c:v>
                </c:pt>
                <c:pt idx="22">
                  <c:v>2.0812567117886287</c:v>
                </c:pt>
                <c:pt idx="23">
                  <c:v>2.9616515369222571</c:v>
                </c:pt>
                <c:pt idx="24">
                  <c:v>2.388862527122054</c:v>
                </c:pt>
                <c:pt idx="25">
                  <c:v>3.0535775175691451</c:v>
                </c:pt>
                <c:pt idx="26">
                  <c:v>2.8906701354195965</c:v>
                </c:pt>
                <c:pt idx="27">
                  <c:v>3.4127058191565056</c:v>
                </c:pt>
                <c:pt idx="28">
                  <c:v>3.712890562377821</c:v>
                </c:pt>
                <c:pt idx="29">
                  <c:v>2.9828015227976392</c:v>
                </c:pt>
                <c:pt idx="30">
                  <c:v>2.8496540351173376</c:v>
                </c:pt>
                <c:pt idx="31">
                  <c:v>3.2446143048114515</c:v>
                </c:pt>
                <c:pt idx="32">
                  <c:v>3.2165037205665992</c:v>
                </c:pt>
                <c:pt idx="33">
                  <c:v>2.6311967770215929</c:v>
                </c:pt>
                <c:pt idx="34">
                  <c:v>3.0474722471575899</c:v>
                </c:pt>
                <c:pt idx="35">
                  <c:v>2.8036623690417337</c:v>
                </c:pt>
                <c:pt idx="36">
                  <c:v>3.5346805627455757</c:v>
                </c:pt>
                <c:pt idx="37">
                  <c:v>3.7530096315498724</c:v>
                </c:pt>
                <c:pt idx="38">
                  <c:v>3.4484613682209773</c:v>
                </c:pt>
                <c:pt idx="39">
                  <c:v>2.9100944351542872</c:v>
                </c:pt>
                <c:pt idx="40">
                  <c:v>3.0126291907795748</c:v>
                </c:pt>
                <c:pt idx="41">
                  <c:v>2.8446043020130598</c:v>
                </c:pt>
                <c:pt idx="42">
                  <c:v>4.157889751714678</c:v>
                </c:pt>
                <c:pt idx="43">
                  <c:v>4.5352668984501472</c:v>
                </c:pt>
                <c:pt idx="44">
                  <c:v>4.1139624201180816</c:v>
                </c:pt>
                <c:pt idx="45">
                  <c:v>3.1066238481256576</c:v>
                </c:pt>
                <c:pt idx="46">
                  <c:v>4.6052962151218804</c:v>
                </c:pt>
                <c:pt idx="47">
                  <c:v>3.4252297215263581</c:v>
                </c:pt>
                <c:pt idx="48">
                  <c:v>3.7884811355724692</c:v>
                </c:pt>
                <c:pt idx="49">
                  <c:v>4.0286875980718886</c:v>
                </c:pt>
                <c:pt idx="50">
                  <c:v>4.1372202996499299</c:v>
                </c:pt>
                <c:pt idx="51">
                  <c:v>3.8270059812619421</c:v>
                </c:pt>
                <c:pt idx="52">
                  <c:v>3.9409890331244397</c:v>
                </c:pt>
                <c:pt idx="53">
                  <c:v>3.853571352670309</c:v>
                </c:pt>
                <c:pt idx="54">
                  <c:v>3.7817161093559002</c:v>
                </c:pt>
                <c:pt idx="55">
                  <c:v>4.2885586254800314</c:v>
                </c:pt>
                <c:pt idx="56">
                  <c:v>4.4668936616215484</c:v>
                </c:pt>
                <c:pt idx="57">
                  <c:v>3.9753830372571382</c:v>
                </c:pt>
                <c:pt idx="58">
                  <c:v>4.2710765979975829</c:v>
                </c:pt>
                <c:pt idx="59">
                  <c:v>4.0876904436045463</c:v>
                </c:pt>
                <c:pt idx="60">
                  <c:v>4.3885114364844275</c:v>
                </c:pt>
                <c:pt idx="61">
                  <c:v>3.6767669586534288</c:v>
                </c:pt>
                <c:pt idx="62">
                  <c:v>4.4084402937728306</c:v>
                </c:pt>
              </c:numCache>
            </c:numRef>
          </c:xVal>
          <c:yVal>
            <c:numRef>
              <c:f>Clusters!$B$8:$B$70</c:f>
              <c:numCache>
                <c:formatCode>General</c:formatCode>
                <c:ptCount val="63"/>
                <c:pt idx="0">
                  <c:v>4.6424745645120655</c:v>
                </c:pt>
                <c:pt idx="1">
                  <c:v>4.4713121529988138</c:v>
                </c:pt>
                <c:pt idx="2">
                  <c:v>4.5417420183117834</c:v>
                </c:pt>
                <c:pt idx="3">
                  <c:v>4.3553917200729764</c:v>
                </c:pt>
                <c:pt idx="4">
                  <c:v>4.9303896921993839</c:v>
                </c:pt>
                <c:pt idx="5">
                  <c:v>4.0821664985226898</c:v>
                </c:pt>
                <c:pt idx="6">
                  <c:v>4.2097736447061758</c:v>
                </c:pt>
                <c:pt idx="7">
                  <c:v>3.5217953335686527</c:v>
                </c:pt>
                <c:pt idx="8">
                  <c:v>4.3207486826576114</c:v>
                </c:pt>
                <c:pt idx="9">
                  <c:v>3.4262264610715398</c:v>
                </c:pt>
                <c:pt idx="10">
                  <c:v>3.4601037936037637</c:v>
                </c:pt>
                <c:pt idx="11">
                  <c:v>3.2527556744267767</c:v>
                </c:pt>
                <c:pt idx="12">
                  <c:v>4.7470066436914085</c:v>
                </c:pt>
                <c:pt idx="13">
                  <c:v>3.5946120400095047</c:v>
                </c:pt>
                <c:pt idx="14">
                  <c:v>3.3699065118875282</c:v>
                </c:pt>
                <c:pt idx="15">
                  <c:v>3.4995752535380427</c:v>
                </c:pt>
                <c:pt idx="16">
                  <c:v>3.2610143661266733</c:v>
                </c:pt>
                <c:pt idx="17">
                  <c:v>2.2877300857895428</c:v>
                </c:pt>
                <c:pt idx="18">
                  <c:v>5.1226026770367055</c:v>
                </c:pt>
                <c:pt idx="19">
                  <c:v>3.0441813422316728</c:v>
                </c:pt>
                <c:pt idx="20">
                  <c:v>3.9750847091032377</c:v>
                </c:pt>
              </c:numCache>
            </c:numRef>
          </c:yVal>
          <c:smooth val="0"/>
        </c:ser>
        <c:ser>
          <c:idx val="1"/>
          <c:order val="1"/>
          <c:tx>
            <c:strRef>
              <c:f>Clusters!$C$7</c:f>
              <c:strCache>
                <c:ptCount val="1"/>
                <c:pt idx="0">
                  <c:v>Y2</c:v>
                </c:pt>
              </c:strCache>
            </c:strRef>
          </c:tx>
          <c:spPr>
            <a:ln w="28575">
              <a:noFill/>
            </a:ln>
          </c:spPr>
          <c:xVal>
            <c:numRef>
              <c:f>Clusters!$A$8:$A$70</c:f>
              <c:numCache>
                <c:formatCode>General</c:formatCode>
                <c:ptCount val="63"/>
                <c:pt idx="0">
                  <c:v>1.9328491185470367</c:v>
                </c:pt>
                <c:pt idx="1">
                  <c:v>1.9035028374522651</c:v>
                </c:pt>
                <c:pt idx="2">
                  <c:v>1.4587787130147178</c:v>
                </c:pt>
                <c:pt idx="3">
                  <c:v>1.8448570264282405</c:v>
                </c:pt>
                <c:pt idx="4">
                  <c:v>2.0444057739477657</c:v>
                </c:pt>
                <c:pt idx="5">
                  <c:v>1.2814277422315266</c:v>
                </c:pt>
                <c:pt idx="6">
                  <c:v>1.6542314458869107</c:v>
                </c:pt>
                <c:pt idx="7">
                  <c:v>1.9736610522215519</c:v>
                </c:pt>
                <c:pt idx="8">
                  <c:v>1.7398839222491558</c:v>
                </c:pt>
                <c:pt idx="9">
                  <c:v>1.8425731344601943</c:v>
                </c:pt>
                <c:pt idx="10">
                  <c:v>2.6586498985594345</c:v>
                </c:pt>
                <c:pt idx="11">
                  <c:v>2.5099416389880047</c:v>
                </c:pt>
                <c:pt idx="12">
                  <c:v>1.8330517657429453</c:v>
                </c:pt>
                <c:pt idx="13">
                  <c:v>1.9094957636905563</c:v>
                </c:pt>
                <c:pt idx="14">
                  <c:v>1.8307446581199431</c:v>
                </c:pt>
                <c:pt idx="15">
                  <c:v>1.8931921505430911</c:v>
                </c:pt>
                <c:pt idx="16">
                  <c:v>2.4819239075243149</c:v>
                </c:pt>
                <c:pt idx="17">
                  <c:v>3.1491023082209773</c:v>
                </c:pt>
                <c:pt idx="18">
                  <c:v>1.4598310554101133</c:v>
                </c:pt>
                <c:pt idx="19">
                  <c:v>1.7157824687806129</c:v>
                </c:pt>
                <c:pt idx="20">
                  <c:v>1.5754975564072189</c:v>
                </c:pt>
                <c:pt idx="21">
                  <c:v>2.2187365702869943</c:v>
                </c:pt>
                <c:pt idx="22">
                  <c:v>2.0812567117886287</c:v>
                </c:pt>
                <c:pt idx="23">
                  <c:v>2.9616515369222571</c:v>
                </c:pt>
                <c:pt idx="24">
                  <c:v>2.388862527122054</c:v>
                </c:pt>
                <c:pt idx="25">
                  <c:v>3.0535775175691451</c:v>
                </c:pt>
                <c:pt idx="26">
                  <c:v>2.8906701354195965</c:v>
                </c:pt>
                <c:pt idx="27">
                  <c:v>3.4127058191565056</c:v>
                </c:pt>
                <c:pt idx="28">
                  <c:v>3.712890562377821</c:v>
                </c:pt>
                <c:pt idx="29">
                  <c:v>2.9828015227976392</c:v>
                </c:pt>
                <c:pt idx="30">
                  <c:v>2.8496540351173376</c:v>
                </c:pt>
                <c:pt idx="31">
                  <c:v>3.2446143048114515</c:v>
                </c:pt>
                <c:pt idx="32">
                  <c:v>3.2165037205665992</c:v>
                </c:pt>
                <c:pt idx="33">
                  <c:v>2.6311967770215929</c:v>
                </c:pt>
                <c:pt idx="34">
                  <c:v>3.0474722471575899</c:v>
                </c:pt>
                <c:pt idx="35">
                  <c:v>2.8036623690417337</c:v>
                </c:pt>
                <c:pt idx="36">
                  <c:v>3.5346805627455757</c:v>
                </c:pt>
                <c:pt idx="37">
                  <c:v>3.7530096315498724</c:v>
                </c:pt>
                <c:pt idx="38">
                  <c:v>3.4484613682209773</c:v>
                </c:pt>
                <c:pt idx="39">
                  <c:v>2.9100944351542872</c:v>
                </c:pt>
                <c:pt idx="40">
                  <c:v>3.0126291907795748</c:v>
                </c:pt>
                <c:pt idx="41">
                  <c:v>2.8446043020130598</c:v>
                </c:pt>
                <c:pt idx="42">
                  <c:v>4.157889751714678</c:v>
                </c:pt>
                <c:pt idx="43">
                  <c:v>4.5352668984501472</c:v>
                </c:pt>
                <c:pt idx="44">
                  <c:v>4.1139624201180816</c:v>
                </c:pt>
                <c:pt idx="45">
                  <c:v>3.1066238481256576</c:v>
                </c:pt>
                <c:pt idx="46">
                  <c:v>4.6052962151218804</c:v>
                </c:pt>
                <c:pt idx="47">
                  <c:v>3.4252297215263581</c:v>
                </c:pt>
                <c:pt idx="48">
                  <c:v>3.7884811355724692</c:v>
                </c:pt>
                <c:pt idx="49">
                  <c:v>4.0286875980718886</c:v>
                </c:pt>
                <c:pt idx="50">
                  <c:v>4.1372202996499299</c:v>
                </c:pt>
                <c:pt idx="51">
                  <c:v>3.8270059812619421</c:v>
                </c:pt>
                <c:pt idx="52">
                  <c:v>3.9409890331244397</c:v>
                </c:pt>
                <c:pt idx="53">
                  <c:v>3.853571352670309</c:v>
                </c:pt>
                <c:pt idx="54">
                  <c:v>3.7817161093559002</c:v>
                </c:pt>
                <c:pt idx="55">
                  <c:v>4.2885586254800314</c:v>
                </c:pt>
                <c:pt idx="56">
                  <c:v>4.4668936616215484</c:v>
                </c:pt>
                <c:pt idx="57">
                  <c:v>3.9753830372571382</c:v>
                </c:pt>
                <c:pt idx="58">
                  <c:v>4.2710765979975829</c:v>
                </c:pt>
                <c:pt idx="59">
                  <c:v>4.0876904436045463</c:v>
                </c:pt>
                <c:pt idx="60">
                  <c:v>4.3885114364844275</c:v>
                </c:pt>
                <c:pt idx="61">
                  <c:v>3.6767669586534288</c:v>
                </c:pt>
                <c:pt idx="62">
                  <c:v>4.4084402937728306</c:v>
                </c:pt>
              </c:numCache>
            </c:numRef>
          </c:xVal>
          <c:yVal>
            <c:numRef>
              <c:f>Clusters!$C$8:$C$70</c:f>
              <c:numCache>
                <c:formatCode>General</c:formatCode>
                <c:ptCount val="63"/>
                <c:pt idx="21">
                  <c:v>6.8638082297773275</c:v>
                </c:pt>
                <c:pt idx="22">
                  <c:v>7.1538837874163779</c:v>
                </c:pt>
                <c:pt idx="23">
                  <c:v>6.9976979260298684</c:v>
                </c:pt>
                <c:pt idx="24">
                  <c:v>5.9258963369166757</c:v>
                </c:pt>
                <c:pt idx="25">
                  <c:v>6.6039376248833435</c:v>
                </c:pt>
                <c:pt idx="26">
                  <c:v>7.2237969096737427</c:v>
                </c:pt>
                <c:pt idx="27">
                  <c:v>7.3417699359694302</c:v>
                </c:pt>
                <c:pt idx="28">
                  <c:v>6.555223278517377</c:v>
                </c:pt>
                <c:pt idx="29">
                  <c:v>8.1584814994082731</c:v>
                </c:pt>
                <c:pt idx="30">
                  <c:v>7.6317556821069674</c:v>
                </c:pt>
                <c:pt idx="31">
                  <c:v>7.6343549399322903</c:v>
                </c:pt>
                <c:pt idx="32">
                  <c:v>6.5427251333719232</c:v>
                </c:pt>
                <c:pt idx="33">
                  <c:v>5.6179959170271836</c:v>
                </c:pt>
                <c:pt idx="34">
                  <c:v>6.4977404830245815</c:v>
                </c:pt>
                <c:pt idx="35">
                  <c:v>7.2072548661195501</c:v>
                </c:pt>
                <c:pt idx="36">
                  <c:v>7.9747535934492904</c:v>
                </c:pt>
                <c:pt idx="37">
                  <c:v>5.9858272483668049</c:v>
                </c:pt>
                <c:pt idx="38">
                  <c:v>8.0213231437312906</c:v>
                </c:pt>
                <c:pt idx="39">
                  <c:v>6.5712215277474684</c:v>
                </c:pt>
                <c:pt idx="40">
                  <c:v>7.8242559564770726</c:v>
                </c:pt>
                <c:pt idx="41">
                  <c:v>7.5225121755282345</c:v>
                </c:pt>
              </c:numCache>
            </c:numRef>
          </c:yVal>
          <c:smooth val="0"/>
        </c:ser>
        <c:ser>
          <c:idx val="2"/>
          <c:order val="2"/>
          <c:tx>
            <c:strRef>
              <c:f>Clusters!$D$7</c:f>
              <c:strCache>
                <c:ptCount val="1"/>
                <c:pt idx="0">
                  <c:v>Y3</c:v>
                </c:pt>
              </c:strCache>
            </c:strRef>
          </c:tx>
          <c:spPr>
            <a:ln w="28575">
              <a:noFill/>
            </a:ln>
          </c:spPr>
          <c:xVal>
            <c:numRef>
              <c:f>Clusters!$A$8:$A$70</c:f>
              <c:numCache>
                <c:formatCode>General</c:formatCode>
                <c:ptCount val="63"/>
                <c:pt idx="0">
                  <c:v>1.9328491185470367</c:v>
                </c:pt>
                <c:pt idx="1">
                  <c:v>1.9035028374522651</c:v>
                </c:pt>
                <c:pt idx="2">
                  <c:v>1.4587787130147178</c:v>
                </c:pt>
                <c:pt idx="3">
                  <c:v>1.8448570264282405</c:v>
                </c:pt>
                <c:pt idx="4">
                  <c:v>2.0444057739477657</c:v>
                </c:pt>
                <c:pt idx="5">
                  <c:v>1.2814277422315266</c:v>
                </c:pt>
                <c:pt idx="6">
                  <c:v>1.6542314458869107</c:v>
                </c:pt>
                <c:pt idx="7">
                  <c:v>1.9736610522215519</c:v>
                </c:pt>
                <c:pt idx="8">
                  <c:v>1.7398839222491558</c:v>
                </c:pt>
                <c:pt idx="9">
                  <c:v>1.8425731344601943</c:v>
                </c:pt>
                <c:pt idx="10">
                  <c:v>2.6586498985594345</c:v>
                </c:pt>
                <c:pt idx="11">
                  <c:v>2.5099416389880047</c:v>
                </c:pt>
                <c:pt idx="12">
                  <c:v>1.8330517657429453</c:v>
                </c:pt>
                <c:pt idx="13">
                  <c:v>1.9094957636905563</c:v>
                </c:pt>
                <c:pt idx="14">
                  <c:v>1.8307446581199431</c:v>
                </c:pt>
                <c:pt idx="15">
                  <c:v>1.8931921505430911</c:v>
                </c:pt>
                <c:pt idx="16">
                  <c:v>2.4819239075243149</c:v>
                </c:pt>
                <c:pt idx="17">
                  <c:v>3.1491023082209773</c:v>
                </c:pt>
                <c:pt idx="18">
                  <c:v>1.4598310554101133</c:v>
                </c:pt>
                <c:pt idx="19">
                  <c:v>1.7157824687806129</c:v>
                </c:pt>
                <c:pt idx="20">
                  <c:v>1.5754975564072189</c:v>
                </c:pt>
                <c:pt idx="21">
                  <c:v>2.2187365702869943</c:v>
                </c:pt>
                <c:pt idx="22">
                  <c:v>2.0812567117886287</c:v>
                </c:pt>
                <c:pt idx="23">
                  <c:v>2.9616515369222571</c:v>
                </c:pt>
                <c:pt idx="24">
                  <c:v>2.388862527122054</c:v>
                </c:pt>
                <c:pt idx="25">
                  <c:v>3.0535775175691451</c:v>
                </c:pt>
                <c:pt idx="26">
                  <c:v>2.8906701354195965</c:v>
                </c:pt>
                <c:pt idx="27">
                  <c:v>3.4127058191565056</c:v>
                </c:pt>
                <c:pt idx="28">
                  <c:v>3.712890562377821</c:v>
                </c:pt>
                <c:pt idx="29">
                  <c:v>2.9828015227976392</c:v>
                </c:pt>
                <c:pt idx="30">
                  <c:v>2.8496540351173376</c:v>
                </c:pt>
                <c:pt idx="31">
                  <c:v>3.2446143048114515</c:v>
                </c:pt>
                <c:pt idx="32">
                  <c:v>3.2165037205665992</c:v>
                </c:pt>
                <c:pt idx="33">
                  <c:v>2.6311967770215929</c:v>
                </c:pt>
                <c:pt idx="34">
                  <c:v>3.0474722471575899</c:v>
                </c:pt>
                <c:pt idx="35">
                  <c:v>2.8036623690417337</c:v>
                </c:pt>
                <c:pt idx="36">
                  <c:v>3.5346805627455757</c:v>
                </c:pt>
                <c:pt idx="37">
                  <c:v>3.7530096315498724</c:v>
                </c:pt>
                <c:pt idx="38">
                  <c:v>3.4484613682209773</c:v>
                </c:pt>
                <c:pt idx="39">
                  <c:v>2.9100944351542872</c:v>
                </c:pt>
                <c:pt idx="40">
                  <c:v>3.0126291907795748</c:v>
                </c:pt>
                <c:pt idx="41">
                  <c:v>2.8446043020130598</c:v>
                </c:pt>
                <c:pt idx="42">
                  <c:v>4.157889751714678</c:v>
                </c:pt>
                <c:pt idx="43">
                  <c:v>4.5352668984501472</c:v>
                </c:pt>
                <c:pt idx="44">
                  <c:v>4.1139624201180816</c:v>
                </c:pt>
                <c:pt idx="45">
                  <c:v>3.1066238481256576</c:v>
                </c:pt>
                <c:pt idx="46">
                  <c:v>4.6052962151218804</c:v>
                </c:pt>
                <c:pt idx="47">
                  <c:v>3.4252297215263581</c:v>
                </c:pt>
                <c:pt idx="48">
                  <c:v>3.7884811355724692</c:v>
                </c:pt>
                <c:pt idx="49">
                  <c:v>4.0286875980718886</c:v>
                </c:pt>
                <c:pt idx="50">
                  <c:v>4.1372202996499299</c:v>
                </c:pt>
                <c:pt idx="51">
                  <c:v>3.8270059812619421</c:v>
                </c:pt>
                <c:pt idx="52">
                  <c:v>3.9409890331244397</c:v>
                </c:pt>
                <c:pt idx="53">
                  <c:v>3.853571352670309</c:v>
                </c:pt>
                <c:pt idx="54">
                  <c:v>3.7817161093559002</c:v>
                </c:pt>
                <c:pt idx="55">
                  <c:v>4.2885586254800314</c:v>
                </c:pt>
                <c:pt idx="56">
                  <c:v>4.4668936616215484</c:v>
                </c:pt>
                <c:pt idx="57">
                  <c:v>3.9753830372571382</c:v>
                </c:pt>
                <c:pt idx="58">
                  <c:v>4.2710765979975829</c:v>
                </c:pt>
                <c:pt idx="59">
                  <c:v>4.0876904436045463</c:v>
                </c:pt>
                <c:pt idx="60">
                  <c:v>4.3885114364844275</c:v>
                </c:pt>
                <c:pt idx="61">
                  <c:v>3.6767669586534288</c:v>
                </c:pt>
                <c:pt idx="62">
                  <c:v>4.4084402937728306</c:v>
                </c:pt>
              </c:numCache>
            </c:numRef>
          </c:xVal>
          <c:yVal>
            <c:numRef>
              <c:f>Clusters!$D$8:$D$70</c:f>
              <c:numCache>
                <c:formatCode>General</c:formatCode>
                <c:ptCount val="63"/>
                <c:pt idx="42">
                  <c:v>6.0521360663268524</c:v>
                </c:pt>
                <c:pt idx="43">
                  <c:v>5.6448811065352524</c:v>
                </c:pt>
                <c:pt idx="44">
                  <c:v>3.2241203417098281</c:v>
                </c:pt>
                <c:pt idx="45">
                  <c:v>3.8686909982728226</c:v>
                </c:pt>
                <c:pt idx="46">
                  <c:v>3.7258214086944035</c:v>
                </c:pt>
                <c:pt idx="47">
                  <c:v>5.0778524854271563</c:v>
                </c:pt>
                <c:pt idx="48">
                  <c:v>4.5280831659505782</c:v>
                </c:pt>
                <c:pt idx="49">
                  <c:v>3.9334050396357472</c:v>
                </c:pt>
                <c:pt idx="50">
                  <c:v>5.1092741935306725</c:v>
                </c:pt>
                <c:pt idx="51">
                  <c:v>2.9761344555156732</c:v>
                </c:pt>
                <c:pt idx="52">
                  <c:v>5.6792170424797854</c:v>
                </c:pt>
                <c:pt idx="53">
                  <c:v>5.01366164781646</c:v>
                </c:pt>
                <c:pt idx="54">
                  <c:v>4.9523963056322193</c:v>
                </c:pt>
                <c:pt idx="55">
                  <c:v>4.8423159542849481</c:v>
                </c:pt>
                <c:pt idx="56">
                  <c:v>5.1820148524480771</c:v>
                </c:pt>
                <c:pt idx="57">
                  <c:v>3.8672041813601306</c:v>
                </c:pt>
                <c:pt idx="58">
                  <c:v>3.8221800605524781</c:v>
                </c:pt>
                <c:pt idx="59">
                  <c:v>4.1113820224553965</c:v>
                </c:pt>
                <c:pt idx="60">
                  <c:v>5.0941840125792286</c:v>
                </c:pt>
                <c:pt idx="61">
                  <c:v>4.5798695067141395</c:v>
                </c:pt>
                <c:pt idx="62">
                  <c:v>4.3177316602716855</c:v>
                </c:pt>
              </c:numCache>
            </c:numRef>
          </c:yVal>
          <c:smooth val="0"/>
        </c:ser>
        <c:dLbls>
          <c:showLegendKey val="0"/>
          <c:showVal val="0"/>
          <c:showCatName val="0"/>
          <c:showSerName val="0"/>
          <c:showPercent val="0"/>
          <c:showBubbleSize val="0"/>
        </c:dLbls>
        <c:axId val="84989440"/>
        <c:axId val="84990976"/>
      </c:scatterChart>
      <c:valAx>
        <c:axId val="84989440"/>
        <c:scaling>
          <c:orientation val="minMax"/>
        </c:scaling>
        <c:delete val="0"/>
        <c:axPos val="b"/>
        <c:numFmt formatCode="General" sourceLinked="1"/>
        <c:majorTickMark val="out"/>
        <c:minorTickMark val="none"/>
        <c:tickLblPos val="nextTo"/>
        <c:crossAx val="84990976"/>
        <c:crosses val="autoZero"/>
        <c:crossBetween val="midCat"/>
      </c:valAx>
      <c:valAx>
        <c:axId val="84990976"/>
        <c:scaling>
          <c:orientation val="minMax"/>
        </c:scaling>
        <c:delete val="0"/>
        <c:axPos val="l"/>
        <c:majorGridlines/>
        <c:numFmt formatCode="General" sourceLinked="1"/>
        <c:majorTickMark val="out"/>
        <c:minorTickMark val="none"/>
        <c:tickLblPos val="nextTo"/>
        <c:crossAx val="84989440"/>
        <c:crosses val="autoZero"/>
        <c:crossBetween val="midCat"/>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EM!$B$5</c:f>
              <c:strCache>
                <c:ptCount val="1"/>
                <c:pt idx="0">
                  <c:v>G1</c:v>
                </c:pt>
              </c:strCache>
            </c:strRef>
          </c:tx>
          <c:marker>
            <c:symbol val="none"/>
          </c:marker>
          <c:cat>
            <c:numRef>
              <c:f>EM!$A$6:$A$51</c:f>
              <c:numCache>
                <c:formatCode>General</c:formatCode>
                <c:ptCount val="46"/>
                <c:pt idx="0">
                  <c:v>0</c:v>
                </c:pt>
                <c:pt idx="1">
                  <c:v>0.2</c:v>
                </c:pt>
                <c:pt idx="2">
                  <c:v>0.4</c:v>
                </c:pt>
                <c:pt idx="3">
                  <c:v>0.60000000000000064</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numCache>
            </c:numRef>
          </c:cat>
          <c:val>
            <c:numRef>
              <c:f>EM!$B$6:$B$51</c:f>
              <c:numCache>
                <c:formatCode>General</c:formatCode>
                <c:ptCount val="46"/>
                <c:pt idx="0">
                  <c:v>4.4318484119380257E-3</c:v>
                </c:pt>
                <c:pt idx="1">
                  <c:v>7.9154515829799824E-3</c:v>
                </c:pt>
                <c:pt idx="2">
                  <c:v>1.3582969233685648E-2</c:v>
                </c:pt>
                <c:pt idx="3">
                  <c:v>2.2394530294842844E-2</c:v>
                </c:pt>
                <c:pt idx="4">
                  <c:v>3.5474592846231418E-2</c:v>
                </c:pt>
                <c:pt idx="5">
                  <c:v>5.3990966513188084E-2</c:v>
                </c:pt>
                <c:pt idx="6">
                  <c:v>7.8950158300894066E-2</c:v>
                </c:pt>
                <c:pt idx="7">
                  <c:v>0.11092083467945545</c:v>
                </c:pt>
                <c:pt idx="8">
                  <c:v>0.14972746563574491</c:v>
                </c:pt>
                <c:pt idx="9">
                  <c:v>0.19418605498321287</c:v>
                </c:pt>
                <c:pt idx="10">
                  <c:v>0.24197072451914334</c:v>
                </c:pt>
                <c:pt idx="11">
                  <c:v>0.28969155276148273</c:v>
                </c:pt>
                <c:pt idx="12">
                  <c:v>0.33322460289180039</c:v>
                </c:pt>
                <c:pt idx="13">
                  <c:v>0.36827014030332333</c:v>
                </c:pt>
                <c:pt idx="14">
                  <c:v>0.39104269397545727</c:v>
                </c:pt>
                <c:pt idx="15">
                  <c:v>0.39894228040143281</c:v>
                </c:pt>
                <c:pt idx="16">
                  <c:v>0.39104269397545727</c:v>
                </c:pt>
                <c:pt idx="17">
                  <c:v>0.36827014030332333</c:v>
                </c:pt>
                <c:pt idx="18">
                  <c:v>0.33322460289180039</c:v>
                </c:pt>
                <c:pt idx="19">
                  <c:v>0.28969155276148273</c:v>
                </c:pt>
                <c:pt idx="20">
                  <c:v>0.24197072451914334</c:v>
                </c:pt>
                <c:pt idx="21">
                  <c:v>0.19418605498321287</c:v>
                </c:pt>
                <c:pt idx="22">
                  <c:v>0.14972746563574479</c:v>
                </c:pt>
                <c:pt idx="23">
                  <c:v>0.11092083467945549</c:v>
                </c:pt>
                <c:pt idx="24">
                  <c:v>7.8950158300894066E-2</c:v>
                </c:pt>
                <c:pt idx="25">
                  <c:v>5.3990966513188084E-2</c:v>
                </c:pt>
                <c:pt idx="26">
                  <c:v>3.5474592846231418E-2</c:v>
                </c:pt>
                <c:pt idx="27">
                  <c:v>2.2394530294842833E-2</c:v>
                </c:pt>
                <c:pt idx="28">
                  <c:v>1.358296923368567E-2</c:v>
                </c:pt>
                <c:pt idx="29">
                  <c:v>7.9154515829799824E-3</c:v>
                </c:pt>
                <c:pt idx="30">
                  <c:v>4.4318484119380257E-3</c:v>
                </c:pt>
                <c:pt idx="31">
                  <c:v>2.38408820146484E-3</c:v>
                </c:pt>
                <c:pt idx="32">
                  <c:v>1.2322191684730212E-3</c:v>
                </c:pt>
                <c:pt idx="33">
                  <c:v>6.1190193011377396E-4</c:v>
                </c:pt>
                <c:pt idx="34">
                  <c:v>2.9194692579146076E-4</c:v>
                </c:pt>
                <c:pt idx="35">
                  <c:v>1.3383022576488561E-4</c:v>
                </c:pt>
                <c:pt idx="36">
                  <c:v>5.8943067756539943E-5</c:v>
                </c:pt>
                <c:pt idx="37">
                  <c:v>2.4942471290053542E-5</c:v>
                </c:pt>
                <c:pt idx="38">
                  <c:v>1.0140852065486791E-5</c:v>
                </c:pt>
                <c:pt idx="39">
                  <c:v>3.961299091032088E-6</c:v>
                </c:pt>
                <c:pt idx="40">
                  <c:v>1.4867195147343023E-6</c:v>
                </c:pt>
                <c:pt idx="41">
                  <c:v>5.3610353446976526E-7</c:v>
                </c:pt>
                <c:pt idx="42">
                  <c:v>1.8573618445552966E-7</c:v>
                </c:pt>
                <c:pt idx="43">
                  <c:v>6.1826205001658798E-8</c:v>
                </c:pt>
                <c:pt idx="44">
                  <c:v>1.9773196406244659E-8</c:v>
                </c:pt>
                <c:pt idx="45">
                  <c:v>6.0758828498233059E-9</c:v>
                </c:pt>
              </c:numCache>
            </c:numRef>
          </c:val>
          <c:smooth val="0"/>
        </c:ser>
        <c:ser>
          <c:idx val="2"/>
          <c:order val="1"/>
          <c:tx>
            <c:strRef>
              <c:f>EM!$C$5</c:f>
              <c:strCache>
                <c:ptCount val="1"/>
                <c:pt idx="0">
                  <c:v>G2</c:v>
                </c:pt>
              </c:strCache>
            </c:strRef>
          </c:tx>
          <c:spPr>
            <a:ln>
              <a:solidFill>
                <a:schemeClr val="accent1"/>
              </a:solidFill>
            </a:ln>
          </c:spPr>
          <c:marker>
            <c:symbol val="none"/>
          </c:marker>
          <c:cat>
            <c:numRef>
              <c:f>EM!$A$6:$A$51</c:f>
              <c:numCache>
                <c:formatCode>General</c:formatCode>
                <c:ptCount val="46"/>
                <c:pt idx="0">
                  <c:v>0</c:v>
                </c:pt>
                <c:pt idx="1">
                  <c:v>0.2</c:v>
                </c:pt>
                <c:pt idx="2">
                  <c:v>0.4</c:v>
                </c:pt>
                <c:pt idx="3">
                  <c:v>0.60000000000000064</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numCache>
            </c:numRef>
          </c:cat>
          <c:val>
            <c:numRef>
              <c:f>EM!$C$6:$C$51</c:f>
              <c:numCache>
                <c:formatCode>General</c:formatCode>
                <c:ptCount val="46"/>
                <c:pt idx="0">
                  <c:v>1.4867195147343023E-6</c:v>
                </c:pt>
                <c:pt idx="1">
                  <c:v>3.961299091032088E-6</c:v>
                </c:pt>
                <c:pt idx="2">
                  <c:v>1.0140852065486791E-5</c:v>
                </c:pt>
                <c:pt idx="3">
                  <c:v>2.4942471290053542E-5</c:v>
                </c:pt>
                <c:pt idx="4">
                  <c:v>5.8943067756539943E-5</c:v>
                </c:pt>
                <c:pt idx="5">
                  <c:v>1.3383022576488561E-4</c:v>
                </c:pt>
                <c:pt idx="6">
                  <c:v>2.9194692579146076E-4</c:v>
                </c:pt>
                <c:pt idx="7">
                  <c:v>6.119019301137719E-4</c:v>
                </c:pt>
                <c:pt idx="8">
                  <c:v>1.2322191684730228E-3</c:v>
                </c:pt>
                <c:pt idx="9">
                  <c:v>2.38408820146484E-3</c:v>
                </c:pt>
                <c:pt idx="10">
                  <c:v>4.4318484119380257E-3</c:v>
                </c:pt>
                <c:pt idx="11">
                  <c:v>7.9154515829799824E-3</c:v>
                </c:pt>
                <c:pt idx="12">
                  <c:v>1.3582969233685648E-2</c:v>
                </c:pt>
                <c:pt idx="13">
                  <c:v>2.2394530294842844E-2</c:v>
                </c:pt>
                <c:pt idx="14">
                  <c:v>3.5474592846231418E-2</c:v>
                </c:pt>
                <c:pt idx="15">
                  <c:v>5.3990966513188084E-2</c:v>
                </c:pt>
                <c:pt idx="16">
                  <c:v>7.8950158300894066E-2</c:v>
                </c:pt>
                <c:pt idx="17">
                  <c:v>0.11092083467945545</c:v>
                </c:pt>
                <c:pt idx="18">
                  <c:v>0.14972746563574491</c:v>
                </c:pt>
                <c:pt idx="19">
                  <c:v>0.19418605498321287</c:v>
                </c:pt>
                <c:pt idx="20">
                  <c:v>0.24197072451914334</c:v>
                </c:pt>
                <c:pt idx="21">
                  <c:v>0.28969155276148273</c:v>
                </c:pt>
                <c:pt idx="22">
                  <c:v>0.3332246028918005</c:v>
                </c:pt>
                <c:pt idx="23">
                  <c:v>0.36827014030332322</c:v>
                </c:pt>
                <c:pt idx="24">
                  <c:v>0.39104269397545727</c:v>
                </c:pt>
                <c:pt idx="25">
                  <c:v>0.39894228040143281</c:v>
                </c:pt>
                <c:pt idx="26">
                  <c:v>0.39104269397545727</c:v>
                </c:pt>
                <c:pt idx="27">
                  <c:v>0.36827014030332322</c:v>
                </c:pt>
                <c:pt idx="28">
                  <c:v>0.3332246028918005</c:v>
                </c:pt>
                <c:pt idx="29">
                  <c:v>0.28969155276148273</c:v>
                </c:pt>
                <c:pt idx="30">
                  <c:v>0.24197072451914334</c:v>
                </c:pt>
                <c:pt idx="31">
                  <c:v>0.19418605498321287</c:v>
                </c:pt>
                <c:pt idx="32">
                  <c:v>0.14972746563574479</c:v>
                </c:pt>
                <c:pt idx="33">
                  <c:v>0.11092083467945549</c:v>
                </c:pt>
                <c:pt idx="34">
                  <c:v>7.8950158300894066E-2</c:v>
                </c:pt>
                <c:pt idx="35">
                  <c:v>5.3990966513188084E-2</c:v>
                </c:pt>
                <c:pt idx="36">
                  <c:v>3.5474592846231418E-2</c:v>
                </c:pt>
                <c:pt idx="37">
                  <c:v>2.2394530294842833E-2</c:v>
                </c:pt>
                <c:pt idx="38">
                  <c:v>1.358296923368567E-2</c:v>
                </c:pt>
                <c:pt idx="39">
                  <c:v>7.9154515829799824E-3</c:v>
                </c:pt>
                <c:pt idx="40">
                  <c:v>4.4318484119380257E-3</c:v>
                </c:pt>
                <c:pt idx="41">
                  <c:v>2.3840882014648482E-3</c:v>
                </c:pt>
                <c:pt idx="42">
                  <c:v>1.2322191684730212E-3</c:v>
                </c:pt>
                <c:pt idx="43">
                  <c:v>6.1190193011377396E-4</c:v>
                </c:pt>
                <c:pt idx="44">
                  <c:v>2.9194692579146E-4</c:v>
                </c:pt>
                <c:pt idx="45">
                  <c:v>1.3383022576488561E-4</c:v>
                </c:pt>
              </c:numCache>
            </c:numRef>
          </c:val>
          <c:smooth val="0"/>
        </c:ser>
        <c:dLbls>
          <c:showLegendKey val="0"/>
          <c:showVal val="0"/>
          <c:showCatName val="0"/>
          <c:showSerName val="0"/>
          <c:showPercent val="0"/>
          <c:showBubbleSize val="0"/>
        </c:dLbls>
        <c:marker val="1"/>
        <c:smooth val="0"/>
        <c:axId val="129793408"/>
        <c:axId val="129795200"/>
      </c:lineChart>
      <c:catAx>
        <c:axId val="129793408"/>
        <c:scaling>
          <c:orientation val="minMax"/>
        </c:scaling>
        <c:delete val="0"/>
        <c:axPos val="b"/>
        <c:numFmt formatCode="General" sourceLinked="1"/>
        <c:majorTickMark val="out"/>
        <c:minorTickMark val="none"/>
        <c:tickLblPos val="nextTo"/>
        <c:crossAx val="129795200"/>
        <c:crosses val="autoZero"/>
        <c:auto val="1"/>
        <c:lblAlgn val="ctr"/>
        <c:lblOffset val="100"/>
        <c:tickLblSkip val="5"/>
        <c:noMultiLvlLbl val="0"/>
      </c:catAx>
      <c:valAx>
        <c:axId val="129795200"/>
        <c:scaling>
          <c:orientation val="minMax"/>
        </c:scaling>
        <c:delete val="0"/>
        <c:axPos val="l"/>
        <c:majorGridlines/>
        <c:numFmt formatCode="#,##0.00" sourceLinked="0"/>
        <c:majorTickMark val="out"/>
        <c:minorTickMark val="none"/>
        <c:tickLblPos val="nextTo"/>
        <c:crossAx val="129793408"/>
        <c:crosses val="autoZero"/>
        <c:crossBetween val="midCat"/>
      </c:valAx>
    </c:plotArea>
    <c:legend>
      <c:legendPos val="r"/>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EM!$D$5</c:f>
              <c:strCache>
                <c:ptCount val="1"/>
                <c:pt idx="0">
                  <c:v>Resp1</c:v>
                </c:pt>
              </c:strCache>
            </c:strRef>
          </c:tx>
          <c:spPr>
            <a:ln>
              <a:solidFill>
                <a:schemeClr val="accent2"/>
              </a:solidFill>
            </a:ln>
          </c:spPr>
          <c:marker>
            <c:symbol val="none"/>
          </c:marker>
          <c:cat>
            <c:numRef>
              <c:f>EM!$A$6:$A$51</c:f>
              <c:numCache>
                <c:formatCode>General</c:formatCode>
                <c:ptCount val="46"/>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8.1999999999999993</c:v>
                </c:pt>
                <c:pt idx="42">
                  <c:v>8.4</c:v>
                </c:pt>
                <c:pt idx="43">
                  <c:v>8.6</c:v>
                </c:pt>
                <c:pt idx="44">
                  <c:v>8.8000000000000007</c:v>
                </c:pt>
                <c:pt idx="45">
                  <c:v>9</c:v>
                </c:pt>
              </c:numCache>
            </c:numRef>
          </c:cat>
          <c:val>
            <c:numRef>
              <c:f>EM!$D$6:$D$51</c:f>
              <c:numCache>
                <c:formatCode>General</c:formatCode>
                <c:ptCount val="46"/>
                <c:pt idx="0">
                  <c:v>0.99966464986953352</c:v>
                </c:pt>
                <c:pt idx="1">
                  <c:v>0.99949979889292051</c:v>
                </c:pt>
                <c:pt idx="2">
                  <c:v>0.99925397116616332</c:v>
                </c:pt>
                <c:pt idx="3">
                  <c:v>0.99888746396713979</c:v>
                </c:pt>
                <c:pt idx="4">
                  <c:v>0.99834119891982553</c:v>
                </c:pt>
                <c:pt idx="5">
                  <c:v>0.99752737684336523</c:v>
                </c:pt>
                <c:pt idx="6">
                  <c:v>0.996315760100564</c:v>
                </c:pt>
                <c:pt idx="7">
                  <c:v>0.9945137011005496</c:v>
                </c:pt>
                <c:pt idx="8">
                  <c:v>0.99183742884684012</c:v>
                </c:pt>
                <c:pt idx="9">
                  <c:v>0.98787156501572571</c:v>
                </c:pt>
                <c:pt idx="10">
                  <c:v>0.98201379003790845</c:v>
                </c:pt>
                <c:pt idx="11">
                  <c:v>0.97340300642313415</c:v>
                </c:pt>
                <c:pt idx="12">
                  <c:v>0.96083427720323566</c:v>
                </c:pt>
                <c:pt idx="13">
                  <c:v>0.94267582410113127</c:v>
                </c:pt>
                <c:pt idx="14">
                  <c:v>0.91682730350607755</c:v>
                </c:pt>
                <c:pt idx="15">
                  <c:v>0.88079707797788243</c:v>
                </c:pt>
                <c:pt idx="16">
                  <c:v>0.83201838513392445</c:v>
                </c:pt>
                <c:pt idx="17">
                  <c:v>0.76852478349901765</c:v>
                </c:pt>
                <c:pt idx="18">
                  <c:v>0.68997448112761239</c:v>
                </c:pt>
                <c:pt idx="19">
                  <c:v>0.59868766011245211</c:v>
                </c:pt>
                <c:pt idx="20">
                  <c:v>0.5</c:v>
                </c:pt>
                <c:pt idx="21">
                  <c:v>0.40131233988754794</c:v>
                </c:pt>
                <c:pt idx="22">
                  <c:v>0.31002551887238744</c:v>
                </c:pt>
                <c:pt idx="23">
                  <c:v>0.23147521650098249</c:v>
                </c:pt>
                <c:pt idx="24">
                  <c:v>0.16798161486607555</c:v>
                </c:pt>
                <c:pt idx="25">
                  <c:v>0.11920292202211756</c:v>
                </c:pt>
                <c:pt idx="26">
                  <c:v>8.3172696493922338E-2</c:v>
                </c:pt>
                <c:pt idx="27">
                  <c:v>5.7324175898868714E-2</c:v>
                </c:pt>
                <c:pt idx="28">
                  <c:v>3.9165722796764398E-2</c:v>
                </c:pt>
                <c:pt idx="29">
                  <c:v>2.659699357686587E-2</c:v>
                </c:pt>
                <c:pt idx="30">
                  <c:v>1.7986209962091559E-2</c:v>
                </c:pt>
                <c:pt idx="31">
                  <c:v>1.2128434984274229E-2</c:v>
                </c:pt>
                <c:pt idx="32">
                  <c:v>8.162571153159888E-3</c:v>
                </c:pt>
                <c:pt idx="33">
                  <c:v>5.4862988994504097E-3</c:v>
                </c:pt>
                <c:pt idx="34">
                  <c:v>3.6842398994359881E-3</c:v>
                </c:pt>
                <c:pt idx="35">
                  <c:v>2.4726231566347739E-3</c:v>
                </c:pt>
                <c:pt idx="36">
                  <c:v>1.6588010801744219E-3</c:v>
                </c:pt>
                <c:pt idx="37">
                  <c:v>1.1125360328603207E-3</c:v>
                </c:pt>
                <c:pt idx="38">
                  <c:v>7.4602883383669742E-4</c:v>
                </c:pt>
                <c:pt idx="39">
                  <c:v>5.00201107079564E-4</c:v>
                </c:pt>
                <c:pt idx="40">
                  <c:v>3.3535013046647805E-4</c:v>
                </c:pt>
                <c:pt idx="41">
                  <c:v>2.2481677023329568E-4</c:v>
                </c:pt>
                <c:pt idx="42">
                  <c:v>1.5071035805975741E-4</c:v>
                </c:pt>
                <c:pt idx="43">
                  <c:v>1.0102919390777291E-4</c:v>
                </c:pt>
                <c:pt idx="44">
                  <c:v>6.7724149619770109E-5</c:v>
                </c:pt>
                <c:pt idx="45">
                  <c:v>4.5397868702434395E-5</c:v>
                </c:pt>
              </c:numCache>
            </c:numRef>
          </c:val>
          <c:smooth val="0"/>
        </c:ser>
        <c:ser>
          <c:idx val="1"/>
          <c:order val="1"/>
          <c:tx>
            <c:strRef>
              <c:f>EM!$E$5</c:f>
              <c:strCache>
                <c:ptCount val="1"/>
                <c:pt idx="0">
                  <c:v>Resp2</c:v>
                </c:pt>
              </c:strCache>
            </c:strRef>
          </c:tx>
          <c:spPr>
            <a:ln>
              <a:solidFill>
                <a:schemeClr val="accent1"/>
              </a:solidFill>
            </a:ln>
          </c:spPr>
          <c:marker>
            <c:symbol val="none"/>
          </c:marker>
          <c:cat>
            <c:numRef>
              <c:f>EM!$A$6:$A$51</c:f>
              <c:numCache>
                <c:formatCode>General</c:formatCode>
                <c:ptCount val="46"/>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8.1999999999999993</c:v>
                </c:pt>
                <c:pt idx="42">
                  <c:v>8.4</c:v>
                </c:pt>
                <c:pt idx="43">
                  <c:v>8.6</c:v>
                </c:pt>
                <c:pt idx="44">
                  <c:v>8.8000000000000007</c:v>
                </c:pt>
                <c:pt idx="45">
                  <c:v>9</c:v>
                </c:pt>
              </c:numCache>
            </c:numRef>
          </c:cat>
          <c:val>
            <c:numRef>
              <c:f>EM!$E$6:$E$51</c:f>
              <c:numCache>
                <c:formatCode>General</c:formatCode>
                <c:ptCount val="46"/>
                <c:pt idx="0">
                  <c:v>3.3535013046647805E-4</c:v>
                </c:pt>
                <c:pt idx="1">
                  <c:v>5.00201107079564E-4</c:v>
                </c:pt>
                <c:pt idx="2">
                  <c:v>7.4602883383669862E-4</c:v>
                </c:pt>
                <c:pt idx="3">
                  <c:v>1.1125360328603198E-3</c:v>
                </c:pt>
                <c:pt idx="4">
                  <c:v>1.6588010801744219E-3</c:v>
                </c:pt>
                <c:pt idx="5">
                  <c:v>2.4726231566347739E-3</c:v>
                </c:pt>
                <c:pt idx="6">
                  <c:v>3.6842398994359894E-3</c:v>
                </c:pt>
                <c:pt idx="7">
                  <c:v>5.4862988994504036E-3</c:v>
                </c:pt>
                <c:pt idx="8">
                  <c:v>8.1625711531599001E-3</c:v>
                </c:pt>
                <c:pt idx="9">
                  <c:v>1.2128434984274227E-2</c:v>
                </c:pt>
                <c:pt idx="10">
                  <c:v>1.7986209962091559E-2</c:v>
                </c:pt>
                <c:pt idx="11">
                  <c:v>2.659699357686587E-2</c:v>
                </c:pt>
                <c:pt idx="12">
                  <c:v>3.9165722796764342E-2</c:v>
                </c:pt>
                <c:pt idx="13">
                  <c:v>5.7324175898868741E-2</c:v>
                </c:pt>
                <c:pt idx="14">
                  <c:v>8.3172696493922338E-2</c:v>
                </c:pt>
                <c:pt idx="15">
                  <c:v>0.11920292202211756</c:v>
                </c:pt>
                <c:pt idx="16">
                  <c:v>0.16798161486607555</c:v>
                </c:pt>
                <c:pt idx="17">
                  <c:v>0.23147521650098227</c:v>
                </c:pt>
                <c:pt idx="18">
                  <c:v>0.31002551887238755</c:v>
                </c:pt>
                <c:pt idx="19">
                  <c:v>0.40131233988754794</c:v>
                </c:pt>
                <c:pt idx="20">
                  <c:v>0.5</c:v>
                </c:pt>
                <c:pt idx="21">
                  <c:v>0.59868766011245211</c:v>
                </c:pt>
                <c:pt idx="22">
                  <c:v>0.68997448112761262</c:v>
                </c:pt>
                <c:pt idx="23">
                  <c:v>0.76852478349901754</c:v>
                </c:pt>
                <c:pt idx="24">
                  <c:v>0.83201838513392445</c:v>
                </c:pt>
                <c:pt idx="25">
                  <c:v>0.88079707797788243</c:v>
                </c:pt>
                <c:pt idx="26">
                  <c:v>0.91682730350607755</c:v>
                </c:pt>
                <c:pt idx="27">
                  <c:v>0.94267582410113127</c:v>
                </c:pt>
                <c:pt idx="28">
                  <c:v>0.96083427720323566</c:v>
                </c:pt>
                <c:pt idx="29">
                  <c:v>0.97340300642313415</c:v>
                </c:pt>
                <c:pt idx="30">
                  <c:v>0.98201379003790845</c:v>
                </c:pt>
                <c:pt idx="31">
                  <c:v>0.98787156501572571</c:v>
                </c:pt>
                <c:pt idx="32">
                  <c:v>0.99183742884684012</c:v>
                </c:pt>
                <c:pt idx="33">
                  <c:v>0.9945137011005496</c:v>
                </c:pt>
                <c:pt idx="34">
                  <c:v>0.996315760100564</c:v>
                </c:pt>
                <c:pt idx="35">
                  <c:v>0.99752737684336523</c:v>
                </c:pt>
                <c:pt idx="36">
                  <c:v>0.99834119891982553</c:v>
                </c:pt>
                <c:pt idx="37">
                  <c:v>0.99888746396713979</c:v>
                </c:pt>
                <c:pt idx="38">
                  <c:v>0.99925397116616332</c:v>
                </c:pt>
                <c:pt idx="39">
                  <c:v>0.99949979889292051</c:v>
                </c:pt>
                <c:pt idx="40">
                  <c:v>0.99966464986953352</c:v>
                </c:pt>
                <c:pt idx="41">
                  <c:v>0.99977518322976666</c:v>
                </c:pt>
                <c:pt idx="42">
                  <c:v>0.9998492896419402</c:v>
                </c:pt>
                <c:pt idx="43">
                  <c:v>0.99989897080609225</c:v>
                </c:pt>
                <c:pt idx="44">
                  <c:v>0.99993227585038025</c:v>
                </c:pt>
                <c:pt idx="45">
                  <c:v>0.99995460213129761</c:v>
                </c:pt>
              </c:numCache>
            </c:numRef>
          </c:val>
          <c:smooth val="0"/>
        </c:ser>
        <c:dLbls>
          <c:showLegendKey val="0"/>
          <c:showVal val="0"/>
          <c:showCatName val="0"/>
          <c:showSerName val="0"/>
          <c:showPercent val="0"/>
          <c:showBubbleSize val="0"/>
        </c:dLbls>
        <c:marker val="1"/>
        <c:smooth val="0"/>
        <c:axId val="129823872"/>
        <c:axId val="129825408"/>
      </c:lineChart>
      <c:catAx>
        <c:axId val="129823872"/>
        <c:scaling>
          <c:orientation val="minMax"/>
        </c:scaling>
        <c:delete val="0"/>
        <c:axPos val="b"/>
        <c:numFmt formatCode="General" sourceLinked="1"/>
        <c:majorTickMark val="out"/>
        <c:minorTickMark val="none"/>
        <c:tickLblPos val="nextTo"/>
        <c:crossAx val="129825408"/>
        <c:crosses val="autoZero"/>
        <c:auto val="1"/>
        <c:lblAlgn val="ctr"/>
        <c:lblOffset val="100"/>
        <c:tickLblSkip val="5"/>
        <c:noMultiLvlLbl val="0"/>
      </c:catAx>
      <c:valAx>
        <c:axId val="129825408"/>
        <c:scaling>
          <c:orientation val="minMax"/>
        </c:scaling>
        <c:delete val="0"/>
        <c:axPos val="l"/>
        <c:majorGridlines/>
        <c:numFmt formatCode="General" sourceLinked="1"/>
        <c:majorTickMark val="out"/>
        <c:minorTickMark val="none"/>
        <c:tickLblPos val="nextTo"/>
        <c:crossAx val="129823872"/>
        <c:crosses val="autoZero"/>
        <c:crossBetween val="midCat"/>
      </c:valAx>
    </c:plotArea>
    <c:legend>
      <c:legendPos val="r"/>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24409448818972E-2"/>
          <c:y val="6.5289442986293383E-2"/>
          <c:w val="0.87090069991251118"/>
          <c:h val="0.79822506561679785"/>
        </c:manualLayout>
      </c:layout>
      <c:scatterChart>
        <c:scatterStyle val="lineMarker"/>
        <c:varyColors val="0"/>
        <c:ser>
          <c:idx val="0"/>
          <c:order val="0"/>
          <c:tx>
            <c:strRef>
              <c:f>'PCA1'!$B$4</c:f>
              <c:strCache>
                <c:ptCount val="1"/>
                <c:pt idx="0">
                  <c:v>Y</c:v>
                </c:pt>
              </c:strCache>
            </c:strRef>
          </c:tx>
          <c:spPr>
            <a:ln w="28575">
              <a:noFill/>
            </a:ln>
          </c:spPr>
          <c:marker>
            <c:spPr>
              <a:solidFill>
                <a:schemeClr val="tx2">
                  <a:lumMod val="20000"/>
                  <a:lumOff val="80000"/>
                </a:schemeClr>
              </a:solidFill>
            </c:spPr>
          </c:marker>
          <c:trendline>
            <c:trendlineType val="linear"/>
            <c:dispRSqr val="0"/>
            <c:dispEq val="0"/>
          </c:trendline>
          <c:xVal>
            <c:numRef>
              <c:f>'PCA1'!$A$5:$A$70</c:f>
              <c:numCache>
                <c:formatCode>General</c:formatCode>
                <c:ptCount val="66"/>
                <c:pt idx="0">
                  <c:v>4.2559647105188203</c:v>
                </c:pt>
                <c:pt idx="1">
                  <c:v>2.4574571044738178</c:v>
                </c:pt>
                <c:pt idx="2">
                  <c:v>2.6294961027610051</c:v>
                </c:pt>
                <c:pt idx="3">
                  <c:v>3.3941099824665772</c:v>
                </c:pt>
                <c:pt idx="4">
                  <c:v>2.665837379659985</c:v>
                </c:pt>
                <c:pt idx="5">
                  <c:v>2.9416724971927981</c:v>
                </c:pt>
                <c:pt idx="6">
                  <c:v>1.9934603222753695</c:v>
                </c:pt>
                <c:pt idx="7">
                  <c:v>2.5650735851947322</c:v>
                </c:pt>
                <c:pt idx="8">
                  <c:v>2.5703370853471408</c:v>
                </c:pt>
                <c:pt idx="9">
                  <c:v>1.9355462788383477</c:v>
                </c:pt>
                <c:pt idx="10">
                  <c:v>2.7152671399507207</c:v>
                </c:pt>
                <c:pt idx="11">
                  <c:v>3.6878792902843411</c:v>
                </c:pt>
                <c:pt idx="12">
                  <c:v>1.7932078739384101</c:v>
                </c:pt>
                <c:pt idx="13">
                  <c:v>2.3674564662754878</c:v>
                </c:pt>
                <c:pt idx="14">
                  <c:v>1.7158606826852278</c:v>
                </c:pt>
                <c:pt idx="15">
                  <c:v>2.5389040231887865</c:v>
                </c:pt>
                <c:pt idx="16">
                  <c:v>3.5241405138200141</c:v>
                </c:pt>
                <c:pt idx="17">
                  <c:v>3.4444902607243892</c:v>
                </c:pt>
                <c:pt idx="18">
                  <c:v>2.2483435496038098</c:v>
                </c:pt>
                <c:pt idx="19">
                  <c:v>2.6067733603821712</c:v>
                </c:pt>
                <c:pt idx="20">
                  <c:v>2.1200734333393738</c:v>
                </c:pt>
                <c:pt idx="21">
                  <c:v>3.8900224698336143</c:v>
                </c:pt>
                <c:pt idx="22">
                  <c:v>2.1409029344603003</c:v>
                </c:pt>
                <c:pt idx="23">
                  <c:v>2.2329632947518738</c:v>
                </c:pt>
                <c:pt idx="24">
                  <c:v>2.9869645136372207</c:v>
                </c:pt>
                <c:pt idx="25">
                  <c:v>1.8224061517173613</c:v>
                </c:pt>
                <c:pt idx="26">
                  <c:v>1.7122258680414975</c:v>
                </c:pt>
                <c:pt idx="27">
                  <c:v>2.4671564261006198</c:v>
                </c:pt>
                <c:pt idx="28">
                  <c:v>3.8864428867170666</c:v>
                </c:pt>
                <c:pt idx="29">
                  <c:v>3.3453433711680987</c:v>
                </c:pt>
                <c:pt idx="30">
                  <c:v>3.8764856146841353</c:v>
                </c:pt>
                <c:pt idx="31">
                  <c:v>3.5119627219549385</c:v>
                </c:pt>
                <c:pt idx="32">
                  <c:v>2.8870940908182221</c:v>
                </c:pt>
                <c:pt idx="33">
                  <c:v>2.5863857583737162</c:v>
                </c:pt>
                <c:pt idx="34">
                  <c:v>1.8346518954551798</c:v>
                </c:pt>
                <c:pt idx="35">
                  <c:v>3.1825022838881227</c:v>
                </c:pt>
                <c:pt idx="36">
                  <c:v>3.7472655362963572</c:v>
                </c:pt>
                <c:pt idx="37">
                  <c:v>1.9719087089706027</c:v>
                </c:pt>
                <c:pt idx="38">
                  <c:v>3.9839906694343972</c:v>
                </c:pt>
                <c:pt idx="39">
                  <c:v>2.620517598002416</c:v>
                </c:pt>
                <c:pt idx="40">
                  <c:v>3.7354332354367825</c:v>
                </c:pt>
                <c:pt idx="41">
                  <c:v>2.8917207275965802</c:v>
                </c:pt>
                <c:pt idx="42">
                  <c:v>3.3020770673456048</c:v>
                </c:pt>
                <c:pt idx="43">
                  <c:v>1.7464485181922729</c:v>
                </c:pt>
                <c:pt idx="44">
                  <c:v>1.5930261168812749</c:v>
                </c:pt>
                <c:pt idx="45">
                  <c:v>3.6201328639701895</c:v>
                </c:pt>
                <c:pt idx="46">
                  <c:v>2.1068221397239757</c:v>
                </c:pt>
                <c:pt idx="47">
                  <c:v>2.9032613622199999</c:v>
                </c:pt>
                <c:pt idx="48">
                  <c:v>2.3657458363557637</c:v>
                </c:pt>
                <c:pt idx="49">
                  <c:v>2.3941153690727428</c:v>
                </c:pt>
                <c:pt idx="50">
                  <c:v>3.6029926896191538</c:v>
                </c:pt>
                <c:pt idx="51">
                  <c:v>3.8239392075030212</c:v>
                </c:pt>
                <c:pt idx="52">
                  <c:v>2.0449896036649982</c:v>
                </c:pt>
                <c:pt idx="53">
                  <c:v>2.3894097318823486</c:v>
                </c:pt>
                <c:pt idx="54">
                  <c:v>2.7875351865075335</c:v>
                </c:pt>
                <c:pt idx="55">
                  <c:v>4.1454934856754084</c:v>
                </c:pt>
                <c:pt idx="56">
                  <c:v>2.0068886913767567</c:v>
                </c:pt>
                <c:pt idx="57">
                  <c:v>1.7663880362383781</c:v>
                </c:pt>
                <c:pt idx="58">
                  <c:v>2.5908483162275258</c:v>
                </c:pt>
                <c:pt idx="59">
                  <c:v>2.4254545275848267</c:v>
                </c:pt>
                <c:pt idx="60">
                  <c:v>1.7495876854959878</c:v>
                </c:pt>
                <c:pt idx="61">
                  <c:v>2.2055923285177599</c:v>
                </c:pt>
                <c:pt idx="62">
                  <c:v>2.025259578632808</c:v>
                </c:pt>
                <c:pt idx="63">
                  <c:v>1.805753970678688</c:v>
                </c:pt>
                <c:pt idx="64">
                  <c:v>2.6710784180205143</c:v>
                </c:pt>
                <c:pt idx="65">
                  <c:v>3.7085160455893229</c:v>
                </c:pt>
              </c:numCache>
            </c:numRef>
          </c:xVal>
          <c:yVal>
            <c:numRef>
              <c:f>'PCA1'!$B$5:$B$70</c:f>
              <c:numCache>
                <c:formatCode>General</c:formatCode>
                <c:ptCount val="66"/>
                <c:pt idx="0">
                  <c:v>2.0787784183819502</c:v>
                </c:pt>
                <c:pt idx="1">
                  <c:v>1.1198475713520422</c:v>
                </c:pt>
                <c:pt idx="2">
                  <c:v>0.69040361875310585</c:v>
                </c:pt>
                <c:pt idx="3">
                  <c:v>0.97414819770676053</c:v>
                </c:pt>
                <c:pt idx="4">
                  <c:v>0.60752504985674749</c:v>
                </c:pt>
                <c:pt idx="5">
                  <c:v>1.4601259968094922</c:v>
                </c:pt>
                <c:pt idx="6">
                  <c:v>0.73752280220080946</c:v>
                </c:pt>
                <c:pt idx="7">
                  <c:v>0.87060561903333578</c:v>
                </c:pt>
                <c:pt idx="8">
                  <c:v>0.59260963670946565</c:v>
                </c:pt>
                <c:pt idx="9">
                  <c:v>0.46453714236262456</c:v>
                </c:pt>
                <c:pt idx="10">
                  <c:v>1.24530330083292</c:v>
                </c:pt>
                <c:pt idx="11">
                  <c:v>1.9303780500166721</c:v>
                </c:pt>
                <c:pt idx="12">
                  <c:v>0.91746787346832681</c:v>
                </c:pt>
                <c:pt idx="13">
                  <c:v>0.48963930130772038</c:v>
                </c:pt>
                <c:pt idx="14">
                  <c:v>0.60199327258617041</c:v>
                </c:pt>
                <c:pt idx="15">
                  <c:v>1.139932794703052</c:v>
                </c:pt>
                <c:pt idx="16">
                  <c:v>0.83801073405754578</c:v>
                </c:pt>
                <c:pt idx="17">
                  <c:v>1.1787302220232783</c:v>
                </c:pt>
                <c:pt idx="18">
                  <c:v>1.1513592216102575</c:v>
                </c:pt>
                <c:pt idx="19">
                  <c:v>1.2061677458405828</c:v>
                </c:pt>
                <c:pt idx="20">
                  <c:v>0.84226293206351865</c:v>
                </c:pt>
                <c:pt idx="21">
                  <c:v>0.87078764328688674</c:v>
                </c:pt>
                <c:pt idx="22">
                  <c:v>0.7057594617587406</c:v>
                </c:pt>
                <c:pt idx="23">
                  <c:v>0.63682796570982214</c:v>
                </c:pt>
                <c:pt idx="24">
                  <c:v>0.73499254985001039</c:v>
                </c:pt>
                <c:pt idx="25">
                  <c:v>0.54576465931958751</c:v>
                </c:pt>
                <c:pt idx="26">
                  <c:v>0.59032869798893139</c:v>
                </c:pt>
                <c:pt idx="27">
                  <c:v>1.2550170924132831</c:v>
                </c:pt>
                <c:pt idx="28">
                  <c:v>1.2688322334135167</c:v>
                </c:pt>
                <c:pt idx="29">
                  <c:v>0.94103633774633633</c:v>
                </c:pt>
                <c:pt idx="30">
                  <c:v>1.0263938916112805</c:v>
                </c:pt>
                <c:pt idx="31">
                  <c:v>1.7790650151870715</c:v>
                </c:pt>
                <c:pt idx="32">
                  <c:v>0.73054415661212835</c:v>
                </c:pt>
                <c:pt idx="33">
                  <c:v>1.0796719882991836</c:v>
                </c:pt>
                <c:pt idx="34">
                  <c:v>0.41671964981246407</c:v>
                </c:pt>
                <c:pt idx="35">
                  <c:v>0.83258246968867744</c:v>
                </c:pt>
                <c:pt idx="36">
                  <c:v>1.2430184869028229</c:v>
                </c:pt>
                <c:pt idx="37">
                  <c:v>0.82546159963966748</c:v>
                </c:pt>
                <c:pt idx="38">
                  <c:v>1.0018494490924625</c:v>
                </c:pt>
                <c:pt idx="39">
                  <c:v>1.1307339264279461</c:v>
                </c:pt>
                <c:pt idx="40">
                  <c:v>1.0377260079106001</c:v>
                </c:pt>
                <c:pt idx="41">
                  <c:v>1.2173639885043974</c:v>
                </c:pt>
                <c:pt idx="42">
                  <c:v>1.0267572840357686</c:v>
                </c:pt>
                <c:pt idx="43">
                  <c:v>0.90640425446539763</c:v>
                </c:pt>
                <c:pt idx="44">
                  <c:v>0.54594542671292268</c:v>
                </c:pt>
                <c:pt idx="45">
                  <c:v>1.8756976392627025</c:v>
                </c:pt>
                <c:pt idx="46">
                  <c:v>0.44555469178753498</c:v>
                </c:pt>
                <c:pt idx="47">
                  <c:v>1.1453299325541975</c:v>
                </c:pt>
                <c:pt idx="48">
                  <c:v>1.2392638492837271</c:v>
                </c:pt>
                <c:pt idx="49">
                  <c:v>1.0459691631244232</c:v>
                </c:pt>
                <c:pt idx="50">
                  <c:v>0.96260056268869221</c:v>
                </c:pt>
                <c:pt idx="51">
                  <c:v>0.9559796734898236</c:v>
                </c:pt>
                <c:pt idx="52">
                  <c:v>0.8956123672371965</c:v>
                </c:pt>
                <c:pt idx="53">
                  <c:v>0.82280485626067534</c:v>
                </c:pt>
                <c:pt idx="54">
                  <c:v>0.94057263402855573</c:v>
                </c:pt>
                <c:pt idx="55">
                  <c:v>2.0335137906478402</c:v>
                </c:pt>
                <c:pt idx="56">
                  <c:v>1.0528069353590539</c:v>
                </c:pt>
                <c:pt idx="57">
                  <c:v>0.49944695926150634</c:v>
                </c:pt>
                <c:pt idx="58">
                  <c:v>1.3268334678386531</c:v>
                </c:pt>
                <c:pt idx="59">
                  <c:v>0.93623029301545924</c:v>
                </c:pt>
                <c:pt idx="60">
                  <c:v>0.65614776745857872</c:v>
                </c:pt>
                <c:pt idx="61">
                  <c:v>0.4305613217239328</c:v>
                </c:pt>
                <c:pt idx="62">
                  <c:v>0.77794963792476846</c:v>
                </c:pt>
                <c:pt idx="63">
                  <c:v>0.49331831447542485</c:v>
                </c:pt>
                <c:pt idx="64">
                  <c:v>1.3672885914546633</c:v>
                </c:pt>
                <c:pt idx="65">
                  <c:v>1.0350899090069021</c:v>
                </c:pt>
              </c:numCache>
            </c:numRef>
          </c:yVal>
          <c:smooth val="0"/>
        </c:ser>
        <c:dLbls>
          <c:showLegendKey val="0"/>
          <c:showVal val="0"/>
          <c:showCatName val="0"/>
          <c:showSerName val="0"/>
          <c:showPercent val="0"/>
          <c:showBubbleSize val="0"/>
        </c:dLbls>
        <c:axId val="129729280"/>
        <c:axId val="129730816"/>
      </c:scatterChart>
      <c:valAx>
        <c:axId val="129729280"/>
        <c:scaling>
          <c:orientation val="minMax"/>
        </c:scaling>
        <c:delete val="0"/>
        <c:axPos val="b"/>
        <c:numFmt formatCode="General" sourceLinked="1"/>
        <c:majorTickMark val="out"/>
        <c:minorTickMark val="none"/>
        <c:tickLblPos val="nextTo"/>
        <c:crossAx val="129730816"/>
        <c:crosses val="autoZero"/>
        <c:crossBetween val="midCat"/>
      </c:valAx>
      <c:valAx>
        <c:axId val="129730816"/>
        <c:scaling>
          <c:orientation val="minMax"/>
        </c:scaling>
        <c:delete val="0"/>
        <c:axPos val="l"/>
        <c:majorGridlines/>
        <c:numFmt formatCode="General" sourceLinked="1"/>
        <c:majorTickMark val="out"/>
        <c:minorTickMark val="none"/>
        <c:tickLblPos val="nextTo"/>
        <c:crossAx val="129729280"/>
        <c:crosses val="autoZero"/>
        <c:crossBetween val="midCat"/>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5" Type="http://schemas.openxmlformats.org/officeDocument/2006/relationships/image" Target="../media/image7.emf"/><Relationship Id="rId4"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0.46023</cdr:x>
      <cdr:y>0.05994</cdr:y>
    </cdr:from>
    <cdr:to>
      <cdr:x>0.46023</cdr:x>
      <cdr:y>0.84759</cdr:y>
    </cdr:to>
    <cdr:sp macro="" textlink="">
      <cdr:nvSpPr>
        <cdr:cNvPr id="7" name="Straight Connector 6"/>
        <cdr:cNvSpPr/>
      </cdr:nvSpPr>
      <cdr:spPr>
        <a:xfrm xmlns:a="http://schemas.openxmlformats.org/drawingml/2006/main" rot="5400000" flipH="1" flipV="1">
          <a:off x="2111542" y="164432"/>
          <a:ext cx="1" cy="216067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0.43489</cdr:x>
      <cdr:y>0.06771</cdr:y>
    </cdr:from>
    <cdr:to>
      <cdr:x>0.43489</cdr:x>
      <cdr:y>0.84679</cdr:y>
    </cdr:to>
    <cdr:sp macro="" textlink="">
      <cdr:nvSpPr>
        <cdr:cNvPr id="3" name="Straight Connector 2"/>
        <cdr:cNvSpPr/>
      </cdr:nvSpPr>
      <cdr:spPr>
        <a:xfrm xmlns:a="http://schemas.openxmlformats.org/drawingml/2006/main" rot="5400000" flipH="1" flipV="1">
          <a:off x="1980010" y="185738"/>
          <a:ext cx="1" cy="213717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0.60731</cdr:x>
      <cdr:y>0.44402</cdr:y>
    </cdr:from>
    <cdr:to>
      <cdr:x>0.64135</cdr:x>
      <cdr:y>0.5687</cdr:y>
    </cdr:to>
    <cdr:sp macro="" textlink="">
      <cdr:nvSpPr>
        <cdr:cNvPr id="6" name="Straight Connector 5"/>
        <cdr:cNvSpPr/>
      </cdr:nvSpPr>
      <cdr:spPr>
        <a:xfrm xmlns:a="http://schemas.openxmlformats.org/drawingml/2006/main" rot="16200000" flipH="1">
          <a:off x="2683420" y="1311239"/>
          <a:ext cx="342022" cy="155631"/>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pPr>
            <a:buFont typeface="Arial" pitchFamily="34" charset="0"/>
            <a:buChar char="•"/>
          </a:pPr>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067A7-F889-4B8B-9945-80D0FDEB2E82}" type="datetimeFigureOut">
              <a:rPr lang="en-US" smtClean="0"/>
              <a:pPr/>
              <a:t>8/9/2012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6067A7-F889-4B8B-9945-80D0FDEB2E82}" type="datetimeFigureOut">
              <a:rPr lang="en-US" smtClean="0"/>
              <a:pPr/>
              <a:t>8/9/2012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6067A7-F889-4B8B-9945-80D0FDEB2E82}" type="datetimeFigureOut">
              <a:rPr lang="en-US" smtClean="0"/>
              <a:pPr/>
              <a:t>8/9/2012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6067A7-F889-4B8B-9945-80D0FDEB2E82}" type="datetimeFigureOut">
              <a:rPr lang="en-US" smtClean="0"/>
              <a:pPr/>
              <a:t>8/9/2012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067A7-F889-4B8B-9945-80D0FDEB2E82}" type="datetimeFigureOut">
              <a:rPr lang="en-US" smtClean="0"/>
              <a:pPr/>
              <a:t>8/9/2012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067A7-F889-4B8B-9945-80D0FDEB2E82}" type="datetimeFigureOut">
              <a:rPr lang="en-US" smtClean="0"/>
              <a:pPr/>
              <a:t>8/9/2012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067A7-F889-4B8B-9945-80D0FDEB2E82}" type="datetimeFigureOut">
              <a:rPr lang="en-US" smtClean="0"/>
              <a:pPr/>
              <a:t>8/9/2012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067A7-F889-4B8B-9945-80D0FDEB2E82}" type="datetimeFigureOut">
              <a:rPr lang="en-US" smtClean="0"/>
              <a:pPr/>
              <a:t>8/9/2012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ED14B-9BA8-4411-B840-4AA9F8B967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package" Target="../embeddings/Microsoft_Word_Document9.docx"/><Relationship Id="rId18"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package" Target="../embeddings/Microsoft_Word_Document7.docx"/><Relationship Id="rId12" Type="http://schemas.openxmlformats.org/officeDocument/2006/relationships/oleObject" Target="../embeddings/oleObject9.bin"/><Relationship Id="rId17" Type="http://schemas.openxmlformats.org/officeDocument/2006/relationships/image" Target="../media/image12.emf"/><Relationship Id="rId2" Type="http://schemas.openxmlformats.org/officeDocument/2006/relationships/slideLayout" Target="../slideLayouts/slideLayout6.xml"/><Relationship Id="rId16" Type="http://schemas.openxmlformats.org/officeDocument/2006/relationships/package" Target="../embeddings/Microsoft_Word_Document10.docx"/><Relationship Id="rId20" Type="http://schemas.openxmlformats.org/officeDocument/2006/relationships/image" Target="../media/image13.emf"/><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0.emf"/><Relationship Id="rId5" Type="http://schemas.openxmlformats.org/officeDocument/2006/relationships/image" Target="../media/image8.emf"/><Relationship Id="rId15" Type="http://schemas.openxmlformats.org/officeDocument/2006/relationships/oleObject" Target="../embeddings/oleObject10.bin"/><Relationship Id="rId10" Type="http://schemas.openxmlformats.org/officeDocument/2006/relationships/package" Target="../embeddings/Microsoft_Word_Document8.docx"/><Relationship Id="rId19" Type="http://schemas.openxmlformats.org/officeDocument/2006/relationships/package" Target="../embeddings/Microsoft_Word_Document11.docx"/><Relationship Id="rId4" Type="http://schemas.openxmlformats.org/officeDocument/2006/relationships/package" Target="../embeddings/Microsoft_Word_Document6.docx"/><Relationship Id="rId9" Type="http://schemas.openxmlformats.org/officeDocument/2006/relationships/oleObject" Target="../embeddings/oleObject8.bin"/><Relationship Id="rId1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package" Target="../embeddings/Microsoft_Word_Document4.docx"/><Relationship Id="rId3" Type="http://schemas.openxmlformats.org/officeDocument/2006/relationships/oleObject" Target="../embeddings/oleObject1.bin"/><Relationship Id="rId7" Type="http://schemas.openxmlformats.org/officeDocument/2006/relationships/package" Target="../embeddings/Microsoft_Word_Document2.docx"/><Relationship Id="rId12" Type="http://schemas.openxmlformats.org/officeDocument/2006/relationships/oleObject" Target="../embeddings/oleObject4.bin"/><Relationship Id="rId17" Type="http://schemas.openxmlformats.org/officeDocument/2006/relationships/image" Target="../media/image7.emf"/><Relationship Id="rId2" Type="http://schemas.openxmlformats.org/officeDocument/2006/relationships/slideLayout" Target="../slideLayouts/slideLayout6.xml"/><Relationship Id="rId16" Type="http://schemas.openxmlformats.org/officeDocument/2006/relationships/package" Target="../embeddings/Microsoft_Word_Document5.docx"/><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emf"/><Relationship Id="rId5" Type="http://schemas.openxmlformats.org/officeDocument/2006/relationships/image" Target="../media/image3.emf"/><Relationship Id="rId15" Type="http://schemas.openxmlformats.org/officeDocument/2006/relationships/oleObject" Target="../embeddings/oleObject5.bin"/><Relationship Id="rId10" Type="http://schemas.openxmlformats.org/officeDocument/2006/relationships/package" Target="../embeddings/Microsoft_Word_Document3.docx"/><Relationship Id="rId4" Type="http://schemas.openxmlformats.org/officeDocument/2006/relationships/package" Target="../embeddings/Microsoft_Word_Document1.docx"/><Relationship Id="rId9" Type="http://schemas.openxmlformats.org/officeDocument/2006/relationships/oleObject" Target="../embeddings/oleObject3.bin"/><Relationship Id="rId1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5: </a:t>
            </a:r>
            <a:r>
              <a:rPr lang="en-US" dirty="0" smtClean="0"/>
              <a:t>Clusters</a:t>
            </a:r>
            <a:endParaRPr lang="en-US" dirty="0"/>
          </a:p>
        </p:txBody>
      </p:sp>
      <p:sp>
        <p:nvSpPr>
          <p:cNvPr id="3" name="Subtitle 2"/>
          <p:cNvSpPr>
            <a:spLocks noGrp="1"/>
          </p:cNvSpPr>
          <p:nvPr>
            <p:ph type="subTitle" idx="1"/>
          </p:nvPr>
        </p:nvSpPr>
        <p:spPr/>
        <p:txBody>
          <a:bodyPr/>
          <a:lstStyle/>
          <a:p>
            <a:r>
              <a:rPr lang="en-US" dirty="0" smtClean="0"/>
              <a:t>Data Mining Applications</a:t>
            </a:r>
          </a:p>
          <a:p>
            <a:r>
              <a:rPr lang="en-US" dirty="0" smtClean="0"/>
              <a:t>Jerry Post</a:t>
            </a:r>
          </a:p>
          <a:p>
            <a:r>
              <a:rPr lang="en-US" sz="1600" dirty="0" smtClean="0"/>
              <a:t>Copyright </a:t>
            </a:r>
            <a:r>
              <a:rPr lang="en-US" sz="1600" smtClean="0"/>
              <a:t>© 2013</a:t>
            </a:r>
            <a:endParaRPr lang="en-U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 Process</a:t>
            </a:r>
            <a:endParaRPr lang="en-US" dirty="0"/>
          </a:p>
        </p:txBody>
      </p:sp>
      <p:sp>
        <p:nvSpPr>
          <p:cNvPr id="3" name="TextBox 2"/>
          <p:cNvSpPr txBox="1"/>
          <p:nvPr/>
        </p:nvSpPr>
        <p:spPr>
          <a:xfrm>
            <a:off x="983673" y="1524000"/>
            <a:ext cx="6179127" cy="2862322"/>
          </a:xfrm>
          <a:prstGeom prst="rect">
            <a:avLst/>
          </a:prstGeom>
          <a:noFill/>
        </p:spPr>
        <p:txBody>
          <a:bodyPr wrap="square" rtlCol="0">
            <a:spAutoFit/>
          </a:bodyPr>
          <a:lstStyle/>
          <a:p>
            <a:r>
              <a:rPr lang="en-US" dirty="0" smtClean="0"/>
              <a:t>Select the number of clusters: K</a:t>
            </a:r>
          </a:p>
          <a:p>
            <a:r>
              <a:rPr lang="en-US" dirty="0" smtClean="0"/>
              <a:t>Select starting points for the clusters (means)</a:t>
            </a:r>
          </a:p>
          <a:p>
            <a:endParaRPr lang="en-US" dirty="0" smtClean="0"/>
          </a:p>
          <a:p>
            <a:pPr marL="342900" indent="-342900">
              <a:buAutoNum type="arabicPeriod"/>
            </a:pPr>
            <a:r>
              <a:rPr lang="en-US" dirty="0" smtClean="0"/>
              <a:t>For given cluster assignments, minimize the total cluster variance to find the central point or mean with respect to all p attributes. </a:t>
            </a:r>
          </a:p>
          <a:p>
            <a:pPr marL="342900" indent="-342900">
              <a:buAutoNum type="arabicPeriod"/>
            </a:pPr>
            <a:r>
              <a:rPr lang="en-US" dirty="0" smtClean="0"/>
              <a:t>Given the current set of means, assign each of N points to a cluster so that the within-cluster Euclidean distance is minimized. </a:t>
            </a:r>
          </a:p>
          <a:p>
            <a:r>
              <a:rPr lang="en-US" dirty="0" smtClean="0"/>
              <a:t>Repeat until points no longer switch to other clusters.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K-Means</a:t>
            </a:r>
            <a:endParaRPr lang="en-US" dirty="0"/>
          </a:p>
        </p:txBody>
      </p:sp>
      <p:sp>
        <p:nvSpPr>
          <p:cNvPr id="3" name="TextBox 2"/>
          <p:cNvSpPr txBox="1"/>
          <p:nvPr/>
        </p:nvSpPr>
        <p:spPr>
          <a:xfrm>
            <a:off x="942109" y="1413164"/>
            <a:ext cx="6733309" cy="1477328"/>
          </a:xfrm>
          <a:prstGeom prst="rect">
            <a:avLst/>
          </a:prstGeom>
          <a:noFill/>
        </p:spPr>
        <p:txBody>
          <a:bodyPr wrap="square" rtlCol="0">
            <a:spAutoFit/>
          </a:bodyPr>
          <a:lstStyle/>
          <a:p>
            <a:pPr marL="342900" indent="-342900">
              <a:buAutoNum type="arabicPeriod"/>
            </a:pPr>
            <a:r>
              <a:rPr lang="en-US" dirty="0" smtClean="0"/>
              <a:t>Need to choose K</a:t>
            </a:r>
          </a:p>
          <a:p>
            <a:pPr marL="342900" indent="-342900">
              <a:buAutoNum type="arabicPeriod"/>
            </a:pPr>
            <a:r>
              <a:rPr lang="en-US" dirty="0" smtClean="0"/>
              <a:t>Need starting point for clusters</a:t>
            </a:r>
          </a:p>
          <a:p>
            <a:pPr marL="342900" indent="-342900">
              <a:buAutoNum type="arabicPeriod"/>
            </a:pPr>
            <a:r>
              <a:rPr lang="en-US" dirty="0" smtClean="0"/>
              <a:t>Routine tends to find local optimum, not global</a:t>
            </a:r>
          </a:p>
          <a:p>
            <a:pPr marL="342900" indent="-342900">
              <a:buAutoNum type="arabicPeriod"/>
            </a:pPr>
            <a:r>
              <a:rPr lang="en-US" dirty="0" smtClean="0"/>
              <a:t>Each point is assigned to exactly one cluster</a:t>
            </a:r>
          </a:p>
          <a:p>
            <a:pPr marL="342900" indent="-342900">
              <a:buAutoNum type="arabicPeriod"/>
            </a:pPr>
            <a:r>
              <a:rPr lang="en-US" dirty="0" smtClean="0"/>
              <a:t>Is computationally expensive</a:t>
            </a:r>
          </a:p>
        </p:txBody>
      </p:sp>
      <p:sp>
        <p:nvSpPr>
          <p:cNvPr id="4" name="TextBox 3"/>
          <p:cNvSpPr txBox="1"/>
          <p:nvPr/>
        </p:nvSpPr>
        <p:spPr>
          <a:xfrm>
            <a:off x="983673" y="3291628"/>
            <a:ext cx="6165272" cy="2031325"/>
          </a:xfrm>
          <a:prstGeom prst="rect">
            <a:avLst/>
          </a:prstGeom>
          <a:noFill/>
        </p:spPr>
        <p:txBody>
          <a:bodyPr wrap="square" rtlCol="0">
            <a:spAutoFit/>
          </a:bodyPr>
          <a:lstStyle/>
          <a:p>
            <a:r>
              <a:rPr lang="en-US" dirty="0" smtClean="0"/>
              <a:t>A heuristic exists for choosing K</a:t>
            </a:r>
          </a:p>
          <a:p>
            <a:r>
              <a:rPr lang="en-US" dirty="0" smtClean="0"/>
              <a:t>	First pass, look at various values, find kink.</a:t>
            </a:r>
          </a:p>
          <a:p>
            <a:r>
              <a:rPr lang="en-US" dirty="0" smtClean="0"/>
              <a:t>	Most routines automate the choice, but can override</a:t>
            </a:r>
          </a:p>
          <a:p>
            <a:r>
              <a:rPr lang="en-US" dirty="0" smtClean="0"/>
              <a:t>Most routines have methods to choose starting points.</a:t>
            </a:r>
          </a:p>
          <a:p>
            <a:r>
              <a:rPr lang="en-US" dirty="0" smtClean="0"/>
              <a:t>A good practice is to select multiple starting points and run to convergence. Then choose best solution. Hopefully closer to global optimum.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Mixture Model</a:t>
            </a:r>
            <a:endParaRPr lang="en-US" dirty="0"/>
          </a:p>
        </p:txBody>
      </p:sp>
      <p:sp>
        <p:nvSpPr>
          <p:cNvPr id="7" name="TextBox 6"/>
          <p:cNvSpPr txBox="1"/>
          <p:nvPr/>
        </p:nvSpPr>
        <p:spPr>
          <a:xfrm>
            <a:off x="831273" y="4239487"/>
            <a:ext cx="7426036" cy="923330"/>
          </a:xfrm>
          <a:prstGeom prst="rect">
            <a:avLst/>
          </a:prstGeom>
          <a:noFill/>
        </p:spPr>
        <p:txBody>
          <a:bodyPr wrap="square" rtlCol="0">
            <a:spAutoFit/>
          </a:bodyPr>
          <a:lstStyle/>
          <a:p>
            <a:r>
              <a:rPr lang="en-US" dirty="0" smtClean="0"/>
              <a:t>Assume each point is an observation from a population that follows some distribution function. Each group/cluster is defined by a specific distribution. Each point could be a combination or mixture of those groups.</a:t>
            </a:r>
            <a:endParaRPr lang="en-US" dirty="0"/>
          </a:p>
        </p:txBody>
      </p:sp>
      <p:sp>
        <p:nvSpPr>
          <p:cNvPr id="8" name="TextBox 7"/>
          <p:cNvSpPr txBox="1"/>
          <p:nvPr/>
        </p:nvSpPr>
        <p:spPr>
          <a:xfrm>
            <a:off x="831273" y="5375560"/>
            <a:ext cx="7287491" cy="1200329"/>
          </a:xfrm>
          <a:prstGeom prst="rect">
            <a:avLst/>
          </a:prstGeom>
          <a:noFill/>
        </p:spPr>
        <p:txBody>
          <a:bodyPr wrap="square" rtlCol="0">
            <a:spAutoFit/>
          </a:bodyPr>
          <a:lstStyle/>
          <a:p>
            <a:r>
              <a:rPr lang="en-US" dirty="0" smtClean="0"/>
              <a:t>Example: One dimension.</a:t>
            </a:r>
          </a:p>
          <a:p>
            <a:r>
              <a:rPr lang="en-US" dirty="0" smtClean="0"/>
              <a:t>Two groups with standard deviation of 1.0 and different means (3 and 5).</a:t>
            </a:r>
          </a:p>
          <a:p>
            <a:r>
              <a:rPr lang="en-US" dirty="0" smtClean="0"/>
              <a:t>Consider point shown by line at 4.4; and Gaussian (normal) distributions.</a:t>
            </a:r>
          </a:p>
          <a:p>
            <a:r>
              <a:rPr lang="en-US" dirty="0" smtClean="0"/>
              <a:t>The point is partially a member of group G2 and G1.</a:t>
            </a:r>
            <a:endParaRPr lang="en-US" dirty="0"/>
          </a:p>
        </p:txBody>
      </p:sp>
      <p:graphicFrame>
        <p:nvGraphicFramePr>
          <p:cNvPr id="9" name="Chart 8"/>
          <p:cNvGraphicFramePr/>
          <p:nvPr/>
        </p:nvGraphicFramePr>
        <p:xfrm>
          <a:off x="2230582" y="121227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Cumulative/Responsibilities</a:t>
            </a:r>
            <a:endParaRPr lang="en-US" dirty="0"/>
          </a:p>
        </p:txBody>
      </p:sp>
      <p:sp>
        <p:nvSpPr>
          <p:cNvPr id="4" name="TextBox 3"/>
          <p:cNvSpPr txBox="1"/>
          <p:nvPr/>
        </p:nvSpPr>
        <p:spPr>
          <a:xfrm>
            <a:off x="955964" y="4184073"/>
            <a:ext cx="6705600" cy="1754326"/>
          </a:xfrm>
          <a:prstGeom prst="rect">
            <a:avLst/>
          </a:prstGeom>
          <a:noFill/>
        </p:spPr>
        <p:txBody>
          <a:bodyPr wrap="square" rtlCol="0">
            <a:spAutoFit/>
          </a:bodyPr>
          <a:lstStyle/>
          <a:p>
            <a:r>
              <a:rPr lang="en-US" dirty="0" smtClean="0"/>
              <a:t>Responsibility: relative density:  g</a:t>
            </a:r>
            <a:r>
              <a:rPr lang="en-US" baseline="-25000" dirty="0" smtClean="0"/>
              <a:t>0</a:t>
            </a:r>
            <a:r>
              <a:rPr lang="en-US" dirty="0" smtClean="0"/>
              <a:t>/(g</a:t>
            </a:r>
            <a:r>
              <a:rPr lang="en-US" baseline="-25000" dirty="0" smtClean="0"/>
              <a:t>0</a:t>
            </a:r>
            <a:r>
              <a:rPr lang="en-US" dirty="0" smtClean="0"/>
              <a:t>+g</a:t>
            </a:r>
            <a:r>
              <a:rPr lang="en-US" baseline="-25000" dirty="0" smtClean="0"/>
              <a:t>1</a:t>
            </a:r>
            <a:r>
              <a:rPr lang="en-US" dirty="0" smtClean="0"/>
              <a:t>)	and 	g</a:t>
            </a:r>
            <a:r>
              <a:rPr lang="en-US" baseline="-25000" dirty="0" smtClean="0"/>
              <a:t>1 </a:t>
            </a:r>
            <a:r>
              <a:rPr lang="en-US" dirty="0" smtClean="0"/>
              <a:t>(g</a:t>
            </a:r>
            <a:r>
              <a:rPr lang="en-US" baseline="-25000" dirty="0" smtClean="0"/>
              <a:t>0</a:t>
            </a:r>
            <a:r>
              <a:rPr lang="en-US" dirty="0" smtClean="0"/>
              <a:t>+g</a:t>
            </a:r>
            <a:r>
              <a:rPr lang="en-US" baseline="-25000" dirty="0" smtClean="0"/>
              <a:t>1</a:t>
            </a:r>
            <a:r>
              <a:rPr lang="en-US" dirty="0" smtClean="0"/>
              <a:t>)</a:t>
            </a:r>
          </a:p>
          <a:p>
            <a:r>
              <a:rPr lang="en-US" dirty="0" smtClean="0"/>
              <a:t>In the example, where x=4.4, responsibilities are 0.31 and 0.69</a:t>
            </a:r>
          </a:p>
          <a:p>
            <a:endParaRPr lang="en-US" dirty="0" smtClean="0"/>
          </a:p>
          <a:p>
            <a:r>
              <a:rPr lang="en-US" dirty="0" smtClean="0"/>
              <a:t>Key: A point can “belong” to more than one cluster. It is derived from the mixed distribution of the clusters. There is a mixture parameter that defines the percentage from each distribution.</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971964162"/>
              </p:ext>
            </p:extLst>
          </p:nvPr>
        </p:nvGraphicFramePr>
        <p:xfrm>
          <a:off x="2022764" y="121615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Maximization (EM)</a:t>
            </a:r>
            <a:endParaRPr lang="en-US" dirty="0"/>
          </a:p>
        </p:txBody>
      </p:sp>
      <p:graphicFrame>
        <p:nvGraphicFramePr>
          <p:cNvPr id="58371" name="Object 3"/>
          <p:cNvGraphicFramePr>
            <a:graphicFrameLocks noChangeAspect="1"/>
          </p:cNvGraphicFramePr>
          <p:nvPr/>
        </p:nvGraphicFramePr>
        <p:xfrm>
          <a:off x="865909" y="1972267"/>
          <a:ext cx="4206875" cy="565150"/>
        </p:xfrm>
        <a:graphic>
          <a:graphicData uri="http://schemas.openxmlformats.org/presentationml/2006/ole">
            <mc:AlternateContent xmlns:mc="http://schemas.openxmlformats.org/markup-compatibility/2006">
              <mc:Choice xmlns:v="urn:schemas-microsoft-com:vml" Requires="v">
                <p:oleObj spid="_x0000_s58499" name="Document" r:id="rId4" imgW="4210384" imgH="571179" progId="Word.Document.12">
                  <p:embed/>
                </p:oleObj>
              </mc:Choice>
              <mc:Fallback>
                <p:oleObj name="Document" r:id="rId4" imgW="4210384" imgH="571179"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909" y="1972267"/>
                        <a:ext cx="420687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2" name="Object 4"/>
          <p:cNvGraphicFramePr>
            <a:graphicFrameLocks noChangeAspect="1"/>
          </p:cNvGraphicFramePr>
          <p:nvPr/>
        </p:nvGraphicFramePr>
        <p:xfrm>
          <a:off x="865909" y="3147456"/>
          <a:ext cx="2255838" cy="609600"/>
        </p:xfrm>
        <a:graphic>
          <a:graphicData uri="http://schemas.openxmlformats.org/presentationml/2006/ole">
            <mc:AlternateContent xmlns:mc="http://schemas.openxmlformats.org/markup-compatibility/2006">
              <mc:Choice xmlns:v="urn:schemas-microsoft-com:vml" Requires="v">
                <p:oleObj spid="_x0000_s58500" name="Document" r:id="rId7" imgW="2257622" imgH="628405" progId="Word.Document.12">
                  <p:embed/>
                </p:oleObj>
              </mc:Choice>
              <mc:Fallback>
                <p:oleObj name="Document" r:id="rId7" imgW="2257622" imgH="628405" progId="Word.Document.12">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5909" y="3147456"/>
                        <a:ext cx="22558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3" name="Object 5"/>
          <p:cNvGraphicFramePr>
            <a:graphicFrameLocks noChangeAspect="1"/>
          </p:cNvGraphicFramePr>
          <p:nvPr/>
        </p:nvGraphicFramePr>
        <p:xfrm>
          <a:off x="865909" y="4089560"/>
          <a:ext cx="2925763" cy="609600"/>
        </p:xfrm>
        <a:graphic>
          <a:graphicData uri="http://schemas.openxmlformats.org/presentationml/2006/ole">
            <mc:AlternateContent xmlns:mc="http://schemas.openxmlformats.org/markup-compatibility/2006">
              <mc:Choice xmlns:v="urn:schemas-microsoft-com:vml" Requires="v">
                <p:oleObj spid="_x0000_s58501" name="Document" r:id="rId10" imgW="2959593" imgH="628405" progId="Word.Document.12">
                  <p:embed/>
                </p:oleObj>
              </mc:Choice>
              <mc:Fallback>
                <p:oleObj name="Document" r:id="rId10" imgW="2959593" imgH="628405" progId="Word.Document.12">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5909" y="4089560"/>
                        <a:ext cx="29257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4"/>
          <p:cNvGraphicFramePr>
            <a:graphicFrameLocks noChangeAspect="1"/>
          </p:cNvGraphicFramePr>
          <p:nvPr/>
        </p:nvGraphicFramePr>
        <p:xfrm>
          <a:off x="868363" y="4966870"/>
          <a:ext cx="2225675" cy="609600"/>
        </p:xfrm>
        <a:graphic>
          <a:graphicData uri="http://schemas.openxmlformats.org/presentationml/2006/ole">
            <mc:AlternateContent xmlns:mc="http://schemas.openxmlformats.org/markup-compatibility/2006">
              <mc:Choice xmlns:v="urn:schemas-microsoft-com:vml" Requires="v">
                <p:oleObj spid="_x0000_s58502" name="Document" r:id="rId13" imgW="2257622" imgH="628405" progId="Word.Document.12">
                  <p:embed/>
                </p:oleObj>
              </mc:Choice>
              <mc:Fallback>
                <p:oleObj name="Document" r:id="rId13" imgW="2257622" imgH="628405" progId="Word.Document.12">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8363" y="4966870"/>
                        <a:ext cx="22256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5"/>
          <p:cNvGraphicFramePr>
            <a:graphicFrameLocks noChangeAspect="1"/>
          </p:cNvGraphicFramePr>
          <p:nvPr/>
        </p:nvGraphicFramePr>
        <p:xfrm>
          <a:off x="868363" y="5805070"/>
          <a:ext cx="2835275" cy="593725"/>
        </p:xfrm>
        <a:graphic>
          <a:graphicData uri="http://schemas.openxmlformats.org/presentationml/2006/ole">
            <mc:AlternateContent xmlns:mc="http://schemas.openxmlformats.org/markup-compatibility/2006">
              <mc:Choice xmlns:v="urn:schemas-microsoft-com:vml" Requires="v">
                <p:oleObj spid="_x0000_s58503" name="Document" r:id="rId16" imgW="2959593" imgH="628405" progId="Word.Document.12">
                  <p:embed/>
                </p:oleObj>
              </mc:Choice>
              <mc:Fallback>
                <p:oleObj name="Document" r:id="rId16" imgW="2959593" imgH="628405" progId="Word.Document.12">
                  <p:embed/>
                  <p:pic>
                    <p:nvPicPr>
                      <p:cNvPr id="0" name="Object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8363" y="5805070"/>
                        <a:ext cx="283527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1316181" y="1163798"/>
            <a:ext cx="5181601" cy="646331"/>
          </a:xfrm>
          <a:prstGeom prst="rect">
            <a:avLst/>
          </a:prstGeom>
          <a:noFill/>
        </p:spPr>
        <p:txBody>
          <a:bodyPr wrap="square" rtlCol="0">
            <a:spAutoFit/>
          </a:bodyPr>
          <a:lstStyle/>
          <a:p>
            <a:r>
              <a:rPr lang="en-US" dirty="0" smtClean="0"/>
              <a:t>Start with initial mixture value (</a:t>
            </a:r>
            <a:r>
              <a:rPr lang="el-GR" dirty="0" smtClean="0">
                <a:latin typeface="Century Schoolbook"/>
              </a:rPr>
              <a:t>π</a:t>
            </a:r>
            <a:r>
              <a:rPr lang="en-US" dirty="0" smtClean="0">
                <a:latin typeface="Century Schoolbook"/>
              </a:rPr>
              <a:t> = 0.5), and initial distribution parameters for each cluster.</a:t>
            </a:r>
          </a:p>
        </p:txBody>
      </p:sp>
      <p:sp>
        <p:nvSpPr>
          <p:cNvPr id="11" name="TextBox 10"/>
          <p:cNvSpPr txBox="1"/>
          <p:nvPr/>
        </p:nvSpPr>
        <p:spPr>
          <a:xfrm>
            <a:off x="4793673" y="2590800"/>
            <a:ext cx="3685309" cy="646331"/>
          </a:xfrm>
          <a:prstGeom prst="rect">
            <a:avLst/>
          </a:prstGeom>
          <a:noFill/>
        </p:spPr>
        <p:txBody>
          <a:bodyPr wrap="square" rtlCol="0">
            <a:spAutoFit/>
          </a:bodyPr>
          <a:lstStyle/>
          <a:p>
            <a:r>
              <a:rPr lang="en-US" dirty="0" smtClean="0"/>
              <a:t>Compute responsibilities for each observation and compute parameter.</a:t>
            </a:r>
            <a:endParaRPr lang="en-US" dirty="0"/>
          </a:p>
        </p:txBody>
      </p:sp>
      <p:sp>
        <p:nvSpPr>
          <p:cNvPr id="12" name="TextBox 11"/>
          <p:cNvSpPr txBox="1"/>
          <p:nvPr/>
        </p:nvSpPr>
        <p:spPr>
          <a:xfrm>
            <a:off x="4793673" y="3408218"/>
            <a:ext cx="3740727" cy="1477328"/>
          </a:xfrm>
          <a:prstGeom prst="rect">
            <a:avLst/>
          </a:prstGeom>
          <a:noFill/>
        </p:spPr>
        <p:txBody>
          <a:bodyPr wrap="square" rtlCol="0">
            <a:spAutoFit/>
          </a:bodyPr>
          <a:lstStyle/>
          <a:p>
            <a:r>
              <a:rPr lang="en-US" dirty="0" smtClean="0"/>
              <a:t>Use parameters to estimate mean and variance for cluster distributions, and new estimate of mixture value.</a:t>
            </a:r>
          </a:p>
          <a:p>
            <a:endParaRPr lang="en-US" dirty="0" smtClean="0"/>
          </a:p>
          <a:p>
            <a:r>
              <a:rPr lang="en-US" dirty="0" smtClean="0"/>
              <a:t>Repeat until parameters are stable.</a:t>
            </a:r>
            <a:endParaRPr lang="en-US" dirty="0"/>
          </a:p>
        </p:txBody>
      </p:sp>
      <p:graphicFrame>
        <p:nvGraphicFramePr>
          <p:cNvPr id="58378" name="Object 10"/>
          <p:cNvGraphicFramePr>
            <a:graphicFrameLocks noChangeAspect="1"/>
          </p:cNvGraphicFramePr>
          <p:nvPr/>
        </p:nvGraphicFramePr>
        <p:xfrm>
          <a:off x="3652694" y="5765512"/>
          <a:ext cx="1828800" cy="547688"/>
        </p:xfrm>
        <a:graphic>
          <a:graphicData uri="http://schemas.openxmlformats.org/presentationml/2006/ole">
            <mc:AlternateContent xmlns:mc="http://schemas.openxmlformats.org/markup-compatibility/2006">
              <mc:Choice xmlns:v="urn:schemas-microsoft-com:vml" Requires="v">
                <p:oleObj spid="_x0000_s58504" name="Document" r:id="rId19" imgW="1830602" imgH="560382" progId="Word.Document.12">
                  <p:embed/>
                </p:oleObj>
              </mc:Choice>
              <mc:Fallback>
                <p:oleObj name="Document" r:id="rId19" imgW="1830602" imgH="560382" progId="Word.Document.12">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52694" y="5765512"/>
                        <a:ext cx="18288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a:t>
            </a:r>
            <a:endParaRPr lang="en-US" dirty="0"/>
          </a:p>
        </p:txBody>
      </p:sp>
      <p:pic>
        <p:nvPicPr>
          <p:cNvPr id="66563" name="Picture 3"/>
          <p:cNvPicPr>
            <a:picLocks noChangeAspect="1" noChangeArrowheads="1"/>
          </p:cNvPicPr>
          <p:nvPr/>
        </p:nvPicPr>
        <p:blipFill>
          <a:blip r:embed="rId2" cstate="print"/>
          <a:srcRect/>
          <a:stretch>
            <a:fillRect/>
          </a:stretch>
        </p:blipFill>
        <p:spPr bwMode="auto">
          <a:xfrm>
            <a:off x="235089" y="1325721"/>
            <a:ext cx="2112904" cy="1272992"/>
          </a:xfrm>
          <a:prstGeom prst="rect">
            <a:avLst/>
          </a:prstGeom>
          <a:noFill/>
          <a:ln w="9525">
            <a:noFill/>
            <a:miter lim="800000"/>
            <a:headEnd/>
            <a:tailEnd/>
          </a:ln>
        </p:spPr>
      </p:pic>
      <p:pic>
        <p:nvPicPr>
          <p:cNvPr id="66564" name="Picture 4"/>
          <p:cNvPicPr>
            <a:picLocks noChangeAspect="1" noChangeArrowheads="1"/>
          </p:cNvPicPr>
          <p:nvPr/>
        </p:nvPicPr>
        <p:blipFill>
          <a:blip r:embed="rId3" cstate="print"/>
          <a:srcRect/>
          <a:stretch>
            <a:fillRect/>
          </a:stretch>
        </p:blipFill>
        <p:spPr bwMode="auto">
          <a:xfrm>
            <a:off x="2451951" y="1325721"/>
            <a:ext cx="2111695" cy="1272264"/>
          </a:xfrm>
          <a:prstGeom prst="rect">
            <a:avLst/>
          </a:prstGeom>
          <a:noFill/>
          <a:ln w="9525">
            <a:noFill/>
            <a:miter lim="800000"/>
            <a:headEnd/>
            <a:tailEnd/>
          </a:ln>
        </p:spPr>
      </p:pic>
      <p:pic>
        <p:nvPicPr>
          <p:cNvPr id="66565" name="Picture 5"/>
          <p:cNvPicPr>
            <a:picLocks noChangeAspect="1" noChangeArrowheads="1"/>
          </p:cNvPicPr>
          <p:nvPr/>
        </p:nvPicPr>
        <p:blipFill>
          <a:blip r:embed="rId4" cstate="print"/>
          <a:srcRect/>
          <a:stretch>
            <a:fillRect/>
          </a:stretch>
        </p:blipFill>
        <p:spPr bwMode="auto">
          <a:xfrm>
            <a:off x="4667604" y="1325721"/>
            <a:ext cx="2106409" cy="1269079"/>
          </a:xfrm>
          <a:prstGeom prst="rect">
            <a:avLst/>
          </a:prstGeom>
          <a:noFill/>
          <a:ln w="9525">
            <a:noFill/>
            <a:miter lim="800000"/>
            <a:headEnd/>
            <a:tailEnd/>
          </a:ln>
        </p:spPr>
      </p:pic>
      <p:sp>
        <p:nvSpPr>
          <p:cNvPr id="7" name="TextBox 6"/>
          <p:cNvSpPr txBox="1"/>
          <p:nvPr/>
        </p:nvSpPr>
        <p:spPr>
          <a:xfrm>
            <a:off x="719967" y="2667587"/>
            <a:ext cx="1133131" cy="369332"/>
          </a:xfrm>
          <a:prstGeom prst="rect">
            <a:avLst/>
          </a:prstGeom>
          <a:noFill/>
        </p:spPr>
        <p:txBody>
          <a:bodyPr wrap="none" rtlCol="0">
            <a:spAutoFit/>
          </a:bodyPr>
          <a:lstStyle/>
          <a:p>
            <a:r>
              <a:rPr lang="en-US" dirty="0" smtClean="0"/>
              <a:t>Std Dev=1</a:t>
            </a:r>
            <a:endParaRPr lang="en-US" dirty="0"/>
          </a:p>
        </p:txBody>
      </p:sp>
      <p:sp>
        <p:nvSpPr>
          <p:cNvPr id="8" name="TextBox 7"/>
          <p:cNvSpPr txBox="1"/>
          <p:nvPr/>
        </p:nvSpPr>
        <p:spPr>
          <a:xfrm>
            <a:off x="2642929" y="2667587"/>
            <a:ext cx="1424877" cy="369332"/>
          </a:xfrm>
          <a:prstGeom prst="rect">
            <a:avLst/>
          </a:prstGeom>
          <a:noFill/>
        </p:spPr>
        <p:txBody>
          <a:bodyPr wrap="none" rtlCol="0">
            <a:spAutoFit/>
          </a:bodyPr>
          <a:lstStyle/>
          <a:p>
            <a:r>
              <a:rPr lang="en-US" dirty="0" smtClean="0"/>
              <a:t>Std Dev=0.75</a:t>
            </a:r>
            <a:endParaRPr lang="en-US" dirty="0"/>
          </a:p>
        </p:txBody>
      </p:sp>
      <p:sp>
        <p:nvSpPr>
          <p:cNvPr id="9" name="TextBox 8"/>
          <p:cNvSpPr txBox="1"/>
          <p:nvPr/>
        </p:nvSpPr>
        <p:spPr>
          <a:xfrm>
            <a:off x="4869283" y="2667587"/>
            <a:ext cx="1307859" cy="369332"/>
          </a:xfrm>
          <a:prstGeom prst="rect">
            <a:avLst/>
          </a:prstGeom>
          <a:noFill/>
        </p:spPr>
        <p:txBody>
          <a:bodyPr wrap="none" rtlCol="0">
            <a:spAutoFit/>
          </a:bodyPr>
          <a:lstStyle/>
          <a:p>
            <a:r>
              <a:rPr lang="en-US" dirty="0" smtClean="0"/>
              <a:t>Std Dev=0.5</a:t>
            </a:r>
            <a:endParaRPr lang="en-US" dirty="0"/>
          </a:p>
        </p:txBody>
      </p:sp>
      <p:sp>
        <p:nvSpPr>
          <p:cNvPr id="10" name="TextBox 9"/>
          <p:cNvSpPr txBox="1"/>
          <p:nvPr/>
        </p:nvSpPr>
        <p:spPr>
          <a:xfrm>
            <a:off x="979447" y="3328612"/>
            <a:ext cx="6137564" cy="2585323"/>
          </a:xfrm>
          <a:prstGeom prst="rect">
            <a:avLst/>
          </a:prstGeom>
          <a:noFill/>
        </p:spPr>
        <p:txBody>
          <a:bodyPr wrap="square" rtlCol="0">
            <a:spAutoFit/>
          </a:bodyPr>
          <a:lstStyle/>
          <a:p>
            <a:r>
              <a:rPr lang="en-US" dirty="0" smtClean="0"/>
              <a:t>Standard deviation for the cluster distributions is estimated as part of the EM process.</a:t>
            </a:r>
          </a:p>
          <a:p>
            <a:endParaRPr lang="en-US" dirty="0" smtClean="0"/>
          </a:p>
          <a:p>
            <a:r>
              <a:rPr lang="en-US" dirty="0" smtClean="0"/>
              <a:t>As standard deviation approaches zero, each point is more closely associated with a single cluster. It falls into the responsibility of a single distribution.</a:t>
            </a:r>
          </a:p>
          <a:p>
            <a:endParaRPr lang="en-US" dirty="0" smtClean="0"/>
          </a:p>
          <a:p>
            <a:r>
              <a:rPr lang="en-US" dirty="0" smtClean="0"/>
              <a:t>If standard deviation is high, the mixture parameter is about 0.5, indicating it is equally affected by both cluster distributions.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Problems</a:t>
            </a:r>
            <a:endParaRPr lang="en-US" dirty="0"/>
          </a:p>
        </p:txBody>
      </p:sp>
      <p:sp>
        <p:nvSpPr>
          <p:cNvPr id="3" name="TextBox 2"/>
          <p:cNvSpPr txBox="1"/>
          <p:nvPr/>
        </p:nvSpPr>
        <p:spPr>
          <a:xfrm>
            <a:off x="512618" y="1316182"/>
            <a:ext cx="7301346" cy="2585323"/>
          </a:xfrm>
          <a:prstGeom prst="rect">
            <a:avLst/>
          </a:prstGeom>
          <a:noFill/>
        </p:spPr>
        <p:txBody>
          <a:bodyPr wrap="square" rtlCol="0">
            <a:spAutoFit/>
          </a:bodyPr>
          <a:lstStyle/>
          <a:p>
            <a:pPr marL="342900" indent="-342900">
              <a:buAutoNum type="arabicPeriod"/>
            </a:pPr>
            <a:r>
              <a:rPr lang="en-US" dirty="0" smtClean="0"/>
              <a:t>The number of clusters is not computed but must be set at the start. The same process used for K-means is often used for EM.</a:t>
            </a:r>
          </a:p>
          <a:p>
            <a:pPr marL="342900" indent="-342900">
              <a:buAutoNum type="arabicPeriod"/>
            </a:pPr>
            <a:r>
              <a:rPr lang="en-US" dirty="0" smtClean="0"/>
              <a:t>The starting means and standard deviations of the clusters must be specified.</a:t>
            </a:r>
          </a:p>
          <a:p>
            <a:pPr marL="342900" indent="-342900">
              <a:buAutoNum type="arabicPeriod"/>
            </a:pPr>
            <a:r>
              <a:rPr lang="en-US" dirty="0" smtClean="0"/>
              <a:t>EM suffers similar issues of local minima as K-means. The choice of the starting point can result in convergence to a local minima that is suboptimal.</a:t>
            </a:r>
          </a:p>
          <a:p>
            <a:pPr marL="342900" indent="-342900">
              <a:buAutoNum type="arabicPeriod"/>
            </a:pPr>
            <a:r>
              <a:rPr lang="en-US" dirty="0" smtClean="0"/>
              <a:t>With high overlap and high standard deviations, the cluster assignments might be ambiguous—providing little useful information.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Microsoft Sample</a:t>
            </a:r>
            <a:endParaRPr lang="en-US" dirty="0"/>
          </a:p>
        </p:txBody>
      </p:sp>
      <p:pic>
        <p:nvPicPr>
          <p:cNvPr id="62465" name="Picture 1"/>
          <p:cNvPicPr>
            <a:picLocks noChangeAspect="1" noChangeArrowheads="1"/>
          </p:cNvPicPr>
          <p:nvPr/>
        </p:nvPicPr>
        <p:blipFill>
          <a:blip r:embed="rId2" cstate="print"/>
          <a:srcRect l="17031" t="15625" r="35000" b="31750"/>
          <a:stretch>
            <a:fillRect/>
          </a:stretch>
        </p:blipFill>
        <p:spPr bwMode="auto">
          <a:xfrm>
            <a:off x="1052946" y="1169845"/>
            <a:ext cx="6608618" cy="4531316"/>
          </a:xfrm>
          <a:prstGeom prst="rect">
            <a:avLst/>
          </a:prstGeom>
          <a:noFill/>
          <a:ln w="9525">
            <a:noFill/>
            <a:miter lim="800000"/>
            <a:headEnd/>
            <a:tailEnd/>
          </a:ln>
        </p:spPr>
      </p:pic>
      <p:sp>
        <p:nvSpPr>
          <p:cNvPr id="7" name="TextBox 6"/>
          <p:cNvSpPr txBox="1"/>
          <p:nvPr/>
        </p:nvSpPr>
        <p:spPr>
          <a:xfrm>
            <a:off x="748144" y="5915891"/>
            <a:ext cx="7953075" cy="646331"/>
          </a:xfrm>
          <a:prstGeom prst="rect">
            <a:avLst/>
          </a:prstGeom>
          <a:noFill/>
        </p:spPr>
        <p:txBody>
          <a:bodyPr wrap="none" rtlCol="0">
            <a:spAutoFit/>
          </a:bodyPr>
          <a:lstStyle/>
          <a:p>
            <a:r>
              <a:rPr lang="en-US" dirty="0" smtClean="0"/>
              <a:t>Corner Med example of customers/patients. Note the mean and SD for Age.</a:t>
            </a:r>
          </a:p>
          <a:p>
            <a:r>
              <a:rPr lang="en-US" dirty="0" smtClean="0"/>
              <a:t>Note that Gender seems balanced across groups, so probably not a useful classifier.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Clustering: Divisive</a:t>
            </a:r>
            <a:endParaRPr lang="en-US" dirty="0"/>
          </a:p>
        </p:txBody>
      </p:sp>
      <p:sp>
        <p:nvSpPr>
          <p:cNvPr id="3" name="Oval 2"/>
          <p:cNvSpPr/>
          <p:nvPr/>
        </p:nvSpPr>
        <p:spPr>
          <a:xfrm>
            <a:off x="1427017" y="1579418"/>
            <a:ext cx="1205346" cy="56803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 data</a:t>
            </a:r>
          </a:p>
        </p:txBody>
      </p:sp>
      <p:sp>
        <p:nvSpPr>
          <p:cNvPr id="4" name="Oval 3"/>
          <p:cNvSpPr/>
          <p:nvPr/>
        </p:nvSpPr>
        <p:spPr>
          <a:xfrm>
            <a:off x="762000" y="2438400"/>
            <a:ext cx="762000" cy="44334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 name="Oval 4"/>
          <p:cNvSpPr/>
          <p:nvPr/>
        </p:nvSpPr>
        <p:spPr>
          <a:xfrm>
            <a:off x="2161310" y="2438400"/>
            <a:ext cx="762000" cy="44334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7" name="Straight Arrow Connector 6"/>
          <p:cNvCxnSpPr>
            <a:stCxn id="3" idx="4"/>
            <a:endCxn id="4" idx="7"/>
          </p:cNvCxnSpPr>
          <p:nvPr/>
        </p:nvCxnSpPr>
        <p:spPr>
          <a:xfrm rot="5400000">
            <a:off x="1543113" y="2016749"/>
            <a:ext cx="355872" cy="6172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4"/>
            <a:endCxn id="5" idx="1"/>
          </p:cNvCxnSpPr>
          <p:nvPr/>
        </p:nvCxnSpPr>
        <p:spPr>
          <a:xfrm rot="16200000" flipH="1">
            <a:off x="1973360" y="2203784"/>
            <a:ext cx="355872" cy="243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84072" y="1551709"/>
            <a:ext cx="4502727" cy="4801314"/>
          </a:xfrm>
          <a:prstGeom prst="rect">
            <a:avLst/>
          </a:prstGeom>
          <a:noFill/>
        </p:spPr>
        <p:txBody>
          <a:bodyPr wrap="square" rtlCol="0">
            <a:spAutoFit/>
          </a:bodyPr>
          <a:lstStyle/>
          <a:p>
            <a:r>
              <a:rPr lang="en-US" dirty="0" smtClean="0"/>
              <a:t>Top-down: Divisive</a:t>
            </a:r>
          </a:p>
          <a:p>
            <a:endParaRPr lang="en-US" dirty="0" smtClean="0"/>
          </a:p>
          <a:p>
            <a:r>
              <a:rPr lang="en-US" dirty="0" smtClean="0"/>
              <a:t>Choose most-dissimilar item and put into new cluster.</a:t>
            </a:r>
          </a:p>
          <a:p>
            <a:endParaRPr lang="en-US" dirty="0" smtClean="0"/>
          </a:p>
          <a:p>
            <a:r>
              <a:rPr lang="en-US" dirty="0" smtClean="0"/>
              <a:t>Repeat: Find item with most net gain to move to new cluster.</a:t>
            </a:r>
          </a:p>
          <a:p>
            <a:endParaRPr lang="en-US" dirty="0" smtClean="0"/>
          </a:p>
          <a:p>
            <a:r>
              <a:rPr lang="en-US" dirty="0" smtClean="0"/>
              <a:t>Continue until one item in each cluster.</a:t>
            </a:r>
          </a:p>
          <a:p>
            <a:endParaRPr lang="en-US" dirty="0" smtClean="0"/>
          </a:p>
          <a:p>
            <a:r>
              <a:rPr lang="en-US" dirty="0" smtClean="0"/>
              <a:t>Or, stop when some max number of clusters is reached or the differences in splitting are minor.</a:t>
            </a:r>
          </a:p>
          <a:p>
            <a:endParaRPr lang="en-US" dirty="0" smtClean="0"/>
          </a:p>
          <a:p>
            <a:r>
              <a:rPr lang="en-US" dirty="0" smtClean="0"/>
              <a:t>Commonly used in data compression, because easy to control number of clusters—which represents data size.</a:t>
            </a:r>
            <a:endParaRPr lang="en-US" dirty="0"/>
          </a:p>
        </p:txBody>
      </p:sp>
      <p:sp>
        <p:nvSpPr>
          <p:cNvPr id="11" name="Oval 10"/>
          <p:cNvSpPr/>
          <p:nvPr/>
        </p:nvSpPr>
        <p:spPr>
          <a:xfrm>
            <a:off x="332500" y="3325091"/>
            <a:ext cx="665019" cy="235527"/>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2" name="Oval 11"/>
          <p:cNvSpPr/>
          <p:nvPr/>
        </p:nvSpPr>
        <p:spPr>
          <a:xfrm>
            <a:off x="1163773" y="3325091"/>
            <a:ext cx="665019" cy="235527"/>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3" name="Oval 12"/>
          <p:cNvSpPr/>
          <p:nvPr/>
        </p:nvSpPr>
        <p:spPr>
          <a:xfrm>
            <a:off x="2022755" y="3325091"/>
            <a:ext cx="665019" cy="235527"/>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4" name="Oval 13"/>
          <p:cNvSpPr/>
          <p:nvPr/>
        </p:nvSpPr>
        <p:spPr>
          <a:xfrm>
            <a:off x="2854028" y="3325091"/>
            <a:ext cx="665019" cy="235527"/>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6" name="Straight Arrow Connector 15"/>
          <p:cNvCxnSpPr>
            <a:stCxn id="4" idx="4"/>
            <a:endCxn id="11" idx="0"/>
          </p:cNvCxnSpPr>
          <p:nvPr/>
        </p:nvCxnSpPr>
        <p:spPr>
          <a:xfrm rot="5400000">
            <a:off x="682332" y="2864423"/>
            <a:ext cx="443346" cy="477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4"/>
            <a:endCxn id="12" idx="0"/>
          </p:cNvCxnSpPr>
          <p:nvPr/>
        </p:nvCxnSpPr>
        <p:spPr>
          <a:xfrm rot="16200000" flipH="1">
            <a:off x="1097968" y="2926776"/>
            <a:ext cx="443346" cy="3532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4"/>
            <a:endCxn id="13" idx="0"/>
          </p:cNvCxnSpPr>
          <p:nvPr/>
        </p:nvCxnSpPr>
        <p:spPr>
          <a:xfrm rot="5400000">
            <a:off x="2227115" y="3009896"/>
            <a:ext cx="443346" cy="187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4"/>
            <a:endCxn id="14" idx="0"/>
          </p:cNvCxnSpPr>
          <p:nvPr/>
        </p:nvCxnSpPr>
        <p:spPr>
          <a:xfrm rot="16200000" flipH="1">
            <a:off x="2642751" y="2781304"/>
            <a:ext cx="443346" cy="644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817409" y="4031673"/>
            <a:ext cx="665019" cy="235527"/>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 name="Oval 25"/>
          <p:cNvSpPr/>
          <p:nvPr/>
        </p:nvSpPr>
        <p:spPr>
          <a:xfrm>
            <a:off x="1648682" y="4031673"/>
            <a:ext cx="665019" cy="235527"/>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28" name="Straight Arrow Connector 27"/>
          <p:cNvCxnSpPr>
            <a:stCxn id="12" idx="4"/>
            <a:endCxn id="25" idx="0"/>
          </p:cNvCxnSpPr>
          <p:nvPr/>
        </p:nvCxnSpPr>
        <p:spPr>
          <a:xfrm rot="5400000">
            <a:off x="1087574" y="3622963"/>
            <a:ext cx="471055" cy="3463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4"/>
            <a:endCxn id="26" idx="0"/>
          </p:cNvCxnSpPr>
          <p:nvPr/>
        </p:nvCxnSpPr>
        <p:spPr>
          <a:xfrm rot="16200000" flipH="1">
            <a:off x="1503210" y="3553690"/>
            <a:ext cx="471055" cy="4849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Hierarchical Clustering: Agglomerative</a:t>
            </a:r>
            <a:endParaRPr lang="en-US" dirty="0"/>
          </a:p>
        </p:txBody>
      </p:sp>
      <p:sp>
        <p:nvSpPr>
          <p:cNvPr id="3" name="Oval 2"/>
          <p:cNvSpPr/>
          <p:nvPr/>
        </p:nvSpPr>
        <p:spPr>
          <a:xfrm>
            <a:off x="484909" y="4807527"/>
            <a:ext cx="277091" cy="152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 name="Oval 3"/>
          <p:cNvSpPr/>
          <p:nvPr/>
        </p:nvSpPr>
        <p:spPr>
          <a:xfrm>
            <a:off x="903624" y="4807527"/>
            <a:ext cx="277091" cy="152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 name="Oval 4"/>
          <p:cNvSpPr/>
          <p:nvPr/>
        </p:nvSpPr>
        <p:spPr>
          <a:xfrm>
            <a:off x="1322339" y="4807527"/>
            <a:ext cx="277091" cy="152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 name="Oval 5"/>
          <p:cNvSpPr/>
          <p:nvPr/>
        </p:nvSpPr>
        <p:spPr>
          <a:xfrm>
            <a:off x="1741054" y="4807527"/>
            <a:ext cx="277091" cy="152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Oval 6"/>
          <p:cNvSpPr/>
          <p:nvPr/>
        </p:nvSpPr>
        <p:spPr>
          <a:xfrm>
            <a:off x="2159769" y="4807527"/>
            <a:ext cx="277091" cy="152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Oval 7"/>
          <p:cNvSpPr/>
          <p:nvPr/>
        </p:nvSpPr>
        <p:spPr>
          <a:xfrm>
            <a:off x="2578484" y="4807527"/>
            <a:ext cx="277091" cy="152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Oval 8"/>
          <p:cNvSpPr/>
          <p:nvPr/>
        </p:nvSpPr>
        <p:spPr>
          <a:xfrm>
            <a:off x="2997199" y="4807527"/>
            <a:ext cx="277091" cy="152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Oval 9"/>
          <p:cNvSpPr/>
          <p:nvPr/>
        </p:nvSpPr>
        <p:spPr>
          <a:xfrm>
            <a:off x="3415914" y="4807527"/>
            <a:ext cx="277091" cy="152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Oval 10"/>
          <p:cNvSpPr/>
          <p:nvPr/>
        </p:nvSpPr>
        <p:spPr>
          <a:xfrm>
            <a:off x="3834629" y="4807527"/>
            <a:ext cx="277091" cy="152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2" name="Oval 11"/>
          <p:cNvSpPr/>
          <p:nvPr/>
        </p:nvSpPr>
        <p:spPr>
          <a:xfrm>
            <a:off x="4253344" y="4807527"/>
            <a:ext cx="277091" cy="152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3" name="Oval 12"/>
          <p:cNvSpPr/>
          <p:nvPr/>
        </p:nvSpPr>
        <p:spPr>
          <a:xfrm>
            <a:off x="2059709" y="4381038"/>
            <a:ext cx="447964" cy="24638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5" name="Straight Arrow Connector 14"/>
          <p:cNvCxnSpPr>
            <a:stCxn id="6" idx="7"/>
            <a:endCxn id="13" idx="4"/>
          </p:cNvCxnSpPr>
          <p:nvPr/>
        </p:nvCxnSpPr>
        <p:spPr>
          <a:xfrm rot="5400000" flipH="1" flipV="1">
            <a:off x="2029415" y="4575570"/>
            <a:ext cx="202427" cy="306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0"/>
            <a:endCxn id="13" idx="4"/>
          </p:cNvCxnSpPr>
          <p:nvPr/>
        </p:nvCxnSpPr>
        <p:spPr>
          <a:xfrm rot="16200000" flipV="1">
            <a:off x="2829022" y="4082088"/>
            <a:ext cx="180109" cy="12707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200727" y="3979256"/>
            <a:ext cx="447964" cy="24638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22" name="Straight Arrow Connector 21"/>
          <p:cNvCxnSpPr>
            <a:stCxn id="3" idx="7"/>
            <a:endCxn id="20" idx="4"/>
          </p:cNvCxnSpPr>
          <p:nvPr/>
        </p:nvCxnSpPr>
        <p:spPr>
          <a:xfrm rot="5400000" flipH="1" flipV="1">
            <a:off x="770961" y="4176097"/>
            <a:ext cx="604209" cy="703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0"/>
            <a:endCxn id="20" idx="4"/>
          </p:cNvCxnSpPr>
          <p:nvPr/>
        </p:nvCxnSpPr>
        <p:spPr>
          <a:xfrm rot="16200000" flipV="1">
            <a:off x="1151852" y="4498494"/>
            <a:ext cx="581891" cy="36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655455" y="3674456"/>
            <a:ext cx="447964" cy="24638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29" name="Straight Arrow Connector 28"/>
          <p:cNvCxnSpPr>
            <a:stCxn id="13" idx="7"/>
            <a:endCxn id="27" idx="4"/>
          </p:cNvCxnSpPr>
          <p:nvPr/>
        </p:nvCxnSpPr>
        <p:spPr>
          <a:xfrm rot="5400000" flipH="1" flipV="1">
            <a:off x="2412612" y="3950295"/>
            <a:ext cx="496283" cy="437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0"/>
            <a:endCxn id="27" idx="4"/>
          </p:cNvCxnSpPr>
          <p:nvPr/>
        </p:nvCxnSpPr>
        <p:spPr>
          <a:xfrm rot="16200000" flipV="1">
            <a:off x="2982961" y="3817313"/>
            <a:ext cx="886691" cy="1093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796473" y="3314238"/>
            <a:ext cx="447964" cy="24638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36" name="Straight Arrow Connector 35"/>
          <p:cNvCxnSpPr>
            <a:stCxn id="20" idx="7"/>
            <a:endCxn id="34" idx="4"/>
          </p:cNvCxnSpPr>
          <p:nvPr/>
        </p:nvCxnSpPr>
        <p:spPr>
          <a:xfrm rot="5400000" flipH="1" flipV="1">
            <a:off x="1574412" y="3569295"/>
            <a:ext cx="454719" cy="437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7" idx="2"/>
            <a:endCxn id="34" idx="4"/>
          </p:cNvCxnSpPr>
          <p:nvPr/>
        </p:nvCxnSpPr>
        <p:spPr>
          <a:xfrm rot="10800000">
            <a:off x="2020455" y="3560618"/>
            <a:ext cx="635000" cy="237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787235" y="1537855"/>
            <a:ext cx="1288473" cy="48490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 data</a:t>
            </a:r>
          </a:p>
        </p:txBody>
      </p:sp>
      <p:sp>
        <p:nvSpPr>
          <p:cNvPr id="41" name="TextBox 40"/>
          <p:cNvSpPr txBox="1"/>
          <p:nvPr/>
        </p:nvSpPr>
        <p:spPr>
          <a:xfrm>
            <a:off x="5140036" y="1454727"/>
            <a:ext cx="3449782" cy="3139321"/>
          </a:xfrm>
          <a:prstGeom prst="rect">
            <a:avLst/>
          </a:prstGeom>
          <a:noFill/>
        </p:spPr>
        <p:txBody>
          <a:bodyPr wrap="square" rtlCol="0">
            <a:spAutoFit/>
          </a:bodyPr>
          <a:lstStyle/>
          <a:p>
            <a:r>
              <a:rPr lang="en-US" dirty="0" smtClean="0"/>
              <a:t>Start at the bottom.</a:t>
            </a:r>
          </a:p>
          <a:p>
            <a:r>
              <a:rPr lang="en-US" dirty="0" smtClean="0"/>
              <a:t>Find two most similar clusters and combine time to form next level.</a:t>
            </a:r>
          </a:p>
          <a:p>
            <a:r>
              <a:rPr lang="en-US" dirty="0" smtClean="0"/>
              <a:t>Repeat until all data is grouped into one cluster.</a:t>
            </a:r>
          </a:p>
          <a:p>
            <a:endParaRPr lang="en-US" dirty="0" smtClean="0"/>
          </a:p>
          <a:p>
            <a:r>
              <a:rPr lang="en-US" dirty="0" smtClean="0"/>
              <a:t>Need distance measure between clusters. Starts with distance between points, but must consider all pair-wise points in the two target clusters.</a:t>
            </a:r>
            <a:endParaRPr lang="en-US" dirty="0"/>
          </a:p>
        </p:txBody>
      </p:sp>
      <p:sp>
        <p:nvSpPr>
          <p:cNvPr id="42" name="TextBox 41"/>
          <p:cNvSpPr txBox="1"/>
          <p:nvPr/>
        </p:nvSpPr>
        <p:spPr>
          <a:xfrm>
            <a:off x="5126182" y="4835236"/>
            <a:ext cx="3768436" cy="923330"/>
          </a:xfrm>
          <a:prstGeom prst="rect">
            <a:avLst/>
          </a:prstGeom>
          <a:noFill/>
        </p:spPr>
        <p:txBody>
          <a:bodyPr wrap="square" rtlCol="0">
            <a:spAutoFit/>
          </a:bodyPr>
          <a:lstStyle/>
          <a:p>
            <a:r>
              <a:rPr lang="en-US" dirty="0" smtClean="0"/>
              <a:t>Single linkage:  min d(c1, c2)</a:t>
            </a:r>
          </a:p>
          <a:p>
            <a:r>
              <a:rPr lang="en-US" dirty="0" smtClean="0"/>
              <a:t>Complete linkage: max d(c1,c2)</a:t>
            </a:r>
          </a:p>
          <a:p>
            <a:r>
              <a:rPr lang="en-US" dirty="0" smtClean="0"/>
              <a:t>Group average: sum d(c1,c2)/N1N2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Simple Clusters</a:t>
            </a:r>
            <a:endParaRPr lang="en-US" dirty="0"/>
          </a:p>
        </p:txBody>
      </p:sp>
      <p:graphicFrame>
        <p:nvGraphicFramePr>
          <p:cNvPr id="6" name="Chart 5"/>
          <p:cNvGraphicFramePr/>
          <p:nvPr/>
        </p:nvGraphicFramePr>
        <p:xfrm>
          <a:off x="1676398" y="1323109"/>
          <a:ext cx="6153727" cy="369223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69818" y="5278582"/>
            <a:ext cx="6788727" cy="369332"/>
          </a:xfrm>
          <a:prstGeom prst="rect">
            <a:avLst/>
          </a:prstGeom>
          <a:noFill/>
        </p:spPr>
        <p:txBody>
          <a:bodyPr wrap="square" rtlCol="0">
            <a:spAutoFit/>
          </a:bodyPr>
          <a:lstStyle/>
          <a:p>
            <a:r>
              <a:rPr lang="en-US" dirty="0" smtClean="0"/>
              <a:t>Are all customers the same? Or do they fall into groups?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Measure Problems</a:t>
            </a:r>
            <a:endParaRPr lang="en-US" dirty="0"/>
          </a:p>
        </p:txBody>
      </p:sp>
      <p:sp>
        <p:nvSpPr>
          <p:cNvPr id="17" name="TextBox 16"/>
          <p:cNvSpPr txBox="1"/>
          <p:nvPr/>
        </p:nvSpPr>
        <p:spPr>
          <a:xfrm>
            <a:off x="1122218" y="5624945"/>
            <a:ext cx="7079673" cy="923330"/>
          </a:xfrm>
          <a:prstGeom prst="rect">
            <a:avLst/>
          </a:prstGeom>
          <a:noFill/>
        </p:spPr>
        <p:txBody>
          <a:bodyPr wrap="square" rtlCol="0">
            <a:spAutoFit/>
          </a:bodyPr>
          <a:lstStyle/>
          <a:p>
            <a:r>
              <a:rPr lang="en-US" dirty="0" smtClean="0"/>
              <a:t>Single linkage: min d(c1, c2) produces clusters with large diameters.</a:t>
            </a:r>
          </a:p>
          <a:p>
            <a:r>
              <a:rPr lang="en-US" dirty="0" smtClean="0"/>
              <a:t>Some items within clusters are not very close to each other.</a:t>
            </a:r>
          </a:p>
          <a:p>
            <a:r>
              <a:rPr lang="en-US" dirty="0" smtClean="0"/>
              <a:t>Arises because distance is evaluated on only the smallest difference.</a:t>
            </a:r>
            <a:endParaRPr lang="en-US" dirty="0"/>
          </a:p>
        </p:txBody>
      </p:sp>
      <p:sp>
        <p:nvSpPr>
          <p:cNvPr id="18" name="Oval 17"/>
          <p:cNvSpPr/>
          <p:nvPr/>
        </p:nvSpPr>
        <p:spPr>
          <a:xfrm>
            <a:off x="1108364" y="1413164"/>
            <a:ext cx="1898071" cy="174567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9" name="Oval 18"/>
          <p:cNvSpPr/>
          <p:nvPr/>
        </p:nvSpPr>
        <p:spPr>
          <a:xfrm>
            <a:off x="2840183" y="2507672"/>
            <a:ext cx="2286000" cy="149629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0" name="Oval 19"/>
          <p:cNvSpPr/>
          <p:nvPr/>
        </p:nvSpPr>
        <p:spPr>
          <a:xfrm>
            <a:off x="1343892" y="3325092"/>
            <a:ext cx="1704108" cy="164869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1" name="Oval 20"/>
          <p:cNvSpPr/>
          <p:nvPr/>
        </p:nvSpPr>
        <p:spPr>
          <a:xfrm>
            <a:off x="4357865" y="2737563"/>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2" name="Oval 21"/>
          <p:cNvSpPr/>
          <p:nvPr/>
        </p:nvSpPr>
        <p:spPr>
          <a:xfrm>
            <a:off x="4228469" y="3030861"/>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 name="Oval 22"/>
          <p:cNvSpPr/>
          <p:nvPr/>
        </p:nvSpPr>
        <p:spPr>
          <a:xfrm>
            <a:off x="4668417" y="3168883"/>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4" name="Oval 23"/>
          <p:cNvSpPr/>
          <p:nvPr/>
        </p:nvSpPr>
        <p:spPr>
          <a:xfrm>
            <a:off x="2524623" y="3650917"/>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5" name="Oval 24"/>
          <p:cNvSpPr/>
          <p:nvPr/>
        </p:nvSpPr>
        <p:spPr>
          <a:xfrm>
            <a:off x="1946653" y="3573279"/>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 name="Oval 25"/>
          <p:cNvSpPr/>
          <p:nvPr/>
        </p:nvSpPr>
        <p:spPr>
          <a:xfrm>
            <a:off x="1989785" y="3944215"/>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 name="Oval 26"/>
          <p:cNvSpPr/>
          <p:nvPr/>
        </p:nvSpPr>
        <p:spPr>
          <a:xfrm>
            <a:off x="2205446" y="3806192"/>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8" name="Oval 27"/>
          <p:cNvSpPr/>
          <p:nvPr/>
        </p:nvSpPr>
        <p:spPr>
          <a:xfrm>
            <a:off x="2507370" y="4108116"/>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9" name="Oval 28"/>
          <p:cNvSpPr/>
          <p:nvPr/>
        </p:nvSpPr>
        <p:spPr>
          <a:xfrm>
            <a:off x="2063240" y="2521902"/>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0" name="Oval 29"/>
          <p:cNvSpPr/>
          <p:nvPr/>
        </p:nvSpPr>
        <p:spPr>
          <a:xfrm>
            <a:off x="1942470" y="2176846"/>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1" name="Oval 30"/>
          <p:cNvSpPr/>
          <p:nvPr/>
        </p:nvSpPr>
        <p:spPr>
          <a:xfrm>
            <a:off x="2675977" y="2625942"/>
            <a:ext cx="124691" cy="124691"/>
          </a:xfrm>
          <a:prstGeom prst="ellipse">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2" name="Oval 31"/>
          <p:cNvSpPr/>
          <p:nvPr/>
        </p:nvSpPr>
        <p:spPr>
          <a:xfrm>
            <a:off x="2911504" y="3166269"/>
            <a:ext cx="124691" cy="124691"/>
          </a:xfrm>
          <a:prstGeom prst="ellipse">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3" name="Oval 32"/>
          <p:cNvSpPr/>
          <p:nvPr/>
        </p:nvSpPr>
        <p:spPr>
          <a:xfrm>
            <a:off x="3853614" y="3263251"/>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4" name="Oval 33"/>
          <p:cNvSpPr/>
          <p:nvPr/>
        </p:nvSpPr>
        <p:spPr>
          <a:xfrm>
            <a:off x="3178204" y="3223419"/>
            <a:ext cx="124691" cy="124691"/>
          </a:xfrm>
          <a:prstGeom prst="ellipse">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5" name="Oval 34"/>
          <p:cNvSpPr/>
          <p:nvPr/>
        </p:nvSpPr>
        <p:spPr>
          <a:xfrm>
            <a:off x="3483004" y="3280569"/>
            <a:ext cx="124691" cy="124691"/>
          </a:xfrm>
          <a:prstGeom prst="ellipse">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Linkage Problem</a:t>
            </a:r>
            <a:endParaRPr lang="en-US" dirty="0"/>
          </a:p>
        </p:txBody>
      </p:sp>
      <p:sp>
        <p:nvSpPr>
          <p:cNvPr id="3" name="Oval 2"/>
          <p:cNvSpPr/>
          <p:nvPr/>
        </p:nvSpPr>
        <p:spPr>
          <a:xfrm>
            <a:off x="1464837" y="2008909"/>
            <a:ext cx="890436" cy="80356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 name="Oval 3"/>
          <p:cNvSpPr/>
          <p:nvPr/>
        </p:nvSpPr>
        <p:spPr>
          <a:xfrm>
            <a:off x="4073237" y="2660073"/>
            <a:ext cx="921139" cy="83127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 name="Oval 4"/>
          <p:cNvSpPr/>
          <p:nvPr/>
        </p:nvSpPr>
        <p:spPr>
          <a:xfrm>
            <a:off x="1759528" y="3278459"/>
            <a:ext cx="942108" cy="85019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 name="Oval 5"/>
          <p:cNvSpPr/>
          <p:nvPr/>
        </p:nvSpPr>
        <p:spPr>
          <a:xfrm>
            <a:off x="4357865" y="2737563"/>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Oval 6"/>
          <p:cNvSpPr/>
          <p:nvPr/>
        </p:nvSpPr>
        <p:spPr>
          <a:xfrm>
            <a:off x="4228469" y="3030861"/>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Oval 7"/>
          <p:cNvSpPr/>
          <p:nvPr/>
        </p:nvSpPr>
        <p:spPr>
          <a:xfrm>
            <a:off x="4668417" y="3168883"/>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Oval 8"/>
          <p:cNvSpPr/>
          <p:nvPr/>
        </p:nvSpPr>
        <p:spPr>
          <a:xfrm>
            <a:off x="2524623" y="3650917"/>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Oval 9"/>
          <p:cNvSpPr/>
          <p:nvPr/>
        </p:nvSpPr>
        <p:spPr>
          <a:xfrm>
            <a:off x="1946653" y="3573279"/>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Oval 10"/>
          <p:cNvSpPr/>
          <p:nvPr/>
        </p:nvSpPr>
        <p:spPr>
          <a:xfrm>
            <a:off x="1989785" y="3944215"/>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2" name="Oval 11"/>
          <p:cNvSpPr/>
          <p:nvPr/>
        </p:nvSpPr>
        <p:spPr>
          <a:xfrm>
            <a:off x="2205446" y="3806192"/>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3" name="Oval 12"/>
          <p:cNvSpPr/>
          <p:nvPr/>
        </p:nvSpPr>
        <p:spPr>
          <a:xfrm>
            <a:off x="2507370" y="4108116"/>
            <a:ext cx="124691" cy="124691"/>
          </a:xfrm>
          <a:prstGeom prst="ellipse">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4" name="Oval 13"/>
          <p:cNvSpPr/>
          <p:nvPr/>
        </p:nvSpPr>
        <p:spPr>
          <a:xfrm>
            <a:off x="2063240" y="2521902"/>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5" name="Oval 14"/>
          <p:cNvSpPr/>
          <p:nvPr/>
        </p:nvSpPr>
        <p:spPr>
          <a:xfrm>
            <a:off x="1942470" y="2176846"/>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Oval 15"/>
          <p:cNvSpPr/>
          <p:nvPr/>
        </p:nvSpPr>
        <p:spPr>
          <a:xfrm>
            <a:off x="2606704" y="2487396"/>
            <a:ext cx="124691" cy="124691"/>
          </a:xfrm>
          <a:prstGeom prst="ellipse">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TextBox 16"/>
          <p:cNvSpPr txBox="1"/>
          <p:nvPr/>
        </p:nvSpPr>
        <p:spPr>
          <a:xfrm>
            <a:off x="872836" y="4793673"/>
            <a:ext cx="7079673" cy="923330"/>
          </a:xfrm>
          <a:prstGeom prst="rect">
            <a:avLst/>
          </a:prstGeom>
          <a:noFill/>
        </p:spPr>
        <p:txBody>
          <a:bodyPr wrap="square" rtlCol="0">
            <a:spAutoFit/>
          </a:bodyPr>
          <a:lstStyle/>
          <a:p>
            <a:r>
              <a:rPr lang="en-US" dirty="0" smtClean="0"/>
              <a:t>Complete linkage: max d(c1, c2) produces clusters with small diameters.</a:t>
            </a:r>
          </a:p>
          <a:p>
            <a:r>
              <a:rPr lang="en-US" dirty="0" smtClean="0"/>
              <a:t>An item can be excluded from a cluster even though it is close on average.</a:t>
            </a:r>
          </a:p>
          <a:p>
            <a:r>
              <a:rPr lang="en-US" dirty="0" smtClean="0"/>
              <a:t>Arises because one distance might be large.</a:t>
            </a:r>
            <a:endParaRPr lang="en-US" dirty="0"/>
          </a:p>
        </p:txBody>
      </p:sp>
      <p:sp>
        <p:nvSpPr>
          <p:cNvPr id="18" name="Oval 17"/>
          <p:cNvSpPr/>
          <p:nvPr/>
        </p:nvSpPr>
        <p:spPr>
          <a:xfrm>
            <a:off x="2911504" y="3166269"/>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0" name="Oval 19"/>
          <p:cNvSpPr/>
          <p:nvPr/>
        </p:nvSpPr>
        <p:spPr>
          <a:xfrm>
            <a:off x="3853614" y="3263251"/>
            <a:ext cx="124691" cy="124691"/>
          </a:xfrm>
          <a:prstGeom prst="ellipse">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1" name="Oval 20"/>
          <p:cNvSpPr/>
          <p:nvPr/>
        </p:nvSpPr>
        <p:spPr>
          <a:xfrm>
            <a:off x="3178204" y="3223419"/>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2" name="Oval 21"/>
          <p:cNvSpPr/>
          <p:nvPr/>
        </p:nvSpPr>
        <p:spPr>
          <a:xfrm>
            <a:off x="3483004" y="3280569"/>
            <a:ext cx="124691" cy="124691"/>
          </a:xfrm>
          <a:prstGeom prst="ellipse">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 name="Oval 22"/>
          <p:cNvSpPr/>
          <p:nvPr/>
        </p:nvSpPr>
        <p:spPr>
          <a:xfrm>
            <a:off x="2410691" y="2410691"/>
            <a:ext cx="415636" cy="41563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4" name="Oval 23"/>
          <p:cNvSpPr/>
          <p:nvPr/>
        </p:nvSpPr>
        <p:spPr>
          <a:xfrm>
            <a:off x="2881745" y="3006436"/>
            <a:ext cx="415636" cy="41563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5" name="Oval 24"/>
          <p:cNvSpPr/>
          <p:nvPr/>
        </p:nvSpPr>
        <p:spPr>
          <a:xfrm>
            <a:off x="3380508" y="3131127"/>
            <a:ext cx="360218" cy="3602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 name="Oval 25"/>
          <p:cNvSpPr/>
          <p:nvPr/>
        </p:nvSpPr>
        <p:spPr>
          <a:xfrm>
            <a:off x="3768435" y="3214255"/>
            <a:ext cx="360218" cy="3602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 name="Oval 26"/>
          <p:cNvSpPr/>
          <p:nvPr/>
        </p:nvSpPr>
        <p:spPr>
          <a:xfrm>
            <a:off x="2424545" y="4031673"/>
            <a:ext cx="415636" cy="41563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Average</a:t>
            </a:r>
            <a:endParaRPr lang="en-US" dirty="0"/>
          </a:p>
        </p:txBody>
      </p:sp>
      <p:sp>
        <p:nvSpPr>
          <p:cNvPr id="33" name="TextBox 32"/>
          <p:cNvSpPr txBox="1"/>
          <p:nvPr/>
        </p:nvSpPr>
        <p:spPr>
          <a:xfrm>
            <a:off x="415636" y="5015346"/>
            <a:ext cx="7827818" cy="1477328"/>
          </a:xfrm>
          <a:prstGeom prst="rect">
            <a:avLst/>
          </a:prstGeom>
          <a:noFill/>
        </p:spPr>
        <p:txBody>
          <a:bodyPr wrap="square" rtlCol="0">
            <a:spAutoFit/>
          </a:bodyPr>
          <a:lstStyle/>
          <a:p>
            <a:r>
              <a:rPr lang="en-US" dirty="0" smtClean="0"/>
              <a:t>Best method on balance, with good cluster diameters.</a:t>
            </a:r>
          </a:p>
          <a:p>
            <a:r>
              <a:rPr lang="en-US" dirty="0" smtClean="0"/>
              <a:t>Has good mathematical properties and fits reference to statistical clusters.</a:t>
            </a:r>
          </a:p>
          <a:p>
            <a:r>
              <a:rPr lang="en-US" dirty="0" smtClean="0"/>
              <a:t>But, results depend on the numerical scale of the attributes.</a:t>
            </a:r>
          </a:p>
          <a:p>
            <a:r>
              <a:rPr lang="en-US" dirty="0" smtClean="0"/>
              <a:t>For example, changing an income measure from dollars to thousands of dollars could change the resulting clusters.</a:t>
            </a:r>
            <a:endParaRPr lang="en-US" dirty="0"/>
          </a:p>
        </p:txBody>
      </p:sp>
      <p:sp>
        <p:nvSpPr>
          <p:cNvPr id="39" name="Oval 38"/>
          <p:cNvSpPr/>
          <p:nvPr/>
        </p:nvSpPr>
        <p:spPr>
          <a:xfrm>
            <a:off x="4357865" y="2737563"/>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0" name="Oval 39"/>
          <p:cNvSpPr/>
          <p:nvPr/>
        </p:nvSpPr>
        <p:spPr>
          <a:xfrm>
            <a:off x="4228469" y="3030861"/>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1" name="Oval 40"/>
          <p:cNvSpPr/>
          <p:nvPr/>
        </p:nvSpPr>
        <p:spPr>
          <a:xfrm>
            <a:off x="4668417" y="3168883"/>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2" name="Oval 41"/>
          <p:cNvSpPr/>
          <p:nvPr/>
        </p:nvSpPr>
        <p:spPr>
          <a:xfrm>
            <a:off x="2524623" y="3650917"/>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3" name="Oval 42"/>
          <p:cNvSpPr/>
          <p:nvPr/>
        </p:nvSpPr>
        <p:spPr>
          <a:xfrm>
            <a:off x="1946653" y="3573279"/>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4" name="Oval 43"/>
          <p:cNvSpPr/>
          <p:nvPr/>
        </p:nvSpPr>
        <p:spPr>
          <a:xfrm>
            <a:off x="1989785" y="3944215"/>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5" name="Oval 44"/>
          <p:cNvSpPr/>
          <p:nvPr/>
        </p:nvSpPr>
        <p:spPr>
          <a:xfrm>
            <a:off x="2205446" y="3806192"/>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6" name="Oval 45"/>
          <p:cNvSpPr/>
          <p:nvPr/>
        </p:nvSpPr>
        <p:spPr>
          <a:xfrm>
            <a:off x="2507370" y="4108116"/>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7" name="Oval 46"/>
          <p:cNvSpPr/>
          <p:nvPr/>
        </p:nvSpPr>
        <p:spPr>
          <a:xfrm>
            <a:off x="2063240" y="2521902"/>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8" name="Oval 47"/>
          <p:cNvSpPr/>
          <p:nvPr/>
        </p:nvSpPr>
        <p:spPr>
          <a:xfrm>
            <a:off x="1942470" y="2176846"/>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9" name="Oval 48"/>
          <p:cNvSpPr/>
          <p:nvPr/>
        </p:nvSpPr>
        <p:spPr>
          <a:xfrm>
            <a:off x="2675977" y="2625942"/>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0" name="Oval 49"/>
          <p:cNvSpPr/>
          <p:nvPr/>
        </p:nvSpPr>
        <p:spPr>
          <a:xfrm>
            <a:off x="2911504" y="3166269"/>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1" name="Oval 50"/>
          <p:cNvSpPr/>
          <p:nvPr/>
        </p:nvSpPr>
        <p:spPr>
          <a:xfrm>
            <a:off x="3853614" y="3263251"/>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2" name="Oval 51"/>
          <p:cNvSpPr/>
          <p:nvPr/>
        </p:nvSpPr>
        <p:spPr>
          <a:xfrm>
            <a:off x="3178204" y="3223419"/>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3" name="Oval 52"/>
          <p:cNvSpPr/>
          <p:nvPr/>
        </p:nvSpPr>
        <p:spPr>
          <a:xfrm>
            <a:off x="3483004" y="3280569"/>
            <a:ext cx="124691" cy="124691"/>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4" name="Oval 53"/>
          <p:cNvSpPr/>
          <p:nvPr/>
        </p:nvSpPr>
        <p:spPr>
          <a:xfrm>
            <a:off x="1773382" y="1828800"/>
            <a:ext cx="1801091" cy="170411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5" name="Oval 54"/>
          <p:cNvSpPr/>
          <p:nvPr/>
        </p:nvSpPr>
        <p:spPr>
          <a:xfrm>
            <a:off x="1593273" y="3505200"/>
            <a:ext cx="1274618" cy="109450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6" name="Oval 55"/>
          <p:cNvSpPr/>
          <p:nvPr/>
        </p:nvSpPr>
        <p:spPr>
          <a:xfrm>
            <a:off x="3477491" y="2632364"/>
            <a:ext cx="1704109" cy="138545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Dendrogram</a:t>
            </a:r>
            <a:endParaRPr lang="en-US" dirty="0"/>
          </a:p>
        </p:txBody>
      </p:sp>
      <p:cxnSp>
        <p:nvCxnSpPr>
          <p:cNvPr id="12" name="Straight Connector 11"/>
          <p:cNvCxnSpPr/>
          <p:nvPr/>
        </p:nvCxnSpPr>
        <p:spPr>
          <a:xfrm>
            <a:off x="1634836" y="1620982"/>
            <a:ext cx="22305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357745" y="1898073"/>
            <a:ext cx="5541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338945" y="2161309"/>
            <a:ext cx="10529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58839" y="2701636"/>
            <a:ext cx="14131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796146" y="3491345"/>
            <a:ext cx="15517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026397" y="2840181"/>
            <a:ext cx="277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46911" y="2189017"/>
            <a:ext cx="748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079012" y="2361379"/>
            <a:ext cx="3325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801092" y="2382981"/>
            <a:ext cx="3879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73380" y="2590800"/>
            <a:ext cx="443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143000" y="3668989"/>
            <a:ext cx="2147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759528" y="2576944"/>
            <a:ext cx="0" cy="2576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45397" y="2533973"/>
            <a:ext cx="4804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410347" y="2526223"/>
            <a:ext cx="0" cy="2626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639306" y="2847813"/>
            <a:ext cx="6276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9675" y="3169403"/>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23628" y="3169402"/>
            <a:ext cx="0" cy="1983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750" y="3851328"/>
            <a:ext cx="1363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a:off x="2740382" y="2991173"/>
            <a:ext cx="6896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2112701" y="3611105"/>
            <a:ext cx="1239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220829" y="3215898"/>
            <a:ext cx="4184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89833" y="3425125"/>
            <a:ext cx="449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189834" y="3432874"/>
            <a:ext cx="0" cy="1720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608287" y="3471620"/>
            <a:ext cx="619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530795" y="3510366"/>
            <a:ext cx="263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30795" y="3518115"/>
            <a:ext cx="0" cy="1635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3575177" y="3729456"/>
            <a:ext cx="4381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669921" y="4262034"/>
            <a:ext cx="0" cy="891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4476192" y="4254285"/>
            <a:ext cx="1859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483941" y="4262034"/>
            <a:ext cx="0" cy="891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825623" y="4231037"/>
            <a:ext cx="0" cy="922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2631894" y="4223288"/>
            <a:ext cx="1859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639643" y="4231037"/>
            <a:ext cx="0" cy="922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7167" y="4533254"/>
            <a:ext cx="0" cy="619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573438" y="4525505"/>
            <a:ext cx="1859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81187" y="4533254"/>
            <a:ext cx="0" cy="619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2115519" y="4951708"/>
            <a:ext cx="4029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a:off x="2123268" y="4742481"/>
            <a:ext cx="1859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1929539" y="4951708"/>
            <a:ext cx="4029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95006" y="3962400"/>
            <a:ext cx="0" cy="1190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a:off x="3701277" y="3954651"/>
            <a:ext cx="1859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709026" y="3962400"/>
            <a:ext cx="0" cy="1190786"/>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444836" y="1551709"/>
            <a:ext cx="3297382" cy="3139321"/>
          </a:xfrm>
          <a:prstGeom prst="rect">
            <a:avLst/>
          </a:prstGeom>
          <a:noFill/>
        </p:spPr>
        <p:txBody>
          <a:bodyPr wrap="square" rtlCol="0">
            <a:spAutoFit/>
          </a:bodyPr>
          <a:lstStyle/>
          <a:p>
            <a:r>
              <a:rPr lang="en-US" dirty="0" smtClean="0"/>
              <a:t>Shows clusters at each level.</a:t>
            </a:r>
          </a:p>
          <a:p>
            <a:r>
              <a:rPr lang="en-US" dirty="0" smtClean="0"/>
              <a:t>The height is proportional to the dissimilarity measure between the two children. So, taller/longer stretches indicate large dissimilarities between the two children (which is good).</a:t>
            </a:r>
          </a:p>
          <a:p>
            <a:r>
              <a:rPr lang="en-US" dirty="0" smtClean="0"/>
              <a:t>For example, the split to obtain nodes C, D has greater dissimilarity than the split to obtain nodes A, B.</a:t>
            </a:r>
            <a:endParaRPr lang="en-US" dirty="0"/>
          </a:p>
        </p:txBody>
      </p:sp>
      <p:sp>
        <p:nvSpPr>
          <p:cNvPr id="91" name="TextBox 90"/>
          <p:cNvSpPr txBox="1"/>
          <p:nvPr/>
        </p:nvSpPr>
        <p:spPr>
          <a:xfrm>
            <a:off x="1039090" y="1828800"/>
            <a:ext cx="317716" cy="369332"/>
          </a:xfrm>
          <a:prstGeom prst="rect">
            <a:avLst/>
          </a:prstGeom>
          <a:noFill/>
        </p:spPr>
        <p:txBody>
          <a:bodyPr wrap="none" rtlCol="0">
            <a:spAutoFit/>
          </a:bodyPr>
          <a:lstStyle/>
          <a:p>
            <a:r>
              <a:rPr lang="en-US" dirty="0" smtClean="0"/>
              <a:t>A</a:t>
            </a:r>
            <a:endParaRPr lang="en-US" dirty="0"/>
          </a:p>
        </p:txBody>
      </p:sp>
      <p:sp>
        <p:nvSpPr>
          <p:cNvPr id="92" name="TextBox 91"/>
          <p:cNvSpPr txBox="1"/>
          <p:nvPr/>
        </p:nvSpPr>
        <p:spPr>
          <a:xfrm>
            <a:off x="1856508" y="1828800"/>
            <a:ext cx="317716" cy="369332"/>
          </a:xfrm>
          <a:prstGeom prst="rect">
            <a:avLst/>
          </a:prstGeom>
          <a:noFill/>
        </p:spPr>
        <p:txBody>
          <a:bodyPr wrap="none" rtlCol="0">
            <a:spAutoFit/>
          </a:bodyPr>
          <a:lstStyle/>
          <a:p>
            <a:r>
              <a:rPr lang="en-US" dirty="0" smtClean="0"/>
              <a:t>B</a:t>
            </a:r>
            <a:endParaRPr lang="en-US" dirty="0"/>
          </a:p>
        </p:txBody>
      </p:sp>
      <p:sp>
        <p:nvSpPr>
          <p:cNvPr id="93" name="TextBox 92"/>
          <p:cNvSpPr txBox="1"/>
          <p:nvPr/>
        </p:nvSpPr>
        <p:spPr>
          <a:xfrm>
            <a:off x="2992581" y="2341418"/>
            <a:ext cx="317716" cy="369332"/>
          </a:xfrm>
          <a:prstGeom prst="rect">
            <a:avLst/>
          </a:prstGeom>
          <a:noFill/>
        </p:spPr>
        <p:txBody>
          <a:bodyPr wrap="none" rtlCol="0">
            <a:spAutoFit/>
          </a:bodyPr>
          <a:lstStyle/>
          <a:p>
            <a:r>
              <a:rPr lang="en-US" dirty="0" smtClean="0"/>
              <a:t>C</a:t>
            </a:r>
            <a:endParaRPr lang="en-US" dirty="0"/>
          </a:p>
        </p:txBody>
      </p:sp>
      <p:sp>
        <p:nvSpPr>
          <p:cNvPr id="94" name="TextBox 93"/>
          <p:cNvSpPr txBox="1"/>
          <p:nvPr/>
        </p:nvSpPr>
        <p:spPr>
          <a:xfrm>
            <a:off x="4419599" y="2341418"/>
            <a:ext cx="327334" cy="369332"/>
          </a:xfrm>
          <a:prstGeom prst="rect">
            <a:avLst/>
          </a:prstGeom>
          <a:noFill/>
        </p:spPr>
        <p:txBody>
          <a:bodyPr wrap="none" rtlCol="0">
            <a:spAutoFit/>
          </a:bodyPr>
          <a:lstStyle/>
          <a:p>
            <a:r>
              <a:rPr lang="en-US" dirty="0" smtClean="0"/>
              <a:t>D</a:t>
            </a:r>
            <a:endParaRPr lang="en-US" dirty="0"/>
          </a:p>
        </p:txBody>
      </p:sp>
      <p:cxnSp>
        <p:nvCxnSpPr>
          <p:cNvPr id="4" name="Straight Connector 3"/>
          <p:cNvCxnSpPr/>
          <p:nvPr/>
        </p:nvCxnSpPr>
        <p:spPr>
          <a:xfrm>
            <a:off x="271220" y="5153186"/>
            <a:ext cx="5029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Components</a:t>
            </a:r>
            <a:endParaRPr lang="en-US" dirty="0"/>
          </a:p>
        </p:txBody>
      </p:sp>
      <p:graphicFrame>
        <p:nvGraphicFramePr>
          <p:cNvPr id="3" name="Chart 2"/>
          <p:cNvGraphicFramePr/>
          <p:nvPr/>
        </p:nvGraphicFramePr>
        <p:xfrm>
          <a:off x="2223370" y="119310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13775" y="3845490"/>
            <a:ext cx="7916450" cy="2862322"/>
          </a:xfrm>
          <a:prstGeom prst="rect">
            <a:avLst/>
          </a:prstGeom>
          <a:noFill/>
        </p:spPr>
        <p:txBody>
          <a:bodyPr wrap="square" rtlCol="0">
            <a:spAutoFit/>
          </a:bodyPr>
          <a:lstStyle/>
          <a:p>
            <a:r>
              <a:rPr lang="en-US" dirty="0" smtClean="0"/>
              <a:t>Goal: Find the orthogonal components in order from highest variance to lowest.</a:t>
            </a:r>
          </a:p>
          <a:p>
            <a:r>
              <a:rPr lang="en-US" dirty="0" smtClean="0"/>
              <a:t>Use: Dimension reduction. Particularly if problem is too big or </a:t>
            </a:r>
            <a:r>
              <a:rPr lang="en-US" dirty="0" err="1" smtClean="0"/>
              <a:t>multicollinearity</a:t>
            </a:r>
            <a:r>
              <a:rPr lang="en-US" dirty="0" smtClean="0"/>
              <a:t>. Drop the dimensions with the least contribution to variance.</a:t>
            </a:r>
          </a:p>
          <a:p>
            <a:endParaRPr lang="en-US" dirty="0" smtClean="0"/>
          </a:p>
          <a:p>
            <a:r>
              <a:rPr lang="en-US" dirty="0" smtClean="0"/>
              <a:t>Singular Value Decomposition (SVD): </a:t>
            </a:r>
            <a:r>
              <a:rPr lang="en-US" b="1" dirty="0" smtClean="0"/>
              <a:t>X</a:t>
            </a:r>
            <a:r>
              <a:rPr lang="en-US" dirty="0" smtClean="0"/>
              <a:t> = </a:t>
            </a:r>
            <a:r>
              <a:rPr lang="en-US" b="1" dirty="0" smtClean="0"/>
              <a:t>U D V’</a:t>
            </a:r>
          </a:p>
          <a:p>
            <a:r>
              <a:rPr lang="en-US" b="1" dirty="0" smtClean="0"/>
              <a:t>U’U</a:t>
            </a:r>
            <a:r>
              <a:rPr lang="en-US" dirty="0" smtClean="0"/>
              <a:t> = </a:t>
            </a:r>
            <a:r>
              <a:rPr lang="en-US" b="1" dirty="0" err="1" smtClean="0"/>
              <a:t>I</a:t>
            </a:r>
            <a:r>
              <a:rPr lang="en-US" dirty="0" err="1" smtClean="0"/>
              <a:t>p</a:t>
            </a:r>
            <a:r>
              <a:rPr lang="en-US" dirty="0" smtClean="0"/>
              <a:t>, </a:t>
            </a:r>
            <a:r>
              <a:rPr lang="en-US" b="1" dirty="0" smtClean="0"/>
              <a:t>V’V</a:t>
            </a:r>
            <a:r>
              <a:rPr lang="en-US" dirty="0" smtClean="0"/>
              <a:t> = </a:t>
            </a:r>
            <a:r>
              <a:rPr lang="en-US" b="1" dirty="0" err="1" smtClean="0"/>
              <a:t>I</a:t>
            </a:r>
            <a:r>
              <a:rPr lang="en-US" dirty="0" err="1" smtClean="0"/>
              <a:t>p</a:t>
            </a:r>
            <a:r>
              <a:rPr lang="en-US" dirty="0" smtClean="0"/>
              <a:t>, (orthogonal) </a:t>
            </a:r>
            <a:r>
              <a:rPr lang="en-US" b="1" dirty="0" smtClean="0"/>
              <a:t>D</a:t>
            </a:r>
            <a:r>
              <a:rPr lang="en-US" dirty="0" smtClean="0"/>
              <a:t> is diagonal. Principal components are the column vectors of </a:t>
            </a:r>
            <a:r>
              <a:rPr lang="en-US" b="1" dirty="0" smtClean="0"/>
              <a:t>U D</a:t>
            </a:r>
            <a:r>
              <a:rPr lang="en-US" dirty="0" smtClean="0"/>
              <a:t>. SVD is a common statistical and numerical analysis technique.</a:t>
            </a:r>
          </a:p>
          <a:p>
            <a:endParaRPr lang="en-US" dirty="0" smtClean="0"/>
          </a:p>
          <a:p>
            <a:r>
              <a:rPr lang="en-US" dirty="0" smtClean="0"/>
              <a:t>Ding and He, 2004 showed that PCA is equivalent to K-means clustering as a continuous solution (points assigned to more than one category).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PCA Example</a:t>
            </a:r>
            <a:endParaRPr lang="en-US" dirty="0"/>
          </a:p>
        </p:txBody>
      </p:sp>
      <p:graphicFrame>
        <p:nvGraphicFramePr>
          <p:cNvPr id="6" name="Table 5"/>
          <p:cNvGraphicFramePr>
            <a:graphicFrameLocks noGrp="1"/>
          </p:cNvGraphicFramePr>
          <p:nvPr/>
        </p:nvGraphicFramePr>
        <p:xfrm>
          <a:off x="216388" y="1158032"/>
          <a:ext cx="7231064" cy="1219200"/>
        </p:xfrm>
        <a:graphic>
          <a:graphicData uri="http://schemas.openxmlformats.org/drawingml/2006/table">
            <a:tbl>
              <a:tblPr/>
              <a:tblGrid>
                <a:gridCol w="1080008"/>
                <a:gridCol w="1091121"/>
                <a:gridCol w="1101662"/>
                <a:gridCol w="3958273"/>
              </a:tblGrid>
              <a:tr h="0">
                <a:tc>
                  <a:txBody>
                    <a:bodyPr/>
                    <a:lstStyle/>
                    <a:p>
                      <a:pPr marL="0" marR="0">
                        <a:spcBef>
                          <a:spcPts val="0"/>
                        </a:spcBef>
                        <a:spcAft>
                          <a:spcPts val="0"/>
                        </a:spcAft>
                      </a:pPr>
                      <a:r>
                        <a:rPr lang="en-US" sz="1600">
                          <a:latin typeface="Calibri"/>
                          <a:ea typeface="Calibri"/>
                          <a:cs typeface="Courier New"/>
                        </a:rPr>
                        <a:t>eigenvalue</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proportion</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cumulative</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a:latin typeface="Calibri"/>
                        <a:ea typeface="Calibri"/>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600">
                          <a:latin typeface="Calibri"/>
                          <a:ea typeface="Calibri"/>
                          <a:cs typeface="Courier New"/>
                        </a:rPr>
                        <a:t>  2.87027</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  0.57405</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  0.57405</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0.536X3+0.497X5+0.479X2+0.475X1+0.101X4</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600">
                          <a:latin typeface="Calibri"/>
                          <a:ea typeface="Calibri"/>
                          <a:cs typeface="Courier New"/>
                        </a:rPr>
                        <a:t>  1.35739</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  0.27148</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  0.84553</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0.826X4+0.414X5-0.337X1-0.137X3-0.116X2</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600">
                          <a:latin typeface="Calibri"/>
                          <a:ea typeface="Calibri"/>
                          <a:cs typeface="Courier New"/>
                        </a:rPr>
                        <a:t>  0.44212</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  0.08842</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  0.93396</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-0.824X2+0.459X3+0.285X5-0.163X4+0.05 X1</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600">
                          <a:latin typeface="Calibri"/>
                          <a:ea typeface="Calibri"/>
                          <a:cs typeface="Courier New"/>
                        </a:rPr>
                        <a:t>  0.29819</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  0.05964</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  0.99359</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Courier New"/>
                        </a:rPr>
                        <a:t>0.811X1-0.391X3+0.301X4-0.278X2-0.147X5</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216388" y="2688086"/>
          <a:ext cx="4620100" cy="1463040"/>
        </p:xfrm>
        <a:graphic>
          <a:graphicData uri="http://schemas.openxmlformats.org/drawingml/2006/table">
            <a:tbl>
              <a:tblPr/>
              <a:tblGrid>
                <a:gridCol w="1023690"/>
                <a:gridCol w="1039660"/>
                <a:gridCol w="1027135"/>
                <a:gridCol w="1127342"/>
                <a:gridCol w="402273"/>
              </a:tblGrid>
              <a:tr h="0">
                <a:tc>
                  <a:txBody>
                    <a:bodyPr/>
                    <a:lstStyle/>
                    <a:p>
                      <a:pPr marL="0" marR="0" algn="ctr">
                        <a:spcBef>
                          <a:spcPts val="0"/>
                        </a:spcBef>
                        <a:spcAft>
                          <a:spcPts val="0"/>
                        </a:spcAft>
                      </a:pPr>
                      <a:r>
                        <a:rPr lang="en-US" sz="1600" dirty="0">
                          <a:latin typeface="Calibri"/>
                          <a:ea typeface="Calibri"/>
                          <a:cs typeface="Courier New"/>
                        </a:rPr>
                        <a:t>V1</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Calibri"/>
                          <a:ea typeface="Calibri"/>
                          <a:cs typeface="Courier New"/>
                        </a:rPr>
                        <a:t> V2</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Calibri"/>
                          <a:ea typeface="Calibri"/>
                          <a:cs typeface="Courier New"/>
                        </a:rPr>
                        <a:t> V3</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libri"/>
                          <a:ea typeface="Calibri"/>
                          <a:cs typeface="Courier New"/>
                        </a:rPr>
                        <a:t> V4</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a:latin typeface="Calibri"/>
                        <a:ea typeface="Calibri"/>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tabLst>
                          <a:tab pos="287338" algn="dec"/>
                        </a:tabLst>
                      </a:pPr>
                      <a:r>
                        <a:rPr lang="en-US" sz="1600" dirty="0" smtClean="0">
                          <a:latin typeface="Calibri"/>
                          <a:ea typeface="Calibri"/>
                          <a:cs typeface="Courier New"/>
                        </a:rPr>
                        <a:t>	 </a:t>
                      </a:r>
                      <a:r>
                        <a:rPr lang="en-US" sz="1600" dirty="0">
                          <a:latin typeface="Calibri"/>
                          <a:ea typeface="Calibri"/>
                          <a:cs typeface="Courier New"/>
                        </a:rPr>
                        <a:t>0.4752</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38138" algn="dec"/>
                        </a:tabLst>
                      </a:pPr>
                      <a:r>
                        <a:rPr lang="en-US" sz="1600" dirty="0" smtClean="0">
                          <a:latin typeface="Calibri"/>
                          <a:ea typeface="Calibri"/>
                          <a:cs typeface="Courier New"/>
                        </a:rPr>
                        <a:t>	-</a:t>
                      </a:r>
                      <a:r>
                        <a:rPr lang="en-US" sz="1600" dirty="0">
                          <a:latin typeface="Calibri"/>
                          <a:ea typeface="Calibri"/>
                          <a:cs typeface="Courier New"/>
                        </a:rPr>
                        <a:t>0.3374</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87338" algn="dec"/>
                        </a:tabLst>
                      </a:pPr>
                      <a:r>
                        <a:rPr lang="en-US" sz="1600" dirty="0" smtClean="0">
                          <a:latin typeface="Calibri"/>
                          <a:ea typeface="Calibri"/>
                          <a:cs typeface="Courier New"/>
                        </a:rPr>
                        <a:t>	 </a:t>
                      </a:r>
                      <a:r>
                        <a:rPr lang="en-US" sz="1600" dirty="0">
                          <a:latin typeface="Calibri"/>
                          <a:ea typeface="Calibri"/>
                          <a:cs typeface="Courier New"/>
                        </a:rPr>
                        <a:t>0.0499</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87338" algn="dec"/>
                        </a:tabLst>
                      </a:pPr>
                      <a:r>
                        <a:rPr lang="en-US" sz="1600" dirty="0" smtClean="0">
                          <a:latin typeface="Calibri"/>
                          <a:ea typeface="Calibri"/>
                          <a:cs typeface="Courier New"/>
                        </a:rPr>
                        <a:t>	 0.8110 </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X1</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tabLst>
                          <a:tab pos="287338" algn="dec"/>
                        </a:tabLst>
                      </a:pPr>
                      <a:r>
                        <a:rPr lang="en-US" sz="1600" dirty="0" smtClean="0">
                          <a:latin typeface="Calibri"/>
                          <a:ea typeface="Calibri"/>
                          <a:cs typeface="Courier New"/>
                        </a:rPr>
                        <a:t>	 </a:t>
                      </a:r>
                      <a:r>
                        <a:rPr lang="en-US" sz="1600" dirty="0">
                          <a:latin typeface="Calibri"/>
                          <a:ea typeface="Calibri"/>
                          <a:cs typeface="Courier New"/>
                        </a:rPr>
                        <a:t>0.4788</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38138" algn="dec"/>
                        </a:tabLst>
                      </a:pPr>
                      <a:r>
                        <a:rPr lang="en-US" sz="1600" dirty="0" smtClean="0">
                          <a:latin typeface="Calibri"/>
                          <a:ea typeface="Calibri"/>
                          <a:cs typeface="Courier New"/>
                        </a:rPr>
                        <a:t>	-</a:t>
                      </a:r>
                      <a:r>
                        <a:rPr lang="en-US" sz="1600" dirty="0">
                          <a:latin typeface="Calibri"/>
                          <a:ea typeface="Calibri"/>
                          <a:cs typeface="Courier New"/>
                        </a:rPr>
                        <a:t>0.1161</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87338" algn="dec"/>
                        </a:tabLst>
                      </a:pPr>
                      <a:r>
                        <a:rPr lang="en-US" sz="1600" dirty="0" smtClean="0">
                          <a:latin typeface="Calibri"/>
                          <a:ea typeface="Calibri"/>
                          <a:cs typeface="Courier New"/>
                        </a:rPr>
                        <a:t>	-</a:t>
                      </a:r>
                      <a:r>
                        <a:rPr lang="en-US" sz="1600" dirty="0">
                          <a:latin typeface="Calibri"/>
                          <a:ea typeface="Calibri"/>
                          <a:cs typeface="Courier New"/>
                        </a:rPr>
                        <a:t>0.8245</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87338" algn="dec"/>
                        </a:tabLst>
                      </a:pPr>
                      <a:r>
                        <a:rPr lang="en-US" sz="1600" dirty="0" smtClean="0">
                          <a:latin typeface="Calibri"/>
                          <a:ea typeface="Calibri"/>
                          <a:cs typeface="Courier New"/>
                        </a:rPr>
                        <a:t>	-</a:t>
                      </a:r>
                      <a:r>
                        <a:rPr lang="en-US" sz="1600" dirty="0">
                          <a:latin typeface="Calibri"/>
                          <a:ea typeface="Calibri"/>
                          <a:cs typeface="Courier New"/>
                        </a:rPr>
                        <a:t>0.2783</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X2</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tabLst>
                          <a:tab pos="287338" algn="dec"/>
                        </a:tabLst>
                      </a:pPr>
                      <a:r>
                        <a:rPr lang="en-US" sz="1600" dirty="0">
                          <a:latin typeface="Calibri"/>
                          <a:ea typeface="Calibri"/>
                          <a:cs typeface="Courier New"/>
                        </a:rPr>
                        <a:t> </a:t>
                      </a:r>
                      <a:r>
                        <a:rPr lang="en-US" sz="1600" dirty="0" smtClean="0">
                          <a:latin typeface="Calibri"/>
                          <a:ea typeface="Calibri"/>
                          <a:cs typeface="Courier New"/>
                        </a:rPr>
                        <a:t>	0.5363</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38138" algn="dec"/>
                        </a:tabLst>
                      </a:pPr>
                      <a:r>
                        <a:rPr lang="en-US" sz="1600" dirty="0" smtClean="0">
                          <a:latin typeface="Calibri"/>
                          <a:ea typeface="Calibri"/>
                          <a:cs typeface="Courier New"/>
                        </a:rPr>
                        <a:t>	-</a:t>
                      </a:r>
                      <a:r>
                        <a:rPr lang="en-US" sz="1600" dirty="0">
                          <a:latin typeface="Calibri"/>
                          <a:ea typeface="Calibri"/>
                          <a:cs typeface="Courier New"/>
                        </a:rPr>
                        <a:t>0.1366</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87338" algn="dec"/>
                        </a:tabLst>
                      </a:pPr>
                      <a:r>
                        <a:rPr lang="en-US" sz="1600" dirty="0" smtClean="0">
                          <a:latin typeface="Calibri"/>
                          <a:ea typeface="Calibri"/>
                          <a:cs typeface="Courier New"/>
                        </a:rPr>
                        <a:t>	0.4586</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87338" algn="dec"/>
                        </a:tabLst>
                      </a:pPr>
                      <a:r>
                        <a:rPr lang="en-US" sz="1600" dirty="0" smtClean="0">
                          <a:latin typeface="Calibri"/>
                          <a:ea typeface="Calibri"/>
                          <a:cs typeface="Courier New"/>
                        </a:rPr>
                        <a:t>	-</a:t>
                      </a:r>
                      <a:r>
                        <a:rPr lang="en-US" sz="1600" dirty="0">
                          <a:latin typeface="Calibri"/>
                          <a:ea typeface="Calibri"/>
                          <a:cs typeface="Courier New"/>
                        </a:rPr>
                        <a:t>0.3907</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X3</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tabLst>
                          <a:tab pos="287338" algn="dec"/>
                        </a:tabLst>
                      </a:pPr>
                      <a:r>
                        <a:rPr lang="en-US" sz="1600" dirty="0">
                          <a:latin typeface="Calibri"/>
                          <a:ea typeface="Calibri"/>
                          <a:cs typeface="Courier New"/>
                        </a:rPr>
                        <a:t> </a:t>
                      </a:r>
                      <a:r>
                        <a:rPr lang="en-US" sz="1600" dirty="0" smtClean="0">
                          <a:latin typeface="Calibri"/>
                          <a:ea typeface="Calibri"/>
                          <a:cs typeface="Courier New"/>
                        </a:rPr>
                        <a:t>	0.1007</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38138" algn="dec"/>
                        </a:tabLst>
                      </a:pPr>
                      <a:r>
                        <a:rPr lang="en-US" sz="1600" dirty="0" smtClean="0">
                          <a:latin typeface="Calibri"/>
                          <a:ea typeface="Calibri"/>
                          <a:cs typeface="Courier New"/>
                        </a:rPr>
                        <a:t>	 0.8260</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87338" algn="dec"/>
                        </a:tabLst>
                      </a:pPr>
                      <a:r>
                        <a:rPr lang="en-US" sz="1600" dirty="0" smtClean="0">
                          <a:latin typeface="Calibri"/>
                          <a:ea typeface="Calibri"/>
                          <a:cs typeface="Courier New"/>
                        </a:rPr>
                        <a:t>	-</a:t>
                      </a:r>
                      <a:r>
                        <a:rPr lang="en-US" sz="1600" dirty="0">
                          <a:latin typeface="Calibri"/>
                          <a:ea typeface="Calibri"/>
                          <a:cs typeface="Courier New"/>
                        </a:rPr>
                        <a:t>0.1625</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87338" algn="dec"/>
                        </a:tabLst>
                      </a:pPr>
                      <a:r>
                        <a:rPr lang="en-US" sz="1600" dirty="0" smtClean="0">
                          <a:latin typeface="Calibri"/>
                          <a:ea typeface="Calibri"/>
                          <a:cs typeface="Courier New"/>
                        </a:rPr>
                        <a:t>	 </a:t>
                      </a:r>
                      <a:r>
                        <a:rPr lang="en-US" sz="1600" dirty="0">
                          <a:latin typeface="Calibri"/>
                          <a:ea typeface="Calibri"/>
                          <a:cs typeface="Courier New"/>
                        </a:rPr>
                        <a:t>0.3012</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Courier New"/>
                        </a:rPr>
                        <a:t>X4</a:t>
                      </a:r>
                      <a:endParaRPr lang="en-US" sz="160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tabLst>
                          <a:tab pos="287338" algn="dec"/>
                        </a:tabLst>
                      </a:pPr>
                      <a:r>
                        <a:rPr lang="en-US" sz="1600" dirty="0" smtClean="0">
                          <a:latin typeface="Calibri"/>
                          <a:ea typeface="Calibri"/>
                          <a:cs typeface="Courier New"/>
                        </a:rPr>
                        <a:t>	 </a:t>
                      </a:r>
                      <a:r>
                        <a:rPr lang="en-US" sz="1600" dirty="0">
                          <a:latin typeface="Calibri"/>
                          <a:ea typeface="Calibri"/>
                          <a:cs typeface="Courier New"/>
                        </a:rPr>
                        <a:t>0.4971</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38138" algn="dec"/>
                        </a:tabLst>
                      </a:pPr>
                      <a:r>
                        <a:rPr lang="en-US" sz="1600" dirty="0" smtClean="0">
                          <a:latin typeface="Calibri"/>
                          <a:ea typeface="Calibri"/>
                          <a:cs typeface="Courier New"/>
                        </a:rPr>
                        <a:t>	 </a:t>
                      </a:r>
                      <a:r>
                        <a:rPr lang="en-US" sz="1600" dirty="0">
                          <a:latin typeface="Calibri"/>
                          <a:ea typeface="Calibri"/>
                          <a:cs typeface="Courier New"/>
                        </a:rPr>
                        <a:t>0.4145</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87338" algn="dec"/>
                        </a:tabLst>
                      </a:pPr>
                      <a:r>
                        <a:rPr lang="en-US" sz="1600" dirty="0" smtClean="0">
                          <a:latin typeface="Calibri"/>
                          <a:ea typeface="Calibri"/>
                          <a:cs typeface="Courier New"/>
                        </a:rPr>
                        <a:t>	 </a:t>
                      </a:r>
                      <a:r>
                        <a:rPr lang="en-US" sz="1600" dirty="0">
                          <a:latin typeface="Calibri"/>
                          <a:ea typeface="Calibri"/>
                          <a:cs typeface="Courier New"/>
                        </a:rPr>
                        <a:t>0.2846</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87338" algn="dec"/>
                        </a:tabLst>
                      </a:pPr>
                      <a:r>
                        <a:rPr lang="en-US" sz="1600" dirty="0" smtClean="0">
                          <a:latin typeface="Calibri"/>
                          <a:ea typeface="Calibri"/>
                          <a:cs typeface="Courier New"/>
                        </a:rPr>
                        <a:t>	-</a:t>
                      </a:r>
                      <a:r>
                        <a:rPr lang="en-US" sz="1600" dirty="0">
                          <a:latin typeface="Calibri"/>
                          <a:ea typeface="Calibri"/>
                          <a:cs typeface="Courier New"/>
                        </a:rPr>
                        <a:t>0.1468</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Courier New"/>
                        </a:rPr>
                        <a:t>X5</a:t>
                      </a:r>
                      <a:endParaRPr lang="en-US" sz="1600" dirty="0">
                        <a:latin typeface="Century Schoolbook"/>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5574081" y="2718148"/>
            <a:ext cx="2906039" cy="1200329"/>
          </a:xfrm>
          <a:prstGeom prst="rect">
            <a:avLst/>
          </a:prstGeom>
          <a:noFill/>
        </p:spPr>
        <p:txBody>
          <a:bodyPr wrap="square" rtlCol="0">
            <a:spAutoFit/>
          </a:bodyPr>
          <a:lstStyle/>
          <a:p>
            <a:r>
              <a:rPr lang="en-US" dirty="0" smtClean="0"/>
              <a:t>Simulated data. X1-X5 =&gt; X6</a:t>
            </a:r>
          </a:p>
          <a:p>
            <a:r>
              <a:rPr lang="en-US" dirty="0" smtClean="0"/>
              <a:t>If choose </a:t>
            </a:r>
            <a:r>
              <a:rPr lang="en-US" dirty="0" err="1" smtClean="0"/>
              <a:t>eigenvalues</a:t>
            </a:r>
            <a:r>
              <a:rPr lang="en-US" dirty="0" smtClean="0"/>
              <a:t> &gt; 1, (Kaiser 1960) would have 2 vectors: V1, V2</a:t>
            </a:r>
          </a:p>
        </p:txBody>
      </p:sp>
      <p:sp>
        <p:nvSpPr>
          <p:cNvPr id="9" name="TextBox 8"/>
          <p:cNvSpPr txBox="1"/>
          <p:nvPr/>
        </p:nvSpPr>
        <p:spPr>
          <a:xfrm>
            <a:off x="216388" y="4534422"/>
            <a:ext cx="4911922" cy="1323439"/>
          </a:xfrm>
          <a:prstGeom prst="rect">
            <a:avLst/>
          </a:prstGeom>
          <a:noFill/>
        </p:spPr>
        <p:txBody>
          <a:bodyPr wrap="none" rtlCol="0">
            <a:spAutoFit/>
          </a:bodyPr>
          <a:lstStyle/>
          <a:p>
            <a:r>
              <a:rPr lang="en-US" sz="1600" dirty="0" smtClean="0"/>
              <a:t>V1: 0.475 X1 + 0.479 X2 + 0.536 X3 + 0.101 X4 + 0.497 X5</a:t>
            </a:r>
          </a:p>
          <a:p>
            <a:r>
              <a:rPr lang="en-US" sz="1600" dirty="0" smtClean="0"/>
              <a:t>V2: -0.337 X1 -0.116 X2  - 0.137 X3 + 0.826 X4 + 0.415 X5</a:t>
            </a:r>
          </a:p>
          <a:p>
            <a:endParaRPr lang="en-US" sz="1600" dirty="0" smtClean="0"/>
          </a:p>
          <a:p>
            <a:r>
              <a:rPr lang="en-US" sz="1600" dirty="0" smtClean="0"/>
              <a:t>V3: 0.050 X1 – 0.825 X2 + 0.459 X3 – 0.163 X4 + 0.285 X5</a:t>
            </a:r>
          </a:p>
          <a:p>
            <a:r>
              <a:rPr lang="en-US" sz="1600" dirty="0" smtClean="0"/>
              <a:t>V4: 0.811 X1 – 0.278 X2 – 0.391 X3 + 0.301 X4 – 0.147 X5</a:t>
            </a:r>
            <a:endParaRPr lang="en-US" sz="1600" dirty="0"/>
          </a:p>
        </p:txBody>
      </p:sp>
      <p:sp>
        <p:nvSpPr>
          <p:cNvPr id="10" name="TextBox 9"/>
          <p:cNvSpPr txBox="1"/>
          <p:nvPr/>
        </p:nvSpPr>
        <p:spPr>
          <a:xfrm>
            <a:off x="5461348" y="3995803"/>
            <a:ext cx="3206663" cy="2031325"/>
          </a:xfrm>
          <a:prstGeom prst="rect">
            <a:avLst/>
          </a:prstGeom>
          <a:noFill/>
        </p:spPr>
        <p:txBody>
          <a:bodyPr wrap="square" rtlCol="0">
            <a:spAutoFit/>
          </a:bodyPr>
          <a:lstStyle/>
          <a:p>
            <a:r>
              <a:rPr lang="en-US" dirty="0" smtClean="0"/>
              <a:t>Use eigenvectors to define new data columns. Use the reduced set of dimensions in analysis.</a:t>
            </a:r>
          </a:p>
          <a:p>
            <a:endParaRPr lang="en-US" dirty="0" smtClean="0"/>
          </a:p>
          <a:p>
            <a:r>
              <a:rPr lang="en-US" dirty="0" smtClean="0"/>
              <a:t>Here, can reduce 5 dimensions down to 4 (99.4% variation) or possibly 2 (84.6% variation).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graphicFrame>
        <p:nvGraphicFramePr>
          <p:cNvPr id="3" name="Table 2"/>
          <p:cNvGraphicFramePr>
            <a:graphicFrameLocks noGrp="1"/>
          </p:cNvGraphicFramePr>
          <p:nvPr/>
        </p:nvGraphicFramePr>
        <p:xfrm>
          <a:off x="486075" y="1573268"/>
          <a:ext cx="8288823" cy="1645920"/>
        </p:xfrm>
        <a:graphic>
          <a:graphicData uri="http://schemas.openxmlformats.org/drawingml/2006/table">
            <a:tbl>
              <a:tblPr/>
              <a:tblGrid>
                <a:gridCol w="1117022"/>
                <a:gridCol w="700347"/>
                <a:gridCol w="790748"/>
                <a:gridCol w="1235478"/>
                <a:gridCol w="1124296"/>
                <a:gridCol w="2210145"/>
                <a:gridCol w="1110787"/>
              </a:tblGrid>
              <a:tr h="274320">
                <a:tc>
                  <a:txBody>
                    <a:bodyPr/>
                    <a:lstStyle/>
                    <a:p>
                      <a:pPr marL="0" marR="0" algn="ctr">
                        <a:spcBef>
                          <a:spcPts val="0"/>
                        </a:spcBef>
                        <a:spcAft>
                          <a:spcPts val="0"/>
                        </a:spcAft>
                      </a:pPr>
                      <a:r>
                        <a:rPr lang="en-US" sz="1800" b="1" dirty="0" err="1">
                          <a:solidFill>
                            <a:srgbClr val="000000"/>
                          </a:solidFill>
                          <a:latin typeface="Calibri"/>
                          <a:ea typeface="Times New Roman"/>
                          <a:cs typeface="Times New Roman"/>
                        </a:rPr>
                        <a:t>PatientID</a:t>
                      </a:r>
                      <a:endParaRPr lang="en-US" sz="1800" b="1" dirty="0">
                        <a:solidFill>
                          <a:srgbClr val="000000"/>
                        </a:solidFill>
                        <a:latin typeface="Calibri"/>
                        <a:ea typeface="Times New Roman"/>
                        <a:cs typeface="Times New Roman"/>
                      </a:endParaRP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Age</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Race</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Gender</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Tobacco</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Insurer</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Amount</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spcBef>
                          <a:spcPts val="0"/>
                        </a:spcBef>
                        <a:spcAft>
                          <a:spcPts val="0"/>
                        </a:spcAft>
                      </a:pPr>
                      <a:r>
                        <a:rPr lang="en-US" sz="1800" kern="1000">
                          <a:latin typeface="Calibri"/>
                          <a:ea typeface="Times New Roman"/>
                          <a:cs typeface="Times New Roman"/>
                        </a:rPr>
                        <a:t>1</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58</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1</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Female</a:t>
                      </a:r>
                      <a:endParaRPr lang="en-US" sz="1800" kern="1000" dirty="0">
                        <a:latin typeface="Calibri"/>
                        <a:ea typeface="Times New Roman"/>
                        <a:cs typeface="Times New Roman"/>
                      </a:endParaRP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False</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Cigna</a:t>
                      </a:r>
                      <a:endParaRPr lang="en-US" sz="1800" kern="1000" dirty="0">
                        <a:latin typeface="Calibri"/>
                        <a:ea typeface="Times New Roman"/>
                        <a:cs typeface="Times New Roman"/>
                      </a:endParaRP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75</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spcBef>
                          <a:spcPts val="0"/>
                        </a:spcBef>
                        <a:spcAft>
                          <a:spcPts val="0"/>
                        </a:spcAft>
                      </a:pPr>
                      <a:r>
                        <a:rPr lang="en-US" sz="1800" kern="1000">
                          <a:latin typeface="Calibri"/>
                          <a:ea typeface="Times New Roman"/>
                          <a:cs typeface="Times New Roman"/>
                        </a:rPr>
                        <a:t>2</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2</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1</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Male</a:t>
                      </a:r>
                      <a:endParaRPr lang="en-US" sz="1800" kern="1000" dirty="0">
                        <a:latin typeface="Calibri"/>
                        <a:ea typeface="Times New Roman"/>
                        <a:cs typeface="Times New Roman"/>
                      </a:endParaRP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a:latin typeface="Calibri"/>
                          <a:ea typeface="Times New Roman"/>
                          <a:cs typeface="Times New Roman"/>
                        </a:rPr>
                        <a:t>False</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United Healthcare</a:t>
                      </a:r>
                      <a:endParaRPr lang="en-US" sz="1800" kern="1000" dirty="0">
                        <a:latin typeface="Calibri"/>
                        <a:ea typeface="Times New Roman"/>
                        <a:cs typeface="Times New Roman"/>
                      </a:endParaRP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75</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spcBef>
                          <a:spcPts val="0"/>
                        </a:spcBef>
                        <a:spcAft>
                          <a:spcPts val="0"/>
                        </a:spcAft>
                      </a:pPr>
                      <a:r>
                        <a:rPr lang="en-US" sz="1800" kern="1000">
                          <a:latin typeface="Calibri"/>
                          <a:ea typeface="Times New Roman"/>
                          <a:cs typeface="Times New Roman"/>
                        </a:rPr>
                        <a:t>3</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1</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3</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Male</a:t>
                      </a:r>
                      <a:endParaRPr lang="en-US" sz="1800" kern="1000" dirty="0">
                        <a:latin typeface="Calibri"/>
                        <a:ea typeface="Times New Roman"/>
                        <a:cs typeface="Times New Roman"/>
                      </a:endParaRP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False</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Cigna</a:t>
                      </a:r>
                      <a:endParaRPr lang="en-US" sz="1800" kern="1000" dirty="0">
                        <a:latin typeface="Calibri"/>
                        <a:ea typeface="Times New Roman"/>
                        <a:cs typeface="Times New Roman"/>
                      </a:endParaRP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75</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spcBef>
                          <a:spcPts val="0"/>
                        </a:spcBef>
                        <a:spcAft>
                          <a:spcPts val="0"/>
                        </a:spcAft>
                      </a:pPr>
                      <a:r>
                        <a:rPr lang="en-US" sz="1800" kern="1000">
                          <a:latin typeface="Calibri"/>
                          <a:ea typeface="Times New Roman"/>
                          <a:cs typeface="Times New Roman"/>
                        </a:rPr>
                        <a:t>4</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45</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1</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Female</a:t>
                      </a:r>
                      <a:endParaRPr lang="en-US" sz="1800" kern="1000" dirty="0">
                        <a:latin typeface="Calibri"/>
                        <a:ea typeface="Times New Roman"/>
                        <a:cs typeface="Times New Roman"/>
                      </a:endParaRP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False</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err="1" smtClean="0">
                          <a:latin typeface="Calibri"/>
                          <a:ea typeface="Times New Roman"/>
                          <a:cs typeface="Times New Roman"/>
                        </a:rPr>
                        <a:t>UniversalCare</a:t>
                      </a:r>
                      <a:endParaRPr lang="en-US" sz="1800" kern="1000" dirty="0">
                        <a:latin typeface="Calibri"/>
                        <a:ea typeface="Times New Roman"/>
                        <a:cs typeface="Times New Roman"/>
                      </a:endParaRP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75</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spcBef>
                          <a:spcPts val="0"/>
                        </a:spcBef>
                        <a:spcAft>
                          <a:spcPts val="0"/>
                        </a:spcAft>
                      </a:pPr>
                      <a:r>
                        <a:rPr lang="en-US" sz="1800" kern="1000">
                          <a:latin typeface="Calibri"/>
                          <a:ea typeface="Times New Roman"/>
                          <a:cs typeface="Times New Roman"/>
                        </a:rPr>
                        <a:t>5</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35</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1</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Female</a:t>
                      </a:r>
                      <a:endParaRPr lang="en-US" sz="1800" kern="1000" dirty="0">
                        <a:latin typeface="Calibri"/>
                        <a:ea typeface="Times New Roman"/>
                        <a:cs typeface="Times New Roman"/>
                      </a:endParaRP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False</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Assurant</a:t>
                      </a:r>
                      <a:endParaRPr lang="en-US" sz="1800" kern="1000" dirty="0">
                        <a:latin typeface="Calibri"/>
                        <a:ea typeface="Times New Roman"/>
                        <a:cs typeface="Times New Roman"/>
                      </a:endParaRP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a:latin typeface="Calibri"/>
                          <a:ea typeface="Times New Roman"/>
                          <a:cs typeface="Times New Roman"/>
                        </a:rPr>
                        <a:t>150</a:t>
                      </a:r>
                    </a:p>
                  </a:txBody>
                  <a:tcPr marL="112222" marR="112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488515" y="3870542"/>
            <a:ext cx="7427934" cy="1477328"/>
          </a:xfrm>
          <a:prstGeom prst="rect">
            <a:avLst/>
          </a:prstGeom>
          <a:noFill/>
        </p:spPr>
        <p:txBody>
          <a:bodyPr wrap="square" rtlCol="0">
            <a:spAutoFit/>
          </a:bodyPr>
          <a:lstStyle/>
          <a:p>
            <a:r>
              <a:rPr lang="en-US" dirty="0" smtClean="0"/>
              <a:t>Similar to database tables and queries, attributes are represented by columns, and each row contains a single observation.</a:t>
            </a:r>
          </a:p>
          <a:p>
            <a:endParaRPr lang="en-US" dirty="0" smtClean="0"/>
          </a:p>
          <a:p>
            <a:r>
              <a:rPr lang="en-US" dirty="0" smtClean="0"/>
              <a:t>Continuous data is better than categorical, but tools will assign a zero or one distance to categorical data.</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Data: Convert Categorical to Continuous</a:t>
            </a:r>
            <a:endParaRPr lang="en-US" sz="3600" dirty="0"/>
          </a:p>
        </p:txBody>
      </p:sp>
      <p:sp>
        <p:nvSpPr>
          <p:cNvPr id="3" name="Rectangle 2"/>
          <p:cNvSpPr/>
          <p:nvPr/>
        </p:nvSpPr>
        <p:spPr>
          <a:xfrm>
            <a:off x="876822" y="1419503"/>
            <a:ext cx="5123145" cy="3416320"/>
          </a:xfrm>
          <a:prstGeom prst="rect">
            <a:avLst/>
          </a:prstGeom>
        </p:spPr>
        <p:txBody>
          <a:bodyPr wrap="square">
            <a:spAutoFit/>
          </a:bodyPr>
          <a:lstStyle/>
          <a:p>
            <a:pPr>
              <a:tabLst>
                <a:tab pos="463550" algn="l"/>
                <a:tab pos="914400" algn="l"/>
                <a:tab pos="1377950" algn="l"/>
              </a:tabLst>
            </a:pPr>
            <a:r>
              <a:rPr lang="en-US" dirty="0" smtClean="0"/>
              <a:t>SELECT </a:t>
            </a:r>
            <a:r>
              <a:rPr lang="en-US" dirty="0" err="1" smtClean="0"/>
              <a:t>Visit.InsuranceCompany</a:t>
            </a:r>
            <a:r>
              <a:rPr lang="en-US" dirty="0" smtClean="0"/>
              <a:t>,</a:t>
            </a:r>
          </a:p>
          <a:p>
            <a:pPr>
              <a:tabLst>
                <a:tab pos="463550" algn="l"/>
                <a:tab pos="914400" algn="l"/>
                <a:tab pos="1377950" algn="l"/>
              </a:tabLst>
            </a:pPr>
            <a:r>
              <a:rPr lang="en-US" dirty="0" smtClean="0"/>
              <a:t>	</a:t>
            </a:r>
            <a:r>
              <a:rPr lang="en-US" dirty="0" err="1" smtClean="0"/>
              <a:t>InsV</a:t>
            </a:r>
            <a:r>
              <a:rPr lang="en-US" dirty="0" smtClean="0"/>
              <a:t> =</a:t>
            </a:r>
          </a:p>
          <a:p>
            <a:pPr>
              <a:tabLst>
                <a:tab pos="463550" algn="l"/>
                <a:tab pos="914400" algn="l"/>
                <a:tab pos="1377950" algn="l"/>
              </a:tabLst>
            </a:pPr>
            <a:r>
              <a:rPr lang="en-US" dirty="0" smtClean="0"/>
              <a:t>	CASE </a:t>
            </a:r>
            <a:r>
              <a:rPr lang="en-US" dirty="0" err="1" smtClean="0"/>
              <a:t>Visit.InsuranceCompany</a:t>
            </a:r>
            <a:r>
              <a:rPr lang="en-US" dirty="0" smtClean="0"/>
              <a:t> </a:t>
            </a:r>
          </a:p>
          <a:p>
            <a:pPr>
              <a:tabLst>
                <a:tab pos="463550" algn="l"/>
                <a:tab pos="914400" algn="l"/>
                <a:tab pos="1377950" algn="l"/>
              </a:tabLst>
            </a:pPr>
            <a:r>
              <a:rPr lang="en-US" dirty="0" smtClean="0"/>
              <a:t>		WHEN 'Humana' THEN 10</a:t>
            </a:r>
          </a:p>
          <a:p>
            <a:pPr>
              <a:tabLst>
                <a:tab pos="463550" algn="l"/>
                <a:tab pos="914400" algn="l"/>
                <a:tab pos="1377950" algn="l"/>
              </a:tabLst>
            </a:pPr>
            <a:r>
              <a:rPr lang="en-US" dirty="0" smtClean="0"/>
              <a:t>		WHEN 'Self' THEN 15</a:t>
            </a:r>
          </a:p>
          <a:p>
            <a:pPr>
              <a:tabLst>
                <a:tab pos="463550" algn="l"/>
                <a:tab pos="914400" algn="l"/>
                <a:tab pos="1377950" algn="l"/>
              </a:tabLst>
            </a:pPr>
            <a:r>
              <a:rPr lang="en-US" dirty="0" smtClean="0"/>
              <a:t>		WHEN 'Medicaid' THEN 1</a:t>
            </a:r>
          </a:p>
          <a:p>
            <a:pPr>
              <a:tabLst>
                <a:tab pos="463550" algn="l"/>
                <a:tab pos="914400" algn="l"/>
                <a:tab pos="1377950" algn="l"/>
              </a:tabLst>
            </a:pPr>
            <a:r>
              <a:rPr lang="en-US" dirty="0" smtClean="0"/>
              <a:t>		WHEN 'Medicare' THEN 1</a:t>
            </a:r>
          </a:p>
          <a:p>
            <a:pPr>
              <a:tabLst>
                <a:tab pos="463550" algn="l"/>
                <a:tab pos="914400" algn="l"/>
                <a:tab pos="1377950" algn="l"/>
              </a:tabLst>
            </a:pPr>
            <a:r>
              <a:rPr lang="en-US" dirty="0" smtClean="0"/>
              <a:t>		WHEN 'Blue Cross/Blue Shield' THEN 11</a:t>
            </a:r>
          </a:p>
          <a:p>
            <a:pPr>
              <a:tabLst>
                <a:tab pos="463550" algn="l"/>
                <a:tab pos="914400" algn="l"/>
                <a:tab pos="1377950" algn="l"/>
              </a:tabLst>
            </a:pPr>
            <a:r>
              <a:rPr lang="en-US" dirty="0" smtClean="0"/>
              <a:t>		WHEN 'Charity' THEN 0</a:t>
            </a:r>
          </a:p>
          <a:p>
            <a:pPr>
              <a:tabLst>
                <a:tab pos="463550" algn="l"/>
                <a:tab pos="914400" algn="l"/>
                <a:tab pos="1377950" algn="l"/>
              </a:tabLst>
            </a:pPr>
            <a:r>
              <a:rPr lang="en-US" dirty="0" smtClean="0"/>
              <a:t>		ELSE 9</a:t>
            </a:r>
          </a:p>
          <a:p>
            <a:pPr>
              <a:tabLst>
                <a:tab pos="463550" algn="l"/>
                <a:tab pos="914400" algn="l"/>
                <a:tab pos="1377950" algn="l"/>
              </a:tabLst>
            </a:pPr>
            <a:r>
              <a:rPr lang="en-US" dirty="0" smtClean="0"/>
              <a:t>	END</a:t>
            </a:r>
          </a:p>
          <a:p>
            <a:pPr>
              <a:tabLst>
                <a:tab pos="463550" algn="l"/>
                <a:tab pos="914400" algn="l"/>
                <a:tab pos="1377950" algn="l"/>
              </a:tabLst>
            </a:pPr>
            <a:r>
              <a:rPr lang="en-US" dirty="0" smtClean="0"/>
              <a:t>FROM Visit</a:t>
            </a:r>
            <a:endParaRPr lang="en-US" dirty="0"/>
          </a:p>
        </p:txBody>
      </p:sp>
      <p:sp>
        <p:nvSpPr>
          <p:cNvPr id="4" name="TextBox 3"/>
          <p:cNvSpPr txBox="1"/>
          <p:nvPr/>
        </p:nvSpPr>
        <p:spPr>
          <a:xfrm>
            <a:off x="513567" y="4847573"/>
            <a:ext cx="7240044" cy="1754326"/>
          </a:xfrm>
          <a:prstGeom prst="rect">
            <a:avLst/>
          </a:prstGeom>
          <a:noFill/>
        </p:spPr>
        <p:txBody>
          <a:bodyPr wrap="square" rtlCol="0">
            <a:spAutoFit/>
          </a:bodyPr>
          <a:lstStyle/>
          <a:p>
            <a:r>
              <a:rPr lang="en-US" dirty="0" smtClean="0">
                <a:solidFill>
                  <a:srgbClr val="0070C0"/>
                </a:solidFill>
              </a:rPr>
              <a:t>Managers or analysts might have a subjective view of the categorical data.</a:t>
            </a:r>
          </a:p>
          <a:p>
            <a:r>
              <a:rPr lang="en-US" dirty="0" smtClean="0">
                <a:solidFill>
                  <a:srgbClr val="0070C0"/>
                </a:solidFill>
              </a:rPr>
              <a:t>If it exists, these numbers can be assigned to a new variable.</a:t>
            </a:r>
          </a:p>
          <a:p>
            <a:r>
              <a:rPr lang="en-US" dirty="0" smtClean="0">
                <a:solidFill>
                  <a:srgbClr val="0070C0"/>
                </a:solidFill>
              </a:rPr>
              <a:t>In the healthcare example, physicians might receive different payments from each insurance company. In particular, the government (Medicare and Medicaid) place limits on payments and fees.  This partial query recodes the insurance data to incorporate a subjective measure of payment experience.</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Data</a:t>
            </a:r>
            <a:endParaRPr lang="en-US" dirty="0"/>
          </a:p>
        </p:txBody>
      </p:sp>
      <p:sp>
        <p:nvSpPr>
          <p:cNvPr id="3" name="TextBox 2"/>
          <p:cNvSpPr txBox="1"/>
          <p:nvPr/>
        </p:nvSpPr>
        <p:spPr>
          <a:xfrm>
            <a:off x="651353" y="1565753"/>
            <a:ext cx="7152362" cy="3416320"/>
          </a:xfrm>
          <a:prstGeom prst="rect">
            <a:avLst/>
          </a:prstGeom>
          <a:noFill/>
        </p:spPr>
        <p:txBody>
          <a:bodyPr wrap="square" rtlCol="0">
            <a:spAutoFit/>
          </a:bodyPr>
          <a:lstStyle/>
          <a:p>
            <a:r>
              <a:rPr lang="en-US" dirty="0" smtClean="0"/>
              <a:t>Clustering does not support missing data.</a:t>
            </a:r>
          </a:p>
          <a:p>
            <a:r>
              <a:rPr lang="en-US" dirty="0" smtClean="0"/>
              <a:t>Typically, rows with missing attribute values are dropped.</a:t>
            </a:r>
          </a:p>
          <a:p>
            <a:r>
              <a:rPr lang="en-US" dirty="0" smtClean="0"/>
              <a:t>That can be a problem if one column has many missing values—too many rows will be deleted. It is probably better to drop the column.</a:t>
            </a:r>
          </a:p>
          <a:p>
            <a:endParaRPr lang="en-US" dirty="0" smtClean="0"/>
          </a:p>
          <a:p>
            <a:r>
              <a:rPr lang="en-US" dirty="0" smtClean="0"/>
              <a:t>Sometimes missing data is replaced with (a) a constant, (b) a mean, or (c) an average of the two nearest values. The mean is probably OK for a few observations. If a large percentage of rows are replaced, the results might be inaccurate.</a:t>
            </a:r>
          </a:p>
          <a:p>
            <a:endParaRPr lang="en-US" dirty="0" smtClean="0"/>
          </a:p>
          <a:p>
            <a:r>
              <a:rPr lang="en-US" dirty="0" smtClean="0"/>
              <a:t>Missing data for categories is often treated as simply a new value.</a:t>
            </a:r>
          </a:p>
          <a:p>
            <a:r>
              <a:rPr lang="en-US" dirty="0" smtClean="0"/>
              <a:t>Gender: Female, Male</a:t>
            </a:r>
            <a:r>
              <a:rPr lang="en-US" smtClean="0"/>
              <a:t>, Missing.</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Car 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81680344"/>
              </p:ext>
            </p:extLst>
          </p:nvPr>
        </p:nvGraphicFramePr>
        <p:xfrm>
          <a:off x="316132" y="1328445"/>
          <a:ext cx="8153524" cy="3820330"/>
        </p:xfrm>
        <a:graphic>
          <a:graphicData uri="http://schemas.openxmlformats.org/drawingml/2006/table">
            <a:tbl>
              <a:tblPr>
                <a:tableStyleId>{5940675A-B579-460E-94D1-54222C63F5DA}</a:tableStyleId>
              </a:tblPr>
              <a:tblGrid>
                <a:gridCol w="460651"/>
                <a:gridCol w="425726"/>
                <a:gridCol w="821013"/>
                <a:gridCol w="1149435"/>
                <a:gridCol w="654389"/>
                <a:gridCol w="820378"/>
                <a:gridCol w="770443"/>
                <a:gridCol w="770443"/>
                <a:gridCol w="770443"/>
                <a:gridCol w="727478"/>
                <a:gridCol w="335238"/>
                <a:gridCol w="447887"/>
              </a:tblGrid>
              <a:tr h="240878">
                <a:tc>
                  <a:txBody>
                    <a:bodyPr/>
                    <a:lstStyle/>
                    <a:p>
                      <a:pPr algn="l" fontAlgn="b"/>
                      <a:r>
                        <a:rPr lang="en-US" sz="1400" u="none" strike="noStrike" dirty="0" err="1">
                          <a:effectLst/>
                        </a:rPr>
                        <a:t>CarID</a:t>
                      </a:r>
                      <a:endParaRPr lang="en-US" sz="1400" b="0" i="0" u="none" strike="noStrike" dirty="0">
                        <a:solidFill>
                          <a:srgbClr val="000000"/>
                        </a:solidFill>
                        <a:effectLst/>
                        <a:latin typeface="Calibri"/>
                      </a:endParaRPr>
                    </a:p>
                  </a:txBody>
                  <a:tcPr marL="12044" marR="12044" marT="12044" marB="0" anchor="b"/>
                </a:tc>
                <a:tc>
                  <a:txBody>
                    <a:bodyPr/>
                    <a:lstStyle/>
                    <a:p>
                      <a:pPr algn="l" fontAlgn="b"/>
                      <a:r>
                        <a:rPr lang="en-US" sz="1400" u="none" strike="noStrike">
                          <a:effectLst/>
                        </a:rPr>
                        <a:t>Year</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Make</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Model</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SecTo60</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Category</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MPGCity</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Price</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Weight</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Cylinders</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HP</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Seats</a:t>
                      </a:r>
                      <a:endParaRPr lang="en-US" sz="1400" b="0" i="0" u="none" strike="noStrike">
                        <a:solidFill>
                          <a:srgbClr val="000000"/>
                        </a:solidFill>
                        <a:effectLst/>
                        <a:latin typeface="Calibri"/>
                      </a:endParaRPr>
                    </a:p>
                  </a:txBody>
                  <a:tcPr marL="12044" marR="12044" marT="12044" marB="0" anchor="b"/>
                </a:tc>
              </a:tr>
              <a:tr h="435990">
                <a:tc>
                  <a:txBody>
                    <a:bodyPr/>
                    <a:lstStyle/>
                    <a:p>
                      <a:pPr algn="r" fontAlgn="b"/>
                      <a:r>
                        <a:rPr lang="en-US" sz="1400" u="none" strike="noStrike">
                          <a:effectLst/>
                        </a:rPr>
                        <a:t>769</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dirty="0">
                          <a:effectLst/>
                        </a:rPr>
                        <a:t>2012</a:t>
                      </a:r>
                      <a:endParaRPr lang="en-US" sz="1400" b="0" i="0" u="none" strike="noStrike" dirty="0">
                        <a:solidFill>
                          <a:srgbClr val="000000"/>
                        </a:solidFill>
                        <a:effectLst/>
                        <a:latin typeface="Calibri"/>
                      </a:endParaRPr>
                    </a:p>
                  </a:txBody>
                  <a:tcPr marL="12044" marR="12044" marT="12044" marB="0" anchor="b"/>
                </a:tc>
                <a:tc>
                  <a:txBody>
                    <a:bodyPr/>
                    <a:lstStyle/>
                    <a:p>
                      <a:pPr algn="l" fontAlgn="b"/>
                      <a:r>
                        <a:rPr lang="en-US" sz="1400" u="none" strike="noStrike" dirty="0">
                          <a:effectLst/>
                        </a:rPr>
                        <a:t>Mitsubishi</a:t>
                      </a:r>
                      <a:endParaRPr lang="en-US" sz="1400" b="0" i="0" u="none" strike="noStrike" dirty="0">
                        <a:solidFill>
                          <a:srgbClr val="000000"/>
                        </a:solidFill>
                        <a:effectLst/>
                        <a:latin typeface="Calibri"/>
                      </a:endParaRPr>
                    </a:p>
                  </a:txBody>
                  <a:tcPr marL="12044" marR="12044" marT="12044" marB="0" anchor="b"/>
                </a:tc>
                <a:tc>
                  <a:txBody>
                    <a:bodyPr/>
                    <a:lstStyle/>
                    <a:p>
                      <a:pPr algn="l" fontAlgn="b"/>
                      <a:r>
                        <a:rPr lang="en-US" sz="1400" u="none" strike="noStrike">
                          <a:effectLst/>
                        </a:rPr>
                        <a:t>i-MiEV</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11.9</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Hatchback</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126</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29125</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2579</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0</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66</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4</a:t>
                      </a:r>
                      <a:endParaRPr lang="en-US" sz="1400" b="0" i="0" u="none" strike="noStrike">
                        <a:solidFill>
                          <a:srgbClr val="000000"/>
                        </a:solidFill>
                        <a:effectLst/>
                        <a:latin typeface="Calibri"/>
                      </a:endParaRPr>
                    </a:p>
                  </a:txBody>
                  <a:tcPr marL="12044" marR="12044" marT="12044" marB="0" anchor="b"/>
                </a:tc>
              </a:tr>
              <a:tr h="435990">
                <a:tc>
                  <a:txBody>
                    <a:bodyPr/>
                    <a:lstStyle/>
                    <a:p>
                      <a:pPr algn="r" fontAlgn="b"/>
                      <a:r>
                        <a:rPr lang="en-US" sz="1400" u="none" strike="noStrike">
                          <a:effectLst/>
                        </a:rPr>
                        <a:t>781</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2012</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dirty="0">
                          <a:effectLst/>
                        </a:rPr>
                        <a:t>Nissan</a:t>
                      </a:r>
                      <a:endParaRPr lang="en-US" sz="1400" b="0" i="0" u="none" strike="noStrike" dirty="0">
                        <a:solidFill>
                          <a:srgbClr val="000000"/>
                        </a:solidFill>
                        <a:effectLst/>
                        <a:latin typeface="Calibri"/>
                      </a:endParaRPr>
                    </a:p>
                  </a:txBody>
                  <a:tcPr marL="12044" marR="12044" marT="12044" marB="0" anchor="b"/>
                </a:tc>
                <a:tc>
                  <a:txBody>
                    <a:bodyPr/>
                    <a:lstStyle/>
                    <a:p>
                      <a:pPr algn="l" fontAlgn="b"/>
                      <a:r>
                        <a:rPr lang="en-US" sz="1400" u="none" strike="noStrike" dirty="0">
                          <a:effectLst/>
                        </a:rPr>
                        <a:t>Leaf</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dirty="0">
                          <a:effectLst/>
                        </a:rPr>
                        <a:t>7.9</a:t>
                      </a:r>
                      <a:endParaRPr lang="en-US" sz="1400" b="0" i="0" u="none" strike="noStrike" dirty="0">
                        <a:solidFill>
                          <a:srgbClr val="000000"/>
                        </a:solidFill>
                        <a:effectLst/>
                        <a:latin typeface="Calibri"/>
                      </a:endParaRPr>
                    </a:p>
                  </a:txBody>
                  <a:tcPr marL="12044" marR="12044" marT="12044" marB="0" anchor="b"/>
                </a:tc>
                <a:tc>
                  <a:txBody>
                    <a:bodyPr/>
                    <a:lstStyle/>
                    <a:p>
                      <a:pPr algn="l" fontAlgn="b"/>
                      <a:r>
                        <a:rPr lang="en-US" sz="1400" u="none" strike="noStrike">
                          <a:effectLst/>
                        </a:rPr>
                        <a:t>Hatchback</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106</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35200</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3385</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0</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107</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5</a:t>
                      </a:r>
                      <a:endParaRPr lang="en-US" sz="1400" b="0" i="0" u="none" strike="noStrike">
                        <a:solidFill>
                          <a:srgbClr val="000000"/>
                        </a:solidFill>
                        <a:effectLst/>
                        <a:latin typeface="Calibri"/>
                      </a:endParaRPr>
                    </a:p>
                  </a:txBody>
                  <a:tcPr marL="12044" marR="12044" marT="12044" marB="0" anchor="b"/>
                </a:tc>
              </a:tr>
              <a:tr h="435990">
                <a:tc>
                  <a:txBody>
                    <a:bodyPr/>
                    <a:lstStyle/>
                    <a:p>
                      <a:pPr algn="r" fontAlgn="b"/>
                      <a:r>
                        <a:rPr lang="en-US" sz="1400" u="none" strike="noStrike">
                          <a:effectLst/>
                        </a:rPr>
                        <a:t>595</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2012</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Chevrolet</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dirty="0">
                          <a:effectLst/>
                        </a:rPr>
                        <a:t>Volt Hatchback</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dirty="0">
                          <a:effectLst/>
                        </a:rPr>
                        <a:t>8.53</a:t>
                      </a:r>
                      <a:endParaRPr lang="en-US" sz="1400" b="0" i="0" u="none" strike="noStrike" dirty="0">
                        <a:solidFill>
                          <a:srgbClr val="000000"/>
                        </a:solidFill>
                        <a:effectLst/>
                        <a:latin typeface="Calibri"/>
                      </a:endParaRPr>
                    </a:p>
                  </a:txBody>
                  <a:tcPr marL="12044" marR="12044" marT="12044" marB="0" anchor="b"/>
                </a:tc>
                <a:tc>
                  <a:txBody>
                    <a:bodyPr/>
                    <a:lstStyle/>
                    <a:p>
                      <a:pPr algn="l" fontAlgn="b"/>
                      <a:r>
                        <a:rPr lang="en-US" sz="1400" u="none" strike="noStrike">
                          <a:effectLst/>
                        </a:rPr>
                        <a:t>Hatchback</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95</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39145</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3781</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0</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149</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4</a:t>
                      </a:r>
                      <a:endParaRPr lang="en-US" sz="1400" b="0" i="0" u="none" strike="noStrike">
                        <a:solidFill>
                          <a:srgbClr val="000000"/>
                        </a:solidFill>
                        <a:effectLst/>
                        <a:latin typeface="Calibri"/>
                      </a:endParaRPr>
                    </a:p>
                  </a:txBody>
                  <a:tcPr marL="12044" marR="12044" marT="12044" marB="0" anchor="b"/>
                </a:tc>
              </a:tr>
              <a:tr h="435990">
                <a:tc>
                  <a:txBody>
                    <a:bodyPr/>
                    <a:lstStyle/>
                    <a:p>
                      <a:pPr algn="r" fontAlgn="b"/>
                      <a:r>
                        <a:rPr lang="en-US" sz="1400" u="none" strike="noStrike">
                          <a:effectLst/>
                        </a:rPr>
                        <a:t>839</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2012</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Toyota</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dirty="0">
                          <a:effectLst/>
                        </a:rPr>
                        <a:t>Prius Plug-in</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dirty="0">
                          <a:effectLst/>
                        </a:rPr>
                        <a:t>10.9</a:t>
                      </a:r>
                      <a:endParaRPr lang="en-US" sz="1400" b="0" i="0" u="none" strike="noStrike" dirty="0">
                        <a:solidFill>
                          <a:srgbClr val="000000"/>
                        </a:solidFill>
                        <a:effectLst/>
                        <a:latin typeface="Calibri"/>
                      </a:endParaRPr>
                    </a:p>
                  </a:txBody>
                  <a:tcPr marL="12044" marR="12044" marT="12044" marB="0" anchor="b"/>
                </a:tc>
                <a:tc>
                  <a:txBody>
                    <a:bodyPr/>
                    <a:lstStyle/>
                    <a:p>
                      <a:pPr algn="l" fontAlgn="b"/>
                      <a:r>
                        <a:rPr lang="en-US" sz="1400" u="none" strike="noStrike" dirty="0">
                          <a:effectLst/>
                        </a:rPr>
                        <a:t>Hatchback</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dirty="0">
                          <a:effectLst/>
                        </a:rPr>
                        <a:t>95</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a:effectLst/>
                        </a:rPr>
                        <a:t>32000</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3165</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4</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98</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5</a:t>
                      </a:r>
                      <a:endParaRPr lang="en-US" sz="1400" b="0" i="0" u="none" strike="noStrike">
                        <a:solidFill>
                          <a:srgbClr val="000000"/>
                        </a:solidFill>
                        <a:effectLst/>
                        <a:latin typeface="Calibri"/>
                      </a:endParaRPr>
                    </a:p>
                  </a:txBody>
                  <a:tcPr marL="12044" marR="12044" marT="12044" marB="0" anchor="b"/>
                </a:tc>
              </a:tr>
              <a:tr h="240878">
                <a:tc>
                  <a:txBody>
                    <a:bodyPr/>
                    <a:lstStyle/>
                    <a:p>
                      <a:pPr algn="r" fontAlgn="b"/>
                      <a:r>
                        <a:rPr lang="en-US" sz="1400" u="none" strike="noStrike">
                          <a:effectLst/>
                        </a:rPr>
                        <a:t>615</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2012</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Fisker</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Karma</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dirty="0">
                          <a:effectLst/>
                        </a:rPr>
                        <a:t>5.9</a:t>
                      </a:r>
                      <a:endParaRPr lang="en-US" sz="1400" b="0" i="0" u="none" strike="noStrike" dirty="0">
                        <a:solidFill>
                          <a:srgbClr val="000000"/>
                        </a:solidFill>
                        <a:effectLst/>
                        <a:latin typeface="Calibri"/>
                      </a:endParaRPr>
                    </a:p>
                  </a:txBody>
                  <a:tcPr marL="12044" marR="12044" marT="12044" marB="0" anchor="b"/>
                </a:tc>
                <a:tc>
                  <a:txBody>
                    <a:bodyPr/>
                    <a:lstStyle/>
                    <a:p>
                      <a:pPr algn="l" fontAlgn="b"/>
                      <a:r>
                        <a:rPr lang="en-US" sz="1400" u="none" strike="noStrike">
                          <a:effectLst/>
                        </a:rPr>
                        <a:t>Sedan</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dirty="0">
                          <a:effectLst/>
                        </a:rPr>
                        <a:t>52</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a:effectLst/>
                        </a:rPr>
                        <a:t>95900</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5300</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0</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403</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4</a:t>
                      </a:r>
                      <a:endParaRPr lang="en-US" sz="1400" b="0" i="0" u="none" strike="noStrike">
                        <a:solidFill>
                          <a:srgbClr val="000000"/>
                        </a:solidFill>
                        <a:effectLst/>
                        <a:latin typeface="Calibri"/>
                      </a:endParaRPr>
                    </a:p>
                  </a:txBody>
                  <a:tcPr marL="12044" marR="12044" marT="12044" marB="0" anchor="b"/>
                </a:tc>
              </a:tr>
              <a:tr h="435990">
                <a:tc>
                  <a:txBody>
                    <a:bodyPr/>
                    <a:lstStyle/>
                    <a:p>
                      <a:pPr algn="r" fontAlgn="b"/>
                      <a:r>
                        <a:rPr lang="en-US" sz="1400" u="none" strike="noStrike">
                          <a:effectLst/>
                        </a:rPr>
                        <a:t>838</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2012</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Toyota</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Prius</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9.7</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dirty="0">
                          <a:effectLst/>
                        </a:rPr>
                        <a:t>Hatchback</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dirty="0">
                          <a:effectLst/>
                        </a:rPr>
                        <a:t>51</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dirty="0">
                          <a:effectLst/>
                        </a:rPr>
                        <a:t>23015</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a:effectLst/>
                        </a:rPr>
                        <a:t>3042</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4</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98</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5</a:t>
                      </a:r>
                      <a:endParaRPr lang="en-US" sz="1400" b="0" i="0" u="none" strike="noStrike">
                        <a:solidFill>
                          <a:srgbClr val="000000"/>
                        </a:solidFill>
                        <a:effectLst/>
                        <a:latin typeface="Calibri"/>
                      </a:endParaRPr>
                    </a:p>
                  </a:txBody>
                  <a:tcPr marL="12044" marR="12044" marT="12044" marB="0" anchor="b"/>
                </a:tc>
              </a:tr>
              <a:tr h="240878">
                <a:tc>
                  <a:txBody>
                    <a:bodyPr/>
                    <a:lstStyle/>
                    <a:p>
                      <a:pPr algn="r" fontAlgn="b"/>
                      <a:r>
                        <a:rPr lang="en-US" sz="1400" u="none" strike="noStrike">
                          <a:effectLst/>
                        </a:rPr>
                        <a:t>648</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2012</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Honda</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Civic Hybrid</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5.7</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Sedan</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44</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dirty="0">
                          <a:effectLst/>
                        </a:rPr>
                        <a:t>24050</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dirty="0">
                          <a:effectLst/>
                        </a:rPr>
                        <a:t>2853</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a:effectLst/>
                        </a:rPr>
                        <a:t>4</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93</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5</a:t>
                      </a:r>
                      <a:endParaRPr lang="en-US" sz="1400" b="0" i="0" u="none" strike="noStrike">
                        <a:solidFill>
                          <a:srgbClr val="000000"/>
                        </a:solidFill>
                        <a:effectLst/>
                        <a:latin typeface="Calibri"/>
                      </a:endParaRPr>
                    </a:p>
                  </a:txBody>
                  <a:tcPr marL="12044" marR="12044" marT="12044" marB="0" anchor="b"/>
                </a:tc>
              </a:tr>
              <a:tr h="435990">
                <a:tc>
                  <a:txBody>
                    <a:bodyPr/>
                    <a:lstStyle/>
                    <a:p>
                      <a:pPr algn="r" fontAlgn="b"/>
                      <a:r>
                        <a:rPr lang="en-US" sz="1400" u="none" strike="noStrike">
                          <a:effectLst/>
                        </a:rPr>
                        <a:t>705</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2012</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Lexus</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dirty="0">
                          <a:effectLst/>
                        </a:rPr>
                        <a:t>CT 200h</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a:effectLst/>
                        </a:rPr>
                        <a:t>10.4</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Hatchback</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43</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29120</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dirty="0">
                          <a:effectLst/>
                        </a:rPr>
                        <a:t>3206</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dirty="0">
                          <a:effectLst/>
                        </a:rPr>
                        <a:t>4</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a:effectLst/>
                        </a:rPr>
                        <a:t>98</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5</a:t>
                      </a:r>
                      <a:endParaRPr lang="en-US" sz="1400" b="0" i="0" u="none" strike="noStrike">
                        <a:solidFill>
                          <a:srgbClr val="000000"/>
                        </a:solidFill>
                        <a:effectLst/>
                        <a:latin typeface="Calibri"/>
                      </a:endParaRPr>
                    </a:p>
                  </a:txBody>
                  <a:tcPr marL="12044" marR="12044" marT="12044" marB="0" anchor="b"/>
                </a:tc>
              </a:tr>
              <a:tr h="240878">
                <a:tc>
                  <a:txBody>
                    <a:bodyPr/>
                    <a:lstStyle/>
                    <a:p>
                      <a:pPr algn="r" fontAlgn="b"/>
                      <a:r>
                        <a:rPr lang="en-US" sz="1400" u="none" strike="noStrike">
                          <a:effectLst/>
                        </a:rPr>
                        <a:t>832</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2012</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Toyota</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Camry Hybrid</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7.2</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Sedan</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43</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25900</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3435</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dirty="0">
                          <a:effectLst/>
                        </a:rPr>
                        <a:t>4</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a:effectLst/>
                        </a:rPr>
                        <a:t>156</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5</a:t>
                      </a:r>
                      <a:endParaRPr lang="en-US" sz="1400" b="0" i="0" u="none" strike="noStrike">
                        <a:solidFill>
                          <a:srgbClr val="000000"/>
                        </a:solidFill>
                        <a:effectLst/>
                        <a:latin typeface="Calibri"/>
                      </a:endParaRPr>
                    </a:p>
                  </a:txBody>
                  <a:tcPr marL="12044" marR="12044" marT="12044" marB="0" anchor="b"/>
                </a:tc>
              </a:tr>
              <a:tr h="240878">
                <a:tc>
                  <a:txBody>
                    <a:bodyPr/>
                    <a:lstStyle/>
                    <a:p>
                      <a:pPr algn="r" fontAlgn="b"/>
                      <a:r>
                        <a:rPr lang="en-US" sz="1400" u="none" strike="noStrike">
                          <a:effectLst/>
                        </a:rPr>
                        <a:t>630</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2012</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Ford</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Fusion Hybrid</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8.7</a:t>
                      </a:r>
                      <a:endParaRPr lang="en-US" sz="1400" b="0" i="0" u="none" strike="noStrike">
                        <a:solidFill>
                          <a:srgbClr val="000000"/>
                        </a:solidFill>
                        <a:effectLst/>
                        <a:latin typeface="Calibri"/>
                      </a:endParaRPr>
                    </a:p>
                  </a:txBody>
                  <a:tcPr marL="12044" marR="12044" marT="12044" marB="0" anchor="b"/>
                </a:tc>
                <a:tc>
                  <a:txBody>
                    <a:bodyPr/>
                    <a:lstStyle/>
                    <a:p>
                      <a:pPr algn="l" fontAlgn="b"/>
                      <a:r>
                        <a:rPr lang="en-US" sz="1400" u="none" strike="noStrike">
                          <a:effectLst/>
                        </a:rPr>
                        <a:t>Sedan</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41</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28775</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a:effectLst/>
                        </a:rPr>
                        <a:t>3720</a:t>
                      </a:r>
                      <a:endParaRPr lang="en-US" sz="1400" b="0" i="0" u="none" strike="noStrike">
                        <a:solidFill>
                          <a:srgbClr val="000000"/>
                        </a:solidFill>
                        <a:effectLst/>
                        <a:latin typeface="Calibri"/>
                      </a:endParaRPr>
                    </a:p>
                  </a:txBody>
                  <a:tcPr marL="12044" marR="12044" marT="12044" marB="0" anchor="b"/>
                </a:tc>
                <a:tc>
                  <a:txBody>
                    <a:bodyPr/>
                    <a:lstStyle/>
                    <a:p>
                      <a:pPr algn="r" fontAlgn="b"/>
                      <a:r>
                        <a:rPr lang="en-US" sz="1400" u="none" strike="noStrike" dirty="0">
                          <a:effectLst/>
                        </a:rPr>
                        <a:t>4</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dirty="0">
                          <a:effectLst/>
                        </a:rPr>
                        <a:t>156</a:t>
                      </a:r>
                      <a:endParaRPr lang="en-US" sz="1400" b="0" i="0" u="none" strike="noStrike" dirty="0">
                        <a:solidFill>
                          <a:srgbClr val="000000"/>
                        </a:solidFill>
                        <a:effectLst/>
                        <a:latin typeface="Calibri"/>
                      </a:endParaRPr>
                    </a:p>
                  </a:txBody>
                  <a:tcPr marL="12044" marR="12044" marT="12044" marB="0" anchor="b"/>
                </a:tc>
                <a:tc>
                  <a:txBody>
                    <a:bodyPr/>
                    <a:lstStyle/>
                    <a:p>
                      <a:pPr algn="r" fontAlgn="b"/>
                      <a:r>
                        <a:rPr lang="en-US" sz="1400" u="none" strike="noStrike" dirty="0">
                          <a:effectLst/>
                        </a:rPr>
                        <a:t>5</a:t>
                      </a:r>
                      <a:endParaRPr lang="en-US" sz="1400" b="0" i="0" u="none" strike="noStrike" dirty="0">
                        <a:solidFill>
                          <a:srgbClr val="000000"/>
                        </a:solidFill>
                        <a:effectLst/>
                        <a:latin typeface="Calibri"/>
                      </a:endParaRPr>
                    </a:p>
                  </a:txBody>
                  <a:tcPr marL="12044" marR="12044" marT="12044" marB="0" anchor="b"/>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Overlapping Clusters</a:t>
            </a:r>
            <a:endParaRPr lang="en-US"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519" y="1280162"/>
            <a:ext cx="7248617" cy="435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2236772" y="1828802"/>
            <a:ext cx="2799470" cy="2236763"/>
          </a:xfrm>
          <a:custGeom>
            <a:avLst/>
            <a:gdLst>
              <a:gd name="connsiteX0" fmla="*/ 2799470 w 2799470"/>
              <a:gd name="connsiteY0" fmla="*/ 858129 h 2236763"/>
              <a:gd name="connsiteX1" fmla="*/ 2799470 w 2799470"/>
              <a:gd name="connsiteY1" fmla="*/ 858129 h 2236763"/>
              <a:gd name="connsiteX2" fmla="*/ 2616590 w 2799470"/>
              <a:gd name="connsiteY2" fmla="*/ 984739 h 2236763"/>
              <a:gd name="connsiteX3" fmla="*/ 2532184 w 2799470"/>
              <a:gd name="connsiteY3" fmla="*/ 1041009 h 2236763"/>
              <a:gd name="connsiteX4" fmla="*/ 2489981 w 2799470"/>
              <a:gd name="connsiteY4" fmla="*/ 1181686 h 2236763"/>
              <a:gd name="connsiteX5" fmla="*/ 2461846 w 2799470"/>
              <a:gd name="connsiteY5" fmla="*/ 1209822 h 2236763"/>
              <a:gd name="connsiteX6" fmla="*/ 2433710 w 2799470"/>
              <a:gd name="connsiteY6" fmla="*/ 1252025 h 2236763"/>
              <a:gd name="connsiteX7" fmla="*/ 2405575 w 2799470"/>
              <a:gd name="connsiteY7" fmla="*/ 1308296 h 2236763"/>
              <a:gd name="connsiteX8" fmla="*/ 2349304 w 2799470"/>
              <a:gd name="connsiteY8" fmla="*/ 1392702 h 2236763"/>
              <a:gd name="connsiteX9" fmla="*/ 2335237 w 2799470"/>
              <a:gd name="connsiteY9" fmla="*/ 1434905 h 2236763"/>
              <a:gd name="connsiteX10" fmla="*/ 2307101 w 2799470"/>
              <a:gd name="connsiteY10" fmla="*/ 1463040 h 2236763"/>
              <a:gd name="connsiteX11" fmla="*/ 2278966 w 2799470"/>
              <a:gd name="connsiteY11" fmla="*/ 1505243 h 2236763"/>
              <a:gd name="connsiteX12" fmla="*/ 2250830 w 2799470"/>
              <a:gd name="connsiteY12" fmla="*/ 1533379 h 2236763"/>
              <a:gd name="connsiteX13" fmla="*/ 2222695 w 2799470"/>
              <a:gd name="connsiteY13" fmla="*/ 1575582 h 2236763"/>
              <a:gd name="connsiteX14" fmla="*/ 2138289 w 2799470"/>
              <a:gd name="connsiteY14" fmla="*/ 1631852 h 2236763"/>
              <a:gd name="connsiteX15" fmla="*/ 2039815 w 2799470"/>
              <a:gd name="connsiteY15" fmla="*/ 1702191 h 2236763"/>
              <a:gd name="connsiteX16" fmla="*/ 1997612 w 2799470"/>
              <a:gd name="connsiteY16" fmla="*/ 1730326 h 2236763"/>
              <a:gd name="connsiteX17" fmla="*/ 1899138 w 2799470"/>
              <a:gd name="connsiteY17" fmla="*/ 1814732 h 2236763"/>
              <a:gd name="connsiteX18" fmla="*/ 1814732 w 2799470"/>
              <a:gd name="connsiteY18" fmla="*/ 1885071 h 2236763"/>
              <a:gd name="connsiteX19" fmla="*/ 1772529 w 2799470"/>
              <a:gd name="connsiteY19" fmla="*/ 1927274 h 2236763"/>
              <a:gd name="connsiteX20" fmla="*/ 1730326 w 2799470"/>
              <a:gd name="connsiteY20" fmla="*/ 1955409 h 2236763"/>
              <a:gd name="connsiteX21" fmla="*/ 1702190 w 2799470"/>
              <a:gd name="connsiteY21" fmla="*/ 1983545 h 2236763"/>
              <a:gd name="connsiteX22" fmla="*/ 1659987 w 2799470"/>
              <a:gd name="connsiteY22" fmla="*/ 2011680 h 2236763"/>
              <a:gd name="connsiteX23" fmla="*/ 1631852 w 2799470"/>
              <a:gd name="connsiteY23" fmla="*/ 2039816 h 2236763"/>
              <a:gd name="connsiteX24" fmla="*/ 1547446 w 2799470"/>
              <a:gd name="connsiteY24" fmla="*/ 2096086 h 2236763"/>
              <a:gd name="connsiteX25" fmla="*/ 1477107 w 2799470"/>
              <a:gd name="connsiteY25" fmla="*/ 2166425 h 2236763"/>
              <a:gd name="connsiteX26" fmla="*/ 1392701 w 2799470"/>
              <a:gd name="connsiteY26" fmla="*/ 2208628 h 2236763"/>
              <a:gd name="connsiteX27" fmla="*/ 1280160 w 2799470"/>
              <a:gd name="connsiteY27" fmla="*/ 2236763 h 2236763"/>
              <a:gd name="connsiteX28" fmla="*/ 773723 w 2799470"/>
              <a:gd name="connsiteY28" fmla="*/ 2222696 h 2236763"/>
              <a:gd name="connsiteX29" fmla="*/ 717452 w 2799470"/>
              <a:gd name="connsiteY29" fmla="*/ 2208628 h 2236763"/>
              <a:gd name="connsiteX30" fmla="*/ 633046 w 2799470"/>
              <a:gd name="connsiteY30" fmla="*/ 2194560 h 2236763"/>
              <a:gd name="connsiteX31" fmla="*/ 576775 w 2799470"/>
              <a:gd name="connsiteY31" fmla="*/ 2180492 h 2236763"/>
              <a:gd name="connsiteX32" fmla="*/ 492369 w 2799470"/>
              <a:gd name="connsiteY32" fmla="*/ 2166425 h 2236763"/>
              <a:gd name="connsiteX33" fmla="*/ 393895 w 2799470"/>
              <a:gd name="connsiteY33" fmla="*/ 2138289 h 2236763"/>
              <a:gd name="connsiteX34" fmla="*/ 365760 w 2799470"/>
              <a:gd name="connsiteY34" fmla="*/ 2096086 h 2236763"/>
              <a:gd name="connsiteX35" fmla="*/ 295421 w 2799470"/>
              <a:gd name="connsiteY35" fmla="*/ 2039816 h 2236763"/>
              <a:gd name="connsiteX36" fmla="*/ 267286 w 2799470"/>
              <a:gd name="connsiteY36" fmla="*/ 1955409 h 2236763"/>
              <a:gd name="connsiteX37" fmla="*/ 253218 w 2799470"/>
              <a:gd name="connsiteY37" fmla="*/ 1913206 h 2236763"/>
              <a:gd name="connsiteX38" fmla="*/ 225083 w 2799470"/>
              <a:gd name="connsiteY38" fmla="*/ 1786597 h 2236763"/>
              <a:gd name="connsiteX39" fmla="*/ 211015 w 2799470"/>
              <a:gd name="connsiteY39" fmla="*/ 1617785 h 2236763"/>
              <a:gd name="connsiteX40" fmla="*/ 154744 w 2799470"/>
              <a:gd name="connsiteY40" fmla="*/ 1420837 h 2236763"/>
              <a:gd name="connsiteX41" fmla="*/ 126609 w 2799470"/>
              <a:gd name="connsiteY41" fmla="*/ 1378634 h 2236763"/>
              <a:gd name="connsiteX42" fmla="*/ 112541 w 2799470"/>
              <a:gd name="connsiteY42" fmla="*/ 1336431 h 2236763"/>
              <a:gd name="connsiteX43" fmla="*/ 84406 w 2799470"/>
              <a:gd name="connsiteY43" fmla="*/ 1280160 h 2236763"/>
              <a:gd name="connsiteX44" fmla="*/ 42203 w 2799470"/>
              <a:gd name="connsiteY44" fmla="*/ 1195754 h 2236763"/>
              <a:gd name="connsiteX45" fmla="*/ 28135 w 2799470"/>
              <a:gd name="connsiteY45" fmla="*/ 1125416 h 2236763"/>
              <a:gd name="connsiteX46" fmla="*/ 14067 w 2799470"/>
              <a:gd name="connsiteY46" fmla="*/ 1012874 h 2236763"/>
              <a:gd name="connsiteX47" fmla="*/ 0 w 2799470"/>
              <a:gd name="connsiteY47" fmla="*/ 956603 h 2236763"/>
              <a:gd name="connsiteX48" fmla="*/ 14067 w 2799470"/>
              <a:gd name="connsiteY48" fmla="*/ 576776 h 2236763"/>
              <a:gd name="connsiteX49" fmla="*/ 56270 w 2799470"/>
              <a:gd name="connsiteY49" fmla="*/ 436099 h 2236763"/>
              <a:gd name="connsiteX50" fmla="*/ 98474 w 2799470"/>
              <a:gd name="connsiteY50" fmla="*/ 351692 h 2236763"/>
              <a:gd name="connsiteX51" fmla="*/ 140677 w 2799470"/>
              <a:gd name="connsiteY51" fmla="*/ 281354 h 2236763"/>
              <a:gd name="connsiteX52" fmla="*/ 154744 w 2799470"/>
              <a:gd name="connsiteY52" fmla="*/ 239151 h 2236763"/>
              <a:gd name="connsiteX53" fmla="*/ 253218 w 2799470"/>
              <a:gd name="connsiteY53" fmla="*/ 154745 h 2236763"/>
              <a:gd name="connsiteX54" fmla="*/ 295421 w 2799470"/>
              <a:gd name="connsiteY54" fmla="*/ 140677 h 2236763"/>
              <a:gd name="connsiteX55" fmla="*/ 323557 w 2799470"/>
              <a:gd name="connsiteY55" fmla="*/ 112542 h 2236763"/>
              <a:gd name="connsiteX56" fmla="*/ 450166 w 2799470"/>
              <a:gd name="connsiteY56" fmla="*/ 70339 h 2236763"/>
              <a:gd name="connsiteX57" fmla="*/ 576775 w 2799470"/>
              <a:gd name="connsiteY57" fmla="*/ 28136 h 2236763"/>
              <a:gd name="connsiteX58" fmla="*/ 618978 w 2799470"/>
              <a:gd name="connsiteY58" fmla="*/ 14068 h 2236763"/>
              <a:gd name="connsiteX59" fmla="*/ 745587 w 2799470"/>
              <a:gd name="connsiteY59" fmla="*/ 0 h 2236763"/>
              <a:gd name="connsiteX60" fmla="*/ 1125415 w 2799470"/>
              <a:gd name="connsiteY60" fmla="*/ 14068 h 2236763"/>
              <a:gd name="connsiteX61" fmla="*/ 1195754 w 2799470"/>
              <a:gd name="connsiteY61" fmla="*/ 28136 h 2236763"/>
              <a:gd name="connsiteX62" fmla="*/ 1280160 w 2799470"/>
              <a:gd name="connsiteY62" fmla="*/ 42203 h 2236763"/>
              <a:gd name="connsiteX63" fmla="*/ 1406769 w 2799470"/>
              <a:gd name="connsiteY63" fmla="*/ 84406 h 2236763"/>
              <a:gd name="connsiteX64" fmla="*/ 1463040 w 2799470"/>
              <a:gd name="connsiteY64" fmla="*/ 98474 h 2236763"/>
              <a:gd name="connsiteX65" fmla="*/ 1547446 w 2799470"/>
              <a:gd name="connsiteY65" fmla="*/ 126609 h 2236763"/>
              <a:gd name="connsiteX66" fmla="*/ 1631852 w 2799470"/>
              <a:gd name="connsiteY66" fmla="*/ 154745 h 2236763"/>
              <a:gd name="connsiteX67" fmla="*/ 1674055 w 2799470"/>
              <a:gd name="connsiteY67" fmla="*/ 168812 h 2236763"/>
              <a:gd name="connsiteX68" fmla="*/ 1744394 w 2799470"/>
              <a:gd name="connsiteY68" fmla="*/ 225083 h 2236763"/>
              <a:gd name="connsiteX69" fmla="*/ 1885070 w 2799470"/>
              <a:gd name="connsiteY69" fmla="*/ 267286 h 2236763"/>
              <a:gd name="connsiteX70" fmla="*/ 2475914 w 2799470"/>
              <a:gd name="connsiteY70" fmla="*/ 323557 h 2236763"/>
              <a:gd name="connsiteX71" fmla="*/ 2489981 w 2799470"/>
              <a:gd name="connsiteY71" fmla="*/ 450166 h 2236763"/>
              <a:gd name="connsiteX72" fmla="*/ 2518117 w 2799470"/>
              <a:gd name="connsiteY72" fmla="*/ 478302 h 2236763"/>
              <a:gd name="connsiteX73" fmla="*/ 2574387 w 2799470"/>
              <a:gd name="connsiteY73" fmla="*/ 548640 h 2236763"/>
              <a:gd name="connsiteX74" fmla="*/ 2658794 w 2799470"/>
              <a:gd name="connsiteY74" fmla="*/ 647114 h 2236763"/>
              <a:gd name="connsiteX75" fmla="*/ 2715064 w 2799470"/>
              <a:gd name="connsiteY75" fmla="*/ 689317 h 2236763"/>
              <a:gd name="connsiteX76" fmla="*/ 2771335 w 2799470"/>
              <a:gd name="connsiteY76" fmla="*/ 745588 h 2236763"/>
              <a:gd name="connsiteX77" fmla="*/ 2799470 w 2799470"/>
              <a:gd name="connsiteY77" fmla="*/ 858129 h 22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799470" h="2236763">
                <a:moveTo>
                  <a:pt x="2799470" y="858129"/>
                </a:moveTo>
                <a:lnTo>
                  <a:pt x="2799470" y="858129"/>
                </a:lnTo>
                <a:cubicBezTo>
                  <a:pt x="2657272" y="929229"/>
                  <a:pt x="2716586" y="884743"/>
                  <a:pt x="2616590" y="984739"/>
                </a:cubicBezTo>
                <a:cubicBezTo>
                  <a:pt x="2592680" y="1008649"/>
                  <a:pt x="2532184" y="1041009"/>
                  <a:pt x="2532184" y="1041009"/>
                </a:cubicBezTo>
                <a:cubicBezTo>
                  <a:pt x="2510924" y="1126052"/>
                  <a:pt x="2524231" y="1078938"/>
                  <a:pt x="2489981" y="1181686"/>
                </a:cubicBezTo>
                <a:cubicBezTo>
                  <a:pt x="2485787" y="1194269"/>
                  <a:pt x="2470131" y="1199465"/>
                  <a:pt x="2461846" y="1209822"/>
                </a:cubicBezTo>
                <a:cubicBezTo>
                  <a:pt x="2451284" y="1223024"/>
                  <a:pt x="2442098" y="1237345"/>
                  <a:pt x="2433710" y="1252025"/>
                </a:cubicBezTo>
                <a:cubicBezTo>
                  <a:pt x="2423306" y="1270233"/>
                  <a:pt x="2416364" y="1290314"/>
                  <a:pt x="2405575" y="1308296"/>
                </a:cubicBezTo>
                <a:cubicBezTo>
                  <a:pt x="2388178" y="1337292"/>
                  <a:pt x="2349304" y="1392702"/>
                  <a:pt x="2349304" y="1392702"/>
                </a:cubicBezTo>
                <a:cubicBezTo>
                  <a:pt x="2344615" y="1406770"/>
                  <a:pt x="2342866" y="1422190"/>
                  <a:pt x="2335237" y="1434905"/>
                </a:cubicBezTo>
                <a:cubicBezTo>
                  <a:pt x="2328413" y="1446278"/>
                  <a:pt x="2315387" y="1452683"/>
                  <a:pt x="2307101" y="1463040"/>
                </a:cubicBezTo>
                <a:cubicBezTo>
                  <a:pt x="2296539" y="1476242"/>
                  <a:pt x="2289528" y="1492041"/>
                  <a:pt x="2278966" y="1505243"/>
                </a:cubicBezTo>
                <a:cubicBezTo>
                  <a:pt x="2270680" y="1515600"/>
                  <a:pt x="2259116" y="1523022"/>
                  <a:pt x="2250830" y="1533379"/>
                </a:cubicBezTo>
                <a:cubicBezTo>
                  <a:pt x="2240268" y="1546581"/>
                  <a:pt x="2235419" y="1564449"/>
                  <a:pt x="2222695" y="1575582"/>
                </a:cubicBezTo>
                <a:cubicBezTo>
                  <a:pt x="2197247" y="1597849"/>
                  <a:pt x="2166424" y="1613095"/>
                  <a:pt x="2138289" y="1631852"/>
                </a:cubicBezTo>
                <a:cubicBezTo>
                  <a:pt x="2038844" y="1698149"/>
                  <a:pt x="2161940" y="1614960"/>
                  <a:pt x="2039815" y="1702191"/>
                </a:cubicBezTo>
                <a:cubicBezTo>
                  <a:pt x="2026057" y="1712018"/>
                  <a:pt x="2010449" y="1719323"/>
                  <a:pt x="1997612" y="1730326"/>
                </a:cubicBezTo>
                <a:cubicBezTo>
                  <a:pt x="1878216" y="1832665"/>
                  <a:pt x="1996026" y="1750141"/>
                  <a:pt x="1899138" y="1814732"/>
                </a:cubicBezTo>
                <a:cubicBezTo>
                  <a:pt x="1843674" y="1897932"/>
                  <a:pt x="1905595" y="1820169"/>
                  <a:pt x="1814732" y="1885071"/>
                </a:cubicBezTo>
                <a:cubicBezTo>
                  <a:pt x="1798543" y="1896634"/>
                  <a:pt x="1787813" y="1914538"/>
                  <a:pt x="1772529" y="1927274"/>
                </a:cubicBezTo>
                <a:cubicBezTo>
                  <a:pt x="1759541" y="1938098"/>
                  <a:pt x="1743528" y="1944847"/>
                  <a:pt x="1730326" y="1955409"/>
                </a:cubicBezTo>
                <a:cubicBezTo>
                  <a:pt x="1719969" y="1963695"/>
                  <a:pt x="1712547" y="1975259"/>
                  <a:pt x="1702190" y="1983545"/>
                </a:cubicBezTo>
                <a:cubicBezTo>
                  <a:pt x="1688988" y="1994107"/>
                  <a:pt x="1673189" y="2001118"/>
                  <a:pt x="1659987" y="2011680"/>
                </a:cubicBezTo>
                <a:cubicBezTo>
                  <a:pt x="1649630" y="2019966"/>
                  <a:pt x="1642463" y="2031858"/>
                  <a:pt x="1631852" y="2039816"/>
                </a:cubicBezTo>
                <a:cubicBezTo>
                  <a:pt x="1604801" y="2060105"/>
                  <a:pt x="1575581" y="2077329"/>
                  <a:pt x="1547446" y="2096086"/>
                </a:cubicBezTo>
                <a:cubicBezTo>
                  <a:pt x="1519857" y="2114479"/>
                  <a:pt x="1500553" y="2142979"/>
                  <a:pt x="1477107" y="2166425"/>
                </a:cubicBezTo>
                <a:cubicBezTo>
                  <a:pt x="1453099" y="2190433"/>
                  <a:pt x="1424164" y="2200047"/>
                  <a:pt x="1392701" y="2208628"/>
                </a:cubicBezTo>
                <a:cubicBezTo>
                  <a:pt x="1355395" y="2218802"/>
                  <a:pt x="1280160" y="2236763"/>
                  <a:pt x="1280160" y="2236763"/>
                </a:cubicBezTo>
                <a:cubicBezTo>
                  <a:pt x="1111348" y="2232074"/>
                  <a:pt x="942390" y="2231129"/>
                  <a:pt x="773723" y="2222696"/>
                </a:cubicBezTo>
                <a:cubicBezTo>
                  <a:pt x="754413" y="2221731"/>
                  <a:pt x="736411" y="2212420"/>
                  <a:pt x="717452" y="2208628"/>
                </a:cubicBezTo>
                <a:cubicBezTo>
                  <a:pt x="689482" y="2203034"/>
                  <a:pt x="661016" y="2200154"/>
                  <a:pt x="633046" y="2194560"/>
                </a:cubicBezTo>
                <a:cubicBezTo>
                  <a:pt x="614087" y="2190768"/>
                  <a:pt x="595734" y="2184284"/>
                  <a:pt x="576775" y="2180492"/>
                </a:cubicBezTo>
                <a:cubicBezTo>
                  <a:pt x="548806" y="2174898"/>
                  <a:pt x="520338" y="2172019"/>
                  <a:pt x="492369" y="2166425"/>
                </a:cubicBezTo>
                <a:cubicBezTo>
                  <a:pt x="448210" y="2157593"/>
                  <a:pt x="434117" y="2151697"/>
                  <a:pt x="393895" y="2138289"/>
                </a:cubicBezTo>
                <a:cubicBezTo>
                  <a:pt x="384517" y="2124221"/>
                  <a:pt x="376322" y="2109288"/>
                  <a:pt x="365760" y="2096086"/>
                </a:cubicBezTo>
                <a:cubicBezTo>
                  <a:pt x="342852" y="2067452"/>
                  <a:pt x="326755" y="2060705"/>
                  <a:pt x="295421" y="2039816"/>
                </a:cubicBezTo>
                <a:lnTo>
                  <a:pt x="267286" y="1955409"/>
                </a:lnTo>
                <a:cubicBezTo>
                  <a:pt x="262597" y="1941341"/>
                  <a:pt x="255656" y="1927833"/>
                  <a:pt x="253218" y="1913206"/>
                </a:cubicBezTo>
                <a:cubicBezTo>
                  <a:pt x="236712" y="1814173"/>
                  <a:pt x="248170" y="1855860"/>
                  <a:pt x="225083" y="1786597"/>
                </a:cubicBezTo>
                <a:cubicBezTo>
                  <a:pt x="220394" y="1730326"/>
                  <a:pt x="219391" y="1673626"/>
                  <a:pt x="211015" y="1617785"/>
                </a:cubicBezTo>
                <a:cubicBezTo>
                  <a:pt x="201379" y="1553545"/>
                  <a:pt x="175404" y="1482814"/>
                  <a:pt x="154744" y="1420837"/>
                </a:cubicBezTo>
                <a:cubicBezTo>
                  <a:pt x="149397" y="1404797"/>
                  <a:pt x="134170" y="1393756"/>
                  <a:pt x="126609" y="1378634"/>
                </a:cubicBezTo>
                <a:cubicBezTo>
                  <a:pt x="119977" y="1365371"/>
                  <a:pt x="118382" y="1350061"/>
                  <a:pt x="112541" y="1336431"/>
                </a:cubicBezTo>
                <a:cubicBezTo>
                  <a:pt x="104280" y="1317156"/>
                  <a:pt x="92667" y="1299435"/>
                  <a:pt x="84406" y="1280160"/>
                </a:cubicBezTo>
                <a:cubicBezTo>
                  <a:pt x="49461" y="1198622"/>
                  <a:pt x="96270" y="1276856"/>
                  <a:pt x="42203" y="1195754"/>
                </a:cubicBezTo>
                <a:cubicBezTo>
                  <a:pt x="37514" y="1172308"/>
                  <a:pt x="31771" y="1149048"/>
                  <a:pt x="28135" y="1125416"/>
                </a:cubicBezTo>
                <a:cubicBezTo>
                  <a:pt x="22386" y="1088050"/>
                  <a:pt x="20282" y="1050166"/>
                  <a:pt x="14067" y="1012874"/>
                </a:cubicBezTo>
                <a:cubicBezTo>
                  <a:pt x="10889" y="993803"/>
                  <a:pt x="4689" y="975360"/>
                  <a:pt x="0" y="956603"/>
                </a:cubicBezTo>
                <a:cubicBezTo>
                  <a:pt x="4689" y="829994"/>
                  <a:pt x="5910" y="703209"/>
                  <a:pt x="14067" y="576776"/>
                </a:cubicBezTo>
                <a:cubicBezTo>
                  <a:pt x="15768" y="550415"/>
                  <a:pt x="52025" y="448834"/>
                  <a:pt x="56270" y="436099"/>
                </a:cubicBezTo>
                <a:cubicBezTo>
                  <a:pt x="82196" y="358319"/>
                  <a:pt x="50739" y="399427"/>
                  <a:pt x="98474" y="351692"/>
                </a:cubicBezTo>
                <a:cubicBezTo>
                  <a:pt x="138323" y="232138"/>
                  <a:pt x="82746" y="377905"/>
                  <a:pt x="140677" y="281354"/>
                </a:cubicBezTo>
                <a:cubicBezTo>
                  <a:pt x="148306" y="268639"/>
                  <a:pt x="146125" y="251218"/>
                  <a:pt x="154744" y="239151"/>
                </a:cubicBezTo>
                <a:cubicBezTo>
                  <a:pt x="173973" y="212230"/>
                  <a:pt x="220173" y="171268"/>
                  <a:pt x="253218" y="154745"/>
                </a:cubicBezTo>
                <a:cubicBezTo>
                  <a:pt x="266481" y="148113"/>
                  <a:pt x="281353" y="145366"/>
                  <a:pt x="295421" y="140677"/>
                </a:cubicBezTo>
                <a:cubicBezTo>
                  <a:pt x="304800" y="131299"/>
                  <a:pt x="311694" y="118473"/>
                  <a:pt x="323557" y="112542"/>
                </a:cubicBezTo>
                <a:cubicBezTo>
                  <a:pt x="323574" y="112534"/>
                  <a:pt x="429055" y="77376"/>
                  <a:pt x="450166" y="70339"/>
                </a:cubicBezTo>
                <a:lnTo>
                  <a:pt x="576775" y="28136"/>
                </a:lnTo>
                <a:cubicBezTo>
                  <a:pt x="590843" y="23447"/>
                  <a:pt x="604240" y="15706"/>
                  <a:pt x="618978" y="14068"/>
                </a:cubicBezTo>
                <a:lnTo>
                  <a:pt x="745587" y="0"/>
                </a:lnTo>
                <a:cubicBezTo>
                  <a:pt x="872196" y="4689"/>
                  <a:pt x="998966" y="6165"/>
                  <a:pt x="1125415" y="14068"/>
                </a:cubicBezTo>
                <a:cubicBezTo>
                  <a:pt x="1149279" y="15560"/>
                  <a:pt x="1172229" y="23859"/>
                  <a:pt x="1195754" y="28136"/>
                </a:cubicBezTo>
                <a:cubicBezTo>
                  <a:pt x="1223817" y="33238"/>
                  <a:pt x="1252025" y="37514"/>
                  <a:pt x="1280160" y="42203"/>
                </a:cubicBezTo>
                <a:lnTo>
                  <a:pt x="1406769" y="84406"/>
                </a:lnTo>
                <a:cubicBezTo>
                  <a:pt x="1425111" y="90520"/>
                  <a:pt x="1444521" y="92918"/>
                  <a:pt x="1463040" y="98474"/>
                </a:cubicBezTo>
                <a:cubicBezTo>
                  <a:pt x="1491446" y="106996"/>
                  <a:pt x="1519311" y="117231"/>
                  <a:pt x="1547446" y="126609"/>
                </a:cubicBezTo>
                <a:lnTo>
                  <a:pt x="1631852" y="154745"/>
                </a:lnTo>
                <a:lnTo>
                  <a:pt x="1674055" y="168812"/>
                </a:lnTo>
                <a:cubicBezTo>
                  <a:pt x="1697442" y="192200"/>
                  <a:pt x="1712447" y="210884"/>
                  <a:pt x="1744394" y="225083"/>
                </a:cubicBezTo>
                <a:cubicBezTo>
                  <a:pt x="1788436" y="244657"/>
                  <a:pt x="1791285" y="250874"/>
                  <a:pt x="1885070" y="267286"/>
                </a:cubicBezTo>
                <a:lnTo>
                  <a:pt x="2475914" y="323557"/>
                </a:lnTo>
                <a:cubicBezTo>
                  <a:pt x="2480603" y="365760"/>
                  <a:pt x="2478808" y="409200"/>
                  <a:pt x="2489981" y="450166"/>
                </a:cubicBezTo>
                <a:cubicBezTo>
                  <a:pt x="2493471" y="462962"/>
                  <a:pt x="2511293" y="466929"/>
                  <a:pt x="2518117" y="478302"/>
                </a:cubicBezTo>
                <a:cubicBezTo>
                  <a:pt x="2563417" y="553802"/>
                  <a:pt x="2490331" y="492603"/>
                  <a:pt x="2574387" y="548640"/>
                </a:cubicBezTo>
                <a:cubicBezTo>
                  <a:pt x="2617237" y="612914"/>
                  <a:pt x="2590568" y="578888"/>
                  <a:pt x="2658794" y="647114"/>
                </a:cubicBezTo>
                <a:cubicBezTo>
                  <a:pt x="2675373" y="663693"/>
                  <a:pt x="2697419" y="673878"/>
                  <a:pt x="2715064" y="689317"/>
                </a:cubicBezTo>
                <a:cubicBezTo>
                  <a:pt x="2735027" y="706785"/>
                  <a:pt x="2771335" y="745588"/>
                  <a:pt x="2771335" y="745588"/>
                </a:cubicBezTo>
                <a:cubicBezTo>
                  <a:pt x="2788369" y="796688"/>
                  <a:pt x="2794781" y="839372"/>
                  <a:pt x="2799470" y="858129"/>
                </a:cubicBezTo>
                <a:close/>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 name="Freeform 3"/>
          <p:cNvSpPr/>
          <p:nvPr/>
        </p:nvSpPr>
        <p:spPr>
          <a:xfrm>
            <a:off x="3362187" y="1645922"/>
            <a:ext cx="3108960" cy="1871003"/>
          </a:xfrm>
          <a:custGeom>
            <a:avLst/>
            <a:gdLst>
              <a:gd name="connsiteX0" fmla="*/ 2152357 w 3108960"/>
              <a:gd name="connsiteY0" fmla="*/ 0 h 1871003"/>
              <a:gd name="connsiteX1" fmla="*/ 2152357 w 3108960"/>
              <a:gd name="connsiteY1" fmla="*/ 0 h 1871003"/>
              <a:gd name="connsiteX2" fmla="*/ 1828800 w 3108960"/>
              <a:gd name="connsiteY2" fmla="*/ 28136 h 1871003"/>
              <a:gd name="connsiteX3" fmla="*/ 1772529 w 3108960"/>
              <a:gd name="connsiteY3" fmla="*/ 42203 h 1871003"/>
              <a:gd name="connsiteX4" fmla="*/ 1688123 w 3108960"/>
              <a:gd name="connsiteY4" fmla="*/ 70339 h 1871003"/>
              <a:gd name="connsiteX5" fmla="*/ 1645920 w 3108960"/>
              <a:gd name="connsiteY5" fmla="*/ 84406 h 1871003"/>
              <a:gd name="connsiteX6" fmla="*/ 1603717 w 3108960"/>
              <a:gd name="connsiteY6" fmla="*/ 98474 h 1871003"/>
              <a:gd name="connsiteX7" fmla="*/ 1463040 w 3108960"/>
              <a:gd name="connsiteY7" fmla="*/ 140677 h 1871003"/>
              <a:gd name="connsiteX8" fmla="*/ 1420837 w 3108960"/>
              <a:gd name="connsiteY8" fmla="*/ 154745 h 1871003"/>
              <a:gd name="connsiteX9" fmla="*/ 1308295 w 3108960"/>
              <a:gd name="connsiteY9" fmla="*/ 168812 h 1871003"/>
              <a:gd name="connsiteX10" fmla="*/ 1252025 w 3108960"/>
              <a:gd name="connsiteY10" fmla="*/ 182880 h 1871003"/>
              <a:gd name="connsiteX11" fmla="*/ 1181686 w 3108960"/>
              <a:gd name="connsiteY11" fmla="*/ 196948 h 1871003"/>
              <a:gd name="connsiteX12" fmla="*/ 1139483 w 3108960"/>
              <a:gd name="connsiteY12" fmla="*/ 211016 h 1871003"/>
              <a:gd name="connsiteX13" fmla="*/ 1083212 w 3108960"/>
              <a:gd name="connsiteY13" fmla="*/ 225083 h 1871003"/>
              <a:gd name="connsiteX14" fmla="*/ 998806 w 3108960"/>
              <a:gd name="connsiteY14" fmla="*/ 253219 h 1871003"/>
              <a:gd name="connsiteX15" fmla="*/ 956603 w 3108960"/>
              <a:gd name="connsiteY15" fmla="*/ 267286 h 1871003"/>
              <a:gd name="connsiteX16" fmla="*/ 914400 w 3108960"/>
              <a:gd name="connsiteY16" fmla="*/ 281354 h 1871003"/>
              <a:gd name="connsiteX17" fmla="*/ 844062 w 3108960"/>
              <a:gd name="connsiteY17" fmla="*/ 295422 h 1871003"/>
              <a:gd name="connsiteX18" fmla="*/ 759655 w 3108960"/>
              <a:gd name="connsiteY18" fmla="*/ 323557 h 1871003"/>
              <a:gd name="connsiteX19" fmla="*/ 689317 w 3108960"/>
              <a:gd name="connsiteY19" fmla="*/ 337625 h 1871003"/>
              <a:gd name="connsiteX20" fmla="*/ 562708 w 3108960"/>
              <a:gd name="connsiteY20" fmla="*/ 393896 h 1871003"/>
              <a:gd name="connsiteX21" fmla="*/ 478302 w 3108960"/>
              <a:gd name="connsiteY21" fmla="*/ 422031 h 1871003"/>
              <a:gd name="connsiteX22" fmla="*/ 393895 w 3108960"/>
              <a:gd name="connsiteY22" fmla="*/ 478302 h 1871003"/>
              <a:gd name="connsiteX23" fmla="*/ 351692 w 3108960"/>
              <a:gd name="connsiteY23" fmla="*/ 506437 h 1871003"/>
              <a:gd name="connsiteX24" fmla="*/ 309489 w 3108960"/>
              <a:gd name="connsiteY24" fmla="*/ 520505 h 1871003"/>
              <a:gd name="connsiteX25" fmla="*/ 281354 w 3108960"/>
              <a:gd name="connsiteY25" fmla="*/ 562708 h 1871003"/>
              <a:gd name="connsiteX26" fmla="*/ 239151 w 3108960"/>
              <a:gd name="connsiteY26" fmla="*/ 590843 h 1871003"/>
              <a:gd name="connsiteX27" fmla="*/ 211015 w 3108960"/>
              <a:gd name="connsiteY27" fmla="*/ 618979 h 1871003"/>
              <a:gd name="connsiteX28" fmla="*/ 196948 w 3108960"/>
              <a:gd name="connsiteY28" fmla="*/ 661182 h 1871003"/>
              <a:gd name="connsiteX29" fmla="*/ 168812 w 3108960"/>
              <a:gd name="connsiteY29" fmla="*/ 689317 h 1871003"/>
              <a:gd name="connsiteX30" fmla="*/ 140677 w 3108960"/>
              <a:gd name="connsiteY30" fmla="*/ 773723 h 1871003"/>
              <a:gd name="connsiteX31" fmla="*/ 126609 w 3108960"/>
              <a:gd name="connsiteY31" fmla="*/ 829994 h 1871003"/>
              <a:gd name="connsiteX32" fmla="*/ 70339 w 3108960"/>
              <a:gd name="connsiteY32" fmla="*/ 914400 h 1871003"/>
              <a:gd name="connsiteX33" fmla="*/ 14068 w 3108960"/>
              <a:gd name="connsiteY33" fmla="*/ 984739 h 1871003"/>
              <a:gd name="connsiteX34" fmla="*/ 0 w 3108960"/>
              <a:gd name="connsiteY34" fmla="*/ 1026942 h 1871003"/>
              <a:gd name="connsiteX35" fmla="*/ 28135 w 3108960"/>
              <a:gd name="connsiteY35" fmla="*/ 1223889 h 1871003"/>
              <a:gd name="connsiteX36" fmla="*/ 56271 w 3108960"/>
              <a:gd name="connsiteY36" fmla="*/ 1252025 h 1871003"/>
              <a:gd name="connsiteX37" fmla="*/ 98474 w 3108960"/>
              <a:gd name="connsiteY37" fmla="*/ 1336431 h 1871003"/>
              <a:gd name="connsiteX38" fmla="*/ 140677 w 3108960"/>
              <a:gd name="connsiteY38" fmla="*/ 1364566 h 1871003"/>
              <a:gd name="connsiteX39" fmla="*/ 196948 w 3108960"/>
              <a:gd name="connsiteY39" fmla="*/ 1420837 h 1871003"/>
              <a:gd name="connsiteX40" fmla="*/ 239151 w 3108960"/>
              <a:gd name="connsiteY40" fmla="*/ 1463040 h 1871003"/>
              <a:gd name="connsiteX41" fmla="*/ 295422 w 3108960"/>
              <a:gd name="connsiteY41" fmla="*/ 1519311 h 1871003"/>
              <a:gd name="connsiteX42" fmla="*/ 337625 w 3108960"/>
              <a:gd name="connsiteY42" fmla="*/ 1547446 h 1871003"/>
              <a:gd name="connsiteX43" fmla="*/ 407963 w 3108960"/>
              <a:gd name="connsiteY43" fmla="*/ 1617785 h 1871003"/>
              <a:gd name="connsiteX44" fmla="*/ 436099 w 3108960"/>
              <a:gd name="connsiteY44" fmla="*/ 1645920 h 1871003"/>
              <a:gd name="connsiteX45" fmla="*/ 562708 w 3108960"/>
              <a:gd name="connsiteY45" fmla="*/ 1730326 h 1871003"/>
              <a:gd name="connsiteX46" fmla="*/ 618979 w 3108960"/>
              <a:gd name="connsiteY46" fmla="*/ 1744394 h 1871003"/>
              <a:gd name="connsiteX47" fmla="*/ 717452 w 3108960"/>
              <a:gd name="connsiteY47" fmla="*/ 1758462 h 1871003"/>
              <a:gd name="connsiteX48" fmla="*/ 787791 w 3108960"/>
              <a:gd name="connsiteY48" fmla="*/ 1772529 h 1871003"/>
              <a:gd name="connsiteX49" fmla="*/ 886265 w 3108960"/>
              <a:gd name="connsiteY49" fmla="*/ 1800665 h 1871003"/>
              <a:gd name="connsiteX50" fmla="*/ 970671 w 3108960"/>
              <a:gd name="connsiteY50" fmla="*/ 1814732 h 1871003"/>
              <a:gd name="connsiteX51" fmla="*/ 1069145 w 3108960"/>
              <a:gd name="connsiteY51" fmla="*/ 1842868 h 1871003"/>
              <a:gd name="connsiteX52" fmla="*/ 1209822 w 3108960"/>
              <a:gd name="connsiteY52" fmla="*/ 1871003 h 1871003"/>
              <a:gd name="connsiteX53" fmla="*/ 2082019 w 3108960"/>
              <a:gd name="connsiteY53" fmla="*/ 1856936 h 1871003"/>
              <a:gd name="connsiteX54" fmla="*/ 2222695 w 3108960"/>
              <a:gd name="connsiteY54" fmla="*/ 1814732 h 1871003"/>
              <a:gd name="connsiteX55" fmla="*/ 2293034 w 3108960"/>
              <a:gd name="connsiteY55" fmla="*/ 1800665 h 1871003"/>
              <a:gd name="connsiteX56" fmla="*/ 2377440 w 3108960"/>
              <a:gd name="connsiteY56" fmla="*/ 1772529 h 1871003"/>
              <a:gd name="connsiteX57" fmla="*/ 2419643 w 3108960"/>
              <a:gd name="connsiteY57" fmla="*/ 1744394 h 1871003"/>
              <a:gd name="connsiteX58" fmla="*/ 2518117 w 3108960"/>
              <a:gd name="connsiteY58" fmla="*/ 1730326 h 1871003"/>
              <a:gd name="connsiteX59" fmla="*/ 2574388 w 3108960"/>
              <a:gd name="connsiteY59" fmla="*/ 1688123 h 1871003"/>
              <a:gd name="connsiteX60" fmla="*/ 2616591 w 3108960"/>
              <a:gd name="connsiteY60" fmla="*/ 1659988 h 1871003"/>
              <a:gd name="connsiteX61" fmla="*/ 2715065 w 3108960"/>
              <a:gd name="connsiteY61" fmla="*/ 1575582 h 1871003"/>
              <a:gd name="connsiteX62" fmla="*/ 2799471 w 3108960"/>
              <a:gd name="connsiteY62" fmla="*/ 1477108 h 1871003"/>
              <a:gd name="connsiteX63" fmla="*/ 2855742 w 3108960"/>
              <a:gd name="connsiteY63" fmla="*/ 1448972 h 1871003"/>
              <a:gd name="connsiteX64" fmla="*/ 2940148 w 3108960"/>
              <a:gd name="connsiteY64" fmla="*/ 1350499 h 1871003"/>
              <a:gd name="connsiteX65" fmla="*/ 2968283 w 3108960"/>
              <a:gd name="connsiteY65" fmla="*/ 1308296 h 1871003"/>
              <a:gd name="connsiteX66" fmla="*/ 2996419 w 3108960"/>
              <a:gd name="connsiteY66" fmla="*/ 1280160 h 1871003"/>
              <a:gd name="connsiteX67" fmla="*/ 3038622 w 3108960"/>
              <a:gd name="connsiteY67" fmla="*/ 1195754 h 1871003"/>
              <a:gd name="connsiteX68" fmla="*/ 3094892 w 3108960"/>
              <a:gd name="connsiteY68" fmla="*/ 1097280 h 1871003"/>
              <a:gd name="connsiteX69" fmla="*/ 3108960 w 3108960"/>
              <a:gd name="connsiteY69" fmla="*/ 1055077 h 1871003"/>
              <a:gd name="connsiteX70" fmla="*/ 3094892 w 3108960"/>
              <a:gd name="connsiteY70" fmla="*/ 858129 h 1871003"/>
              <a:gd name="connsiteX71" fmla="*/ 3066757 w 3108960"/>
              <a:gd name="connsiteY71" fmla="*/ 773723 h 1871003"/>
              <a:gd name="connsiteX72" fmla="*/ 3052689 w 3108960"/>
              <a:gd name="connsiteY72" fmla="*/ 731520 h 1871003"/>
              <a:gd name="connsiteX73" fmla="*/ 3038622 w 3108960"/>
              <a:gd name="connsiteY73" fmla="*/ 689317 h 1871003"/>
              <a:gd name="connsiteX74" fmla="*/ 2982351 w 3108960"/>
              <a:gd name="connsiteY74" fmla="*/ 604911 h 1871003"/>
              <a:gd name="connsiteX75" fmla="*/ 2954215 w 3108960"/>
              <a:gd name="connsiteY75" fmla="*/ 520505 h 1871003"/>
              <a:gd name="connsiteX76" fmla="*/ 2897945 w 3108960"/>
              <a:gd name="connsiteY76" fmla="*/ 436099 h 1871003"/>
              <a:gd name="connsiteX77" fmla="*/ 2827606 w 3108960"/>
              <a:gd name="connsiteY77" fmla="*/ 365760 h 1871003"/>
              <a:gd name="connsiteX78" fmla="*/ 2757268 w 3108960"/>
              <a:gd name="connsiteY78" fmla="*/ 267286 h 1871003"/>
              <a:gd name="connsiteX79" fmla="*/ 2729132 w 3108960"/>
              <a:gd name="connsiteY79" fmla="*/ 225083 h 1871003"/>
              <a:gd name="connsiteX80" fmla="*/ 2686929 w 3108960"/>
              <a:gd name="connsiteY80" fmla="*/ 211016 h 1871003"/>
              <a:gd name="connsiteX81" fmla="*/ 2616591 w 3108960"/>
              <a:gd name="connsiteY81" fmla="*/ 140677 h 1871003"/>
              <a:gd name="connsiteX82" fmla="*/ 2518117 w 3108960"/>
              <a:gd name="connsiteY82" fmla="*/ 56271 h 1871003"/>
              <a:gd name="connsiteX83" fmla="*/ 2335237 w 3108960"/>
              <a:gd name="connsiteY83" fmla="*/ 14068 h 1871003"/>
              <a:gd name="connsiteX84" fmla="*/ 2053883 w 3108960"/>
              <a:gd name="connsiteY84" fmla="*/ 14068 h 1871003"/>
              <a:gd name="connsiteX85" fmla="*/ 2152357 w 3108960"/>
              <a:gd name="connsiteY85" fmla="*/ 0 h 187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108960" h="1871003">
                <a:moveTo>
                  <a:pt x="2152357" y="0"/>
                </a:moveTo>
                <a:lnTo>
                  <a:pt x="2152357" y="0"/>
                </a:lnTo>
                <a:cubicBezTo>
                  <a:pt x="2045393" y="7131"/>
                  <a:pt x="1935260" y="10393"/>
                  <a:pt x="1828800" y="28136"/>
                </a:cubicBezTo>
                <a:cubicBezTo>
                  <a:pt x="1809729" y="31314"/>
                  <a:pt x="1791048" y="36647"/>
                  <a:pt x="1772529" y="42203"/>
                </a:cubicBezTo>
                <a:cubicBezTo>
                  <a:pt x="1744122" y="50725"/>
                  <a:pt x="1716258" y="60961"/>
                  <a:pt x="1688123" y="70339"/>
                </a:cubicBezTo>
                <a:lnTo>
                  <a:pt x="1645920" y="84406"/>
                </a:lnTo>
                <a:cubicBezTo>
                  <a:pt x="1631852" y="89095"/>
                  <a:pt x="1618103" y="94877"/>
                  <a:pt x="1603717" y="98474"/>
                </a:cubicBezTo>
                <a:cubicBezTo>
                  <a:pt x="1518677" y="119734"/>
                  <a:pt x="1565783" y="106429"/>
                  <a:pt x="1463040" y="140677"/>
                </a:cubicBezTo>
                <a:cubicBezTo>
                  <a:pt x="1448972" y="145366"/>
                  <a:pt x="1435551" y="152906"/>
                  <a:pt x="1420837" y="154745"/>
                </a:cubicBezTo>
                <a:lnTo>
                  <a:pt x="1308295" y="168812"/>
                </a:lnTo>
                <a:cubicBezTo>
                  <a:pt x="1289538" y="173501"/>
                  <a:pt x="1270899" y="178686"/>
                  <a:pt x="1252025" y="182880"/>
                </a:cubicBezTo>
                <a:cubicBezTo>
                  <a:pt x="1228684" y="188067"/>
                  <a:pt x="1204883" y="191149"/>
                  <a:pt x="1181686" y="196948"/>
                </a:cubicBezTo>
                <a:cubicBezTo>
                  <a:pt x="1167300" y="200545"/>
                  <a:pt x="1153741" y="206942"/>
                  <a:pt x="1139483" y="211016"/>
                </a:cubicBezTo>
                <a:cubicBezTo>
                  <a:pt x="1120893" y="216327"/>
                  <a:pt x="1101731" y="219527"/>
                  <a:pt x="1083212" y="225083"/>
                </a:cubicBezTo>
                <a:cubicBezTo>
                  <a:pt x="1054805" y="233605"/>
                  <a:pt x="1026941" y="243841"/>
                  <a:pt x="998806" y="253219"/>
                </a:cubicBezTo>
                <a:lnTo>
                  <a:pt x="956603" y="267286"/>
                </a:lnTo>
                <a:cubicBezTo>
                  <a:pt x="942535" y="271975"/>
                  <a:pt x="928941" y="278446"/>
                  <a:pt x="914400" y="281354"/>
                </a:cubicBezTo>
                <a:cubicBezTo>
                  <a:pt x="890954" y="286043"/>
                  <a:pt x="867130" y="289131"/>
                  <a:pt x="844062" y="295422"/>
                </a:cubicBezTo>
                <a:cubicBezTo>
                  <a:pt x="815449" y="303225"/>
                  <a:pt x="788737" y="317741"/>
                  <a:pt x="759655" y="323557"/>
                </a:cubicBezTo>
                <a:lnTo>
                  <a:pt x="689317" y="337625"/>
                </a:lnTo>
                <a:cubicBezTo>
                  <a:pt x="622439" y="382210"/>
                  <a:pt x="663151" y="360415"/>
                  <a:pt x="562708" y="393896"/>
                </a:cubicBezTo>
                <a:cubicBezTo>
                  <a:pt x="562703" y="393898"/>
                  <a:pt x="478306" y="422028"/>
                  <a:pt x="478302" y="422031"/>
                </a:cubicBezTo>
                <a:lnTo>
                  <a:pt x="393895" y="478302"/>
                </a:lnTo>
                <a:cubicBezTo>
                  <a:pt x="379827" y="487680"/>
                  <a:pt x="367732" y="501090"/>
                  <a:pt x="351692" y="506437"/>
                </a:cubicBezTo>
                <a:lnTo>
                  <a:pt x="309489" y="520505"/>
                </a:lnTo>
                <a:cubicBezTo>
                  <a:pt x="300111" y="534573"/>
                  <a:pt x="293309" y="550753"/>
                  <a:pt x="281354" y="562708"/>
                </a:cubicBezTo>
                <a:cubicBezTo>
                  <a:pt x="269399" y="574663"/>
                  <a:pt x="252353" y="580281"/>
                  <a:pt x="239151" y="590843"/>
                </a:cubicBezTo>
                <a:cubicBezTo>
                  <a:pt x="228794" y="599129"/>
                  <a:pt x="220394" y="609600"/>
                  <a:pt x="211015" y="618979"/>
                </a:cubicBezTo>
                <a:cubicBezTo>
                  <a:pt x="206326" y="633047"/>
                  <a:pt x="204577" y="648467"/>
                  <a:pt x="196948" y="661182"/>
                </a:cubicBezTo>
                <a:cubicBezTo>
                  <a:pt x="190124" y="672555"/>
                  <a:pt x="174744" y="677454"/>
                  <a:pt x="168812" y="689317"/>
                </a:cubicBezTo>
                <a:cubicBezTo>
                  <a:pt x="155549" y="715843"/>
                  <a:pt x="150055" y="745588"/>
                  <a:pt x="140677" y="773723"/>
                </a:cubicBezTo>
                <a:cubicBezTo>
                  <a:pt x="134563" y="792065"/>
                  <a:pt x="135256" y="812701"/>
                  <a:pt x="126609" y="829994"/>
                </a:cubicBezTo>
                <a:cubicBezTo>
                  <a:pt x="111487" y="860239"/>
                  <a:pt x="94249" y="890490"/>
                  <a:pt x="70339" y="914400"/>
                </a:cubicBezTo>
                <a:cubicBezTo>
                  <a:pt x="44169" y="940570"/>
                  <a:pt x="31815" y="949246"/>
                  <a:pt x="14068" y="984739"/>
                </a:cubicBezTo>
                <a:cubicBezTo>
                  <a:pt x="7436" y="998002"/>
                  <a:pt x="4689" y="1012874"/>
                  <a:pt x="0" y="1026942"/>
                </a:cubicBezTo>
                <a:cubicBezTo>
                  <a:pt x="217" y="1029331"/>
                  <a:pt x="2040" y="1180397"/>
                  <a:pt x="28135" y="1223889"/>
                </a:cubicBezTo>
                <a:cubicBezTo>
                  <a:pt x="34959" y="1235262"/>
                  <a:pt x="46892" y="1242646"/>
                  <a:pt x="56271" y="1252025"/>
                </a:cubicBezTo>
                <a:cubicBezTo>
                  <a:pt x="67712" y="1286349"/>
                  <a:pt x="71204" y="1309161"/>
                  <a:pt x="98474" y="1336431"/>
                </a:cubicBezTo>
                <a:cubicBezTo>
                  <a:pt x="110429" y="1348386"/>
                  <a:pt x="127840" y="1353563"/>
                  <a:pt x="140677" y="1364566"/>
                </a:cubicBezTo>
                <a:cubicBezTo>
                  <a:pt x="160817" y="1381829"/>
                  <a:pt x="178191" y="1402080"/>
                  <a:pt x="196948" y="1420837"/>
                </a:cubicBezTo>
                <a:lnTo>
                  <a:pt x="239151" y="1463040"/>
                </a:lnTo>
                <a:lnTo>
                  <a:pt x="295422" y="1519311"/>
                </a:lnTo>
                <a:cubicBezTo>
                  <a:pt x="309490" y="1528689"/>
                  <a:pt x="324901" y="1536313"/>
                  <a:pt x="337625" y="1547446"/>
                </a:cubicBezTo>
                <a:cubicBezTo>
                  <a:pt x="362579" y="1569281"/>
                  <a:pt x="384517" y="1594339"/>
                  <a:pt x="407963" y="1617785"/>
                </a:cubicBezTo>
                <a:cubicBezTo>
                  <a:pt x="417342" y="1627164"/>
                  <a:pt x="425063" y="1638563"/>
                  <a:pt x="436099" y="1645920"/>
                </a:cubicBezTo>
                <a:lnTo>
                  <a:pt x="562708" y="1730326"/>
                </a:lnTo>
                <a:cubicBezTo>
                  <a:pt x="578795" y="1741051"/>
                  <a:pt x="599957" y="1740935"/>
                  <a:pt x="618979" y="1744394"/>
                </a:cubicBezTo>
                <a:cubicBezTo>
                  <a:pt x="651602" y="1750326"/>
                  <a:pt x="684746" y="1753011"/>
                  <a:pt x="717452" y="1758462"/>
                </a:cubicBezTo>
                <a:cubicBezTo>
                  <a:pt x="741037" y="1762393"/>
                  <a:pt x="764594" y="1766730"/>
                  <a:pt x="787791" y="1772529"/>
                </a:cubicBezTo>
                <a:cubicBezTo>
                  <a:pt x="895062" y="1799346"/>
                  <a:pt x="754685" y="1774349"/>
                  <a:pt x="886265" y="1800665"/>
                </a:cubicBezTo>
                <a:cubicBezTo>
                  <a:pt x="914234" y="1806259"/>
                  <a:pt x="942536" y="1810043"/>
                  <a:pt x="970671" y="1814732"/>
                </a:cubicBezTo>
                <a:cubicBezTo>
                  <a:pt x="1010895" y="1828140"/>
                  <a:pt x="1024984" y="1834036"/>
                  <a:pt x="1069145" y="1842868"/>
                </a:cubicBezTo>
                <a:cubicBezTo>
                  <a:pt x="1241632" y="1877366"/>
                  <a:pt x="1079102" y="1838325"/>
                  <a:pt x="1209822" y="1871003"/>
                </a:cubicBezTo>
                <a:lnTo>
                  <a:pt x="2082019" y="1856936"/>
                </a:lnTo>
                <a:cubicBezTo>
                  <a:pt x="2105405" y="1856227"/>
                  <a:pt x="2214525" y="1817456"/>
                  <a:pt x="2222695" y="1814732"/>
                </a:cubicBezTo>
                <a:cubicBezTo>
                  <a:pt x="2245379" y="1807171"/>
                  <a:pt x="2269966" y="1806956"/>
                  <a:pt x="2293034" y="1800665"/>
                </a:cubicBezTo>
                <a:cubicBezTo>
                  <a:pt x="2321646" y="1792862"/>
                  <a:pt x="2352764" y="1788980"/>
                  <a:pt x="2377440" y="1772529"/>
                </a:cubicBezTo>
                <a:cubicBezTo>
                  <a:pt x="2391508" y="1763151"/>
                  <a:pt x="2403449" y="1749252"/>
                  <a:pt x="2419643" y="1744394"/>
                </a:cubicBezTo>
                <a:cubicBezTo>
                  <a:pt x="2451403" y="1734866"/>
                  <a:pt x="2485292" y="1735015"/>
                  <a:pt x="2518117" y="1730326"/>
                </a:cubicBezTo>
                <a:cubicBezTo>
                  <a:pt x="2536874" y="1716258"/>
                  <a:pt x="2555309" y="1701751"/>
                  <a:pt x="2574388" y="1688123"/>
                </a:cubicBezTo>
                <a:cubicBezTo>
                  <a:pt x="2588146" y="1678296"/>
                  <a:pt x="2603754" y="1670991"/>
                  <a:pt x="2616591" y="1659988"/>
                </a:cubicBezTo>
                <a:cubicBezTo>
                  <a:pt x="2735987" y="1557649"/>
                  <a:pt x="2618177" y="1640173"/>
                  <a:pt x="2715065" y="1575582"/>
                </a:cubicBezTo>
                <a:cubicBezTo>
                  <a:pt x="2757914" y="1511308"/>
                  <a:pt x="2731245" y="1545334"/>
                  <a:pt x="2799471" y="1477108"/>
                </a:cubicBezTo>
                <a:cubicBezTo>
                  <a:pt x="2814300" y="1462279"/>
                  <a:pt x="2836985" y="1458351"/>
                  <a:pt x="2855742" y="1448972"/>
                </a:cubicBezTo>
                <a:cubicBezTo>
                  <a:pt x="2920333" y="1352084"/>
                  <a:pt x="2837809" y="1469893"/>
                  <a:pt x="2940148" y="1350499"/>
                </a:cubicBezTo>
                <a:cubicBezTo>
                  <a:pt x="2951151" y="1337662"/>
                  <a:pt x="2957721" y="1321498"/>
                  <a:pt x="2968283" y="1308296"/>
                </a:cubicBezTo>
                <a:cubicBezTo>
                  <a:pt x="2976569" y="1297939"/>
                  <a:pt x="2988133" y="1290517"/>
                  <a:pt x="2996419" y="1280160"/>
                </a:cubicBezTo>
                <a:cubicBezTo>
                  <a:pt x="3038009" y="1228173"/>
                  <a:pt x="3014621" y="1251756"/>
                  <a:pt x="3038622" y="1195754"/>
                </a:cubicBezTo>
                <a:cubicBezTo>
                  <a:pt x="3112610" y="1023115"/>
                  <a:pt x="3024253" y="1238559"/>
                  <a:pt x="3094892" y="1097280"/>
                </a:cubicBezTo>
                <a:cubicBezTo>
                  <a:pt x="3101524" y="1084017"/>
                  <a:pt x="3104271" y="1069145"/>
                  <a:pt x="3108960" y="1055077"/>
                </a:cubicBezTo>
                <a:cubicBezTo>
                  <a:pt x="3104271" y="989428"/>
                  <a:pt x="3104655" y="923217"/>
                  <a:pt x="3094892" y="858129"/>
                </a:cubicBezTo>
                <a:cubicBezTo>
                  <a:pt x="3090493" y="828800"/>
                  <a:pt x="3076135" y="801858"/>
                  <a:pt x="3066757" y="773723"/>
                </a:cubicBezTo>
                <a:lnTo>
                  <a:pt x="3052689" y="731520"/>
                </a:lnTo>
                <a:cubicBezTo>
                  <a:pt x="3048000" y="717452"/>
                  <a:pt x="3046847" y="701655"/>
                  <a:pt x="3038622" y="689317"/>
                </a:cubicBezTo>
                <a:lnTo>
                  <a:pt x="2982351" y="604911"/>
                </a:lnTo>
                <a:cubicBezTo>
                  <a:pt x="2965900" y="580235"/>
                  <a:pt x="2970666" y="545181"/>
                  <a:pt x="2954215" y="520505"/>
                </a:cubicBezTo>
                <a:lnTo>
                  <a:pt x="2897945" y="436099"/>
                </a:lnTo>
                <a:cubicBezTo>
                  <a:pt x="2879552" y="408510"/>
                  <a:pt x="2827606" y="365760"/>
                  <a:pt x="2827606" y="365760"/>
                </a:cubicBezTo>
                <a:cubicBezTo>
                  <a:pt x="2805151" y="298392"/>
                  <a:pt x="2824024" y="334042"/>
                  <a:pt x="2757268" y="267286"/>
                </a:cubicBezTo>
                <a:cubicBezTo>
                  <a:pt x="2745313" y="255331"/>
                  <a:pt x="2742335" y="235645"/>
                  <a:pt x="2729132" y="225083"/>
                </a:cubicBezTo>
                <a:cubicBezTo>
                  <a:pt x="2717553" y="215820"/>
                  <a:pt x="2700997" y="215705"/>
                  <a:pt x="2686929" y="211016"/>
                </a:cubicBezTo>
                <a:cubicBezTo>
                  <a:pt x="2632744" y="129735"/>
                  <a:pt x="2689534" y="203199"/>
                  <a:pt x="2616591" y="140677"/>
                </a:cubicBezTo>
                <a:cubicBezTo>
                  <a:pt x="2579047" y="108496"/>
                  <a:pt x="2562836" y="76146"/>
                  <a:pt x="2518117" y="56271"/>
                </a:cubicBezTo>
                <a:cubicBezTo>
                  <a:pt x="2463552" y="32020"/>
                  <a:pt x="2394537" y="16264"/>
                  <a:pt x="2335237" y="14068"/>
                </a:cubicBezTo>
                <a:cubicBezTo>
                  <a:pt x="2241517" y="10597"/>
                  <a:pt x="2147668" y="14068"/>
                  <a:pt x="2053883" y="14068"/>
                </a:cubicBezTo>
                <a:lnTo>
                  <a:pt x="2152357" y="0"/>
                </a:lnTo>
                <a:close/>
              </a:path>
            </a:pathLst>
          </a:cu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 name="TextBox 4"/>
          <p:cNvSpPr txBox="1"/>
          <p:nvPr/>
        </p:nvSpPr>
        <p:spPr>
          <a:xfrm>
            <a:off x="1913215" y="5866229"/>
            <a:ext cx="5464829" cy="646331"/>
          </a:xfrm>
          <a:prstGeom prst="rect">
            <a:avLst/>
          </a:prstGeom>
          <a:noFill/>
        </p:spPr>
        <p:txBody>
          <a:bodyPr wrap="none" rtlCol="0">
            <a:spAutoFit/>
          </a:bodyPr>
          <a:lstStyle/>
          <a:p>
            <a:r>
              <a:rPr lang="en-US" dirty="0" smtClean="0"/>
              <a:t>Each point has a probability of belonging to each cluster.</a:t>
            </a:r>
          </a:p>
          <a:p>
            <a:r>
              <a:rPr lang="en-US" dirty="0" smtClean="0"/>
              <a:t>Examples are demonstration</a:t>
            </a:r>
            <a:r>
              <a:rPr lang="en-US" dirty="0"/>
              <a:t> </a:t>
            </a:r>
            <a:r>
              <a:rPr lang="en-US" dirty="0" smtClean="0"/>
              <a:t>(not computed).</a:t>
            </a:r>
            <a:endParaRPr lang="en-US" dirty="0"/>
          </a:p>
        </p:txBody>
      </p:sp>
      <p:sp>
        <p:nvSpPr>
          <p:cNvPr id="6" name="TextBox 5"/>
          <p:cNvSpPr txBox="1"/>
          <p:nvPr/>
        </p:nvSpPr>
        <p:spPr>
          <a:xfrm>
            <a:off x="1659996" y="3530992"/>
            <a:ext cx="827471" cy="646331"/>
          </a:xfrm>
          <a:prstGeom prst="rect">
            <a:avLst/>
          </a:prstGeom>
          <a:solidFill>
            <a:srgbClr val="FFFFCC"/>
          </a:solidFill>
        </p:spPr>
        <p:txBody>
          <a:bodyPr wrap="none" rtlCol="0">
            <a:spAutoFit/>
          </a:bodyPr>
          <a:lstStyle/>
          <a:p>
            <a:r>
              <a:rPr lang="en-US" dirty="0" smtClean="0"/>
              <a:t>P1=.85</a:t>
            </a:r>
          </a:p>
          <a:p>
            <a:r>
              <a:rPr lang="en-US" dirty="0" smtClean="0"/>
              <a:t>P2=.15</a:t>
            </a:r>
            <a:endParaRPr lang="en-US" dirty="0"/>
          </a:p>
        </p:txBody>
      </p:sp>
      <p:cxnSp>
        <p:nvCxnSpPr>
          <p:cNvPr id="8" name="Straight Arrow Connector 7"/>
          <p:cNvCxnSpPr>
            <a:stCxn id="3" idx="37"/>
          </p:cNvCxnSpPr>
          <p:nvPr/>
        </p:nvCxnSpPr>
        <p:spPr>
          <a:xfrm flipV="1">
            <a:off x="2489990" y="3474722"/>
            <a:ext cx="239151" cy="267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6925" y="3615399"/>
            <a:ext cx="827471" cy="646331"/>
          </a:xfrm>
          <a:prstGeom prst="rect">
            <a:avLst/>
          </a:prstGeom>
          <a:solidFill>
            <a:srgbClr val="FFFFCC"/>
          </a:solidFill>
        </p:spPr>
        <p:txBody>
          <a:bodyPr wrap="none" rtlCol="0">
            <a:spAutoFit/>
          </a:bodyPr>
          <a:lstStyle/>
          <a:p>
            <a:r>
              <a:rPr lang="en-US" dirty="0" smtClean="0"/>
              <a:t>P1=.55</a:t>
            </a:r>
          </a:p>
          <a:p>
            <a:r>
              <a:rPr lang="en-US" dirty="0" smtClean="0"/>
              <a:t>P2=.45</a:t>
            </a:r>
            <a:endParaRPr lang="en-US" dirty="0"/>
          </a:p>
        </p:txBody>
      </p:sp>
      <p:cxnSp>
        <p:nvCxnSpPr>
          <p:cNvPr id="11" name="Straight Arrow Connector 10"/>
          <p:cNvCxnSpPr>
            <a:stCxn id="10" idx="0"/>
          </p:cNvCxnSpPr>
          <p:nvPr/>
        </p:nvCxnSpPr>
        <p:spPr>
          <a:xfrm flipH="1" flipV="1">
            <a:off x="4417255" y="3277772"/>
            <a:ext cx="343406" cy="337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587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Data 3D</a:t>
            </a:r>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18" t="17063" r="16003" b="19752"/>
          <a:stretch/>
        </p:blipFill>
        <p:spPr bwMode="auto">
          <a:xfrm>
            <a:off x="1083211" y="1322362"/>
            <a:ext cx="7077133" cy="46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03717" y="2574388"/>
            <a:ext cx="1240724" cy="369332"/>
          </a:xfrm>
          <a:prstGeom prst="rect">
            <a:avLst/>
          </a:prstGeom>
          <a:noFill/>
        </p:spPr>
        <p:txBody>
          <a:bodyPr wrap="none" rtlCol="0">
            <a:spAutoFit/>
          </a:bodyPr>
          <a:lstStyle/>
          <a:p>
            <a:r>
              <a:rPr lang="en-US" dirty="0" smtClean="0"/>
              <a:t>color: price</a:t>
            </a:r>
            <a:endParaRPr lang="en-US" dirty="0"/>
          </a:p>
        </p:txBody>
      </p:sp>
      <p:sp>
        <p:nvSpPr>
          <p:cNvPr id="5" name="TextBox 4"/>
          <p:cNvSpPr txBox="1"/>
          <p:nvPr/>
        </p:nvSpPr>
        <p:spPr>
          <a:xfrm>
            <a:off x="3643532" y="6020972"/>
            <a:ext cx="2189125" cy="369332"/>
          </a:xfrm>
          <a:prstGeom prst="rect">
            <a:avLst/>
          </a:prstGeom>
          <a:noFill/>
        </p:spPr>
        <p:txBody>
          <a:bodyPr wrap="none" rtlCol="0">
            <a:spAutoFit/>
          </a:bodyPr>
          <a:lstStyle/>
          <a:p>
            <a:r>
              <a:rPr lang="en-US" i="1" dirty="0" smtClean="0"/>
              <a:t>Miner 3D (expensive)</a:t>
            </a:r>
            <a:endParaRPr lang="en-US" i="1" dirty="0"/>
          </a:p>
        </p:txBody>
      </p:sp>
    </p:spTree>
    <p:extLst>
      <p:ext uri="{BB962C8B-B14F-4D97-AF65-F5344CB8AC3E}">
        <p14:creationId xmlns:p14="http://schemas.microsoft.com/office/powerpoint/2010/main" val="2645613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Clustering: Columns</a:t>
            </a:r>
            <a:endParaRPr lang="en-US"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139" y="1252024"/>
            <a:ext cx="4191564" cy="541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Through is Important</a:t>
            </a:r>
            <a:endParaRPr lang="en-US" dirty="0"/>
          </a:p>
        </p:txBody>
      </p:sp>
      <p:pic>
        <p:nvPicPr>
          <p:cNvPr id="66562" name="Picture 2"/>
          <p:cNvPicPr>
            <a:picLocks noChangeAspect="1" noChangeArrowheads="1"/>
          </p:cNvPicPr>
          <p:nvPr/>
        </p:nvPicPr>
        <p:blipFill>
          <a:blip r:embed="rId2" cstate="print"/>
          <a:srcRect/>
          <a:stretch>
            <a:fillRect/>
          </a:stretch>
        </p:blipFill>
        <p:spPr bwMode="auto">
          <a:xfrm>
            <a:off x="1524000" y="1533969"/>
            <a:ext cx="4951956" cy="4928744"/>
          </a:xfrm>
          <a:prstGeom prst="rect">
            <a:avLst/>
          </a:prstGeom>
          <a:noFill/>
          <a:ln w="9525">
            <a:noFill/>
            <a:miter lim="800000"/>
            <a:headEnd/>
            <a:tailEnd/>
          </a:ln>
        </p:spPr>
      </p:pic>
      <p:sp>
        <p:nvSpPr>
          <p:cNvPr id="6" name="Oval 5"/>
          <p:cNvSpPr/>
          <p:nvPr/>
        </p:nvSpPr>
        <p:spPr>
          <a:xfrm>
            <a:off x="4070959" y="3118981"/>
            <a:ext cx="1277655" cy="475989"/>
          </a:xfrm>
          <a:prstGeom prst="ellipse">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Diagram: Cluster Overview</a:t>
            </a:r>
            <a:endParaRPr lang="en-US" dirty="0"/>
          </a:p>
        </p:txBody>
      </p:sp>
      <p:sp>
        <p:nvSpPr>
          <p:cNvPr id="5" name="TextBox 4"/>
          <p:cNvSpPr txBox="1"/>
          <p:nvPr/>
        </p:nvSpPr>
        <p:spPr>
          <a:xfrm>
            <a:off x="1336622" y="5987441"/>
            <a:ext cx="6470946" cy="646331"/>
          </a:xfrm>
          <a:prstGeom prst="rect">
            <a:avLst/>
          </a:prstGeom>
          <a:noFill/>
        </p:spPr>
        <p:txBody>
          <a:bodyPr wrap="square" rtlCol="0">
            <a:spAutoFit/>
          </a:bodyPr>
          <a:lstStyle/>
          <a:p>
            <a:r>
              <a:rPr lang="en-US" dirty="0" smtClean="0"/>
              <a:t>Cluster coloring—darker ones have more observations/support.</a:t>
            </a:r>
          </a:p>
          <a:p>
            <a:r>
              <a:rPr lang="en-US" dirty="0" smtClean="0"/>
              <a:t>Links indicate clusters that are similar/close.</a:t>
            </a:r>
            <a:endParaRPr lang="en-US" dirty="0"/>
          </a:p>
        </p:txBody>
      </p:sp>
      <p:pic>
        <p:nvPicPr>
          <p:cNvPr id="624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4" t="12225" r="34166" b="26478"/>
          <a:stretch/>
        </p:blipFill>
        <p:spPr bwMode="auto">
          <a:xfrm>
            <a:off x="1473312" y="1251712"/>
            <a:ext cx="6255657" cy="467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Diagram: MPG</a:t>
            </a:r>
            <a:endParaRPr lang="en-US" dirty="0"/>
          </a:p>
        </p:txBody>
      </p:sp>
      <p:pic>
        <p:nvPicPr>
          <p:cNvPr id="634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7" t="12053" r="34166" b="26651"/>
          <a:stretch/>
        </p:blipFill>
        <p:spPr bwMode="auto">
          <a:xfrm>
            <a:off x="1268548" y="1236840"/>
            <a:ext cx="6894286" cy="516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6724357" y="1012874"/>
            <a:ext cx="281354" cy="886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Profile</a:t>
            </a:r>
            <a:endParaRPr lang="en-US" dirty="0"/>
          </a:p>
        </p:txBody>
      </p:sp>
      <p:pic>
        <p:nvPicPr>
          <p:cNvPr id="6451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2698" t="24889" r="33413" b="18730"/>
          <a:stretch/>
        </p:blipFill>
        <p:spPr bwMode="auto">
          <a:xfrm>
            <a:off x="743130" y="1350049"/>
            <a:ext cx="7953829" cy="520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Cluster: </a:t>
            </a:r>
            <a:r>
              <a:rPr lang="en-US" dirty="0" smtClean="0"/>
              <a:t>Drill Through with Structure</a:t>
            </a:r>
            <a:endParaRPr lang="en-US" dirty="0"/>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760" y="1311811"/>
            <a:ext cx="7158111" cy="536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Characteristics</a:t>
            </a:r>
            <a:endParaRPr lang="en-US" dirty="0"/>
          </a:p>
        </p:txBody>
      </p:sp>
      <p:pic>
        <p:nvPicPr>
          <p:cNvPr id="665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6" t="11388" r="46070" b="45624"/>
          <a:stretch/>
        </p:blipFill>
        <p:spPr bwMode="auto">
          <a:xfrm>
            <a:off x="1487826" y="1340004"/>
            <a:ext cx="6139544" cy="388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Discrimination</a:t>
            </a:r>
            <a:endParaRPr lang="en-US" dirty="0"/>
          </a:p>
        </p:txBody>
      </p:sp>
      <p:sp>
        <p:nvSpPr>
          <p:cNvPr id="5" name="TextBox 4"/>
          <p:cNvSpPr txBox="1"/>
          <p:nvPr/>
        </p:nvSpPr>
        <p:spPr>
          <a:xfrm>
            <a:off x="1528176" y="4196219"/>
            <a:ext cx="5473874" cy="646331"/>
          </a:xfrm>
          <a:prstGeom prst="rect">
            <a:avLst/>
          </a:prstGeom>
          <a:noFill/>
        </p:spPr>
        <p:txBody>
          <a:bodyPr wrap="square" rtlCol="0">
            <a:spAutoFit/>
          </a:bodyPr>
          <a:lstStyle/>
          <a:p>
            <a:r>
              <a:rPr lang="en-US" dirty="0" smtClean="0"/>
              <a:t>Compare one cluster to (a) any other or (b) all others (complement).</a:t>
            </a:r>
            <a:endParaRPr lang="en-US" dirty="0"/>
          </a:p>
        </p:txBody>
      </p:sp>
      <p:pic>
        <p:nvPicPr>
          <p:cNvPr id="675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5" t="16843" r="38951" b="57493"/>
          <a:stretch/>
        </p:blipFill>
        <p:spPr bwMode="auto">
          <a:xfrm>
            <a:off x="910157" y="1369255"/>
            <a:ext cx="7024915" cy="232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a:t>
            </a:r>
            <a:endParaRPr lang="en-US" dirty="0"/>
          </a:p>
        </p:txBody>
      </p:sp>
      <p:pic>
        <p:nvPicPr>
          <p:cNvPr id="65538" name="Picture 2"/>
          <p:cNvPicPr>
            <a:picLocks noChangeAspect="1" noChangeArrowheads="1"/>
          </p:cNvPicPr>
          <p:nvPr/>
        </p:nvPicPr>
        <p:blipFill>
          <a:blip r:embed="rId2" cstate="print"/>
          <a:srcRect l="2189" t="8595" r="48929" b="40836"/>
          <a:stretch>
            <a:fillRect/>
          </a:stretch>
        </p:blipFill>
        <p:spPr bwMode="auto">
          <a:xfrm>
            <a:off x="1916482" y="1290181"/>
            <a:ext cx="6713950" cy="4421687"/>
          </a:xfrm>
          <a:prstGeom prst="rect">
            <a:avLst/>
          </a:prstGeom>
          <a:noFill/>
          <a:ln w="9525">
            <a:noFill/>
            <a:miter lim="800000"/>
            <a:headEnd/>
            <a:tailEnd/>
          </a:ln>
        </p:spPr>
      </p:pic>
      <p:sp>
        <p:nvSpPr>
          <p:cNvPr id="4" name="TextBox 3"/>
          <p:cNvSpPr txBox="1"/>
          <p:nvPr/>
        </p:nvSpPr>
        <p:spPr>
          <a:xfrm>
            <a:off x="501041" y="2279736"/>
            <a:ext cx="1252603" cy="646331"/>
          </a:xfrm>
          <a:prstGeom prst="rect">
            <a:avLst/>
          </a:prstGeom>
          <a:noFill/>
        </p:spPr>
        <p:txBody>
          <a:bodyPr wrap="square" rtlCol="0">
            <a:spAutoFit/>
          </a:bodyPr>
          <a:lstStyle/>
          <a:p>
            <a:r>
              <a:rPr lang="en-US" dirty="0" smtClean="0"/>
              <a:t>Result: Cluster 3</a:t>
            </a:r>
            <a:endParaRPr lang="en-US" dirty="0"/>
          </a:p>
        </p:txBody>
      </p:sp>
      <p:sp>
        <p:nvSpPr>
          <p:cNvPr id="5" name="TextBox 4"/>
          <p:cNvSpPr txBox="1"/>
          <p:nvPr/>
        </p:nvSpPr>
        <p:spPr>
          <a:xfrm>
            <a:off x="2292263" y="5736920"/>
            <a:ext cx="5365636" cy="369332"/>
          </a:xfrm>
          <a:prstGeom prst="rect">
            <a:avLst/>
          </a:prstGeom>
          <a:noFill/>
        </p:spPr>
        <p:txBody>
          <a:bodyPr wrap="none" rtlCol="0">
            <a:spAutoFit/>
          </a:bodyPr>
          <a:lstStyle/>
          <a:p>
            <a:r>
              <a:rPr lang="en-US" dirty="0" smtClean="0"/>
              <a:t>Change Field to: </a:t>
            </a:r>
            <a:r>
              <a:rPr lang="en-US" dirty="0" err="1" smtClean="0"/>
              <a:t>ClusterProbability</a:t>
            </a:r>
            <a:r>
              <a:rPr lang="en-US" dirty="0" smtClean="0"/>
              <a:t> and result is: 0.7946</a:t>
            </a:r>
            <a:endParaRPr lang="en-US" dirty="0"/>
          </a:p>
        </p:txBody>
      </p:sp>
      <p:cxnSp>
        <p:nvCxnSpPr>
          <p:cNvPr id="7" name="Straight Arrow Connector 6"/>
          <p:cNvCxnSpPr>
            <a:stCxn id="4" idx="0"/>
          </p:cNvCxnSpPr>
          <p:nvPr/>
        </p:nvCxnSpPr>
        <p:spPr>
          <a:xfrm rot="5400000" flipH="1" flipV="1">
            <a:off x="1377865" y="1728590"/>
            <a:ext cx="300624" cy="801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Applications</a:t>
            </a:r>
            <a:endParaRPr lang="en-US" dirty="0"/>
          </a:p>
        </p:txBody>
      </p:sp>
      <p:sp>
        <p:nvSpPr>
          <p:cNvPr id="3" name="TextBox 2"/>
          <p:cNvSpPr txBox="1"/>
          <p:nvPr/>
        </p:nvSpPr>
        <p:spPr>
          <a:xfrm>
            <a:off x="831273" y="1371600"/>
            <a:ext cx="7273636" cy="4524315"/>
          </a:xfrm>
          <a:prstGeom prst="rect">
            <a:avLst/>
          </a:prstGeom>
          <a:noFill/>
        </p:spPr>
        <p:txBody>
          <a:bodyPr wrap="square" rtlCol="0">
            <a:spAutoFit/>
          </a:bodyPr>
          <a:lstStyle/>
          <a:p>
            <a:r>
              <a:rPr lang="en-US" dirty="0" smtClean="0"/>
              <a:t>Groups of people</a:t>
            </a:r>
          </a:p>
          <a:p>
            <a:r>
              <a:rPr lang="en-US" dirty="0" smtClean="0"/>
              <a:t>	Customers</a:t>
            </a:r>
          </a:p>
          <a:p>
            <a:r>
              <a:rPr lang="en-US" dirty="0" smtClean="0"/>
              <a:t>	Suppliers</a:t>
            </a:r>
          </a:p>
          <a:p>
            <a:r>
              <a:rPr lang="en-US" dirty="0" smtClean="0"/>
              <a:t>	Employees</a:t>
            </a:r>
          </a:p>
          <a:p>
            <a:r>
              <a:rPr lang="en-US" dirty="0" smtClean="0"/>
              <a:t>Production</a:t>
            </a:r>
          </a:p>
          <a:p>
            <a:r>
              <a:rPr lang="en-US" dirty="0" smtClean="0"/>
              <a:t>	Products</a:t>
            </a:r>
          </a:p>
          <a:p>
            <a:r>
              <a:rPr lang="en-US" dirty="0" smtClean="0"/>
              <a:t>	Production lines, Factories</a:t>
            </a:r>
          </a:p>
          <a:p>
            <a:r>
              <a:rPr lang="en-US" dirty="0" smtClean="0"/>
              <a:t>Investments</a:t>
            </a:r>
          </a:p>
          <a:p>
            <a:r>
              <a:rPr lang="en-US" dirty="0" smtClean="0"/>
              <a:t>MIS</a:t>
            </a:r>
          </a:p>
          <a:p>
            <a:r>
              <a:rPr lang="en-US" dirty="0" smtClean="0"/>
              <a:t>	User groups</a:t>
            </a:r>
          </a:p>
          <a:p>
            <a:r>
              <a:rPr lang="en-US" dirty="0" smtClean="0"/>
              <a:t>	Projects</a:t>
            </a:r>
          </a:p>
          <a:p>
            <a:r>
              <a:rPr lang="en-US" dirty="0" smtClean="0"/>
              <a:t>	Security threats</a:t>
            </a:r>
          </a:p>
          <a:p>
            <a:endParaRPr lang="en-US" dirty="0" smtClean="0"/>
          </a:p>
          <a:p>
            <a:r>
              <a:rPr lang="en-US" dirty="0" smtClean="0"/>
              <a:t>Web page sequences (sequence clustering—a different chapter)</a:t>
            </a:r>
          </a:p>
          <a:p>
            <a:endParaRPr lang="en-US" dirty="0" smtClean="0"/>
          </a:p>
          <a:p>
            <a:r>
              <a:rPr lang="en-US" dirty="0" smtClean="0"/>
              <a:t>Dimension reduction</a:t>
            </a:r>
            <a:endParaRPr lang="en-US" dirty="0"/>
          </a:p>
        </p:txBody>
      </p:sp>
      <p:sp>
        <p:nvSpPr>
          <p:cNvPr id="4" name="TextBox 3"/>
          <p:cNvSpPr txBox="1"/>
          <p:nvPr/>
        </p:nvSpPr>
        <p:spPr>
          <a:xfrm>
            <a:off x="803564" y="5902037"/>
            <a:ext cx="6317672" cy="369332"/>
          </a:xfrm>
          <a:prstGeom prst="rect">
            <a:avLst/>
          </a:prstGeom>
          <a:noFill/>
        </p:spPr>
        <p:txBody>
          <a:bodyPr wrap="square" rtlCol="0">
            <a:spAutoFit/>
          </a:bodyPr>
          <a:lstStyle/>
          <a:p>
            <a:r>
              <a:rPr lang="en-US" dirty="0" smtClean="0">
                <a:solidFill>
                  <a:srgbClr val="0070C0"/>
                </a:solidFill>
              </a:rPr>
              <a:t>Some business applications. Many others exist in science.</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ChangeAspect="1" noChangeArrowheads="1"/>
          </p:cNvPicPr>
          <p:nvPr/>
        </p:nvPicPr>
        <p:blipFill>
          <a:blip r:embed="rId2" cstate="print"/>
          <a:srcRect l="18425" t="12438" r="27534" b="40438"/>
          <a:stretch>
            <a:fillRect/>
          </a:stretch>
        </p:blipFill>
        <p:spPr bwMode="auto">
          <a:xfrm>
            <a:off x="526093" y="1274129"/>
            <a:ext cx="8418541" cy="458805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More Attributes and Parameters</a:t>
            </a:r>
            <a:endParaRPr lang="en-US" dirty="0"/>
          </a:p>
        </p:txBody>
      </p:sp>
      <p:sp>
        <p:nvSpPr>
          <p:cNvPr id="4" name="TextBox 3"/>
          <p:cNvSpPr txBox="1"/>
          <p:nvPr/>
        </p:nvSpPr>
        <p:spPr>
          <a:xfrm>
            <a:off x="513567" y="4058433"/>
            <a:ext cx="3043825" cy="1754326"/>
          </a:xfrm>
          <a:prstGeom prst="rect">
            <a:avLst/>
          </a:prstGeom>
          <a:noFill/>
        </p:spPr>
        <p:txBody>
          <a:bodyPr wrap="square" rtlCol="0">
            <a:spAutoFit/>
          </a:bodyPr>
          <a:lstStyle/>
          <a:p>
            <a:r>
              <a:rPr lang="en-US" dirty="0" smtClean="0"/>
              <a:t>Choose most of the attributes as Input and Predictable.</a:t>
            </a:r>
          </a:p>
          <a:p>
            <a:r>
              <a:rPr lang="en-US" dirty="0" smtClean="0"/>
              <a:t>Right-click the </a:t>
            </a:r>
            <a:r>
              <a:rPr lang="en-US" dirty="0" err="1" smtClean="0"/>
              <a:t>Microsoft_Clustering</a:t>
            </a:r>
            <a:r>
              <a:rPr lang="en-US" dirty="0" smtClean="0"/>
              <a:t> cell and Set Parameters.</a:t>
            </a:r>
          </a:p>
          <a:p>
            <a:r>
              <a:rPr lang="en-US" dirty="0" smtClean="0"/>
              <a:t>Change CLUSTER_COUNT to 0.</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Results</a:t>
            </a:r>
            <a:endParaRPr lang="en-US" dirty="0"/>
          </a:p>
        </p:txBody>
      </p:sp>
      <p:pic>
        <p:nvPicPr>
          <p:cNvPr id="686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83" t="21544" r="26754" b="16322"/>
          <a:stretch/>
        </p:blipFill>
        <p:spPr bwMode="auto">
          <a:xfrm>
            <a:off x="691989" y="1265588"/>
            <a:ext cx="7866743" cy="544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 on All Attributes</a:t>
            </a:r>
            <a:endParaRPr lang="en-US" dirty="0"/>
          </a:p>
        </p:txBody>
      </p:sp>
      <p:sp>
        <p:nvSpPr>
          <p:cNvPr id="4" name="TextBox 3"/>
          <p:cNvSpPr txBox="1"/>
          <p:nvPr/>
        </p:nvSpPr>
        <p:spPr>
          <a:xfrm>
            <a:off x="263047" y="2292264"/>
            <a:ext cx="1766170" cy="1200329"/>
          </a:xfrm>
          <a:prstGeom prst="rect">
            <a:avLst/>
          </a:prstGeom>
          <a:noFill/>
        </p:spPr>
        <p:txBody>
          <a:bodyPr wrap="square" rtlCol="0">
            <a:spAutoFit/>
          </a:bodyPr>
          <a:lstStyle/>
          <a:p>
            <a:r>
              <a:rPr lang="en-US" dirty="0" smtClean="0"/>
              <a:t>Only 3 clusters!</a:t>
            </a:r>
          </a:p>
          <a:p>
            <a:r>
              <a:rPr lang="en-US" dirty="0" smtClean="0"/>
              <a:t>And almost all vehicles are in Cluster 1 (343)</a:t>
            </a:r>
          </a:p>
        </p:txBody>
      </p:sp>
      <p:pic>
        <p:nvPicPr>
          <p:cNvPr id="696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6" t="21412" r="50825" b="16223"/>
          <a:stretch/>
        </p:blipFill>
        <p:spPr bwMode="auto">
          <a:xfrm>
            <a:off x="2403119" y="1181686"/>
            <a:ext cx="4966750" cy="523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Weka</a:t>
            </a:r>
            <a:r>
              <a:rPr lang="en-US" dirty="0" smtClean="0"/>
              <a:t>: Import Cars.csv</a:t>
            </a:r>
            <a:endParaRPr lang="en-US" dirty="0"/>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748" y="1561514"/>
            <a:ext cx="3467644"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53686" y="1885071"/>
            <a:ext cx="2816990" cy="1200329"/>
          </a:xfrm>
          <a:prstGeom prst="rect">
            <a:avLst/>
          </a:prstGeom>
          <a:noFill/>
        </p:spPr>
        <p:txBody>
          <a:bodyPr wrap="none" rtlCol="0">
            <a:spAutoFit/>
          </a:bodyPr>
          <a:lstStyle/>
          <a:p>
            <a:r>
              <a:rPr lang="en-US" dirty="0" smtClean="0"/>
              <a:t>Ignore all attributes EXCEPT:</a:t>
            </a:r>
          </a:p>
          <a:p>
            <a:r>
              <a:rPr lang="en-US" dirty="0" smtClean="0"/>
              <a:t>SecTo60, </a:t>
            </a:r>
            <a:r>
              <a:rPr lang="en-US" dirty="0" err="1" smtClean="0"/>
              <a:t>MPGCity</a:t>
            </a:r>
            <a:r>
              <a:rPr lang="en-US" dirty="0" smtClean="0"/>
              <a:t>, Weight</a:t>
            </a:r>
          </a:p>
          <a:p>
            <a:endParaRPr lang="en-US" dirty="0"/>
          </a:p>
          <a:p>
            <a:r>
              <a:rPr lang="en-US" dirty="0" smtClean="0"/>
              <a:t>Use </a:t>
            </a:r>
            <a:r>
              <a:rPr lang="en-US" dirty="0" err="1" smtClean="0"/>
              <a:t>Ctrl+Click</a:t>
            </a:r>
            <a:r>
              <a:rPr lang="en-US" dirty="0" smtClean="0"/>
              <a:t> to de-select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Weka</a:t>
            </a:r>
            <a:r>
              <a:rPr lang="en-US" dirty="0" smtClean="0"/>
              <a:t> Results: 3 Attributes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99345413"/>
              </p:ext>
            </p:extLst>
          </p:nvPr>
        </p:nvGraphicFramePr>
        <p:xfrm>
          <a:off x="223284" y="1814737"/>
          <a:ext cx="8618462" cy="3137090"/>
        </p:xfrm>
        <a:graphic>
          <a:graphicData uri="http://schemas.openxmlformats.org/drawingml/2006/table">
            <a:tbl>
              <a:tblPr firstRow="1" firstCol="1" bandRow="1">
                <a:tableStyleId>{5940675A-B579-460E-94D1-54222C63F5DA}</a:tableStyleId>
              </a:tblPr>
              <a:tblGrid>
                <a:gridCol w="1212060"/>
                <a:gridCol w="1035242"/>
                <a:gridCol w="1061860"/>
                <a:gridCol w="1061860"/>
                <a:gridCol w="1061860"/>
                <a:gridCol w="1061860"/>
                <a:gridCol w="1061860"/>
                <a:gridCol w="1061860"/>
              </a:tblGrid>
              <a:tr h="285190">
                <a:tc>
                  <a:txBody>
                    <a:bodyPr/>
                    <a:lstStyle/>
                    <a:p>
                      <a:endParaRPr lang="en-US" sz="1500" dirty="0">
                        <a:effectLst/>
                        <a:latin typeface="Times New Roman"/>
                      </a:endParaRPr>
                    </a:p>
                  </a:txBody>
                  <a:tcPr marL="102668" marR="102668" marT="0" marB="0" anchor="b"/>
                </a:tc>
                <a:tc>
                  <a:txBody>
                    <a:bodyPr/>
                    <a:lstStyle/>
                    <a:p>
                      <a:pPr marL="0" marR="0">
                        <a:spcBef>
                          <a:spcPts val="0"/>
                        </a:spcBef>
                        <a:spcAft>
                          <a:spcPts val="0"/>
                        </a:spcAft>
                      </a:pPr>
                      <a:r>
                        <a:rPr lang="en-US" sz="1700" kern="0">
                          <a:effectLst/>
                        </a:rPr>
                        <a:t>Cluster 0</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pPr>
                      <a:r>
                        <a:rPr lang="en-US" sz="1700" kern="0">
                          <a:effectLst/>
                        </a:rPr>
                        <a:t>Cluster 1</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pPr>
                      <a:r>
                        <a:rPr lang="en-US" sz="1700" kern="0">
                          <a:effectLst/>
                        </a:rPr>
                        <a:t>Cluster 2</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pPr>
                      <a:r>
                        <a:rPr lang="en-US" sz="1700" kern="0">
                          <a:effectLst/>
                        </a:rPr>
                        <a:t>Cluster 3</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pPr>
                      <a:r>
                        <a:rPr lang="en-US" sz="1700" kern="0">
                          <a:effectLst/>
                        </a:rPr>
                        <a:t>Cluster 4</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pPr>
                      <a:r>
                        <a:rPr lang="en-US" sz="1700" kern="0">
                          <a:effectLst/>
                        </a:rPr>
                        <a:t>Cluster 5</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pPr>
                      <a:r>
                        <a:rPr lang="en-US" sz="1700" kern="0">
                          <a:effectLst/>
                        </a:rPr>
                        <a:t>Cluster 6</a:t>
                      </a:r>
                      <a:endParaRPr lang="en-US" sz="1700" kern="1000">
                        <a:effectLst/>
                        <a:latin typeface="Calibri"/>
                        <a:ea typeface="Times New Roman"/>
                        <a:cs typeface="Times New Roman"/>
                      </a:endParaRPr>
                    </a:p>
                  </a:txBody>
                  <a:tcPr marL="102668" marR="102668" marT="0" marB="0" anchor="b"/>
                </a:tc>
              </a:tr>
              <a:tr h="285190">
                <a:tc>
                  <a:txBody>
                    <a:bodyPr/>
                    <a:lstStyle/>
                    <a:p>
                      <a:pPr marL="0" marR="0">
                        <a:spcBef>
                          <a:spcPts val="0"/>
                        </a:spcBef>
                        <a:spcAft>
                          <a:spcPts val="0"/>
                        </a:spcAft>
                      </a:pPr>
                      <a:r>
                        <a:rPr lang="en-US" sz="1700" kern="0">
                          <a:effectLst/>
                        </a:rPr>
                        <a:t>N/Pct</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74320" algn="dec"/>
                        </a:tabLst>
                      </a:pPr>
                      <a:r>
                        <a:rPr lang="en-US" sz="1700" kern="0">
                          <a:effectLst/>
                        </a:rPr>
                        <a:t>0.15</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68605" algn="dec"/>
                        </a:tabLst>
                      </a:pPr>
                      <a:r>
                        <a:rPr lang="en-US" sz="1700" kern="0">
                          <a:effectLst/>
                        </a:rPr>
                        <a:t>0.26</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54635" algn="dec"/>
                        </a:tabLst>
                      </a:pPr>
                      <a:r>
                        <a:rPr lang="en-US" sz="1700" kern="0">
                          <a:effectLst/>
                        </a:rPr>
                        <a:t>0.07</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35915" algn="dec"/>
                        </a:tabLst>
                      </a:pPr>
                      <a:r>
                        <a:rPr lang="en-US" sz="1700" kern="0">
                          <a:effectLst/>
                        </a:rPr>
                        <a:t>0.06</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90830" algn="dec"/>
                        </a:tabLst>
                      </a:pPr>
                      <a:r>
                        <a:rPr lang="en-US" sz="1700" kern="0">
                          <a:effectLst/>
                        </a:rPr>
                        <a:t>0.14</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34010" algn="dec"/>
                        </a:tabLst>
                      </a:pPr>
                      <a:r>
                        <a:rPr lang="en-US" sz="1700" kern="0">
                          <a:effectLst/>
                        </a:rPr>
                        <a:t>0.19</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00355" algn="dec"/>
                        </a:tabLst>
                      </a:pPr>
                      <a:r>
                        <a:rPr lang="en-US" sz="1700" kern="0">
                          <a:effectLst/>
                        </a:rPr>
                        <a:t>0.13</a:t>
                      </a:r>
                      <a:endParaRPr lang="en-US" sz="1700" kern="1000">
                        <a:effectLst/>
                        <a:latin typeface="Calibri"/>
                        <a:ea typeface="Times New Roman"/>
                        <a:cs typeface="Times New Roman"/>
                      </a:endParaRPr>
                    </a:p>
                  </a:txBody>
                  <a:tcPr marL="102668" marR="102668" marT="0" marB="0" anchor="b"/>
                </a:tc>
              </a:tr>
              <a:tr h="285190">
                <a:tc>
                  <a:txBody>
                    <a:bodyPr/>
                    <a:lstStyle/>
                    <a:p>
                      <a:pPr marL="0" marR="0">
                        <a:spcBef>
                          <a:spcPts val="0"/>
                        </a:spcBef>
                        <a:spcAft>
                          <a:spcPts val="0"/>
                        </a:spcAft>
                      </a:pPr>
                      <a:r>
                        <a:rPr lang="en-US" sz="1700" kern="0">
                          <a:effectLst/>
                        </a:rPr>
                        <a:t>SecTo60</a:t>
                      </a:r>
                      <a:endParaRPr lang="en-US" sz="1700" kern="1000">
                        <a:effectLst/>
                        <a:latin typeface="Calibri"/>
                        <a:ea typeface="Times New Roman"/>
                        <a:cs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r>
              <a:tr h="285190">
                <a:tc>
                  <a:txBody>
                    <a:bodyPr/>
                    <a:lstStyle/>
                    <a:p>
                      <a:pPr marL="0" marR="0">
                        <a:spcBef>
                          <a:spcPts val="0"/>
                        </a:spcBef>
                        <a:spcAft>
                          <a:spcPts val="0"/>
                        </a:spcAft>
                      </a:pPr>
                      <a:r>
                        <a:rPr lang="en-US" sz="1700" kern="0">
                          <a:effectLst/>
                        </a:rPr>
                        <a:t>mean</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74320" algn="dec"/>
                        </a:tabLst>
                      </a:pPr>
                      <a:r>
                        <a:rPr lang="en-US" sz="1700" kern="0">
                          <a:effectLst/>
                        </a:rPr>
                        <a:t>8.293</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68605" algn="dec"/>
                        </a:tabLst>
                      </a:pPr>
                      <a:r>
                        <a:rPr lang="en-US" sz="1700" kern="0" dirty="0">
                          <a:effectLst/>
                        </a:rPr>
                        <a:t>6.629</a:t>
                      </a:r>
                      <a:endParaRPr lang="en-US" sz="1700" kern="1000" dirty="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54635" algn="dec"/>
                        </a:tabLst>
                      </a:pPr>
                      <a:r>
                        <a:rPr lang="en-US" sz="1700" kern="0">
                          <a:effectLst/>
                        </a:rPr>
                        <a:t>8.424</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35915" algn="dec"/>
                        </a:tabLst>
                      </a:pPr>
                      <a:r>
                        <a:rPr lang="en-US" sz="1700" kern="0" dirty="0">
                          <a:effectLst/>
                        </a:rPr>
                        <a:t>6.204</a:t>
                      </a:r>
                      <a:endParaRPr lang="en-US" sz="1700" kern="1000" dirty="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90830" algn="dec"/>
                        </a:tabLst>
                      </a:pPr>
                      <a:r>
                        <a:rPr lang="en-US" sz="1700" kern="0" dirty="0">
                          <a:effectLst/>
                        </a:rPr>
                        <a:t>4.458</a:t>
                      </a:r>
                      <a:endParaRPr lang="en-US" sz="1700" kern="1000" dirty="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34010" algn="dec"/>
                        </a:tabLst>
                      </a:pPr>
                      <a:r>
                        <a:rPr lang="en-US" sz="1700" kern="0">
                          <a:effectLst/>
                        </a:rPr>
                        <a:t>8.231</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00355" algn="dec"/>
                        </a:tabLst>
                      </a:pPr>
                      <a:r>
                        <a:rPr lang="en-US" sz="1700" kern="0">
                          <a:effectLst/>
                        </a:rPr>
                        <a:t>8.693</a:t>
                      </a:r>
                      <a:endParaRPr lang="en-US" sz="1700" kern="1000">
                        <a:effectLst/>
                        <a:latin typeface="Calibri"/>
                        <a:ea typeface="Times New Roman"/>
                        <a:cs typeface="Times New Roman"/>
                      </a:endParaRPr>
                    </a:p>
                  </a:txBody>
                  <a:tcPr marL="102668" marR="102668" marT="0" marB="0" anchor="b"/>
                </a:tc>
              </a:tr>
              <a:tr h="285190">
                <a:tc>
                  <a:txBody>
                    <a:bodyPr/>
                    <a:lstStyle/>
                    <a:p>
                      <a:pPr marL="0" marR="0">
                        <a:spcBef>
                          <a:spcPts val="0"/>
                        </a:spcBef>
                        <a:spcAft>
                          <a:spcPts val="0"/>
                        </a:spcAft>
                      </a:pPr>
                      <a:r>
                        <a:rPr lang="en-US" sz="1700" kern="0">
                          <a:effectLst/>
                        </a:rPr>
                        <a:t>std. dev.</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74320" algn="dec"/>
                        </a:tabLst>
                      </a:pPr>
                      <a:r>
                        <a:rPr lang="en-US" sz="1700" kern="0">
                          <a:effectLst/>
                        </a:rPr>
                        <a:t>1.446</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68605" algn="dec"/>
                        </a:tabLst>
                      </a:pPr>
                      <a:r>
                        <a:rPr lang="en-US" sz="1700" kern="0">
                          <a:effectLst/>
                        </a:rPr>
                        <a:t>1.032</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54635" algn="dec"/>
                        </a:tabLst>
                      </a:pPr>
                      <a:r>
                        <a:rPr lang="en-US" sz="1700" kern="0">
                          <a:effectLst/>
                        </a:rPr>
                        <a:t>2.181</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35915" algn="dec"/>
                        </a:tabLst>
                      </a:pPr>
                      <a:r>
                        <a:rPr lang="en-US" sz="1700" kern="0">
                          <a:effectLst/>
                        </a:rPr>
                        <a:t>1.342</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90830" algn="dec"/>
                        </a:tabLst>
                      </a:pPr>
                      <a:r>
                        <a:rPr lang="en-US" sz="1700" kern="0">
                          <a:effectLst/>
                        </a:rPr>
                        <a:t>0.603</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34010" algn="dec"/>
                        </a:tabLst>
                      </a:pPr>
                      <a:r>
                        <a:rPr lang="en-US" sz="1700" kern="0">
                          <a:effectLst/>
                        </a:rPr>
                        <a:t>0.896</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00355" algn="dec"/>
                        </a:tabLst>
                      </a:pPr>
                      <a:r>
                        <a:rPr lang="en-US" sz="1700" kern="0">
                          <a:effectLst/>
                        </a:rPr>
                        <a:t>0.899</a:t>
                      </a:r>
                      <a:endParaRPr lang="en-US" sz="1700" kern="1000">
                        <a:effectLst/>
                        <a:latin typeface="Calibri"/>
                        <a:ea typeface="Times New Roman"/>
                        <a:cs typeface="Times New Roman"/>
                      </a:endParaRPr>
                    </a:p>
                  </a:txBody>
                  <a:tcPr marL="102668" marR="102668" marT="0" marB="0" anchor="b"/>
                </a:tc>
              </a:tr>
              <a:tr h="285190">
                <a:tc>
                  <a:txBody>
                    <a:bodyPr/>
                    <a:lstStyle/>
                    <a:p>
                      <a:pPr marL="0" marR="0">
                        <a:spcBef>
                          <a:spcPts val="0"/>
                        </a:spcBef>
                        <a:spcAft>
                          <a:spcPts val="0"/>
                        </a:spcAft>
                      </a:pPr>
                      <a:r>
                        <a:rPr lang="en-US" sz="1700" kern="0">
                          <a:effectLst/>
                        </a:rPr>
                        <a:t>MPGCity</a:t>
                      </a:r>
                      <a:endParaRPr lang="en-US" sz="1700" kern="1000">
                        <a:effectLst/>
                        <a:latin typeface="Calibri"/>
                        <a:ea typeface="Times New Roman"/>
                        <a:cs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r>
              <a:tr h="285190">
                <a:tc>
                  <a:txBody>
                    <a:bodyPr/>
                    <a:lstStyle/>
                    <a:p>
                      <a:pPr marL="0" marR="0">
                        <a:spcBef>
                          <a:spcPts val="0"/>
                        </a:spcBef>
                        <a:spcAft>
                          <a:spcPts val="0"/>
                        </a:spcAft>
                      </a:pPr>
                      <a:r>
                        <a:rPr lang="en-US" sz="1700" kern="0">
                          <a:effectLst/>
                        </a:rPr>
                        <a:t>Mean</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74320" algn="dec"/>
                        </a:tabLst>
                      </a:pPr>
                      <a:r>
                        <a:rPr lang="en-US" sz="1700" kern="0">
                          <a:effectLst/>
                        </a:rPr>
                        <a:t>16.490</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68605" algn="dec"/>
                        </a:tabLst>
                      </a:pPr>
                      <a:r>
                        <a:rPr lang="en-US" sz="1700" kern="0">
                          <a:effectLst/>
                        </a:rPr>
                        <a:t>17.917</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54635" algn="dec"/>
                        </a:tabLst>
                      </a:pPr>
                      <a:r>
                        <a:rPr lang="en-US" sz="1700" kern="0">
                          <a:effectLst/>
                        </a:rPr>
                        <a:t>46.397</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35915" algn="dec"/>
                        </a:tabLst>
                      </a:pPr>
                      <a:r>
                        <a:rPr lang="en-US" sz="1700" kern="0">
                          <a:effectLst/>
                        </a:rPr>
                        <a:t>11.601</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90830" algn="dec"/>
                        </a:tabLst>
                      </a:pPr>
                      <a:r>
                        <a:rPr lang="en-US" sz="1700" kern="0">
                          <a:effectLst/>
                        </a:rPr>
                        <a:t>13.905</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34010" algn="dec"/>
                        </a:tabLst>
                      </a:pPr>
                      <a:r>
                        <a:rPr lang="en-US" sz="1700" kern="0">
                          <a:effectLst/>
                        </a:rPr>
                        <a:t>21.722</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00355" algn="dec"/>
                        </a:tabLst>
                      </a:pPr>
                      <a:r>
                        <a:rPr lang="en-US" sz="1700" kern="0">
                          <a:effectLst/>
                        </a:rPr>
                        <a:t>27.284</a:t>
                      </a:r>
                      <a:endParaRPr lang="en-US" sz="1700" kern="1000">
                        <a:effectLst/>
                        <a:latin typeface="Calibri"/>
                        <a:ea typeface="Times New Roman"/>
                        <a:cs typeface="Times New Roman"/>
                      </a:endParaRPr>
                    </a:p>
                  </a:txBody>
                  <a:tcPr marL="102668" marR="102668" marT="0" marB="0" anchor="b"/>
                </a:tc>
              </a:tr>
              <a:tr h="285190">
                <a:tc>
                  <a:txBody>
                    <a:bodyPr/>
                    <a:lstStyle/>
                    <a:p>
                      <a:pPr marL="0" marR="0">
                        <a:spcBef>
                          <a:spcPts val="0"/>
                        </a:spcBef>
                        <a:spcAft>
                          <a:spcPts val="0"/>
                        </a:spcAft>
                      </a:pPr>
                      <a:r>
                        <a:rPr lang="en-US" sz="1700" kern="0">
                          <a:effectLst/>
                        </a:rPr>
                        <a:t>std. dev.</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74320" algn="dec"/>
                        </a:tabLst>
                      </a:pPr>
                      <a:r>
                        <a:rPr lang="en-US" sz="1700" kern="0">
                          <a:effectLst/>
                        </a:rPr>
                        <a:t>2.353</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68605" algn="dec"/>
                        </a:tabLst>
                      </a:pPr>
                      <a:r>
                        <a:rPr lang="en-US" sz="1700" kern="0">
                          <a:effectLst/>
                        </a:rPr>
                        <a:t>1.208</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54635" algn="dec"/>
                        </a:tabLst>
                      </a:pPr>
                      <a:r>
                        <a:rPr lang="en-US" sz="1700" kern="0">
                          <a:effectLst/>
                        </a:rPr>
                        <a:t>27.227</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35915" algn="dec"/>
                        </a:tabLst>
                      </a:pPr>
                      <a:r>
                        <a:rPr lang="en-US" sz="1700" kern="0">
                          <a:effectLst/>
                        </a:rPr>
                        <a:t>1.308</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90830" algn="dec"/>
                        </a:tabLst>
                      </a:pPr>
                      <a:r>
                        <a:rPr lang="en-US" sz="1700" kern="0">
                          <a:effectLst/>
                        </a:rPr>
                        <a:t>1.834</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34010" algn="dec"/>
                        </a:tabLst>
                      </a:pPr>
                      <a:r>
                        <a:rPr lang="en-US" sz="1700" kern="0">
                          <a:effectLst/>
                        </a:rPr>
                        <a:t>1.350</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00355" algn="dec"/>
                        </a:tabLst>
                      </a:pPr>
                      <a:r>
                        <a:rPr lang="en-US" sz="1700" kern="0">
                          <a:effectLst/>
                        </a:rPr>
                        <a:t>1.983</a:t>
                      </a:r>
                      <a:endParaRPr lang="en-US" sz="1700" kern="1000">
                        <a:effectLst/>
                        <a:latin typeface="Calibri"/>
                        <a:ea typeface="Times New Roman"/>
                        <a:cs typeface="Times New Roman"/>
                      </a:endParaRPr>
                    </a:p>
                  </a:txBody>
                  <a:tcPr marL="102668" marR="102668" marT="0" marB="0" anchor="b"/>
                </a:tc>
              </a:tr>
              <a:tr h="285190">
                <a:tc>
                  <a:txBody>
                    <a:bodyPr/>
                    <a:lstStyle/>
                    <a:p>
                      <a:pPr marL="0" marR="0">
                        <a:spcBef>
                          <a:spcPts val="0"/>
                        </a:spcBef>
                        <a:spcAft>
                          <a:spcPts val="0"/>
                        </a:spcAft>
                      </a:pPr>
                      <a:r>
                        <a:rPr lang="en-US" sz="1700" kern="0">
                          <a:effectLst/>
                        </a:rPr>
                        <a:t>Weight</a:t>
                      </a:r>
                      <a:endParaRPr lang="en-US" sz="1700" kern="1000">
                        <a:effectLst/>
                        <a:latin typeface="Calibri"/>
                        <a:ea typeface="Times New Roman"/>
                        <a:cs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c>
                  <a:txBody>
                    <a:bodyPr/>
                    <a:lstStyle/>
                    <a:p>
                      <a:endParaRPr lang="en-US" sz="1500">
                        <a:effectLst/>
                        <a:latin typeface="Times New Roman"/>
                      </a:endParaRPr>
                    </a:p>
                  </a:txBody>
                  <a:tcPr marL="102668" marR="102668" marT="0" marB="0" anchor="b"/>
                </a:tc>
              </a:tr>
              <a:tr h="285190">
                <a:tc>
                  <a:txBody>
                    <a:bodyPr/>
                    <a:lstStyle/>
                    <a:p>
                      <a:pPr marL="0" marR="0">
                        <a:spcBef>
                          <a:spcPts val="0"/>
                        </a:spcBef>
                        <a:spcAft>
                          <a:spcPts val="0"/>
                        </a:spcAft>
                      </a:pPr>
                      <a:r>
                        <a:rPr lang="en-US" sz="1700" kern="0">
                          <a:effectLst/>
                        </a:rPr>
                        <a:t>mean</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74320" algn="dec"/>
                        </a:tabLst>
                      </a:pPr>
                      <a:r>
                        <a:rPr lang="en-US" sz="1700" kern="0">
                          <a:effectLst/>
                        </a:rPr>
                        <a:t>5048</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68605" algn="dec"/>
                        </a:tabLst>
                      </a:pPr>
                      <a:r>
                        <a:rPr lang="en-US" sz="1700" kern="0">
                          <a:effectLst/>
                        </a:rPr>
                        <a:t>3929</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54635" algn="dec"/>
                        </a:tabLst>
                      </a:pPr>
                      <a:r>
                        <a:rPr lang="en-US" sz="1700" kern="0">
                          <a:effectLst/>
                        </a:rPr>
                        <a:t>3317</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35915" algn="dec"/>
                        </a:tabLst>
                      </a:pPr>
                      <a:r>
                        <a:rPr lang="en-US" sz="1700" kern="0">
                          <a:effectLst/>
                        </a:rPr>
                        <a:t>5722</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90830" algn="dec"/>
                        </a:tabLst>
                      </a:pPr>
                      <a:r>
                        <a:rPr lang="en-US" sz="1700" kern="0">
                          <a:effectLst/>
                        </a:rPr>
                        <a:t>3849</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34010" algn="dec"/>
                        </a:tabLst>
                      </a:pPr>
                      <a:r>
                        <a:rPr lang="en-US" sz="1700" kern="0">
                          <a:effectLst/>
                        </a:rPr>
                        <a:t>3362</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00355" algn="dec"/>
                        </a:tabLst>
                      </a:pPr>
                      <a:r>
                        <a:rPr lang="en-US" sz="1700" kern="0">
                          <a:effectLst/>
                        </a:rPr>
                        <a:t>2717</a:t>
                      </a:r>
                      <a:endParaRPr lang="en-US" sz="1700" kern="1000">
                        <a:effectLst/>
                        <a:latin typeface="Calibri"/>
                        <a:ea typeface="Times New Roman"/>
                        <a:cs typeface="Times New Roman"/>
                      </a:endParaRPr>
                    </a:p>
                  </a:txBody>
                  <a:tcPr marL="102668" marR="102668" marT="0" marB="0" anchor="b"/>
                </a:tc>
              </a:tr>
              <a:tr h="285190">
                <a:tc>
                  <a:txBody>
                    <a:bodyPr/>
                    <a:lstStyle/>
                    <a:p>
                      <a:pPr marL="0" marR="0">
                        <a:spcBef>
                          <a:spcPts val="0"/>
                        </a:spcBef>
                        <a:spcAft>
                          <a:spcPts val="0"/>
                        </a:spcAft>
                      </a:pPr>
                      <a:r>
                        <a:rPr lang="en-US" sz="1700" kern="0">
                          <a:effectLst/>
                        </a:rPr>
                        <a:t>std. dev.</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74320" algn="dec"/>
                        </a:tabLst>
                      </a:pPr>
                      <a:r>
                        <a:rPr lang="en-US" sz="1700" kern="0">
                          <a:effectLst/>
                        </a:rPr>
                        <a:t>582.5</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68605" algn="dec"/>
                        </a:tabLst>
                      </a:pPr>
                      <a:r>
                        <a:rPr lang="en-US" sz="1700" kern="0">
                          <a:effectLst/>
                        </a:rPr>
                        <a:t>421.8</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54635" algn="dec"/>
                        </a:tabLst>
                      </a:pPr>
                      <a:r>
                        <a:rPr lang="en-US" sz="1700" kern="0">
                          <a:effectLst/>
                        </a:rPr>
                        <a:t>792.6</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35915" algn="dec"/>
                        </a:tabLst>
                      </a:pPr>
                      <a:r>
                        <a:rPr lang="en-US" sz="1700" kern="0">
                          <a:effectLst/>
                        </a:rPr>
                        <a:t>751.9</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290830" algn="dec"/>
                        </a:tabLst>
                      </a:pPr>
                      <a:r>
                        <a:rPr lang="en-US" sz="1700" kern="0">
                          <a:effectLst/>
                        </a:rPr>
                        <a:t>406.0</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34010" algn="dec"/>
                        </a:tabLst>
                      </a:pPr>
                      <a:r>
                        <a:rPr lang="en-US" sz="1700" kern="0">
                          <a:effectLst/>
                        </a:rPr>
                        <a:t>295.3</a:t>
                      </a:r>
                      <a:endParaRPr lang="en-US" sz="1700" kern="1000">
                        <a:effectLst/>
                        <a:latin typeface="Calibri"/>
                        <a:ea typeface="Times New Roman"/>
                        <a:cs typeface="Times New Roman"/>
                      </a:endParaRPr>
                    </a:p>
                  </a:txBody>
                  <a:tcPr marL="102668" marR="102668" marT="0" marB="0" anchor="b"/>
                </a:tc>
                <a:tc>
                  <a:txBody>
                    <a:bodyPr/>
                    <a:lstStyle/>
                    <a:p>
                      <a:pPr marL="0" marR="0">
                        <a:spcBef>
                          <a:spcPts val="0"/>
                        </a:spcBef>
                        <a:spcAft>
                          <a:spcPts val="0"/>
                        </a:spcAft>
                        <a:tabLst>
                          <a:tab pos="300355" algn="dec"/>
                        </a:tabLst>
                      </a:pPr>
                      <a:r>
                        <a:rPr lang="en-US" sz="1700" kern="0" dirty="0">
                          <a:effectLst/>
                        </a:rPr>
                        <a:t>234.8</a:t>
                      </a:r>
                      <a:endParaRPr lang="en-US" sz="1700" kern="1000" dirty="0">
                        <a:effectLst/>
                        <a:latin typeface="Calibri"/>
                        <a:ea typeface="Times New Roman"/>
                        <a:cs typeface="Times New Roman"/>
                      </a:endParaRPr>
                    </a:p>
                  </a:txBody>
                  <a:tcPr marL="102668" marR="102668" marT="0" marB="0" anchor="b"/>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Weka</a:t>
            </a:r>
            <a:r>
              <a:rPr lang="en-US" dirty="0" smtClean="0"/>
              <a:t> 2D Clustering Charts</a:t>
            </a:r>
            <a:endParaRPr lang="en-US" dirty="0"/>
          </a:p>
        </p:txBody>
      </p:sp>
      <p:sp>
        <p:nvSpPr>
          <p:cNvPr id="5" name="TextBox 4"/>
          <p:cNvSpPr txBox="1"/>
          <p:nvPr/>
        </p:nvSpPr>
        <p:spPr>
          <a:xfrm>
            <a:off x="6839211" y="1778696"/>
            <a:ext cx="1966586" cy="3139321"/>
          </a:xfrm>
          <a:prstGeom prst="rect">
            <a:avLst/>
          </a:prstGeom>
          <a:noFill/>
        </p:spPr>
        <p:txBody>
          <a:bodyPr wrap="square" rtlCol="0">
            <a:spAutoFit/>
          </a:bodyPr>
          <a:lstStyle/>
          <a:p>
            <a:r>
              <a:rPr lang="en-US" dirty="0" smtClean="0"/>
              <a:t>Humans have trouble visualizing relationships above two dimensions. Hence, the benefit of presenting an entire panel of pair-wise two-dimensional charts.</a:t>
            </a:r>
            <a:endParaRPr lang="en-US" dirty="0"/>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383" y="1252024"/>
            <a:ext cx="4121688" cy="530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Weka</a:t>
            </a:r>
            <a:r>
              <a:rPr lang="en-US" dirty="0" smtClean="0"/>
              <a:t> Larger Chart</a:t>
            </a:r>
            <a:endParaRPr lang="en-US" dirty="0"/>
          </a:p>
        </p:txBody>
      </p:sp>
      <p:sp>
        <p:nvSpPr>
          <p:cNvPr id="6" name="TextBox 5"/>
          <p:cNvSpPr txBox="1"/>
          <p:nvPr/>
        </p:nvSpPr>
        <p:spPr>
          <a:xfrm>
            <a:off x="1816274" y="6062597"/>
            <a:ext cx="5288627" cy="369332"/>
          </a:xfrm>
          <a:prstGeom prst="rect">
            <a:avLst/>
          </a:prstGeom>
          <a:noFill/>
        </p:spPr>
        <p:txBody>
          <a:bodyPr wrap="none" rtlCol="0">
            <a:spAutoFit/>
          </a:bodyPr>
          <a:lstStyle/>
          <a:p>
            <a:r>
              <a:rPr lang="en-US" dirty="0" smtClean="0"/>
              <a:t>A third attribute (Drive) is added through color coding.</a:t>
            </a:r>
            <a:endParaRPr lang="en-US" dirty="0"/>
          </a:p>
        </p:txBody>
      </p:sp>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062" y="1429630"/>
            <a:ext cx="6117102" cy="458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Weka</a:t>
            </a:r>
            <a:r>
              <a:rPr lang="en-US" dirty="0" smtClean="0"/>
              <a:t>: Cluster Chart</a:t>
            </a:r>
            <a:endParaRPr lang="en-US" dirty="0"/>
          </a:p>
        </p:txBody>
      </p:sp>
      <p:pic>
        <p:nvPicPr>
          <p:cNvPr id="97282" name="Picture 2"/>
          <p:cNvPicPr>
            <a:picLocks noChangeAspect="1" noChangeArrowheads="1"/>
          </p:cNvPicPr>
          <p:nvPr/>
        </p:nvPicPr>
        <p:blipFill>
          <a:blip r:embed="rId2" cstate="print"/>
          <a:srcRect/>
          <a:stretch>
            <a:fillRect/>
          </a:stretch>
        </p:blipFill>
        <p:spPr bwMode="auto">
          <a:xfrm>
            <a:off x="613775" y="1184307"/>
            <a:ext cx="5505189" cy="4972693"/>
          </a:xfrm>
          <a:prstGeom prst="rect">
            <a:avLst/>
          </a:prstGeom>
          <a:noFill/>
          <a:ln w="9525">
            <a:noFill/>
            <a:miter lim="800000"/>
            <a:headEnd/>
            <a:tailEnd/>
          </a:ln>
        </p:spPr>
      </p:pic>
      <p:sp>
        <p:nvSpPr>
          <p:cNvPr id="4" name="TextBox 3"/>
          <p:cNvSpPr txBox="1"/>
          <p:nvPr/>
        </p:nvSpPr>
        <p:spPr>
          <a:xfrm>
            <a:off x="713983" y="6275540"/>
            <a:ext cx="4701480" cy="369332"/>
          </a:xfrm>
          <a:prstGeom prst="rect">
            <a:avLst/>
          </a:prstGeom>
          <a:noFill/>
        </p:spPr>
        <p:txBody>
          <a:bodyPr wrap="none" rtlCol="0">
            <a:spAutoFit/>
          </a:bodyPr>
          <a:lstStyle/>
          <a:p>
            <a:r>
              <a:rPr lang="en-US" dirty="0" smtClean="0"/>
              <a:t>Right-click Result list entry and choose Visualize.</a:t>
            </a:r>
            <a:endParaRPr lang="en-US" dirty="0"/>
          </a:p>
        </p:txBody>
      </p:sp>
      <p:pic>
        <p:nvPicPr>
          <p:cNvPr id="97284" name="Picture 4"/>
          <p:cNvPicPr>
            <a:picLocks noChangeAspect="1" noChangeArrowheads="1"/>
          </p:cNvPicPr>
          <p:nvPr/>
        </p:nvPicPr>
        <p:blipFill>
          <a:blip r:embed="rId3" cstate="print"/>
          <a:srcRect/>
          <a:stretch>
            <a:fillRect/>
          </a:stretch>
        </p:blipFill>
        <p:spPr bwMode="auto">
          <a:xfrm>
            <a:off x="6459255" y="1574104"/>
            <a:ext cx="2108548" cy="2635685"/>
          </a:xfrm>
          <a:prstGeom prst="rect">
            <a:avLst/>
          </a:prstGeom>
          <a:noFill/>
          <a:ln w="9525">
            <a:noFill/>
            <a:miter lim="800000"/>
            <a:headEnd/>
            <a:tailEnd/>
          </a:ln>
        </p:spPr>
      </p:pic>
      <p:sp>
        <p:nvSpPr>
          <p:cNvPr id="7" name="TextBox 6"/>
          <p:cNvSpPr txBox="1"/>
          <p:nvPr/>
        </p:nvSpPr>
        <p:spPr>
          <a:xfrm>
            <a:off x="6313118" y="4534422"/>
            <a:ext cx="2354893" cy="646331"/>
          </a:xfrm>
          <a:prstGeom prst="rect">
            <a:avLst/>
          </a:prstGeom>
          <a:noFill/>
        </p:spPr>
        <p:txBody>
          <a:bodyPr wrap="square" rtlCol="0">
            <a:spAutoFit/>
          </a:bodyPr>
          <a:lstStyle/>
          <a:p>
            <a:r>
              <a:rPr lang="en-US" dirty="0" smtClean="0"/>
              <a:t>Select a point to drill through.</a:t>
            </a:r>
            <a:endParaRPr lang="en-US" dirty="0"/>
          </a:p>
        </p:txBody>
      </p:sp>
      <p:cxnSp>
        <p:nvCxnSpPr>
          <p:cNvPr id="9" name="Straight Arrow Connector 8"/>
          <p:cNvCxnSpPr/>
          <p:nvPr/>
        </p:nvCxnSpPr>
        <p:spPr>
          <a:xfrm rot="10800000">
            <a:off x="4409163" y="2505206"/>
            <a:ext cx="2229633" cy="2016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6275540" y="4083485"/>
            <a:ext cx="839244" cy="876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Weka</a:t>
            </a:r>
            <a:r>
              <a:rPr lang="en-US" dirty="0" smtClean="0"/>
              <a:t> K-Means on All Attributes</a:t>
            </a:r>
            <a:endParaRPr lang="en-US" dirty="0"/>
          </a:p>
        </p:txBody>
      </p:sp>
      <p:sp>
        <p:nvSpPr>
          <p:cNvPr id="4" name="TextBox 3"/>
          <p:cNvSpPr txBox="1"/>
          <p:nvPr/>
        </p:nvSpPr>
        <p:spPr>
          <a:xfrm>
            <a:off x="148770" y="4811922"/>
            <a:ext cx="8755693" cy="1477328"/>
          </a:xfrm>
          <a:prstGeom prst="rect">
            <a:avLst/>
          </a:prstGeom>
          <a:noFill/>
        </p:spPr>
        <p:txBody>
          <a:bodyPr wrap="square" rtlCol="0">
            <a:spAutoFit/>
          </a:bodyPr>
          <a:lstStyle/>
          <a:p>
            <a:r>
              <a:rPr lang="en-US" dirty="0" smtClean="0">
                <a:solidFill>
                  <a:srgbClr val="0070C0"/>
                </a:solidFill>
              </a:rPr>
              <a:t>Better variation than Microsoft K-Means cluster.</a:t>
            </a:r>
          </a:p>
          <a:p>
            <a:r>
              <a:rPr lang="en-US" dirty="0" smtClean="0">
                <a:solidFill>
                  <a:srgbClr val="0070C0"/>
                </a:solidFill>
              </a:rPr>
              <a:t>Start by finding an attribute that is different across most clusters: Price.</a:t>
            </a:r>
          </a:p>
          <a:p>
            <a:r>
              <a:rPr lang="en-US" dirty="0" smtClean="0">
                <a:solidFill>
                  <a:srgbClr val="0070C0"/>
                </a:solidFill>
              </a:rPr>
              <a:t>Where Price is similar (Cluster 4 v. Cluster 5), look for secondary classifier: Weight and Seats.</a:t>
            </a:r>
          </a:p>
          <a:p>
            <a:r>
              <a:rPr lang="en-US" dirty="0" smtClean="0">
                <a:solidFill>
                  <a:srgbClr val="0070C0"/>
                </a:solidFill>
              </a:rPr>
              <a:t>Cluster 4 is likely high-end SUVs (heavy and plenty of seats).</a:t>
            </a:r>
          </a:p>
          <a:p>
            <a:r>
              <a:rPr lang="en-US" dirty="0" smtClean="0">
                <a:solidFill>
                  <a:srgbClr val="0070C0"/>
                </a:solidFill>
              </a:rPr>
              <a:t>Cluster 5 is probably mid-price sports sedans.</a:t>
            </a:r>
          </a:p>
        </p:txBody>
      </p:sp>
      <p:graphicFrame>
        <p:nvGraphicFramePr>
          <p:cNvPr id="5" name="Table 4"/>
          <p:cNvGraphicFramePr>
            <a:graphicFrameLocks noGrp="1"/>
          </p:cNvGraphicFramePr>
          <p:nvPr>
            <p:extLst>
              <p:ext uri="{D42A27DB-BD31-4B8C-83A1-F6EECF244321}">
                <p14:modId xmlns:p14="http://schemas.microsoft.com/office/powerpoint/2010/main" val="2876144204"/>
              </p:ext>
            </p:extLst>
          </p:nvPr>
        </p:nvGraphicFramePr>
        <p:xfrm>
          <a:off x="270516" y="1380160"/>
          <a:ext cx="8714359" cy="2884490"/>
        </p:xfrm>
        <a:graphic>
          <a:graphicData uri="http://schemas.openxmlformats.org/drawingml/2006/table">
            <a:tbl>
              <a:tblPr firstRow="1" firstCol="1" bandRow="1">
                <a:tableStyleId>{5940675A-B579-460E-94D1-54222C63F5DA}</a:tableStyleId>
              </a:tblPr>
              <a:tblGrid>
                <a:gridCol w="962194"/>
                <a:gridCol w="744143"/>
                <a:gridCol w="853650"/>
                <a:gridCol w="744143"/>
                <a:gridCol w="835864"/>
                <a:gridCol w="744143"/>
                <a:gridCol w="744143"/>
                <a:gridCol w="744143"/>
                <a:gridCol w="744143"/>
                <a:gridCol w="744143"/>
                <a:gridCol w="853650"/>
              </a:tblGrid>
              <a:tr h="259585">
                <a:tc>
                  <a:txBody>
                    <a:bodyPr/>
                    <a:lstStyle/>
                    <a:p>
                      <a:pPr marL="0" marR="0" algn="ctr">
                        <a:spcBef>
                          <a:spcPts val="0"/>
                        </a:spcBef>
                        <a:spcAft>
                          <a:spcPts val="0"/>
                        </a:spcAft>
                      </a:pPr>
                      <a:r>
                        <a:rPr lang="en-US" sz="1500">
                          <a:effectLst/>
                        </a:rPr>
                        <a:t>Attribute</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All</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0</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1</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2</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3</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4</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5</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6</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7</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8</a:t>
                      </a:r>
                      <a:endParaRPr lang="en-US" sz="1500" b="1">
                        <a:solidFill>
                          <a:srgbClr val="000000"/>
                        </a:solidFill>
                        <a:effectLst/>
                        <a:latin typeface="Calibri"/>
                        <a:ea typeface="Times New Roman"/>
                        <a:cs typeface="Times New Roman"/>
                      </a:endParaRPr>
                    </a:p>
                  </a:txBody>
                  <a:tcPr marL="93450" marR="93450" marT="0" marB="0" anchor="b"/>
                </a:tc>
              </a:tr>
              <a:tr h="259585">
                <a:tc>
                  <a:txBody>
                    <a:bodyPr/>
                    <a:lstStyle/>
                    <a:p>
                      <a:pPr marL="0" marR="0" algn="ctr">
                        <a:spcBef>
                          <a:spcPts val="0"/>
                        </a:spcBef>
                        <a:spcAft>
                          <a:spcPts val="0"/>
                        </a:spcAft>
                      </a:pPr>
                      <a:r>
                        <a:rPr lang="en-US" sz="1500">
                          <a:effectLst/>
                        </a:rPr>
                        <a:t>N</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370</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21</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85</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33</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44</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34</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86</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32</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15</a:t>
                      </a:r>
                      <a:endParaRPr lang="en-US" sz="1500" b="1">
                        <a:solidFill>
                          <a:srgbClr val="000000"/>
                        </a:solidFill>
                        <a:effectLst/>
                        <a:latin typeface="Calibri"/>
                        <a:ea typeface="Times New Roman"/>
                        <a:cs typeface="Times New Roman"/>
                      </a:endParaRPr>
                    </a:p>
                  </a:txBody>
                  <a:tcPr marL="93450" marR="93450" marT="0" marB="0" anchor="b"/>
                </a:tc>
                <a:tc>
                  <a:txBody>
                    <a:bodyPr/>
                    <a:lstStyle/>
                    <a:p>
                      <a:pPr marL="0" marR="0" algn="ctr">
                        <a:spcBef>
                          <a:spcPts val="0"/>
                        </a:spcBef>
                        <a:spcAft>
                          <a:spcPts val="0"/>
                        </a:spcAft>
                      </a:pPr>
                      <a:r>
                        <a:rPr lang="en-US" sz="1500">
                          <a:effectLst/>
                        </a:rPr>
                        <a:t>20</a:t>
                      </a:r>
                      <a:endParaRPr lang="en-US" sz="1500" b="1">
                        <a:solidFill>
                          <a:srgbClr val="000000"/>
                        </a:solidFill>
                        <a:effectLst/>
                        <a:latin typeface="Calibri"/>
                        <a:ea typeface="Times New Roman"/>
                        <a:cs typeface="Times New Roman"/>
                      </a:endParaRPr>
                    </a:p>
                  </a:txBody>
                  <a:tcPr marL="93450" marR="93450" marT="0" marB="0" anchor="b"/>
                </a:tc>
              </a:tr>
              <a:tr h="334865">
                <a:tc>
                  <a:txBody>
                    <a:bodyPr/>
                    <a:lstStyle/>
                    <a:p>
                      <a:pPr marL="0" marR="0">
                        <a:spcBef>
                          <a:spcPts val="0"/>
                        </a:spcBef>
                        <a:spcAft>
                          <a:spcPts val="0"/>
                        </a:spcAft>
                      </a:pPr>
                      <a:r>
                        <a:rPr lang="en-US" sz="1400">
                          <a:effectLst/>
                        </a:rPr>
                        <a:t>SecTo60</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7.26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4.48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6.54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4.67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7.72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9.42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8.36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8.67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8.50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4.92 </a:t>
                      </a:r>
                      <a:endParaRPr lang="en-US" sz="1400">
                        <a:effectLst/>
                        <a:latin typeface="Calibri"/>
                        <a:ea typeface="Times New Roman"/>
                        <a:cs typeface="Times New Roman"/>
                      </a:endParaRPr>
                    </a:p>
                  </a:txBody>
                  <a:tcPr marL="93450" marR="93450" marT="0" marB="0" anchor="b"/>
                </a:tc>
              </a:tr>
              <a:tr h="259585">
                <a:tc>
                  <a:txBody>
                    <a:bodyPr/>
                    <a:lstStyle/>
                    <a:p>
                      <a:pPr marL="0" marR="0">
                        <a:spcBef>
                          <a:spcPts val="0"/>
                        </a:spcBef>
                        <a:spcAft>
                          <a:spcPts val="0"/>
                        </a:spcAft>
                      </a:pPr>
                      <a:r>
                        <a:rPr lang="en-US" sz="1400">
                          <a:effectLst/>
                        </a:rPr>
                        <a:t>MPGCity</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20.7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14.5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18.7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15.0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16.1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20.2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30.3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25.2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15.0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11.7 </a:t>
                      </a:r>
                      <a:endParaRPr lang="en-US" sz="1400">
                        <a:effectLst/>
                        <a:latin typeface="Calibri"/>
                        <a:ea typeface="Times New Roman"/>
                        <a:cs typeface="Times New Roman"/>
                      </a:endParaRPr>
                    </a:p>
                  </a:txBody>
                  <a:tcPr marL="93450" marR="93450" marT="0" marB="0" anchor="b"/>
                </a:tc>
              </a:tr>
              <a:tr h="207217">
                <a:tc>
                  <a:txBody>
                    <a:bodyPr/>
                    <a:lstStyle/>
                    <a:p>
                      <a:pPr marL="0" marR="0">
                        <a:spcBef>
                          <a:spcPts val="0"/>
                        </a:spcBef>
                        <a:spcAft>
                          <a:spcPts val="0"/>
                        </a:spcAft>
                      </a:pPr>
                      <a:r>
                        <a:rPr lang="en-US" sz="1400">
                          <a:effectLst/>
                        </a:rPr>
                        <a:t>Price</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58,533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127,436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40,632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89,370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42,203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31,426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21,042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25,440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27,856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330,557 </a:t>
                      </a:r>
                      <a:endParaRPr lang="en-US" sz="1400">
                        <a:effectLst/>
                        <a:latin typeface="Calibri"/>
                        <a:ea typeface="Times New Roman"/>
                        <a:cs typeface="Times New Roman"/>
                      </a:endParaRPr>
                    </a:p>
                  </a:txBody>
                  <a:tcPr marL="93450" marR="93450" marT="0" marB="0" anchor="b"/>
                </a:tc>
              </a:tr>
              <a:tr h="259585">
                <a:tc>
                  <a:txBody>
                    <a:bodyPr/>
                    <a:lstStyle/>
                    <a:p>
                      <a:pPr marL="0" marR="0">
                        <a:spcBef>
                          <a:spcPts val="0"/>
                        </a:spcBef>
                        <a:spcAft>
                          <a:spcPts val="0"/>
                        </a:spcAft>
                      </a:pPr>
                      <a:r>
                        <a:rPr lang="en-US" sz="1400">
                          <a:effectLst/>
                        </a:rPr>
                        <a:t>Weight</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3,879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3,421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3,977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4,020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5,124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3,943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3,030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2,948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5,278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4,947 </a:t>
                      </a:r>
                      <a:endParaRPr lang="en-US" sz="1400">
                        <a:effectLst/>
                        <a:latin typeface="Calibri"/>
                        <a:ea typeface="Times New Roman"/>
                        <a:cs typeface="Times New Roman"/>
                      </a:endParaRPr>
                    </a:p>
                  </a:txBody>
                  <a:tcPr marL="93450" marR="93450" marT="0" marB="0" anchor="b"/>
                </a:tc>
              </a:tr>
              <a:tr h="259585">
                <a:tc>
                  <a:txBody>
                    <a:bodyPr/>
                    <a:lstStyle/>
                    <a:p>
                      <a:pPr marL="0" marR="0">
                        <a:spcBef>
                          <a:spcPts val="0"/>
                        </a:spcBef>
                        <a:spcAft>
                          <a:spcPts val="0"/>
                        </a:spcAft>
                      </a:pPr>
                      <a:r>
                        <a:rPr lang="en-US" sz="1400">
                          <a:effectLst/>
                        </a:rPr>
                        <a:t>Height</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61.0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49.7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60.0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55.5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72.9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65.3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58.8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57.3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77.9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5.1 </a:t>
                      </a:r>
                      <a:endParaRPr lang="en-US" sz="1400">
                        <a:effectLst/>
                        <a:latin typeface="Calibri"/>
                        <a:ea typeface="Times New Roman"/>
                        <a:cs typeface="Times New Roman"/>
                      </a:endParaRPr>
                    </a:p>
                  </a:txBody>
                  <a:tcPr marL="93450" marR="93450" marT="0" marB="0" anchor="b"/>
                </a:tc>
              </a:tr>
              <a:tr h="259585">
                <a:tc>
                  <a:txBody>
                    <a:bodyPr/>
                    <a:lstStyle/>
                    <a:p>
                      <a:pPr marL="0" marR="0">
                        <a:spcBef>
                          <a:spcPts val="0"/>
                        </a:spcBef>
                        <a:spcAft>
                          <a:spcPts val="0"/>
                        </a:spcAft>
                      </a:pPr>
                      <a:r>
                        <a:rPr lang="en-US" sz="1400">
                          <a:effectLst/>
                        </a:rPr>
                        <a:t>Cylinders</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5.9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7.9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5.7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7.7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7.0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4.5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3.9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3.9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6.8 </a:t>
                      </a:r>
                      <a:endParaRPr lang="en-US" sz="1400">
                        <a:effectLst/>
                        <a:latin typeface="Calibri"/>
                        <a:ea typeface="Times New Roman"/>
                        <a:cs typeface="Times New Roman"/>
                      </a:endParaRPr>
                    </a:p>
                  </a:txBody>
                  <a:tcPr marL="93450" marR="93450" marT="0" marB="0" anchor="b"/>
                </a:tc>
                <a:tc>
                  <a:txBody>
                    <a:bodyPr/>
                    <a:lstStyle/>
                    <a:p>
                      <a:pPr marL="0" marR="0">
                        <a:spcBef>
                          <a:spcPts val="0"/>
                        </a:spcBef>
                        <a:spcAft>
                          <a:spcPts val="0"/>
                        </a:spcAft>
                      </a:pPr>
                      <a:r>
                        <a:rPr lang="en-US" sz="1400">
                          <a:effectLst/>
                        </a:rPr>
                        <a:t>12.0 </a:t>
                      </a:r>
                      <a:endParaRPr lang="en-US" sz="1400">
                        <a:effectLst/>
                        <a:latin typeface="Calibri"/>
                        <a:ea typeface="Times New Roman"/>
                        <a:cs typeface="Times New Roman"/>
                      </a:endParaRPr>
                    </a:p>
                  </a:txBody>
                  <a:tcPr marL="93450" marR="93450" marT="0" marB="0" anchor="b"/>
                </a:tc>
              </a:tr>
              <a:tr h="259585">
                <a:tc>
                  <a:txBody>
                    <a:bodyPr/>
                    <a:lstStyle/>
                    <a:p>
                      <a:pPr marL="0" marR="0">
                        <a:spcBef>
                          <a:spcPts val="0"/>
                        </a:spcBef>
                        <a:spcAft>
                          <a:spcPts val="0"/>
                        </a:spcAft>
                      </a:pPr>
                      <a:r>
                        <a:rPr lang="en-US" sz="1500" kern="1000">
                          <a:effectLst/>
                        </a:rPr>
                        <a:t>HP</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274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434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281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456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303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191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153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158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290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539 </a:t>
                      </a:r>
                      <a:endParaRPr lang="en-US" sz="1500" kern="1000">
                        <a:effectLst/>
                        <a:latin typeface="Century Schoolbook"/>
                        <a:ea typeface="Times New Roman"/>
                        <a:cs typeface="Times New Roman"/>
                      </a:endParaRPr>
                    </a:p>
                  </a:txBody>
                  <a:tcPr marL="93450" marR="93450" marT="0" marB="0" anchor="b"/>
                </a:tc>
              </a:tr>
              <a:tr h="259585">
                <a:tc>
                  <a:txBody>
                    <a:bodyPr/>
                    <a:lstStyle/>
                    <a:p>
                      <a:pPr marL="0" marR="0">
                        <a:spcBef>
                          <a:spcPts val="0"/>
                        </a:spcBef>
                        <a:spcAft>
                          <a:spcPts val="0"/>
                        </a:spcAft>
                      </a:pPr>
                      <a:r>
                        <a:rPr lang="en-US" sz="1500" kern="1000">
                          <a:effectLst/>
                        </a:rPr>
                        <a:t>Seats</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4.7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2.0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4.7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4.4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6.9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5.1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5.0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3.3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2.7 </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4.1 </a:t>
                      </a:r>
                      <a:endParaRPr lang="en-US" sz="1500" kern="1000">
                        <a:effectLst/>
                        <a:latin typeface="Century Schoolbook"/>
                        <a:ea typeface="Times New Roman"/>
                        <a:cs typeface="Times New Roman"/>
                      </a:endParaRPr>
                    </a:p>
                  </a:txBody>
                  <a:tcPr marL="93450" marR="93450" marT="0" marB="0" anchor="b"/>
                </a:tc>
              </a:tr>
              <a:tr h="259585">
                <a:tc>
                  <a:txBody>
                    <a:bodyPr/>
                    <a:lstStyle/>
                    <a:p>
                      <a:pPr marL="0" marR="0">
                        <a:spcBef>
                          <a:spcPts val="0"/>
                        </a:spcBef>
                        <a:spcAft>
                          <a:spcPts val="0"/>
                        </a:spcAft>
                      </a:pPr>
                      <a:r>
                        <a:rPr lang="en-US" sz="1500" kern="1000">
                          <a:effectLst/>
                        </a:rPr>
                        <a:t>Drag</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0.326</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0.325</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0.323</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0.313</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0.358</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0.341</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0.312</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0.328</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a:effectLst/>
                        </a:rPr>
                        <a:t>0.334</a:t>
                      </a:r>
                      <a:endParaRPr lang="en-US" sz="1500" kern="1000">
                        <a:effectLst/>
                        <a:latin typeface="Century Schoolbook"/>
                        <a:ea typeface="Times New Roman"/>
                        <a:cs typeface="Times New Roman"/>
                      </a:endParaRPr>
                    </a:p>
                  </a:txBody>
                  <a:tcPr marL="93450" marR="93450" marT="0" marB="0" anchor="b"/>
                </a:tc>
                <a:tc>
                  <a:txBody>
                    <a:bodyPr/>
                    <a:lstStyle/>
                    <a:p>
                      <a:pPr marL="0" marR="0">
                        <a:spcBef>
                          <a:spcPts val="0"/>
                        </a:spcBef>
                        <a:spcAft>
                          <a:spcPts val="0"/>
                        </a:spcAft>
                      </a:pPr>
                      <a:r>
                        <a:rPr lang="en-US" sz="1500" kern="1000" dirty="0">
                          <a:effectLst/>
                        </a:rPr>
                        <a:t>0.325</a:t>
                      </a:r>
                      <a:endParaRPr lang="en-US" sz="1500" kern="1000" dirty="0">
                        <a:effectLst/>
                        <a:latin typeface="Century Schoolbook"/>
                        <a:ea typeface="Times New Roman"/>
                        <a:cs typeface="Times New Roman"/>
                      </a:endParaRPr>
                    </a:p>
                  </a:txBody>
                  <a:tcPr marL="93450" marR="93450" marT="0" marB="0" anchor="b"/>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Microsoft EM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56792880"/>
              </p:ext>
            </p:extLst>
          </p:nvPr>
        </p:nvGraphicFramePr>
        <p:xfrm>
          <a:off x="481470" y="1127448"/>
          <a:ext cx="8522900" cy="4663265"/>
        </p:xfrm>
        <a:graphic>
          <a:graphicData uri="http://schemas.openxmlformats.org/drawingml/2006/table">
            <a:tbl>
              <a:tblPr>
                <a:tableStyleId>{5940675A-B579-460E-94D1-54222C63F5DA}</a:tableStyleId>
              </a:tblPr>
              <a:tblGrid>
                <a:gridCol w="852290"/>
                <a:gridCol w="852290"/>
                <a:gridCol w="852290"/>
                <a:gridCol w="852290"/>
                <a:gridCol w="852290"/>
                <a:gridCol w="852290"/>
                <a:gridCol w="852290"/>
                <a:gridCol w="852290"/>
                <a:gridCol w="852290"/>
                <a:gridCol w="852290"/>
              </a:tblGrid>
              <a:tr h="266341">
                <a:tc>
                  <a:txBody>
                    <a:bodyPr/>
                    <a:lstStyle/>
                    <a:p>
                      <a:pPr algn="l" fontAlgn="b"/>
                      <a:r>
                        <a:rPr lang="en-US" sz="1600" u="none" strike="noStrike">
                          <a:effectLst/>
                        </a:rPr>
                        <a:t>Attribute</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C1</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C2</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C3</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C4</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C5</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C6</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C7</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C8</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C9</a:t>
                      </a:r>
                      <a:endParaRPr lang="en-US" sz="1600" b="0" i="0" u="none" strike="noStrike">
                        <a:solidFill>
                          <a:srgbClr val="000000"/>
                        </a:solidFill>
                        <a:effectLst/>
                        <a:latin typeface="Calibri"/>
                      </a:endParaRPr>
                    </a:p>
                  </a:txBody>
                  <a:tcPr marL="13317" marR="13317" marT="13317" marB="0" anchor="b"/>
                </a:tc>
              </a:tr>
              <a:tr h="266341">
                <a:tc>
                  <a:txBody>
                    <a:bodyPr/>
                    <a:lstStyle/>
                    <a:p>
                      <a:pPr algn="l" fontAlgn="b"/>
                      <a:r>
                        <a:rPr lang="en-US" sz="1600" u="none" strike="noStrike">
                          <a:effectLst/>
                        </a:rPr>
                        <a:t>Cylinders</a:t>
                      </a:r>
                      <a:endParaRPr lang="en-US" sz="1600" b="1"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4.0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6.0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5.9</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9.6</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4.0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8.6</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7.2</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4.0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2.4</a:t>
                      </a:r>
                      <a:endParaRPr lang="en-US" sz="1600" b="0" i="0" u="none" strike="noStrike">
                        <a:solidFill>
                          <a:srgbClr val="000000"/>
                        </a:solidFill>
                        <a:effectLst/>
                        <a:latin typeface="Calibri"/>
                      </a:endParaRPr>
                    </a:p>
                  </a:txBody>
                  <a:tcPr marL="13317" marR="13317" marT="13317" marB="0" anchor="b"/>
                </a:tc>
              </a:tr>
              <a:tr h="266341">
                <a:tc>
                  <a:txBody>
                    <a:bodyPr/>
                    <a:lstStyle/>
                    <a:p>
                      <a:pPr algn="l" fontAlgn="b"/>
                      <a:r>
                        <a:rPr lang="en-US" sz="1600" u="none" strike="noStrike">
                          <a:effectLst/>
                        </a:rPr>
                        <a:t>Drag</a:t>
                      </a:r>
                      <a:endParaRPr lang="en-US" sz="1600" b="1"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0.32</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0.35</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0.30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0.33</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0.33</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0.38</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0.30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0.30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0.29</a:t>
                      </a:r>
                      <a:endParaRPr lang="en-US" sz="1600" b="0" i="0" u="none" strike="noStrike">
                        <a:solidFill>
                          <a:srgbClr val="000000"/>
                        </a:solidFill>
                        <a:effectLst/>
                        <a:latin typeface="Calibri"/>
                      </a:endParaRPr>
                    </a:p>
                  </a:txBody>
                  <a:tcPr marL="13317" marR="13317" marT="13317" marB="0" anchor="b"/>
                </a:tc>
              </a:tr>
              <a:tr h="266341">
                <a:tc>
                  <a:txBody>
                    <a:bodyPr/>
                    <a:lstStyle/>
                    <a:p>
                      <a:pPr algn="l" fontAlgn="b"/>
                      <a:r>
                        <a:rPr lang="en-US" sz="1600" u="none" strike="noStrike">
                          <a:effectLst/>
                        </a:rPr>
                        <a:t>Height</a:t>
                      </a:r>
                      <a:endParaRPr lang="en-US" sz="1600" b="1"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60.1</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69.0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57.3</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51.7</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57.6</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73.7</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55.6</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61.4</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59.0</a:t>
                      </a:r>
                      <a:endParaRPr lang="en-US" sz="1600" b="0" i="0" u="none" strike="noStrike">
                        <a:solidFill>
                          <a:srgbClr val="000000"/>
                        </a:solidFill>
                        <a:effectLst/>
                        <a:latin typeface="Calibri"/>
                      </a:endParaRPr>
                    </a:p>
                  </a:txBody>
                  <a:tcPr marL="13317" marR="13317" marT="13317" marB="0" anchor="b"/>
                </a:tc>
              </a:tr>
              <a:tr h="266341">
                <a:tc>
                  <a:txBody>
                    <a:bodyPr/>
                    <a:lstStyle/>
                    <a:p>
                      <a:pPr algn="l" fontAlgn="b"/>
                      <a:r>
                        <a:rPr lang="en-US" sz="1600" u="none" strike="noStrike">
                          <a:effectLst/>
                        </a:rPr>
                        <a:t>HP</a:t>
                      </a:r>
                      <a:endParaRPr lang="en-US" sz="1600" b="1"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159</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263</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282</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516</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184</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375</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397</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150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150</a:t>
                      </a:r>
                      <a:endParaRPr lang="en-US" sz="1600" b="0" i="0" u="none" strike="noStrike">
                        <a:solidFill>
                          <a:srgbClr val="000000"/>
                        </a:solidFill>
                        <a:effectLst/>
                        <a:latin typeface="Calibri"/>
                      </a:endParaRPr>
                    </a:p>
                  </a:txBody>
                  <a:tcPr marL="13317" marR="13317" marT="13317" marB="0" anchor="b"/>
                </a:tc>
              </a:tr>
              <a:tr h="266341">
                <a:tc>
                  <a:txBody>
                    <a:bodyPr/>
                    <a:lstStyle/>
                    <a:p>
                      <a:pPr algn="l" fontAlgn="b"/>
                      <a:r>
                        <a:rPr lang="en-US" sz="1600" u="none" strike="noStrike">
                          <a:effectLst/>
                        </a:rPr>
                        <a:t>MPGCity</a:t>
                      </a:r>
                      <a:endParaRPr lang="en-US" sz="1600" b="1"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24.4</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17.2</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18.3</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13.1</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23.3</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13.8</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16.8</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31.2</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64.3</a:t>
                      </a:r>
                      <a:endParaRPr lang="en-US" sz="1600" b="0" i="0" u="none" strike="noStrike">
                        <a:solidFill>
                          <a:srgbClr val="000000"/>
                        </a:solidFill>
                        <a:effectLst/>
                        <a:latin typeface="Calibri"/>
                      </a:endParaRPr>
                    </a:p>
                  </a:txBody>
                  <a:tcPr marL="13317" marR="13317" marT="13317" marB="0" anchor="b"/>
                </a:tc>
              </a:tr>
              <a:tr h="266341">
                <a:tc>
                  <a:txBody>
                    <a:bodyPr/>
                    <a:lstStyle/>
                    <a:p>
                      <a:pPr algn="l" fontAlgn="b"/>
                      <a:r>
                        <a:rPr lang="en-US" sz="1600" u="none" strike="noStrike">
                          <a:effectLst/>
                        </a:rPr>
                        <a:t>Price</a:t>
                      </a:r>
                      <a:endParaRPr lang="en-US" sz="1600" b="1"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19660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36225</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38434</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178041</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28656</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126770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77806</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25946</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35557</a:t>
                      </a:r>
                      <a:endParaRPr lang="en-US" sz="1600" b="0" i="0" u="none" strike="noStrike">
                        <a:solidFill>
                          <a:srgbClr val="000000"/>
                        </a:solidFill>
                        <a:effectLst/>
                        <a:latin typeface="Calibri"/>
                      </a:endParaRPr>
                    </a:p>
                  </a:txBody>
                  <a:tcPr marL="13317" marR="13317" marT="13317" marB="0" anchor="b"/>
                </a:tc>
              </a:tr>
              <a:tr h="266341">
                <a:tc>
                  <a:txBody>
                    <a:bodyPr/>
                    <a:lstStyle/>
                    <a:p>
                      <a:pPr algn="l" fontAlgn="b"/>
                      <a:r>
                        <a:rPr lang="en-US" sz="1600" u="none" strike="noStrike">
                          <a:effectLst/>
                        </a:rPr>
                        <a:t>Seats</a:t>
                      </a:r>
                      <a:endParaRPr lang="en-US" sz="1600" b="1"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5.0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5.4</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4.4</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3.3</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4.0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5.5</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4.5</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4.6</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4.0</a:t>
                      </a:r>
                      <a:endParaRPr lang="en-US" sz="1600" b="0" i="0" u="none" strike="noStrike">
                        <a:solidFill>
                          <a:srgbClr val="000000"/>
                        </a:solidFill>
                        <a:effectLst/>
                        <a:latin typeface="Calibri"/>
                      </a:endParaRPr>
                    </a:p>
                  </a:txBody>
                  <a:tcPr marL="13317" marR="13317" marT="13317" marB="0" anchor="b"/>
                </a:tc>
              </a:tr>
              <a:tr h="266341">
                <a:tc>
                  <a:txBody>
                    <a:bodyPr/>
                    <a:lstStyle/>
                    <a:p>
                      <a:pPr algn="l" fontAlgn="b"/>
                      <a:r>
                        <a:rPr lang="en-US" sz="1600" u="none" strike="noStrike">
                          <a:effectLst/>
                        </a:rPr>
                        <a:t>SecTo60</a:t>
                      </a:r>
                      <a:endParaRPr lang="en-US" sz="1600" b="1"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8.51</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7.93</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6.30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4.40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8.23</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7.39</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5.21</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7.97</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9.47</a:t>
                      </a:r>
                      <a:endParaRPr lang="en-US" sz="1600" b="0" i="0" u="none" strike="noStrike">
                        <a:solidFill>
                          <a:srgbClr val="000000"/>
                        </a:solidFill>
                        <a:effectLst/>
                        <a:latin typeface="Calibri"/>
                      </a:endParaRPr>
                    </a:p>
                  </a:txBody>
                  <a:tcPr marL="13317" marR="13317" marT="13317" marB="0" anchor="b"/>
                </a:tc>
              </a:tr>
              <a:tr h="266341">
                <a:tc>
                  <a:txBody>
                    <a:bodyPr/>
                    <a:lstStyle/>
                    <a:p>
                      <a:pPr algn="l" fontAlgn="b"/>
                      <a:r>
                        <a:rPr lang="en-US" sz="1600" u="none" strike="noStrike">
                          <a:effectLst/>
                        </a:rPr>
                        <a:t>Weight</a:t>
                      </a:r>
                      <a:endParaRPr lang="en-US" sz="1600" b="1"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3080</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4562</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3729</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4012</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3227</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5743</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4023</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3424</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3135</a:t>
                      </a:r>
                      <a:endParaRPr lang="en-US" sz="1600" b="0" i="0" u="none" strike="noStrike">
                        <a:solidFill>
                          <a:srgbClr val="000000"/>
                        </a:solidFill>
                        <a:effectLst/>
                        <a:latin typeface="Calibri"/>
                      </a:endParaRPr>
                    </a:p>
                  </a:txBody>
                  <a:tcPr marL="13317" marR="13317" marT="13317" marB="0" anchor="b"/>
                </a:tc>
              </a:tr>
              <a:tr h="266341">
                <a:tc>
                  <a:txBody>
                    <a:bodyPr/>
                    <a:lstStyle/>
                    <a:p>
                      <a:pPr algn="l" fontAlgn="b"/>
                      <a:r>
                        <a:rPr lang="en-US" sz="1600" u="none" strike="noStrike">
                          <a:effectLst/>
                        </a:rPr>
                        <a:t>N</a:t>
                      </a:r>
                      <a:endParaRPr lang="en-US" sz="1600" b="1"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87</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66</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47</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37</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42</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35</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31</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14</a:t>
                      </a:r>
                      <a:endParaRPr lang="en-US" sz="1600" b="0" i="0" u="none" strike="noStrike">
                        <a:solidFill>
                          <a:srgbClr val="000000"/>
                        </a:solidFill>
                        <a:effectLst/>
                        <a:latin typeface="Calibri"/>
                      </a:endParaRPr>
                    </a:p>
                  </a:txBody>
                  <a:tcPr marL="13317" marR="13317" marT="13317" marB="0" anchor="b"/>
                </a:tc>
                <a:tc>
                  <a:txBody>
                    <a:bodyPr/>
                    <a:lstStyle/>
                    <a:p>
                      <a:pPr algn="r" fontAlgn="b"/>
                      <a:r>
                        <a:rPr lang="en-US" sz="1600" u="none" strike="noStrike">
                          <a:effectLst/>
                        </a:rPr>
                        <a:t>11</a:t>
                      </a:r>
                      <a:endParaRPr lang="en-US" sz="1600" b="0" i="0" u="none" strike="noStrike">
                        <a:solidFill>
                          <a:srgbClr val="000000"/>
                        </a:solidFill>
                        <a:effectLst/>
                        <a:latin typeface="Calibri"/>
                      </a:endParaRPr>
                    </a:p>
                  </a:txBody>
                  <a:tcPr marL="13317" marR="13317" marT="13317" marB="0" anchor="b"/>
                </a:tc>
              </a:tr>
              <a:tr h="722941">
                <a:tc>
                  <a:txBody>
                    <a:bodyPr/>
                    <a:lstStyle/>
                    <a:p>
                      <a:pPr algn="l" fontAlgn="b"/>
                      <a:r>
                        <a:rPr lang="en-US" sz="1600" u="none" strike="noStrike">
                          <a:effectLst/>
                        </a:rPr>
                        <a:t>Example</a:t>
                      </a:r>
                      <a:endParaRPr lang="en-US" sz="1600" b="1"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Toyota Camry</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Jeep Liberty</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Chevrolet Camaro</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Mercedes CL63 AMG</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Mini Cooper</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Cadillac Escalade</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Ford Shelby GT500</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Toyota Prius</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Nissan Leaf</a:t>
                      </a:r>
                      <a:endParaRPr lang="en-US" sz="1600" b="0" i="0" u="none" strike="noStrike">
                        <a:solidFill>
                          <a:srgbClr val="000000"/>
                        </a:solidFill>
                        <a:effectLst/>
                        <a:latin typeface="Calibri"/>
                      </a:endParaRPr>
                    </a:p>
                  </a:txBody>
                  <a:tcPr marL="13317" marR="13317" marT="13317" marB="0" anchor="b"/>
                </a:tc>
              </a:tr>
              <a:tr h="959482">
                <a:tc>
                  <a:txBody>
                    <a:bodyPr/>
                    <a:lstStyle/>
                    <a:p>
                      <a:pPr algn="l" fontAlgn="b"/>
                      <a:r>
                        <a:rPr lang="en-US" sz="1600" u="none" strike="noStrike">
                          <a:effectLst/>
                        </a:rPr>
                        <a:t>Description</a:t>
                      </a:r>
                      <a:endParaRPr lang="en-US" sz="1600" b="1"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Basic Sedans</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Basic SUVs</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Mid-performance</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High-price performance</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Mid-price performance</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Big SUVs</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High-Performance</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a:effectLst/>
                        </a:rPr>
                        <a:t>Hybrids</a:t>
                      </a:r>
                      <a:endParaRPr lang="en-US" sz="1600" b="0" i="0" u="none" strike="noStrike">
                        <a:solidFill>
                          <a:srgbClr val="000000"/>
                        </a:solidFill>
                        <a:effectLst/>
                        <a:latin typeface="Calibri"/>
                      </a:endParaRPr>
                    </a:p>
                  </a:txBody>
                  <a:tcPr marL="13317" marR="13317" marT="13317" marB="0" anchor="b"/>
                </a:tc>
                <a:tc>
                  <a:txBody>
                    <a:bodyPr/>
                    <a:lstStyle/>
                    <a:p>
                      <a:pPr algn="l" fontAlgn="b"/>
                      <a:r>
                        <a:rPr lang="en-US" sz="1600" u="none" strike="noStrike" dirty="0">
                          <a:effectLst/>
                        </a:rPr>
                        <a:t>Electrics</a:t>
                      </a:r>
                      <a:endParaRPr lang="en-US" sz="1600" b="0" i="0" u="none" strike="noStrike" dirty="0">
                        <a:solidFill>
                          <a:srgbClr val="000000"/>
                        </a:solidFill>
                        <a:effectLst/>
                        <a:latin typeface="Calibri"/>
                      </a:endParaRPr>
                    </a:p>
                  </a:txBody>
                  <a:tcPr marL="13317" marR="13317" marT="13317" marB="0" anchor="b"/>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Attributes</a:t>
            </a:r>
            <a:endParaRPr lang="en-US" dirty="0"/>
          </a:p>
        </p:txBody>
      </p:sp>
      <p:sp>
        <p:nvSpPr>
          <p:cNvPr id="3" name="TextBox 2"/>
          <p:cNvSpPr txBox="1"/>
          <p:nvPr/>
        </p:nvSpPr>
        <p:spPr>
          <a:xfrm>
            <a:off x="540327" y="1524000"/>
            <a:ext cx="7398328" cy="2308324"/>
          </a:xfrm>
          <a:prstGeom prst="rect">
            <a:avLst/>
          </a:prstGeom>
          <a:noFill/>
        </p:spPr>
        <p:txBody>
          <a:bodyPr wrap="square" rtlCol="0">
            <a:spAutoFit/>
          </a:bodyPr>
          <a:lstStyle/>
          <a:p>
            <a:r>
              <a:rPr lang="en-US" dirty="0" smtClean="0"/>
              <a:t>Clusters are defined in terms of distance.</a:t>
            </a:r>
          </a:p>
          <a:p>
            <a:endParaRPr lang="en-US" dirty="0" smtClean="0"/>
          </a:p>
          <a:p>
            <a:r>
              <a:rPr lang="en-US" dirty="0" smtClean="0"/>
              <a:t>Based on measures of attributes, clusters are collections of observed items that have a minimal distance to the center of the cluster and a maximal distance to other clusters.</a:t>
            </a:r>
          </a:p>
          <a:p>
            <a:endParaRPr lang="en-US" dirty="0" smtClean="0"/>
          </a:p>
          <a:p>
            <a:r>
              <a:rPr lang="en-US" dirty="0" smtClean="0"/>
              <a:t>Choosing and measuring attributes is critical to the success of clustering.</a:t>
            </a:r>
          </a:p>
          <a:p>
            <a:r>
              <a:rPr lang="en-US" dirty="0" smtClean="0"/>
              <a:t>Ranges of attributes define the clusters.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t>
            </a:r>
            <a:r>
              <a:rPr lang="en-US" dirty="0" err="1" smtClean="0"/>
              <a:t>Weka</a:t>
            </a:r>
            <a:r>
              <a:rPr lang="en-US" dirty="0" smtClean="0"/>
              <a:t> EM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11250483"/>
              </p:ext>
            </p:extLst>
          </p:nvPr>
        </p:nvGraphicFramePr>
        <p:xfrm>
          <a:off x="323557" y="1446547"/>
          <a:ext cx="8494049" cy="4602560"/>
        </p:xfrm>
        <a:graphic>
          <a:graphicData uri="http://schemas.openxmlformats.org/drawingml/2006/table">
            <a:tbl>
              <a:tblPr>
                <a:tableStyleId>{5940675A-B579-460E-94D1-54222C63F5DA}</a:tableStyleId>
              </a:tblPr>
              <a:tblGrid>
                <a:gridCol w="805759"/>
                <a:gridCol w="940053"/>
                <a:gridCol w="940053"/>
                <a:gridCol w="1023986"/>
                <a:gridCol w="940053"/>
                <a:gridCol w="1023986"/>
                <a:gridCol w="940053"/>
                <a:gridCol w="940053"/>
                <a:gridCol w="940053"/>
              </a:tblGrid>
              <a:tr h="251800">
                <a:tc>
                  <a:txBody>
                    <a:bodyPr/>
                    <a:lstStyle/>
                    <a:p>
                      <a:pPr algn="l" fontAlgn="b"/>
                      <a:r>
                        <a:rPr lang="en-US" sz="1500" u="none" strike="noStrike" dirty="0">
                          <a:effectLst/>
                        </a:rPr>
                        <a:t>Attribute</a:t>
                      </a:r>
                      <a:endParaRPr lang="en-US" sz="1500" b="0" i="0" u="none" strike="noStrike" dirty="0">
                        <a:solidFill>
                          <a:srgbClr val="000000"/>
                        </a:solidFill>
                        <a:effectLst/>
                        <a:latin typeface="Calibri"/>
                      </a:endParaRPr>
                    </a:p>
                  </a:txBody>
                  <a:tcPr marL="12590" marR="12590" marT="12590" marB="0" anchor="b"/>
                </a:tc>
                <a:tc>
                  <a:txBody>
                    <a:bodyPr/>
                    <a:lstStyle/>
                    <a:p>
                      <a:pPr algn="l" fontAlgn="b"/>
                      <a:r>
                        <a:rPr lang="en-US" sz="1500" u="none" strike="noStrike">
                          <a:effectLst/>
                        </a:rPr>
                        <a:t>C0</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C1</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C2</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C3</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C4</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C5</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C6</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C7</a:t>
                      </a:r>
                      <a:endParaRPr lang="en-US" sz="1500" b="0" i="0" u="none" strike="noStrike">
                        <a:solidFill>
                          <a:srgbClr val="000000"/>
                        </a:solidFill>
                        <a:effectLst/>
                        <a:latin typeface="Calibri"/>
                      </a:endParaRPr>
                    </a:p>
                  </a:txBody>
                  <a:tcPr marL="12590" marR="12590" marT="12590" marB="0" anchor="b"/>
                </a:tc>
              </a:tr>
              <a:tr h="467088">
                <a:tc>
                  <a:txBody>
                    <a:bodyPr/>
                    <a:lstStyle/>
                    <a:p>
                      <a:pPr algn="l" fontAlgn="b"/>
                      <a:r>
                        <a:rPr lang="en-US" sz="1500" u="none" strike="noStrike">
                          <a:effectLst/>
                        </a:rPr>
                        <a:t>SecTo60</a:t>
                      </a:r>
                      <a:endParaRPr lang="en-US" sz="1500" b="1"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7.89 </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7.96 </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4.55 </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9.67 </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4.80 </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6.65 </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8.45 </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7.72 </a:t>
                      </a:r>
                      <a:endParaRPr lang="en-US" sz="1500" b="0" i="0" u="none" strike="noStrike">
                        <a:solidFill>
                          <a:srgbClr val="000000"/>
                        </a:solidFill>
                        <a:effectLst/>
                        <a:latin typeface="Calibri"/>
                      </a:endParaRPr>
                    </a:p>
                  </a:txBody>
                  <a:tcPr marL="12590" marR="12590" marT="12590" marB="0" anchor="b"/>
                </a:tc>
              </a:tr>
              <a:tr h="251800">
                <a:tc>
                  <a:txBody>
                    <a:bodyPr/>
                    <a:lstStyle/>
                    <a:p>
                      <a:pPr algn="l" fontAlgn="b"/>
                      <a:r>
                        <a:rPr lang="en-US" sz="1500" u="none" strike="noStrike">
                          <a:effectLst/>
                        </a:rPr>
                        <a:t>MPGCity</a:t>
                      </a:r>
                      <a:endParaRPr lang="en-US" sz="1500" b="1"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15.34</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17.23</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14.84</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59.09</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11.70</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18.40</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24.63</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21.13</a:t>
                      </a:r>
                      <a:endParaRPr lang="en-US" sz="1500" b="0" i="0" u="none" strike="noStrike">
                        <a:solidFill>
                          <a:srgbClr val="000000"/>
                        </a:solidFill>
                        <a:effectLst/>
                        <a:latin typeface="Calibri"/>
                      </a:endParaRPr>
                    </a:p>
                  </a:txBody>
                  <a:tcPr marL="12590" marR="12590" marT="12590" marB="0" anchor="b"/>
                </a:tc>
              </a:tr>
              <a:tr h="467088">
                <a:tc>
                  <a:txBody>
                    <a:bodyPr/>
                    <a:lstStyle/>
                    <a:p>
                      <a:pPr algn="l" fontAlgn="b"/>
                      <a:r>
                        <a:rPr lang="en-US" sz="1500" u="none" strike="noStrike">
                          <a:effectLst/>
                        </a:rPr>
                        <a:t>Price</a:t>
                      </a:r>
                      <a:endParaRPr lang="en-US" sz="1500" b="1"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44,916 </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37,046 </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100,641 </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24,396 </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320,150 </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40,345 </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21,838 </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         35,760 </a:t>
                      </a:r>
                      <a:endParaRPr lang="en-US" sz="1500" b="0" i="0" u="none" strike="noStrike">
                        <a:solidFill>
                          <a:srgbClr val="000000"/>
                        </a:solidFill>
                        <a:effectLst/>
                        <a:latin typeface="Calibri"/>
                      </a:endParaRPr>
                    </a:p>
                  </a:txBody>
                  <a:tcPr marL="12590" marR="12590" marT="12590" marB="0" anchor="b"/>
                </a:tc>
              </a:tr>
              <a:tr h="251800">
                <a:tc>
                  <a:txBody>
                    <a:bodyPr/>
                    <a:lstStyle/>
                    <a:p>
                      <a:pPr algn="l" fontAlgn="b"/>
                      <a:r>
                        <a:rPr lang="en-US" sz="1500" u="none" strike="noStrike">
                          <a:effectLst/>
                        </a:rPr>
                        <a:t>Weight</a:t>
                      </a:r>
                      <a:endParaRPr lang="en-US" sz="1500" b="1"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5390</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4833</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3837</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2738</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4751</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3910</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3146</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3722</a:t>
                      </a:r>
                      <a:endParaRPr lang="en-US" sz="1500" b="0" i="0" u="none" strike="noStrike">
                        <a:solidFill>
                          <a:srgbClr val="000000"/>
                        </a:solidFill>
                        <a:effectLst/>
                        <a:latin typeface="Calibri"/>
                      </a:endParaRPr>
                    </a:p>
                  </a:txBody>
                  <a:tcPr marL="12590" marR="12590" marT="12590" marB="0" anchor="b"/>
                </a:tc>
              </a:tr>
              <a:tr h="251800">
                <a:tc>
                  <a:txBody>
                    <a:bodyPr/>
                    <a:lstStyle/>
                    <a:p>
                      <a:pPr algn="l" fontAlgn="b"/>
                      <a:r>
                        <a:rPr lang="en-US" sz="1500" u="none" strike="noStrike">
                          <a:effectLst/>
                        </a:rPr>
                        <a:t>Cylinders</a:t>
                      </a:r>
                      <a:endParaRPr lang="en-US" sz="1500" b="1"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7.1</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6.5</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7.7</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2.9</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11.9</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5.8</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4.0</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4.9</a:t>
                      </a:r>
                      <a:endParaRPr lang="en-US" sz="1500" b="0" i="0" u="none" strike="noStrike">
                        <a:solidFill>
                          <a:srgbClr val="000000"/>
                        </a:solidFill>
                        <a:effectLst/>
                        <a:latin typeface="Calibri"/>
                      </a:endParaRPr>
                    </a:p>
                  </a:txBody>
                  <a:tcPr marL="12590" marR="12590" marT="12590" marB="0" anchor="b"/>
                </a:tc>
              </a:tr>
              <a:tr h="251800">
                <a:tc>
                  <a:txBody>
                    <a:bodyPr/>
                    <a:lstStyle/>
                    <a:p>
                      <a:pPr algn="l" fontAlgn="b"/>
                      <a:r>
                        <a:rPr lang="en-US" sz="1500" u="none" strike="noStrike">
                          <a:effectLst/>
                        </a:rPr>
                        <a:t>HP</a:t>
                      </a:r>
                      <a:endParaRPr lang="en-US" sz="1500" b="1"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321</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278</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457</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97</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539</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278</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163</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220</a:t>
                      </a:r>
                      <a:endParaRPr lang="en-US" sz="1500" b="0" i="0" u="none" strike="noStrike">
                        <a:solidFill>
                          <a:srgbClr val="000000"/>
                        </a:solidFill>
                        <a:effectLst/>
                        <a:latin typeface="Calibri"/>
                      </a:endParaRPr>
                    </a:p>
                  </a:txBody>
                  <a:tcPr marL="12590" marR="12590" marT="12590" marB="0" anchor="b"/>
                </a:tc>
              </a:tr>
              <a:tr h="251800">
                <a:tc>
                  <a:txBody>
                    <a:bodyPr/>
                    <a:lstStyle/>
                    <a:p>
                      <a:pPr algn="l" fontAlgn="b"/>
                      <a:r>
                        <a:rPr lang="en-US" sz="1500" u="none" strike="noStrike">
                          <a:effectLst/>
                        </a:rPr>
                        <a:t>Seats</a:t>
                      </a:r>
                      <a:endParaRPr lang="en-US" sz="1500" b="1"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4.8</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7.3</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3.7</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4.0</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3.8</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4.7</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4.9</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2.3</a:t>
                      </a:r>
                      <a:endParaRPr lang="en-US" sz="1500" b="0" i="0" u="none" strike="noStrike">
                        <a:solidFill>
                          <a:srgbClr val="000000"/>
                        </a:solidFill>
                        <a:effectLst/>
                        <a:latin typeface="Calibri"/>
                      </a:endParaRPr>
                    </a:p>
                  </a:txBody>
                  <a:tcPr marL="12590" marR="12590" marT="12590" marB="0" anchor="b"/>
                </a:tc>
              </a:tr>
              <a:tr h="251800">
                <a:tc>
                  <a:txBody>
                    <a:bodyPr/>
                    <a:lstStyle/>
                    <a:p>
                      <a:pPr algn="l" fontAlgn="b"/>
                      <a:r>
                        <a:rPr lang="en-US" sz="1500" u="none" strike="noStrike">
                          <a:effectLst/>
                        </a:rPr>
                        <a:t>Height</a:t>
                      </a:r>
                      <a:endParaRPr lang="en-US" sz="1500" b="1"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73.3</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71.6</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53.4</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58.7</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54.3</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59.4</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59.6</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62.9</a:t>
                      </a:r>
                      <a:endParaRPr lang="en-US" sz="1500" b="0" i="0" u="none" strike="noStrike">
                        <a:solidFill>
                          <a:srgbClr val="000000"/>
                        </a:solidFill>
                        <a:effectLst/>
                        <a:latin typeface="Calibri"/>
                      </a:endParaRPr>
                    </a:p>
                  </a:txBody>
                  <a:tcPr marL="12590" marR="12590" marT="12590" marB="0" anchor="b"/>
                </a:tc>
              </a:tr>
              <a:tr h="251800">
                <a:tc>
                  <a:txBody>
                    <a:bodyPr/>
                    <a:lstStyle/>
                    <a:p>
                      <a:pPr algn="l" fontAlgn="b"/>
                      <a:r>
                        <a:rPr lang="en-US" sz="1500" u="none" strike="noStrike">
                          <a:effectLst/>
                        </a:rPr>
                        <a:t>Drag</a:t>
                      </a:r>
                      <a:endParaRPr lang="en-US" sz="1500" b="1"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0.36</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0.35</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0.32</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0.30</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0.33</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0.32</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0.32</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0.33</a:t>
                      </a:r>
                      <a:endParaRPr lang="en-US" sz="1500" b="0" i="0" u="none" strike="noStrike">
                        <a:solidFill>
                          <a:srgbClr val="000000"/>
                        </a:solidFill>
                        <a:effectLst/>
                        <a:latin typeface="Calibri"/>
                      </a:endParaRPr>
                    </a:p>
                  </a:txBody>
                  <a:tcPr marL="12590" marR="12590" marT="12590" marB="0" anchor="b"/>
                </a:tc>
              </a:tr>
              <a:tr h="251800">
                <a:tc>
                  <a:txBody>
                    <a:bodyPr/>
                    <a:lstStyle/>
                    <a:p>
                      <a:pPr algn="l" fontAlgn="b"/>
                      <a:r>
                        <a:rPr lang="en-US" sz="1500" u="none" strike="noStrike">
                          <a:effectLst/>
                        </a:rPr>
                        <a:t>Count</a:t>
                      </a:r>
                      <a:endParaRPr lang="en-US" sz="1500" b="1"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35</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31</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44</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12</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dirty="0">
                          <a:effectLst/>
                        </a:rPr>
                        <a:t>23</a:t>
                      </a:r>
                      <a:endParaRPr lang="en-US" sz="1500" b="0" i="0" u="none" strike="noStrike" dirty="0">
                        <a:solidFill>
                          <a:srgbClr val="000000"/>
                        </a:solidFill>
                        <a:effectLst/>
                        <a:latin typeface="Calibri"/>
                      </a:endParaRPr>
                    </a:p>
                  </a:txBody>
                  <a:tcPr marL="12590" marR="12590" marT="12590" marB="0" anchor="b"/>
                </a:tc>
                <a:tc>
                  <a:txBody>
                    <a:bodyPr/>
                    <a:lstStyle/>
                    <a:p>
                      <a:pPr algn="r" fontAlgn="b"/>
                      <a:r>
                        <a:rPr lang="en-US" sz="1500" u="none" strike="noStrike">
                          <a:effectLst/>
                        </a:rPr>
                        <a:t>82</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120</a:t>
                      </a:r>
                      <a:endParaRPr lang="en-US" sz="1500" b="0" i="0" u="none" strike="noStrike">
                        <a:solidFill>
                          <a:srgbClr val="000000"/>
                        </a:solidFill>
                        <a:effectLst/>
                        <a:latin typeface="Calibri"/>
                      </a:endParaRPr>
                    </a:p>
                  </a:txBody>
                  <a:tcPr marL="12590" marR="12590" marT="12590" marB="0" anchor="b"/>
                </a:tc>
                <a:tc>
                  <a:txBody>
                    <a:bodyPr/>
                    <a:lstStyle/>
                    <a:p>
                      <a:pPr algn="r" fontAlgn="b"/>
                      <a:r>
                        <a:rPr lang="en-US" sz="1500" u="none" strike="noStrike">
                          <a:effectLst/>
                        </a:rPr>
                        <a:t>23</a:t>
                      </a:r>
                      <a:endParaRPr lang="en-US" sz="1500" b="0" i="0" u="none" strike="noStrike">
                        <a:solidFill>
                          <a:srgbClr val="000000"/>
                        </a:solidFill>
                        <a:effectLst/>
                        <a:latin typeface="Calibri"/>
                      </a:endParaRPr>
                    </a:p>
                  </a:txBody>
                  <a:tcPr marL="12590" marR="12590" marT="12590" marB="0" anchor="b"/>
                </a:tc>
              </a:tr>
              <a:tr h="694337">
                <a:tc>
                  <a:txBody>
                    <a:bodyPr/>
                    <a:lstStyle/>
                    <a:p>
                      <a:pPr algn="l" fontAlgn="b"/>
                      <a:r>
                        <a:rPr lang="en-US" sz="1500" u="none" strike="noStrike">
                          <a:effectLst/>
                        </a:rPr>
                        <a:t>Example</a:t>
                      </a:r>
                      <a:endParaRPr lang="en-US" sz="1500" b="1"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Cadillac Escalade</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Volkswagen Routan</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Porsche 911</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Toyota Prius</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Maybach and Rolls</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Volvo XC70</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Toyota Camry</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Mitsubishi Eclipse Spyder</a:t>
                      </a:r>
                      <a:endParaRPr lang="en-US" sz="1500" b="0" i="0" u="none" strike="noStrike">
                        <a:solidFill>
                          <a:srgbClr val="000000"/>
                        </a:solidFill>
                        <a:effectLst/>
                        <a:latin typeface="Calibri"/>
                      </a:endParaRPr>
                    </a:p>
                  </a:txBody>
                  <a:tcPr marL="12590" marR="12590" marT="12590" marB="0" anchor="b"/>
                </a:tc>
              </a:tr>
              <a:tr h="694337">
                <a:tc>
                  <a:txBody>
                    <a:bodyPr/>
                    <a:lstStyle/>
                    <a:p>
                      <a:pPr algn="l" fontAlgn="b"/>
                      <a:r>
                        <a:rPr lang="en-US" sz="1500" u="none" strike="noStrike" dirty="0" err="1" smtClean="0">
                          <a:effectLst/>
                        </a:rPr>
                        <a:t>Descrip</a:t>
                      </a:r>
                      <a:r>
                        <a:rPr lang="en-US" sz="1500" u="none" strike="noStrike" dirty="0" smtClean="0">
                          <a:effectLst/>
                        </a:rPr>
                        <a:t>.</a:t>
                      </a:r>
                      <a:endParaRPr lang="en-US" sz="1500" b="1" i="0" u="none" strike="noStrike" dirty="0">
                        <a:solidFill>
                          <a:srgbClr val="000000"/>
                        </a:solidFill>
                        <a:effectLst/>
                        <a:latin typeface="Calibri"/>
                      </a:endParaRPr>
                    </a:p>
                  </a:txBody>
                  <a:tcPr marL="12590" marR="12590" marT="12590" marB="0" anchor="b"/>
                </a:tc>
                <a:tc>
                  <a:txBody>
                    <a:bodyPr/>
                    <a:lstStyle/>
                    <a:p>
                      <a:pPr algn="l" fontAlgn="b"/>
                      <a:r>
                        <a:rPr lang="en-US" sz="1500" u="none" strike="noStrike">
                          <a:effectLst/>
                        </a:rPr>
                        <a:t>Big SUVs</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Mid-SUVs</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dirty="0">
                          <a:effectLst/>
                        </a:rPr>
                        <a:t>High </a:t>
                      </a:r>
                      <a:r>
                        <a:rPr lang="en-US" sz="1500" u="none" strike="noStrike" dirty="0" err="1" smtClean="0">
                          <a:effectLst/>
                        </a:rPr>
                        <a:t>Perf</a:t>
                      </a:r>
                      <a:r>
                        <a:rPr lang="en-US" sz="1500" u="none" strike="noStrike" dirty="0" smtClean="0">
                          <a:effectLst/>
                        </a:rPr>
                        <a:t>.</a:t>
                      </a:r>
                      <a:endParaRPr lang="en-US" sz="1500" b="0" i="0" u="none" strike="noStrike" dirty="0">
                        <a:solidFill>
                          <a:srgbClr val="000000"/>
                        </a:solidFill>
                        <a:effectLst/>
                        <a:latin typeface="Calibri"/>
                      </a:endParaRPr>
                    </a:p>
                  </a:txBody>
                  <a:tcPr marL="12590" marR="12590" marT="12590" marB="0" anchor="b"/>
                </a:tc>
                <a:tc>
                  <a:txBody>
                    <a:bodyPr/>
                    <a:lstStyle/>
                    <a:p>
                      <a:pPr algn="l" fontAlgn="b"/>
                      <a:r>
                        <a:rPr lang="en-US" sz="1500" u="none" strike="noStrike">
                          <a:effectLst/>
                        </a:rPr>
                        <a:t>Hybrids + Electrics + Small</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High Luxury</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Faster SUVs</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a:effectLst/>
                        </a:rPr>
                        <a:t>Basic Sedans</a:t>
                      </a:r>
                      <a:endParaRPr lang="en-US" sz="1500" b="0" i="0" u="none" strike="noStrike">
                        <a:solidFill>
                          <a:srgbClr val="000000"/>
                        </a:solidFill>
                        <a:effectLst/>
                        <a:latin typeface="Calibri"/>
                      </a:endParaRPr>
                    </a:p>
                  </a:txBody>
                  <a:tcPr marL="12590" marR="12590" marT="12590" marB="0" anchor="b"/>
                </a:tc>
                <a:tc>
                  <a:txBody>
                    <a:bodyPr/>
                    <a:lstStyle/>
                    <a:p>
                      <a:pPr algn="l" fontAlgn="b"/>
                      <a:r>
                        <a:rPr lang="en-US" sz="1500" u="none" strike="noStrike" dirty="0" err="1" smtClean="0">
                          <a:effectLst/>
                        </a:rPr>
                        <a:t>Small+Perf</a:t>
                      </a:r>
                      <a:r>
                        <a:rPr lang="en-US" sz="1500" u="none" strike="noStrike" dirty="0" smtClean="0">
                          <a:effectLst/>
                        </a:rPr>
                        <a:t>.</a:t>
                      </a:r>
                      <a:endParaRPr lang="en-US" sz="1500" b="0" i="0" u="none" strike="noStrike" dirty="0">
                        <a:solidFill>
                          <a:srgbClr val="000000"/>
                        </a:solidFill>
                        <a:effectLst/>
                        <a:latin typeface="Calibri"/>
                      </a:endParaRPr>
                    </a:p>
                  </a:txBody>
                  <a:tcPr marL="12590" marR="12590" marT="12590" marB="0" anchor="b"/>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Categorical Data: Corner Med</a:t>
            </a:r>
            <a:endParaRPr lang="en-US" dirty="0"/>
          </a:p>
        </p:txBody>
      </p:sp>
      <p:sp>
        <p:nvSpPr>
          <p:cNvPr id="3" name="Rectangle 2"/>
          <p:cNvSpPr/>
          <p:nvPr/>
        </p:nvSpPr>
        <p:spPr>
          <a:xfrm>
            <a:off x="475989" y="3131506"/>
            <a:ext cx="8066762" cy="2554545"/>
          </a:xfrm>
          <a:prstGeom prst="rect">
            <a:avLst/>
          </a:prstGeom>
        </p:spPr>
        <p:txBody>
          <a:bodyPr wrap="square">
            <a:spAutoFit/>
          </a:bodyPr>
          <a:lstStyle/>
          <a:p>
            <a:r>
              <a:rPr lang="en-US" sz="1600" dirty="0" smtClean="0"/>
              <a:t>SELECT 	</a:t>
            </a:r>
            <a:r>
              <a:rPr lang="en-US" sz="1600" dirty="0" err="1" smtClean="0"/>
              <a:t>dbo.Patient.PatientID</a:t>
            </a:r>
            <a:r>
              <a:rPr lang="en-US" sz="1600" dirty="0" smtClean="0"/>
              <a:t>, DATEDIFF(</a:t>
            </a:r>
            <a:r>
              <a:rPr lang="en-US" sz="1600" dirty="0" err="1" smtClean="0"/>
              <a:t>yyyy</a:t>
            </a:r>
            <a:r>
              <a:rPr lang="en-US" sz="1600" dirty="0" smtClean="0"/>
              <a:t>, </a:t>
            </a:r>
            <a:r>
              <a:rPr lang="en-US" sz="1600" dirty="0" err="1" smtClean="0"/>
              <a:t>dbo.Patient.DateOfBirth</a:t>
            </a:r>
            <a:r>
              <a:rPr lang="en-US" sz="1600" dirty="0" smtClean="0"/>
              <a:t>,</a:t>
            </a:r>
          </a:p>
          <a:p>
            <a:r>
              <a:rPr lang="en-US" sz="1600" dirty="0" smtClean="0"/>
              <a:t>	CONVERT(DATETIME, '2011-01-01 00:00:00', 102)) AS Age, </a:t>
            </a:r>
            <a:r>
              <a:rPr lang="en-US" sz="1600" dirty="0" err="1" smtClean="0"/>
              <a:t>dbo.Patient.Race</a:t>
            </a:r>
            <a:r>
              <a:rPr lang="en-US" sz="1600" dirty="0" smtClean="0"/>
              <a:t>,</a:t>
            </a:r>
          </a:p>
          <a:p>
            <a:r>
              <a:rPr lang="en-US" sz="1600" dirty="0" smtClean="0"/>
              <a:t>	</a:t>
            </a:r>
            <a:r>
              <a:rPr lang="en-US" sz="1600" dirty="0" err="1" smtClean="0"/>
              <a:t>dbo.Patient.Gender</a:t>
            </a:r>
            <a:r>
              <a:rPr lang="en-US" sz="1600" dirty="0" smtClean="0"/>
              <a:t>, </a:t>
            </a:r>
            <a:r>
              <a:rPr lang="en-US" sz="1600" dirty="0" err="1" smtClean="0"/>
              <a:t>dbo.Patient.TobaccoUse</a:t>
            </a:r>
            <a:r>
              <a:rPr lang="en-US" sz="1600" dirty="0" smtClean="0"/>
              <a:t>, </a:t>
            </a:r>
            <a:r>
              <a:rPr lang="en-US" sz="1600" dirty="0" err="1" smtClean="0"/>
              <a:t>dbo.Visit.InsuranceCompany</a:t>
            </a:r>
            <a:r>
              <a:rPr lang="en-US" sz="1600" dirty="0" smtClean="0"/>
              <a:t>, </a:t>
            </a:r>
          </a:p>
          <a:p>
            <a:r>
              <a:rPr lang="en-US" sz="1600" dirty="0" smtClean="0"/>
              <a:t>	SUM(</a:t>
            </a:r>
            <a:r>
              <a:rPr lang="en-US" sz="1600" dirty="0" err="1" smtClean="0"/>
              <a:t>dbo.VisitProcedures.AmountCharged</a:t>
            </a:r>
            <a:r>
              <a:rPr lang="en-US" sz="1600" dirty="0" smtClean="0"/>
              <a:t>) AS </a:t>
            </a:r>
            <a:r>
              <a:rPr lang="en-US" sz="1600" dirty="0" err="1" smtClean="0"/>
              <a:t>AmountTotal</a:t>
            </a:r>
            <a:endParaRPr lang="en-US" sz="1600" dirty="0" smtClean="0"/>
          </a:p>
          <a:p>
            <a:r>
              <a:rPr lang="en-US" sz="1600" dirty="0" smtClean="0"/>
              <a:t>FROM 	</a:t>
            </a:r>
            <a:r>
              <a:rPr lang="en-US" sz="1600" dirty="0" err="1" smtClean="0"/>
              <a:t>dbo.Patient</a:t>
            </a:r>
            <a:r>
              <a:rPr lang="en-US" sz="1600" dirty="0" smtClean="0"/>
              <a:t> </a:t>
            </a:r>
          </a:p>
          <a:p>
            <a:r>
              <a:rPr lang="en-US" sz="1600" dirty="0" smtClean="0"/>
              <a:t>INNER JOIN </a:t>
            </a:r>
            <a:r>
              <a:rPr lang="en-US" sz="1600" dirty="0" err="1" smtClean="0"/>
              <a:t>dbo.Visit</a:t>
            </a:r>
            <a:r>
              <a:rPr lang="en-US" sz="1600" dirty="0" smtClean="0"/>
              <a:t> ON </a:t>
            </a:r>
            <a:r>
              <a:rPr lang="en-US" sz="1600" dirty="0" err="1" smtClean="0"/>
              <a:t>dbo.Patient.PatientID</a:t>
            </a:r>
            <a:r>
              <a:rPr lang="en-US" sz="1600" dirty="0" smtClean="0"/>
              <a:t> = </a:t>
            </a:r>
            <a:r>
              <a:rPr lang="en-US" sz="1600" dirty="0" err="1" smtClean="0"/>
              <a:t>dbo.Visit.PatientID</a:t>
            </a:r>
            <a:r>
              <a:rPr lang="en-US" sz="1600" dirty="0" smtClean="0"/>
              <a:t> </a:t>
            </a:r>
          </a:p>
          <a:p>
            <a:r>
              <a:rPr lang="en-US" sz="1600" dirty="0" smtClean="0"/>
              <a:t>INNER JOIN </a:t>
            </a:r>
            <a:r>
              <a:rPr lang="en-US" sz="1600" dirty="0" err="1" smtClean="0"/>
              <a:t>dbo.VisitProcedures</a:t>
            </a:r>
            <a:r>
              <a:rPr lang="en-US" sz="1600" dirty="0" smtClean="0"/>
              <a:t> ON </a:t>
            </a:r>
            <a:r>
              <a:rPr lang="en-US" sz="1600" dirty="0" err="1" smtClean="0"/>
              <a:t>dbo.Visit.VisitID</a:t>
            </a:r>
            <a:r>
              <a:rPr lang="en-US" sz="1600" dirty="0" smtClean="0"/>
              <a:t> = </a:t>
            </a:r>
            <a:r>
              <a:rPr lang="en-US" sz="1600" dirty="0" err="1" smtClean="0"/>
              <a:t>dbo.VisitProcedures.VisitID</a:t>
            </a:r>
            <a:endParaRPr lang="en-US" sz="1600" dirty="0" smtClean="0"/>
          </a:p>
          <a:p>
            <a:r>
              <a:rPr lang="en-US" sz="1600" dirty="0" smtClean="0"/>
              <a:t>GROUP BY </a:t>
            </a:r>
            <a:r>
              <a:rPr lang="en-US" sz="1600" dirty="0" err="1" smtClean="0"/>
              <a:t>dbo.Patient.PatientID</a:t>
            </a:r>
            <a:r>
              <a:rPr lang="en-US" sz="1600" dirty="0" smtClean="0"/>
              <a:t>, DATEDIFF(</a:t>
            </a:r>
            <a:r>
              <a:rPr lang="en-US" sz="1600" dirty="0" err="1" smtClean="0"/>
              <a:t>yyyy</a:t>
            </a:r>
            <a:r>
              <a:rPr lang="en-US" sz="1600" dirty="0" smtClean="0"/>
              <a:t>, </a:t>
            </a:r>
            <a:r>
              <a:rPr lang="en-US" sz="1600" dirty="0" err="1" smtClean="0"/>
              <a:t>dbo.Patient.DateOfBirth</a:t>
            </a:r>
            <a:r>
              <a:rPr lang="en-US" sz="1600" dirty="0" smtClean="0"/>
              <a:t>, </a:t>
            </a:r>
          </a:p>
          <a:p>
            <a:r>
              <a:rPr lang="en-US" sz="1600" dirty="0" smtClean="0"/>
              <a:t>	CONVERT(DATETIME, '2011-01-01 00:00:00', 102)), </a:t>
            </a:r>
            <a:r>
              <a:rPr lang="en-US" sz="1600" dirty="0" err="1" smtClean="0"/>
              <a:t>dbo.Patient.Race</a:t>
            </a:r>
            <a:r>
              <a:rPr lang="en-US" sz="1600" dirty="0" smtClean="0"/>
              <a:t>, </a:t>
            </a:r>
          </a:p>
          <a:p>
            <a:r>
              <a:rPr lang="en-US" sz="1600" dirty="0" smtClean="0"/>
              <a:t>	</a:t>
            </a:r>
            <a:r>
              <a:rPr lang="en-US" sz="1600" dirty="0" err="1" smtClean="0"/>
              <a:t>dbo.Patient.Gender</a:t>
            </a:r>
            <a:r>
              <a:rPr lang="en-US" sz="1600" dirty="0" smtClean="0"/>
              <a:t>, </a:t>
            </a:r>
            <a:r>
              <a:rPr lang="en-US" sz="1600" dirty="0" err="1" smtClean="0"/>
              <a:t>dbo.Visit.InsuranceCompany</a:t>
            </a:r>
            <a:r>
              <a:rPr lang="en-US" sz="1600" dirty="0" smtClean="0"/>
              <a:t>, </a:t>
            </a:r>
            <a:r>
              <a:rPr lang="en-US" sz="1600" dirty="0" err="1" smtClean="0"/>
              <a:t>dbo.Patient.TobaccoUse</a:t>
            </a:r>
            <a:endParaRPr lang="en-US" sz="1600" dirty="0"/>
          </a:p>
        </p:txBody>
      </p:sp>
      <p:sp>
        <p:nvSpPr>
          <p:cNvPr id="4" name="TextBox 3"/>
          <p:cNvSpPr txBox="1"/>
          <p:nvPr/>
        </p:nvSpPr>
        <p:spPr>
          <a:xfrm>
            <a:off x="1014608" y="1340284"/>
            <a:ext cx="6638795" cy="1477328"/>
          </a:xfrm>
          <a:prstGeom prst="rect">
            <a:avLst/>
          </a:prstGeom>
          <a:noFill/>
        </p:spPr>
        <p:txBody>
          <a:bodyPr wrap="square" rtlCol="0">
            <a:spAutoFit/>
          </a:bodyPr>
          <a:lstStyle/>
          <a:p>
            <a:r>
              <a:rPr lang="en-US" dirty="0" smtClean="0"/>
              <a:t>Customer data often includes categorical attributes.</a:t>
            </a:r>
          </a:p>
          <a:p>
            <a:r>
              <a:rPr lang="en-US" dirty="0" smtClean="0"/>
              <a:t>Corner Med patient data is similar to customers with some different attributes.</a:t>
            </a:r>
          </a:p>
          <a:p>
            <a:r>
              <a:rPr lang="en-US" dirty="0" smtClean="0"/>
              <a:t>Create a named query to obtain: Age, Gender, Race, </a:t>
            </a:r>
            <a:r>
              <a:rPr lang="en-US" dirty="0" err="1" smtClean="0"/>
              <a:t>TobaccoUse</a:t>
            </a:r>
            <a:r>
              <a:rPr lang="en-US" dirty="0" smtClean="0"/>
              <a:t>, </a:t>
            </a:r>
            <a:r>
              <a:rPr lang="en-US" dirty="0" err="1" smtClean="0"/>
              <a:t>InsuranceCompany</a:t>
            </a:r>
            <a:r>
              <a:rPr lang="en-US" dirty="0" smtClean="0"/>
              <a:t>, and </a:t>
            </a:r>
            <a:r>
              <a:rPr lang="en-US" dirty="0" err="1" smtClean="0"/>
              <a:t>AmountTotal</a:t>
            </a:r>
            <a:r>
              <a:rPr lang="en-US" dirty="0" smtClean="0"/>
              <a: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Clusters: Corner Med</a:t>
            </a:r>
            <a:endParaRPr lang="en-US" dirty="0"/>
          </a:p>
        </p:txBody>
      </p:sp>
      <p:pic>
        <p:nvPicPr>
          <p:cNvPr id="65539" name="Picture 3"/>
          <p:cNvPicPr>
            <a:picLocks noChangeAspect="1" noChangeArrowheads="1"/>
          </p:cNvPicPr>
          <p:nvPr/>
        </p:nvPicPr>
        <p:blipFill>
          <a:blip r:embed="rId2" cstate="print"/>
          <a:srcRect l="2104" t="17231" r="35499" b="19308"/>
          <a:stretch>
            <a:fillRect/>
          </a:stretch>
        </p:blipFill>
        <p:spPr bwMode="auto">
          <a:xfrm>
            <a:off x="450939" y="1164920"/>
            <a:ext cx="8116864" cy="47752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Weka</a:t>
            </a:r>
            <a:r>
              <a:rPr lang="en-US" dirty="0" smtClean="0"/>
              <a:t> Clusters: Corner Med</a:t>
            </a:r>
            <a:endParaRPr lang="en-US" dirty="0"/>
          </a:p>
        </p:txBody>
      </p:sp>
      <p:graphicFrame>
        <p:nvGraphicFramePr>
          <p:cNvPr id="3" name="Table 2"/>
          <p:cNvGraphicFramePr>
            <a:graphicFrameLocks noGrp="1"/>
          </p:cNvGraphicFramePr>
          <p:nvPr/>
        </p:nvGraphicFramePr>
        <p:xfrm>
          <a:off x="503486" y="1201301"/>
          <a:ext cx="6775320" cy="5149394"/>
        </p:xfrm>
        <a:graphic>
          <a:graphicData uri="http://schemas.openxmlformats.org/drawingml/2006/table">
            <a:tbl>
              <a:tblPr/>
              <a:tblGrid>
                <a:gridCol w="1482900"/>
                <a:gridCol w="756060"/>
                <a:gridCol w="756060"/>
                <a:gridCol w="756060"/>
                <a:gridCol w="756060"/>
                <a:gridCol w="756060"/>
                <a:gridCol w="756060"/>
                <a:gridCol w="756060"/>
              </a:tblGrid>
              <a:tr h="206912">
                <a:tc>
                  <a:txBody>
                    <a:bodyPr/>
                    <a:lstStyle/>
                    <a:p>
                      <a:pPr algn="l" fontAlgn="b"/>
                      <a:endParaRPr lang="en-US" sz="1200" b="0" i="0" u="none" strike="noStrike">
                        <a:solidFill>
                          <a:srgbClr val="000000"/>
                        </a:solidFill>
                        <a:latin typeface="Calibri"/>
                      </a:endParaRP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1</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3</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4</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6</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Count</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4309</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7723</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526</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10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820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285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5</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Age</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80.4</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42.5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41.3</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74.6</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51.5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31.5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51.4</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TotalAmount</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122.23</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111.65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120.57</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125.72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115.94</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92.14</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123.02</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Race</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1.04</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1.20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1.30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1.04</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1.08</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3.43</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1.02</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TobaccoUse</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0.99</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1.00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0.23</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0.27</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Gender</a:t>
                      </a:r>
                    </a:p>
                  </a:txBody>
                  <a:tcPr marL="10346" marR="10346" marT="1034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10346" marR="10346" marT="1034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10346" marR="10346" marT="1034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10346" marR="10346" marT="1034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10346" marR="10346" marT="1034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10346" marR="10346" marT="1034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10346" marR="10346" marT="1034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Female</a:t>
                      </a:r>
                    </a:p>
                  </a:txBody>
                  <a:tcPr marL="10346" marR="10346" marT="10346" marB="0" anchor="b">
                    <a:lnL>
                      <a:noFill/>
                    </a:lnL>
                    <a:lnR>
                      <a:noFill/>
                    </a:lnR>
                    <a:lnT>
                      <a:noFill/>
                    </a:lnT>
                    <a:lnB>
                      <a:noFill/>
                    </a:lnB>
                  </a:tcPr>
                </a:tc>
                <a:tc>
                  <a:txBody>
                    <a:bodyPr/>
                    <a:lstStyle/>
                    <a:p>
                      <a:pPr algn="r" fontAlgn="b"/>
                      <a:r>
                        <a:rPr lang="en-US" sz="1200" b="0" i="0" u="none" strike="noStrike">
                          <a:solidFill>
                            <a:srgbClr val="FF0000"/>
                          </a:solidFill>
                          <a:latin typeface="Calibri"/>
                        </a:rPr>
                        <a:t>0.996</a:t>
                      </a:r>
                    </a:p>
                  </a:txBody>
                  <a:tcPr marL="10346" marR="10346" marT="10346" marB="0" anchor="b">
                    <a:lnL>
                      <a:noFill/>
                    </a:lnL>
                    <a:lnR>
                      <a:noFill/>
                    </a:lnR>
                    <a:lnT>
                      <a:noFill/>
                    </a:lnT>
                    <a:lnB>
                      <a:noFill/>
                    </a:lnB>
                  </a:tcPr>
                </a:tc>
                <a:tc>
                  <a:txBody>
                    <a:bodyPr/>
                    <a:lstStyle/>
                    <a:p>
                      <a:pPr algn="r" fontAlgn="b"/>
                      <a:r>
                        <a:rPr lang="en-US" sz="1200" b="0" i="0" u="none" strike="noStrike">
                          <a:solidFill>
                            <a:srgbClr val="FF0000"/>
                          </a:solidFill>
                          <a:latin typeface="Calibri"/>
                        </a:rPr>
                        <a:t>0.626</a:t>
                      </a:r>
                    </a:p>
                  </a:txBody>
                  <a:tcPr marL="10346" marR="10346" marT="10346" marB="0" anchor="b">
                    <a:lnL>
                      <a:noFill/>
                    </a:lnL>
                    <a:lnR>
                      <a:noFill/>
                    </a:lnR>
                    <a:lnT>
                      <a:noFill/>
                    </a:lnT>
                    <a:lnB>
                      <a:noFill/>
                    </a:lnB>
                  </a:tcPr>
                </a:tc>
                <a:tc>
                  <a:txBody>
                    <a:bodyPr/>
                    <a:lstStyle/>
                    <a:p>
                      <a:pPr algn="r" fontAlgn="b"/>
                      <a:r>
                        <a:rPr lang="en-US" sz="1200" b="0" i="0" u="none" strike="noStrike">
                          <a:solidFill>
                            <a:srgbClr val="FF0000"/>
                          </a:solidFill>
                          <a:latin typeface="Calibri"/>
                        </a:rPr>
                        <a:t>0.989</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0.001</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0.416</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0.229</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0.592</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Male</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0.004</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0.374</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0.011</a:t>
                      </a:r>
                    </a:p>
                  </a:txBody>
                  <a:tcPr marL="10346" marR="10346" marT="10346" marB="0" anchor="b">
                    <a:lnL>
                      <a:noFill/>
                    </a:lnL>
                    <a:lnR>
                      <a:noFill/>
                    </a:lnR>
                    <a:lnT>
                      <a:noFill/>
                    </a:lnT>
                    <a:lnB>
                      <a:noFill/>
                    </a:lnB>
                  </a:tcPr>
                </a:tc>
                <a:tc>
                  <a:txBody>
                    <a:bodyPr/>
                    <a:lstStyle/>
                    <a:p>
                      <a:pPr algn="r" fontAlgn="b"/>
                      <a:r>
                        <a:rPr lang="en-US" sz="1200" b="0" i="0" u="none" strike="noStrike">
                          <a:solidFill>
                            <a:srgbClr val="FF0000"/>
                          </a:solidFill>
                          <a:latin typeface="Calibri"/>
                        </a:rPr>
                        <a:t>0.999</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0.584</a:t>
                      </a:r>
                    </a:p>
                  </a:txBody>
                  <a:tcPr marL="10346" marR="10346" marT="10346" marB="0" anchor="b">
                    <a:lnL>
                      <a:noFill/>
                    </a:lnL>
                    <a:lnR>
                      <a:noFill/>
                    </a:lnR>
                    <a:lnT>
                      <a:noFill/>
                    </a:lnT>
                    <a:lnB>
                      <a:noFill/>
                    </a:lnB>
                  </a:tcPr>
                </a:tc>
                <a:tc>
                  <a:txBody>
                    <a:bodyPr/>
                    <a:lstStyle/>
                    <a:p>
                      <a:pPr algn="r" fontAlgn="b"/>
                      <a:r>
                        <a:rPr lang="en-US" sz="1200" b="0" i="0" u="none" strike="noStrike">
                          <a:solidFill>
                            <a:srgbClr val="FF0000"/>
                          </a:solidFill>
                          <a:latin typeface="Calibri"/>
                        </a:rPr>
                        <a:t>0.771</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0.408</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Insurance</a:t>
                      </a:r>
                    </a:p>
                  </a:txBody>
                  <a:tcPr marL="10346" marR="10346" marT="1034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10346" marR="10346" marT="1034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10346" marR="10346" marT="1034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10346" marR="10346" marT="1034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10346" marR="10346" marT="1034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10346" marR="10346" marT="1034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10346" marR="10346" marT="10346"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Cigna</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0.062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0.021</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0.050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0.062</a:t>
                      </a:r>
                    </a:p>
                  </a:txBody>
                  <a:tcPr marL="10346" marR="10346" marT="10346" marB="0" anchor="b">
                    <a:lnL>
                      <a:noFill/>
                    </a:lnL>
                    <a:lnR>
                      <a:noFill/>
                    </a:lnR>
                    <a:lnT>
                      <a:noFill/>
                    </a:lnT>
                    <a:lnB>
                      <a:noFill/>
                    </a:lnB>
                  </a:tcPr>
                </a:tc>
                <a:tc>
                  <a:txBody>
                    <a:bodyPr/>
                    <a:lstStyle/>
                    <a:p>
                      <a:pPr algn="r" fontAlgn="b"/>
                      <a:r>
                        <a:rPr lang="en-US" sz="1200" b="0" i="0" u="none" strike="noStrike">
                          <a:solidFill>
                            <a:srgbClr val="FF0000"/>
                          </a:solidFill>
                          <a:latin typeface="Calibri"/>
                        </a:rPr>
                        <a:t>0.201</a:t>
                      </a:r>
                    </a:p>
                  </a:txBody>
                  <a:tcPr marL="10346" marR="10346" marT="10346" marB="0" anchor="b">
                    <a:lnL>
                      <a:noFill/>
                    </a:lnL>
                    <a:lnR>
                      <a:noFill/>
                    </a:lnR>
                    <a:lnT>
                      <a:noFill/>
                    </a:lnT>
                    <a:lnB>
                      <a:noFill/>
                    </a:lnB>
                  </a:tcPr>
                </a:tc>
                <a:tc>
                  <a:txBody>
                    <a:bodyPr/>
                    <a:lstStyle/>
                    <a:p>
                      <a:pPr algn="r" fontAlgn="b"/>
                      <a:r>
                        <a:rPr lang="en-US" sz="1200" b="0" i="0" u="none" strike="noStrike">
                          <a:solidFill>
                            <a:srgbClr val="FF0000"/>
                          </a:solidFill>
                          <a:latin typeface="Calibri"/>
                        </a:rPr>
                        <a:t>0.455</a:t>
                      </a:r>
                    </a:p>
                  </a:txBody>
                  <a:tcPr marL="10346" marR="10346" marT="10346" marB="0" anchor="b">
                    <a:lnL>
                      <a:noFill/>
                    </a:lnL>
                    <a:lnR>
                      <a:noFill/>
                    </a:lnR>
                    <a:lnT>
                      <a:noFill/>
                    </a:lnT>
                    <a:lnB>
                      <a:noFill/>
                    </a:lnB>
                  </a:tcPr>
                </a:tc>
              </a:tr>
              <a:tr h="199110">
                <a:tc>
                  <a:txBody>
                    <a:bodyPr/>
                    <a:lstStyle/>
                    <a:p>
                      <a:pPr algn="l" fontAlgn="b"/>
                      <a:r>
                        <a:rPr lang="en-US" sz="1200" b="0" i="0" u="none" strike="noStrike">
                          <a:solidFill>
                            <a:srgbClr val="000000"/>
                          </a:solidFill>
                          <a:latin typeface="Calibri"/>
                        </a:rPr>
                        <a:t>United Healthcare</a:t>
                      </a:r>
                    </a:p>
                  </a:txBody>
                  <a:tcPr marL="10346" marR="10346" marT="10346" marB="0" anchor="b">
                    <a:lnL>
                      <a:noFill/>
                    </a:lnL>
                    <a:lnR>
                      <a:noFill/>
                    </a:lnR>
                    <a:lnT>
                      <a:noFill/>
                    </a:lnT>
                    <a:lnB>
                      <a:noFill/>
                    </a:lnB>
                  </a:tcPr>
                </a:tc>
                <a:tc>
                  <a:txBody>
                    <a:bodyPr/>
                    <a:lstStyle/>
                    <a:p>
                      <a:pPr algn="r" fontAlgn="b"/>
                      <a:r>
                        <a:rPr lang="en-US" sz="1200" b="0" i="0" u="none" strike="noStrike" dirty="0">
                          <a:solidFill>
                            <a:srgbClr val="000000"/>
                          </a:solidFill>
                          <a:latin typeface="Calibri"/>
                        </a:rPr>
                        <a:t>0.002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0.065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0.038</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0.003</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0.055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0.022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0.023</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UniversalCare</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0.068</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0.062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0.010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0.063</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0.028</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0.047</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Assurant</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0.074</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0.068</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0.050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0.049</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0.046</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Humana</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0.077</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0.074</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0.007</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0.054</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0.064</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0.050</a:t>
                      </a:r>
                    </a:p>
                  </a:txBody>
                  <a:tcPr marL="10346" marR="10346" marT="10346" marB="0" anchor="b">
                    <a:lnL>
                      <a:noFill/>
                    </a:lnL>
                    <a:lnR>
                      <a:noFill/>
                    </a:lnR>
                    <a:lnT>
                      <a:noFill/>
                    </a:lnT>
                    <a:lnB>
                      <a:noFill/>
                    </a:lnB>
                  </a:tcPr>
                </a:tc>
              </a:tr>
              <a:tr h="199110">
                <a:tc>
                  <a:txBody>
                    <a:bodyPr/>
                    <a:lstStyle/>
                    <a:p>
                      <a:pPr algn="l" fontAlgn="b"/>
                      <a:r>
                        <a:rPr lang="en-US" sz="1200" b="0" i="0" u="none" strike="noStrike">
                          <a:solidFill>
                            <a:srgbClr val="000000"/>
                          </a:solidFill>
                          <a:latin typeface="Calibri"/>
                        </a:rPr>
                        <a:t>Blue Cross/Blue Shield</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0.072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0.067</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0.055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0.053</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0.043</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Pacificare</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0.077</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0.082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0.007</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0.055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0.029</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0.052</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Aetna</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0.061</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0.115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0.048</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0.040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0.162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0.028</a:t>
                      </a:r>
                    </a:p>
                  </a:txBody>
                  <a:tcPr marL="10346" marR="10346" marT="10346" marB="0" anchor="b">
                    <a:lnL>
                      <a:noFill/>
                    </a:lnL>
                    <a:lnR>
                      <a:noFill/>
                    </a:lnR>
                    <a:lnT>
                      <a:noFill/>
                    </a:lnT>
                    <a:lnB>
                      <a:noFill/>
                    </a:lnB>
                  </a:tcPr>
                </a:tc>
              </a:tr>
              <a:tr h="199110">
                <a:tc>
                  <a:txBody>
                    <a:bodyPr/>
                    <a:lstStyle/>
                    <a:p>
                      <a:pPr algn="l" fontAlgn="b"/>
                      <a:r>
                        <a:rPr lang="en-US" sz="1200" b="0" i="0" u="none" strike="noStrike">
                          <a:solidFill>
                            <a:srgbClr val="000000"/>
                          </a:solidFill>
                          <a:latin typeface="Calibri"/>
                        </a:rPr>
                        <a:t>Kaiser Permanente</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0.069</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0.049</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0.008</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0.049</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0.040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0.045</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Medicare</a:t>
                      </a:r>
                    </a:p>
                  </a:txBody>
                  <a:tcPr marL="10346" marR="10346" marT="10346" marB="0" anchor="b">
                    <a:lnL>
                      <a:noFill/>
                    </a:lnL>
                    <a:lnR>
                      <a:noFill/>
                    </a:lnR>
                    <a:lnT>
                      <a:noFill/>
                    </a:lnT>
                    <a:lnB>
                      <a:noFill/>
                    </a:lnB>
                  </a:tcPr>
                </a:tc>
                <a:tc>
                  <a:txBody>
                    <a:bodyPr/>
                    <a:lstStyle/>
                    <a:p>
                      <a:pPr algn="r" fontAlgn="b"/>
                      <a:r>
                        <a:rPr lang="en-US" sz="1200" b="0" i="0" u="none" strike="noStrike">
                          <a:solidFill>
                            <a:srgbClr val="FF0000"/>
                          </a:solidFill>
                          <a:latin typeface="Calibri"/>
                        </a:rPr>
                        <a:t>0.974</a:t>
                      </a:r>
                    </a:p>
                  </a:txBody>
                  <a:tcPr marL="10346" marR="10346" marT="10346" marB="0" anchor="b">
                    <a:lnL>
                      <a:noFill/>
                    </a:lnL>
                    <a:lnR>
                      <a:noFill/>
                    </a:lnR>
                    <a:lnT>
                      <a:noFill/>
                    </a:lnT>
                    <a:lnB>
                      <a:noFill/>
                    </a:lnB>
                  </a:tcPr>
                </a:tc>
                <a:tc>
                  <a:txBody>
                    <a:bodyPr/>
                    <a:lstStyle/>
                    <a:p>
                      <a:pPr algn="r" fontAlgn="b"/>
                      <a:r>
                        <a:rPr lang="en-US" sz="1200" b="0" i="0" u="none" strike="noStrike">
                          <a:solidFill>
                            <a:srgbClr val="FF0000"/>
                          </a:solidFill>
                          <a:latin typeface="Calibri"/>
                        </a:rPr>
                        <a:t>0.123</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0.033</a:t>
                      </a:r>
                    </a:p>
                  </a:txBody>
                  <a:tcPr marL="10346" marR="10346" marT="10346" marB="0" anchor="b">
                    <a:lnL>
                      <a:noFill/>
                    </a:lnL>
                    <a:lnR>
                      <a:noFill/>
                    </a:lnR>
                    <a:lnT>
                      <a:noFill/>
                    </a:lnT>
                    <a:lnB>
                      <a:noFill/>
                    </a:lnB>
                  </a:tcPr>
                </a:tc>
                <a:tc>
                  <a:txBody>
                    <a:bodyPr/>
                    <a:lstStyle/>
                    <a:p>
                      <a:pPr algn="r" fontAlgn="b"/>
                      <a:r>
                        <a:rPr lang="en-US" sz="1200" b="0" i="0" u="none" strike="noStrike">
                          <a:solidFill>
                            <a:srgbClr val="FF0000"/>
                          </a:solidFill>
                          <a:latin typeface="Calibri"/>
                        </a:rPr>
                        <a:t>0.838</a:t>
                      </a:r>
                    </a:p>
                  </a:txBody>
                  <a:tcPr marL="10346" marR="10346" marT="10346" marB="0" anchor="b">
                    <a:lnL>
                      <a:noFill/>
                    </a:lnL>
                    <a:lnR>
                      <a:noFill/>
                    </a:lnR>
                    <a:lnT>
                      <a:noFill/>
                    </a:lnT>
                    <a:lnB>
                      <a:noFill/>
                    </a:lnB>
                  </a:tcPr>
                </a:tc>
                <a:tc>
                  <a:txBody>
                    <a:bodyPr/>
                    <a:lstStyle/>
                    <a:p>
                      <a:pPr algn="r" fontAlgn="b"/>
                      <a:r>
                        <a:rPr lang="en-US" sz="1200" b="0" i="0" u="none" strike="noStrike">
                          <a:solidFill>
                            <a:srgbClr val="FF0000"/>
                          </a:solidFill>
                          <a:latin typeface="Calibri"/>
                        </a:rPr>
                        <a:t>0.243</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0.088</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0.025</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Medicaid</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0.099</a:t>
                      </a:r>
                    </a:p>
                  </a:txBody>
                  <a:tcPr marL="10346" marR="10346" marT="10346" marB="0" anchor="b">
                    <a:lnL>
                      <a:noFill/>
                    </a:lnL>
                    <a:lnR>
                      <a:noFill/>
                    </a:lnR>
                    <a:lnT>
                      <a:noFill/>
                    </a:lnT>
                    <a:lnB>
                      <a:noFill/>
                    </a:lnB>
                  </a:tcPr>
                </a:tc>
                <a:tc>
                  <a:txBody>
                    <a:bodyPr/>
                    <a:lstStyle/>
                    <a:p>
                      <a:pPr algn="r" fontAlgn="b"/>
                      <a:r>
                        <a:rPr lang="en-US" sz="1200" b="0" i="0" u="none" strike="noStrike">
                          <a:solidFill>
                            <a:srgbClr val="FF0000"/>
                          </a:solidFill>
                          <a:latin typeface="Calibri"/>
                        </a:rPr>
                        <a:t>0.255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0.001</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0.093</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0.161</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0.039</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Self</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0.060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0.059</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0.003</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0.079</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0.016</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0.043</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Nationwide</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0.072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0.043</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0.008</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0.057</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0.055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0.045</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Worker</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0.015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0.021</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0.005</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0.036</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0.022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0.034</a:t>
                      </a:r>
                    </a:p>
                  </a:txBody>
                  <a:tcPr marL="10346" marR="10346" marT="10346" marB="0" anchor="b">
                    <a:lnL>
                      <a:noFill/>
                    </a:lnL>
                    <a:lnR>
                      <a:noFill/>
                    </a:lnR>
                    <a:lnT>
                      <a:noFill/>
                    </a:lnT>
                    <a:lnB>
                      <a:noFill/>
                    </a:lnB>
                  </a:tcPr>
                </a:tc>
              </a:tr>
              <a:tr h="206912">
                <a:tc>
                  <a:txBody>
                    <a:bodyPr/>
                    <a:lstStyle/>
                    <a:p>
                      <a:pPr algn="l" fontAlgn="b"/>
                      <a:r>
                        <a:rPr lang="en-US" sz="1200" b="0" i="0" u="none" strike="noStrike">
                          <a:solidFill>
                            <a:srgbClr val="000000"/>
                          </a:solidFill>
                          <a:latin typeface="Calibri"/>
                        </a:rPr>
                        <a:t>Charity</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0.002</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0.004</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0.013</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0.001</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0.010</a:t>
                      </a:r>
                    </a:p>
                  </a:txBody>
                  <a:tcPr marL="10346" marR="10346" marT="10346" marB="0" anchor="b">
                    <a:lnL>
                      <a:noFill/>
                    </a:lnL>
                    <a:lnR>
                      <a:noFill/>
                    </a:lnR>
                    <a:lnT>
                      <a:noFill/>
                    </a:lnT>
                    <a:lnB>
                      <a:noFill/>
                    </a:lnB>
                  </a:tcPr>
                </a:tc>
                <a:tc>
                  <a:txBody>
                    <a:bodyPr/>
                    <a:lstStyle/>
                    <a:p>
                      <a:pPr algn="r" fontAlgn="b"/>
                      <a:r>
                        <a:rPr lang="en-US" sz="1200" b="0" i="0" u="none" strike="noStrike">
                          <a:solidFill>
                            <a:srgbClr val="000000"/>
                          </a:solidFill>
                          <a:latin typeface="Calibri"/>
                        </a:rPr>
                        <a:t>0.008</a:t>
                      </a:r>
                    </a:p>
                  </a:txBody>
                  <a:tcPr marL="10346" marR="10346" marT="10346" marB="0" anchor="b">
                    <a:lnL>
                      <a:noFill/>
                    </a:lnL>
                    <a:lnR>
                      <a:noFill/>
                    </a:lnR>
                    <a:lnT>
                      <a:noFill/>
                    </a:lnT>
                    <a:lnB>
                      <a:noFill/>
                    </a:lnB>
                  </a:tcPr>
                </a:tc>
                <a:tc>
                  <a:txBody>
                    <a:bodyPr/>
                    <a:lstStyle/>
                    <a:p>
                      <a:pPr algn="r" fontAlgn="b"/>
                      <a:r>
                        <a:rPr lang="en-US" sz="1200" b="0" i="0" u="none" strike="noStrike" dirty="0">
                          <a:solidFill>
                            <a:srgbClr val="000000"/>
                          </a:solidFill>
                          <a:latin typeface="Calibri"/>
                        </a:rPr>
                        <a:t>0.025</a:t>
                      </a:r>
                    </a:p>
                  </a:txBody>
                  <a:tcPr marL="10346" marR="10346" marT="10346" marB="0" anchor="b">
                    <a:lnL>
                      <a:noFill/>
                    </a:lnL>
                    <a:lnR>
                      <a:noFill/>
                    </a:lnR>
                    <a:lnT>
                      <a:noFill/>
                    </a:lnT>
                    <a:lnB>
                      <a:noFill/>
                    </a:lnB>
                  </a:tcPr>
                </a:tc>
              </a:tr>
            </a:tbl>
          </a:graphicData>
        </a:graphic>
      </p:graphicFrame>
      <p:sp>
        <p:nvSpPr>
          <p:cNvPr id="4" name="TextBox 3"/>
          <p:cNvSpPr txBox="1"/>
          <p:nvPr/>
        </p:nvSpPr>
        <p:spPr>
          <a:xfrm>
            <a:off x="7478038" y="1390389"/>
            <a:ext cx="1202498" cy="1323439"/>
          </a:xfrm>
          <a:prstGeom prst="rect">
            <a:avLst/>
          </a:prstGeom>
          <a:noFill/>
        </p:spPr>
        <p:txBody>
          <a:bodyPr wrap="square" rtlCol="0">
            <a:spAutoFit/>
          </a:bodyPr>
          <a:lstStyle/>
          <a:p>
            <a:r>
              <a:rPr lang="en-US" sz="1600" dirty="0" smtClean="0">
                <a:solidFill>
                  <a:srgbClr val="0070C0"/>
                </a:solidFill>
              </a:rPr>
              <a:t>Notice how clusters differ from Microsoft Clustering.</a:t>
            </a:r>
            <a:endParaRPr lang="en-US" sz="1600" dirty="0">
              <a:solidFill>
                <a:srgbClr val="0070C0"/>
              </a:solidFill>
            </a:endParaRPr>
          </a:p>
        </p:txBody>
      </p:sp>
      <p:sp>
        <p:nvSpPr>
          <p:cNvPr id="5" name="TextBox 4"/>
          <p:cNvSpPr txBox="1"/>
          <p:nvPr/>
        </p:nvSpPr>
        <p:spPr>
          <a:xfrm>
            <a:off x="7478038" y="3582443"/>
            <a:ext cx="1427967" cy="1815882"/>
          </a:xfrm>
          <a:prstGeom prst="rect">
            <a:avLst/>
          </a:prstGeom>
          <a:noFill/>
        </p:spPr>
        <p:txBody>
          <a:bodyPr wrap="square" rtlCol="0">
            <a:spAutoFit/>
          </a:bodyPr>
          <a:lstStyle/>
          <a:p>
            <a:r>
              <a:rPr lang="en-US" sz="1600" dirty="0" smtClean="0">
                <a:solidFill>
                  <a:srgbClr val="0070C0"/>
                </a:solidFill>
              </a:rPr>
              <a:t>Categorical/ nominal attributes were converted to percentages in Excel.</a:t>
            </a:r>
            <a:endParaRPr lang="en-US" sz="1600"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a:off x="1485900" y="1571625"/>
            <a:ext cx="6172200" cy="3714750"/>
          </a:xfrm>
          <a:prstGeom prst="rect">
            <a:avLst/>
          </a:prstGeom>
          <a:noFill/>
          <a:ln w="9525">
            <a:noFill/>
            <a:miter lim="800000"/>
            <a:headEnd/>
            <a:tailEnd/>
          </a:ln>
        </p:spPr>
      </p:pic>
      <p:sp>
        <p:nvSpPr>
          <p:cNvPr id="4" name="Oval 3"/>
          <p:cNvSpPr/>
          <p:nvPr/>
        </p:nvSpPr>
        <p:spPr>
          <a:xfrm>
            <a:off x="4827722" y="1766808"/>
            <a:ext cx="1890792" cy="1890792"/>
          </a:xfrm>
          <a:prstGeom prst="ellipse">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 name="Oval 4"/>
          <p:cNvSpPr/>
          <p:nvPr/>
        </p:nvSpPr>
        <p:spPr>
          <a:xfrm>
            <a:off x="5680128" y="2619214"/>
            <a:ext cx="185980" cy="185980"/>
          </a:xfrm>
          <a:prstGeom prst="ellipse">
            <a:avLst/>
          </a:pr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 name="Oval 5"/>
          <p:cNvSpPr/>
          <p:nvPr/>
        </p:nvSpPr>
        <p:spPr>
          <a:xfrm>
            <a:off x="3711845" y="3068665"/>
            <a:ext cx="1511085" cy="1511085"/>
          </a:xfrm>
          <a:prstGeom prst="ellipse">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Oval 6"/>
          <p:cNvSpPr/>
          <p:nvPr/>
        </p:nvSpPr>
        <p:spPr>
          <a:xfrm>
            <a:off x="4374397" y="3731217"/>
            <a:ext cx="185980" cy="18598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9" name="Straight Connector 8"/>
          <p:cNvCxnSpPr>
            <a:endCxn id="5" idx="6"/>
          </p:cNvCxnSpPr>
          <p:nvPr/>
        </p:nvCxnSpPr>
        <p:spPr>
          <a:xfrm flipV="1">
            <a:off x="5036949" y="2712204"/>
            <a:ext cx="829159" cy="5424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7" idx="7"/>
          </p:cNvCxnSpPr>
          <p:nvPr/>
        </p:nvCxnSpPr>
        <p:spPr>
          <a:xfrm rot="5400000">
            <a:off x="4281293" y="3002797"/>
            <a:ext cx="1007504" cy="50380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84922" y="1325105"/>
            <a:ext cx="1752018" cy="369332"/>
          </a:xfrm>
          <a:prstGeom prst="rect">
            <a:avLst/>
          </a:prstGeom>
          <a:noFill/>
        </p:spPr>
        <p:txBody>
          <a:bodyPr wrap="none" rtlCol="0">
            <a:spAutoFit/>
          </a:bodyPr>
          <a:lstStyle/>
          <a:p>
            <a:r>
              <a:rPr lang="en-US" dirty="0" smtClean="0"/>
              <a:t>Internal distance</a:t>
            </a:r>
            <a:endParaRPr lang="en-US" dirty="0"/>
          </a:p>
        </p:txBody>
      </p:sp>
      <p:cxnSp>
        <p:nvCxnSpPr>
          <p:cNvPr id="14" name="Straight Arrow Connector 13"/>
          <p:cNvCxnSpPr>
            <a:stCxn id="12" idx="1"/>
          </p:cNvCxnSpPr>
          <p:nvPr/>
        </p:nvCxnSpPr>
        <p:spPr>
          <a:xfrm rot="10800000" flipV="1">
            <a:off x="5215180" y="1509771"/>
            <a:ext cx="69742" cy="1225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58698" y="2285999"/>
            <a:ext cx="1786899" cy="369332"/>
          </a:xfrm>
          <a:prstGeom prst="rect">
            <a:avLst/>
          </a:prstGeom>
          <a:noFill/>
        </p:spPr>
        <p:txBody>
          <a:bodyPr wrap="none" rtlCol="0">
            <a:spAutoFit/>
          </a:bodyPr>
          <a:lstStyle/>
          <a:p>
            <a:r>
              <a:rPr lang="en-US" dirty="0" smtClean="0"/>
              <a:t>External distance</a:t>
            </a:r>
            <a:endParaRPr lang="en-US" dirty="0"/>
          </a:p>
        </p:txBody>
      </p:sp>
      <p:cxnSp>
        <p:nvCxnSpPr>
          <p:cNvPr id="17" name="Straight Arrow Connector 16"/>
          <p:cNvCxnSpPr>
            <a:stCxn id="15" idx="2"/>
          </p:cNvCxnSpPr>
          <p:nvPr/>
        </p:nvCxnSpPr>
        <p:spPr>
          <a:xfrm rot="16200000" flipH="1">
            <a:off x="4064265" y="2243213"/>
            <a:ext cx="413333" cy="1237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58291" y="5486400"/>
            <a:ext cx="4837991" cy="923330"/>
          </a:xfrm>
          <a:prstGeom prst="rect">
            <a:avLst/>
          </a:prstGeom>
          <a:noFill/>
        </p:spPr>
        <p:txBody>
          <a:bodyPr wrap="none" rtlCol="0">
            <a:spAutoFit/>
          </a:bodyPr>
          <a:lstStyle/>
          <a:p>
            <a:r>
              <a:rPr lang="en-US" dirty="0" smtClean="0"/>
              <a:t>Common measure of distance: Euclidian (square).</a:t>
            </a:r>
          </a:p>
          <a:p>
            <a:r>
              <a:rPr lang="en-US" dirty="0" smtClean="0"/>
              <a:t>But it is not the only measure. </a:t>
            </a:r>
          </a:p>
          <a:p>
            <a:r>
              <a:rPr lang="en-US" dirty="0" smtClean="0"/>
              <a:t>Different measures yield different clusters.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a:t>
            </a:r>
            <a:endParaRPr lang="en-US" dirty="0"/>
          </a:p>
        </p:txBody>
      </p:sp>
      <p:graphicFrame>
        <p:nvGraphicFramePr>
          <p:cNvPr id="38915" name="Object 3"/>
          <p:cNvGraphicFramePr>
            <a:graphicFrameLocks noChangeAspect="1"/>
          </p:cNvGraphicFramePr>
          <p:nvPr/>
        </p:nvGraphicFramePr>
        <p:xfrm>
          <a:off x="974725" y="1295400"/>
          <a:ext cx="2819400" cy="792163"/>
        </p:xfrm>
        <a:graphic>
          <a:graphicData uri="http://schemas.openxmlformats.org/presentationml/2006/ole">
            <mc:AlternateContent xmlns:mc="http://schemas.openxmlformats.org/markup-compatibility/2006">
              <mc:Choice xmlns:v="urn:schemas-microsoft-com:vml" Requires="v">
                <p:oleObj spid="_x0000_s39020" name="Document" r:id="rId4" imgW="2852568" imgH="809801" progId="Word.Document.12">
                  <p:embed/>
                </p:oleObj>
              </mc:Choice>
              <mc:Fallback>
                <p:oleObj name="Document" r:id="rId4" imgW="2852568" imgH="809801"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25" y="1295400"/>
                        <a:ext cx="28194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822325" y="2286000"/>
          <a:ext cx="2941638" cy="304800"/>
        </p:xfrm>
        <a:graphic>
          <a:graphicData uri="http://schemas.openxmlformats.org/presentationml/2006/ole">
            <mc:AlternateContent xmlns:mc="http://schemas.openxmlformats.org/markup-compatibility/2006">
              <mc:Choice xmlns:v="urn:schemas-microsoft-com:vml" Requires="v">
                <p:oleObj spid="_x0000_s39021" name="Document" r:id="rId7" imgW="2974728" imgH="316002" progId="Word.Document.12">
                  <p:embed/>
                </p:oleObj>
              </mc:Choice>
              <mc:Fallback>
                <p:oleObj name="Document" r:id="rId7" imgW="2974728" imgH="316002" progId="Word.Document.12">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325" y="2286000"/>
                        <a:ext cx="2941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5721928" y="2244436"/>
            <a:ext cx="2940933" cy="369332"/>
          </a:xfrm>
          <a:prstGeom prst="rect">
            <a:avLst/>
          </a:prstGeom>
          <a:noFill/>
        </p:spPr>
        <p:txBody>
          <a:bodyPr wrap="none" rtlCol="0">
            <a:spAutoFit/>
          </a:bodyPr>
          <a:lstStyle/>
          <a:p>
            <a:r>
              <a:rPr lang="en-US" dirty="0" smtClean="0"/>
              <a:t>Euclidian distance -- common</a:t>
            </a:r>
            <a:endParaRPr lang="en-US" dirty="0"/>
          </a:p>
        </p:txBody>
      </p:sp>
      <p:graphicFrame>
        <p:nvGraphicFramePr>
          <p:cNvPr id="38917" name="Object 5"/>
          <p:cNvGraphicFramePr>
            <a:graphicFrameLocks noChangeAspect="1"/>
          </p:cNvGraphicFramePr>
          <p:nvPr/>
        </p:nvGraphicFramePr>
        <p:xfrm>
          <a:off x="824346" y="3279052"/>
          <a:ext cx="4160838" cy="900112"/>
        </p:xfrm>
        <a:graphic>
          <a:graphicData uri="http://schemas.openxmlformats.org/presentationml/2006/ole">
            <mc:AlternateContent xmlns:mc="http://schemas.openxmlformats.org/markup-compatibility/2006">
              <mc:Choice xmlns:v="urn:schemas-microsoft-com:vml" Requires="v">
                <p:oleObj spid="_x0000_s39022" name="Document" r:id="rId10" imgW="4164619" imgH="913095" progId="Word.Document.12">
                  <p:embed/>
                </p:oleObj>
              </mc:Choice>
              <mc:Fallback>
                <p:oleObj name="Document" r:id="rId10" imgW="4164619" imgH="913095" progId="Word.Document.12">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4346" y="3279052"/>
                        <a:ext cx="4160838"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5721928" y="3463635"/>
            <a:ext cx="2882392" cy="646331"/>
          </a:xfrm>
          <a:prstGeom prst="rect">
            <a:avLst/>
          </a:prstGeom>
          <a:noFill/>
        </p:spPr>
        <p:txBody>
          <a:bodyPr wrap="none" rtlCol="0">
            <a:spAutoFit/>
          </a:bodyPr>
          <a:lstStyle/>
          <a:p>
            <a:r>
              <a:rPr lang="en-US" dirty="0" smtClean="0"/>
              <a:t>Correlation distance</a:t>
            </a:r>
          </a:p>
          <a:p>
            <a:r>
              <a:rPr lang="en-US" dirty="0" smtClean="0"/>
              <a:t>Averages are over attributes.</a:t>
            </a:r>
            <a:endParaRPr lang="en-US" dirty="0"/>
          </a:p>
        </p:txBody>
      </p:sp>
      <p:graphicFrame>
        <p:nvGraphicFramePr>
          <p:cNvPr id="11" name="Object 4"/>
          <p:cNvGraphicFramePr>
            <a:graphicFrameLocks noChangeAspect="1"/>
          </p:cNvGraphicFramePr>
          <p:nvPr/>
        </p:nvGraphicFramePr>
        <p:xfrm>
          <a:off x="822325" y="2879725"/>
          <a:ext cx="3338513" cy="304800"/>
        </p:xfrm>
        <a:graphic>
          <a:graphicData uri="http://schemas.openxmlformats.org/presentationml/2006/ole">
            <mc:AlternateContent xmlns:mc="http://schemas.openxmlformats.org/markup-compatibility/2006">
              <mc:Choice xmlns:v="urn:schemas-microsoft-com:vml" Requires="v">
                <p:oleObj spid="_x0000_s39023" name="Document" r:id="rId13" imgW="3436703" imgH="326800" progId="Word.Document.12">
                  <p:embed/>
                </p:oleObj>
              </mc:Choice>
              <mc:Fallback>
                <p:oleObj name="Document" r:id="rId13" imgW="3436703" imgH="326800" progId="Word.Document.12">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325" y="2879725"/>
                        <a:ext cx="3338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5721928" y="2812464"/>
            <a:ext cx="1569019" cy="369332"/>
          </a:xfrm>
          <a:prstGeom prst="rect">
            <a:avLst/>
          </a:prstGeom>
          <a:noFill/>
        </p:spPr>
        <p:txBody>
          <a:bodyPr wrap="none" rtlCol="0">
            <a:spAutoFit/>
          </a:bodyPr>
          <a:lstStyle/>
          <a:p>
            <a:r>
              <a:rPr lang="en-US" dirty="0" smtClean="0"/>
              <a:t>Absolute value</a:t>
            </a:r>
            <a:endParaRPr lang="en-US" dirty="0"/>
          </a:p>
        </p:txBody>
      </p:sp>
      <p:graphicFrame>
        <p:nvGraphicFramePr>
          <p:cNvPr id="38919" name="Object 7"/>
          <p:cNvGraphicFramePr>
            <a:graphicFrameLocks noChangeAspect="1"/>
          </p:cNvGraphicFramePr>
          <p:nvPr/>
        </p:nvGraphicFramePr>
        <p:xfrm>
          <a:off x="822325" y="4435475"/>
          <a:ext cx="2332038" cy="501650"/>
        </p:xfrm>
        <a:graphic>
          <a:graphicData uri="http://schemas.openxmlformats.org/presentationml/2006/ole">
            <mc:AlternateContent xmlns:mc="http://schemas.openxmlformats.org/markup-compatibility/2006">
              <mc:Choice xmlns:v="urn:schemas-microsoft-com:vml" Requires="v">
                <p:oleObj spid="_x0000_s39024" name="Document" r:id="rId16" imgW="2334017" imgH="518992" progId="Word.Document.12">
                  <p:embed/>
                </p:oleObj>
              </mc:Choice>
              <mc:Fallback>
                <p:oleObj name="Document" r:id="rId16" imgW="2334017" imgH="518992" progId="Word.Document.12">
                  <p:embed/>
                  <p:pic>
                    <p:nvPicPr>
                      <p:cNvPr id="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325" y="4435475"/>
                        <a:ext cx="2332038"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5721928" y="4461155"/>
            <a:ext cx="2907591" cy="646331"/>
          </a:xfrm>
          <a:prstGeom prst="rect">
            <a:avLst/>
          </a:prstGeom>
          <a:noFill/>
        </p:spPr>
        <p:txBody>
          <a:bodyPr wrap="none" rtlCol="0">
            <a:spAutoFit/>
          </a:bodyPr>
          <a:lstStyle/>
          <a:p>
            <a:r>
              <a:rPr lang="en-US" dirty="0" smtClean="0"/>
              <a:t>Ordinal/ordered data: 1, 2, …</a:t>
            </a:r>
          </a:p>
          <a:p>
            <a:r>
              <a:rPr lang="en-US" dirty="0" smtClean="0"/>
              <a:t>Center the interval: -1/2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with Categorical Data</a:t>
            </a:r>
            <a:endParaRPr lang="en-US" dirty="0"/>
          </a:p>
        </p:txBody>
      </p:sp>
      <p:sp>
        <p:nvSpPr>
          <p:cNvPr id="3" name="TextBox 2"/>
          <p:cNvSpPr txBox="1"/>
          <p:nvPr/>
        </p:nvSpPr>
        <p:spPr>
          <a:xfrm>
            <a:off x="1662545" y="1496291"/>
            <a:ext cx="5542992" cy="923330"/>
          </a:xfrm>
          <a:prstGeom prst="rect">
            <a:avLst/>
          </a:prstGeom>
          <a:noFill/>
        </p:spPr>
        <p:txBody>
          <a:bodyPr wrap="none" rtlCol="0">
            <a:spAutoFit/>
          </a:bodyPr>
          <a:lstStyle/>
          <a:p>
            <a:r>
              <a:rPr lang="en-US" dirty="0" smtClean="0"/>
              <a:t>Categorical data, or nominal variables, with M values</a:t>
            </a:r>
          </a:p>
          <a:p>
            <a:r>
              <a:rPr lang="en-US" dirty="0" smtClean="0"/>
              <a:t>Create M x M matrix. Diagonal </a:t>
            </a:r>
            <a:r>
              <a:rPr lang="en-US" dirty="0" err="1" smtClean="0"/>
              <a:t>i</a:t>
            </a:r>
            <a:r>
              <a:rPr lang="en-US" dirty="0" smtClean="0"/>
              <a:t>=k, distance = 0 </a:t>
            </a:r>
          </a:p>
          <a:p>
            <a:r>
              <a:rPr lang="en-US" dirty="0" smtClean="0"/>
              <a:t>Off-diagonal </a:t>
            </a:r>
            <a:r>
              <a:rPr lang="en-US" dirty="0" err="1" smtClean="0"/>
              <a:t>i</a:t>
            </a:r>
            <a:r>
              <a:rPr lang="en-US" dirty="0" smtClean="0"/>
              <a:t>  </a:t>
            </a:r>
            <a:r>
              <a:rPr lang="en-US" dirty="0" smtClean="0">
                <a:latin typeface="Century Schoolbook"/>
              </a:rPr>
              <a:t>≠</a:t>
            </a:r>
            <a:r>
              <a:rPr lang="en-US" dirty="0" smtClean="0"/>
              <a:t> k, distance = 1; but could create weights.</a:t>
            </a:r>
            <a:endParaRPr lang="en-US" dirty="0"/>
          </a:p>
        </p:txBody>
      </p:sp>
      <p:graphicFrame>
        <p:nvGraphicFramePr>
          <p:cNvPr id="4" name="Table 3"/>
          <p:cNvGraphicFramePr>
            <a:graphicFrameLocks noGrp="1"/>
          </p:cNvGraphicFramePr>
          <p:nvPr/>
        </p:nvGraphicFramePr>
        <p:xfrm>
          <a:off x="651164" y="2536306"/>
          <a:ext cx="2808011" cy="1102360"/>
        </p:xfrm>
        <a:graphic>
          <a:graphicData uri="http://schemas.openxmlformats.org/drawingml/2006/table">
            <a:tbl>
              <a:tblPr firstRow="1" bandRow="1">
                <a:tableStyleId>{5940675A-B579-460E-94D1-54222C63F5DA}</a:tableStyleId>
              </a:tblPr>
              <a:tblGrid>
                <a:gridCol w="1191491"/>
                <a:gridCol w="909765"/>
                <a:gridCol w="706755"/>
              </a:tblGrid>
              <a:tr h="370840">
                <a:tc>
                  <a:txBody>
                    <a:bodyPr/>
                    <a:lstStyle/>
                    <a:p>
                      <a:r>
                        <a:rPr lang="en-US" dirty="0" smtClean="0"/>
                        <a:t>Distance</a:t>
                      </a:r>
                      <a:endParaRPr lang="en-US" dirty="0"/>
                    </a:p>
                  </a:txBody>
                  <a:tcPr/>
                </a:tc>
                <a:tc>
                  <a:txBody>
                    <a:bodyPr/>
                    <a:lstStyle/>
                    <a:p>
                      <a:r>
                        <a:rPr lang="en-US" dirty="0" smtClean="0"/>
                        <a:t>Female</a:t>
                      </a:r>
                      <a:endParaRPr lang="en-US" dirty="0"/>
                    </a:p>
                  </a:txBody>
                  <a:tcPr/>
                </a:tc>
                <a:tc>
                  <a:txBody>
                    <a:bodyPr/>
                    <a:lstStyle/>
                    <a:p>
                      <a:r>
                        <a:rPr lang="en-US" dirty="0" smtClean="0"/>
                        <a:t>Male</a:t>
                      </a:r>
                      <a:endParaRPr lang="en-US" dirty="0"/>
                    </a:p>
                  </a:txBody>
                  <a:tcPr/>
                </a:tc>
              </a:tr>
              <a:tr h="140854">
                <a:tc>
                  <a:txBody>
                    <a:bodyPr/>
                    <a:lstStyle/>
                    <a:p>
                      <a:r>
                        <a:rPr lang="en-US" dirty="0" smtClean="0"/>
                        <a:t>Female</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188883">
                <a:tc>
                  <a:txBody>
                    <a:bodyPr/>
                    <a:lstStyle/>
                    <a:p>
                      <a:r>
                        <a:rPr lang="en-US" dirty="0" smtClean="0"/>
                        <a:t>Male</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bl>
          </a:graphicData>
        </a:graphic>
      </p:graphicFrame>
      <p:graphicFrame>
        <p:nvGraphicFramePr>
          <p:cNvPr id="5" name="Table 4"/>
          <p:cNvGraphicFramePr>
            <a:graphicFrameLocks noGrp="1"/>
          </p:cNvGraphicFramePr>
          <p:nvPr/>
        </p:nvGraphicFramePr>
        <p:xfrm>
          <a:off x="3879273" y="2643909"/>
          <a:ext cx="4694619" cy="1854200"/>
        </p:xfrm>
        <a:graphic>
          <a:graphicData uri="http://schemas.openxmlformats.org/drawingml/2006/table">
            <a:tbl>
              <a:tblPr firstRow="1" bandRow="1">
                <a:tableStyleId>{5940675A-B579-460E-94D1-54222C63F5DA}</a:tableStyleId>
              </a:tblPr>
              <a:tblGrid>
                <a:gridCol w="1219200"/>
                <a:gridCol w="870839"/>
                <a:gridCol w="862902"/>
                <a:gridCol w="861314"/>
                <a:gridCol w="880364"/>
              </a:tblGrid>
              <a:tr h="370840">
                <a:tc>
                  <a:txBody>
                    <a:bodyPr/>
                    <a:lstStyle/>
                    <a:p>
                      <a:r>
                        <a:rPr lang="en-US" dirty="0" smtClean="0"/>
                        <a:t>Distance</a:t>
                      </a:r>
                      <a:endParaRPr lang="en-US" dirty="0"/>
                    </a:p>
                  </a:txBody>
                  <a:tcPr/>
                </a:tc>
                <a:tc>
                  <a:txBody>
                    <a:bodyPr/>
                    <a:lstStyle/>
                    <a:p>
                      <a:r>
                        <a:rPr lang="en-US" dirty="0" smtClean="0"/>
                        <a:t>Dept A</a:t>
                      </a:r>
                      <a:endParaRPr lang="en-US" dirty="0"/>
                    </a:p>
                  </a:txBody>
                  <a:tcPr/>
                </a:tc>
                <a:tc>
                  <a:txBody>
                    <a:bodyPr/>
                    <a:lstStyle/>
                    <a:p>
                      <a:r>
                        <a:rPr lang="en-US" dirty="0" smtClean="0"/>
                        <a:t>Dept B</a:t>
                      </a:r>
                      <a:endParaRPr lang="en-US" dirty="0"/>
                    </a:p>
                  </a:txBody>
                  <a:tcPr/>
                </a:tc>
                <a:tc>
                  <a:txBody>
                    <a:bodyPr/>
                    <a:lstStyle/>
                    <a:p>
                      <a:r>
                        <a:rPr lang="en-US" dirty="0" smtClean="0"/>
                        <a:t>Dept C</a:t>
                      </a:r>
                      <a:endParaRPr lang="en-US" dirty="0"/>
                    </a:p>
                  </a:txBody>
                  <a:tcPr/>
                </a:tc>
                <a:tc>
                  <a:txBody>
                    <a:bodyPr/>
                    <a:lstStyle/>
                    <a:p>
                      <a:r>
                        <a:rPr lang="en-US" dirty="0" smtClean="0"/>
                        <a:t>Dept D</a:t>
                      </a:r>
                      <a:endParaRPr lang="en-US" dirty="0"/>
                    </a:p>
                  </a:txBody>
                  <a:tcPr/>
                </a:tc>
              </a:tr>
              <a:tr h="370840">
                <a:tc>
                  <a:txBody>
                    <a:bodyPr/>
                    <a:lstStyle/>
                    <a:p>
                      <a:r>
                        <a:rPr lang="en-US" dirty="0" smtClean="0"/>
                        <a:t>Dept A</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Dept B</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Dept C</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70840">
                <a:tc>
                  <a:txBody>
                    <a:bodyPr/>
                    <a:lstStyle/>
                    <a:p>
                      <a:r>
                        <a:rPr lang="en-US" dirty="0" smtClean="0"/>
                        <a:t>Dept D</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bl>
          </a:graphicData>
        </a:graphic>
      </p:graphicFrame>
      <p:sp>
        <p:nvSpPr>
          <p:cNvPr id="6" name="TextBox 5"/>
          <p:cNvSpPr txBox="1"/>
          <p:nvPr/>
        </p:nvSpPr>
        <p:spPr>
          <a:xfrm>
            <a:off x="1440872" y="4682836"/>
            <a:ext cx="5444837" cy="1754326"/>
          </a:xfrm>
          <a:prstGeom prst="rect">
            <a:avLst/>
          </a:prstGeom>
          <a:noFill/>
        </p:spPr>
        <p:txBody>
          <a:bodyPr wrap="square" rtlCol="0">
            <a:spAutoFit/>
          </a:bodyPr>
          <a:lstStyle/>
          <a:p>
            <a:r>
              <a:rPr lang="en-US" dirty="0" smtClean="0">
                <a:solidFill>
                  <a:srgbClr val="0070C0"/>
                </a:solidFill>
              </a:rPr>
              <a:t>If dissimilarities exist across departments, unequal distance weights could be assigned.</a:t>
            </a:r>
          </a:p>
          <a:p>
            <a:r>
              <a:rPr lang="en-US" dirty="0" smtClean="0">
                <a:solidFill>
                  <a:srgbClr val="0070C0"/>
                </a:solidFill>
              </a:rPr>
              <a:t>If the tool does not support manually entering the weights, use SQL to define a new column and assign numbers to the various departments that reflect the differences—turning it into a continuous data item.</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a:t>
            </a:r>
            <a:endParaRPr lang="en-US" dirty="0"/>
          </a:p>
        </p:txBody>
      </p:sp>
      <p:graphicFrame>
        <p:nvGraphicFramePr>
          <p:cNvPr id="4" name="Chart 3"/>
          <p:cNvGraphicFramePr/>
          <p:nvPr/>
        </p:nvGraphicFramePr>
        <p:xfrm>
          <a:off x="1704108" y="1530926"/>
          <a:ext cx="5830455" cy="349827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3241963" y="2341418"/>
            <a:ext cx="2604655" cy="1870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41272" y="2424546"/>
            <a:ext cx="2369128"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76400" y="5417127"/>
            <a:ext cx="6054436" cy="646331"/>
          </a:xfrm>
          <a:prstGeom prst="rect">
            <a:avLst/>
          </a:prstGeom>
          <a:noFill/>
        </p:spPr>
        <p:txBody>
          <a:bodyPr wrap="square" rtlCol="0">
            <a:spAutoFit/>
          </a:bodyPr>
          <a:lstStyle/>
          <a:p>
            <a:r>
              <a:rPr lang="en-US" dirty="0" smtClean="0"/>
              <a:t>Start with number of clusters (K).</a:t>
            </a:r>
          </a:p>
          <a:p>
            <a:r>
              <a:rPr lang="en-US" dirty="0" smtClean="0"/>
              <a:t>Assign each point to exactly one cluster based on distance.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10810</TotalTime>
  <Words>2940</Words>
  <Application>Microsoft Office PowerPoint</Application>
  <PresentationFormat>On-screen Show (4:3)</PresentationFormat>
  <Paragraphs>1146</Paragraphs>
  <Slides>53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Document</vt:lpstr>
      <vt:lpstr>5: Clusters</vt:lpstr>
      <vt:lpstr>Simple Clusters</vt:lpstr>
      <vt:lpstr>Overlapping Clusters</vt:lpstr>
      <vt:lpstr>Clustering Applications</vt:lpstr>
      <vt:lpstr>Attributes</vt:lpstr>
      <vt:lpstr>Distance</vt:lpstr>
      <vt:lpstr>Distance</vt:lpstr>
      <vt:lpstr>Distance with Categorical Data</vt:lpstr>
      <vt:lpstr>K-Means</vt:lpstr>
      <vt:lpstr>K-Means Process</vt:lpstr>
      <vt:lpstr>Problems with K-Means</vt:lpstr>
      <vt:lpstr>Statistical Mixture Model</vt:lpstr>
      <vt:lpstr>Cumulative/Responsibilities</vt:lpstr>
      <vt:lpstr>Expectation Maximization (EM)</vt:lpstr>
      <vt:lpstr>Standard Deviation</vt:lpstr>
      <vt:lpstr>EM Problems</vt:lpstr>
      <vt:lpstr>Microsoft Sample</vt:lpstr>
      <vt:lpstr>Hierarchical Clustering: Divisive</vt:lpstr>
      <vt:lpstr>Hierarchical Clustering: Agglomerative</vt:lpstr>
      <vt:lpstr>Distance Measure Problems</vt:lpstr>
      <vt:lpstr>Complete Linkage Problem</vt:lpstr>
      <vt:lpstr>Group Average</vt:lpstr>
      <vt:lpstr>Dendrogram</vt:lpstr>
      <vt:lpstr>Principal Components</vt:lpstr>
      <vt:lpstr>PCA Example</vt:lpstr>
      <vt:lpstr>Data</vt:lpstr>
      <vt:lpstr>Data: Convert Categorical to Continuous</vt:lpstr>
      <vt:lpstr>Missing Data</vt:lpstr>
      <vt:lpstr>Sample Car Data</vt:lpstr>
      <vt:lpstr>Car Data 3D</vt:lpstr>
      <vt:lpstr>Microsoft Clustering: Columns</vt:lpstr>
      <vt:lpstr>Drill Through is Important</vt:lpstr>
      <vt:lpstr>Cluster Diagram: Cluster Overview</vt:lpstr>
      <vt:lpstr>Cluster Diagram: MPG</vt:lpstr>
      <vt:lpstr>Cluster Profile</vt:lpstr>
      <vt:lpstr>Cluster: Drill Through with Structure</vt:lpstr>
      <vt:lpstr>Cluster Characteristics</vt:lpstr>
      <vt:lpstr>Cluster Discrimination</vt:lpstr>
      <vt:lpstr>Prediction</vt:lpstr>
      <vt:lpstr>More Attributes and Parameters</vt:lpstr>
      <vt:lpstr>Complete Results</vt:lpstr>
      <vt:lpstr>K-Means on All Attributes</vt:lpstr>
      <vt:lpstr>Weka: Import Cars.csv</vt:lpstr>
      <vt:lpstr>Weka Results: 3 Attributes</vt:lpstr>
      <vt:lpstr>Weka 2D Clustering Charts</vt:lpstr>
      <vt:lpstr>Weka Larger Chart</vt:lpstr>
      <vt:lpstr>Weka: Cluster Chart</vt:lpstr>
      <vt:lpstr>Weka K-Means on All Attributes</vt:lpstr>
      <vt:lpstr>Compare: Microsoft EM</vt:lpstr>
      <vt:lpstr>Compare: Weka EM</vt:lpstr>
      <vt:lpstr>Categorical Data: Corner Med</vt:lpstr>
      <vt:lpstr>Microsoft Clusters: Corner Med</vt:lpstr>
      <vt:lpstr>Weka Clusters: Corner Med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Evaluation of Dimensions</dc:title>
  <dc:creator>Jerry Post</dc:creator>
  <cp:lastModifiedBy>JPost</cp:lastModifiedBy>
  <cp:revision>549</cp:revision>
  <dcterms:created xsi:type="dcterms:W3CDTF">2009-06-02T19:11:19Z</dcterms:created>
  <dcterms:modified xsi:type="dcterms:W3CDTF">2012-08-09T22:48:29Z</dcterms:modified>
</cp:coreProperties>
</file>