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3" r:id="rId36"/>
    <p:sldId id="291" r:id="rId37"/>
    <p:sldId id="292" r:id="rId38"/>
    <p:sldId id="294" r:id="rId39"/>
    <p:sldId id="295" r:id="rId40"/>
    <p:sldId id="264" r:id="rId41"/>
    <p:sldId id="297" r:id="rId42"/>
    <p:sldId id="296" r:id="rId43"/>
    <p:sldId id="298" r:id="rId44"/>
    <p:sldId id="300" r:id="rId45"/>
    <p:sldId id="2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B0F0"/>
    <a:srgbClr val="9900FF"/>
    <a:srgbClr val="FF0000"/>
    <a:srgbClr val="CCECFF"/>
    <a:srgbClr val="EF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9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Books\DataMining\Images\C07AssociationExamp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DataMining\Images\C07AssociationExampl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Books\DataMining\Images\C07AssociationExamp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30"/>
      <c:rAngAx val="0"/>
      <c:perspective val="30"/>
    </c:view3D>
    <c:floor>
      <c:thickness val="0"/>
    </c:floor>
    <c:sideWall>
      <c:thickness val="0"/>
    </c:sideWall>
    <c:backWall>
      <c:thickness val="0"/>
    </c:backWall>
    <c:plotArea>
      <c:layout>
        <c:manualLayout>
          <c:layoutTarget val="inner"/>
          <c:xMode val="edge"/>
          <c:yMode val="edge"/>
          <c:x val="5.9513617708355761E-2"/>
          <c:y val="3.3431254697498858E-2"/>
          <c:w val="0.64201153717574055"/>
          <c:h val="0.80199233225928201"/>
        </c:manualLayout>
      </c:layout>
      <c:surface3DChart>
        <c:wireframe val="0"/>
        <c:ser>
          <c:idx val="0"/>
          <c:order val="0"/>
          <c:tx>
            <c:strRef>
              <c:f>Sheet1!$A$5</c:f>
              <c:strCache>
                <c:ptCount val="1"/>
                <c:pt idx="0">
                  <c:v>Bread</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Sheet1!$B$5:$N$5</c:f>
              <c:numCache>
                <c:formatCode>General</c:formatCode>
                <c:ptCount val="13"/>
                <c:pt idx="0">
                  <c:v>0.30000000000000032</c:v>
                </c:pt>
                <c:pt idx="1">
                  <c:v>0.15000000000000024</c:v>
                </c:pt>
                <c:pt idx="2">
                  <c:v>0.70000000000000062</c:v>
                </c:pt>
                <c:pt idx="3">
                  <c:v>0.5</c:v>
                </c:pt>
                <c:pt idx="4">
                  <c:v>0.30000000000000032</c:v>
                </c:pt>
                <c:pt idx="5">
                  <c:v>0.30000000000000032</c:v>
                </c:pt>
                <c:pt idx="6">
                  <c:v>0.2</c:v>
                </c:pt>
                <c:pt idx="7">
                  <c:v>0.2</c:v>
                </c:pt>
                <c:pt idx="8">
                  <c:v>0.30000000000000032</c:v>
                </c:pt>
                <c:pt idx="9">
                  <c:v>0.2</c:v>
                </c:pt>
                <c:pt idx="10">
                  <c:v>0.5</c:v>
                </c:pt>
                <c:pt idx="11">
                  <c:v>0.30000000000000032</c:v>
                </c:pt>
                <c:pt idx="12">
                  <c:v>0.30000000000000032</c:v>
                </c:pt>
              </c:numCache>
            </c:numRef>
          </c:val>
        </c:ser>
        <c:ser>
          <c:idx val="1"/>
          <c:order val="1"/>
          <c:tx>
            <c:strRef>
              <c:f>Sheet1!$A$6</c:f>
              <c:strCache>
                <c:ptCount val="1"/>
                <c:pt idx="0">
                  <c:v>Cake</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Sheet1!$B$6:$N$6</c:f>
              <c:numCache>
                <c:formatCode>General</c:formatCode>
                <c:ptCount val="13"/>
                <c:pt idx="0">
                  <c:v>0.2</c:v>
                </c:pt>
                <c:pt idx="1">
                  <c:v>0.1</c:v>
                </c:pt>
                <c:pt idx="2">
                  <c:v>0.2</c:v>
                </c:pt>
                <c:pt idx="3">
                  <c:v>0.1</c:v>
                </c:pt>
                <c:pt idx="4">
                  <c:v>0.30000000000000032</c:v>
                </c:pt>
                <c:pt idx="5">
                  <c:v>0.1</c:v>
                </c:pt>
                <c:pt idx="6">
                  <c:v>0.2</c:v>
                </c:pt>
                <c:pt idx="7">
                  <c:v>0.2</c:v>
                </c:pt>
                <c:pt idx="8">
                  <c:v>0.2</c:v>
                </c:pt>
                <c:pt idx="9">
                  <c:v>0.70000000000000062</c:v>
                </c:pt>
                <c:pt idx="10">
                  <c:v>0.30000000000000032</c:v>
                </c:pt>
                <c:pt idx="11">
                  <c:v>0.1</c:v>
                </c:pt>
                <c:pt idx="12">
                  <c:v>0.1</c:v>
                </c:pt>
              </c:numCache>
            </c:numRef>
          </c:val>
        </c:ser>
        <c:ser>
          <c:idx val="2"/>
          <c:order val="2"/>
          <c:tx>
            <c:strRef>
              <c:f>Sheet1!$A$7</c:f>
              <c:strCache>
                <c:ptCount val="1"/>
                <c:pt idx="0">
                  <c:v>Candy</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Sheet1!$B$7:$N$7</c:f>
              <c:numCache>
                <c:formatCode>General</c:formatCode>
                <c:ptCount val="13"/>
                <c:pt idx="0">
                  <c:v>0.2</c:v>
                </c:pt>
                <c:pt idx="1">
                  <c:v>0.30000000000000032</c:v>
                </c:pt>
                <c:pt idx="2">
                  <c:v>0.2</c:v>
                </c:pt>
                <c:pt idx="3">
                  <c:v>0.30000000000000032</c:v>
                </c:pt>
                <c:pt idx="4">
                  <c:v>0.8</c:v>
                </c:pt>
                <c:pt idx="5">
                  <c:v>0.2</c:v>
                </c:pt>
                <c:pt idx="6">
                  <c:v>0.30000000000000032</c:v>
                </c:pt>
                <c:pt idx="7">
                  <c:v>0.2</c:v>
                </c:pt>
                <c:pt idx="8">
                  <c:v>0.2</c:v>
                </c:pt>
                <c:pt idx="9">
                  <c:v>0.2</c:v>
                </c:pt>
                <c:pt idx="10">
                  <c:v>0.2</c:v>
                </c:pt>
                <c:pt idx="11">
                  <c:v>0.2</c:v>
                </c:pt>
                <c:pt idx="12">
                  <c:v>0.4</c:v>
                </c:pt>
              </c:numCache>
            </c:numRef>
          </c:val>
        </c:ser>
        <c:ser>
          <c:idx val="3"/>
          <c:order val="3"/>
          <c:tx>
            <c:strRef>
              <c:f>Sheet1!$A$8</c:f>
              <c:strCache>
                <c:ptCount val="1"/>
                <c:pt idx="0">
                  <c:v>Cookie</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Sheet1!$B$8:$N$8</c:f>
              <c:numCache>
                <c:formatCode>General</c:formatCode>
                <c:ptCount val="13"/>
                <c:pt idx="0">
                  <c:v>0.1</c:v>
                </c:pt>
                <c:pt idx="1">
                  <c:v>0.2</c:v>
                </c:pt>
                <c:pt idx="2">
                  <c:v>0.30000000000000032</c:v>
                </c:pt>
                <c:pt idx="3">
                  <c:v>0.30000000000000032</c:v>
                </c:pt>
                <c:pt idx="4">
                  <c:v>0.2</c:v>
                </c:pt>
                <c:pt idx="5">
                  <c:v>0.35000000000000031</c:v>
                </c:pt>
                <c:pt idx="6">
                  <c:v>0.30000000000000032</c:v>
                </c:pt>
                <c:pt idx="7">
                  <c:v>0.4</c:v>
                </c:pt>
                <c:pt idx="8">
                  <c:v>0.8</c:v>
                </c:pt>
                <c:pt idx="9">
                  <c:v>0.30000000000000032</c:v>
                </c:pt>
                <c:pt idx="10">
                  <c:v>0.4</c:v>
                </c:pt>
                <c:pt idx="11">
                  <c:v>0.4</c:v>
                </c:pt>
                <c:pt idx="12">
                  <c:v>0.60000000000000064</c:v>
                </c:pt>
              </c:numCache>
            </c:numRef>
          </c:val>
        </c:ser>
        <c:ser>
          <c:idx val="4"/>
          <c:order val="4"/>
          <c:tx>
            <c:strRef>
              <c:f>Sheet1!$A$9</c:f>
              <c:strCache>
                <c:ptCount val="1"/>
                <c:pt idx="0">
                  <c:v>Crepes</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Sheet1!$B$9:$N$9</c:f>
              <c:numCache>
                <c:formatCode>General</c:formatCode>
                <c:ptCount val="13"/>
                <c:pt idx="0">
                  <c:v>0.30000000000000032</c:v>
                </c:pt>
                <c:pt idx="1">
                  <c:v>0.2</c:v>
                </c:pt>
                <c:pt idx="2">
                  <c:v>0.30000000000000032</c:v>
                </c:pt>
                <c:pt idx="3">
                  <c:v>0.2</c:v>
                </c:pt>
                <c:pt idx="4">
                  <c:v>0.30000000000000032</c:v>
                </c:pt>
                <c:pt idx="5">
                  <c:v>0.4</c:v>
                </c:pt>
                <c:pt idx="6">
                  <c:v>0.4</c:v>
                </c:pt>
                <c:pt idx="7">
                  <c:v>0.30000000000000032</c:v>
                </c:pt>
                <c:pt idx="8">
                  <c:v>0.70000000000000062</c:v>
                </c:pt>
                <c:pt idx="9">
                  <c:v>0.30000000000000032</c:v>
                </c:pt>
                <c:pt idx="10">
                  <c:v>0.30000000000000032</c:v>
                </c:pt>
                <c:pt idx="11">
                  <c:v>0.2</c:v>
                </c:pt>
                <c:pt idx="12">
                  <c:v>0.2</c:v>
                </c:pt>
              </c:numCache>
            </c:numRef>
          </c:val>
        </c:ser>
        <c:ser>
          <c:idx val="5"/>
          <c:order val="5"/>
          <c:tx>
            <c:strRef>
              <c:f>Sheet1!$A$10</c:f>
              <c:strCache>
                <c:ptCount val="1"/>
                <c:pt idx="0">
                  <c:v>Cupcake</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Sheet1!$B$10:$N$10</c:f>
              <c:numCache>
                <c:formatCode>General</c:formatCode>
                <c:ptCount val="13"/>
                <c:pt idx="0">
                  <c:v>0.1</c:v>
                </c:pt>
                <c:pt idx="1">
                  <c:v>0.4</c:v>
                </c:pt>
                <c:pt idx="2">
                  <c:v>0.25</c:v>
                </c:pt>
                <c:pt idx="3">
                  <c:v>0.2</c:v>
                </c:pt>
                <c:pt idx="4">
                  <c:v>0.4</c:v>
                </c:pt>
                <c:pt idx="5">
                  <c:v>0.2</c:v>
                </c:pt>
                <c:pt idx="6">
                  <c:v>0.30000000000000032</c:v>
                </c:pt>
                <c:pt idx="7">
                  <c:v>0.30000000000000032</c:v>
                </c:pt>
                <c:pt idx="8">
                  <c:v>0.30000000000000032</c:v>
                </c:pt>
                <c:pt idx="9">
                  <c:v>0.8</c:v>
                </c:pt>
                <c:pt idx="10">
                  <c:v>0.60000000000000064</c:v>
                </c:pt>
                <c:pt idx="11">
                  <c:v>0.2</c:v>
                </c:pt>
                <c:pt idx="12">
                  <c:v>0.5</c:v>
                </c:pt>
              </c:numCache>
            </c:numRef>
          </c:val>
        </c:ser>
        <c:ser>
          <c:idx val="6"/>
          <c:order val="6"/>
          <c:tx>
            <c:strRef>
              <c:f>Sheet1!$A$11</c:f>
              <c:strCache>
                <c:ptCount val="1"/>
                <c:pt idx="0">
                  <c:v>Misc</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Sheet1!$B$11:$N$11</c:f>
              <c:numCache>
                <c:formatCode>General</c:formatCode>
                <c:ptCount val="13"/>
                <c:pt idx="0">
                  <c:v>0.2</c:v>
                </c:pt>
                <c:pt idx="1">
                  <c:v>0.2</c:v>
                </c:pt>
                <c:pt idx="2">
                  <c:v>0.30000000000000032</c:v>
                </c:pt>
                <c:pt idx="3">
                  <c:v>0.30000000000000032</c:v>
                </c:pt>
                <c:pt idx="4">
                  <c:v>0.4</c:v>
                </c:pt>
                <c:pt idx="5">
                  <c:v>0.30000000000000032</c:v>
                </c:pt>
                <c:pt idx="6">
                  <c:v>0</c:v>
                </c:pt>
                <c:pt idx="7">
                  <c:v>0.2</c:v>
                </c:pt>
                <c:pt idx="8">
                  <c:v>0.2</c:v>
                </c:pt>
                <c:pt idx="9">
                  <c:v>0.2</c:v>
                </c:pt>
                <c:pt idx="10">
                  <c:v>0.2</c:v>
                </c:pt>
                <c:pt idx="11">
                  <c:v>0.2</c:v>
                </c:pt>
                <c:pt idx="12">
                  <c:v>0.60000000000000064</c:v>
                </c:pt>
              </c:numCache>
            </c:numRef>
          </c:val>
        </c:ser>
        <c:ser>
          <c:idx val="7"/>
          <c:order val="7"/>
          <c:tx>
            <c:strRef>
              <c:f>Sheet1!$A$12</c:f>
              <c:strCache>
                <c:ptCount val="1"/>
                <c:pt idx="0">
                  <c:v>Muffin</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Sheet1!$B$12:$N$12</c:f>
              <c:numCache>
                <c:formatCode>General</c:formatCode>
                <c:ptCount val="13"/>
                <c:pt idx="0">
                  <c:v>0.2</c:v>
                </c:pt>
                <c:pt idx="1">
                  <c:v>0.30000000000000032</c:v>
                </c:pt>
                <c:pt idx="2">
                  <c:v>0.60000000000000064</c:v>
                </c:pt>
                <c:pt idx="3">
                  <c:v>0.60000000000000064</c:v>
                </c:pt>
                <c:pt idx="4">
                  <c:v>0.2</c:v>
                </c:pt>
                <c:pt idx="5">
                  <c:v>0.5</c:v>
                </c:pt>
                <c:pt idx="6">
                  <c:v>0.2</c:v>
                </c:pt>
                <c:pt idx="7">
                  <c:v>0.2</c:v>
                </c:pt>
                <c:pt idx="8">
                  <c:v>0.5</c:v>
                </c:pt>
                <c:pt idx="9">
                  <c:v>0.4</c:v>
                </c:pt>
                <c:pt idx="10">
                  <c:v>0.70000000000000062</c:v>
                </c:pt>
                <c:pt idx="11">
                  <c:v>0.30000000000000032</c:v>
                </c:pt>
                <c:pt idx="12">
                  <c:v>0.4</c:v>
                </c:pt>
              </c:numCache>
            </c:numRef>
          </c:val>
        </c:ser>
        <c:ser>
          <c:idx val="8"/>
          <c:order val="8"/>
          <c:tx>
            <c:strRef>
              <c:f>Sheet1!$A$13</c:f>
              <c:strCache>
                <c:ptCount val="1"/>
                <c:pt idx="0">
                  <c:v>Pastry</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Sheet1!$B$13:$N$13</c:f>
              <c:numCache>
                <c:formatCode>General</c:formatCode>
                <c:ptCount val="13"/>
                <c:pt idx="0">
                  <c:v>0.2</c:v>
                </c:pt>
                <c:pt idx="1">
                  <c:v>0.30000000000000032</c:v>
                </c:pt>
                <c:pt idx="2">
                  <c:v>0.2</c:v>
                </c:pt>
                <c:pt idx="3">
                  <c:v>0.4</c:v>
                </c:pt>
                <c:pt idx="4">
                  <c:v>0.9</c:v>
                </c:pt>
                <c:pt idx="5">
                  <c:v>0.30000000000000032</c:v>
                </c:pt>
                <c:pt idx="6">
                  <c:v>0.2</c:v>
                </c:pt>
                <c:pt idx="7">
                  <c:v>0.30000000000000032</c:v>
                </c:pt>
                <c:pt idx="8">
                  <c:v>0.2</c:v>
                </c:pt>
                <c:pt idx="9">
                  <c:v>0.2</c:v>
                </c:pt>
                <c:pt idx="10">
                  <c:v>0.2</c:v>
                </c:pt>
                <c:pt idx="11">
                  <c:v>0.2</c:v>
                </c:pt>
                <c:pt idx="12">
                  <c:v>0.2</c:v>
                </c:pt>
              </c:numCache>
            </c:numRef>
          </c:val>
        </c:ser>
        <c:ser>
          <c:idx val="9"/>
          <c:order val="9"/>
          <c:tx>
            <c:strRef>
              <c:f>Sheet1!$A$14</c:f>
              <c:strCache>
                <c:ptCount val="1"/>
                <c:pt idx="0">
                  <c:v>Pie</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Sheet1!$B$14:$N$14</c:f>
              <c:numCache>
                <c:formatCode>General</c:formatCode>
                <c:ptCount val="13"/>
                <c:pt idx="0">
                  <c:v>0.2</c:v>
                </c:pt>
                <c:pt idx="1">
                  <c:v>0.4</c:v>
                </c:pt>
                <c:pt idx="2">
                  <c:v>0.4</c:v>
                </c:pt>
                <c:pt idx="3">
                  <c:v>0.30000000000000032</c:v>
                </c:pt>
                <c:pt idx="4">
                  <c:v>0.4</c:v>
                </c:pt>
                <c:pt idx="5">
                  <c:v>0.8</c:v>
                </c:pt>
                <c:pt idx="6">
                  <c:v>0.2</c:v>
                </c:pt>
                <c:pt idx="7">
                  <c:v>0.30000000000000032</c:v>
                </c:pt>
                <c:pt idx="8">
                  <c:v>0.5</c:v>
                </c:pt>
                <c:pt idx="9">
                  <c:v>0.30000000000000032</c:v>
                </c:pt>
                <c:pt idx="10">
                  <c:v>0.30000000000000032</c:v>
                </c:pt>
                <c:pt idx="11">
                  <c:v>0.5</c:v>
                </c:pt>
                <c:pt idx="12">
                  <c:v>0.2</c:v>
                </c:pt>
              </c:numCache>
            </c:numRef>
          </c:val>
        </c:ser>
        <c:ser>
          <c:idx val="10"/>
          <c:order val="10"/>
          <c:tx>
            <c:strRef>
              <c:f>Sheet1!$A$15</c:f>
              <c:strCache>
                <c:ptCount val="1"/>
                <c:pt idx="0">
                  <c:v>Rolls</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Sheet1!$B$15:$N$15</c:f>
              <c:numCache>
                <c:formatCode>General</c:formatCode>
                <c:ptCount val="13"/>
                <c:pt idx="0">
                  <c:v>0.60000000000000064</c:v>
                </c:pt>
                <c:pt idx="1">
                  <c:v>0.60000000000000064</c:v>
                </c:pt>
                <c:pt idx="2">
                  <c:v>0.2</c:v>
                </c:pt>
                <c:pt idx="3">
                  <c:v>0.2</c:v>
                </c:pt>
                <c:pt idx="4">
                  <c:v>0.30000000000000032</c:v>
                </c:pt>
                <c:pt idx="5">
                  <c:v>0.1</c:v>
                </c:pt>
                <c:pt idx="6">
                  <c:v>0.2</c:v>
                </c:pt>
                <c:pt idx="7">
                  <c:v>0.30000000000000032</c:v>
                </c:pt>
                <c:pt idx="8">
                  <c:v>0.30000000000000032</c:v>
                </c:pt>
                <c:pt idx="9">
                  <c:v>0.4</c:v>
                </c:pt>
                <c:pt idx="10">
                  <c:v>0.2</c:v>
                </c:pt>
                <c:pt idx="11">
                  <c:v>0.30000000000000032</c:v>
                </c:pt>
                <c:pt idx="12">
                  <c:v>0.4</c:v>
                </c:pt>
              </c:numCache>
            </c:numRef>
          </c:val>
        </c:ser>
        <c:ser>
          <c:idx val="11"/>
          <c:order val="11"/>
          <c:tx>
            <c:strRef>
              <c:f>Sheet1!$A$16</c:f>
              <c:strCache>
                <c:ptCount val="1"/>
                <c:pt idx="0">
                  <c:v>Scone</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Sheet1!$B$16:$N$16</c:f>
              <c:numCache>
                <c:formatCode>General</c:formatCode>
                <c:ptCount val="13"/>
                <c:pt idx="0">
                  <c:v>0.4</c:v>
                </c:pt>
                <c:pt idx="1">
                  <c:v>0.2</c:v>
                </c:pt>
                <c:pt idx="2">
                  <c:v>0.4</c:v>
                </c:pt>
                <c:pt idx="3">
                  <c:v>0.30000000000000032</c:v>
                </c:pt>
                <c:pt idx="4">
                  <c:v>0.4</c:v>
                </c:pt>
                <c:pt idx="5">
                  <c:v>0.4</c:v>
                </c:pt>
                <c:pt idx="6">
                  <c:v>0.2</c:v>
                </c:pt>
                <c:pt idx="7">
                  <c:v>0.2</c:v>
                </c:pt>
                <c:pt idx="8">
                  <c:v>0.2</c:v>
                </c:pt>
                <c:pt idx="9">
                  <c:v>0.30000000000000032</c:v>
                </c:pt>
                <c:pt idx="10">
                  <c:v>0.30000000000000032</c:v>
                </c:pt>
                <c:pt idx="11">
                  <c:v>0.30000000000000032</c:v>
                </c:pt>
                <c:pt idx="12">
                  <c:v>0.8</c:v>
                </c:pt>
              </c:numCache>
            </c:numRef>
          </c:val>
        </c:ser>
        <c:ser>
          <c:idx val="12"/>
          <c:order val="12"/>
          <c:tx>
            <c:strRef>
              <c:f>Sheet1!$A$17</c:f>
              <c:strCache>
                <c:ptCount val="1"/>
                <c:pt idx="0">
                  <c:v>Sweet</c:v>
                </c:pt>
              </c:strCache>
            </c:strRef>
          </c:tx>
          <c:cat>
            <c:strRef>
              <c:f>Sheet1!$B$4:$N$4</c:f>
              <c:strCache>
                <c:ptCount val="13"/>
                <c:pt idx="0">
                  <c:v>Bread</c:v>
                </c:pt>
                <c:pt idx="1">
                  <c:v>Cake</c:v>
                </c:pt>
                <c:pt idx="2">
                  <c:v>Candy</c:v>
                </c:pt>
                <c:pt idx="3">
                  <c:v>Cookie</c:v>
                </c:pt>
                <c:pt idx="4">
                  <c:v>Crepes</c:v>
                </c:pt>
                <c:pt idx="5">
                  <c:v>Cupcake</c:v>
                </c:pt>
                <c:pt idx="6">
                  <c:v>Misc</c:v>
                </c:pt>
                <c:pt idx="7">
                  <c:v>Muffin</c:v>
                </c:pt>
                <c:pt idx="8">
                  <c:v>Pastry</c:v>
                </c:pt>
                <c:pt idx="9">
                  <c:v>Pie</c:v>
                </c:pt>
                <c:pt idx="10">
                  <c:v>Rolls</c:v>
                </c:pt>
                <c:pt idx="11">
                  <c:v>Scone</c:v>
                </c:pt>
                <c:pt idx="12">
                  <c:v>Sweet</c:v>
                </c:pt>
              </c:strCache>
            </c:strRef>
          </c:cat>
          <c:val>
            <c:numRef>
              <c:f>Sheet1!$B$17:$N$17</c:f>
              <c:numCache>
                <c:formatCode>General</c:formatCode>
                <c:ptCount val="13"/>
                <c:pt idx="0">
                  <c:v>0.30000000000000032</c:v>
                </c:pt>
                <c:pt idx="1">
                  <c:v>0.30000000000000032</c:v>
                </c:pt>
                <c:pt idx="2">
                  <c:v>0.30000000000000032</c:v>
                </c:pt>
                <c:pt idx="3">
                  <c:v>0.2</c:v>
                </c:pt>
                <c:pt idx="4">
                  <c:v>0.8</c:v>
                </c:pt>
                <c:pt idx="5">
                  <c:v>0.2</c:v>
                </c:pt>
                <c:pt idx="6">
                  <c:v>0.60000000000000064</c:v>
                </c:pt>
                <c:pt idx="7">
                  <c:v>0.2</c:v>
                </c:pt>
                <c:pt idx="8">
                  <c:v>0.30000000000000032</c:v>
                </c:pt>
                <c:pt idx="9">
                  <c:v>0.2</c:v>
                </c:pt>
                <c:pt idx="10">
                  <c:v>0.30000000000000032</c:v>
                </c:pt>
                <c:pt idx="11">
                  <c:v>0.60000000000000064</c:v>
                </c:pt>
                <c:pt idx="12">
                  <c:v>0.2</c:v>
                </c:pt>
              </c:numCache>
            </c:numRef>
          </c:val>
        </c:ser>
        <c:bandFmts/>
        <c:axId val="55390592"/>
        <c:axId val="55392128"/>
        <c:axId val="104988160"/>
      </c:surface3DChart>
      <c:catAx>
        <c:axId val="55390592"/>
        <c:scaling>
          <c:orientation val="minMax"/>
        </c:scaling>
        <c:delete val="0"/>
        <c:axPos val="b"/>
        <c:majorTickMark val="out"/>
        <c:minorTickMark val="none"/>
        <c:tickLblPos val="nextTo"/>
        <c:crossAx val="55392128"/>
        <c:crosses val="autoZero"/>
        <c:auto val="1"/>
        <c:lblAlgn val="ctr"/>
        <c:lblOffset val="100"/>
        <c:noMultiLvlLbl val="0"/>
      </c:catAx>
      <c:valAx>
        <c:axId val="55392128"/>
        <c:scaling>
          <c:orientation val="minMax"/>
        </c:scaling>
        <c:delete val="0"/>
        <c:axPos val="l"/>
        <c:majorGridlines/>
        <c:numFmt formatCode="General" sourceLinked="1"/>
        <c:majorTickMark val="out"/>
        <c:minorTickMark val="none"/>
        <c:tickLblPos val="nextTo"/>
        <c:crossAx val="55390592"/>
        <c:crosses val="autoZero"/>
        <c:crossBetween val="midCat"/>
      </c:valAx>
      <c:serAx>
        <c:axId val="104988160"/>
        <c:scaling>
          <c:orientation val="minMax"/>
        </c:scaling>
        <c:delete val="0"/>
        <c:axPos val="b"/>
        <c:majorTickMark val="out"/>
        <c:minorTickMark val="none"/>
        <c:tickLblPos val="nextTo"/>
        <c:crossAx val="55392128"/>
        <c:crosses val="autoZero"/>
      </c:ser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Skewed</a:t>
            </a:r>
            <a:r>
              <a:rPr lang="en-US" sz="1200" baseline="0"/>
              <a:t> </a:t>
            </a:r>
            <a:r>
              <a:rPr lang="en-US" sz="1200"/>
              <a:t>Support</a:t>
            </a:r>
          </a:p>
        </c:rich>
      </c:tx>
      <c:layout/>
      <c:overlay val="0"/>
    </c:title>
    <c:autoTitleDeleted val="0"/>
    <c:plotArea>
      <c:layout/>
      <c:barChart>
        <c:barDir val="col"/>
        <c:grouping val="clustered"/>
        <c:varyColors val="0"/>
        <c:ser>
          <c:idx val="0"/>
          <c:order val="0"/>
          <c:tx>
            <c:strRef>
              <c:f>Skew!$B$13</c:f>
              <c:strCache>
                <c:ptCount val="1"/>
                <c:pt idx="0">
                  <c:v>Support</c:v>
                </c:pt>
              </c:strCache>
            </c:strRef>
          </c:tx>
          <c:invertIfNegative val="0"/>
          <c:cat>
            <c:strRef>
              <c:f>Skew!$A$14:$A$25</c:f>
              <c:strCache>
                <c:ptCount val="12"/>
                <c:pt idx="0">
                  <c:v>K</c:v>
                </c:pt>
                <c:pt idx="1">
                  <c:v>I</c:v>
                </c:pt>
                <c:pt idx="2">
                  <c:v>L</c:v>
                </c:pt>
                <c:pt idx="3">
                  <c:v>C</c:v>
                </c:pt>
                <c:pt idx="4">
                  <c:v>B</c:v>
                </c:pt>
                <c:pt idx="5">
                  <c:v>A</c:v>
                </c:pt>
                <c:pt idx="6">
                  <c:v>F</c:v>
                </c:pt>
                <c:pt idx="7">
                  <c:v>D</c:v>
                </c:pt>
                <c:pt idx="8">
                  <c:v>E</c:v>
                </c:pt>
                <c:pt idx="9">
                  <c:v>G</c:v>
                </c:pt>
                <c:pt idx="10">
                  <c:v>H</c:v>
                </c:pt>
                <c:pt idx="11">
                  <c:v>J</c:v>
                </c:pt>
              </c:strCache>
            </c:strRef>
          </c:cat>
          <c:val>
            <c:numRef>
              <c:f>Skew!$B$14:$B$25</c:f>
              <c:numCache>
                <c:formatCode>General</c:formatCode>
                <c:ptCount val="12"/>
                <c:pt idx="0">
                  <c:v>1.4999999999999998E-2</c:v>
                </c:pt>
                <c:pt idx="1">
                  <c:v>2.0000000000000011E-2</c:v>
                </c:pt>
                <c:pt idx="2">
                  <c:v>2.5000000000000001E-2</c:v>
                </c:pt>
                <c:pt idx="3">
                  <c:v>4.0000000000000022E-2</c:v>
                </c:pt>
                <c:pt idx="4">
                  <c:v>4.5000000000000012E-2</c:v>
                </c:pt>
                <c:pt idx="5">
                  <c:v>0.05</c:v>
                </c:pt>
                <c:pt idx="6">
                  <c:v>5.3000000000000012E-2</c:v>
                </c:pt>
                <c:pt idx="7">
                  <c:v>5.5000000000000014E-2</c:v>
                </c:pt>
                <c:pt idx="8">
                  <c:v>6.0000000000000032E-2</c:v>
                </c:pt>
                <c:pt idx="9">
                  <c:v>6.1000000000000013E-2</c:v>
                </c:pt>
                <c:pt idx="10">
                  <c:v>0.85000000000000064</c:v>
                </c:pt>
                <c:pt idx="11">
                  <c:v>0.9</c:v>
                </c:pt>
              </c:numCache>
            </c:numRef>
          </c:val>
        </c:ser>
        <c:dLbls>
          <c:showLegendKey val="0"/>
          <c:showVal val="0"/>
          <c:showCatName val="0"/>
          <c:showSerName val="0"/>
          <c:showPercent val="0"/>
          <c:showBubbleSize val="0"/>
        </c:dLbls>
        <c:gapWidth val="150"/>
        <c:axId val="55410048"/>
        <c:axId val="55420032"/>
      </c:barChart>
      <c:catAx>
        <c:axId val="55410048"/>
        <c:scaling>
          <c:orientation val="minMax"/>
        </c:scaling>
        <c:delete val="0"/>
        <c:axPos val="b"/>
        <c:majorTickMark val="out"/>
        <c:minorTickMark val="none"/>
        <c:tickLblPos val="nextTo"/>
        <c:crossAx val="55420032"/>
        <c:crosses val="autoZero"/>
        <c:auto val="1"/>
        <c:lblAlgn val="ctr"/>
        <c:lblOffset val="100"/>
        <c:noMultiLvlLbl val="0"/>
      </c:catAx>
      <c:valAx>
        <c:axId val="55420032"/>
        <c:scaling>
          <c:orientation val="minMax"/>
        </c:scaling>
        <c:delete val="0"/>
        <c:axPos val="l"/>
        <c:majorGridlines/>
        <c:numFmt formatCode="General" sourceLinked="1"/>
        <c:majorTickMark val="out"/>
        <c:minorTickMark val="none"/>
        <c:tickLblPos val="nextTo"/>
        <c:crossAx val="554100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Income</a:t>
            </a:r>
            <a:r>
              <a:rPr lang="en-US" sz="1200" baseline="0"/>
              <a:t> Distribution</a:t>
            </a:r>
          </a:p>
        </c:rich>
      </c:tx>
      <c:layout/>
      <c:overlay val="0"/>
    </c:title>
    <c:autoTitleDeleted val="0"/>
    <c:plotArea>
      <c:layout/>
      <c:scatterChart>
        <c:scatterStyle val="smoothMarker"/>
        <c:varyColors val="0"/>
        <c:ser>
          <c:idx val="0"/>
          <c:order val="0"/>
          <c:tx>
            <c:strRef>
              <c:f>Continuous!$B$6</c:f>
              <c:strCache>
                <c:ptCount val="1"/>
                <c:pt idx="0">
                  <c:v>Count</c:v>
                </c:pt>
              </c:strCache>
            </c:strRef>
          </c:tx>
          <c:marker>
            <c:symbol val="none"/>
          </c:marker>
          <c:xVal>
            <c:numRef>
              <c:f>Continuous!$A$7:$A$24</c:f>
              <c:numCache>
                <c:formatCode>General</c:formatCode>
                <c:ptCount val="18"/>
                <c:pt idx="0">
                  <c:v>5000</c:v>
                </c:pt>
                <c:pt idx="1">
                  <c:v>10000</c:v>
                </c:pt>
                <c:pt idx="2">
                  <c:v>15000</c:v>
                </c:pt>
                <c:pt idx="3">
                  <c:v>20000</c:v>
                </c:pt>
                <c:pt idx="4">
                  <c:v>25000</c:v>
                </c:pt>
                <c:pt idx="5">
                  <c:v>30000</c:v>
                </c:pt>
                <c:pt idx="6">
                  <c:v>35000</c:v>
                </c:pt>
                <c:pt idx="7">
                  <c:v>40000</c:v>
                </c:pt>
                <c:pt idx="8">
                  <c:v>45000</c:v>
                </c:pt>
                <c:pt idx="9">
                  <c:v>50000</c:v>
                </c:pt>
                <c:pt idx="10">
                  <c:v>55000</c:v>
                </c:pt>
                <c:pt idx="11">
                  <c:v>60000</c:v>
                </c:pt>
                <c:pt idx="12">
                  <c:v>65000</c:v>
                </c:pt>
                <c:pt idx="13">
                  <c:v>70000</c:v>
                </c:pt>
                <c:pt idx="14">
                  <c:v>75000</c:v>
                </c:pt>
                <c:pt idx="15">
                  <c:v>80000</c:v>
                </c:pt>
                <c:pt idx="16">
                  <c:v>85000</c:v>
                </c:pt>
                <c:pt idx="17">
                  <c:v>90000</c:v>
                </c:pt>
              </c:numCache>
            </c:numRef>
          </c:xVal>
          <c:yVal>
            <c:numRef>
              <c:f>Continuous!$B$7:$B$24</c:f>
              <c:numCache>
                <c:formatCode>General</c:formatCode>
                <c:ptCount val="18"/>
                <c:pt idx="0">
                  <c:v>100</c:v>
                </c:pt>
                <c:pt idx="1">
                  <c:v>150</c:v>
                </c:pt>
                <c:pt idx="2">
                  <c:v>200</c:v>
                </c:pt>
                <c:pt idx="3">
                  <c:v>400</c:v>
                </c:pt>
                <c:pt idx="4">
                  <c:v>800</c:v>
                </c:pt>
                <c:pt idx="5">
                  <c:v>1200</c:v>
                </c:pt>
                <c:pt idx="6">
                  <c:v>2000</c:v>
                </c:pt>
                <c:pt idx="7">
                  <c:v>1800</c:v>
                </c:pt>
                <c:pt idx="8">
                  <c:v>1200</c:v>
                </c:pt>
                <c:pt idx="9">
                  <c:v>900</c:v>
                </c:pt>
                <c:pt idx="10">
                  <c:v>700</c:v>
                </c:pt>
                <c:pt idx="11">
                  <c:v>500</c:v>
                </c:pt>
                <c:pt idx="12">
                  <c:v>300</c:v>
                </c:pt>
                <c:pt idx="13">
                  <c:v>150</c:v>
                </c:pt>
                <c:pt idx="14">
                  <c:v>100</c:v>
                </c:pt>
                <c:pt idx="15">
                  <c:v>80</c:v>
                </c:pt>
                <c:pt idx="16">
                  <c:v>50</c:v>
                </c:pt>
                <c:pt idx="17">
                  <c:v>40</c:v>
                </c:pt>
              </c:numCache>
            </c:numRef>
          </c:yVal>
          <c:smooth val="1"/>
        </c:ser>
        <c:dLbls>
          <c:showLegendKey val="0"/>
          <c:showVal val="0"/>
          <c:showCatName val="0"/>
          <c:showSerName val="0"/>
          <c:showPercent val="0"/>
          <c:showBubbleSize val="0"/>
        </c:dLbls>
        <c:axId val="55441280"/>
        <c:axId val="55442816"/>
      </c:scatterChart>
      <c:valAx>
        <c:axId val="55441280"/>
        <c:scaling>
          <c:orientation val="minMax"/>
        </c:scaling>
        <c:delete val="0"/>
        <c:axPos val="b"/>
        <c:numFmt formatCode="General" sourceLinked="1"/>
        <c:majorTickMark val="out"/>
        <c:minorTickMark val="none"/>
        <c:tickLblPos val="nextTo"/>
        <c:crossAx val="55442816"/>
        <c:crosses val="autoZero"/>
        <c:crossBetween val="midCat"/>
      </c:valAx>
      <c:valAx>
        <c:axId val="55442816"/>
        <c:scaling>
          <c:orientation val="minMax"/>
        </c:scaling>
        <c:delete val="0"/>
        <c:axPos val="l"/>
        <c:majorGridlines/>
        <c:numFmt formatCode="General" sourceLinked="1"/>
        <c:majorTickMark val="out"/>
        <c:minorTickMark val="none"/>
        <c:tickLblPos val="nextTo"/>
        <c:crossAx val="55441280"/>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0.34807</cdr:x>
      <cdr:y>0.16319</cdr:y>
    </cdr:from>
    <cdr:to>
      <cdr:x>0.34807</cdr:x>
      <cdr:y>0.85069</cdr:y>
    </cdr:to>
    <cdr:sp macro="" textlink="">
      <cdr:nvSpPr>
        <cdr:cNvPr id="3" name="Straight Connector 2"/>
        <cdr:cNvSpPr/>
      </cdr:nvSpPr>
      <cdr:spPr>
        <a:xfrm xmlns:a="http://schemas.openxmlformats.org/drawingml/2006/main" rot="5400000" flipH="1" flipV="1">
          <a:off x="936843" y="1390650"/>
          <a:ext cx="188595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0.43123</cdr:x>
      <cdr:y>0.15625</cdr:y>
    </cdr:from>
    <cdr:to>
      <cdr:x>0.43123</cdr:x>
      <cdr:y>0.85764</cdr:y>
    </cdr:to>
    <cdr:sp macro="" textlink="">
      <cdr:nvSpPr>
        <cdr:cNvPr id="4" name="Straight Connector 3"/>
        <cdr:cNvSpPr/>
      </cdr:nvSpPr>
      <cdr:spPr>
        <a:xfrm xmlns:a="http://schemas.openxmlformats.org/drawingml/2006/main" rot="5400000" flipH="1" flipV="1">
          <a:off x="1366897" y="1390650"/>
          <a:ext cx="192405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067A7-F889-4B8B-9945-80D0FDEB2E8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067A7-F889-4B8B-9945-80D0FDEB2E82}"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067A7-F889-4B8B-9945-80D0FDEB2E82}" type="datetimeFigureOut">
              <a:rPr lang="en-US" smtClean="0"/>
              <a:pPr/>
              <a:t>8/6/2012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067A7-F889-4B8B-9945-80D0FDEB2E82}" type="datetimeFigureOut">
              <a:rPr lang="en-US" smtClean="0"/>
              <a:pPr/>
              <a:t>8/6/2012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067A7-F889-4B8B-9945-80D0FDEB2E82}" type="datetimeFigureOut">
              <a:rPr lang="en-US" smtClean="0"/>
              <a:pPr/>
              <a:t>8/6/2012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067A7-F889-4B8B-9945-80D0FDEB2E82}" type="datetimeFigureOut">
              <a:rPr lang="en-US" smtClean="0"/>
              <a:pPr/>
              <a:t>8/6/2012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ED14B-9BA8-4411-B840-4AA9F8B967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Word_Document2.docx"/><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vstoolsforum.com/blogs/sqlserver/archive/2007/03/23/writing-to-a-text-file-with-sql-server-2000.aspx"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borgelt.net/apriori.htm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6: </a:t>
            </a:r>
            <a:r>
              <a:rPr lang="en-US" dirty="0" smtClean="0"/>
              <a:t>Association and Market Baskets</a:t>
            </a:r>
            <a:endParaRPr lang="en-US" dirty="0"/>
          </a:p>
        </p:txBody>
      </p:sp>
      <p:sp>
        <p:nvSpPr>
          <p:cNvPr id="3" name="Subtitle 2"/>
          <p:cNvSpPr>
            <a:spLocks noGrp="1"/>
          </p:cNvSpPr>
          <p:nvPr>
            <p:ph type="subTitle" idx="1"/>
          </p:nvPr>
        </p:nvSpPr>
        <p:spPr/>
        <p:txBody>
          <a:bodyPr/>
          <a:lstStyle/>
          <a:p>
            <a:r>
              <a:rPr lang="en-US" dirty="0" smtClean="0"/>
              <a:t>Data Mining Applications</a:t>
            </a:r>
          </a:p>
          <a:p>
            <a:r>
              <a:rPr lang="en-US" dirty="0" smtClean="0"/>
              <a:t>Jerry Post</a:t>
            </a:r>
          </a:p>
          <a:p>
            <a:r>
              <a:rPr lang="en-US" sz="1600" dirty="0" smtClean="0"/>
              <a:t>Copyright ©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TextBox 2"/>
          <p:cNvSpPr txBox="1"/>
          <p:nvPr/>
        </p:nvSpPr>
        <p:spPr>
          <a:xfrm>
            <a:off x="706582" y="1385455"/>
            <a:ext cx="7523018" cy="3139321"/>
          </a:xfrm>
          <a:prstGeom prst="rect">
            <a:avLst/>
          </a:prstGeom>
          <a:noFill/>
        </p:spPr>
        <p:txBody>
          <a:bodyPr wrap="square" rtlCol="0">
            <a:spAutoFit/>
          </a:bodyPr>
          <a:lstStyle/>
          <a:p>
            <a:r>
              <a:rPr lang="en-US" dirty="0" smtClean="0"/>
              <a:t>Frequency, an estimate of the probability of the itemset.</a:t>
            </a:r>
          </a:p>
          <a:p>
            <a:endParaRPr lang="en-US" dirty="0" smtClean="0"/>
          </a:p>
          <a:p>
            <a:r>
              <a:rPr lang="en-US" dirty="0" smtClean="0"/>
              <a:t>P(A) = # times A occurs in a transaction / total number of transactions.</a:t>
            </a:r>
          </a:p>
          <a:p>
            <a:endParaRPr lang="en-US" dirty="0" smtClean="0"/>
          </a:p>
          <a:p>
            <a:r>
              <a:rPr lang="en-US" dirty="0" smtClean="0"/>
              <a:t>P(A and B) = P(A </a:t>
            </a:r>
            <a:r>
              <a:rPr lang="en-US" dirty="0" smtClean="0">
                <a:latin typeface="Century Schoolbook"/>
              </a:rPr>
              <a:t>∩</a:t>
            </a:r>
            <a:r>
              <a:rPr lang="en-US" dirty="0" smtClean="0"/>
              <a:t> B) : The percent of transactions containing both A and B.</a:t>
            </a:r>
          </a:p>
          <a:p>
            <a:endParaRPr lang="en-US" dirty="0" smtClean="0"/>
          </a:p>
          <a:p>
            <a:r>
              <a:rPr lang="en-US" dirty="0" smtClean="0"/>
              <a:t>Note the symmetry: P(A </a:t>
            </a:r>
            <a:r>
              <a:rPr lang="en-US" dirty="0" smtClean="0">
                <a:latin typeface="Century Schoolbook"/>
              </a:rPr>
              <a:t>∩</a:t>
            </a:r>
            <a:r>
              <a:rPr lang="en-US" dirty="0" smtClean="0"/>
              <a:t> B) = P(B </a:t>
            </a:r>
            <a:r>
              <a:rPr lang="en-US" dirty="0" smtClean="0">
                <a:latin typeface="Century Schoolbook"/>
              </a:rPr>
              <a:t>∩</a:t>
            </a:r>
            <a:r>
              <a:rPr lang="en-US" dirty="0" smtClean="0"/>
              <a:t> A)</a:t>
            </a:r>
          </a:p>
          <a:p>
            <a:r>
              <a:rPr lang="en-US" dirty="0" smtClean="0"/>
              <a:t>Support only shows the number of times the two </a:t>
            </a:r>
            <a:r>
              <a:rPr lang="en-US" dirty="0" err="1" smtClean="0"/>
              <a:t>itemsets</a:t>
            </a:r>
            <a:r>
              <a:rPr lang="en-US" dirty="0" smtClean="0"/>
              <a:t> occur together.</a:t>
            </a:r>
          </a:p>
          <a:p>
            <a:r>
              <a:rPr lang="en-US" dirty="0" smtClean="0"/>
              <a:t>It does not provide any indication of which might lead to the other.</a:t>
            </a:r>
          </a:p>
          <a:p>
            <a:endParaRPr lang="en-US" dirty="0" smtClean="0"/>
          </a:p>
          <a:p>
            <a:r>
              <a:rPr lang="en-US" dirty="0" smtClean="0"/>
              <a:t>Still, it is one of the most important rules for tuning the association algorithm.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a:t>
            </a:r>
            <a:endParaRPr lang="en-US" dirty="0"/>
          </a:p>
        </p:txBody>
      </p:sp>
      <p:sp>
        <p:nvSpPr>
          <p:cNvPr id="3" name="Rectangle 2"/>
          <p:cNvSpPr/>
          <p:nvPr/>
        </p:nvSpPr>
        <p:spPr>
          <a:xfrm>
            <a:off x="1593272" y="1526417"/>
            <a:ext cx="4572000" cy="646331"/>
          </a:xfrm>
          <a:prstGeom prst="rect">
            <a:avLst/>
          </a:prstGeom>
        </p:spPr>
        <p:txBody>
          <a:bodyPr>
            <a:spAutoFit/>
          </a:bodyPr>
          <a:lstStyle/>
          <a:p>
            <a:r>
              <a:rPr lang="en-US" kern="1000" dirty="0" smtClean="0">
                <a:ea typeface="Times New Roman"/>
                <a:cs typeface="Times New Roman"/>
              </a:rPr>
              <a:t>P(B | A) = </a:t>
            </a:r>
            <a:r>
              <a:rPr lang="en-US" dirty="0" smtClean="0"/>
              <a:t>P(A </a:t>
            </a:r>
            <a:r>
              <a:rPr lang="en-US" dirty="0" smtClean="0">
                <a:latin typeface="Century Schoolbook"/>
              </a:rPr>
              <a:t>∩</a:t>
            </a:r>
            <a:r>
              <a:rPr lang="en-US" dirty="0" smtClean="0"/>
              <a:t> B) </a:t>
            </a:r>
            <a:r>
              <a:rPr lang="en-US" kern="1000" dirty="0" smtClean="0">
                <a:ea typeface="Times New Roman"/>
                <a:cs typeface="Times New Roman"/>
              </a:rPr>
              <a:t>/ P(A) </a:t>
            </a:r>
          </a:p>
          <a:p>
            <a:r>
              <a:rPr lang="en-US" kern="1000" dirty="0" smtClean="0">
                <a:ea typeface="Times New Roman"/>
                <a:cs typeface="Times New Roman"/>
              </a:rPr>
              <a:t>= support(A and B) / support(A)</a:t>
            </a:r>
            <a:endParaRPr lang="en-US" kern="1000" dirty="0">
              <a:ea typeface="Times New Roman"/>
              <a:cs typeface="Times New Roman"/>
            </a:endParaRPr>
          </a:p>
        </p:txBody>
      </p:sp>
      <p:sp>
        <p:nvSpPr>
          <p:cNvPr id="4" name="TextBox 3"/>
          <p:cNvSpPr txBox="1"/>
          <p:nvPr/>
        </p:nvSpPr>
        <p:spPr>
          <a:xfrm>
            <a:off x="900545" y="2299855"/>
            <a:ext cx="6580910" cy="2862322"/>
          </a:xfrm>
          <a:prstGeom prst="rect">
            <a:avLst/>
          </a:prstGeom>
          <a:noFill/>
        </p:spPr>
        <p:txBody>
          <a:bodyPr wrap="square" rtlCol="0">
            <a:spAutoFit/>
          </a:bodyPr>
          <a:lstStyle/>
          <a:p>
            <a:r>
              <a:rPr lang="en-US" dirty="0" smtClean="0"/>
              <a:t>Confidence is the conditional probability that itemset B is chosen given that itemset A has already been selected.</a:t>
            </a:r>
          </a:p>
          <a:p>
            <a:endParaRPr lang="en-US" dirty="0" smtClean="0"/>
          </a:p>
          <a:p>
            <a:r>
              <a:rPr lang="en-US" dirty="0" smtClean="0"/>
              <a:t>Note that P(B | A) is different from P(A | B).</a:t>
            </a:r>
          </a:p>
          <a:p>
            <a:endParaRPr lang="en-US" dirty="0" smtClean="0"/>
          </a:p>
          <a:p>
            <a:r>
              <a:rPr lang="en-US" dirty="0" smtClean="0"/>
              <a:t>It provides an estimate of the probability that once itemset A is selected, B will also be chosen.</a:t>
            </a:r>
          </a:p>
          <a:p>
            <a:endParaRPr lang="en-US" dirty="0" smtClean="0"/>
          </a:p>
          <a:p>
            <a:r>
              <a:rPr lang="en-US" dirty="0" smtClean="0"/>
              <a:t>Hence the name. If the conditional probability is high, it provides confidence that the combination/rule will occur in the future.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a:t>
            </a:r>
            <a:endParaRPr lang="en-US" dirty="0"/>
          </a:p>
        </p:txBody>
      </p:sp>
      <p:sp>
        <p:nvSpPr>
          <p:cNvPr id="3" name="Rectangle 2"/>
          <p:cNvSpPr/>
          <p:nvPr/>
        </p:nvSpPr>
        <p:spPr>
          <a:xfrm>
            <a:off x="815197" y="1415534"/>
            <a:ext cx="5350075" cy="923330"/>
          </a:xfrm>
          <a:prstGeom prst="rect">
            <a:avLst/>
          </a:prstGeom>
        </p:spPr>
        <p:txBody>
          <a:bodyPr wrap="square">
            <a:spAutoFit/>
          </a:bodyPr>
          <a:lstStyle/>
          <a:p>
            <a:r>
              <a:rPr lang="en-US" kern="1000" dirty="0" smtClean="0">
                <a:ea typeface="Times New Roman"/>
                <a:cs typeface="Times New Roman"/>
              </a:rPr>
              <a:t>Lift = P(A </a:t>
            </a:r>
            <a:r>
              <a:rPr lang="en-US" kern="1000" dirty="0" smtClean="0">
                <a:latin typeface="Century Schoolbook"/>
                <a:ea typeface="Times New Roman"/>
                <a:cs typeface="Times New Roman"/>
              </a:rPr>
              <a:t>∩</a:t>
            </a:r>
            <a:r>
              <a:rPr lang="en-US" kern="1000" dirty="0" smtClean="0">
                <a:ea typeface="Times New Roman"/>
                <a:cs typeface="Times New Roman"/>
              </a:rPr>
              <a:t> B) / [P(A)P(B)]</a:t>
            </a:r>
          </a:p>
          <a:p>
            <a:r>
              <a:rPr lang="en-US" kern="1000" dirty="0" smtClean="0">
                <a:ea typeface="Times New Roman"/>
                <a:cs typeface="Times New Roman"/>
              </a:rPr>
              <a:t>= P(B | A) / P(B)</a:t>
            </a:r>
          </a:p>
          <a:p>
            <a:r>
              <a:rPr lang="en-US" kern="1000" dirty="0" smtClean="0">
                <a:ea typeface="Times New Roman"/>
                <a:cs typeface="Times New Roman"/>
              </a:rPr>
              <a:t>= confidence (B, A)/ support(B)</a:t>
            </a:r>
            <a:endParaRPr lang="en-US" kern="1000" dirty="0">
              <a:ea typeface="Times New Roman"/>
              <a:cs typeface="Times New Roman"/>
            </a:endParaRPr>
          </a:p>
        </p:txBody>
      </p:sp>
      <p:sp>
        <p:nvSpPr>
          <p:cNvPr id="4" name="TextBox 3"/>
          <p:cNvSpPr txBox="1"/>
          <p:nvPr/>
        </p:nvSpPr>
        <p:spPr>
          <a:xfrm>
            <a:off x="1246909" y="2466109"/>
            <a:ext cx="5403272" cy="3693319"/>
          </a:xfrm>
          <a:prstGeom prst="rect">
            <a:avLst/>
          </a:prstGeom>
          <a:noFill/>
        </p:spPr>
        <p:txBody>
          <a:bodyPr wrap="square" rtlCol="0">
            <a:spAutoFit/>
          </a:bodyPr>
          <a:lstStyle/>
          <a:p>
            <a:r>
              <a:rPr lang="en-US" dirty="0" smtClean="0"/>
              <a:t>Lift attempts to measure the gain (lift) provided by the proposed rule. If this rule is true, how much does the probability increase compared to no rule?</a:t>
            </a:r>
          </a:p>
          <a:p>
            <a:endParaRPr lang="en-US" dirty="0" smtClean="0"/>
          </a:p>
          <a:p>
            <a:r>
              <a:rPr lang="en-US" dirty="0" smtClean="0"/>
              <a:t>Focus on the ratio: P(B | A) / P(B)</a:t>
            </a:r>
          </a:p>
          <a:p>
            <a:r>
              <a:rPr lang="en-US" dirty="0" smtClean="0"/>
              <a:t>It is the relative difference between having itemset A in the market basket versus not having A in the basket.</a:t>
            </a:r>
          </a:p>
          <a:p>
            <a:endParaRPr lang="en-US" dirty="0" smtClean="0"/>
          </a:p>
          <a:p>
            <a:r>
              <a:rPr lang="en-US" dirty="0" smtClean="0"/>
              <a:t>Values greater than 1 indicate a positive effect.</a:t>
            </a:r>
          </a:p>
          <a:p>
            <a:r>
              <a:rPr lang="en-US" dirty="0" smtClean="0"/>
              <a:t>Values less than 1 indicate a negative effect.</a:t>
            </a:r>
          </a:p>
          <a:p>
            <a:endParaRPr lang="en-US" dirty="0" smtClean="0"/>
          </a:p>
          <a:p>
            <a:r>
              <a:rPr lang="en-US" dirty="0" smtClean="0"/>
              <a:t>Example: Lift = 1.2 means that the rule leads to a 20 percent increase in probability that B will be purchased.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Risk</a:t>
            </a:r>
            <a:endParaRPr lang="en-US" dirty="0"/>
          </a:p>
        </p:txBody>
      </p:sp>
      <p:sp>
        <p:nvSpPr>
          <p:cNvPr id="3" name="Rectangle 2"/>
          <p:cNvSpPr/>
          <p:nvPr/>
        </p:nvSpPr>
        <p:spPr>
          <a:xfrm>
            <a:off x="1239536" y="1429389"/>
            <a:ext cx="5931175" cy="646331"/>
          </a:xfrm>
          <a:prstGeom prst="rect">
            <a:avLst/>
          </a:prstGeom>
        </p:spPr>
        <p:txBody>
          <a:bodyPr wrap="none">
            <a:spAutoFit/>
          </a:bodyPr>
          <a:lstStyle/>
          <a:p>
            <a:r>
              <a:rPr lang="en-US" dirty="0" smtClean="0"/>
              <a:t>P(B | A) / P(B | ~A)</a:t>
            </a:r>
          </a:p>
          <a:p>
            <a:r>
              <a:rPr lang="en-US" dirty="0" smtClean="0"/>
              <a:t>Probability of B given A divided by probability of B given not A</a:t>
            </a:r>
            <a:endParaRPr lang="en-US" dirty="0"/>
          </a:p>
        </p:txBody>
      </p:sp>
      <p:sp>
        <p:nvSpPr>
          <p:cNvPr id="4" name="TextBox 3"/>
          <p:cNvSpPr txBox="1"/>
          <p:nvPr/>
        </p:nvSpPr>
        <p:spPr>
          <a:xfrm>
            <a:off x="692727" y="2161309"/>
            <a:ext cx="6871855" cy="1477328"/>
          </a:xfrm>
          <a:prstGeom prst="rect">
            <a:avLst/>
          </a:prstGeom>
          <a:noFill/>
        </p:spPr>
        <p:txBody>
          <a:bodyPr wrap="square" rtlCol="0">
            <a:spAutoFit/>
          </a:bodyPr>
          <a:lstStyle/>
          <a:p>
            <a:r>
              <a:rPr lang="en-US" dirty="0" smtClean="0"/>
              <a:t>Similar in principle to Lift. </a:t>
            </a:r>
          </a:p>
          <a:p>
            <a:r>
              <a:rPr lang="en-US" dirty="0" smtClean="0"/>
              <a:t>What is the gain in probability of purchasing B when A is present versus when A is not present.</a:t>
            </a:r>
          </a:p>
          <a:p>
            <a:r>
              <a:rPr lang="en-US" dirty="0" smtClean="0"/>
              <a:t>This rule does not work well if A and B are the only two items.</a:t>
            </a:r>
          </a:p>
          <a:p>
            <a:r>
              <a:rPr lang="en-US" dirty="0" smtClean="0"/>
              <a:t>It works best when many other items exist, so ~A is relatively large.</a:t>
            </a:r>
            <a:endParaRPr lang="en-US" dirty="0"/>
          </a:p>
        </p:txBody>
      </p:sp>
      <p:sp>
        <p:nvSpPr>
          <p:cNvPr id="5" name="TextBox 4"/>
          <p:cNvSpPr txBox="1"/>
          <p:nvPr/>
        </p:nvSpPr>
        <p:spPr>
          <a:xfrm>
            <a:off x="900546" y="3740727"/>
            <a:ext cx="7273636" cy="1200329"/>
          </a:xfrm>
          <a:prstGeom prst="rect">
            <a:avLst/>
          </a:prstGeom>
          <a:noFill/>
        </p:spPr>
        <p:txBody>
          <a:bodyPr wrap="square" rtlCol="0">
            <a:spAutoFit/>
          </a:bodyPr>
          <a:lstStyle/>
          <a:p>
            <a:r>
              <a:rPr lang="en-US" dirty="0" smtClean="0"/>
              <a:t>P(B | ~A) = P(B </a:t>
            </a:r>
            <a:r>
              <a:rPr lang="en-US" dirty="0" smtClean="0">
                <a:latin typeface="Century Schoolbook"/>
              </a:rPr>
              <a:t>∩</a:t>
            </a:r>
            <a:r>
              <a:rPr lang="en-US" dirty="0" smtClean="0"/>
              <a:t> ~A) / P(~A)</a:t>
            </a:r>
          </a:p>
          <a:p>
            <a:r>
              <a:rPr lang="en-US" dirty="0" smtClean="0"/>
              <a:t>P(~A) = P(B </a:t>
            </a:r>
            <a:r>
              <a:rPr lang="en-US" dirty="0" smtClean="0">
                <a:latin typeface="Century Schoolbook"/>
              </a:rPr>
              <a:t>∩</a:t>
            </a:r>
            <a:r>
              <a:rPr lang="en-US" dirty="0" smtClean="0"/>
              <a:t> ~A)  + P(~B </a:t>
            </a:r>
            <a:r>
              <a:rPr lang="en-US" dirty="0" smtClean="0">
                <a:latin typeface="Century Schoolbook"/>
              </a:rPr>
              <a:t>∩</a:t>
            </a:r>
            <a:r>
              <a:rPr lang="en-US" dirty="0" smtClean="0"/>
              <a:t> ~A)</a:t>
            </a:r>
          </a:p>
          <a:p>
            <a:r>
              <a:rPr lang="en-US" dirty="0" smtClean="0"/>
              <a:t>If A and B are the only items, then P(~B </a:t>
            </a:r>
            <a:r>
              <a:rPr lang="en-US" dirty="0" smtClean="0">
                <a:latin typeface="Century Schoolbook"/>
              </a:rPr>
              <a:t>∩</a:t>
            </a:r>
            <a:r>
              <a:rPr lang="en-US" dirty="0" smtClean="0"/>
              <a:t> ~A) = 0, so P(B|~A)=1</a:t>
            </a:r>
          </a:p>
          <a:p>
            <a:r>
              <a:rPr lang="en-US" dirty="0" smtClean="0"/>
              <a:t>Leaving just P(B | A) or confidence.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Venn Diagram</a:t>
            </a:r>
            <a:endParaRPr lang="en-US" dirty="0"/>
          </a:p>
        </p:txBody>
      </p:sp>
      <p:sp>
        <p:nvSpPr>
          <p:cNvPr id="3" name="Rectangle 2"/>
          <p:cNvSpPr/>
          <p:nvPr/>
        </p:nvSpPr>
        <p:spPr>
          <a:xfrm>
            <a:off x="512618" y="1122217"/>
            <a:ext cx="2230582" cy="16071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Oval 3"/>
          <p:cNvSpPr/>
          <p:nvPr/>
        </p:nvSpPr>
        <p:spPr>
          <a:xfrm>
            <a:off x="831273" y="1260763"/>
            <a:ext cx="1011381" cy="101138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a:t>
            </a:r>
          </a:p>
        </p:txBody>
      </p:sp>
      <p:sp>
        <p:nvSpPr>
          <p:cNvPr id="5" name="Oval 4"/>
          <p:cNvSpPr/>
          <p:nvPr/>
        </p:nvSpPr>
        <p:spPr>
          <a:xfrm>
            <a:off x="1468582" y="1260763"/>
            <a:ext cx="1011381" cy="1011381"/>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B</a:t>
            </a:r>
          </a:p>
        </p:txBody>
      </p:sp>
      <p:sp>
        <p:nvSpPr>
          <p:cNvPr id="6" name="TextBox 5"/>
          <p:cNvSpPr txBox="1"/>
          <p:nvPr/>
        </p:nvSpPr>
        <p:spPr>
          <a:xfrm rot="16200000">
            <a:off x="1302327" y="1607126"/>
            <a:ext cx="715260" cy="369332"/>
          </a:xfrm>
          <a:prstGeom prst="rect">
            <a:avLst/>
          </a:prstGeom>
          <a:noFill/>
        </p:spPr>
        <p:txBody>
          <a:bodyPr wrap="none" rtlCol="0">
            <a:spAutoFit/>
          </a:bodyPr>
          <a:lstStyle/>
          <a:p>
            <a:r>
              <a:rPr lang="en-US" dirty="0" smtClean="0">
                <a:solidFill>
                  <a:srgbClr val="9900FF"/>
                </a:solidFill>
              </a:rPr>
              <a:t>A </a:t>
            </a:r>
            <a:r>
              <a:rPr lang="en-US" dirty="0" smtClean="0">
                <a:solidFill>
                  <a:srgbClr val="9900FF"/>
                </a:solidFill>
                <a:latin typeface="Century Schoolbook"/>
              </a:rPr>
              <a:t>∩</a:t>
            </a:r>
            <a:r>
              <a:rPr lang="en-US" dirty="0" smtClean="0">
                <a:solidFill>
                  <a:srgbClr val="9900FF"/>
                </a:solidFill>
              </a:rPr>
              <a:t> B</a:t>
            </a:r>
            <a:endParaRPr lang="en-US" dirty="0">
              <a:solidFill>
                <a:srgbClr val="9900FF"/>
              </a:solidFill>
            </a:endParaRPr>
          </a:p>
        </p:txBody>
      </p:sp>
      <p:sp>
        <p:nvSpPr>
          <p:cNvPr id="7" name="TextBox 6"/>
          <p:cNvSpPr txBox="1"/>
          <p:nvPr/>
        </p:nvSpPr>
        <p:spPr>
          <a:xfrm>
            <a:off x="1177636" y="2341418"/>
            <a:ext cx="946093" cy="369332"/>
          </a:xfrm>
          <a:prstGeom prst="rect">
            <a:avLst/>
          </a:prstGeom>
          <a:noFill/>
        </p:spPr>
        <p:txBody>
          <a:bodyPr wrap="none" rtlCol="0">
            <a:spAutoFit/>
          </a:bodyPr>
          <a:lstStyle/>
          <a:p>
            <a:r>
              <a:rPr lang="en-US" dirty="0" smtClean="0"/>
              <a:t>~A </a:t>
            </a:r>
            <a:r>
              <a:rPr lang="en-US" dirty="0" smtClean="0">
                <a:latin typeface="Century Schoolbook"/>
              </a:rPr>
              <a:t>∩</a:t>
            </a:r>
            <a:r>
              <a:rPr lang="en-US" dirty="0" smtClean="0"/>
              <a:t> ~B</a:t>
            </a:r>
            <a:endParaRPr lang="en-US" dirty="0"/>
          </a:p>
        </p:txBody>
      </p:sp>
      <p:sp>
        <p:nvSpPr>
          <p:cNvPr id="8" name="Rectangle 7"/>
          <p:cNvSpPr/>
          <p:nvPr/>
        </p:nvSpPr>
        <p:spPr>
          <a:xfrm>
            <a:off x="5763490" y="1122217"/>
            <a:ext cx="2230582" cy="1607128"/>
          </a:xfrm>
          <a:prstGeom prst="rect">
            <a:avLst/>
          </a:prstGeom>
          <a:solidFill>
            <a:srgbClr val="FFFFCC">
              <a:alpha val="50196"/>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Oval 8"/>
          <p:cNvSpPr/>
          <p:nvPr/>
        </p:nvSpPr>
        <p:spPr>
          <a:xfrm>
            <a:off x="6082145" y="1260763"/>
            <a:ext cx="1011381" cy="101138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a:t>
            </a:r>
          </a:p>
        </p:txBody>
      </p:sp>
      <p:sp>
        <p:nvSpPr>
          <p:cNvPr id="10" name="Oval 9"/>
          <p:cNvSpPr/>
          <p:nvPr/>
        </p:nvSpPr>
        <p:spPr>
          <a:xfrm>
            <a:off x="6719454" y="1260763"/>
            <a:ext cx="1011381" cy="1011381"/>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B</a:t>
            </a:r>
          </a:p>
        </p:txBody>
      </p:sp>
      <p:sp>
        <p:nvSpPr>
          <p:cNvPr id="11" name="TextBox 10"/>
          <p:cNvSpPr txBox="1"/>
          <p:nvPr/>
        </p:nvSpPr>
        <p:spPr>
          <a:xfrm rot="16200000">
            <a:off x="6553199" y="1607126"/>
            <a:ext cx="715260" cy="369332"/>
          </a:xfrm>
          <a:prstGeom prst="rect">
            <a:avLst/>
          </a:prstGeom>
          <a:noFill/>
        </p:spPr>
        <p:txBody>
          <a:bodyPr wrap="none" rtlCol="0">
            <a:spAutoFit/>
          </a:bodyPr>
          <a:lstStyle/>
          <a:p>
            <a:r>
              <a:rPr lang="en-US" dirty="0" smtClean="0">
                <a:solidFill>
                  <a:srgbClr val="9900FF"/>
                </a:solidFill>
              </a:rPr>
              <a:t>A </a:t>
            </a:r>
            <a:r>
              <a:rPr lang="en-US" dirty="0" smtClean="0">
                <a:solidFill>
                  <a:srgbClr val="9900FF"/>
                </a:solidFill>
                <a:latin typeface="Century Schoolbook"/>
              </a:rPr>
              <a:t>∩</a:t>
            </a:r>
            <a:r>
              <a:rPr lang="en-US" dirty="0" smtClean="0">
                <a:solidFill>
                  <a:srgbClr val="9900FF"/>
                </a:solidFill>
              </a:rPr>
              <a:t> B</a:t>
            </a:r>
            <a:endParaRPr lang="en-US" dirty="0">
              <a:solidFill>
                <a:srgbClr val="9900FF"/>
              </a:solidFill>
            </a:endParaRPr>
          </a:p>
        </p:txBody>
      </p:sp>
      <p:sp>
        <p:nvSpPr>
          <p:cNvPr id="12" name="TextBox 11"/>
          <p:cNvSpPr txBox="1"/>
          <p:nvPr/>
        </p:nvSpPr>
        <p:spPr>
          <a:xfrm>
            <a:off x="6428508" y="2341418"/>
            <a:ext cx="946093" cy="369332"/>
          </a:xfrm>
          <a:prstGeom prst="rect">
            <a:avLst/>
          </a:prstGeom>
          <a:noFill/>
        </p:spPr>
        <p:txBody>
          <a:bodyPr wrap="none" rtlCol="0">
            <a:spAutoFit/>
          </a:bodyPr>
          <a:lstStyle/>
          <a:p>
            <a:r>
              <a:rPr lang="en-US" dirty="0" smtClean="0"/>
              <a:t>~A </a:t>
            </a:r>
            <a:r>
              <a:rPr lang="en-US" dirty="0" smtClean="0">
                <a:latin typeface="Century Schoolbook"/>
              </a:rPr>
              <a:t>∩</a:t>
            </a:r>
            <a:r>
              <a:rPr lang="en-US" dirty="0" smtClean="0"/>
              <a:t> ~B</a:t>
            </a:r>
            <a:endParaRPr lang="en-US" dirty="0"/>
          </a:p>
        </p:txBody>
      </p:sp>
      <p:sp>
        <p:nvSpPr>
          <p:cNvPr id="13" name="TextBox 12"/>
          <p:cNvSpPr txBox="1"/>
          <p:nvPr/>
        </p:nvSpPr>
        <p:spPr>
          <a:xfrm>
            <a:off x="3879273" y="1773382"/>
            <a:ext cx="1503040" cy="646331"/>
          </a:xfrm>
          <a:prstGeom prst="rect">
            <a:avLst/>
          </a:prstGeom>
          <a:noFill/>
        </p:spPr>
        <p:txBody>
          <a:bodyPr wrap="none" rtlCol="0">
            <a:spAutoFit/>
          </a:bodyPr>
          <a:lstStyle/>
          <a:p>
            <a:r>
              <a:rPr lang="en-US" dirty="0" smtClean="0"/>
              <a:t>Support:</a:t>
            </a:r>
          </a:p>
          <a:p>
            <a:r>
              <a:rPr lang="en-US" dirty="0" smtClean="0"/>
              <a:t>(A </a:t>
            </a:r>
            <a:r>
              <a:rPr lang="en-US" dirty="0" smtClean="0">
                <a:latin typeface="Century Schoolbook"/>
              </a:rPr>
              <a:t>∩</a:t>
            </a:r>
            <a:r>
              <a:rPr lang="en-US" dirty="0" smtClean="0"/>
              <a:t> B) / Total</a:t>
            </a:r>
            <a:endParaRPr lang="en-US" dirty="0"/>
          </a:p>
        </p:txBody>
      </p:sp>
      <p:sp>
        <p:nvSpPr>
          <p:cNvPr id="17" name="Freeform 16"/>
          <p:cNvSpPr/>
          <p:nvPr/>
        </p:nvSpPr>
        <p:spPr>
          <a:xfrm>
            <a:off x="6711484" y="1359243"/>
            <a:ext cx="381294" cy="800247"/>
          </a:xfrm>
          <a:custGeom>
            <a:avLst/>
            <a:gdLst>
              <a:gd name="connsiteX0" fmla="*/ 194178 w 381294"/>
              <a:gd name="connsiteY0" fmla="*/ 7061 h 800247"/>
              <a:gd name="connsiteX1" fmla="*/ 317745 w 381294"/>
              <a:gd name="connsiteY1" fmla="*/ 158873 h 800247"/>
              <a:gd name="connsiteX2" fmla="*/ 381294 w 381294"/>
              <a:gd name="connsiteY2" fmla="*/ 398947 h 800247"/>
              <a:gd name="connsiteX3" fmla="*/ 317745 w 381294"/>
              <a:gd name="connsiteY3" fmla="*/ 656674 h 800247"/>
              <a:gd name="connsiteX4" fmla="*/ 190647 w 381294"/>
              <a:gd name="connsiteY4" fmla="*/ 794363 h 800247"/>
              <a:gd name="connsiteX5" fmla="*/ 52958 w 381294"/>
              <a:gd name="connsiteY5" fmla="*/ 621369 h 800247"/>
              <a:gd name="connsiteX6" fmla="*/ 0 w 381294"/>
              <a:gd name="connsiteY6" fmla="*/ 395416 h 800247"/>
              <a:gd name="connsiteX7" fmla="*/ 52958 w 381294"/>
              <a:gd name="connsiteY7" fmla="*/ 201239 h 800247"/>
              <a:gd name="connsiteX8" fmla="*/ 194178 w 381294"/>
              <a:gd name="connsiteY8" fmla="*/ 7061 h 80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294" h="800247">
                <a:moveTo>
                  <a:pt x="194178" y="7061"/>
                </a:moveTo>
                <a:cubicBezTo>
                  <a:pt x="238309" y="0"/>
                  <a:pt x="286559" y="93559"/>
                  <a:pt x="317745" y="158873"/>
                </a:cubicBezTo>
                <a:cubicBezTo>
                  <a:pt x="348931" y="224187"/>
                  <a:pt x="381294" y="315980"/>
                  <a:pt x="381294" y="398947"/>
                </a:cubicBezTo>
                <a:cubicBezTo>
                  <a:pt x="381294" y="481914"/>
                  <a:pt x="349520" y="590771"/>
                  <a:pt x="317745" y="656674"/>
                </a:cubicBezTo>
                <a:cubicBezTo>
                  <a:pt x="285971" y="722577"/>
                  <a:pt x="234778" y="800247"/>
                  <a:pt x="190647" y="794363"/>
                </a:cubicBezTo>
                <a:cubicBezTo>
                  <a:pt x="146516" y="788479"/>
                  <a:pt x="84732" y="687860"/>
                  <a:pt x="52958" y="621369"/>
                </a:cubicBezTo>
                <a:cubicBezTo>
                  <a:pt x="21184" y="554878"/>
                  <a:pt x="0" y="465438"/>
                  <a:pt x="0" y="395416"/>
                </a:cubicBezTo>
                <a:cubicBezTo>
                  <a:pt x="0" y="325394"/>
                  <a:pt x="20595" y="265376"/>
                  <a:pt x="52958" y="201239"/>
                </a:cubicBezTo>
                <a:cubicBezTo>
                  <a:pt x="85321" y="137102"/>
                  <a:pt x="150047" y="14122"/>
                  <a:pt x="194178" y="7061"/>
                </a:cubicBezTo>
                <a:close/>
              </a:path>
            </a:pathLst>
          </a:custGeom>
          <a:solidFill>
            <a:srgbClr val="9900FF">
              <a:alpha val="2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 name="Rectangle 22"/>
          <p:cNvSpPr/>
          <p:nvPr/>
        </p:nvSpPr>
        <p:spPr>
          <a:xfrm>
            <a:off x="5763490" y="3006435"/>
            <a:ext cx="2230582" cy="16071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 name="Oval 23"/>
          <p:cNvSpPr/>
          <p:nvPr/>
        </p:nvSpPr>
        <p:spPr>
          <a:xfrm>
            <a:off x="6082145" y="3144981"/>
            <a:ext cx="1011381" cy="1011381"/>
          </a:xfrm>
          <a:prstGeom prst="ellipse">
            <a:avLst/>
          </a:prstGeom>
          <a:solidFill>
            <a:srgbClr val="FF0000">
              <a:alpha val="2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a:t>
            </a:r>
          </a:p>
        </p:txBody>
      </p:sp>
      <p:sp>
        <p:nvSpPr>
          <p:cNvPr id="25" name="Oval 24"/>
          <p:cNvSpPr/>
          <p:nvPr/>
        </p:nvSpPr>
        <p:spPr>
          <a:xfrm>
            <a:off x="6719454" y="3144981"/>
            <a:ext cx="1011381" cy="1011381"/>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B</a:t>
            </a:r>
          </a:p>
        </p:txBody>
      </p:sp>
      <p:sp>
        <p:nvSpPr>
          <p:cNvPr id="26" name="TextBox 25"/>
          <p:cNvSpPr txBox="1"/>
          <p:nvPr/>
        </p:nvSpPr>
        <p:spPr>
          <a:xfrm rot="16200000">
            <a:off x="6553199" y="3491344"/>
            <a:ext cx="715260" cy="369332"/>
          </a:xfrm>
          <a:prstGeom prst="rect">
            <a:avLst/>
          </a:prstGeom>
          <a:noFill/>
        </p:spPr>
        <p:txBody>
          <a:bodyPr wrap="none" rtlCol="0">
            <a:spAutoFit/>
          </a:bodyPr>
          <a:lstStyle/>
          <a:p>
            <a:r>
              <a:rPr lang="en-US" dirty="0" smtClean="0">
                <a:solidFill>
                  <a:srgbClr val="9900FF"/>
                </a:solidFill>
              </a:rPr>
              <a:t>A </a:t>
            </a:r>
            <a:r>
              <a:rPr lang="en-US" dirty="0" smtClean="0">
                <a:solidFill>
                  <a:srgbClr val="9900FF"/>
                </a:solidFill>
                <a:latin typeface="Century Schoolbook"/>
              </a:rPr>
              <a:t>∩</a:t>
            </a:r>
            <a:r>
              <a:rPr lang="en-US" dirty="0" smtClean="0">
                <a:solidFill>
                  <a:srgbClr val="9900FF"/>
                </a:solidFill>
              </a:rPr>
              <a:t> B</a:t>
            </a:r>
            <a:endParaRPr lang="en-US" dirty="0">
              <a:solidFill>
                <a:srgbClr val="9900FF"/>
              </a:solidFill>
            </a:endParaRPr>
          </a:p>
        </p:txBody>
      </p:sp>
      <p:sp>
        <p:nvSpPr>
          <p:cNvPr id="27" name="TextBox 26"/>
          <p:cNvSpPr txBox="1"/>
          <p:nvPr/>
        </p:nvSpPr>
        <p:spPr>
          <a:xfrm>
            <a:off x="6428508" y="4225636"/>
            <a:ext cx="946093" cy="369332"/>
          </a:xfrm>
          <a:prstGeom prst="rect">
            <a:avLst/>
          </a:prstGeom>
          <a:noFill/>
        </p:spPr>
        <p:txBody>
          <a:bodyPr wrap="none" rtlCol="0">
            <a:spAutoFit/>
          </a:bodyPr>
          <a:lstStyle/>
          <a:p>
            <a:r>
              <a:rPr lang="en-US" dirty="0" smtClean="0"/>
              <a:t>~A </a:t>
            </a:r>
            <a:r>
              <a:rPr lang="en-US" dirty="0" smtClean="0">
                <a:latin typeface="Century Schoolbook"/>
              </a:rPr>
              <a:t>∩</a:t>
            </a:r>
            <a:r>
              <a:rPr lang="en-US" dirty="0" smtClean="0"/>
              <a:t> ~B</a:t>
            </a:r>
            <a:endParaRPr lang="en-US" dirty="0"/>
          </a:p>
        </p:txBody>
      </p:sp>
      <p:sp>
        <p:nvSpPr>
          <p:cNvPr id="28" name="TextBox 27"/>
          <p:cNvSpPr txBox="1"/>
          <p:nvPr/>
        </p:nvSpPr>
        <p:spPr>
          <a:xfrm>
            <a:off x="3879273" y="3657600"/>
            <a:ext cx="1308628" cy="646331"/>
          </a:xfrm>
          <a:prstGeom prst="rect">
            <a:avLst/>
          </a:prstGeom>
          <a:noFill/>
        </p:spPr>
        <p:txBody>
          <a:bodyPr wrap="none" rtlCol="0">
            <a:spAutoFit/>
          </a:bodyPr>
          <a:lstStyle/>
          <a:p>
            <a:r>
              <a:rPr lang="en-US" dirty="0" smtClean="0"/>
              <a:t>Confidence:</a:t>
            </a:r>
          </a:p>
          <a:p>
            <a:r>
              <a:rPr lang="en-US" dirty="0" smtClean="0"/>
              <a:t>(A </a:t>
            </a:r>
            <a:r>
              <a:rPr lang="en-US" dirty="0" smtClean="0">
                <a:latin typeface="Century Schoolbook"/>
              </a:rPr>
              <a:t>∩</a:t>
            </a:r>
            <a:r>
              <a:rPr lang="en-US" dirty="0" smtClean="0"/>
              <a:t> B) / A</a:t>
            </a:r>
            <a:endParaRPr lang="en-US" dirty="0"/>
          </a:p>
        </p:txBody>
      </p:sp>
      <p:sp>
        <p:nvSpPr>
          <p:cNvPr id="29" name="Freeform 28"/>
          <p:cNvSpPr/>
          <p:nvPr/>
        </p:nvSpPr>
        <p:spPr>
          <a:xfrm>
            <a:off x="6711484" y="3243461"/>
            <a:ext cx="381294" cy="800247"/>
          </a:xfrm>
          <a:custGeom>
            <a:avLst/>
            <a:gdLst>
              <a:gd name="connsiteX0" fmla="*/ 194178 w 381294"/>
              <a:gd name="connsiteY0" fmla="*/ 7061 h 800247"/>
              <a:gd name="connsiteX1" fmla="*/ 317745 w 381294"/>
              <a:gd name="connsiteY1" fmla="*/ 158873 h 800247"/>
              <a:gd name="connsiteX2" fmla="*/ 381294 w 381294"/>
              <a:gd name="connsiteY2" fmla="*/ 398947 h 800247"/>
              <a:gd name="connsiteX3" fmla="*/ 317745 w 381294"/>
              <a:gd name="connsiteY3" fmla="*/ 656674 h 800247"/>
              <a:gd name="connsiteX4" fmla="*/ 190647 w 381294"/>
              <a:gd name="connsiteY4" fmla="*/ 794363 h 800247"/>
              <a:gd name="connsiteX5" fmla="*/ 52958 w 381294"/>
              <a:gd name="connsiteY5" fmla="*/ 621369 h 800247"/>
              <a:gd name="connsiteX6" fmla="*/ 0 w 381294"/>
              <a:gd name="connsiteY6" fmla="*/ 395416 h 800247"/>
              <a:gd name="connsiteX7" fmla="*/ 52958 w 381294"/>
              <a:gd name="connsiteY7" fmla="*/ 201239 h 800247"/>
              <a:gd name="connsiteX8" fmla="*/ 194178 w 381294"/>
              <a:gd name="connsiteY8" fmla="*/ 7061 h 80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294" h="800247">
                <a:moveTo>
                  <a:pt x="194178" y="7061"/>
                </a:moveTo>
                <a:cubicBezTo>
                  <a:pt x="238309" y="0"/>
                  <a:pt x="286559" y="93559"/>
                  <a:pt x="317745" y="158873"/>
                </a:cubicBezTo>
                <a:cubicBezTo>
                  <a:pt x="348931" y="224187"/>
                  <a:pt x="381294" y="315980"/>
                  <a:pt x="381294" y="398947"/>
                </a:cubicBezTo>
                <a:cubicBezTo>
                  <a:pt x="381294" y="481914"/>
                  <a:pt x="349520" y="590771"/>
                  <a:pt x="317745" y="656674"/>
                </a:cubicBezTo>
                <a:cubicBezTo>
                  <a:pt x="285971" y="722577"/>
                  <a:pt x="234778" y="800247"/>
                  <a:pt x="190647" y="794363"/>
                </a:cubicBezTo>
                <a:cubicBezTo>
                  <a:pt x="146516" y="788479"/>
                  <a:pt x="84732" y="687860"/>
                  <a:pt x="52958" y="621369"/>
                </a:cubicBezTo>
                <a:cubicBezTo>
                  <a:pt x="21184" y="554878"/>
                  <a:pt x="0" y="465438"/>
                  <a:pt x="0" y="395416"/>
                </a:cubicBezTo>
                <a:cubicBezTo>
                  <a:pt x="0" y="325394"/>
                  <a:pt x="20595" y="265376"/>
                  <a:pt x="52958" y="201239"/>
                </a:cubicBezTo>
                <a:cubicBezTo>
                  <a:pt x="85321" y="137102"/>
                  <a:pt x="150047" y="14122"/>
                  <a:pt x="194178" y="7061"/>
                </a:cubicBezTo>
                <a:close/>
              </a:path>
            </a:pathLst>
          </a:custGeom>
          <a:solidFill>
            <a:srgbClr val="9900FF">
              <a:alpha val="2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31" name="Straight Arrow Connector 30"/>
          <p:cNvCxnSpPr>
            <a:endCxn id="17" idx="7"/>
          </p:cNvCxnSpPr>
          <p:nvPr/>
        </p:nvCxnSpPr>
        <p:spPr>
          <a:xfrm flipV="1">
            <a:off x="4572000" y="1560482"/>
            <a:ext cx="2192442" cy="573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278582" y="2258291"/>
            <a:ext cx="734291" cy="96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9" idx="7"/>
          </p:cNvCxnSpPr>
          <p:nvPr/>
        </p:nvCxnSpPr>
        <p:spPr>
          <a:xfrm flipV="1">
            <a:off x="4585855" y="3444700"/>
            <a:ext cx="2178587" cy="600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4" idx="3"/>
          </p:cNvCxnSpPr>
          <p:nvPr/>
        </p:nvCxnSpPr>
        <p:spPr>
          <a:xfrm flipV="1">
            <a:off x="4973782" y="4008249"/>
            <a:ext cx="1256476" cy="203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763490" y="4973780"/>
            <a:ext cx="2230582" cy="1607128"/>
          </a:xfrm>
          <a:prstGeom prst="rect">
            <a:avLst/>
          </a:prstGeom>
          <a:solidFill>
            <a:srgbClr val="FFFFCC">
              <a:alpha val="50196"/>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0" name="Oval 39"/>
          <p:cNvSpPr/>
          <p:nvPr/>
        </p:nvSpPr>
        <p:spPr>
          <a:xfrm>
            <a:off x="6082145" y="5112326"/>
            <a:ext cx="1011381" cy="1011381"/>
          </a:xfrm>
          <a:prstGeom prst="ellipse">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a:t>
            </a:r>
          </a:p>
        </p:txBody>
      </p:sp>
      <p:sp>
        <p:nvSpPr>
          <p:cNvPr id="41" name="Oval 40"/>
          <p:cNvSpPr/>
          <p:nvPr/>
        </p:nvSpPr>
        <p:spPr>
          <a:xfrm>
            <a:off x="6719454" y="5112326"/>
            <a:ext cx="1011381" cy="1011381"/>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B</a:t>
            </a:r>
          </a:p>
        </p:txBody>
      </p:sp>
      <p:sp>
        <p:nvSpPr>
          <p:cNvPr id="42" name="TextBox 41"/>
          <p:cNvSpPr txBox="1"/>
          <p:nvPr/>
        </p:nvSpPr>
        <p:spPr>
          <a:xfrm rot="16200000">
            <a:off x="6553199" y="5458689"/>
            <a:ext cx="715260" cy="369332"/>
          </a:xfrm>
          <a:prstGeom prst="rect">
            <a:avLst/>
          </a:prstGeom>
          <a:noFill/>
        </p:spPr>
        <p:txBody>
          <a:bodyPr wrap="none" rtlCol="0">
            <a:spAutoFit/>
          </a:bodyPr>
          <a:lstStyle/>
          <a:p>
            <a:r>
              <a:rPr lang="en-US" dirty="0" smtClean="0">
                <a:solidFill>
                  <a:srgbClr val="9900FF"/>
                </a:solidFill>
              </a:rPr>
              <a:t>A </a:t>
            </a:r>
            <a:r>
              <a:rPr lang="en-US" dirty="0" smtClean="0">
                <a:solidFill>
                  <a:srgbClr val="9900FF"/>
                </a:solidFill>
                <a:latin typeface="Century Schoolbook"/>
              </a:rPr>
              <a:t>∩</a:t>
            </a:r>
            <a:r>
              <a:rPr lang="en-US" dirty="0" smtClean="0">
                <a:solidFill>
                  <a:srgbClr val="9900FF"/>
                </a:solidFill>
              </a:rPr>
              <a:t> B</a:t>
            </a:r>
            <a:endParaRPr lang="en-US" dirty="0">
              <a:solidFill>
                <a:srgbClr val="9900FF"/>
              </a:solidFill>
            </a:endParaRPr>
          </a:p>
        </p:txBody>
      </p:sp>
      <p:sp>
        <p:nvSpPr>
          <p:cNvPr id="43" name="TextBox 42"/>
          <p:cNvSpPr txBox="1"/>
          <p:nvPr/>
        </p:nvSpPr>
        <p:spPr>
          <a:xfrm>
            <a:off x="6428508" y="6192981"/>
            <a:ext cx="946093" cy="369332"/>
          </a:xfrm>
          <a:prstGeom prst="rect">
            <a:avLst/>
          </a:prstGeom>
          <a:noFill/>
        </p:spPr>
        <p:txBody>
          <a:bodyPr wrap="none" rtlCol="0">
            <a:spAutoFit/>
          </a:bodyPr>
          <a:lstStyle/>
          <a:p>
            <a:r>
              <a:rPr lang="en-US" dirty="0" smtClean="0"/>
              <a:t>~A </a:t>
            </a:r>
            <a:r>
              <a:rPr lang="en-US" dirty="0" smtClean="0">
                <a:latin typeface="Century Schoolbook"/>
              </a:rPr>
              <a:t>∩</a:t>
            </a:r>
            <a:r>
              <a:rPr lang="en-US" dirty="0" smtClean="0"/>
              <a:t> ~B</a:t>
            </a:r>
            <a:endParaRPr lang="en-US" dirty="0"/>
          </a:p>
        </p:txBody>
      </p:sp>
      <p:sp>
        <p:nvSpPr>
          <p:cNvPr id="44" name="TextBox 43"/>
          <p:cNvSpPr txBox="1"/>
          <p:nvPr/>
        </p:nvSpPr>
        <p:spPr>
          <a:xfrm>
            <a:off x="3519053" y="5209310"/>
            <a:ext cx="1763355" cy="1200329"/>
          </a:xfrm>
          <a:prstGeom prst="rect">
            <a:avLst/>
          </a:prstGeom>
          <a:noFill/>
        </p:spPr>
        <p:txBody>
          <a:bodyPr wrap="square" rtlCol="0">
            <a:spAutoFit/>
          </a:bodyPr>
          <a:lstStyle/>
          <a:p>
            <a:r>
              <a:rPr lang="en-US" dirty="0" smtClean="0"/>
              <a:t>Relative Risk: denominator</a:t>
            </a:r>
          </a:p>
          <a:p>
            <a:r>
              <a:rPr lang="en-US" dirty="0" smtClean="0"/>
              <a:t>P(B | ~A)  </a:t>
            </a:r>
          </a:p>
          <a:p>
            <a:r>
              <a:rPr lang="en-US" dirty="0" smtClean="0"/>
              <a:t>= (B </a:t>
            </a:r>
            <a:r>
              <a:rPr lang="en-US" dirty="0" smtClean="0">
                <a:latin typeface="Century Schoolbook"/>
              </a:rPr>
              <a:t>∩</a:t>
            </a:r>
            <a:r>
              <a:rPr lang="en-US" dirty="0" smtClean="0"/>
              <a:t> ~A ) / ~A</a:t>
            </a:r>
            <a:endParaRPr lang="en-US" dirty="0"/>
          </a:p>
        </p:txBody>
      </p:sp>
      <p:cxnSp>
        <p:nvCxnSpPr>
          <p:cNvPr id="46" name="Straight Arrow Connector 45"/>
          <p:cNvCxnSpPr/>
          <p:nvPr/>
        </p:nvCxnSpPr>
        <p:spPr>
          <a:xfrm flipV="1">
            <a:off x="4378036" y="5320145"/>
            <a:ext cx="2784764" cy="748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112327" y="6206836"/>
            <a:ext cx="1136073" cy="55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6888151" y="5104852"/>
            <a:ext cx="843134" cy="1025685"/>
          </a:xfrm>
          <a:custGeom>
            <a:avLst/>
            <a:gdLst>
              <a:gd name="connsiteX0" fmla="*/ 19187 w 843134"/>
              <a:gd name="connsiteY0" fmla="*/ 115122 h 1025685"/>
              <a:gd name="connsiteX1" fmla="*/ 160623 w 843134"/>
              <a:gd name="connsiteY1" fmla="*/ 292739 h 1025685"/>
              <a:gd name="connsiteX2" fmla="*/ 209961 w 843134"/>
              <a:gd name="connsiteY2" fmla="*/ 499960 h 1025685"/>
              <a:gd name="connsiteX3" fmla="*/ 163912 w 843134"/>
              <a:gd name="connsiteY3" fmla="*/ 726915 h 1025685"/>
              <a:gd name="connsiteX4" fmla="*/ 22476 w 843134"/>
              <a:gd name="connsiteY4" fmla="*/ 907821 h 1025685"/>
              <a:gd name="connsiteX5" fmla="*/ 29055 w 843134"/>
              <a:gd name="connsiteY5" fmla="*/ 911111 h 1025685"/>
              <a:gd name="connsiteX6" fmla="*/ 147466 w 843134"/>
              <a:gd name="connsiteY6" fmla="*/ 983473 h 1025685"/>
              <a:gd name="connsiteX7" fmla="*/ 344819 w 843134"/>
              <a:gd name="connsiteY7" fmla="*/ 1022944 h 1025685"/>
              <a:gd name="connsiteX8" fmla="*/ 568485 w 843134"/>
              <a:gd name="connsiteY8" fmla="*/ 967027 h 1025685"/>
              <a:gd name="connsiteX9" fmla="*/ 746102 w 843134"/>
              <a:gd name="connsiteY9" fmla="*/ 812434 h 1025685"/>
              <a:gd name="connsiteX10" fmla="*/ 808597 w 843134"/>
              <a:gd name="connsiteY10" fmla="*/ 697312 h 1025685"/>
              <a:gd name="connsiteX11" fmla="*/ 841489 w 843134"/>
              <a:gd name="connsiteY11" fmla="*/ 519695 h 1025685"/>
              <a:gd name="connsiteX12" fmla="*/ 798730 w 843134"/>
              <a:gd name="connsiteY12" fmla="*/ 305896 h 1025685"/>
              <a:gd name="connsiteX13" fmla="*/ 693475 w 843134"/>
              <a:gd name="connsiteY13" fmla="*/ 157882 h 1025685"/>
              <a:gd name="connsiteX14" fmla="*/ 492833 w 843134"/>
              <a:gd name="connsiteY14" fmla="*/ 29603 h 1025685"/>
              <a:gd name="connsiteX15" fmla="*/ 311927 w 843134"/>
              <a:gd name="connsiteY15" fmla="*/ 3289 h 1025685"/>
              <a:gd name="connsiteX16" fmla="*/ 140888 w 843134"/>
              <a:gd name="connsiteY16" fmla="*/ 49338 h 1025685"/>
              <a:gd name="connsiteX17" fmla="*/ 19187 w 843134"/>
              <a:gd name="connsiteY17" fmla="*/ 115122 h 1025685"/>
              <a:gd name="connsiteX0" fmla="*/ 22476 w 846423"/>
              <a:gd name="connsiteY0" fmla="*/ 115122 h 1025685"/>
              <a:gd name="connsiteX1" fmla="*/ 163912 w 846423"/>
              <a:gd name="connsiteY1" fmla="*/ 292739 h 1025685"/>
              <a:gd name="connsiteX2" fmla="*/ 213250 w 846423"/>
              <a:gd name="connsiteY2" fmla="*/ 499960 h 1025685"/>
              <a:gd name="connsiteX3" fmla="*/ 167201 w 846423"/>
              <a:gd name="connsiteY3" fmla="*/ 726915 h 1025685"/>
              <a:gd name="connsiteX4" fmla="*/ 25765 w 846423"/>
              <a:gd name="connsiteY4" fmla="*/ 907821 h 1025685"/>
              <a:gd name="connsiteX5" fmla="*/ 32344 w 846423"/>
              <a:gd name="connsiteY5" fmla="*/ 911111 h 1025685"/>
              <a:gd name="connsiteX6" fmla="*/ 150755 w 846423"/>
              <a:gd name="connsiteY6" fmla="*/ 983473 h 1025685"/>
              <a:gd name="connsiteX7" fmla="*/ 348108 w 846423"/>
              <a:gd name="connsiteY7" fmla="*/ 1022944 h 1025685"/>
              <a:gd name="connsiteX8" fmla="*/ 571774 w 846423"/>
              <a:gd name="connsiteY8" fmla="*/ 967027 h 1025685"/>
              <a:gd name="connsiteX9" fmla="*/ 749391 w 846423"/>
              <a:gd name="connsiteY9" fmla="*/ 812434 h 1025685"/>
              <a:gd name="connsiteX10" fmla="*/ 811886 w 846423"/>
              <a:gd name="connsiteY10" fmla="*/ 697312 h 1025685"/>
              <a:gd name="connsiteX11" fmla="*/ 844778 w 846423"/>
              <a:gd name="connsiteY11" fmla="*/ 519695 h 1025685"/>
              <a:gd name="connsiteX12" fmla="*/ 802019 w 846423"/>
              <a:gd name="connsiteY12" fmla="*/ 305896 h 1025685"/>
              <a:gd name="connsiteX13" fmla="*/ 696764 w 846423"/>
              <a:gd name="connsiteY13" fmla="*/ 157882 h 1025685"/>
              <a:gd name="connsiteX14" fmla="*/ 496122 w 846423"/>
              <a:gd name="connsiteY14" fmla="*/ 29603 h 1025685"/>
              <a:gd name="connsiteX15" fmla="*/ 315216 w 846423"/>
              <a:gd name="connsiteY15" fmla="*/ 3289 h 1025685"/>
              <a:gd name="connsiteX16" fmla="*/ 144177 w 846423"/>
              <a:gd name="connsiteY16" fmla="*/ 49338 h 1025685"/>
              <a:gd name="connsiteX17" fmla="*/ 32344 w 846423"/>
              <a:gd name="connsiteY17" fmla="*/ 98676 h 1025685"/>
              <a:gd name="connsiteX18" fmla="*/ 22476 w 846423"/>
              <a:gd name="connsiteY18" fmla="*/ 115122 h 1025685"/>
              <a:gd name="connsiteX0" fmla="*/ 19187 w 843134"/>
              <a:gd name="connsiteY0" fmla="*/ 115122 h 1025685"/>
              <a:gd name="connsiteX1" fmla="*/ 52080 w 843134"/>
              <a:gd name="connsiteY1" fmla="*/ 148014 h 1025685"/>
              <a:gd name="connsiteX2" fmla="*/ 160623 w 843134"/>
              <a:gd name="connsiteY2" fmla="*/ 292739 h 1025685"/>
              <a:gd name="connsiteX3" fmla="*/ 209961 w 843134"/>
              <a:gd name="connsiteY3" fmla="*/ 499960 h 1025685"/>
              <a:gd name="connsiteX4" fmla="*/ 163912 w 843134"/>
              <a:gd name="connsiteY4" fmla="*/ 726915 h 1025685"/>
              <a:gd name="connsiteX5" fmla="*/ 22476 w 843134"/>
              <a:gd name="connsiteY5" fmla="*/ 907821 h 1025685"/>
              <a:gd name="connsiteX6" fmla="*/ 29055 w 843134"/>
              <a:gd name="connsiteY6" fmla="*/ 911111 h 1025685"/>
              <a:gd name="connsiteX7" fmla="*/ 147466 w 843134"/>
              <a:gd name="connsiteY7" fmla="*/ 983473 h 1025685"/>
              <a:gd name="connsiteX8" fmla="*/ 344819 w 843134"/>
              <a:gd name="connsiteY8" fmla="*/ 1022944 h 1025685"/>
              <a:gd name="connsiteX9" fmla="*/ 568485 w 843134"/>
              <a:gd name="connsiteY9" fmla="*/ 967027 h 1025685"/>
              <a:gd name="connsiteX10" fmla="*/ 746102 w 843134"/>
              <a:gd name="connsiteY10" fmla="*/ 812434 h 1025685"/>
              <a:gd name="connsiteX11" fmla="*/ 808597 w 843134"/>
              <a:gd name="connsiteY11" fmla="*/ 697312 h 1025685"/>
              <a:gd name="connsiteX12" fmla="*/ 841489 w 843134"/>
              <a:gd name="connsiteY12" fmla="*/ 519695 h 1025685"/>
              <a:gd name="connsiteX13" fmla="*/ 798730 w 843134"/>
              <a:gd name="connsiteY13" fmla="*/ 305896 h 1025685"/>
              <a:gd name="connsiteX14" fmla="*/ 693475 w 843134"/>
              <a:gd name="connsiteY14" fmla="*/ 157882 h 1025685"/>
              <a:gd name="connsiteX15" fmla="*/ 492833 w 843134"/>
              <a:gd name="connsiteY15" fmla="*/ 29603 h 1025685"/>
              <a:gd name="connsiteX16" fmla="*/ 311927 w 843134"/>
              <a:gd name="connsiteY16" fmla="*/ 3289 h 1025685"/>
              <a:gd name="connsiteX17" fmla="*/ 140888 w 843134"/>
              <a:gd name="connsiteY17" fmla="*/ 49338 h 1025685"/>
              <a:gd name="connsiteX18" fmla="*/ 29055 w 843134"/>
              <a:gd name="connsiteY18" fmla="*/ 98676 h 1025685"/>
              <a:gd name="connsiteX19" fmla="*/ 19187 w 843134"/>
              <a:gd name="connsiteY19" fmla="*/ 115122 h 1025685"/>
              <a:gd name="connsiteX0" fmla="*/ 19187 w 843134"/>
              <a:gd name="connsiteY0" fmla="*/ 115122 h 1025685"/>
              <a:gd name="connsiteX1" fmla="*/ 52080 w 843134"/>
              <a:gd name="connsiteY1" fmla="*/ 148014 h 1025685"/>
              <a:gd name="connsiteX2" fmla="*/ 160623 w 843134"/>
              <a:gd name="connsiteY2" fmla="*/ 292739 h 1025685"/>
              <a:gd name="connsiteX3" fmla="*/ 209961 w 843134"/>
              <a:gd name="connsiteY3" fmla="*/ 499960 h 1025685"/>
              <a:gd name="connsiteX4" fmla="*/ 163912 w 843134"/>
              <a:gd name="connsiteY4" fmla="*/ 726915 h 1025685"/>
              <a:gd name="connsiteX5" fmla="*/ 22476 w 843134"/>
              <a:gd name="connsiteY5" fmla="*/ 907821 h 1025685"/>
              <a:gd name="connsiteX6" fmla="*/ 29055 w 843134"/>
              <a:gd name="connsiteY6" fmla="*/ 911111 h 1025685"/>
              <a:gd name="connsiteX7" fmla="*/ 147466 w 843134"/>
              <a:gd name="connsiteY7" fmla="*/ 983473 h 1025685"/>
              <a:gd name="connsiteX8" fmla="*/ 344819 w 843134"/>
              <a:gd name="connsiteY8" fmla="*/ 1022944 h 1025685"/>
              <a:gd name="connsiteX9" fmla="*/ 568485 w 843134"/>
              <a:gd name="connsiteY9" fmla="*/ 967027 h 1025685"/>
              <a:gd name="connsiteX10" fmla="*/ 746102 w 843134"/>
              <a:gd name="connsiteY10" fmla="*/ 812434 h 1025685"/>
              <a:gd name="connsiteX11" fmla="*/ 808597 w 843134"/>
              <a:gd name="connsiteY11" fmla="*/ 697312 h 1025685"/>
              <a:gd name="connsiteX12" fmla="*/ 841489 w 843134"/>
              <a:gd name="connsiteY12" fmla="*/ 519695 h 1025685"/>
              <a:gd name="connsiteX13" fmla="*/ 798730 w 843134"/>
              <a:gd name="connsiteY13" fmla="*/ 305896 h 1025685"/>
              <a:gd name="connsiteX14" fmla="*/ 693475 w 843134"/>
              <a:gd name="connsiteY14" fmla="*/ 157882 h 1025685"/>
              <a:gd name="connsiteX15" fmla="*/ 492833 w 843134"/>
              <a:gd name="connsiteY15" fmla="*/ 29603 h 1025685"/>
              <a:gd name="connsiteX16" fmla="*/ 311927 w 843134"/>
              <a:gd name="connsiteY16" fmla="*/ 3289 h 1025685"/>
              <a:gd name="connsiteX17" fmla="*/ 140888 w 843134"/>
              <a:gd name="connsiteY17" fmla="*/ 49338 h 1025685"/>
              <a:gd name="connsiteX18" fmla="*/ 38923 w 843134"/>
              <a:gd name="connsiteY18" fmla="*/ 101965 h 1025685"/>
              <a:gd name="connsiteX19" fmla="*/ 19187 w 843134"/>
              <a:gd name="connsiteY19" fmla="*/ 115122 h 10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3134" h="1025685">
                <a:moveTo>
                  <a:pt x="19187" y="115122"/>
                </a:moveTo>
                <a:cubicBezTo>
                  <a:pt x="21380" y="122797"/>
                  <a:pt x="28507" y="118411"/>
                  <a:pt x="52080" y="148014"/>
                </a:cubicBezTo>
                <a:cubicBezTo>
                  <a:pt x="75653" y="177617"/>
                  <a:pt x="134310" y="234081"/>
                  <a:pt x="160623" y="292739"/>
                </a:cubicBezTo>
                <a:cubicBezTo>
                  <a:pt x="186936" y="351397"/>
                  <a:pt x="209413" y="427597"/>
                  <a:pt x="209961" y="499960"/>
                </a:cubicBezTo>
                <a:cubicBezTo>
                  <a:pt x="210509" y="572323"/>
                  <a:pt x="195160" y="658938"/>
                  <a:pt x="163912" y="726915"/>
                </a:cubicBezTo>
                <a:cubicBezTo>
                  <a:pt x="132665" y="794892"/>
                  <a:pt x="44952" y="877122"/>
                  <a:pt x="22476" y="907821"/>
                </a:cubicBezTo>
                <a:cubicBezTo>
                  <a:pt x="0" y="938520"/>
                  <a:pt x="29055" y="911111"/>
                  <a:pt x="29055" y="911111"/>
                </a:cubicBezTo>
                <a:cubicBezTo>
                  <a:pt x="49887" y="923720"/>
                  <a:pt x="94839" y="964834"/>
                  <a:pt x="147466" y="983473"/>
                </a:cubicBezTo>
                <a:cubicBezTo>
                  <a:pt x="200093" y="1002112"/>
                  <a:pt x="274649" y="1025685"/>
                  <a:pt x="344819" y="1022944"/>
                </a:cubicBezTo>
                <a:cubicBezTo>
                  <a:pt x="414989" y="1020203"/>
                  <a:pt x="501605" y="1002112"/>
                  <a:pt x="568485" y="967027"/>
                </a:cubicBezTo>
                <a:cubicBezTo>
                  <a:pt x="635366" y="931942"/>
                  <a:pt x="706083" y="857386"/>
                  <a:pt x="746102" y="812434"/>
                </a:cubicBezTo>
                <a:cubicBezTo>
                  <a:pt x="786121" y="767482"/>
                  <a:pt x="792699" y="746102"/>
                  <a:pt x="808597" y="697312"/>
                </a:cubicBezTo>
                <a:cubicBezTo>
                  <a:pt x="824495" y="648522"/>
                  <a:pt x="843134" y="584931"/>
                  <a:pt x="841489" y="519695"/>
                </a:cubicBezTo>
                <a:cubicBezTo>
                  <a:pt x="839845" y="454459"/>
                  <a:pt x="823399" y="366198"/>
                  <a:pt x="798730" y="305896"/>
                </a:cubicBezTo>
                <a:cubicBezTo>
                  <a:pt x="774061" y="245594"/>
                  <a:pt x="744458" y="203931"/>
                  <a:pt x="693475" y="157882"/>
                </a:cubicBezTo>
                <a:cubicBezTo>
                  <a:pt x="642492" y="111833"/>
                  <a:pt x="556424" y="55369"/>
                  <a:pt x="492833" y="29603"/>
                </a:cubicBezTo>
                <a:cubicBezTo>
                  <a:pt x="429242" y="3837"/>
                  <a:pt x="370584" y="0"/>
                  <a:pt x="311927" y="3289"/>
                </a:cubicBezTo>
                <a:cubicBezTo>
                  <a:pt x="253270" y="6578"/>
                  <a:pt x="186389" y="32892"/>
                  <a:pt x="140888" y="49338"/>
                </a:cubicBezTo>
                <a:cubicBezTo>
                  <a:pt x="95387" y="65784"/>
                  <a:pt x="59206" y="91001"/>
                  <a:pt x="38923" y="101965"/>
                </a:cubicBezTo>
                <a:cubicBezTo>
                  <a:pt x="18640" y="112929"/>
                  <a:pt x="16994" y="107447"/>
                  <a:pt x="19187" y="115122"/>
                </a:cubicBezTo>
                <a:close/>
              </a:path>
            </a:pathLst>
          </a:custGeom>
          <a:solidFill>
            <a:srgbClr val="00B0F0">
              <a:alpha val="2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54" name="Straight Arrow Connector 53"/>
          <p:cNvCxnSpPr/>
          <p:nvPr/>
        </p:nvCxnSpPr>
        <p:spPr>
          <a:xfrm flipV="1">
            <a:off x="5126182" y="5999019"/>
            <a:ext cx="2105891" cy="19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6185" y="4540739"/>
            <a:ext cx="4128867" cy="646331"/>
          </a:xfrm>
          <a:prstGeom prst="rect">
            <a:avLst/>
          </a:prstGeom>
        </p:spPr>
        <p:txBody>
          <a:bodyPr wrap="square">
            <a:spAutoFit/>
          </a:bodyPr>
          <a:lstStyle/>
          <a:p>
            <a:r>
              <a:rPr lang="en-US" i="1" dirty="0">
                <a:solidFill>
                  <a:srgbClr val="0070C0"/>
                </a:solidFill>
              </a:rPr>
              <a:t>The </a:t>
            </a:r>
            <a:r>
              <a:rPr lang="en-US" i="1" dirty="0" smtClean="0">
                <a:solidFill>
                  <a:srgbClr val="0070C0"/>
                </a:solidFill>
              </a:rPr>
              <a:t>measure values </a:t>
            </a:r>
            <a:r>
              <a:rPr lang="en-US" i="1" dirty="0">
                <a:solidFill>
                  <a:srgbClr val="0070C0"/>
                </a:solidFill>
              </a:rPr>
              <a:t>are the ratios of the indicated colored </a:t>
            </a:r>
            <a:r>
              <a:rPr lang="en-US" i="1" dirty="0" smtClean="0">
                <a:solidFill>
                  <a:srgbClr val="0070C0"/>
                </a:solidFill>
              </a:rPr>
              <a:t>areas.</a:t>
            </a:r>
            <a:endParaRPr lang="en-US" i="1"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3" name="Table 2"/>
          <p:cNvGraphicFramePr>
            <a:graphicFrameLocks noGrp="1"/>
          </p:cNvGraphicFramePr>
          <p:nvPr/>
        </p:nvGraphicFramePr>
        <p:xfrm>
          <a:off x="413323" y="1423556"/>
          <a:ext cx="4962236" cy="3153960"/>
        </p:xfrm>
        <a:graphic>
          <a:graphicData uri="http://schemas.openxmlformats.org/drawingml/2006/table">
            <a:tbl>
              <a:tblPr/>
              <a:tblGrid>
                <a:gridCol w="1240559"/>
                <a:gridCol w="1240559"/>
                <a:gridCol w="1240559"/>
                <a:gridCol w="1240559"/>
              </a:tblGrid>
              <a:tr h="315396">
                <a:tc>
                  <a:txBody>
                    <a:bodyPr/>
                    <a:lstStyle/>
                    <a:p>
                      <a:pPr algn="l" fontAlgn="b"/>
                      <a:r>
                        <a:rPr lang="en-US" sz="1800" b="0" i="0" u="none" strike="noStrike" dirty="0">
                          <a:solidFill>
                            <a:schemeClr val="accent6">
                              <a:lumMod val="75000"/>
                            </a:schemeClr>
                          </a:solidFill>
                          <a:latin typeface="Calibri"/>
                        </a:rPr>
                        <a:t>Pie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Sweet Rolls</a:t>
                      </a:r>
                    </a:p>
                  </a:txBody>
                  <a:tcPr marL="15770" marR="15770" marT="15770" marB="0" anchor="b">
                    <a:lnL>
                      <a:noFill/>
                    </a:lnL>
                    <a:lnR>
                      <a:noFill/>
                    </a:lnR>
                    <a:lnT>
                      <a:noFill/>
                    </a:lnT>
                    <a:lnB>
                      <a:noFill/>
                    </a:lnB>
                  </a:tcPr>
                </a:tc>
                <a:tc>
                  <a:txBody>
                    <a:bodyPr/>
                    <a:lstStyle/>
                    <a:p>
                      <a:pPr algn="l" fontAlgn="b"/>
                      <a:r>
                        <a:rPr lang="en-US" sz="1800" b="0" i="0" u="none" strike="noStrike" dirty="0">
                          <a:solidFill>
                            <a:schemeClr val="accent6">
                              <a:lumMod val="75000"/>
                            </a:schemeClr>
                          </a:solidFill>
                          <a:latin typeface="Calibri"/>
                        </a:rPr>
                        <a:t>Cake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Sweet Rolls</a:t>
                      </a: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Sweet Rolls</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Cookie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Cookie</a:t>
                      </a:r>
                    </a:p>
                  </a:txBody>
                  <a:tcPr marL="15770" marR="15770" marT="15770" marB="0" anchor="b">
                    <a:lnL>
                      <a:noFill/>
                    </a:lnL>
                    <a:lnR>
                      <a:noFill/>
                    </a:lnR>
                    <a:lnT>
                      <a:noFill/>
                    </a:lnT>
                    <a:lnB>
                      <a:noFill/>
                    </a:lnB>
                  </a:tcPr>
                </a:tc>
                <a:tc>
                  <a:txBody>
                    <a:bodyPr/>
                    <a:lstStyle/>
                    <a:p>
                      <a:pPr algn="l" fontAlgn="b"/>
                      <a:r>
                        <a:rPr lang="en-US" sz="1800" b="0" i="0" u="none" strike="noStrike" dirty="0">
                          <a:solidFill>
                            <a:srgbClr val="0070C0"/>
                          </a:solidFill>
                          <a:latin typeface="Calibri"/>
                        </a:rPr>
                        <a:t>Muffin</a:t>
                      </a: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Pie</a:t>
                      </a:r>
                    </a:p>
                  </a:txBody>
                  <a:tcPr marL="15770" marR="15770" marT="15770"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Pastry</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Cookie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Sweet Rolls</a:t>
                      </a: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Pastry</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Cookie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Cookie</a:t>
                      </a:r>
                    </a:p>
                  </a:txBody>
                  <a:tcPr marL="15770" marR="15770" marT="15770" marB="0" anchor="b">
                    <a:lnL>
                      <a:noFill/>
                    </a:lnL>
                    <a:lnR>
                      <a:noFill/>
                    </a:lnR>
                    <a:lnT>
                      <a:noFill/>
                    </a:lnT>
                    <a:lnB>
                      <a:noFill/>
                    </a:lnB>
                  </a:tcPr>
                </a:tc>
                <a:tc>
                  <a:txBody>
                    <a:bodyPr/>
                    <a:lstStyle/>
                    <a:p>
                      <a:pPr algn="l" fontAlgn="b"/>
                      <a:r>
                        <a:rPr lang="en-US" sz="1800" b="0" i="0" u="none" strike="noStrike" dirty="0">
                          <a:solidFill>
                            <a:srgbClr val="0070C0"/>
                          </a:solidFill>
                          <a:latin typeface="Calibri"/>
                        </a:rPr>
                        <a:t>Muffin</a:t>
                      </a: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Cupcake</a:t>
                      </a:r>
                    </a:p>
                  </a:txBody>
                  <a:tcPr marL="15770" marR="15770" marT="15770" marB="0" anchor="b">
                    <a:lnL>
                      <a:noFill/>
                    </a:lnL>
                    <a:lnR>
                      <a:noFill/>
                    </a:lnR>
                    <a:lnT>
                      <a:noFill/>
                    </a:lnT>
                    <a:lnB>
                      <a:noFill/>
                    </a:lnB>
                  </a:tcPr>
                </a:tc>
                <a:tc>
                  <a:txBody>
                    <a:bodyPr/>
                    <a:lstStyle/>
                    <a:p>
                      <a:pPr algn="l" fontAlgn="b"/>
                      <a:r>
                        <a:rPr lang="en-US" sz="1800" b="0" i="0" u="none" strike="noStrike" dirty="0">
                          <a:solidFill>
                            <a:schemeClr val="accent6">
                              <a:lumMod val="75000"/>
                            </a:schemeClr>
                          </a:solidFill>
                          <a:latin typeface="Calibri"/>
                        </a:rPr>
                        <a:t>Cake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Bread</a:t>
                      </a:r>
                    </a:p>
                  </a:txBody>
                  <a:tcPr marL="15770" marR="15770" marT="15770" marB="0" anchor="b">
                    <a:lnL>
                      <a:noFill/>
                    </a:lnL>
                    <a:lnR>
                      <a:noFill/>
                    </a:lnR>
                    <a:lnT>
                      <a:noFill/>
                    </a:lnT>
                    <a:lnB>
                      <a:noFill/>
                    </a:lnB>
                  </a:tcPr>
                </a:tc>
                <a:tc>
                  <a:txBody>
                    <a:bodyPr/>
                    <a:lstStyle/>
                    <a:p>
                      <a:pPr algn="l" fontAlgn="b"/>
                      <a:r>
                        <a:rPr lang="en-US" sz="1800" b="0" i="0" u="none" strike="noStrike" dirty="0">
                          <a:solidFill>
                            <a:schemeClr val="accent6">
                              <a:lumMod val="75000"/>
                            </a:schemeClr>
                          </a:solidFill>
                          <a:latin typeface="Calibri"/>
                        </a:rPr>
                        <a:t>Pie</a:t>
                      </a: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Cookie</a:t>
                      </a:r>
                    </a:p>
                  </a:txBody>
                  <a:tcPr marL="15770" marR="15770" marT="15770"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Sweet Rolls</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Sweet Rolls</a:t>
                      </a:r>
                    </a:p>
                  </a:txBody>
                  <a:tcPr marL="15770" marR="15770" marT="1577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15770" marR="15770" marT="15770" marB="0" anchor="b">
                    <a:lnL>
                      <a:noFill/>
                    </a:lnL>
                    <a:lnR>
                      <a:noFill/>
                    </a:lnR>
                    <a:lnT>
                      <a:noFill/>
                    </a:lnT>
                    <a:lnB>
                      <a:noFill/>
                    </a:lnB>
                  </a:tcPr>
                </a:tc>
              </a:tr>
              <a:tr h="315396">
                <a:tc>
                  <a:txBody>
                    <a:bodyPr/>
                    <a:lstStyle/>
                    <a:p>
                      <a:pPr algn="l" fontAlgn="b"/>
                      <a:r>
                        <a:rPr lang="en-US" sz="1800" b="0" i="0" u="none" strike="noStrike" dirty="0">
                          <a:solidFill>
                            <a:srgbClr val="0070C0"/>
                          </a:solidFill>
                          <a:latin typeface="Calibri"/>
                        </a:rPr>
                        <a:t>Muffin</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Cake</a:t>
                      </a:r>
                    </a:p>
                  </a:txBody>
                  <a:tcPr marL="15770" marR="15770" marT="15770" marB="0" anchor="b">
                    <a:lnL>
                      <a:noFill/>
                    </a:lnL>
                    <a:lnR>
                      <a:noFill/>
                    </a:lnR>
                    <a:lnT>
                      <a:noFill/>
                    </a:lnT>
                    <a:lnB>
                      <a:noFill/>
                    </a:lnB>
                  </a:tcPr>
                </a:tc>
                <a:tc>
                  <a:txBody>
                    <a:bodyPr/>
                    <a:lstStyle/>
                    <a:p>
                      <a:pPr algn="l" fontAlgn="b"/>
                      <a:r>
                        <a:rPr lang="en-US" sz="1800" b="0" i="0" u="none" strike="noStrike" dirty="0">
                          <a:solidFill>
                            <a:schemeClr val="accent6">
                              <a:lumMod val="75000"/>
                            </a:schemeClr>
                          </a:solidFill>
                          <a:latin typeface="Calibri"/>
                        </a:rPr>
                        <a:t>Cake</a:t>
                      </a:r>
                    </a:p>
                  </a:txBody>
                  <a:tcPr marL="15770" marR="15770" marT="15770" marB="0" anchor="b">
                    <a:lnL>
                      <a:noFill/>
                    </a:lnL>
                    <a:lnR>
                      <a:noFill/>
                    </a:lnR>
                    <a:lnT>
                      <a:noFill/>
                    </a:lnT>
                    <a:lnB>
                      <a:noFill/>
                    </a:lnB>
                  </a:tcPr>
                </a:tc>
                <a:tc>
                  <a:txBody>
                    <a:bodyPr/>
                    <a:lstStyle/>
                    <a:p>
                      <a:pPr algn="l" fontAlgn="b"/>
                      <a:r>
                        <a:rPr lang="en-US" sz="1800" b="0" i="0" u="none" strike="noStrike" dirty="0">
                          <a:solidFill>
                            <a:schemeClr val="accent6">
                              <a:lumMod val="75000"/>
                            </a:schemeClr>
                          </a:solidFill>
                          <a:latin typeface="Calibri"/>
                        </a:rPr>
                        <a:t>Pie</a:t>
                      </a: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Cake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Cupcake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Pastry</a:t>
                      </a:r>
                    </a:p>
                  </a:txBody>
                  <a:tcPr marL="15770" marR="15770" marT="1577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Rolls</a:t>
                      </a:r>
                    </a:p>
                  </a:txBody>
                  <a:tcPr marL="15770" marR="15770" marT="15770" marB="0" anchor="b">
                    <a:lnL>
                      <a:noFill/>
                    </a:lnL>
                    <a:lnR>
                      <a:noFill/>
                    </a:lnR>
                    <a:lnT>
                      <a:noFill/>
                    </a:lnT>
                    <a:lnB>
                      <a:noFill/>
                    </a:lnB>
                  </a:tcPr>
                </a:tc>
                <a:tc>
                  <a:txBody>
                    <a:bodyPr/>
                    <a:lstStyle/>
                    <a:p>
                      <a:pPr algn="l" fontAlgn="b"/>
                      <a:r>
                        <a:rPr lang="en-US" sz="1800" b="0" i="0" u="none" strike="noStrike" dirty="0">
                          <a:solidFill>
                            <a:schemeClr val="accent6">
                              <a:lumMod val="75000"/>
                            </a:schemeClr>
                          </a:solidFill>
                          <a:latin typeface="Calibri"/>
                        </a:rPr>
                        <a:t>Cake</a:t>
                      </a:r>
                    </a:p>
                  </a:txBody>
                  <a:tcPr marL="15770" marR="15770" marT="15770" marB="0" anchor="b">
                    <a:lnL>
                      <a:noFill/>
                    </a:lnL>
                    <a:lnR>
                      <a:noFill/>
                    </a:lnR>
                    <a:lnT>
                      <a:noFill/>
                    </a:lnT>
                    <a:lnB>
                      <a:noFill/>
                    </a:lnB>
                  </a:tcPr>
                </a:tc>
                <a:tc>
                  <a:txBody>
                    <a:bodyPr/>
                    <a:lstStyle/>
                    <a:p>
                      <a:pPr algn="l" fontAlgn="b"/>
                      <a:r>
                        <a:rPr lang="en-US" sz="1800" b="0" i="0" u="none" strike="noStrike" dirty="0">
                          <a:solidFill>
                            <a:schemeClr val="accent6">
                              <a:lumMod val="75000"/>
                            </a:schemeClr>
                          </a:solidFill>
                          <a:latin typeface="Calibri"/>
                        </a:rPr>
                        <a:t>Pie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Pie</a:t>
                      </a:r>
                    </a:p>
                  </a:txBody>
                  <a:tcPr marL="15770" marR="15770" marT="15770" marB="0" anchor="b">
                    <a:lnL>
                      <a:noFill/>
                    </a:lnL>
                    <a:lnR>
                      <a:noFill/>
                    </a:lnR>
                    <a:lnT>
                      <a:noFill/>
                    </a:lnT>
                    <a:lnB>
                      <a:noFill/>
                    </a:lnB>
                  </a:tcPr>
                </a:tc>
              </a:tr>
              <a:tr h="315396">
                <a:tc>
                  <a:txBody>
                    <a:bodyPr/>
                    <a:lstStyle/>
                    <a:p>
                      <a:pPr algn="l" fontAlgn="b"/>
                      <a:r>
                        <a:rPr lang="en-US" sz="1800" b="0" i="0" u="none" strike="noStrike">
                          <a:solidFill>
                            <a:srgbClr val="000000"/>
                          </a:solidFill>
                          <a:latin typeface="Calibri"/>
                        </a:rPr>
                        <a:t>Pastry</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Cake</a:t>
                      </a:r>
                    </a:p>
                  </a:txBody>
                  <a:tcPr marL="15770" marR="15770" marT="15770" marB="0" anchor="b">
                    <a:lnL>
                      <a:noFill/>
                    </a:lnL>
                    <a:lnR>
                      <a:noFill/>
                    </a:lnR>
                    <a:lnT>
                      <a:noFill/>
                    </a:lnT>
                    <a:lnB>
                      <a:noFill/>
                    </a:lnB>
                  </a:tcPr>
                </a:tc>
                <a:tc>
                  <a:txBody>
                    <a:bodyPr/>
                    <a:lstStyle/>
                    <a:p>
                      <a:pPr algn="l" fontAlgn="b"/>
                      <a:r>
                        <a:rPr lang="en-US" sz="1800" b="0" i="0" u="none" strike="noStrike">
                          <a:solidFill>
                            <a:srgbClr val="000000"/>
                          </a:solidFill>
                          <a:latin typeface="Calibri"/>
                        </a:rPr>
                        <a:t>Rolls</a:t>
                      </a:r>
                    </a:p>
                  </a:txBody>
                  <a:tcPr marL="15770" marR="15770" marT="15770"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15770" marR="15770" marT="15770" marB="0" anchor="b">
                    <a:lnL>
                      <a:noFill/>
                    </a:lnL>
                    <a:lnR>
                      <a:noFill/>
                    </a:lnR>
                    <a:lnT>
                      <a:noFill/>
                    </a:lnT>
                    <a:lnB>
                      <a:noFill/>
                    </a:lnB>
                  </a:tcPr>
                </a:tc>
              </a:tr>
            </a:tbl>
          </a:graphicData>
        </a:graphic>
      </p:graphicFrame>
      <p:sp>
        <p:nvSpPr>
          <p:cNvPr id="4" name="TextBox 3"/>
          <p:cNvSpPr txBox="1"/>
          <p:nvPr/>
        </p:nvSpPr>
        <p:spPr>
          <a:xfrm>
            <a:off x="484908" y="4807527"/>
            <a:ext cx="3602525" cy="369332"/>
          </a:xfrm>
          <a:prstGeom prst="rect">
            <a:avLst/>
          </a:prstGeom>
          <a:noFill/>
        </p:spPr>
        <p:txBody>
          <a:bodyPr wrap="none" rtlCol="0">
            <a:spAutoFit/>
          </a:bodyPr>
          <a:lstStyle/>
          <a:p>
            <a:r>
              <a:rPr lang="en-US" dirty="0" smtClean="0">
                <a:solidFill>
                  <a:srgbClr val="0070C0"/>
                </a:solidFill>
              </a:rPr>
              <a:t>Sample transactions. Total Count=10</a:t>
            </a:r>
            <a:endParaRPr lang="en-US" dirty="0">
              <a:solidFill>
                <a:srgbClr val="0070C0"/>
              </a:solidFill>
            </a:endParaRPr>
          </a:p>
        </p:txBody>
      </p:sp>
      <p:graphicFrame>
        <p:nvGraphicFramePr>
          <p:cNvPr id="5" name="Table 4"/>
          <p:cNvGraphicFramePr>
            <a:graphicFrameLocks noGrp="1"/>
          </p:cNvGraphicFramePr>
          <p:nvPr/>
        </p:nvGraphicFramePr>
        <p:xfrm>
          <a:off x="6151418" y="1519583"/>
          <a:ext cx="2098017" cy="1833216"/>
        </p:xfrm>
        <a:graphic>
          <a:graphicData uri="http://schemas.openxmlformats.org/drawingml/2006/table">
            <a:tbl>
              <a:tblPr/>
              <a:tblGrid>
                <a:gridCol w="1120301"/>
                <a:gridCol w="977716"/>
              </a:tblGrid>
              <a:tr h="305536">
                <a:tc>
                  <a:txBody>
                    <a:bodyPr/>
                    <a:lstStyle/>
                    <a:p>
                      <a:pPr algn="l" fontAlgn="b"/>
                      <a:r>
                        <a:rPr lang="en-US" sz="1800" b="0" i="0" u="none" strike="noStrike" dirty="0">
                          <a:solidFill>
                            <a:srgbClr val="000000"/>
                          </a:solidFill>
                          <a:latin typeface="Calibri"/>
                        </a:rPr>
                        <a:t>Cake</a:t>
                      </a:r>
                    </a:p>
                  </a:txBody>
                  <a:tcPr marL="15277" marR="15277" marT="15277"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0.6</a:t>
                      </a:r>
                    </a:p>
                  </a:txBody>
                  <a:tcPr marL="15277" marR="15277" marT="15277" marB="0" anchor="b">
                    <a:lnL>
                      <a:noFill/>
                    </a:lnL>
                    <a:lnR>
                      <a:noFill/>
                    </a:lnR>
                    <a:lnT>
                      <a:noFill/>
                    </a:lnT>
                    <a:lnB>
                      <a:noFill/>
                    </a:lnB>
                  </a:tcPr>
                </a:tc>
              </a:tr>
              <a:tr h="305536">
                <a:tc>
                  <a:txBody>
                    <a:bodyPr/>
                    <a:lstStyle/>
                    <a:p>
                      <a:pPr algn="l" fontAlgn="b"/>
                      <a:r>
                        <a:rPr lang="en-US" sz="1800" b="0" i="0" u="none" strike="noStrike">
                          <a:solidFill>
                            <a:srgbClr val="000000"/>
                          </a:solidFill>
                          <a:latin typeface="Calibri"/>
                        </a:rPr>
                        <a:t>Pie</a:t>
                      </a:r>
                    </a:p>
                  </a:txBody>
                  <a:tcPr marL="15277" marR="15277" marT="15277"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0.5</a:t>
                      </a:r>
                    </a:p>
                  </a:txBody>
                  <a:tcPr marL="15277" marR="15277" marT="15277" marB="0" anchor="b">
                    <a:lnL>
                      <a:noFill/>
                    </a:lnL>
                    <a:lnR>
                      <a:noFill/>
                    </a:lnR>
                    <a:lnT>
                      <a:noFill/>
                    </a:lnT>
                    <a:lnB>
                      <a:noFill/>
                    </a:lnB>
                  </a:tcPr>
                </a:tc>
              </a:tr>
              <a:tr h="305536">
                <a:tc>
                  <a:txBody>
                    <a:bodyPr/>
                    <a:lstStyle/>
                    <a:p>
                      <a:pPr algn="l" fontAlgn="b"/>
                      <a:r>
                        <a:rPr lang="en-US" sz="1800" b="0" i="0" u="none" strike="noStrike" dirty="0">
                          <a:solidFill>
                            <a:srgbClr val="000000"/>
                          </a:solidFill>
                          <a:latin typeface="Calibri"/>
                        </a:rPr>
                        <a:t>Sweet Rolls</a:t>
                      </a:r>
                    </a:p>
                  </a:txBody>
                  <a:tcPr marL="15277" marR="15277" marT="15277"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0.4</a:t>
                      </a:r>
                    </a:p>
                  </a:txBody>
                  <a:tcPr marL="15277" marR="15277" marT="15277" marB="0" anchor="b">
                    <a:lnL>
                      <a:noFill/>
                    </a:lnL>
                    <a:lnR>
                      <a:noFill/>
                    </a:lnR>
                    <a:lnT>
                      <a:noFill/>
                    </a:lnT>
                    <a:lnB>
                      <a:noFill/>
                    </a:lnB>
                  </a:tcPr>
                </a:tc>
              </a:tr>
              <a:tr h="305536">
                <a:tc>
                  <a:txBody>
                    <a:bodyPr/>
                    <a:lstStyle/>
                    <a:p>
                      <a:pPr algn="l" fontAlgn="b"/>
                      <a:r>
                        <a:rPr lang="en-US" sz="1800" b="0" i="0" u="none" strike="noStrike">
                          <a:solidFill>
                            <a:srgbClr val="000000"/>
                          </a:solidFill>
                          <a:latin typeface="Calibri"/>
                        </a:rPr>
                        <a:t>Cookie</a:t>
                      </a:r>
                    </a:p>
                  </a:txBody>
                  <a:tcPr marL="15277" marR="15277" marT="15277"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0.4</a:t>
                      </a:r>
                    </a:p>
                  </a:txBody>
                  <a:tcPr marL="15277" marR="15277" marT="15277" marB="0" anchor="b">
                    <a:lnL>
                      <a:noFill/>
                    </a:lnL>
                    <a:lnR>
                      <a:noFill/>
                    </a:lnR>
                    <a:lnT>
                      <a:noFill/>
                    </a:lnT>
                    <a:lnB>
                      <a:noFill/>
                    </a:lnB>
                  </a:tcPr>
                </a:tc>
              </a:tr>
              <a:tr h="305536">
                <a:tc>
                  <a:txBody>
                    <a:bodyPr/>
                    <a:lstStyle/>
                    <a:p>
                      <a:pPr algn="l" fontAlgn="b"/>
                      <a:r>
                        <a:rPr lang="en-US" sz="1800" b="0" i="0" u="none" strike="noStrike" dirty="0">
                          <a:solidFill>
                            <a:srgbClr val="0070C0"/>
                          </a:solidFill>
                          <a:latin typeface="Calibri"/>
                        </a:rPr>
                        <a:t>Muffin</a:t>
                      </a:r>
                    </a:p>
                  </a:txBody>
                  <a:tcPr marL="15277" marR="15277" marT="15277" marB="0" anchor="b">
                    <a:lnL>
                      <a:noFill/>
                    </a:lnL>
                    <a:lnR>
                      <a:noFill/>
                    </a:lnR>
                    <a:lnT>
                      <a:noFill/>
                    </a:lnT>
                    <a:lnB>
                      <a:noFill/>
                    </a:lnB>
                  </a:tcPr>
                </a:tc>
                <a:tc>
                  <a:txBody>
                    <a:bodyPr/>
                    <a:lstStyle/>
                    <a:p>
                      <a:pPr algn="r" fontAlgn="b"/>
                      <a:r>
                        <a:rPr lang="en-US" sz="1800" b="0" i="0" u="none" strike="noStrike" dirty="0">
                          <a:solidFill>
                            <a:srgbClr val="0070C0"/>
                          </a:solidFill>
                          <a:latin typeface="Calibri"/>
                        </a:rPr>
                        <a:t>0.3</a:t>
                      </a:r>
                    </a:p>
                  </a:txBody>
                  <a:tcPr marL="15277" marR="15277" marT="15277" marB="0" anchor="b">
                    <a:lnL>
                      <a:noFill/>
                    </a:lnL>
                    <a:lnR>
                      <a:noFill/>
                    </a:lnR>
                    <a:lnT>
                      <a:noFill/>
                    </a:lnT>
                    <a:lnB>
                      <a:noFill/>
                    </a:lnB>
                  </a:tcPr>
                </a:tc>
              </a:tr>
              <a:tr h="305536">
                <a:tc>
                  <a:txBody>
                    <a:bodyPr/>
                    <a:lstStyle/>
                    <a:p>
                      <a:pPr algn="l" fontAlgn="b"/>
                      <a:r>
                        <a:rPr lang="en-US" sz="1800" b="0" i="0" u="none" strike="noStrike" dirty="0">
                          <a:solidFill>
                            <a:srgbClr val="000000"/>
                          </a:solidFill>
                          <a:latin typeface="Calibri"/>
                        </a:rPr>
                        <a:t>Pastry</a:t>
                      </a:r>
                    </a:p>
                  </a:txBody>
                  <a:tcPr marL="15277" marR="15277" marT="15277"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0.4</a:t>
                      </a:r>
                    </a:p>
                  </a:txBody>
                  <a:tcPr marL="15277" marR="15277" marT="15277" marB="0" anchor="b">
                    <a:lnL>
                      <a:noFill/>
                    </a:lnL>
                    <a:lnR>
                      <a:noFill/>
                    </a:lnR>
                    <a:lnT>
                      <a:noFill/>
                    </a:lnT>
                    <a:lnB>
                      <a:noFill/>
                    </a:lnB>
                  </a:tcPr>
                </a:tc>
              </a:tr>
            </a:tbl>
          </a:graphicData>
        </a:graphic>
      </p:graphicFrame>
      <p:sp>
        <p:nvSpPr>
          <p:cNvPr id="6" name="TextBox 5"/>
          <p:cNvSpPr txBox="1"/>
          <p:nvPr/>
        </p:nvSpPr>
        <p:spPr>
          <a:xfrm>
            <a:off x="6192982" y="3505200"/>
            <a:ext cx="2074479" cy="369332"/>
          </a:xfrm>
          <a:prstGeom prst="rect">
            <a:avLst/>
          </a:prstGeom>
          <a:noFill/>
        </p:spPr>
        <p:txBody>
          <a:bodyPr wrap="none" rtlCol="0">
            <a:spAutoFit/>
          </a:bodyPr>
          <a:lstStyle/>
          <a:p>
            <a:r>
              <a:rPr lang="en-US" dirty="0" smtClean="0">
                <a:solidFill>
                  <a:srgbClr val="0070C0"/>
                </a:solidFill>
              </a:rPr>
              <a:t>Support by category</a:t>
            </a:r>
            <a:endParaRPr lang="en-US" dirty="0">
              <a:solidFill>
                <a:srgbClr val="0070C0"/>
              </a:solidFill>
            </a:endParaRPr>
          </a:p>
        </p:txBody>
      </p:sp>
      <p:sp>
        <p:nvSpPr>
          <p:cNvPr id="7" name="TextBox 6"/>
          <p:cNvSpPr txBox="1"/>
          <p:nvPr/>
        </p:nvSpPr>
        <p:spPr>
          <a:xfrm>
            <a:off x="5777346" y="4668982"/>
            <a:ext cx="1934119" cy="369332"/>
          </a:xfrm>
          <a:prstGeom prst="rect">
            <a:avLst/>
          </a:prstGeom>
          <a:noFill/>
        </p:spPr>
        <p:txBody>
          <a:bodyPr wrap="none" rtlCol="0">
            <a:spAutoFit/>
          </a:bodyPr>
          <a:lstStyle/>
          <a:p>
            <a:r>
              <a:rPr lang="en-US" dirty="0" smtClean="0">
                <a:solidFill>
                  <a:schemeClr val="accent6">
                    <a:lumMod val="75000"/>
                  </a:schemeClr>
                </a:solidFill>
              </a:rPr>
              <a:t>Pie and Cake: 4/10</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and Confidence by Pairs</a:t>
            </a:r>
            <a:endParaRPr lang="en-US" dirty="0"/>
          </a:p>
        </p:txBody>
      </p:sp>
      <p:graphicFrame>
        <p:nvGraphicFramePr>
          <p:cNvPr id="3" name="Table 2"/>
          <p:cNvGraphicFramePr>
            <a:graphicFrameLocks noGrp="1"/>
          </p:cNvGraphicFramePr>
          <p:nvPr/>
        </p:nvGraphicFramePr>
        <p:xfrm>
          <a:off x="1063901" y="1487636"/>
          <a:ext cx="7248816" cy="1946609"/>
        </p:xfrm>
        <a:graphic>
          <a:graphicData uri="http://schemas.openxmlformats.org/drawingml/2006/table">
            <a:tbl>
              <a:tblPr/>
              <a:tblGrid>
                <a:gridCol w="1094946"/>
                <a:gridCol w="1094946"/>
                <a:gridCol w="1094946"/>
                <a:gridCol w="1094946"/>
                <a:gridCol w="887043"/>
                <a:gridCol w="887043"/>
                <a:gridCol w="1094946"/>
              </a:tblGrid>
              <a:tr h="278087">
                <a:tc>
                  <a:txBody>
                    <a:bodyPr/>
                    <a:lstStyle/>
                    <a:p>
                      <a:pPr algn="l" fontAlgn="b"/>
                      <a:r>
                        <a:rPr lang="en-US" sz="1600" b="1" i="0" u="none" strike="noStrike" dirty="0">
                          <a:solidFill>
                            <a:srgbClr val="000000"/>
                          </a:solidFill>
                          <a:latin typeface="Calibri"/>
                        </a:rPr>
                        <a:t>Support</a:t>
                      </a:r>
                    </a:p>
                  </a:txBody>
                  <a:tcPr marL="13904" marR="13904" marT="13904" marB="0" anchor="b">
                    <a:lnL>
                      <a:noFill/>
                    </a:lnL>
                    <a:lnR>
                      <a:noFill/>
                    </a:lnR>
                    <a:lnT>
                      <a:noFill/>
                    </a:lnT>
                    <a:lnB>
                      <a:noFill/>
                    </a:lnB>
                  </a:tcPr>
                </a:tc>
                <a:tc>
                  <a:txBody>
                    <a:bodyPr/>
                    <a:lstStyle/>
                    <a:p>
                      <a:pPr algn="l" fontAlgn="b"/>
                      <a:r>
                        <a:rPr lang="en-US" sz="1600" b="0" i="0" u="none" strike="noStrike">
                          <a:solidFill>
                            <a:srgbClr val="000000"/>
                          </a:solidFill>
                          <a:latin typeface="Calibri"/>
                        </a:rPr>
                        <a:t>Cake</a:t>
                      </a:r>
                    </a:p>
                  </a:txBody>
                  <a:tcPr marL="13904" marR="13904" marT="13904" marB="0" anchor="b">
                    <a:lnL>
                      <a:noFill/>
                    </a:lnL>
                    <a:lnR>
                      <a:noFill/>
                    </a:lnR>
                    <a:lnT>
                      <a:noFill/>
                    </a:lnT>
                    <a:lnB>
                      <a:noFill/>
                    </a:lnB>
                  </a:tcPr>
                </a:tc>
                <a:tc>
                  <a:txBody>
                    <a:bodyPr/>
                    <a:lstStyle/>
                    <a:p>
                      <a:pPr algn="l" fontAlgn="b"/>
                      <a:r>
                        <a:rPr lang="en-US" sz="1600" b="0" i="0" u="none" strike="noStrike">
                          <a:solidFill>
                            <a:srgbClr val="000000"/>
                          </a:solidFill>
                          <a:latin typeface="Calibri"/>
                        </a:rPr>
                        <a:t>Pie</a:t>
                      </a:r>
                    </a:p>
                  </a:txBody>
                  <a:tcPr marL="13904" marR="13904" marT="13904" marB="0" anchor="b">
                    <a:lnL>
                      <a:noFill/>
                    </a:lnL>
                    <a:lnR>
                      <a:noFill/>
                    </a:lnR>
                    <a:lnT>
                      <a:noFill/>
                    </a:lnT>
                    <a:lnB>
                      <a:noFill/>
                    </a:lnB>
                  </a:tcPr>
                </a:tc>
                <a:tc>
                  <a:txBody>
                    <a:bodyPr/>
                    <a:lstStyle/>
                    <a:p>
                      <a:pPr algn="l" fontAlgn="b"/>
                      <a:r>
                        <a:rPr lang="en-US" sz="1600" b="0" i="0" u="none" strike="noStrike">
                          <a:solidFill>
                            <a:srgbClr val="000000"/>
                          </a:solidFill>
                          <a:latin typeface="Calibri"/>
                        </a:rPr>
                        <a:t>Sweet Rolls</a:t>
                      </a:r>
                    </a:p>
                  </a:txBody>
                  <a:tcPr marL="13904" marR="13904" marT="13904" marB="0" anchor="b">
                    <a:lnL>
                      <a:noFill/>
                    </a:lnL>
                    <a:lnR>
                      <a:noFill/>
                    </a:lnR>
                    <a:lnT>
                      <a:noFill/>
                    </a:lnT>
                    <a:lnB>
                      <a:noFill/>
                    </a:lnB>
                  </a:tcPr>
                </a:tc>
                <a:tc>
                  <a:txBody>
                    <a:bodyPr/>
                    <a:lstStyle/>
                    <a:p>
                      <a:pPr algn="l" fontAlgn="b"/>
                      <a:r>
                        <a:rPr lang="en-US" sz="1600" b="0" i="0" u="none" strike="noStrike">
                          <a:solidFill>
                            <a:srgbClr val="000000"/>
                          </a:solidFill>
                          <a:latin typeface="Calibri"/>
                        </a:rPr>
                        <a:t>Cookie</a:t>
                      </a:r>
                    </a:p>
                  </a:txBody>
                  <a:tcPr marL="13904" marR="13904" marT="13904" marB="0" anchor="b">
                    <a:lnL>
                      <a:noFill/>
                    </a:lnL>
                    <a:lnR>
                      <a:noFill/>
                    </a:lnR>
                    <a:lnT>
                      <a:noFill/>
                    </a:lnT>
                    <a:lnB>
                      <a:noFill/>
                    </a:lnB>
                  </a:tcPr>
                </a:tc>
                <a:tc>
                  <a:txBody>
                    <a:bodyPr/>
                    <a:lstStyle/>
                    <a:p>
                      <a:pPr algn="l" fontAlgn="b"/>
                      <a:r>
                        <a:rPr lang="en-US" sz="1600" b="0" i="0" u="none" strike="noStrike">
                          <a:solidFill>
                            <a:srgbClr val="000000"/>
                          </a:solidFill>
                          <a:latin typeface="Calibri"/>
                        </a:rPr>
                        <a:t>Muffin</a:t>
                      </a:r>
                    </a:p>
                  </a:txBody>
                  <a:tcPr marL="13904" marR="13904" marT="13904" marB="0" anchor="b">
                    <a:lnL>
                      <a:noFill/>
                    </a:lnL>
                    <a:lnR>
                      <a:noFill/>
                    </a:lnR>
                    <a:lnT>
                      <a:noFill/>
                    </a:lnT>
                    <a:lnB>
                      <a:noFill/>
                    </a:lnB>
                  </a:tcPr>
                </a:tc>
                <a:tc>
                  <a:txBody>
                    <a:bodyPr/>
                    <a:lstStyle/>
                    <a:p>
                      <a:pPr algn="l" fontAlgn="b"/>
                      <a:r>
                        <a:rPr lang="en-US" sz="1600" b="0" i="0" u="none" strike="noStrike">
                          <a:solidFill>
                            <a:srgbClr val="000000"/>
                          </a:solidFill>
                          <a:latin typeface="Calibri"/>
                        </a:rPr>
                        <a:t>Pastry</a:t>
                      </a:r>
                    </a:p>
                  </a:txBody>
                  <a:tcPr marL="13904" marR="13904" marT="13904" marB="0" anchor="b">
                    <a:lnL>
                      <a:noFill/>
                    </a:lnL>
                    <a:lnR>
                      <a:noFill/>
                    </a:lnR>
                    <a:lnT>
                      <a:noFill/>
                    </a:lnT>
                    <a:lnB>
                      <a:noFill/>
                    </a:lnB>
                  </a:tcPr>
                </a:tc>
              </a:tr>
              <a:tr h="278087">
                <a:tc>
                  <a:txBody>
                    <a:bodyPr/>
                    <a:lstStyle/>
                    <a:p>
                      <a:pPr algn="l" fontAlgn="b"/>
                      <a:r>
                        <a:rPr lang="en-US" sz="1600" b="0" i="0" u="none" strike="noStrike" dirty="0">
                          <a:solidFill>
                            <a:srgbClr val="000000"/>
                          </a:solidFill>
                          <a:latin typeface="Calibri"/>
                        </a:rPr>
                        <a:t>Cake</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9C0006"/>
                          </a:solidFill>
                          <a:latin typeface="Calibri"/>
                        </a:rPr>
                        <a:t>0.4</a:t>
                      </a:r>
                    </a:p>
                  </a:txBody>
                  <a:tcPr marL="13904" marR="13904" marT="1390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0.0</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0.2</a:t>
                      </a:r>
                    </a:p>
                  </a:txBody>
                  <a:tcPr marL="13904" marR="13904" marT="13904" marB="0" anchor="b">
                    <a:lnL>
                      <a:noFill/>
                    </a:lnL>
                    <a:lnR>
                      <a:noFill/>
                    </a:lnR>
                    <a:lnT>
                      <a:noFill/>
                    </a:lnT>
                    <a:lnB>
                      <a:noFill/>
                    </a:lnB>
                  </a:tcPr>
                </a:tc>
              </a:tr>
              <a:tr h="278087">
                <a:tc>
                  <a:txBody>
                    <a:bodyPr/>
                    <a:lstStyle/>
                    <a:p>
                      <a:pPr algn="l" fontAlgn="b"/>
                      <a:r>
                        <a:rPr lang="en-US" sz="1600" b="0" i="0" u="none" strike="noStrike">
                          <a:solidFill>
                            <a:srgbClr val="000000"/>
                          </a:solidFill>
                          <a:latin typeface="Calibri"/>
                        </a:rPr>
                        <a:t>Pie</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9C0006"/>
                          </a:solidFill>
                          <a:latin typeface="Calibri"/>
                        </a:rPr>
                        <a:t>0.4</a:t>
                      </a:r>
                    </a:p>
                  </a:txBody>
                  <a:tcPr marL="13904" marR="13904" marT="13904" marB="0" anchor="b">
                    <a:lnL>
                      <a:noFill/>
                    </a:lnL>
                    <a:lnR>
                      <a:noFill/>
                    </a:lnR>
                    <a:lnT>
                      <a:noFill/>
                    </a:lnT>
                    <a:lnB>
                      <a:noFill/>
                    </a:lnB>
                    <a:solidFill>
                      <a:srgbClr val="FFC7CE"/>
                    </a:solidFill>
                  </a:tcPr>
                </a:tc>
                <a:tc>
                  <a:txBody>
                    <a:bodyPr/>
                    <a:lstStyle/>
                    <a:p>
                      <a:pPr algn="r" fontAlgn="b"/>
                      <a:r>
                        <a:rPr lang="en-US" sz="1600" b="0" i="0" u="none" strike="noStrike" dirty="0">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r>
              <a:tr h="278087">
                <a:tc>
                  <a:txBody>
                    <a:bodyPr/>
                    <a:lstStyle/>
                    <a:p>
                      <a:pPr algn="l" fontAlgn="b"/>
                      <a:r>
                        <a:rPr lang="en-US" sz="1600" b="0" i="0" u="none" strike="noStrike">
                          <a:solidFill>
                            <a:srgbClr val="000000"/>
                          </a:solidFill>
                          <a:latin typeface="Calibri"/>
                        </a:rPr>
                        <a:t>Sweet Rolls</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9C0006"/>
                          </a:solidFill>
                          <a:latin typeface="Calibri"/>
                        </a:rPr>
                        <a:t>0.3</a:t>
                      </a:r>
                    </a:p>
                  </a:txBody>
                  <a:tcPr marL="13904" marR="13904" marT="13904" marB="0" anchor="b">
                    <a:lnL>
                      <a:noFill/>
                    </a:lnL>
                    <a:lnR>
                      <a:noFill/>
                    </a:lnR>
                    <a:lnT>
                      <a:noFill/>
                    </a:lnT>
                    <a:lnB>
                      <a:noFill/>
                    </a:lnB>
                    <a:solidFill>
                      <a:srgbClr val="FFC7CE"/>
                    </a:solidFill>
                  </a:tcPr>
                </a:tc>
                <a:tc>
                  <a:txBody>
                    <a:bodyPr/>
                    <a:lstStyle/>
                    <a:p>
                      <a:pPr algn="r" fontAlgn="b"/>
                      <a:r>
                        <a:rPr lang="en-US" sz="1600" b="0" i="0" u="none" strike="noStrike" dirty="0">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r>
              <a:tr h="278087">
                <a:tc>
                  <a:txBody>
                    <a:bodyPr/>
                    <a:lstStyle/>
                    <a:p>
                      <a:pPr algn="l" fontAlgn="b"/>
                      <a:r>
                        <a:rPr lang="en-US" sz="1600" b="0" i="0" u="none" strike="noStrike">
                          <a:solidFill>
                            <a:srgbClr val="000000"/>
                          </a:solidFill>
                          <a:latin typeface="Calibri"/>
                        </a:rPr>
                        <a:t>Cookie</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0.0</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9C0006"/>
                          </a:solidFill>
                          <a:latin typeface="Calibri"/>
                        </a:rPr>
                        <a:t>0.3</a:t>
                      </a:r>
                    </a:p>
                  </a:txBody>
                  <a:tcPr marL="13904" marR="13904" marT="13904" marB="0" anchor="b">
                    <a:lnL>
                      <a:noFill/>
                    </a:lnL>
                    <a:lnR>
                      <a:noFill/>
                    </a:lnR>
                    <a:lnT>
                      <a:noFill/>
                    </a:lnT>
                    <a:lnB>
                      <a:noFill/>
                    </a:lnB>
                    <a:solidFill>
                      <a:srgbClr val="FFC7CE"/>
                    </a:solidFill>
                  </a:tcPr>
                </a:tc>
                <a:tc>
                  <a:txBody>
                    <a:bodyPr/>
                    <a:lstStyle/>
                    <a:p>
                      <a:pPr algn="r" fontAlgn="b"/>
                      <a:r>
                        <a:rPr lang="en-US" sz="1600" b="0" i="0" u="none" strike="noStrike" dirty="0">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0.2</a:t>
                      </a:r>
                    </a:p>
                  </a:txBody>
                  <a:tcPr marL="13904" marR="13904" marT="13904" marB="0" anchor="b">
                    <a:lnL>
                      <a:noFill/>
                    </a:lnL>
                    <a:lnR>
                      <a:noFill/>
                    </a:lnR>
                    <a:lnT>
                      <a:noFill/>
                    </a:lnT>
                    <a:lnB>
                      <a:noFill/>
                    </a:lnB>
                  </a:tcPr>
                </a:tc>
              </a:tr>
              <a:tr h="278087">
                <a:tc>
                  <a:txBody>
                    <a:bodyPr/>
                    <a:lstStyle/>
                    <a:p>
                      <a:pPr algn="l" fontAlgn="b"/>
                      <a:r>
                        <a:rPr lang="en-US" sz="1600" b="0" i="0" u="none" strike="noStrike">
                          <a:solidFill>
                            <a:srgbClr val="000000"/>
                          </a:solidFill>
                          <a:latin typeface="Calibri"/>
                        </a:rPr>
                        <a:t>Muffin</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0.0</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0.1</a:t>
                      </a:r>
                    </a:p>
                  </a:txBody>
                  <a:tcPr marL="13904" marR="13904" marT="13904" marB="0" anchor="b">
                    <a:lnL>
                      <a:noFill/>
                    </a:lnL>
                    <a:lnR>
                      <a:noFill/>
                    </a:lnR>
                    <a:lnT>
                      <a:noFill/>
                    </a:lnT>
                    <a:lnB>
                      <a:noFill/>
                    </a:lnB>
                  </a:tcPr>
                </a:tc>
              </a:tr>
              <a:tr h="278087">
                <a:tc>
                  <a:txBody>
                    <a:bodyPr/>
                    <a:lstStyle/>
                    <a:p>
                      <a:pPr algn="l" fontAlgn="b"/>
                      <a:r>
                        <a:rPr lang="en-US" sz="1600" b="0" i="0" u="none" strike="noStrike">
                          <a:solidFill>
                            <a:srgbClr val="000000"/>
                          </a:solidFill>
                          <a:latin typeface="Calibri"/>
                        </a:rPr>
                        <a:t>Pastry</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0.2</a:t>
                      </a:r>
                    </a:p>
                  </a:txBody>
                  <a:tcPr marL="13904" marR="13904" marT="13904" marB="0" anchor="b">
                    <a:lnL>
                      <a:noFill/>
                    </a:lnL>
                    <a:lnR>
                      <a:noFill/>
                    </a:lnR>
                    <a:lnT>
                      <a:noFill/>
                    </a:lnT>
                    <a:lnB>
                      <a:noFill/>
                    </a:lnB>
                  </a:tcPr>
                </a:tc>
                <a:tc>
                  <a:txBody>
                    <a:bodyPr/>
                    <a:lstStyle/>
                    <a:p>
                      <a:pPr algn="r" fontAlgn="b"/>
                      <a:r>
                        <a:rPr lang="en-US" sz="1600" b="0" i="0" u="none" strike="noStrike">
                          <a:solidFill>
                            <a:srgbClr val="000000"/>
                          </a:solidFill>
                          <a:latin typeface="Calibri"/>
                        </a:rPr>
                        <a:t>0.1</a:t>
                      </a:r>
                    </a:p>
                  </a:txBody>
                  <a:tcPr marL="13904" marR="13904" marT="1390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0.0</a:t>
                      </a:r>
                    </a:p>
                  </a:txBody>
                  <a:tcPr marL="13904" marR="13904" marT="13904" marB="0" anchor="b">
                    <a:lnL>
                      <a:noFill/>
                    </a:lnL>
                    <a:lnR>
                      <a:noFill/>
                    </a:lnR>
                    <a:lnT>
                      <a:noFill/>
                    </a:lnT>
                    <a:lnB>
                      <a:noFill/>
                    </a:lnB>
                  </a:tcPr>
                </a:tc>
              </a:tr>
            </a:tbl>
          </a:graphicData>
        </a:graphic>
      </p:graphicFrame>
      <p:sp>
        <p:nvSpPr>
          <p:cNvPr id="4" name="TextBox 3"/>
          <p:cNvSpPr txBox="1"/>
          <p:nvPr/>
        </p:nvSpPr>
        <p:spPr>
          <a:xfrm>
            <a:off x="4253334" y="1191496"/>
            <a:ext cx="2080698" cy="338554"/>
          </a:xfrm>
          <a:prstGeom prst="rect">
            <a:avLst/>
          </a:prstGeom>
          <a:noFill/>
        </p:spPr>
        <p:txBody>
          <a:bodyPr wrap="none" rtlCol="0">
            <a:spAutoFit/>
          </a:bodyPr>
          <a:lstStyle/>
          <a:p>
            <a:r>
              <a:rPr lang="en-US" sz="1600" dirty="0" smtClean="0">
                <a:solidFill>
                  <a:srgbClr val="0070C0"/>
                </a:solidFill>
              </a:rPr>
              <a:t>Highlight support &gt; 0.2</a:t>
            </a:r>
            <a:endParaRPr lang="en-US" sz="1600" dirty="0">
              <a:solidFill>
                <a:srgbClr val="0070C0"/>
              </a:solidFill>
            </a:endParaRPr>
          </a:p>
        </p:txBody>
      </p:sp>
      <p:graphicFrame>
        <p:nvGraphicFramePr>
          <p:cNvPr id="5" name="Table 4"/>
          <p:cNvGraphicFramePr>
            <a:graphicFrameLocks noGrp="1"/>
          </p:cNvGraphicFramePr>
          <p:nvPr/>
        </p:nvGraphicFramePr>
        <p:xfrm>
          <a:off x="1022339" y="4147720"/>
          <a:ext cx="7331942" cy="1968932"/>
        </p:xfrm>
        <a:graphic>
          <a:graphicData uri="http://schemas.openxmlformats.org/drawingml/2006/table">
            <a:tbl>
              <a:tblPr/>
              <a:tblGrid>
                <a:gridCol w="1107502"/>
                <a:gridCol w="1107502"/>
                <a:gridCol w="1107502"/>
                <a:gridCol w="1107502"/>
                <a:gridCol w="897216"/>
                <a:gridCol w="897216"/>
                <a:gridCol w="1107502"/>
              </a:tblGrid>
              <a:tr h="281276">
                <a:tc>
                  <a:txBody>
                    <a:bodyPr/>
                    <a:lstStyle/>
                    <a:p>
                      <a:pPr algn="l" fontAlgn="b"/>
                      <a:r>
                        <a:rPr lang="en-US" sz="1600" b="1" i="0" u="none" strike="noStrike" dirty="0">
                          <a:solidFill>
                            <a:srgbClr val="000000"/>
                          </a:solidFill>
                          <a:latin typeface="Calibri"/>
                        </a:rPr>
                        <a:t>Confidence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Cake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Pie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Sweet Rolls</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Cookie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Muffin</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Pastry</a:t>
                      </a:r>
                    </a:p>
                  </a:txBody>
                  <a:tcPr marL="14064" marR="14064" marT="14064" marB="0" anchor="b">
                    <a:lnL>
                      <a:noFill/>
                    </a:lnL>
                    <a:lnR>
                      <a:noFill/>
                    </a:lnR>
                    <a:lnT>
                      <a:noFill/>
                    </a:lnT>
                    <a:lnB>
                      <a:noFill/>
                    </a:lnB>
                  </a:tcPr>
                </a:tc>
              </a:tr>
              <a:tr h="281276">
                <a:tc>
                  <a:txBody>
                    <a:bodyPr/>
                    <a:lstStyle/>
                    <a:p>
                      <a:pPr algn="l" fontAlgn="b"/>
                      <a:r>
                        <a:rPr lang="en-US" sz="1600" b="0" i="0" u="none" strike="noStrike" dirty="0">
                          <a:solidFill>
                            <a:srgbClr val="000000"/>
                          </a:solidFill>
                          <a:latin typeface="Calibri"/>
                        </a:rPr>
                        <a:t>Cake</a:t>
                      </a:r>
                    </a:p>
                  </a:txBody>
                  <a:tcPr marL="14064" marR="14064" marT="1406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0.17</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0.67</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0.17</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0.00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0.17</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Pie</a:t>
                      </a:r>
                    </a:p>
                  </a:txBody>
                  <a:tcPr marL="14064" marR="14064" marT="14064" marB="0" anchor="b">
                    <a:lnL>
                      <a:noFill/>
                    </a:lnL>
                    <a:lnR>
                      <a:noFill/>
                    </a:lnR>
                    <a:lnT>
                      <a:noFill/>
                    </a:lnT>
                    <a:lnB>
                      <a:noFill/>
                    </a:lnB>
                  </a:tcPr>
                </a:tc>
                <a:tc>
                  <a:txBody>
                    <a:bodyPr/>
                    <a:lstStyle/>
                    <a:p>
                      <a:pPr algn="r" fontAlgn="b"/>
                      <a:r>
                        <a:rPr lang="en-US" sz="1600" b="0" i="0" u="none" strike="noStrike" dirty="0">
                          <a:solidFill>
                            <a:srgbClr val="9C0006"/>
                          </a:solidFill>
                          <a:latin typeface="Calibri"/>
                        </a:rPr>
                        <a:t>0.80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dirty="0">
                          <a:solidFill>
                            <a:srgbClr val="000000"/>
                          </a:solidFill>
                          <a:latin typeface="Calibri"/>
                        </a:rPr>
                        <a:t>0.20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0.40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0.20</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Sweet Rolls</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dirty="0">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dirty="0">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0.75</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Cookie</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0.00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dirty="0">
                          <a:solidFill>
                            <a:srgbClr val="9C0006"/>
                          </a:solidFill>
                          <a:latin typeface="Calibri"/>
                        </a:rPr>
                        <a:t>0.75</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dirty="0">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r>
              <a:tr h="281276">
                <a:tc>
                  <a:txBody>
                    <a:bodyPr/>
                    <a:lstStyle/>
                    <a:p>
                      <a:pPr algn="l" fontAlgn="b"/>
                      <a:r>
                        <a:rPr lang="en-US" sz="1600" b="0" i="0" u="none" strike="noStrike">
                          <a:solidFill>
                            <a:srgbClr val="000000"/>
                          </a:solidFill>
                          <a:latin typeface="Calibri"/>
                        </a:rPr>
                        <a:t>Muffin</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c>
                  <a:txBody>
                    <a:bodyPr/>
                    <a:lstStyle/>
                    <a:p>
                      <a:pPr algn="r" fontAlgn="b"/>
                      <a:r>
                        <a:rPr lang="en-US" sz="1600" b="0" i="0" u="none" strike="noStrike" dirty="0">
                          <a:solidFill>
                            <a:srgbClr val="9C0006"/>
                          </a:solidFill>
                          <a:latin typeface="Calibri"/>
                        </a:rPr>
                        <a:t>0.67</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dirty="0">
                          <a:solidFill>
                            <a:srgbClr val="000000"/>
                          </a:solidFill>
                          <a:latin typeface="Calibri"/>
                        </a:rPr>
                        <a:t>0.00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Pastry</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0.00</a:t>
                      </a:r>
                    </a:p>
                  </a:txBody>
                  <a:tcPr marL="14064" marR="14064" marT="14064" marB="0" anchor="b">
                    <a:lnL>
                      <a:noFill/>
                    </a:lnL>
                    <a:lnR>
                      <a:noFill/>
                    </a:lnR>
                    <a:lnT>
                      <a:noFill/>
                    </a:lnT>
                    <a:lnB>
                      <a:noFill/>
                    </a:lnB>
                  </a:tcPr>
                </a:tc>
              </a:tr>
            </a:tbl>
          </a:graphicData>
        </a:graphic>
      </p:graphicFrame>
      <p:sp>
        <p:nvSpPr>
          <p:cNvPr id="6" name="TextBox 5"/>
          <p:cNvSpPr txBox="1"/>
          <p:nvPr/>
        </p:nvSpPr>
        <p:spPr>
          <a:xfrm>
            <a:off x="3325079" y="3837722"/>
            <a:ext cx="3662862" cy="338554"/>
          </a:xfrm>
          <a:prstGeom prst="rect">
            <a:avLst/>
          </a:prstGeom>
          <a:noFill/>
        </p:spPr>
        <p:txBody>
          <a:bodyPr wrap="none" rtlCol="0">
            <a:spAutoFit/>
          </a:bodyPr>
          <a:lstStyle/>
          <a:p>
            <a:r>
              <a:rPr lang="en-US" sz="1600" dirty="0" smtClean="0">
                <a:solidFill>
                  <a:srgbClr val="0070C0"/>
                </a:solidFill>
              </a:rPr>
              <a:t>Highlight confidence&gt; 0.4;  Row-&gt; Column</a:t>
            </a:r>
            <a:endParaRPr lang="en-US" sz="1600" dirty="0">
              <a:solidFill>
                <a:srgbClr val="0070C0"/>
              </a:solidFill>
            </a:endParaRPr>
          </a:p>
        </p:txBody>
      </p:sp>
      <p:graphicFrame>
        <p:nvGraphicFramePr>
          <p:cNvPr id="7" name="Table 6"/>
          <p:cNvGraphicFramePr>
            <a:graphicFrameLocks noGrp="1"/>
          </p:cNvGraphicFramePr>
          <p:nvPr/>
        </p:nvGraphicFramePr>
        <p:xfrm>
          <a:off x="304793" y="1771076"/>
          <a:ext cx="478750" cy="1651002"/>
        </p:xfrm>
        <a:graphic>
          <a:graphicData uri="http://schemas.openxmlformats.org/drawingml/2006/table">
            <a:tbl>
              <a:tblPr/>
              <a:tblGrid>
                <a:gridCol w="478750"/>
              </a:tblGrid>
              <a:tr h="275167">
                <a:tc>
                  <a:txBody>
                    <a:bodyPr/>
                    <a:lstStyle/>
                    <a:p>
                      <a:pPr algn="r" fontAlgn="b"/>
                      <a:r>
                        <a:rPr lang="en-US" sz="1600" b="0" i="0" u="none" strike="noStrike" dirty="0">
                          <a:solidFill>
                            <a:srgbClr val="000000"/>
                          </a:solidFill>
                          <a:latin typeface="Calibri"/>
                        </a:rPr>
                        <a:t>0.6</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0.5</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0.4</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0.4</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chemeClr val="tx1"/>
                          </a:solidFill>
                          <a:latin typeface="Calibri"/>
                        </a:rPr>
                        <a:t>0.3</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0.4</a:t>
                      </a:r>
                    </a:p>
                  </a:txBody>
                  <a:tcPr marL="13759" marR="13759" marT="13759" marB="0" anchor="b">
                    <a:lnL>
                      <a:noFill/>
                    </a:lnL>
                    <a:lnR>
                      <a:noFill/>
                    </a:lnR>
                    <a:lnT>
                      <a:noFill/>
                    </a:lnT>
                    <a:lnB>
                      <a:noFill/>
                    </a:lnB>
                  </a:tcPr>
                </a:tc>
              </a:tr>
            </a:tbl>
          </a:graphicData>
        </a:graphic>
      </p:graphicFrame>
      <p:sp>
        <p:nvSpPr>
          <p:cNvPr id="8" name="TextBox 7"/>
          <p:cNvSpPr txBox="1"/>
          <p:nvPr/>
        </p:nvSpPr>
        <p:spPr>
          <a:xfrm>
            <a:off x="1704109" y="3588327"/>
            <a:ext cx="1342034" cy="338554"/>
          </a:xfrm>
          <a:prstGeom prst="rect">
            <a:avLst/>
          </a:prstGeom>
          <a:noFill/>
        </p:spPr>
        <p:txBody>
          <a:bodyPr wrap="none" rtlCol="0">
            <a:spAutoFit/>
          </a:bodyPr>
          <a:lstStyle/>
          <a:p>
            <a:r>
              <a:rPr lang="en-US" sz="1600" dirty="0" smtClean="0">
                <a:solidFill>
                  <a:schemeClr val="accent6">
                    <a:lumMod val="75000"/>
                  </a:schemeClr>
                </a:solidFill>
              </a:rPr>
              <a:t>0.4/0.6 = 0.67</a:t>
            </a:r>
            <a:endParaRPr lang="en-US" sz="1600" dirty="0">
              <a:solidFill>
                <a:schemeClr val="accent6">
                  <a:lumMod val="75000"/>
                </a:schemeClr>
              </a:solidFill>
            </a:endParaRPr>
          </a:p>
        </p:txBody>
      </p:sp>
      <p:cxnSp>
        <p:nvCxnSpPr>
          <p:cNvPr id="10" name="Straight Arrow Connector 9"/>
          <p:cNvCxnSpPr>
            <a:stCxn id="8" idx="3"/>
          </p:cNvCxnSpPr>
          <p:nvPr/>
        </p:nvCxnSpPr>
        <p:spPr>
          <a:xfrm>
            <a:off x="3046143" y="3757604"/>
            <a:ext cx="916257" cy="731269"/>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p:cNvCxnSpPr>
          <p:nvPr/>
        </p:nvCxnSpPr>
        <p:spPr>
          <a:xfrm flipV="1">
            <a:off x="3046143" y="1995055"/>
            <a:ext cx="943966" cy="1762549"/>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flipH="1" flipV="1">
            <a:off x="886691" y="1995055"/>
            <a:ext cx="2159452" cy="1762549"/>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a:t>
            </a:r>
            <a:endParaRPr lang="en-US" dirty="0"/>
          </a:p>
        </p:txBody>
      </p:sp>
      <p:graphicFrame>
        <p:nvGraphicFramePr>
          <p:cNvPr id="3" name="Table 2"/>
          <p:cNvGraphicFramePr>
            <a:graphicFrameLocks noGrp="1"/>
          </p:cNvGraphicFramePr>
          <p:nvPr/>
        </p:nvGraphicFramePr>
        <p:xfrm>
          <a:off x="1050059" y="4230832"/>
          <a:ext cx="7048714" cy="1892877"/>
        </p:xfrm>
        <a:graphic>
          <a:graphicData uri="http://schemas.openxmlformats.org/drawingml/2006/table">
            <a:tbl>
              <a:tblPr/>
              <a:tblGrid>
                <a:gridCol w="1064720"/>
                <a:gridCol w="1064720"/>
                <a:gridCol w="1064720"/>
                <a:gridCol w="1064720"/>
                <a:gridCol w="862557"/>
                <a:gridCol w="862557"/>
                <a:gridCol w="1064720"/>
              </a:tblGrid>
              <a:tr h="270411">
                <a:tc>
                  <a:txBody>
                    <a:bodyPr/>
                    <a:lstStyle/>
                    <a:p>
                      <a:pPr algn="l" fontAlgn="b"/>
                      <a:r>
                        <a:rPr lang="en-US" sz="1600" b="1" i="0" u="none" strike="noStrike" dirty="0">
                          <a:solidFill>
                            <a:srgbClr val="000000"/>
                          </a:solidFill>
                          <a:latin typeface="Calibri"/>
                        </a:rPr>
                        <a:t>Lift</a:t>
                      </a:r>
                    </a:p>
                  </a:txBody>
                  <a:tcPr marL="13521" marR="13521" marT="13521" marB="0" anchor="b">
                    <a:lnL>
                      <a:noFill/>
                    </a:lnL>
                    <a:lnR>
                      <a:noFill/>
                    </a:lnR>
                    <a:lnT>
                      <a:noFill/>
                    </a:lnT>
                    <a:lnB>
                      <a:noFill/>
                    </a:lnB>
                  </a:tcPr>
                </a:tc>
                <a:tc>
                  <a:txBody>
                    <a:bodyPr/>
                    <a:lstStyle/>
                    <a:p>
                      <a:pPr algn="l" fontAlgn="b"/>
                      <a:r>
                        <a:rPr lang="en-US" sz="1600" b="0" i="0" u="none" strike="noStrike">
                          <a:solidFill>
                            <a:srgbClr val="000000"/>
                          </a:solidFill>
                          <a:latin typeface="Calibri"/>
                        </a:rPr>
                        <a:t>Cake</a:t>
                      </a:r>
                    </a:p>
                  </a:txBody>
                  <a:tcPr marL="13521" marR="13521" marT="13521" marB="0" anchor="b">
                    <a:lnL>
                      <a:noFill/>
                    </a:lnL>
                    <a:lnR>
                      <a:noFill/>
                    </a:lnR>
                    <a:lnT>
                      <a:noFill/>
                    </a:lnT>
                    <a:lnB>
                      <a:noFill/>
                    </a:lnB>
                  </a:tcPr>
                </a:tc>
                <a:tc>
                  <a:txBody>
                    <a:bodyPr/>
                    <a:lstStyle/>
                    <a:p>
                      <a:pPr algn="l" fontAlgn="b"/>
                      <a:r>
                        <a:rPr lang="en-US" sz="1600" b="0" i="0" u="none" strike="noStrike">
                          <a:solidFill>
                            <a:srgbClr val="000000"/>
                          </a:solidFill>
                          <a:latin typeface="Calibri"/>
                        </a:rPr>
                        <a:t>Pie</a:t>
                      </a:r>
                    </a:p>
                  </a:txBody>
                  <a:tcPr marL="13521" marR="13521" marT="13521" marB="0" anchor="b">
                    <a:lnL>
                      <a:noFill/>
                    </a:lnL>
                    <a:lnR>
                      <a:noFill/>
                    </a:lnR>
                    <a:lnT>
                      <a:noFill/>
                    </a:lnT>
                    <a:lnB>
                      <a:noFill/>
                    </a:lnB>
                  </a:tcPr>
                </a:tc>
                <a:tc>
                  <a:txBody>
                    <a:bodyPr/>
                    <a:lstStyle/>
                    <a:p>
                      <a:pPr algn="l" fontAlgn="b"/>
                      <a:r>
                        <a:rPr lang="en-US" sz="1600" b="0" i="0" u="none" strike="noStrike">
                          <a:solidFill>
                            <a:srgbClr val="000000"/>
                          </a:solidFill>
                          <a:latin typeface="Calibri"/>
                        </a:rPr>
                        <a:t>Sweet Rolls</a:t>
                      </a:r>
                    </a:p>
                  </a:txBody>
                  <a:tcPr marL="13521" marR="13521" marT="13521" marB="0" anchor="b">
                    <a:lnL>
                      <a:noFill/>
                    </a:lnL>
                    <a:lnR>
                      <a:noFill/>
                    </a:lnR>
                    <a:lnT>
                      <a:noFill/>
                    </a:lnT>
                    <a:lnB>
                      <a:noFill/>
                    </a:lnB>
                  </a:tcPr>
                </a:tc>
                <a:tc>
                  <a:txBody>
                    <a:bodyPr/>
                    <a:lstStyle/>
                    <a:p>
                      <a:pPr algn="l" fontAlgn="b"/>
                      <a:r>
                        <a:rPr lang="en-US" sz="1600" b="0" i="0" u="none" strike="noStrike">
                          <a:solidFill>
                            <a:srgbClr val="000000"/>
                          </a:solidFill>
                          <a:latin typeface="Calibri"/>
                        </a:rPr>
                        <a:t>Cookie</a:t>
                      </a:r>
                    </a:p>
                  </a:txBody>
                  <a:tcPr marL="13521" marR="13521" marT="13521" marB="0" anchor="b">
                    <a:lnL>
                      <a:noFill/>
                    </a:lnL>
                    <a:lnR>
                      <a:noFill/>
                    </a:lnR>
                    <a:lnT>
                      <a:noFill/>
                    </a:lnT>
                    <a:lnB>
                      <a:noFill/>
                    </a:lnB>
                  </a:tcPr>
                </a:tc>
                <a:tc>
                  <a:txBody>
                    <a:bodyPr/>
                    <a:lstStyle/>
                    <a:p>
                      <a:pPr algn="l" fontAlgn="b"/>
                      <a:r>
                        <a:rPr lang="en-US" sz="1600" b="0" i="0" u="none" strike="noStrike">
                          <a:solidFill>
                            <a:srgbClr val="000000"/>
                          </a:solidFill>
                          <a:latin typeface="Calibri"/>
                        </a:rPr>
                        <a:t>Muffin</a:t>
                      </a:r>
                    </a:p>
                  </a:txBody>
                  <a:tcPr marL="13521" marR="13521" marT="13521" marB="0" anchor="b">
                    <a:lnL>
                      <a:noFill/>
                    </a:lnL>
                    <a:lnR>
                      <a:noFill/>
                    </a:lnR>
                    <a:lnT>
                      <a:noFill/>
                    </a:lnT>
                    <a:lnB>
                      <a:noFill/>
                    </a:lnB>
                  </a:tcPr>
                </a:tc>
                <a:tc>
                  <a:txBody>
                    <a:bodyPr/>
                    <a:lstStyle/>
                    <a:p>
                      <a:pPr algn="l" fontAlgn="b"/>
                      <a:r>
                        <a:rPr lang="en-US" sz="1600" b="0" i="0" u="none" strike="noStrike">
                          <a:solidFill>
                            <a:srgbClr val="000000"/>
                          </a:solidFill>
                          <a:latin typeface="Calibri"/>
                        </a:rPr>
                        <a:t>Pastry</a:t>
                      </a:r>
                    </a:p>
                  </a:txBody>
                  <a:tcPr marL="13521" marR="13521" marT="13521" marB="0" anchor="b">
                    <a:lnL>
                      <a:noFill/>
                    </a:lnL>
                    <a:lnR>
                      <a:noFill/>
                    </a:lnR>
                    <a:lnT>
                      <a:noFill/>
                    </a:lnT>
                    <a:lnB>
                      <a:noFill/>
                    </a:lnB>
                  </a:tcPr>
                </a:tc>
              </a:tr>
              <a:tr h="270411">
                <a:tc>
                  <a:txBody>
                    <a:bodyPr/>
                    <a:lstStyle/>
                    <a:p>
                      <a:pPr algn="l" fontAlgn="b"/>
                      <a:r>
                        <a:rPr lang="en-US" sz="1600" b="0" i="0" u="none" strike="noStrike" dirty="0">
                          <a:solidFill>
                            <a:srgbClr val="000000"/>
                          </a:solidFill>
                          <a:latin typeface="Calibri"/>
                        </a:rPr>
                        <a:t>Cake</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0.28</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1.33</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0.42</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0.00</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0.56</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0.83</a:t>
                      </a:r>
                    </a:p>
                  </a:txBody>
                  <a:tcPr marL="13521" marR="13521" marT="13521" marB="0" anchor="b">
                    <a:lnL>
                      <a:noFill/>
                    </a:lnL>
                    <a:lnR>
                      <a:noFill/>
                    </a:lnR>
                    <a:lnT>
                      <a:noFill/>
                    </a:lnT>
                    <a:lnB>
                      <a:noFill/>
                    </a:lnB>
                  </a:tcPr>
                </a:tc>
              </a:tr>
              <a:tr h="270411">
                <a:tc>
                  <a:txBody>
                    <a:bodyPr/>
                    <a:lstStyle/>
                    <a:p>
                      <a:pPr algn="l" fontAlgn="b"/>
                      <a:r>
                        <a:rPr lang="en-US" sz="1600" b="0" i="0" u="none" strike="noStrike">
                          <a:solidFill>
                            <a:srgbClr val="000000"/>
                          </a:solidFill>
                          <a:latin typeface="Calibri"/>
                        </a:rPr>
                        <a:t>Pie</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1.33</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0.40</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1.00</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0.50</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0.67</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0.50</a:t>
                      </a:r>
                    </a:p>
                  </a:txBody>
                  <a:tcPr marL="13521" marR="13521" marT="13521" marB="0" anchor="b">
                    <a:lnL>
                      <a:noFill/>
                    </a:lnL>
                    <a:lnR>
                      <a:noFill/>
                    </a:lnR>
                    <a:lnT>
                      <a:noFill/>
                    </a:lnT>
                    <a:lnB>
                      <a:noFill/>
                    </a:lnB>
                  </a:tcPr>
                </a:tc>
              </a:tr>
              <a:tr h="270411">
                <a:tc>
                  <a:txBody>
                    <a:bodyPr/>
                    <a:lstStyle/>
                    <a:p>
                      <a:pPr algn="l" fontAlgn="b"/>
                      <a:r>
                        <a:rPr lang="en-US" sz="1600" b="0" i="0" u="none" strike="noStrike">
                          <a:solidFill>
                            <a:srgbClr val="000000"/>
                          </a:solidFill>
                          <a:latin typeface="Calibri"/>
                        </a:rPr>
                        <a:t>Sweet Rolls</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0.42</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1.00</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1.25</a:t>
                      </a:r>
                    </a:p>
                  </a:txBody>
                  <a:tcPr marL="13521" marR="13521" marT="13521" marB="0" anchor="b">
                    <a:lnL>
                      <a:noFill/>
                    </a:lnL>
                    <a:lnR>
                      <a:noFill/>
                    </a:lnR>
                    <a:lnT>
                      <a:noFill/>
                    </a:lnT>
                    <a:lnB>
                      <a:noFill/>
                    </a:lnB>
                  </a:tcPr>
                </a:tc>
                <a:tc>
                  <a:txBody>
                    <a:bodyPr/>
                    <a:lstStyle/>
                    <a:p>
                      <a:pPr algn="r" fontAlgn="b"/>
                      <a:r>
                        <a:rPr lang="en-US" sz="1600" b="0" i="0" u="none" strike="noStrike">
                          <a:solidFill>
                            <a:srgbClr val="9C6500"/>
                          </a:solidFill>
                          <a:latin typeface="Calibri"/>
                        </a:rPr>
                        <a:t>1.88</a:t>
                      </a:r>
                    </a:p>
                  </a:txBody>
                  <a:tcPr marL="13521" marR="13521" marT="13521" marB="0" anchor="b">
                    <a:lnL>
                      <a:noFill/>
                    </a:lnL>
                    <a:lnR>
                      <a:noFill/>
                    </a:lnR>
                    <a:lnT>
                      <a:noFill/>
                    </a:lnT>
                    <a:lnB>
                      <a:noFill/>
                    </a:lnB>
                    <a:solidFill>
                      <a:srgbClr val="FFEB9C"/>
                    </a:solidFill>
                  </a:tcPr>
                </a:tc>
                <a:tc>
                  <a:txBody>
                    <a:bodyPr/>
                    <a:lstStyle/>
                    <a:p>
                      <a:pPr algn="r" fontAlgn="b"/>
                      <a:r>
                        <a:rPr lang="en-US" sz="1600" b="0" i="0" u="none" strike="noStrike">
                          <a:solidFill>
                            <a:srgbClr val="000000"/>
                          </a:solidFill>
                          <a:latin typeface="Calibri"/>
                        </a:rPr>
                        <a:t>0.83</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0.63</a:t>
                      </a:r>
                    </a:p>
                  </a:txBody>
                  <a:tcPr marL="13521" marR="13521" marT="13521" marB="0" anchor="b">
                    <a:lnL>
                      <a:noFill/>
                    </a:lnL>
                    <a:lnR>
                      <a:noFill/>
                    </a:lnR>
                    <a:lnT>
                      <a:noFill/>
                    </a:lnT>
                    <a:lnB>
                      <a:noFill/>
                    </a:lnB>
                  </a:tcPr>
                </a:tc>
              </a:tr>
              <a:tr h="270411">
                <a:tc>
                  <a:txBody>
                    <a:bodyPr/>
                    <a:lstStyle/>
                    <a:p>
                      <a:pPr algn="l" fontAlgn="b"/>
                      <a:r>
                        <a:rPr lang="en-US" sz="1600" b="0" i="0" u="none" strike="noStrike">
                          <a:solidFill>
                            <a:srgbClr val="000000"/>
                          </a:solidFill>
                          <a:latin typeface="Calibri"/>
                        </a:rPr>
                        <a:t>Cookie</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0.00</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0.50</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9C6500"/>
                          </a:solidFill>
                          <a:latin typeface="Calibri"/>
                        </a:rPr>
                        <a:t>1.88</a:t>
                      </a:r>
                    </a:p>
                  </a:txBody>
                  <a:tcPr marL="13521" marR="13521" marT="13521" marB="0" anchor="b">
                    <a:lnL>
                      <a:noFill/>
                    </a:lnL>
                    <a:lnR>
                      <a:noFill/>
                    </a:lnR>
                    <a:lnT>
                      <a:noFill/>
                    </a:lnT>
                    <a:lnB>
                      <a:noFill/>
                    </a:lnB>
                    <a:solidFill>
                      <a:srgbClr val="FFEB9C"/>
                    </a:solidFill>
                  </a:tcPr>
                </a:tc>
                <a:tc>
                  <a:txBody>
                    <a:bodyPr/>
                    <a:lstStyle/>
                    <a:p>
                      <a:pPr algn="r" fontAlgn="b"/>
                      <a:r>
                        <a:rPr lang="en-US" sz="1600" b="0" i="0" u="none" strike="noStrike" dirty="0">
                          <a:solidFill>
                            <a:srgbClr val="000000"/>
                          </a:solidFill>
                          <a:latin typeface="Calibri"/>
                        </a:rPr>
                        <a:t>1.25</a:t>
                      </a:r>
                    </a:p>
                  </a:txBody>
                  <a:tcPr marL="13521" marR="13521" marT="13521" marB="0" anchor="b">
                    <a:lnL>
                      <a:noFill/>
                    </a:lnL>
                    <a:lnR>
                      <a:noFill/>
                    </a:lnR>
                    <a:lnT>
                      <a:noFill/>
                    </a:lnT>
                    <a:lnB>
                      <a:noFill/>
                    </a:lnB>
                  </a:tcPr>
                </a:tc>
                <a:tc>
                  <a:txBody>
                    <a:bodyPr/>
                    <a:lstStyle/>
                    <a:p>
                      <a:pPr algn="r" fontAlgn="b"/>
                      <a:r>
                        <a:rPr lang="en-US" sz="1600" b="0" i="0" u="none" strike="noStrike">
                          <a:solidFill>
                            <a:srgbClr val="9C6500"/>
                          </a:solidFill>
                          <a:latin typeface="Calibri"/>
                        </a:rPr>
                        <a:t>1.67</a:t>
                      </a:r>
                    </a:p>
                  </a:txBody>
                  <a:tcPr marL="13521" marR="13521" marT="13521" marB="0" anchor="b">
                    <a:lnL>
                      <a:noFill/>
                    </a:lnL>
                    <a:lnR>
                      <a:noFill/>
                    </a:lnR>
                    <a:lnT>
                      <a:noFill/>
                    </a:lnT>
                    <a:lnB>
                      <a:noFill/>
                    </a:lnB>
                    <a:solidFill>
                      <a:srgbClr val="FFEB9C"/>
                    </a:solidFill>
                  </a:tcPr>
                </a:tc>
                <a:tc>
                  <a:txBody>
                    <a:bodyPr/>
                    <a:lstStyle/>
                    <a:p>
                      <a:pPr algn="r" fontAlgn="b"/>
                      <a:r>
                        <a:rPr lang="en-US" sz="1600" b="0" i="0" u="none" strike="noStrike">
                          <a:solidFill>
                            <a:srgbClr val="000000"/>
                          </a:solidFill>
                          <a:latin typeface="Calibri"/>
                        </a:rPr>
                        <a:t>1.25</a:t>
                      </a:r>
                    </a:p>
                  </a:txBody>
                  <a:tcPr marL="13521" marR="13521" marT="13521" marB="0" anchor="b">
                    <a:lnL>
                      <a:noFill/>
                    </a:lnL>
                    <a:lnR>
                      <a:noFill/>
                    </a:lnR>
                    <a:lnT>
                      <a:noFill/>
                    </a:lnT>
                    <a:lnB>
                      <a:noFill/>
                    </a:lnB>
                  </a:tcPr>
                </a:tc>
              </a:tr>
              <a:tr h="270411">
                <a:tc>
                  <a:txBody>
                    <a:bodyPr/>
                    <a:lstStyle/>
                    <a:p>
                      <a:pPr algn="l" fontAlgn="b"/>
                      <a:r>
                        <a:rPr lang="en-US" sz="1600" b="0" i="0" u="none" strike="noStrike">
                          <a:solidFill>
                            <a:srgbClr val="000000"/>
                          </a:solidFill>
                          <a:latin typeface="Calibri"/>
                        </a:rPr>
                        <a:t>Muffin</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0.56</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0.67</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0.83</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9C6500"/>
                          </a:solidFill>
                          <a:latin typeface="Calibri"/>
                        </a:rPr>
                        <a:t>1.67</a:t>
                      </a:r>
                    </a:p>
                  </a:txBody>
                  <a:tcPr marL="13521" marR="13521" marT="13521" marB="0" anchor="b">
                    <a:lnL>
                      <a:noFill/>
                    </a:lnL>
                    <a:lnR>
                      <a:noFill/>
                    </a:lnR>
                    <a:lnT>
                      <a:noFill/>
                    </a:lnT>
                    <a:lnB>
                      <a:noFill/>
                    </a:lnB>
                    <a:solidFill>
                      <a:srgbClr val="FFEB9C"/>
                    </a:solidFill>
                  </a:tcPr>
                </a:tc>
                <a:tc>
                  <a:txBody>
                    <a:bodyPr/>
                    <a:lstStyle/>
                    <a:p>
                      <a:pPr algn="r" fontAlgn="b"/>
                      <a:r>
                        <a:rPr lang="en-US" sz="1600" b="0" i="0" u="none" strike="noStrike">
                          <a:solidFill>
                            <a:srgbClr val="000000"/>
                          </a:solidFill>
                          <a:latin typeface="Calibri"/>
                        </a:rPr>
                        <a:t>0.00</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0.83</a:t>
                      </a:r>
                    </a:p>
                  </a:txBody>
                  <a:tcPr marL="13521" marR="13521" marT="13521" marB="0" anchor="b">
                    <a:lnL>
                      <a:noFill/>
                    </a:lnL>
                    <a:lnR>
                      <a:noFill/>
                    </a:lnR>
                    <a:lnT>
                      <a:noFill/>
                    </a:lnT>
                    <a:lnB>
                      <a:noFill/>
                    </a:lnB>
                  </a:tcPr>
                </a:tc>
              </a:tr>
              <a:tr h="270411">
                <a:tc>
                  <a:txBody>
                    <a:bodyPr/>
                    <a:lstStyle/>
                    <a:p>
                      <a:pPr algn="l" fontAlgn="b"/>
                      <a:r>
                        <a:rPr lang="en-US" sz="1600" b="0" i="0" u="none" strike="noStrike">
                          <a:solidFill>
                            <a:srgbClr val="000000"/>
                          </a:solidFill>
                          <a:latin typeface="Calibri"/>
                        </a:rPr>
                        <a:t>Pastry</a:t>
                      </a:r>
                    </a:p>
                  </a:txBody>
                  <a:tcPr marL="13521" marR="13521" marT="13521" marB="0" anchor="b">
                    <a:lnL>
                      <a:noFill/>
                    </a:lnL>
                    <a:lnR>
                      <a:noFill/>
                    </a:lnR>
                    <a:lnT>
                      <a:noFill/>
                    </a:lnT>
                    <a:lnB>
                      <a:noFill/>
                    </a:lnB>
                  </a:tcPr>
                </a:tc>
                <a:tc>
                  <a:txBody>
                    <a:bodyPr/>
                    <a:lstStyle/>
                    <a:p>
                      <a:pPr algn="r" fontAlgn="b"/>
                      <a:r>
                        <a:rPr lang="en-US" sz="1600" b="0" i="0" u="none" strike="noStrike">
                          <a:solidFill>
                            <a:srgbClr val="000000"/>
                          </a:solidFill>
                          <a:latin typeface="Calibri"/>
                        </a:rPr>
                        <a:t>0.83</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0.50</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0.63</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1.25</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0.83</a:t>
                      </a:r>
                    </a:p>
                  </a:txBody>
                  <a:tcPr marL="13521" marR="13521" marT="13521"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0.00</a:t>
                      </a:r>
                    </a:p>
                  </a:txBody>
                  <a:tcPr marL="13521" marR="13521" marT="13521" marB="0" anchor="b">
                    <a:lnL>
                      <a:noFill/>
                    </a:lnL>
                    <a:lnR>
                      <a:noFill/>
                    </a:lnR>
                    <a:lnT>
                      <a:noFill/>
                    </a:lnT>
                    <a:lnB>
                      <a:noFill/>
                    </a:lnB>
                  </a:tcPr>
                </a:tc>
              </a:tr>
            </a:tbl>
          </a:graphicData>
        </a:graphic>
      </p:graphicFrame>
      <p:graphicFrame>
        <p:nvGraphicFramePr>
          <p:cNvPr id="4" name="Table 3"/>
          <p:cNvGraphicFramePr>
            <a:graphicFrameLocks noGrp="1"/>
          </p:cNvGraphicFramePr>
          <p:nvPr/>
        </p:nvGraphicFramePr>
        <p:xfrm>
          <a:off x="966921" y="1335247"/>
          <a:ext cx="7331942" cy="1968932"/>
        </p:xfrm>
        <a:graphic>
          <a:graphicData uri="http://schemas.openxmlformats.org/drawingml/2006/table">
            <a:tbl>
              <a:tblPr/>
              <a:tblGrid>
                <a:gridCol w="1107502"/>
                <a:gridCol w="1107502"/>
                <a:gridCol w="1107502"/>
                <a:gridCol w="1107502"/>
                <a:gridCol w="897216"/>
                <a:gridCol w="897216"/>
                <a:gridCol w="1107502"/>
              </a:tblGrid>
              <a:tr h="281276">
                <a:tc>
                  <a:txBody>
                    <a:bodyPr/>
                    <a:lstStyle/>
                    <a:p>
                      <a:pPr algn="l" fontAlgn="b"/>
                      <a:r>
                        <a:rPr lang="en-US" sz="1600" b="1" i="0" u="none" strike="noStrike">
                          <a:solidFill>
                            <a:srgbClr val="000000"/>
                          </a:solidFill>
                          <a:latin typeface="Calibri"/>
                        </a:rPr>
                        <a:t>Confidence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Cake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Pie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Sweet Rolls</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Cookie</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Muffin</a:t>
                      </a:r>
                    </a:p>
                  </a:txBody>
                  <a:tcPr marL="14064" marR="14064" marT="14064" marB="0" anchor="b">
                    <a:lnL>
                      <a:noFill/>
                    </a:lnL>
                    <a:lnR>
                      <a:noFill/>
                    </a:lnR>
                    <a:lnT>
                      <a:noFill/>
                    </a:lnT>
                    <a:lnB>
                      <a:noFill/>
                    </a:lnB>
                  </a:tcPr>
                </a:tc>
                <a:tc>
                  <a:txBody>
                    <a:bodyPr/>
                    <a:lstStyle/>
                    <a:p>
                      <a:pPr algn="l" fontAlgn="b"/>
                      <a:r>
                        <a:rPr lang="en-US" sz="1600" b="0" i="0" u="none" strike="noStrike">
                          <a:solidFill>
                            <a:srgbClr val="000000"/>
                          </a:solidFill>
                          <a:latin typeface="Calibri"/>
                        </a:rPr>
                        <a:t>Pastry</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Cake</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0.17</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0.67</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0.17</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0.00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0.17</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Pie</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0.80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0.20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0.40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0.20</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Sweet Rolls</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0.75</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Cookie</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0.00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0.75</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r>
              <a:tr h="281276">
                <a:tc>
                  <a:txBody>
                    <a:bodyPr/>
                    <a:lstStyle/>
                    <a:p>
                      <a:pPr algn="l" fontAlgn="b"/>
                      <a:r>
                        <a:rPr lang="en-US" sz="1600" b="0" i="0" u="none" strike="noStrike">
                          <a:solidFill>
                            <a:srgbClr val="000000"/>
                          </a:solidFill>
                          <a:latin typeface="Calibri"/>
                        </a:rPr>
                        <a:t>Muffin</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0.67</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0.00</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0.33</a:t>
                      </a:r>
                    </a:p>
                  </a:txBody>
                  <a:tcPr marL="14064" marR="14064" marT="14064" marB="0" anchor="b">
                    <a:lnL>
                      <a:noFill/>
                    </a:lnL>
                    <a:lnR>
                      <a:noFill/>
                    </a:lnR>
                    <a:lnT>
                      <a:noFill/>
                    </a:lnT>
                    <a:lnB>
                      <a:noFill/>
                    </a:lnB>
                  </a:tcPr>
                </a:tc>
              </a:tr>
              <a:tr h="281276">
                <a:tc>
                  <a:txBody>
                    <a:bodyPr/>
                    <a:lstStyle/>
                    <a:p>
                      <a:pPr algn="l" fontAlgn="b"/>
                      <a:r>
                        <a:rPr lang="en-US" sz="1600" b="0" i="0" u="none" strike="noStrike">
                          <a:solidFill>
                            <a:srgbClr val="000000"/>
                          </a:solidFill>
                          <a:latin typeface="Calibri"/>
                        </a:rPr>
                        <a:t>Pastry</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a:solidFill>
                            <a:srgbClr val="9C0006"/>
                          </a:solidFill>
                          <a:latin typeface="Calibri"/>
                        </a:rPr>
                        <a:t>0.50</a:t>
                      </a:r>
                    </a:p>
                  </a:txBody>
                  <a:tcPr marL="14064" marR="14064" marT="14064" marB="0" anchor="b">
                    <a:lnL>
                      <a:noFill/>
                    </a:lnL>
                    <a:lnR>
                      <a:noFill/>
                    </a:lnR>
                    <a:lnT>
                      <a:noFill/>
                    </a:lnT>
                    <a:lnB>
                      <a:noFill/>
                    </a:lnB>
                    <a:solidFill>
                      <a:srgbClr val="FFC7CE"/>
                    </a:solidFill>
                  </a:tcPr>
                </a:tc>
                <a:tc>
                  <a:txBody>
                    <a:bodyPr/>
                    <a:lstStyle/>
                    <a:p>
                      <a:pPr algn="r" fontAlgn="b"/>
                      <a:r>
                        <a:rPr lang="en-US" sz="1600" b="0" i="0" u="none" strike="noStrike">
                          <a:solidFill>
                            <a:srgbClr val="000000"/>
                          </a:solidFill>
                          <a:latin typeface="Calibri"/>
                        </a:rPr>
                        <a:t>0.25</a:t>
                      </a:r>
                    </a:p>
                  </a:txBody>
                  <a:tcPr marL="14064" marR="14064" marT="14064"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0.00</a:t>
                      </a:r>
                    </a:p>
                  </a:txBody>
                  <a:tcPr marL="14064" marR="14064" marT="14064" marB="0" anchor="b">
                    <a:lnL>
                      <a:noFill/>
                    </a:lnL>
                    <a:lnR>
                      <a:noFill/>
                    </a:lnR>
                    <a:lnT>
                      <a:noFill/>
                    </a:lnT>
                    <a:lnB>
                      <a:noFill/>
                    </a:lnB>
                  </a:tcPr>
                </a:tc>
              </a:tr>
            </a:tbl>
          </a:graphicData>
        </a:graphic>
      </p:graphicFrame>
      <p:sp>
        <p:nvSpPr>
          <p:cNvPr id="5" name="TextBox 4"/>
          <p:cNvSpPr txBox="1"/>
          <p:nvPr/>
        </p:nvSpPr>
        <p:spPr>
          <a:xfrm>
            <a:off x="4668982" y="3726873"/>
            <a:ext cx="2813527" cy="369332"/>
          </a:xfrm>
          <a:prstGeom prst="rect">
            <a:avLst/>
          </a:prstGeom>
          <a:noFill/>
        </p:spPr>
        <p:txBody>
          <a:bodyPr wrap="none" rtlCol="0">
            <a:spAutoFit/>
          </a:bodyPr>
          <a:lstStyle/>
          <a:p>
            <a:r>
              <a:rPr lang="en-US" dirty="0" smtClean="0">
                <a:solidFill>
                  <a:srgbClr val="0070C0"/>
                </a:solidFill>
              </a:rPr>
              <a:t>Lift = Confidence/P(column)</a:t>
            </a:r>
            <a:endParaRPr lang="en-US" dirty="0">
              <a:solidFill>
                <a:srgbClr val="0070C0"/>
              </a:solidFill>
            </a:endParaRPr>
          </a:p>
        </p:txBody>
      </p:sp>
      <p:graphicFrame>
        <p:nvGraphicFramePr>
          <p:cNvPr id="6" name="Table 5"/>
          <p:cNvGraphicFramePr>
            <a:graphicFrameLocks noGrp="1"/>
          </p:cNvGraphicFramePr>
          <p:nvPr/>
        </p:nvGraphicFramePr>
        <p:xfrm>
          <a:off x="304793" y="1618676"/>
          <a:ext cx="478750" cy="1651002"/>
        </p:xfrm>
        <a:graphic>
          <a:graphicData uri="http://schemas.openxmlformats.org/drawingml/2006/table">
            <a:tbl>
              <a:tblPr/>
              <a:tblGrid>
                <a:gridCol w="478750"/>
              </a:tblGrid>
              <a:tr h="275167">
                <a:tc>
                  <a:txBody>
                    <a:bodyPr/>
                    <a:lstStyle/>
                    <a:p>
                      <a:pPr algn="r" fontAlgn="b"/>
                      <a:r>
                        <a:rPr lang="en-US" sz="1600" b="0" i="0" u="none" strike="noStrike" dirty="0">
                          <a:solidFill>
                            <a:srgbClr val="000000"/>
                          </a:solidFill>
                          <a:latin typeface="Calibri"/>
                        </a:rPr>
                        <a:t>0.6</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0.5</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0.4</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0.4</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chemeClr val="tx1"/>
                          </a:solidFill>
                          <a:latin typeface="Calibri"/>
                        </a:rPr>
                        <a:t>0.3</a:t>
                      </a:r>
                    </a:p>
                  </a:txBody>
                  <a:tcPr marL="13759" marR="13759" marT="13759" marB="0" anchor="b">
                    <a:lnL>
                      <a:noFill/>
                    </a:lnL>
                    <a:lnR>
                      <a:noFill/>
                    </a:lnR>
                    <a:lnT>
                      <a:noFill/>
                    </a:lnT>
                    <a:lnB>
                      <a:noFill/>
                    </a:lnB>
                  </a:tcPr>
                </a:tc>
              </a:tr>
              <a:tr h="275167">
                <a:tc>
                  <a:txBody>
                    <a:bodyPr/>
                    <a:lstStyle/>
                    <a:p>
                      <a:pPr algn="r" fontAlgn="b"/>
                      <a:r>
                        <a:rPr lang="en-US" sz="1600" b="0" i="0" u="none" strike="noStrike" dirty="0">
                          <a:solidFill>
                            <a:srgbClr val="000000"/>
                          </a:solidFill>
                          <a:latin typeface="Calibri"/>
                        </a:rPr>
                        <a:t>0.4</a:t>
                      </a:r>
                    </a:p>
                  </a:txBody>
                  <a:tcPr marL="13759" marR="13759" marT="13759" marB="0" anchor="b">
                    <a:lnL>
                      <a:noFill/>
                    </a:lnL>
                    <a:lnR>
                      <a:noFill/>
                    </a:lnR>
                    <a:lnT>
                      <a:noFill/>
                    </a:lnT>
                    <a:lnB>
                      <a:noFill/>
                    </a:lnB>
                  </a:tcPr>
                </a:tc>
              </a:tr>
            </a:tbl>
          </a:graphicData>
        </a:graphic>
      </p:graphicFrame>
      <p:sp>
        <p:nvSpPr>
          <p:cNvPr id="7" name="TextBox 6"/>
          <p:cNvSpPr txBox="1"/>
          <p:nvPr/>
        </p:nvSpPr>
        <p:spPr>
          <a:xfrm>
            <a:off x="2189018" y="3768436"/>
            <a:ext cx="1446230" cy="338554"/>
          </a:xfrm>
          <a:prstGeom prst="rect">
            <a:avLst/>
          </a:prstGeom>
          <a:noFill/>
        </p:spPr>
        <p:txBody>
          <a:bodyPr wrap="none" rtlCol="0">
            <a:spAutoFit/>
          </a:bodyPr>
          <a:lstStyle/>
          <a:p>
            <a:r>
              <a:rPr lang="en-US" sz="1600" dirty="0" smtClean="0">
                <a:solidFill>
                  <a:srgbClr val="C00000"/>
                </a:solidFill>
              </a:rPr>
              <a:t>0.67/0.5 = 1.33</a:t>
            </a:r>
            <a:endParaRPr lang="en-US" sz="1600" dirty="0">
              <a:solidFill>
                <a:srgbClr val="C00000"/>
              </a:solidFill>
            </a:endParaRPr>
          </a:p>
        </p:txBody>
      </p:sp>
      <p:cxnSp>
        <p:nvCxnSpPr>
          <p:cNvPr id="9" name="Straight Arrow Connector 8"/>
          <p:cNvCxnSpPr>
            <a:stCxn id="7" idx="3"/>
          </p:cNvCxnSpPr>
          <p:nvPr/>
        </p:nvCxnSpPr>
        <p:spPr>
          <a:xfrm>
            <a:off x="3635248" y="3937713"/>
            <a:ext cx="341007" cy="565014"/>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flipV="1">
            <a:off x="3635248" y="1884219"/>
            <a:ext cx="257879" cy="2053494"/>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flipH="1" flipV="1">
            <a:off x="872836" y="2050473"/>
            <a:ext cx="2762412" cy="188724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Dimensions</a:t>
            </a:r>
            <a:endParaRPr lang="en-US" dirty="0"/>
          </a:p>
        </p:txBody>
      </p:sp>
      <p:sp>
        <p:nvSpPr>
          <p:cNvPr id="3" name="TextBox 2"/>
          <p:cNvSpPr txBox="1"/>
          <p:nvPr/>
        </p:nvSpPr>
        <p:spPr>
          <a:xfrm>
            <a:off x="290944" y="1163781"/>
            <a:ext cx="5846620" cy="646331"/>
          </a:xfrm>
          <a:prstGeom prst="rect">
            <a:avLst/>
          </a:prstGeom>
          <a:noFill/>
        </p:spPr>
        <p:txBody>
          <a:bodyPr wrap="square" rtlCol="0">
            <a:spAutoFit/>
          </a:bodyPr>
          <a:lstStyle/>
          <a:p>
            <a:r>
              <a:rPr lang="en-US" dirty="0" smtClean="0"/>
              <a:t>A -&gt; B</a:t>
            </a:r>
          </a:p>
          <a:p>
            <a:r>
              <a:rPr lang="en-US" dirty="0" smtClean="0"/>
              <a:t>both are itemsets, both could be any combination of items</a:t>
            </a:r>
            <a:endParaRPr lang="en-US" dirty="0"/>
          </a:p>
        </p:txBody>
      </p:sp>
      <p:sp>
        <p:nvSpPr>
          <p:cNvPr id="4" name="TextBox 3"/>
          <p:cNvSpPr txBox="1"/>
          <p:nvPr/>
        </p:nvSpPr>
        <p:spPr>
          <a:xfrm>
            <a:off x="290946" y="1787235"/>
            <a:ext cx="4613563" cy="1200329"/>
          </a:xfrm>
          <a:prstGeom prst="rect">
            <a:avLst/>
          </a:prstGeom>
          <a:noFill/>
        </p:spPr>
        <p:txBody>
          <a:bodyPr wrap="square" rtlCol="0">
            <a:spAutoFit/>
          </a:bodyPr>
          <a:lstStyle/>
          <a:p>
            <a:r>
              <a:rPr lang="en-US" dirty="0" smtClean="0"/>
              <a:t>Combinations</a:t>
            </a:r>
          </a:p>
          <a:p>
            <a:r>
              <a:rPr lang="en-US" dirty="0" smtClean="0"/>
              <a:t>Try simple: items a, b, c, d</a:t>
            </a:r>
          </a:p>
          <a:p>
            <a:r>
              <a:rPr lang="en-US" dirty="0" smtClean="0"/>
              <a:t>How many ways can these 4 items be arranged without caring about order?</a:t>
            </a:r>
          </a:p>
        </p:txBody>
      </p:sp>
      <p:graphicFrame>
        <p:nvGraphicFramePr>
          <p:cNvPr id="1026" name="Object 2"/>
          <p:cNvGraphicFramePr>
            <a:graphicFrameLocks noChangeAspect="1"/>
          </p:cNvGraphicFramePr>
          <p:nvPr/>
        </p:nvGraphicFramePr>
        <p:xfrm>
          <a:off x="394856" y="3136036"/>
          <a:ext cx="2057400" cy="533400"/>
        </p:xfrm>
        <a:graphic>
          <a:graphicData uri="http://schemas.openxmlformats.org/presentationml/2006/ole">
            <mc:AlternateContent xmlns:mc="http://schemas.openxmlformats.org/markup-compatibility/2006">
              <mc:Choice xmlns:v="urn:schemas-microsoft-com:vml" Requires="v">
                <p:oleObj spid="_x0000_s1038" name="Document" r:id="rId3" imgW="2059427" imgH="552104" progId="Word.Document.12">
                  <p:embed/>
                </p:oleObj>
              </mc:Choice>
              <mc:Fallback>
                <p:oleObj name="Document" r:id="rId3" imgW="2059427" imgH="552104"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56" y="3136036"/>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Table 5"/>
          <p:cNvGraphicFramePr>
            <a:graphicFrameLocks noGrp="1"/>
          </p:cNvGraphicFramePr>
          <p:nvPr/>
        </p:nvGraphicFramePr>
        <p:xfrm>
          <a:off x="5818908" y="3167502"/>
          <a:ext cx="181400" cy="1314455"/>
        </p:xfrm>
        <a:graphic>
          <a:graphicData uri="http://schemas.openxmlformats.org/drawingml/2006/table">
            <a:tbl>
              <a:tblPr/>
              <a:tblGrid>
                <a:gridCol w="181400"/>
              </a:tblGrid>
              <a:tr h="262891">
                <a:tc>
                  <a:txBody>
                    <a:bodyPr/>
                    <a:lstStyle/>
                    <a:p>
                      <a:pPr algn="r" fontAlgn="b"/>
                      <a:r>
                        <a:rPr lang="en-US" sz="1600" b="0" i="0" u="none" strike="noStrike">
                          <a:solidFill>
                            <a:srgbClr val="000000"/>
                          </a:solidFill>
                          <a:latin typeface="Calibri"/>
                        </a:rPr>
                        <a:t>1</a:t>
                      </a:r>
                    </a:p>
                  </a:txBody>
                  <a:tcPr marL="13466" marR="13466" marT="13466" marB="0" anchor="b">
                    <a:lnL>
                      <a:noFill/>
                    </a:lnL>
                    <a:lnR>
                      <a:noFill/>
                    </a:lnR>
                    <a:lnT>
                      <a:noFill/>
                    </a:lnT>
                    <a:lnB>
                      <a:noFill/>
                    </a:lnB>
                  </a:tcPr>
                </a:tc>
              </a:tr>
              <a:tr h="262891">
                <a:tc>
                  <a:txBody>
                    <a:bodyPr/>
                    <a:lstStyle/>
                    <a:p>
                      <a:pPr algn="l" fontAlgn="b"/>
                      <a:r>
                        <a:rPr lang="en-US" sz="1600" b="0" i="0" u="none" strike="noStrike" dirty="0">
                          <a:solidFill>
                            <a:srgbClr val="000000"/>
                          </a:solidFill>
                          <a:latin typeface="Calibri"/>
                        </a:rPr>
                        <a:t>a</a:t>
                      </a:r>
                    </a:p>
                  </a:txBody>
                  <a:tcPr marL="13466" marR="13466" marT="13466" marB="0" anchor="b">
                    <a:lnL>
                      <a:noFill/>
                    </a:lnL>
                    <a:lnR>
                      <a:noFill/>
                    </a:lnR>
                    <a:lnT>
                      <a:noFill/>
                    </a:lnT>
                    <a:lnB>
                      <a:noFill/>
                    </a:lnB>
                  </a:tcPr>
                </a:tc>
              </a:tr>
              <a:tr h="262891">
                <a:tc>
                  <a:txBody>
                    <a:bodyPr/>
                    <a:lstStyle/>
                    <a:p>
                      <a:pPr algn="l" fontAlgn="b"/>
                      <a:r>
                        <a:rPr lang="en-US" sz="1600" b="0" i="0" u="none" strike="noStrike" dirty="0">
                          <a:solidFill>
                            <a:srgbClr val="000000"/>
                          </a:solidFill>
                          <a:latin typeface="Calibri"/>
                        </a:rPr>
                        <a:t>b</a:t>
                      </a:r>
                    </a:p>
                  </a:txBody>
                  <a:tcPr marL="13466" marR="13466" marT="13466" marB="0" anchor="b">
                    <a:lnL>
                      <a:noFill/>
                    </a:lnL>
                    <a:lnR>
                      <a:noFill/>
                    </a:lnR>
                    <a:lnT>
                      <a:noFill/>
                    </a:lnT>
                    <a:lnB>
                      <a:noFill/>
                    </a:lnB>
                  </a:tcPr>
                </a:tc>
              </a:tr>
              <a:tr h="262891">
                <a:tc>
                  <a:txBody>
                    <a:bodyPr/>
                    <a:lstStyle/>
                    <a:p>
                      <a:pPr algn="l" fontAlgn="b"/>
                      <a:r>
                        <a:rPr lang="en-US" sz="1600" b="0" i="0" u="none" strike="noStrike">
                          <a:solidFill>
                            <a:srgbClr val="000000"/>
                          </a:solidFill>
                          <a:latin typeface="Calibri"/>
                        </a:rPr>
                        <a:t>c</a:t>
                      </a:r>
                    </a:p>
                  </a:txBody>
                  <a:tcPr marL="13466" marR="13466" marT="13466" marB="0" anchor="b">
                    <a:lnL>
                      <a:noFill/>
                    </a:lnL>
                    <a:lnR>
                      <a:noFill/>
                    </a:lnR>
                    <a:lnT>
                      <a:noFill/>
                    </a:lnT>
                    <a:lnB>
                      <a:noFill/>
                    </a:lnB>
                  </a:tcPr>
                </a:tc>
              </a:tr>
              <a:tr h="262891">
                <a:tc>
                  <a:txBody>
                    <a:bodyPr/>
                    <a:lstStyle/>
                    <a:p>
                      <a:pPr algn="l" fontAlgn="b"/>
                      <a:r>
                        <a:rPr lang="en-US" sz="1600" b="0" i="0" u="none" strike="noStrike" dirty="0">
                          <a:solidFill>
                            <a:srgbClr val="000000"/>
                          </a:solidFill>
                          <a:latin typeface="Calibri"/>
                        </a:rPr>
                        <a:t>d</a:t>
                      </a:r>
                    </a:p>
                  </a:txBody>
                  <a:tcPr marL="13466" marR="13466" marT="13466" marB="0" anchor="b">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7728528" y="3167502"/>
          <a:ext cx="805872" cy="549460"/>
        </p:xfrm>
        <a:graphic>
          <a:graphicData uri="http://schemas.openxmlformats.org/drawingml/2006/table">
            <a:tbl>
              <a:tblPr/>
              <a:tblGrid>
                <a:gridCol w="201468"/>
                <a:gridCol w="201468"/>
                <a:gridCol w="201468"/>
                <a:gridCol w="201468"/>
              </a:tblGrid>
              <a:tr h="274730">
                <a:tc>
                  <a:txBody>
                    <a:bodyPr/>
                    <a:lstStyle/>
                    <a:p>
                      <a:pPr algn="r" fontAlgn="b"/>
                      <a:r>
                        <a:rPr lang="en-US" sz="1600" b="0" i="0" u="none" strike="noStrike" dirty="0">
                          <a:solidFill>
                            <a:srgbClr val="000000"/>
                          </a:solidFill>
                          <a:latin typeface="Calibri"/>
                        </a:rPr>
                        <a:t>4</a:t>
                      </a:r>
                    </a:p>
                  </a:txBody>
                  <a:tcPr marL="13737" marR="13737" marT="137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13737" marR="13737" marT="137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13737" marR="13737" marT="137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13737" marR="13737" marT="13737" marB="0" anchor="b">
                    <a:lnL>
                      <a:noFill/>
                    </a:lnL>
                    <a:lnR>
                      <a:noFill/>
                    </a:lnR>
                    <a:lnT>
                      <a:noFill/>
                    </a:lnT>
                    <a:lnB>
                      <a:noFill/>
                    </a:lnB>
                  </a:tcPr>
                </a:tc>
              </a:tr>
              <a:tr h="274730">
                <a:tc>
                  <a:txBody>
                    <a:bodyPr/>
                    <a:lstStyle/>
                    <a:p>
                      <a:pPr algn="l" fontAlgn="b"/>
                      <a:r>
                        <a:rPr lang="en-US" sz="1600" b="0" i="0" u="none" strike="noStrike">
                          <a:solidFill>
                            <a:srgbClr val="000000"/>
                          </a:solidFill>
                          <a:latin typeface="Calibri"/>
                        </a:rPr>
                        <a:t>a</a:t>
                      </a:r>
                    </a:p>
                  </a:txBody>
                  <a:tcPr marL="13737" marR="13737" marT="13737" marB="0" anchor="b">
                    <a:lnL>
                      <a:noFill/>
                    </a:lnL>
                    <a:lnR>
                      <a:noFill/>
                    </a:lnR>
                    <a:lnT>
                      <a:noFill/>
                    </a:lnT>
                    <a:lnB>
                      <a:noFill/>
                    </a:lnB>
                  </a:tcPr>
                </a:tc>
                <a:tc>
                  <a:txBody>
                    <a:bodyPr/>
                    <a:lstStyle/>
                    <a:p>
                      <a:pPr algn="l" fontAlgn="b"/>
                      <a:r>
                        <a:rPr lang="en-US" sz="1600" b="0" i="0" u="none" strike="noStrike">
                          <a:solidFill>
                            <a:srgbClr val="000000"/>
                          </a:solidFill>
                          <a:latin typeface="Calibri"/>
                        </a:rPr>
                        <a:t>b</a:t>
                      </a:r>
                    </a:p>
                  </a:txBody>
                  <a:tcPr marL="13737" marR="13737" marT="13737"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c</a:t>
                      </a:r>
                    </a:p>
                  </a:txBody>
                  <a:tcPr marL="13737" marR="13737" marT="13737"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d</a:t>
                      </a:r>
                    </a:p>
                  </a:txBody>
                  <a:tcPr marL="13737" marR="13737" marT="13737" marB="0" anchor="b">
                    <a:lnL>
                      <a:noFill/>
                    </a:lnL>
                    <a:lnR>
                      <a:noFill/>
                    </a:lnR>
                    <a:lnT>
                      <a:noFill/>
                    </a:lnT>
                    <a:lnB>
                      <a:noFill/>
                    </a:lnB>
                  </a:tcPr>
                </a:tc>
              </a:tr>
            </a:tbl>
          </a:graphicData>
        </a:graphic>
      </p:graphicFrame>
      <p:graphicFrame>
        <p:nvGraphicFramePr>
          <p:cNvPr id="1029" name="Object 5"/>
          <p:cNvGraphicFramePr>
            <a:graphicFrameLocks noChangeAspect="1"/>
          </p:cNvGraphicFramePr>
          <p:nvPr/>
        </p:nvGraphicFramePr>
        <p:xfrm>
          <a:off x="2232602" y="4396798"/>
          <a:ext cx="2971800" cy="488950"/>
        </p:xfrm>
        <a:graphic>
          <a:graphicData uri="http://schemas.openxmlformats.org/presentationml/2006/ole">
            <mc:AlternateContent xmlns:mc="http://schemas.openxmlformats.org/markup-compatibility/2006">
              <mc:Choice xmlns:v="urn:schemas-microsoft-com:vml" Requires="v">
                <p:oleObj spid="_x0000_s1039" name="Document" r:id="rId5" imgW="2974728" imgH="492359" progId="Word.Document.12">
                  <p:embed/>
                </p:oleObj>
              </mc:Choice>
              <mc:Fallback>
                <p:oleObj name="Document" r:id="rId5" imgW="2974728" imgH="492359" progId="Word.Document.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602" y="439679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Arrow Connector 14"/>
          <p:cNvCxnSpPr/>
          <p:nvPr/>
        </p:nvCxnSpPr>
        <p:spPr>
          <a:xfrm>
            <a:off x="1898073" y="4592207"/>
            <a:ext cx="29094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95455" y="4627418"/>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nvGraphicFramePr>
        <p:xfrm>
          <a:off x="6241157" y="3167502"/>
          <a:ext cx="411118" cy="1962149"/>
        </p:xfrm>
        <a:graphic>
          <a:graphicData uri="http://schemas.openxmlformats.org/drawingml/2006/table">
            <a:tbl>
              <a:tblPr/>
              <a:tblGrid>
                <a:gridCol w="205559"/>
                <a:gridCol w="205559"/>
              </a:tblGrid>
              <a:tr h="280307">
                <a:tc>
                  <a:txBody>
                    <a:bodyPr/>
                    <a:lstStyle/>
                    <a:p>
                      <a:pPr algn="r" fontAlgn="b"/>
                      <a:r>
                        <a:rPr lang="en-US" sz="1600" b="0" i="0" u="none" strike="noStrike">
                          <a:solidFill>
                            <a:srgbClr val="000000"/>
                          </a:solidFill>
                          <a:latin typeface="Calibri"/>
                        </a:rPr>
                        <a:t>2</a:t>
                      </a:r>
                    </a:p>
                  </a:txBody>
                  <a:tcPr marL="14015" marR="14015" marT="14015"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14015" marR="14015" marT="14015" marB="0" anchor="b">
                    <a:lnL>
                      <a:noFill/>
                    </a:lnL>
                    <a:lnR>
                      <a:noFill/>
                    </a:lnR>
                    <a:lnT>
                      <a:noFill/>
                    </a:lnT>
                    <a:lnB>
                      <a:noFill/>
                    </a:lnB>
                  </a:tcPr>
                </a:tc>
              </a:tr>
              <a:tr h="280307">
                <a:tc>
                  <a:txBody>
                    <a:bodyPr/>
                    <a:lstStyle/>
                    <a:p>
                      <a:pPr algn="l" fontAlgn="b"/>
                      <a:r>
                        <a:rPr lang="en-US" sz="1600" b="0" i="0" u="none" strike="noStrike">
                          <a:solidFill>
                            <a:srgbClr val="000000"/>
                          </a:solidFill>
                          <a:latin typeface="Calibri"/>
                        </a:rPr>
                        <a:t>a</a:t>
                      </a:r>
                    </a:p>
                  </a:txBody>
                  <a:tcPr marL="14015" marR="14015" marT="14015" marB="0" anchor="b">
                    <a:lnL>
                      <a:noFill/>
                    </a:lnL>
                    <a:lnR>
                      <a:noFill/>
                    </a:lnR>
                    <a:lnT>
                      <a:noFill/>
                    </a:lnT>
                    <a:lnB>
                      <a:noFill/>
                    </a:lnB>
                  </a:tcPr>
                </a:tc>
                <a:tc>
                  <a:txBody>
                    <a:bodyPr/>
                    <a:lstStyle/>
                    <a:p>
                      <a:pPr algn="l" fontAlgn="b"/>
                      <a:r>
                        <a:rPr lang="en-US" sz="1600" b="0" i="0" u="none" strike="noStrike">
                          <a:solidFill>
                            <a:srgbClr val="000000"/>
                          </a:solidFill>
                          <a:latin typeface="Calibri"/>
                        </a:rPr>
                        <a:t>a</a:t>
                      </a:r>
                    </a:p>
                  </a:txBody>
                  <a:tcPr marL="14015" marR="14015" marT="14015" marB="0" anchor="b">
                    <a:lnL>
                      <a:noFill/>
                    </a:lnL>
                    <a:lnR>
                      <a:noFill/>
                    </a:lnR>
                    <a:lnT>
                      <a:noFill/>
                    </a:lnT>
                    <a:lnB>
                      <a:noFill/>
                    </a:lnB>
                  </a:tcPr>
                </a:tc>
              </a:tr>
              <a:tr h="280307">
                <a:tc>
                  <a:txBody>
                    <a:bodyPr/>
                    <a:lstStyle/>
                    <a:p>
                      <a:pPr algn="l" fontAlgn="b"/>
                      <a:r>
                        <a:rPr lang="en-US" sz="1600" b="0" i="0" u="none" strike="noStrike">
                          <a:solidFill>
                            <a:srgbClr val="000000"/>
                          </a:solidFill>
                          <a:latin typeface="Calibri"/>
                        </a:rPr>
                        <a:t>a</a:t>
                      </a:r>
                    </a:p>
                  </a:txBody>
                  <a:tcPr marL="14015" marR="14015" marT="14015" marB="0" anchor="b">
                    <a:lnL>
                      <a:noFill/>
                    </a:lnL>
                    <a:lnR>
                      <a:noFill/>
                    </a:lnR>
                    <a:lnT>
                      <a:noFill/>
                    </a:lnT>
                    <a:lnB>
                      <a:noFill/>
                    </a:lnB>
                  </a:tcPr>
                </a:tc>
                <a:tc>
                  <a:txBody>
                    <a:bodyPr/>
                    <a:lstStyle/>
                    <a:p>
                      <a:pPr algn="l" fontAlgn="b"/>
                      <a:r>
                        <a:rPr lang="en-US" sz="1600" b="0" i="0" u="none" strike="noStrike">
                          <a:solidFill>
                            <a:srgbClr val="000000"/>
                          </a:solidFill>
                          <a:latin typeface="Calibri"/>
                        </a:rPr>
                        <a:t>b</a:t>
                      </a:r>
                    </a:p>
                  </a:txBody>
                  <a:tcPr marL="14015" marR="14015" marT="14015" marB="0" anchor="b">
                    <a:lnL>
                      <a:noFill/>
                    </a:lnL>
                    <a:lnR>
                      <a:noFill/>
                    </a:lnR>
                    <a:lnT>
                      <a:noFill/>
                    </a:lnT>
                    <a:lnB>
                      <a:noFill/>
                    </a:lnB>
                  </a:tcPr>
                </a:tc>
              </a:tr>
              <a:tr h="280307">
                <a:tc>
                  <a:txBody>
                    <a:bodyPr/>
                    <a:lstStyle/>
                    <a:p>
                      <a:pPr algn="l" fontAlgn="b"/>
                      <a:r>
                        <a:rPr lang="en-US" sz="1600" b="0" i="0" u="none" strike="noStrike">
                          <a:solidFill>
                            <a:srgbClr val="000000"/>
                          </a:solidFill>
                          <a:latin typeface="Calibri"/>
                        </a:rPr>
                        <a:t>a</a:t>
                      </a:r>
                    </a:p>
                  </a:txBody>
                  <a:tcPr marL="14015" marR="14015" marT="14015" marB="0" anchor="b">
                    <a:lnL>
                      <a:noFill/>
                    </a:lnL>
                    <a:lnR>
                      <a:noFill/>
                    </a:lnR>
                    <a:lnT>
                      <a:noFill/>
                    </a:lnT>
                    <a:lnB>
                      <a:noFill/>
                    </a:lnB>
                  </a:tcPr>
                </a:tc>
                <a:tc>
                  <a:txBody>
                    <a:bodyPr/>
                    <a:lstStyle/>
                    <a:p>
                      <a:pPr algn="l" fontAlgn="b"/>
                      <a:r>
                        <a:rPr lang="en-US" sz="1600" b="0" i="0" u="none" strike="noStrike">
                          <a:solidFill>
                            <a:srgbClr val="000000"/>
                          </a:solidFill>
                          <a:latin typeface="Calibri"/>
                        </a:rPr>
                        <a:t>c</a:t>
                      </a:r>
                    </a:p>
                  </a:txBody>
                  <a:tcPr marL="14015" marR="14015" marT="14015" marB="0" anchor="b">
                    <a:lnL>
                      <a:noFill/>
                    </a:lnL>
                    <a:lnR>
                      <a:noFill/>
                    </a:lnR>
                    <a:lnT>
                      <a:noFill/>
                    </a:lnT>
                    <a:lnB>
                      <a:noFill/>
                    </a:lnB>
                  </a:tcPr>
                </a:tc>
              </a:tr>
              <a:tr h="280307">
                <a:tc>
                  <a:txBody>
                    <a:bodyPr/>
                    <a:lstStyle/>
                    <a:p>
                      <a:pPr algn="l" fontAlgn="b"/>
                      <a:r>
                        <a:rPr lang="en-US" sz="1600" b="0" i="0" u="none" strike="noStrike">
                          <a:solidFill>
                            <a:srgbClr val="000000"/>
                          </a:solidFill>
                          <a:latin typeface="Calibri"/>
                        </a:rPr>
                        <a:t>a</a:t>
                      </a:r>
                    </a:p>
                  </a:txBody>
                  <a:tcPr marL="14015" marR="14015" marT="14015" marB="0" anchor="b">
                    <a:lnL>
                      <a:noFill/>
                    </a:lnL>
                    <a:lnR>
                      <a:noFill/>
                    </a:lnR>
                    <a:lnT>
                      <a:noFill/>
                    </a:lnT>
                    <a:lnB>
                      <a:noFill/>
                    </a:lnB>
                  </a:tcPr>
                </a:tc>
                <a:tc>
                  <a:txBody>
                    <a:bodyPr/>
                    <a:lstStyle/>
                    <a:p>
                      <a:pPr algn="l" fontAlgn="b"/>
                      <a:r>
                        <a:rPr lang="en-US" sz="1600" b="0" i="0" u="none" strike="noStrike">
                          <a:solidFill>
                            <a:srgbClr val="000000"/>
                          </a:solidFill>
                          <a:latin typeface="Calibri"/>
                        </a:rPr>
                        <a:t>d</a:t>
                      </a:r>
                    </a:p>
                  </a:txBody>
                  <a:tcPr marL="14015" marR="14015" marT="14015" marB="0" anchor="b">
                    <a:lnL>
                      <a:noFill/>
                    </a:lnL>
                    <a:lnR>
                      <a:noFill/>
                    </a:lnR>
                    <a:lnT>
                      <a:noFill/>
                    </a:lnT>
                    <a:lnB>
                      <a:noFill/>
                    </a:lnB>
                  </a:tcPr>
                </a:tc>
              </a:tr>
              <a:tr h="280307">
                <a:tc>
                  <a:txBody>
                    <a:bodyPr/>
                    <a:lstStyle/>
                    <a:p>
                      <a:pPr algn="l" fontAlgn="b"/>
                      <a:r>
                        <a:rPr lang="en-US" sz="1600" b="0" i="0" u="none" strike="noStrike">
                          <a:solidFill>
                            <a:srgbClr val="000000"/>
                          </a:solidFill>
                          <a:latin typeface="Calibri"/>
                        </a:rPr>
                        <a:t>b</a:t>
                      </a:r>
                    </a:p>
                  </a:txBody>
                  <a:tcPr marL="14015" marR="14015" marT="1401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c</a:t>
                      </a:r>
                    </a:p>
                  </a:txBody>
                  <a:tcPr marL="14015" marR="14015" marT="14015" marB="0" anchor="b">
                    <a:lnL>
                      <a:noFill/>
                    </a:lnL>
                    <a:lnR>
                      <a:noFill/>
                    </a:lnR>
                    <a:lnT>
                      <a:noFill/>
                    </a:lnT>
                    <a:lnB>
                      <a:noFill/>
                    </a:lnB>
                  </a:tcPr>
                </a:tc>
              </a:tr>
              <a:tr h="280307">
                <a:tc>
                  <a:txBody>
                    <a:bodyPr/>
                    <a:lstStyle/>
                    <a:p>
                      <a:pPr algn="l" fontAlgn="b"/>
                      <a:r>
                        <a:rPr lang="en-US" sz="1600" b="0" i="0" u="none" strike="noStrike">
                          <a:solidFill>
                            <a:srgbClr val="000000"/>
                          </a:solidFill>
                          <a:latin typeface="Calibri"/>
                        </a:rPr>
                        <a:t>b</a:t>
                      </a:r>
                    </a:p>
                  </a:txBody>
                  <a:tcPr marL="14015" marR="14015" marT="1401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d</a:t>
                      </a:r>
                    </a:p>
                  </a:txBody>
                  <a:tcPr marL="14015" marR="14015" marT="14015" marB="0" anchor="b">
                    <a:lnL>
                      <a:noFill/>
                    </a:lnL>
                    <a:lnR>
                      <a:noFill/>
                    </a:lnR>
                    <a:lnT>
                      <a:noFill/>
                    </a:lnT>
                    <a:lnB>
                      <a:noFill/>
                    </a:lnB>
                  </a:tcPr>
                </a:tc>
              </a:tr>
            </a:tbl>
          </a:graphicData>
        </a:graphic>
      </p:graphicFrame>
      <p:graphicFrame>
        <p:nvGraphicFramePr>
          <p:cNvPr id="19" name="Table 18"/>
          <p:cNvGraphicFramePr>
            <a:graphicFrameLocks noGrp="1"/>
          </p:cNvGraphicFramePr>
          <p:nvPr/>
        </p:nvGraphicFramePr>
        <p:xfrm>
          <a:off x="6893124" y="3167502"/>
          <a:ext cx="594555" cy="1351255"/>
        </p:xfrm>
        <a:graphic>
          <a:graphicData uri="http://schemas.openxmlformats.org/drawingml/2006/table">
            <a:tbl>
              <a:tblPr/>
              <a:tblGrid>
                <a:gridCol w="198185"/>
                <a:gridCol w="198185"/>
                <a:gridCol w="198185"/>
              </a:tblGrid>
              <a:tr h="270251">
                <a:tc>
                  <a:txBody>
                    <a:bodyPr/>
                    <a:lstStyle/>
                    <a:p>
                      <a:pPr algn="r" fontAlgn="b"/>
                      <a:r>
                        <a:rPr lang="en-US" sz="1600" b="0" i="0" u="none" strike="noStrike">
                          <a:solidFill>
                            <a:srgbClr val="000000"/>
                          </a:solidFill>
                          <a:latin typeface="Calibri"/>
                        </a:rPr>
                        <a:t>3</a:t>
                      </a:r>
                    </a:p>
                  </a:txBody>
                  <a:tcPr marL="13512" marR="13512" marT="13512"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13512" marR="13512" marT="13512"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13512" marR="13512" marT="13512" marB="0" anchor="b">
                    <a:lnL>
                      <a:noFill/>
                    </a:lnL>
                    <a:lnR>
                      <a:noFill/>
                    </a:lnR>
                    <a:lnT>
                      <a:noFill/>
                    </a:lnT>
                    <a:lnB>
                      <a:noFill/>
                    </a:lnB>
                  </a:tcPr>
                </a:tc>
              </a:tr>
              <a:tr h="270251">
                <a:tc>
                  <a:txBody>
                    <a:bodyPr/>
                    <a:lstStyle/>
                    <a:p>
                      <a:pPr algn="l" fontAlgn="b"/>
                      <a:r>
                        <a:rPr lang="en-US" sz="1600" b="0" i="0" u="none" strike="noStrike">
                          <a:solidFill>
                            <a:srgbClr val="000000"/>
                          </a:solidFill>
                          <a:latin typeface="Calibri"/>
                        </a:rPr>
                        <a:t>a</a:t>
                      </a:r>
                    </a:p>
                  </a:txBody>
                  <a:tcPr marL="13512" marR="13512" marT="13512" marB="0" anchor="b">
                    <a:lnL>
                      <a:noFill/>
                    </a:lnL>
                    <a:lnR>
                      <a:noFill/>
                    </a:lnR>
                    <a:lnT>
                      <a:noFill/>
                    </a:lnT>
                    <a:lnB>
                      <a:noFill/>
                    </a:lnB>
                  </a:tcPr>
                </a:tc>
                <a:tc>
                  <a:txBody>
                    <a:bodyPr/>
                    <a:lstStyle/>
                    <a:p>
                      <a:pPr algn="l" fontAlgn="b"/>
                      <a:r>
                        <a:rPr lang="en-US" sz="1600" b="0" i="0" u="none" strike="noStrike">
                          <a:solidFill>
                            <a:srgbClr val="000000"/>
                          </a:solidFill>
                          <a:latin typeface="Calibri"/>
                        </a:rPr>
                        <a:t>b</a:t>
                      </a:r>
                    </a:p>
                  </a:txBody>
                  <a:tcPr marL="13512" marR="13512" marT="13512" marB="0" anchor="b">
                    <a:lnL>
                      <a:noFill/>
                    </a:lnL>
                    <a:lnR>
                      <a:noFill/>
                    </a:lnR>
                    <a:lnT>
                      <a:noFill/>
                    </a:lnT>
                    <a:lnB>
                      <a:noFill/>
                    </a:lnB>
                  </a:tcPr>
                </a:tc>
                <a:tc>
                  <a:txBody>
                    <a:bodyPr/>
                    <a:lstStyle/>
                    <a:p>
                      <a:pPr algn="l" fontAlgn="b"/>
                      <a:r>
                        <a:rPr lang="en-US" sz="1600" b="0" i="0" u="none" strike="noStrike">
                          <a:solidFill>
                            <a:srgbClr val="000000"/>
                          </a:solidFill>
                          <a:latin typeface="Calibri"/>
                        </a:rPr>
                        <a:t>c</a:t>
                      </a:r>
                    </a:p>
                  </a:txBody>
                  <a:tcPr marL="13512" marR="13512" marT="13512" marB="0" anchor="b">
                    <a:lnL>
                      <a:noFill/>
                    </a:lnL>
                    <a:lnR>
                      <a:noFill/>
                    </a:lnR>
                    <a:lnT>
                      <a:noFill/>
                    </a:lnT>
                    <a:lnB>
                      <a:noFill/>
                    </a:lnB>
                  </a:tcPr>
                </a:tc>
              </a:tr>
              <a:tr h="270251">
                <a:tc>
                  <a:txBody>
                    <a:bodyPr/>
                    <a:lstStyle/>
                    <a:p>
                      <a:pPr algn="l" fontAlgn="b"/>
                      <a:r>
                        <a:rPr lang="en-US" sz="1600" b="0" i="0" u="none" strike="noStrike">
                          <a:solidFill>
                            <a:srgbClr val="000000"/>
                          </a:solidFill>
                          <a:latin typeface="Calibri"/>
                        </a:rPr>
                        <a:t>a</a:t>
                      </a:r>
                    </a:p>
                  </a:txBody>
                  <a:tcPr marL="13512" marR="13512" marT="13512" marB="0" anchor="b">
                    <a:lnL>
                      <a:noFill/>
                    </a:lnL>
                    <a:lnR>
                      <a:noFill/>
                    </a:lnR>
                    <a:lnT>
                      <a:noFill/>
                    </a:lnT>
                    <a:lnB>
                      <a:noFill/>
                    </a:lnB>
                  </a:tcPr>
                </a:tc>
                <a:tc>
                  <a:txBody>
                    <a:bodyPr/>
                    <a:lstStyle/>
                    <a:p>
                      <a:pPr algn="l" fontAlgn="b"/>
                      <a:r>
                        <a:rPr lang="en-US" sz="1600" b="0" i="0" u="none" strike="noStrike">
                          <a:solidFill>
                            <a:srgbClr val="000000"/>
                          </a:solidFill>
                          <a:latin typeface="Calibri"/>
                        </a:rPr>
                        <a:t>b</a:t>
                      </a:r>
                    </a:p>
                  </a:txBody>
                  <a:tcPr marL="13512" marR="13512" marT="13512" marB="0" anchor="b">
                    <a:lnL>
                      <a:noFill/>
                    </a:lnL>
                    <a:lnR>
                      <a:noFill/>
                    </a:lnR>
                    <a:lnT>
                      <a:noFill/>
                    </a:lnT>
                    <a:lnB>
                      <a:noFill/>
                    </a:lnB>
                  </a:tcPr>
                </a:tc>
                <a:tc>
                  <a:txBody>
                    <a:bodyPr/>
                    <a:lstStyle/>
                    <a:p>
                      <a:pPr algn="l" fontAlgn="b"/>
                      <a:r>
                        <a:rPr lang="en-US" sz="1600" b="0" i="0" u="none" strike="noStrike">
                          <a:solidFill>
                            <a:srgbClr val="000000"/>
                          </a:solidFill>
                          <a:latin typeface="Calibri"/>
                        </a:rPr>
                        <a:t>d</a:t>
                      </a:r>
                    </a:p>
                  </a:txBody>
                  <a:tcPr marL="13512" marR="13512" marT="13512" marB="0" anchor="b">
                    <a:lnL>
                      <a:noFill/>
                    </a:lnL>
                    <a:lnR>
                      <a:noFill/>
                    </a:lnR>
                    <a:lnT>
                      <a:noFill/>
                    </a:lnT>
                    <a:lnB>
                      <a:noFill/>
                    </a:lnB>
                  </a:tcPr>
                </a:tc>
              </a:tr>
              <a:tr h="270251">
                <a:tc>
                  <a:txBody>
                    <a:bodyPr/>
                    <a:lstStyle/>
                    <a:p>
                      <a:pPr algn="l" fontAlgn="b"/>
                      <a:r>
                        <a:rPr lang="en-US" sz="1600" b="0" i="0" u="none" strike="noStrike">
                          <a:solidFill>
                            <a:srgbClr val="000000"/>
                          </a:solidFill>
                          <a:latin typeface="Calibri"/>
                        </a:rPr>
                        <a:t>a</a:t>
                      </a:r>
                    </a:p>
                  </a:txBody>
                  <a:tcPr marL="13512" marR="13512" marT="13512" marB="0" anchor="b">
                    <a:lnL>
                      <a:noFill/>
                    </a:lnL>
                    <a:lnR>
                      <a:noFill/>
                    </a:lnR>
                    <a:lnT>
                      <a:noFill/>
                    </a:lnT>
                    <a:lnB>
                      <a:noFill/>
                    </a:lnB>
                  </a:tcPr>
                </a:tc>
                <a:tc>
                  <a:txBody>
                    <a:bodyPr/>
                    <a:lstStyle/>
                    <a:p>
                      <a:pPr algn="l" fontAlgn="b"/>
                      <a:r>
                        <a:rPr lang="en-US" sz="1600" b="0" i="0" u="none" strike="noStrike">
                          <a:solidFill>
                            <a:srgbClr val="000000"/>
                          </a:solidFill>
                          <a:latin typeface="Calibri"/>
                        </a:rPr>
                        <a:t>c</a:t>
                      </a:r>
                    </a:p>
                  </a:txBody>
                  <a:tcPr marL="13512" marR="13512" marT="1351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d</a:t>
                      </a:r>
                    </a:p>
                  </a:txBody>
                  <a:tcPr marL="13512" marR="13512" marT="13512" marB="0" anchor="b">
                    <a:lnL>
                      <a:noFill/>
                    </a:lnL>
                    <a:lnR>
                      <a:noFill/>
                    </a:lnR>
                    <a:lnT>
                      <a:noFill/>
                    </a:lnT>
                    <a:lnB>
                      <a:noFill/>
                    </a:lnB>
                  </a:tcPr>
                </a:tc>
              </a:tr>
              <a:tr h="270251">
                <a:tc>
                  <a:txBody>
                    <a:bodyPr/>
                    <a:lstStyle/>
                    <a:p>
                      <a:pPr algn="l" fontAlgn="b"/>
                      <a:r>
                        <a:rPr lang="en-US" sz="1600" b="0" i="0" u="none" strike="noStrike">
                          <a:solidFill>
                            <a:srgbClr val="000000"/>
                          </a:solidFill>
                          <a:latin typeface="Calibri"/>
                        </a:rPr>
                        <a:t>b</a:t>
                      </a:r>
                    </a:p>
                  </a:txBody>
                  <a:tcPr marL="13512" marR="13512" marT="13512" marB="0" anchor="b">
                    <a:lnL>
                      <a:noFill/>
                    </a:lnL>
                    <a:lnR>
                      <a:noFill/>
                    </a:lnR>
                    <a:lnT>
                      <a:noFill/>
                    </a:lnT>
                    <a:lnB>
                      <a:noFill/>
                    </a:lnB>
                  </a:tcPr>
                </a:tc>
                <a:tc>
                  <a:txBody>
                    <a:bodyPr/>
                    <a:lstStyle/>
                    <a:p>
                      <a:pPr algn="l" fontAlgn="b"/>
                      <a:r>
                        <a:rPr lang="en-US" sz="1600" b="0" i="0" u="none" strike="noStrike">
                          <a:solidFill>
                            <a:srgbClr val="000000"/>
                          </a:solidFill>
                          <a:latin typeface="Calibri"/>
                        </a:rPr>
                        <a:t>c</a:t>
                      </a:r>
                    </a:p>
                  </a:txBody>
                  <a:tcPr marL="13512" marR="13512" marT="1351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d</a:t>
                      </a:r>
                    </a:p>
                  </a:txBody>
                  <a:tcPr marL="13512" marR="13512" marT="13512" marB="0" anchor="b">
                    <a:lnL>
                      <a:noFill/>
                    </a:lnL>
                    <a:lnR>
                      <a:noFill/>
                    </a:lnR>
                    <a:lnT>
                      <a:noFill/>
                    </a:lnT>
                    <a:lnB>
                      <a:noFill/>
                    </a:lnB>
                  </a:tcPr>
                </a:tc>
              </a:tr>
            </a:tbl>
          </a:graphicData>
        </a:graphic>
      </p:graphicFrame>
      <p:graphicFrame>
        <p:nvGraphicFramePr>
          <p:cNvPr id="21" name="Table 20"/>
          <p:cNvGraphicFramePr>
            <a:graphicFrameLocks noGrp="1"/>
          </p:cNvGraphicFramePr>
          <p:nvPr/>
        </p:nvGraphicFramePr>
        <p:xfrm>
          <a:off x="147203" y="3835024"/>
          <a:ext cx="1648949" cy="2010344"/>
        </p:xfrm>
        <a:graphic>
          <a:graphicData uri="http://schemas.openxmlformats.org/drawingml/2006/table">
            <a:tbl>
              <a:tblPr/>
              <a:tblGrid>
                <a:gridCol w="458143"/>
                <a:gridCol w="1190806"/>
              </a:tblGrid>
              <a:tr h="210503">
                <a:tc>
                  <a:txBody>
                    <a:bodyPr/>
                    <a:lstStyle/>
                    <a:p>
                      <a:pPr algn="r" fontAlgn="b"/>
                      <a:r>
                        <a:rPr lang="en-US" sz="1600" b="0" i="0" u="none" strike="noStrike">
                          <a:solidFill>
                            <a:srgbClr val="000000"/>
                          </a:solidFill>
                          <a:latin typeface="Calibri"/>
                        </a:rPr>
                        <a:t>4</a:t>
                      </a:r>
                    </a:p>
                  </a:txBody>
                  <a:tcPr marL="14600" marR="14600" marT="14600" marB="0" anchor="b">
                    <a:lnL>
                      <a:noFill/>
                    </a:lnL>
                    <a:lnR>
                      <a:noFill/>
                    </a:lnR>
                    <a:lnT>
                      <a:noFill/>
                    </a:lnT>
                    <a:lnB>
                      <a:noFill/>
                    </a:lnB>
                  </a:tcPr>
                </a:tc>
                <a:tc>
                  <a:txBody>
                    <a:bodyPr/>
                    <a:lstStyle/>
                    <a:p>
                      <a:pPr algn="l" fontAlgn="b"/>
                      <a:r>
                        <a:rPr lang="en-US" sz="1600" b="0" i="0" u="none" strike="noStrike">
                          <a:solidFill>
                            <a:srgbClr val="000000"/>
                          </a:solidFill>
                          <a:latin typeface="Calibri"/>
                        </a:rPr>
                        <a:t>combinations</a:t>
                      </a:r>
                    </a:p>
                  </a:txBody>
                  <a:tcPr marL="14600" marR="14600" marT="14600" marB="0" anchor="b">
                    <a:lnL>
                      <a:noFill/>
                    </a:lnL>
                    <a:lnR>
                      <a:noFill/>
                    </a:lnR>
                    <a:lnT>
                      <a:noFill/>
                    </a:lnT>
                    <a:lnB>
                      <a:noFill/>
                    </a:lnB>
                  </a:tcPr>
                </a:tc>
              </a:tr>
              <a:tr h="291984">
                <a:tc>
                  <a:txBody>
                    <a:bodyPr/>
                    <a:lstStyle/>
                    <a:p>
                      <a:pPr algn="r" fontAlgn="b"/>
                      <a:r>
                        <a:rPr lang="en-US" sz="1600" b="0" i="0" u="none" strike="noStrike">
                          <a:solidFill>
                            <a:srgbClr val="000000"/>
                          </a:solidFill>
                          <a:latin typeface="Calibri"/>
                        </a:rPr>
                        <a:t>0</a:t>
                      </a:r>
                    </a:p>
                  </a:txBody>
                  <a:tcPr marL="14600" marR="14600" marT="14600" marB="0" anchor="b">
                    <a:lnL>
                      <a:noFill/>
                    </a:lnL>
                    <a:lnR>
                      <a:noFill/>
                    </a:lnR>
                    <a:lnT>
                      <a:noFill/>
                    </a:lnT>
                    <a:lnB>
                      <a:noFill/>
                    </a:lnB>
                  </a:tcPr>
                </a:tc>
                <a:tc>
                  <a:txBody>
                    <a:bodyPr/>
                    <a:lstStyle/>
                    <a:p>
                      <a:pPr algn="r" fontAlgn="b"/>
                      <a:r>
                        <a:rPr lang="en-US" sz="1600" b="0" i="0" u="none" strike="noStrike">
                          <a:solidFill>
                            <a:srgbClr val="000000"/>
                          </a:solidFill>
                          <a:latin typeface="Calibri"/>
                        </a:rPr>
                        <a:t>1</a:t>
                      </a:r>
                    </a:p>
                  </a:txBody>
                  <a:tcPr marL="14600" marR="14600" marT="14600" marB="0" anchor="b">
                    <a:lnL>
                      <a:noFill/>
                    </a:lnL>
                    <a:lnR>
                      <a:noFill/>
                    </a:lnR>
                    <a:lnT>
                      <a:noFill/>
                    </a:lnT>
                    <a:lnB>
                      <a:noFill/>
                    </a:lnB>
                  </a:tcPr>
                </a:tc>
              </a:tr>
              <a:tr h="291984">
                <a:tc>
                  <a:txBody>
                    <a:bodyPr/>
                    <a:lstStyle/>
                    <a:p>
                      <a:pPr algn="r" fontAlgn="b"/>
                      <a:r>
                        <a:rPr lang="en-US" sz="1600" b="0" i="0" u="none" strike="noStrike">
                          <a:solidFill>
                            <a:srgbClr val="000000"/>
                          </a:solidFill>
                          <a:latin typeface="Calibri"/>
                        </a:rPr>
                        <a:t>1</a:t>
                      </a:r>
                    </a:p>
                  </a:txBody>
                  <a:tcPr marL="14600" marR="14600" marT="14600" marB="0" anchor="b">
                    <a:lnL>
                      <a:noFill/>
                    </a:lnL>
                    <a:lnR>
                      <a:noFill/>
                    </a:lnR>
                    <a:lnT>
                      <a:noFill/>
                    </a:lnT>
                    <a:lnB>
                      <a:noFill/>
                    </a:lnB>
                  </a:tcPr>
                </a:tc>
                <a:tc>
                  <a:txBody>
                    <a:bodyPr/>
                    <a:lstStyle/>
                    <a:p>
                      <a:pPr algn="r" fontAlgn="b"/>
                      <a:r>
                        <a:rPr lang="en-US" sz="1600" b="0" i="0" u="none" strike="noStrike">
                          <a:solidFill>
                            <a:srgbClr val="000000"/>
                          </a:solidFill>
                          <a:latin typeface="Calibri"/>
                        </a:rPr>
                        <a:t>4</a:t>
                      </a:r>
                    </a:p>
                  </a:txBody>
                  <a:tcPr marL="14600" marR="14600" marT="14600" marB="0" anchor="b">
                    <a:lnL>
                      <a:noFill/>
                    </a:lnL>
                    <a:lnR>
                      <a:noFill/>
                    </a:lnR>
                    <a:lnT>
                      <a:noFill/>
                    </a:lnT>
                    <a:lnB>
                      <a:noFill/>
                    </a:lnB>
                  </a:tcPr>
                </a:tc>
              </a:tr>
              <a:tr h="291984">
                <a:tc>
                  <a:txBody>
                    <a:bodyPr/>
                    <a:lstStyle/>
                    <a:p>
                      <a:pPr algn="r" fontAlgn="b"/>
                      <a:r>
                        <a:rPr lang="en-US" sz="1600" b="0" i="0" u="none" strike="noStrike">
                          <a:solidFill>
                            <a:srgbClr val="000000"/>
                          </a:solidFill>
                          <a:latin typeface="Calibri"/>
                        </a:rPr>
                        <a:t>2</a:t>
                      </a:r>
                    </a:p>
                  </a:txBody>
                  <a:tcPr marL="14600" marR="14600" marT="14600" marB="0" anchor="b">
                    <a:lnL>
                      <a:noFill/>
                    </a:lnL>
                    <a:lnR>
                      <a:noFill/>
                    </a:lnR>
                    <a:lnT>
                      <a:noFill/>
                    </a:lnT>
                    <a:lnB>
                      <a:noFill/>
                    </a:lnB>
                  </a:tcPr>
                </a:tc>
                <a:tc>
                  <a:txBody>
                    <a:bodyPr/>
                    <a:lstStyle/>
                    <a:p>
                      <a:pPr algn="r" fontAlgn="b"/>
                      <a:r>
                        <a:rPr lang="en-US" sz="1600" b="0" i="0" u="none" strike="noStrike">
                          <a:solidFill>
                            <a:srgbClr val="000000"/>
                          </a:solidFill>
                          <a:latin typeface="Calibri"/>
                        </a:rPr>
                        <a:t>6</a:t>
                      </a:r>
                    </a:p>
                  </a:txBody>
                  <a:tcPr marL="14600" marR="14600" marT="14600" marB="0" anchor="b">
                    <a:lnL>
                      <a:noFill/>
                    </a:lnL>
                    <a:lnR>
                      <a:noFill/>
                    </a:lnR>
                    <a:lnT>
                      <a:noFill/>
                    </a:lnT>
                    <a:lnB>
                      <a:noFill/>
                    </a:lnB>
                  </a:tcPr>
                </a:tc>
              </a:tr>
              <a:tr h="291984">
                <a:tc>
                  <a:txBody>
                    <a:bodyPr/>
                    <a:lstStyle/>
                    <a:p>
                      <a:pPr algn="r" fontAlgn="b"/>
                      <a:r>
                        <a:rPr lang="en-US" sz="1600" b="0" i="0" u="none" strike="noStrike">
                          <a:solidFill>
                            <a:srgbClr val="000000"/>
                          </a:solidFill>
                          <a:latin typeface="Calibri"/>
                        </a:rPr>
                        <a:t>3</a:t>
                      </a:r>
                    </a:p>
                  </a:txBody>
                  <a:tcPr marL="14600" marR="14600" marT="14600" marB="0" anchor="b">
                    <a:lnL>
                      <a:noFill/>
                    </a:lnL>
                    <a:lnR>
                      <a:noFill/>
                    </a:lnR>
                    <a:lnT>
                      <a:noFill/>
                    </a:lnT>
                    <a:lnB>
                      <a:noFill/>
                    </a:lnB>
                  </a:tcPr>
                </a:tc>
                <a:tc>
                  <a:txBody>
                    <a:bodyPr/>
                    <a:lstStyle/>
                    <a:p>
                      <a:pPr algn="r" fontAlgn="b"/>
                      <a:r>
                        <a:rPr lang="en-US" sz="1600" b="0" i="0" u="none" strike="noStrike">
                          <a:solidFill>
                            <a:srgbClr val="000000"/>
                          </a:solidFill>
                          <a:latin typeface="Calibri"/>
                        </a:rPr>
                        <a:t>4</a:t>
                      </a:r>
                    </a:p>
                  </a:txBody>
                  <a:tcPr marL="14600" marR="14600" marT="14600" marB="0" anchor="b">
                    <a:lnL>
                      <a:noFill/>
                    </a:lnL>
                    <a:lnR>
                      <a:noFill/>
                    </a:lnR>
                    <a:lnT>
                      <a:noFill/>
                    </a:lnT>
                    <a:lnB>
                      <a:noFill/>
                    </a:lnB>
                  </a:tcPr>
                </a:tc>
              </a:tr>
              <a:tr h="291984">
                <a:tc>
                  <a:txBody>
                    <a:bodyPr/>
                    <a:lstStyle/>
                    <a:p>
                      <a:pPr algn="r" fontAlgn="b"/>
                      <a:r>
                        <a:rPr lang="en-US" sz="1600" b="0" i="0" u="none" strike="noStrike">
                          <a:solidFill>
                            <a:srgbClr val="000000"/>
                          </a:solidFill>
                          <a:latin typeface="Calibri"/>
                        </a:rPr>
                        <a:t>4</a:t>
                      </a:r>
                    </a:p>
                  </a:txBody>
                  <a:tcPr marL="14600" marR="14600" marT="14600" marB="0" anchor="b">
                    <a:lnL>
                      <a:noFill/>
                    </a:lnL>
                    <a:lnR>
                      <a:noFill/>
                    </a:lnR>
                    <a:lnT>
                      <a:noFill/>
                    </a:lnT>
                    <a:lnB>
                      <a:noFill/>
                    </a:lnB>
                  </a:tcPr>
                </a:tc>
                <a:tc>
                  <a:txBody>
                    <a:bodyPr/>
                    <a:lstStyle/>
                    <a:p>
                      <a:pPr algn="r" fontAlgn="b"/>
                      <a:r>
                        <a:rPr lang="en-US" sz="1600" b="0" i="0" u="none" strike="noStrike">
                          <a:solidFill>
                            <a:srgbClr val="000000"/>
                          </a:solidFill>
                          <a:latin typeface="Calibri"/>
                        </a:rPr>
                        <a:t>1</a:t>
                      </a:r>
                    </a:p>
                  </a:txBody>
                  <a:tcPr marL="14600" marR="14600" marT="14600" marB="0" anchor="b">
                    <a:lnL>
                      <a:noFill/>
                    </a:lnL>
                    <a:lnR>
                      <a:noFill/>
                    </a:lnR>
                    <a:lnT>
                      <a:noFill/>
                    </a:lnT>
                    <a:lnB>
                      <a:noFill/>
                    </a:lnB>
                  </a:tcPr>
                </a:tc>
              </a:tr>
              <a:tr h="291984">
                <a:tc>
                  <a:txBody>
                    <a:bodyPr/>
                    <a:lstStyle/>
                    <a:p>
                      <a:pPr algn="l" fontAlgn="b"/>
                      <a:r>
                        <a:rPr lang="en-US" sz="1600" b="0" i="0" u="none" strike="noStrike">
                          <a:solidFill>
                            <a:srgbClr val="000000"/>
                          </a:solidFill>
                          <a:latin typeface="Calibri"/>
                        </a:rPr>
                        <a:t>total</a:t>
                      </a:r>
                    </a:p>
                  </a:txBody>
                  <a:tcPr marL="14600" marR="14600" marT="14600"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16</a:t>
                      </a:r>
                    </a:p>
                  </a:txBody>
                  <a:tcPr marL="14600" marR="14600" marT="14600" marB="0" anchor="b">
                    <a:lnL>
                      <a:noFill/>
                    </a:lnL>
                    <a:lnR>
                      <a:noFill/>
                    </a:lnR>
                    <a:lnT>
                      <a:noFill/>
                    </a:lnT>
                    <a:lnB>
                      <a:noFill/>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Curse of Dimensions</a:t>
            </a:r>
            <a:endParaRPr lang="en-US" dirty="0"/>
          </a:p>
        </p:txBody>
      </p:sp>
      <p:sp>
        <p:nvSpPr>
          <p:cNvPr id="3" name="TextBox 2"/>
          <p:cNvSpPr txBox="1"/>
          <p:nvPr/>
        </p:nvSpPr>
        <p:spPr>
          <a:xfrm>
            <a:off x="817417" y="1385448"/>
            <a:ext cx="6830291" cy="646331"/>
          </a:xfrm>
          <a:prstGeom prst="rect">
            <a:avLst/>
          </a:prstGeom>
          <a:noFill/>
        </p:spPr>
        <p:txBody>
          <a:bodyPr wrap="square" rtlCol="0">
            <a:spAutoFit/>
          </a:bodyPr>
          <a:lstStyle/>
          <a:p>
            <a:r>
              <a:rPr lang="en-US" dirty="0" smtClean="0"/>
              <a:t>Assuming the conclusion side (B) is a single item, the total number of combinations of itemsets on the left (A) side is: 2</a:t>
            </a:r>
            <a:r>
              <a:rPr lang="en-US" baseline="30000" dirty="0" smtClean="0"/>
              <a:t>d</a:t>
            </a:r>
            <a:endParaRPr lang="en-US" baseline="30000" dirty="0"/>
          </a:p>
        </p:txBody>
      </p:sp>
      <p:graphicFrame>
        <p:nvGraphicFramePr>
          <p:cNvPr id="4" name="Table 3"/>
          <p:cNvGraphicFramePr>
            <a:graphicFrameLocks noGrp="1"/>
          </p:cNvGraphicFramePr>
          <p:nvPr/>
        </p:nvGraphicFramePr>
        <p:xfrm>
          <a:off x="793749" y="2124924"/>
          <a:ext cx="2481928" cy="2502486"/>
        </p:xfrm>
        <a:graphic>
          <a:graphicData uri="http://schemas.openxmlformats.org/drawingml/2006/table">
            <a:tbl>
              <a:tblPr/>
              <a:tblGrid>
                <a:gridCol w="1150169"/>
                <a:gridCol w="1331759"/>
              </a:tblGrid>
              <a:tr h="357498">
                <a:tc>
                  <a:txBody>
                    <a:bodyPr/>
                    <a:lstStyle/>
                    <a:p>
                      <a:pPr algn="ctr" fontAlgn="b"/>
                      <a:r>
                        <a:rPr lang="en-US" sz="1800" b="0" i="0" u="none" strike="noStrike" dirty="0">
                          <a:solidFill>
                            <a:srgbClr val="000000"/>
                          </a:solidFill>
                          <a:latin typeface="Calibri"/>
                        </a:rPr>
                        <a:t>dimensions</a:t>
                      </a:r>
                    </a:p>
                  </a:txBody>
                  <a:tcPr marL="17872" marR="17872" marT="17872"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2^d</a:t>
                      </a:r>
                    </a:p>
                  </a:txBody>
                  <a:tcPr marL="17872" marR="17872" marT="17872" marB="0" anchor="b">
                    <a:lnL>
                      <a:noFill/>
                    </a:lnL>
                    <a:lnR>
                      <a:noFill/>
                    </a:lnR>
                    <a:lnT>
                      <a:noFill/>
                    </a:lnT>
                    <a:lnB>
                      <a:noFill/>
                    </a:lnB>
                  </a:tcPr>
                </a:tc>
              </a:tr>
              <a:tr h="357498">
                <a:tc>
                  <a:txBody>
                    <a:bodyPr/>
                    <a:lstStyle/>
                    <a:p>
                      <a:pPr algn="r" fontAlgn="b"/>
                      <a:r>
                        <a:rPr lang="en-US" sz="1800" b="0" i="0" u="none" strike="noStrike">
                          <a:solidFill>
                            <a:srgbClr val="000000"/>
                          </a:solidFill>
                          <a:latin typeface="Calibri"/>
                        </a:rPr>
                        <a:t>5</a:t>
                      </a:r>
                    </a:p>
                  </a:txBody>
                  <a:tcPr marL="17872" marR="17872" marT="17872"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32</a:t>
                      </a:r>
                    </a:p>
                  </a:txBody>
                  <a:tcPr marL="17872" marR="17872" marT="17872" marB="0" anchor="b">
                    <a:lnL>
                      <a:noFill/>
                    </a:lnL>
                    <a:lnR>
                      <a:noFill/>
                    </a:lnR>
                    <a:lnT>
                      <a:noFill/>
                    </a:lnT>
                    <a:lnB>
                      <a:noFill/>
                    </a:lnB>
                  </a:tcPr>
                </a:tc>
              </a:tr>
              <a:tr h="357498">
                <a:tc>
                  <a:txBody>
                    <a:bodyPr/>
                    <a:lstStyle/>
                    <a:p>
                      <a:pPr algn="r" fontAlgn="b"/>
                      <a:r>
                        <a:rPr lang="en-US" sz="1800" b="0" i="0" u="none" strike="noStrike">
                          <a:solidFill>
                            <a:srgbClr val="000000"/>
                          </a:solidFill>
                          <a:latin typeface="Calibri"/>
                        </a:rPr>
                        <a:t>10</a:t>
                      </a:r>
                    </a:p>
                  </a:txBody>
                  <a:tcPr marL="17872" marR="17872" marT="17872" marB="0" anchor="b">
                    <a:lnL>
                      <a:noFill/>
                    </a:lnL>
                    <a:lnR>
                      <a:noFill/>
                    </a:lnR>
                    <a:lnT>
                      <a:noFill/>
                    </a:lnT>
                    <a:lnB>
                      <a:noFill/>
                    </a:lnB>
                  </a:tcPr>
                </a:tc>
                <a:tc>
                  <a:txBody>
                    <a:bodyPr/>
                    <a:lstStyle/>
                    <a:p>
                      <a:pPr algn="r" fontAlgn="b"/>
                      <a:r>
                        <a:rPr lang="en-US" sz="1800" b="0" i="0" u="none" strike="noStrike">
                          <a:solidFill>
                            <a:srgbClr val="000000"/>
                          </a:solidFill>
                          <a:latin typeface="Calibri"/>
                        </a:rPr>
                        <a:t>1024</a:t>
                      </a:r>
                    </a:p>
                  </a:txBody>
                  <a:tcPr marL="17872" marR="17872" marT="17872" marB="0" anchor="b">
                    <a:lnL>
                      <a:noFill/>
                    </a:lnL>
                    <a:lnR>
                      <a:noFill/>
                    </a:lnR>
                    <a:lnT>
                      <a:noFill/>
                    </a:lnT>
                    <a:lnB>
                      <a:noFill/>
                    </a:lnB>
                  </a:tcPr>
                </a:tc>
              </a:tr>
              <a:tr h="357498">
                <a:tc>
                  <a:txBody>
                    <a:bodyPr/>
                    <a:lstStyle/>
                    <a:p>
                      <a:pPr algn="r" fontAlgn="b"/>
                      <a:r>
                        <a:rPr lang="en-US" sz="1800" b="0" i="0" u="none" strike="noStrike">
                          <a:solidFill>
                            <a:srgbClr val="000000"/>
                          </a:solidFill>
                          <a:latin typeface="Calibri"/>
                        </a:rPr>
                        <a:t>20</a:t>
                      </a:r>
                    </a:p>
                  </a:txBody>
                  <a:tcPr marL="17872" marR="17872" marT="17872" marB="0" anchor="b">
                    <a:lnL>
                      <a:noFill/>
                    </a:lnL>
                    <a:lnR>
                      <a:noFill/>
                    </a:lnR>
                    <a:lnT>
                      <a:noFill/>
                    </a:lnT>
                    <a:lnB>
                      <a:noFill/>
                    </a:lnB>
                  </a:tcPr>
                </a:tc>
                <a:tc>
                  <a:txBody>
                    <a:bodyPr/>
                    <a:lstStyle/>
                    <a:p>
                      <a:pPr algn="r" fontAlgn="b"/>
                      <a:r>
                        <a:rPr lang="en-US" sz="1800" b="0" i="0" u="none" strike="noStrike">
                          <a:solidFill>
                            <a:srgbClr val="000000"/>
                          </a:solidFill>
                          <a:latin typeface="Calibri"/>
                        </a:rPr>
                        <a:t>1048576</a:t>
                      </a:r>
                    </a:p>
                  </a:txBody>
                  <a:tcPr marL="17872" marR="17872" marT="17872" marB="0" anchor="b">
                    <a:lnL>
                      <a:noFill/>
                    </a:lnL>
                    <a:lnR>
                      <a:noFill/>
                    </a:lnR>
                    <a:lnT>
                      <a:noFill/>
                    </a:lnT>
                    <a:lnB>
                      <a:noFill/>
                    </a:lnB>
                  </a:tcPr>
                </a:tc>
              </a:tr>
              <a:tr h="357498">
                <a:tc>
                  <a:txBody>
                    <a:bodyPr/>
                    <a:lstStyle/>
                    <a:p>
                      <a:pPr algn="r" fontAlgn="b"/>
                      <a:r>
                        <a:rPr lang="en-US" sz="1800" b="0" i="0" u="none" strike="noStrike">
                          <a:solidFill>
                            <a:srgbClr val="000000"/>
                          </a:solidFill>
                          <a:latin typeface="Calibri"/>
                        </a:rPr>
                        <a:t>50</a:t>
                      </a:r>
                    </a:p>
                  </a:txBody>
                  <a:tcPr marL="17872" marR="17872" marT="17872" marB="0" anchor="b">
                    <a:lnL>
                      <a:noFill/>
                    </a:lnL>
                    <a:lnR>
                      <a:noFill/>
                    </a:lnR>
                    <a:lnT>
                      <a:noFill/>
                    </a:lnT>
                    <a:lnB>
                      <a:noFill/>
                    </a:lnB>
                  </a:tcPr>
                </a:tc>
                <a:tc>
                  <a:txBody>
                    <a:bodyPr/>
                    <a:lstStyle/>
                    <a:p>
                      <a:pPr algn="r" fontAlgn="b"/>
                      <a:r>
                        <a:rPr lang="en-US" sz="1800" b="0" i="0" u="none" strike="noStrike">
                          <a:solidFill>
                            <a:srgbClr val="000000"/>
                          </a:solidFill>
                          <a:latin typeface="Calibri"/>
                        </a:rPr>
                        <a:t>1.126E+15</a:t>
                      </a:r>
                    </a:p>
                  </a:txBody>
                  <a:tcPr marL="17872" marR="17872" marT="17872" marB="0" anchor="b">
                    <a:lnL>
                      <a:noFill/>
                    </a:lnL>
                    <a:lnR>
                      <a:noFill/>
                    </a:lnR>
                    <a:lnT>
                      <a:noFill/>
                    </a:lnT>
                    <a:lnB>
                      <a:noFill/>
                    </a:lnB>
                  </a:tcPr>
                </a:tc>
              </a:tr>
              <a:tr h="357498">
                <a:tc>
                  <a:txBody>
                    <a:bodyPr/>
                    <a:lstStyle/>
                    <a:p>
                      <a:pPr algn="r" fontAlgn="b"/>
                      <a:r>
                        <a:rPr lang="en-US" sz="1800" b="0" i="0" u="none" strike="noStrike">
                          <a:solidFill>
                            <a:srgbClr val="000000"/>
                          </a:solidFill>
                          <a:latin typeface="Calibri"/>
                        </a:rPr>
                        <a:t>100</a:t>
                      </a:r>
                    </a:p>
                  </a:txBody>
                  <a:tcPr marL="17872" marR="17872" marT="17872"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1.268E+30</a:t>
                      </a:r>
                    </a:p>
                  </a:txBody>
                  <a:tcPr marL="17872" marR="17872" marT="17872" marB="0" anchor="b">
                    <a:lnL>
                      <a:noFill/>
                    </a:lnL>
                    <a:lnR>
                      <a:noFill/>
                    </a:lnR>
                    <a:lnT>
                      <a:noFill/>
                    </a:lnT>
                    <a:lnB>
                      <a:noFill/>
                    </a:lnB>
                  </a:tcPr>
                </a:tc>
              </a:tr>
              <a:tr h="357498">
                <a:tc>
                  <a:txBody>
                    <a:bodyPr/>
                    <a:lstStyle/>
                    <a:p>
                      <a:pPr algn="r" fontAlgn="b"/>
                      <a:r>
                        <a:rPr lang="en-US" sz="1800" b="0" i="0" u="none" strike="noStrike">
                          <a:solidFill>
                            <a:srgbClr val="000000"/>
                          </a:solidFill>
                          <a:latin typeface="Calibri"/>
                        </a:rPr>
                        <a:t>200</a:t>
                      </a:r>
                    </a:p>
                  </a:txBody>
                  <a:tcPr marL="17872" marR="17872" marT="17872"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1.607E+60</a:t>
                      </a:r>
                    </a:p>
                  </a:txBody>
                  <a:tcPr marL="17872" marR="17872" marT="17872" marB="0" anchor="b">
                    <a:lnL>
                      <a:noFill/>
                    </a:lnL>
                    <a:lnR>
                      <a:noFill/>
                    </a:lnR>
                    <a:lnT>
                      <a:noFill/>
                    </a:lnT>
                    <a:lnB>
                      <a:noFill/>
                    </a:lnB>
                  </a:tcPr>
                </a:tc>
              </a:tr>
            </a:tbl>
          </a:graphicData>
        </a:graphic>
      </p:graphicFrame>
      <p:sp>
        <p:nvSpPr>
          <p:cNvPr id="5" name="TextBox 4"/>
          <p:cNvSpPr txBox="1"/>
          <p:nvPr/>
        </p:nvSpPr>
        <p:spPr>
          <a:xfrm>
            <a:off x="4364182" y="2258285"/>
            <a:ext cx="3962400" cy="2308324"/>
          </a:xfrm>
          <a:prstGeom prst="rect">
            <a:avLst/>
          </a:prstGeom>
          <a:noFill/>
        </p:spPr>
        <p:txBody>
          <a:bodyPr wrap="square" rtlCol="0">
            <a:spAutoFit/>
          </a:bodyPr>
          <a:lstStyle/>
          <a:p>
            <a:r>
              <a:rPr lang="en-US" dirty="0" smtClean="0"/>
              <a:t>Dimensions can be categories, departments, or even products.</a:t>
            </a:r>
          </a:p>
          <a:p>
            <a:endParaRPr lang="en-US" dirty="0" smtClean="0"/>
          </a:p>
          <a:p>
            <a:r>
              <a:rPr lang="en-US" dirty="0" smtClean="0"/>
              <a:t>At even 100 dimensions, the problem is likely to be too big.</a:t>
            </a:r>
          </a:p>
          <a:p>
            <a:endParaRPr lang="en-US" dirty="0" smtClean="0"/>
          </a:p>
          <a:p>
            <a:r>
              <a:rPr lang="en-US" b="1" dirty="0" smtClean="0"/>
              <a:t>What happens with companies that have 50,000 or more products?</a:t>
            </a:r>
            <a:endParaRPr lang="en-US" b="1" dirty="0"/>
          </a:p>
        </p:txBody>
      </p:sp>
      <p:sp>
        <p:nvSpPr>
          <p:cNvPr id="6" name="TextBox 5"/>
          <p:cNvSpPr txBox="1"/>
          <p:nvPr/>
        </p:nvSpPr>
        <p:spPr>
          <a:xfrm>
            <a:off x="720435" y="5195455"/>
            <a:ext cx="7689273" cy="923330"/>
          </a:xfrm>
          <a:prstGeom prst="rect">
            <a:avLst/>
          </a:prstGeom>
          <a:noFill/>
        </p:spPr>
        <p:txBody>
          <a:bodyPr wrap="square" rtlCol="0">
            <a:spAutoFit/>
          </a:bodyPr>
          <a:lstStyle/>
          <a:p>
            <a:pPr marL="342900" indent="-342900">
              <a:buAutoNum type="arabicPeriod"/>
            </a:pPr>
            <a:r>
              <a:rPr lang="en-US" dirty="0" smtClean="0">
                <a:solidFill>
                  <a:srgbClr val="0070C0"/>
                </a:solidFill>
              </a:rPr>
              <a:t>Reduce the number of dimensions—use categories instead of products.</a:t>
            </a:r>
          </a:p>
          <a:p>
            <a:pPr marL="342900" indent="-342900">
              <a:buAutoNum type="arabicPeriod"/>
            </a:pPr>
            <a:r>
              <a:rPr lang="en-US" dirty="0" smtClean="0">
                <a:solidFill>
                  <a:srgbClr val="0070C0"/>
                </a:solidFill>
              </a:rPr>
              <a:t>Tools (a priori algorithm) check rules in a specific order, extending only if prior rules have sufficient support. Start with one item, then two, etc.</a:t>
            </a:r>
            <a:endParaRPr lang="en-US"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Basket Analysis</a:t>
            </a:r>
            <a:endParaRPr lang="en-US" dirty="0"/>
          </a:p>
        </p:txBody>
      </p:sp>
      <p:pic>
        <p:nvPicPr>
          <p:cNvPr id="5" name="Picture 8" descr="j0359489"/>
          <p:cNvPicPr>
            <a:picLocks noChangeAspect="1" noChangeArrowheads="1"/>
          </p:cNvPicPr>
          <p:nvPr/>
        </p:nvPicPr>
        <p:blipFill>
          <a:blip r:embed="rId2" cstate="print"/>
          <a:srcRect/>
          <a:stretch>
            <a:fillRect/>
          </a:stretch>
        </p:blipFill>
        <p:spPr bwMode="auto">
          <a:xfrm flipH="1">
            <a:off x="1066800" y="2519363"/>
            <a:ext cx="1763713" cy="1824037"/>
          </a:xfrm>
          <a:prstGeom prst="rect">
            <a:avLst/>
          </a:prstGeom>
          <a:noFill/>
          <a:ln w="9525">
            <a:noFill/>
            <a:miter lim="800000"/>
            <a:headEnd/>
            <a:tailEnd/>
          </a:ln>
        </p:spPr>
      </p:pic>
      <p:pic>
        <p:nvPicPr>
          <p:cNvPr id="6" name="Picture 9" descr="j0348859"/>
          <p:cNvPicPr>
            <a:picLocks noChangeAspect="1" noChangeArrowheads="1"/>
          </p:cNvPicPr>
          <p:nvPr/>
        </p:nvPicPr>
        <p:blipFill>
          <a:blip r:embed="rId3" cstate="print"/>
          <a:srcRect/>
          <a:stretch>
            <a:fillRect/>
          </a:stretch>
        </p:blipFill>
        <p:spPr bwMode="auto">
          <a:xfrm>
            <a:off x="1371600" y="3128963"/>
            <a:ext cx="506413" cy="415925"/>
          </a:xfrm>
          <a:prstGeom prst="rect">
            <a:avLst/>
          </a:prstGeom>
          <a:noFill/>
          <a:ln w="9525">
            <a:noFill/>
            <a:miter lim="800000"/>
            <a:headEnd/>
            <a:tailEnd/>
          </a:ln>
        </p:spPr>
      </p:pic>
      <p:pic>
        <p:nvPicPr>
          <p:cNvPr id="7" name="Picture 26"/>
          <p:cNvPicPr>
            <a:picLocks noChangeAspect="1" noChangeArrowheads="1"/>
          </p:cNvPicPr>
          <p:nvPr/>
        </p:nvPicPr>
        <p:blipFill>
          <a:blip r:embed="rId4" cstate="print"/>
          <a:srcRect/>
          <a:stretch>
            <a:fillRect/>
          </a:stretch>
        </p:blipFill>
        <p:spPr bwMode="auto">
          <a:xfrm>
            <a:off x="1676400" y="2290763"/>
            <a:ext cx="476250" cy="838200"/>
          </a:xfrm>
          <a:prstGeom prst="rect">
            <a:avLst/>
          </a:prstGeom>
          <a:noFill/>
          <a:ln w="12700">
            <a:noFill/>
            <a:miter lim="800000"/>
            <a:headEnd type="none" w="sm" len="sm"/>
            <a:tailEnd type="none" w="sm" len="sm"/>
          </a:ln>
        </p:spPr>
      </p:pic>
      <p:pic>
        <p:nvPicPr>
          <p:cNvPr id="8" name="Picture 30" descr="FD01095_"/>
          <p:cNvPicPr>
            <a:picLocks noChangeAspect="1" noChangeArrowheads="1"/>
          </p:cNvPicPr>
          <p:nvPr/>
        </p:nvPicPr>
        <p:blipFill>
          <a:blip r:embed="rId5" cstate="print"/>
          <a:srcRect/>
          <a:stretch>
            <a:fillRect/>
          </a:stretch>
        </p:blipFill>
        <p:spPr bwMode="auto">
          <a:xfrm>
            <a:off x="1981200" y="2824163"/>
            <a:ext cx="422275" cy="693737"/>
          </a:xfrm>
          <a:prstGeom prst="rect">
            <a:avLst/>
          </a:prstGeom>
          <a:noFill/>
          <a:ln w="9525">
            <a:noFill/>
            <a:miter lim="800000"/>
            <a:headEnd/>
            <a:tailEnd/>
          </a:ln>
        </p:spPr>
      </p:pic>
      <p:pic>
        <p:nvPicPr>
          <p:cNvPr id="9" name="Picture 31" descr="j0359489"/>
          <p:cNvPicPr>
            <a:picLocks noChangeAspect="1" noChangeArrowheads="1"/>
          </p:cNvPicPr>
          <p:nvPr/>
        </p:nvPicPr>
        <p:blipFill>
          <a:blip r:embed="rId2" cstate="print"/>
          <a:srcRect/>
          <a:stretch>
            <a:fillRect/>
          </a:stretch>
        </p:blipFill>
        <p:spPr bwMode="auto">
          <a:xfrm flipH="1">
            <a:off x="3124200" y="2519363"/>
            <a:ext cx="1763713" cy="1824037"/>
          </a:xfrm>
          <a:prstGeom prst="rect">
            <a:avLst/>
          </a:prstGeom>
          <a:noFill/>
          <a:ln w="9525">
            <a:noFill/>
            <a:miter lim="800000"/>
            <a:headEnd/>
            <a:tailEnd/>
          </a:ln>
        </p:spPr>
      </p:pic>
      <p:pic>
        <p:nvPicPr>
          <p:cNvPr id="10" name="Picture 32" descr="j0348859"/>
          <p:cNvPicPr>
            <a:picLocks noChangeAspect="1" noChangeArrowheads="1"/>
          </p:cNvPicPr>
          <p:nvPr/>
        </p:nvPicPr>
        <p:blipFill>
          <a:blip r:embed="rId3" cstate="print"/>
          <a:srcRect/>
          <a:stretch>
            <a:fillRect/>
          </a:stretch>
        </p:blipFill>
        <p:spPr bwMode="auto">
          <a:xfrm>
            <a:off x="3429000" y="3128963"/>
            <a:ext cx="506413" cy="415925"/>
          </a:xfrm>
          <a:prstGeom prst="rect">
            <a:avLst/>
          </a:prstGeom>
          <a:noFill/>
          <a:ln w="9525">
            <a:noFill/>
            <a:miter lim="800000"/>
            <a:headEnd/>
            <a:tailEnd/>
          </a:ln>
        </p:spPr>
      </p:pic>
      <p:pic>
        <p:nvPicPr>
          <p:cNvPr id="11" name="Picture 33"/>
          <p:cNvPicPr>
            <a:picLocks noChangeAspect="1" noChangeArrowheads="1"/>
          </p:cNvPicPr>
          <p:nvPr/>
        </p:nvPicPr>
        <p:blipFill>
          <a:blip r:embed="rId4" cstate="print"/>
          <a:srcRect/>
          <a:stretch>
            <a:fillRect/>
          </a:stretch>
        </p:blipFill>
        <p:spPr bwMode="auto">
          <a:xfrm>
            <a:off x="3733800" y="2290763"/>
            <a:ext cx="476250" cy="838200"/>
          </a:xfrm>
          <a:prstGeom prst="rect">
            <a:avLst/>
          </a:prstGeom>
          <a:noFill/>
          <a:ln w="12700">
            <a:noFill/>
            <a:miter lim="800000"/>
            <a:headEnd type="none" w="sm" len="sm"/>
            <a:tailEnd type="none" w="sm" len="sm"/>
          </a:ln>
        </p:spPr>
      </p:pic>
      <p:pic>
        <p:nvPicPr>
          <p:cNvPr id="12" name="Picture 34" descr="FD01095_"/>
          <p:cNvPicPr>
            <a:picLocks noChangeAspect="1" noChangeArrowheads="1"/>
          </p:cNvPicPr>
          <p:nvPr/>
        </p:nvPicPr>
        <p:blipFill>
          <a:blip r:embed="rId5" cstate="print"/>
          <a:srcRect/>
          <a:stretch>
            <a:fillRect/>
          </a:stretch>
        </p:blipFill>
        <p:spPr bwMode="auto">
          <a:xfrm>
            <a:off x="1752600" y="2900363"/>
            <a:ext cx="422275" cy="693737"/>
          </a:xfrm>
          <a:prstGeom prst="rect">
            <a:avLst/>
          </a:prstGeom>
          <a:noFill/>
          <a:ln w="9525">
            <a:noFill/>
            <a:miter lim="800000"/>
            <a:headEnd/>
            <a:tailEnd/>
          </a:ln>
        </p:spPr>
      </p:pic>
      <p:pic>
        <p:nvPicPr>
          <p:cNvPr id="13" name="Picture 35" descr="j0359489"/>
          <p:cNvPicPr>
            <a:picLocks noChangeAspect="1" noChangeArrowheads="1"/>
          </p:cNvPicPr>
          <p:nvPr/>
        </p:nvPicPr>
        <p:blipFill>
          <a:blip r:embed="rId2" cstate="print"/>
          <a:srcRect/>
          <a:stretch>
            <a:fillRect/>
          </a:stretch>
        </p:blipFill>
        <p:spPr bwMode="auto">
          <a:xfrm flipH="1">
            <a:off x="5029200" y="2519363"/>
            <a:ext cx="1763713" cy="1824037"/>
          </a:xfrm>
          <a:prstGeom prst="rect">
            <a:avLst/>
          </a:prstGeom>
          <a:noFill/>
          <a:ln w="9525">
            <a:noFill/>
            <a:miter lim="800000"/>
            <a:headEnd/>
            <a:tailEnd/>
          </a:ln>
        </p:spPr>
      </p:pic>
      <p:pic>
        <p:nvPicPr>
          <p:cNvPr id="14" name="Picture 36" descr="j0348859"/>
          <p:cNvPicPr>
            <a:picLocks noChangeAspect="1" noChangeArrowheads="1"/>
          </p:cNvPicPr>
          <p:nvPr/>
        </p:nvPicPr>
        <p:blipFill>
          <a:blip r:embed="rId3" cstate="print"/>
          <a:srcRect/>
          <a:stretch>
            <a:fillRect/>
          </a:stretch>
        </p:blipFill>
        <p:spPr bwMode="auto">
          <a:xfrm>
            <a:off x="5334000" y="3128963"/>
            <a:ext cx="506413" cy="415925"/>
          </a:xfrm>
          <a:prstGeom prst="rect">
            <a:avLst/>
          </a:prstGeom>
          <a:noFill/>
          <a:ln w="9525">
            <a:noFill/>
            <a:miter lim="800000"/>
            <a:headEnd/>
            <a:tailEnd/>
          </a:ln>
        </p:spPr>
      </p:pic>
      <p:pic>
        <p:nvPicPr>
          <p:cNvPr id="15" name="Picture 37"/>
          <p:cNvPicPr>
            <a:picLocks noChangeAspect="1" noChangeArrowheads="1"/>
          </p:cNvPicPr>
          <p:nvPr/>
        </p:nvPicPr>
        <p:blipFill>
          <a:blip r:embed="rId4" cstate="print"/>
          <a:srcRect/>
          <a:stretch>
            <a:fillRect/>
          </a:stretch>
        </p:blipFill>
        <p:spPr bwMode="auto">
          <a:xfrm>
            <a:off x="5638800" y="2290763"/>
            <a:ext cx="476250" cy="838200"/>
          </a:xfrm>
          <a:prstGeom prst="rect">
            <a:avLst/>
          </a:prstGeom>
          <a:noFill/>
          <a:ln w="12700">
            <a:noFill/>
            <a:miter lim="800000"/>
            <a:headEnd type="none" w="sm" len="sm"/>
            <a:tailEnd type="none" w="sm" len="sm"/>
          </a:ln>
        </p:spPr>
      </p:pic>
      <p:pic>
        <p:nvPicPr>
          <p:cNvPr id="16" name="Picture 39" descr="j0359489"/>
          <p:cNvPicPr>
            <a:picLocks noChangeAspect="1" noChangeArrowheads="1"/>
          </p:cNvPicPr>
          <p:nvPr/>
        </p:nvPicPr>
        <p:blipFill>
          <a:blip r:embed="rId2" cstate="print"/>
          <a:srcRect/>
          <a:stretch>
            <a:fillRect/>
          </a:stretch>
        </p:blipFill>
        <p:spPr bwMode="auto">
          <a:xfrm flipH="1">
            <a:off x="7010400" y="2519363"/>
            <a:ext cx="1763713" cy="1824037"/>
          </a:xfrm>
          <a:prstGeom prst="rect">
            <a:avLst/>
          </a:prstGeom>
          <a:noFill/>
          <a:ln w="9525">
            <a:noFill/>
            <a:miter lim="800000"/>
            <a:headEnd/>
            <a:tailEnd/>
          </a:ln>
        </p:spPr>
      </p:pic>
      <p:pic>
        <p:nvPicPr>
          <p:cNvPr id="17" name="Picture 40" descr="j0348859"/>
          <p:cNvPicPr>
            <a:picLocks noChangeAspect="1" noChangeArrowheads="1"/>
          </p:cNvPicPr>
          <p:nvPr/>
        </p:nvPicPr>
        <p:blipFill>
          <a:blip r:embed="rId3" cstate="print"/>
          <a:srcRect/>
          <a:stretch>
            <a:fillRect/>
          </a:stretch>
        </p:blipFill>
        <p:spPr bwMode="auto">
          <a:xfrm>
            <a:off x="7315200" y="3128963"/>
            <a:ext cx="506413" cy="415925"/>
          </a:xfrm>
          <a:prstGeom prst="rect">
            <a:avLst/>
          </a:prstGeom>
          <a:noFill/>
          <a:ln w="9525">
            <a:noFill/>
            <a:miter lim="800000"/>
            <a:headEnd/>
            <a:tailEnd/>
          </a:ln>
        </p:spPr>
      </p:pic>
      <p:pic>
        <p:nvPicPr>
          <p:cNvPr id="18" name="Picture 41"/>
          <p:cNvPicPr>
            <a:picLocks noChangeAspect="1" noChangeArrowheads="1"/>
          </p:cNvPicPr>
          <p:nvPr/>
        </p:nvPicPr>
        <p:blipFill>
          <a:blip r:embed="rId4" cstate="print"/>
          <a:srcRect/>
          <a:stretch>
            <a:fillRect/>
          </a:stretch>
        </p:blipFill>
        <p:spPr bwMode="auto">
          <a:xfrm>
            <a:off x="7620000" y="2290763"/>
            <a:ext cx="476250" cy="838200"/>
          </a:xfrm>
          <a:prstGeom prst="rect">
            <a:avLst/>
          </a:prstGeom>
          <a:noFill/>
          <a:ln w="12700">
            <a:noFill/>
            <a:miter lim="800000"/>
            <a:headEnd type="none" w="sm" len="sm"/>
            <a:tailEnd type="none" w="sm" len="sm"/>
          </a:ln>
        </p:spPr>
      </p:pic>
      <p:pic>
        <p:nvPicPr>
          <p:cNvPr id="19" name="Picture 42" descr="FD01095_"/>
          <p:cNvPicPr>
            <a:picLocks noChangeAspect="1" noChangeArrowheads="1"/>
          </p:cNvPicPr>
          <p:nvPr/>
        </p:nvPicPr>
        <p:blipFill>
          <a:blip r:embed="rId5" cstate="print"/>
          <a:srcRect/>
          <a:stretch>
            <a:fillRect/>
          </a:stretch>
        </p:blipFill>
        <p:spPr bwMode="auto">
          <a:xfrm>
            <a:off x="7924800" y="2824163"/>
            <a:ext cx="422275" cy="693737"/>
          </a:xfrm>
          <a:prstGeom prst="rect">
            <a:avLst/>
          </a:prstGeom>
          <a:noFill/>
          <a:ln w="9525">
            <a:noFill/>
            <a:miter lim="800000"/>
            <a:headEnd/>
            <a:tailEnd/>
          </a:ln>
        </p:spPr>
      </p:pic>
      <p:pic>
        <p:nvPicPr>
          <p:cNvPr id="20" name="Picture 27" descr="FD01096_"/>
          <p:cNvPicPr>
            <a:picLocks noChangeAspect="1" noChangeArrowheads="1"/>
          </p:cNvPicPr>
          <p:nvPr/>
        </p:nvPicPr>
        <p:blipFill>
          <a:blip r:embed="rId6" cstate="print"/>
          <a:srcRect/>
          <a:stretch>
            <a:fillRect/>
          </a:stretch>
        </p:blipFill>
        <p:spPr bwMode="auto">
          <a:xfrm>
            <a:off x="3886200" y="2824163"/>
            <a:ext cx="622300" cy="407987"/>
          </a:xfrm>
          <a:prstGeom prst="rect">
            <a:avLst/>
          </a:prstGeom>
          <a:noFill/>
          <a:ln w="9525">
            <a:noFill/>
            <a:miter lim="800000"/>
            <a:headEnd/>
            <a:tailEnd/>
          </a:ln>
        </p:spPr>
      </p:pic>
      <p:pic>
        <p:nvPicPr>
          <p:cNvPr id="21" name="Picture 28" descr="FD01091_"/>
          <p:cNvPicPr>
            <a:picLocks noChangeAspect="1" noChangeArrowheads="1"/>
          </p:cNvPicPr>
          <p:nvPr/>
        </p:nvPicPr>
        <p:blipFill>
          <a:blip r:embed="rId7" cstate="print"/>
          <a:srcRect/>
          <a:stretch>
            <a:fillRect/>
          </a:stretch>
        </p:blipFill>
        <p:spPr bwMode="auto">
          <a:xfrm>
            <a:off x="7772400" y="2900363"/>
            <a:ext cx="227013" cy="673100"/>
          </a:xfrm>
          <a:prstGeom prst="rect">
            <a:avLst/>
          </a:prstGeom>
          <a:noFill/>
          <a:ln w="9525">
            <a:noFill/>
            <a:miter lim="800000"/>
            <a:headEnd/>
            <a:tailEnd/>
          </a:ln>
        </p:spPr>
      </p:pic>
      <p:pic>
        <p:nvPicPr>
          <p:cNvPr id="22" name="Picture 29" descr="j0350406"/>
          <p:cNvPicPr>
            <a:picLocks noChangeAspect="1" noChangeArrowheads="1"/>
          </p:cNvPicPr>
          <p:nvPr/>
        </p:nvPicPr>
        <p:blipFill>
          <a:blip r:embed="rId8" cstate="print"/>
          <a:srcRect/>
          <a:stretch>
            <a:fillRect/>
          </a:stretch>
        </p:blipFill>
        <p:spPr bwMode="auto">
          <a:xfrm>
            <a:off x="5791200" y="2671763"/>
            <a:ext cx="666750" cy="727075"/>
          </a:xfrm>
          <a:prstGeom prst="rect">
            <a:avLst/>
          </a:prstGeom>
          <a:noFill/>
          <a:ln w="9525">
            <a:noFill/>
            <a:miter lim="800000"/>
            <a:headEnd/>
            <a:tailEnd/>
          </a:ln>
        </p:spPr>
      </p:pic>
      <p:pic>
        <p:nvPicPr>
          <p:cNvPr id="23" name="Picture 43" descr="FD01096_"/>
          <p:cNvPicPr>
            <a:picLocks noChangeAspect="1" noChangeArrowheads="1"/>
          </p:cNvPicPr>
          <p:nvPr/>
        </p:nvPicPr>
        <p:blipFill>
          <a:blip r:embed="rId6" cstate="print"/>
          <a:srcRect/>
          <a:stretch>
            <a:fillRect/>
          </a:stretch>
        </p:blipFill>
        <p:spPr bwMode="auto">
          <a:xfrm>
            <a:off x="3886200" y="2976563"/>
            <a:ext cx="622300" cy="407987"/>
          </a:xfrm>
          <a:prstGeom prst="rect">
            <a:avLst/>
          </a:prstGeom>
          <a:noFill/>
          <a:ln w="9525">
            <a:noFill/>
            <a:miter lim="800000"/>
            <a:headEnd/>
            <a:tailEnd/>
          </a:ln>
        </p:spPr>
      </p:pic>
      <p:sp>
        <p:nvSpPr>
          <p:cNvPr id="24" name="Text Box 46"/>
          <p:cNvSpPr txBox="1">
            <a:spLocks noChangeArrowheads="1"/>
          </p:cNvSpPr>
          <p:nvPr/>
        </p:nvSpPr>
        <p:spPr bwMode="auto">
          <a:xfrm>
            <a:off x="2316480" y="1325880"/>
            <a:ext cx="5572125" cy="457200"/>
          </a:xfrm>
          <a:prstGeom prst="rect">
            <a:avLst/>
          </a:prstGeom>
          <a:noFill/>
          <a:ln w="12700">
            <a:noFill/>
            <a:miter lim="800000"/>
            <a:headEnd type="none" w="sm" len="sm"/>
            <a:tailEnd type="none" w="sm" len="sm"/>
          </a:ln>
        </p:spPr>
        <p:txBody>
          <a:bodyPr wrap="none">
            <a:spAutoFit/>
          </a:bodyPr>
          <a:lstStyle/>
          <a:p>
            <a:r>
              <a:rPr lang="en-US" dirty="0"/>
              <a:t>What items do customers buy together?</a:t>
            </a:r>
          </a:p>
        </p:txBody>
      </p:sp>
      <p:sp>
        <p:nvSpPr>
          <p:cNvPr id="25" name="TextBox 24"/>
          <p:cNvSpPr txBox="1"/>
          <p:nvPr/>
        </p:nvSpPr>
        <p:spPr>
          <a:xfrm>
            <a:off x="1082040" y="4922520"/>
            <a:ext cx="6477000" cy="369332"/>
          </a:xfrm>
          <a:prstGeom prst="rect">
            <a:avLst/>
          </a:prstGeom>
          <a:noFill/>
        </p:spPr>
        <p:txBody>
          <a:bodyPr wrap="square" rtlCol="0">
            <a:spAutoFit/>
          </a:bodyPr>
          <a:lstStyle/>
          <a:p>
            <a:endParaRPr lang="en-US" dirty="0"/>
          </a:p>
        </p:txBody>
      </p:sp>
      <p:sp>
        <p:nvSpPr>
          <p:cNvPr id="26" name="TextBox 25"/>
          <p:cNvSpPr txBox="1"/>
          <p:nvPr/>
        </p:nvSpPr>
        <p:spPr>
          <a:xfrm>
            <a:off x="1417320" y="4587240"/>
            <a:ext cx="6873240" cy="1477328"/>
          </a:xfrm>
          <a:prstGeom prst="rect">
            <a:avLst/>
          </a:prstGeom>
          <a:noFill/>
        </p:spPr>
        <p:txBody>
          <a:bodyPr wrap="square" rtlCol="0">
            <a:spAutoFit/>
          </a:bodyPr>
          <a:lstStyle/>
          <a:p>
            <a:r>
              <a:rPr lang="en-US" dirty="0" smtClean="0"/>
              <a:t>Classic store (might not be true because no one seems to know details).</a:t>
            </a:r>
          </a:p>
          <a:p>
            <a:r>
              <a:rPr lang="en-US" dirty="0" smtClean="0"/>
              <a:t>Retail store found on weekend nights that there was a strong relationship between sales of baby diapers and beer.</a:t>
            </a:r>
          </a:p>
          <a:p>
            <a:endParaRPr lang="en-US" dirty="0" smtClean="0"/>
          </a:p>
          <a:p>
            <a:r>
              <a:rPr lang="en-US" dirty="0" smtClean="0"/>
              <a:t>The hard question: What do you do with this knowledge?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Plan to Set Min Support and Confidence</a:t>
            </a:r>
            <a:endParaRPr lang="en-US" dirty="0"/>
          </a:p>
        </p:txBody>
      </p:sp>
      <p:sp>
        <p:nvSpPr>
          <p:cNvPr id="3" name="TextBox 2"/>
          <p:cNvSpPr txBox="1"/>
          <p:nvPr/>
        </p:nvSpPr>
        <p:spPr>
          <a:xfrm>
            <a:off x="1246909" y="1704108"/>
            <a:ext cx="6040582" cy="1477328"/>
          </a:xfrm>
          <a:prstGeom prst="rect">
            <a:avLst/>
          </a:prstGeom>
          <a:noFill/>
        </p:spPr>
        <p:txBody>
          <a:bodyPr wrap="square" rtlCol="0">
            <a:spAutoFit/>
          </a:bodyPr>
          <a:lstStyle/>
          <a:p>
            <a:pPr marL="342900" indent="-342900">
              <a:buAutoNum type="arabicPeriod"/>
            </a:pPr>
            <a:r>
              <a:rPr lang="en-US" dirty="0" smtClean="0"/>
              <a:t>Start with minimum support high.</a:t>
            </a:r>
          </a:p>
          <a:p>
            <a:pPr marL="342900" indent="-342900">
              <a:buAutoNum type="arabicPeriod"/>
            </a:pPr>
            <a:r>
              <a:rPr lang="en-US" dirty="0" smtClean="0"/>
              <a:t>Start with minimum confidence low.</a:t>
            </a:r>
          </a:p>
          <a:p>
            <a:pPr marL="342900" indent="-342900">
              <a:buAutoNum type="arabicPeriod"/>
            </a:pPr>
            <a:r>
              <a:rPr lang="en-US" dirty="0" smtClean="0"/>
              <a:t>Reduce minimum support carefully until rules appear.</a:t>
            </a:r>
          </a:p>
          <a:p>
            <a:pPr marL="342900" indent="-342900">
              <a:buAutoNum type="arabicPeriod"/>
            </a:pPr>
            <a:r>
              <a:rPr lang="en-US" dirty="0" smtClean="0"/>
              <a:t>Increase minimum confidence to filter out the results, or use sorting and queries if available.</a:t>
            </a:r>
            <a:endParaRPr lang="en-US" dirty="0"/>
          </a:p>
        </p:txBody>
      </p:sp>
      <p:sp>
        <p:nvSpPr>
          <p:cNvPr id="4" name="TextBox 3"/>
          <p:cNvSpPr txBox="1"/>
          <p:nvPr/>
        </p:nvSpPr>
        <p:spPr>
          <a:xfrm>
            <a:off x="886691" y="3297381"/>
            <a:ext cx="7287491" cy="3139321"/>
          </a:xfrm>
          <a:prstGeom prst="rect">
            <a:avLst/>
          </a:prstGeom>
          <a:noFill/>
        </p:spPr>
        <p:txBody>
          <a:bodyPr wrap="square" rtlCol="0">
            <a:spAutoFit/>
          </a:bodyPr>
          <a:lstStyle/>
          <a:p>
            <a:r>
              <a:rPr lang="en-US" dirty="0" smtClean="0">
                <a:solidFill>
                  <a:srgbClr val="0070C0"/>
                </a:solidFill>
              </a:rPr>
              <a:t>With large problems (particularly many dimensions), support cutoff exponentially reduces the processing time. The goal on the first pass is to get few or no rules and judge the processing time.</a:t>
            </a:r>
          </a:p>
          <a:p>
            <a:endParaRPr lang="en-US" dirty="0" smtClean="0">
              <a:solidFill>
                <a:srgbClr val="0070C0"/>
              </a:solidFill>
            </a:endParaRPr>
          </a:p>
          <a:p>
            <a:r>
              <a:rPr lang="en-US" dirty="0" smtClean="0">
                <a:solidFill>
                  <a:srgbClr val="0070C0"/>
                </a:solidFill>
              </a:rPr>
              <a:t>Confidence is usually just used as a display filter. Leave it low until the support value is set correctly. Otherwise, the support value might be allowing too many rules but they are hidden by the display cutoff.</a:t>
            </a:r>
          </a:p>
          <a:p>
            <a:endParaRPr lang="en-US" dirty="0" smtClean="0">
              <a:solidFill>
                <a:srgbClr val="0070C0"/>
              </a:solidFill>
            </a:endParaRPr>
          </a:p>
          <a:p>
            <a:r>
              <a:rPr lang="en-US" dirty="0" smtClean="0">
                <a:solidFill>
                  <a:srgbClr val="0070C0"/>
                </a:solidFill>
              </a:rPr>
              <a:t>Be cautious reducing the minimum support value. The data are not uniformly distributed. Typically, below some point, a huge number of itemsets fall into the accepted level.</a:t>
            </a:r>
            <a:endParaRPr lang="en-US"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Simpson’s Paradox or Yule-Simpson Effect</a:t>
            </a:r>
            <a:endParaRPr lang="en-US" sz="3600" dirty="0"/>
          </a:p>
        </p:txBody>
      </p:sp>
      <p:graphicFrame>
        <p:nvGraphicFramePr>
          <p:cNvPr id="31746" name="Object 2"/>
          <p:cNvGraphicFramePr>
            <a:graphicFrameLocks noChangeAspect="1"/>
          </p:cNvGraphicFramePr>
          <p:nvPr/>
        </p:nvGraphicFramePr>
        <p:xfrm>
          <a:off x="2654445" y="2241393"/>
          <a:ext cx="4460140" cy="1527031"/>
        </p:xfrm>
        <a:graphic>
          <a:graphicData uri="http://schemas.openxmlformats.org/presentationml/2006/ole">
            <mc:AlternateContent xmlns:mc="http://schemas.openxmlformats.org/markup-compatibility/2006">
              <mc:Choice xmlns:v="urn:schemas-microsoft-com:vml" Requires="v">
                <p:oleObj spid="_x0000_s31751" name="Worksheet" r:id="rId3" imgW="2809923" imgH="961957" progId="Excel.Sheet.12">
                  <p:embed/>
                </p:oleObj>
              </mc:Choice>
              <mc:Fallback>
                <p:oleObj name="Worksheet" r:id="rId3" imgW="2809923" imgH="961957"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445" y="2241393"/>
                        <a:ext cx="4460140" cy="152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36073" y="1233042"/>
            <a:ext cx="7237559" cy="923330"/>
          </a:xfrm>
          <a:prstGeom prst="rect">
            <a:avLst/>
          </a:prstGeom>
          <a:noFill/>
        </p:spPr>
        <p:txBody>
          <a:bodyPr wrap="none" rtlCol="0">
            <a:spAutoFit/>
          </a:bodyPr>
          <a:lstStyle/>
          <a:p>
            <a:r>
              <a:rPr lang="en-US" dirty="0" smtClean="0"/>
              <a:t>Example: Men and Women applied for jobs at a company.</a:t>
            </a:r>
          </a:p>
          <a:p>
            <a:r>
              <a:rPr lang="en-US" dirty="0" smtClean="0"/>
              <a:t>In </a:t>
            </a:r>
            <a:r>
              <a:rPr lang="en-US" b="1" dirty="0" smtClean="0"/>
              <a:t>total</a:t>
            </a:r>
            <a:r>
              <a:rPr lang="en-US" dirty="0" smtClean="0"/>
              <a:t>: 73.9% of the men were hired and 65.8% of the women were hired.</a:t>
            </a:r>
          </a:p>
          <a:p>
            <a:r>
              <a:rPr lang="en-US" dirty="0" smtClean="0"/>
              <a:t>But, look at the detailed results:</a:t>
            </a:r>
            <a:endParaRPr lang="en-US" dirty="0"/>
          </a:p>
        </p:txBody>
      </p:sp>
      <p:graphicFrame>
        <p:nvGraphicFramePr>
          <p:cNvPr id="8" name="Table 7"/>
          <p:cNvGraphicFramePr>
            <a:graphicFrameLocks noGrp="1"/>
          </p:cNvGraphicFramePr>
          <p:nvPr/>
        </p:nvGraphicFramePr>
        <p:xfrm>
          <a:off x="3435927" y="3877529"/>
          <a:ext cx="2798619" cy="874569"/>
        </p:xfrm>
        <a:graphic>
          <a:graphicData uri="http://schemas.openxmlformats.org/drawingml/2006/table">
            <a:tbl>
              <a:tblPr/>
              <a:tblGrid>
                <a:gridCol w="932873"/>
                <a:gridCol w="932873"/>
                <a:gridCol w="932873"/>
              </a:tblGrid>
              <a:tr h="291523">
                <a:tc>
                  <a:txBody>
                    <a:bodyPr/>
                    <a:lstStyle/>
                    <a:p>
                      <a:pPr algn="l" fontAlgn="b"/>
                      <a:endParaRPr lang="en-US" sz="1800" b="0" i="0" u="none" strike="noStrike">
                        <a:solidFill>
                          <a:srgbClr val="000000"/>
                        </a:solidFill>
                        <a:latin typeface="Calibri"/>
                      </a:endParaRPr>
                    </a:p>
                  </a:txBody>
                  <a:tcPr marL="14576" marR="14576" marT="14576" marB="0" anchor="b">
                    <a:lnL>
                      <a:noFill/>
                    </a:lnL>
                    <a:lnR>
                      <a:noFill/>
                    </a:lnR>
                    <a:lnT>
                      <a:noFill/>
                    </a:lnT>
                    <a:lnB>
                      <a:noFill/>
                    </a:lnB>
                  </a:tcPr>
                </a:tc>
                <a:tc>
                  <a:txBody>
                    <a:bodyPr/>
                    <a:lstStyle/>
                    <a:p>
                      <a:pPr algn="l" fontAlgn="b"/>
                      <a:r>
                        <a:rPr lang="en-US" sz="1800" b="0" i="0" u="none" strike="noStrike">
                          <a:solidFill>
                            <a:srgbClr val="000000"/>
                          </a:solidFill>
                          <a:latin typeface="Calibri"/>
                        </a:rPr>
                        <a:t>Men</a:t>
                      </a:r>
                    </a:p>
                  </a:txBody>
                  <a:tcPr marL="14576" marR="14576" marT="14576" marB="0" anchor="b">
                    <a:lnL>
                      <a:noFill/>
                    </a:lnL>
                    <a:lnR>
                      <a:noFill/>
                    </a:lnR>
                    <a:lnT>
                      <a:noFill/>
                    </a:lnT>
                    <a:lnB>
                      <a:noFill/>
                    </a:lnB>
                  </a:tcPr>
                </a:tc>
                <a:tc>
                  <a:txBody>
                    <a:bodyPr/>
                    <a:lstStyle/>
                    <a:p>
                      <a:pPr algn="l" fontAlgn="b"/>
                      <a:r>
                        <a:rPr lang="en-US" sz="1800" b="0" i="0" u="none" strike="noStrike">
                          <a:solidFill>
                            <a:srgbClr val="000000"/>
                          </a:solidFill>
                          <a:latin typeface="Calibri"/>
                        </a:rPr>
                        <a:t>Women</a:t>
                      </a:r>
                    </a:p>
                  </a:txBody>
                  <a:tcPr marL="14576" marR="14576" marT="14576" marB="0" anchor="b">
                    <a:lnL>
                      <a:noFill/>
                    </a:lnL>
                    <a:lnR>
                      <a:noFill/>
                    </a:lnR>
                    <a:lnT>
                      <a:noFill/>
                    </a:lnT>
                    <a:lnB>
                      <a:noFill/>
                    </a:lnB>
                  </a:tcPr>
                </a:tc>
              </a:tr>
              <a:tr h="291523">
                <a:tc>
                  <a:txBody>
                    <a:bodyPr/>
                    <a:lstStyle/>
                    <a:p>
                      <a:pPr algn="l" fontAlgn="b"/>
                      <a:r>
                        <a:rPr lang="en-US" sz="1800" b="0" i="0" u="none" strike="noStrike">
                          <a:solidFill>
                            <a:srgbClr val="000000"/>
                          </a:solidFill>
                          <a:latin typeface="Calibri"/>
                        </a:rPr>
                        <a:t>Dept A</a:t>
                      </a:r>
                    </a:p>
                  </a:txBody>
                  <a:tcPr marL="14576" marR="14576" marT="14576" marB="0" anchor="b">
                    <a:lnL>
                      <a:noFill/>
                    </a:lnL>
                    <a:lnR>
                      <a:noFill/>
                    </a:lnR>
                    <a:lnT>
                      <a:noFill/>
                    </a:lnT>
                    <a:lnB>
                      <a:noFill/>
                    </a:lnB>
                  </a:tcPr>
                </a:tc>
                <a:tc>
                  <a:txBody>
                    <a:bodyPr/>
                    <a:lstStyle/>
                    <a:p>
                      <a:pPr algn="r" fontAlgn="b"/>
                      <a:r>
                        <a:rPr lang="en-US" sz="1800" b="0" i="0" u="none" strike="noStrike">
                          <a:solidFill>
                            <a:srgbClr val="000000"/>
                          </a:solidFill>
                          <a:latin typeface="Calibri"/>
                        </a:rPr>
                        <a:t>33.3%</a:t>
                      </a:r>
                    </a:p>
                  </a:txBody>
                  <a:tcPr marL="14576" marR="14576" marT="14576" marB="0" anchor="b">
                    <a:lnL>
                      <a:noFill/>
                    </a:lnL>
                    <a:lnR>
                      <a:noFill/>
                    </a:lnR>
                    <a:lnT>
                      <a:noFill/>
                    </a:lnT>
                    <a:lnB>
                      <a:noFill/>
                    </a:lnB>
                  </a:tcPr>
                </a:tc>
                <a:tc>
                  <a:txBody>
                    <a:bodyPr/>
                    <a:lstStyle/>
                    <a:p>
                      <a:pPr algn="r" fontAlgn="b"/>
                      <a:r>
                        <a:rPr lang="en-US" sz="1800" b="0" i="0" u="none" strike="noStrike">
                          <a:solidFill>
                            <a:srgbClr val="000000"/>
                          </a:solidFill>
                          <a:latin typeface="Calibri"/>
                        </a:rPr>
                        <a:t>60.0%</a:t>
                      </a:r>
                    </a:p>
                  </a:txBody>
                  <a:tcPr marL="14576" marR="14576" marT="14576" marB="0" anchor="b">
                    <a:lnL>
                      <a:noFill/>
                    </a:lnL>
                    <a:lnR>
                      <a:noFill/>
                    </a:lnR>
                    <a:lnT>
                      <a:noFill/>
                    </a:lnT>
                    <a:lnB>
                      <a:noFill/>
                    </a:lnB>
                  </a:tcPr>
                </a:tc>
              </a:tr>
              <a:tr h="291523">
                <a:tc>
                  <a:txBody>
                    <a:bodyPr/>
                    <a:lstStyle/>
                    <a:p>
                      <a:pPr algn="l" fontAlgn="b"/>
                      <a:r>
                        <a:rPr lang="en-US" sz="1800" b="0" i="0" u="none" strike="noStrike">
                          <a:solidFill>
                            <a:srgbClr val="000000"/>
                          </a:solidFill>
                          <a:latin typeface="Calibri"/>
                        </a:rPr>
                        <a:t>Dept B</a:t>
                      </a:r>
                    </a:p>
                  </a:txBody>
                  <a:tcPr marL="14576" marR="14576" marT="14576" marB="0" anchor="b">
                    <a:lnL>
                      <a:noFill/>
                    </a:lnL>
                    <a:lnR>
                      <a:noFill/>
                    </a:lnR>
                    <a:lnT>
                      <a:noFill/>
                    </a:lnT>
                    <a:lnB>
                      <a:noFill/>
                    </a:lnB>
                  </a:tcPr>
                </a:tc>
                <a:tc>
                  <a:txBody>
                    <a:bodyPr/>
                    <a:lstStyle/>
                    <a:p>
                      <a:pPr algn="r" fontAlgn="b"/>
                      <a:r>
                        <a:rPr lang="en-US" sz="1800" b="0" i="0" u="none" strike="noStrike">
                          <a:solidFill>
                            <a:srgbClr val="000000"/>
                          </a:solidFill>
                          <a:latin typeface="Calibri"/>
                        </a:rPr>
                        <a:t>80.0%</a:t>
                      </a:r>
                    </a:p>
                  </a:txBody>
                  <a:tcPr marL="14576" marR="14576" marT="14576"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87.5%</a:t>
                      </a:r>
                    </a:p>
                  </a:txBody>
                  <a:tcPr marL="14576" marR="14576" marT="14576" marB="0" anchor="b">
                    <a:lnL>
                      <a:noFill/>
                    </a:lnL>
                    <a:lnR>
                      <a:noFill/>
                    </a:lnR>
                    <a:lnT>
                      <a:noFill/>
                    </a:lnT>
                    <a:lnB>
                      <a:noFill/>
                    </a:lnB>
                  </a:tcPr>
                </a:tc>
              </a:tr>
            </a:tbl>
          </a:graphicData>
        </a:graphic>
      </p:graphicFrame>
      <p:sp>
        <p:nvSpPr>
          <p:cNvPr id="9" name="TextBox 8"/>
          <p:cNvSpPr txBox="1"/>
          <p:nvPr/>
        </p:nvSpPr>
        <p:spPr>
          <a:xfrm>
            <a:off x="1496291" y="4904496"/>
            <a:ext cx="5791200" cy="1200329"/>
          </a:xfrm>
          <a:prstGeom prst="rect">
            <a:avLst/>
          </a:prstGeom>
          <a:noFill/>
        </p:spPr>
        <p:txBody>
          <a:bodyPr wrap="square" rtlCol="0">
            <a:spAutoFit/>
          </a:bodyPr>
          <a:lstStyle/>
          <a:p>
            <a:r>
              <a:rPr lang="en-US" dirty="0" smtClean="0"/>
              <a:t>In each department, a greater percentage of women were hired than men.</a:t>
            </a:r>
          </a:p>
          <a:p>
            <a:r>
              <a:rPr lang="en-US" dirty="0" smtClean="0">
                <a:sym typeface="Wingdings" pitchFamily="2" charset="2"/>
              </a:rPr>
              <a:t> The results for the aggregate comparison are different from the detailed comparisons.</a:t>
            </a:r>
            <a:endParaRPr lang="en-US" dirty="0"/>
          </a:p>
        </p:txBody>
      </p:sp>
      <p:sp>
        <p:nvSpPr>
          <p:cNvPr id="10" name="TextBox 9"/>
          <p:cNvSpPr txBox="1"/>
          <p:nvPr/>
        </p:nvSpPr>
        <p:spPr>
          <a:xfrm>
            <a:off x="942109" y="6040577"/>
            <a:ext cx="7093673" cy="646331"/>
          </a:xfrm>
          <a:prstGeom prst="rect">
            <a:avLst/>
          </a:prstGeom>
          <a:noFill/>
        </p:spPr>
        <p:txBody>
          <a:bodyPr wrap="none" rtlCol="0">
            <a:spAutoFit/>
          </a:bodyPr>
          <a:lstStyle/>
          <a:p>
            <a:r>
              <a:rPr lang="en-US" dirty="0" smtClean="0">
                <a:solidFill>
                  <a:srgbClr val="0070C0"/>
                </a:solidFill>
              </a:rPr>
              <a:t>One explanation: More women applied for the job that was harder to get.</a:t>
            </a:r>
          </a:p>
          <a:p>
            <a:r>
              <a:rPr lang="en-US" dirty="0" smtClean="0">
                <a:solidFill>
                  <a:srgbClr val="0070C0"/>
                </a:solidFill>
              </a:rPr>
              <a:t>Or, the data depend on a factor that is not included in the analysis.</a:t>
            </a:r>
            <a:endParaRPr lang="en-US"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Simpson’s Paradox in Association</a:t>
            </a:r>
            <a:endParaRPr lang="en-US" dirty="0"/>
          </a:p>
        </p:txBody>
      </p:sp>
      <p:sp>
        <p:nvSpPr>
          <p:cNvPr id="3" name="TextBox 2"/>
          <p:cNvSpPr txBox="1"/>
          <p:nvPr/>
        </p:nvSpPr>
        <p:spPr>
          <a:xfrm>
            <a:off x="900545" y="1427018"/>
            <a:ext cx="7162800" cy="5078313"/>
          </a:xfrm>
          <a:prstGeom prst="rect">
            <a:avLst/>
          </a:prstGeom>
          <a:noFill/>
        </p:spPr>
        <p:txBody>
          <a:bodyPr wrap="square" rtlCol="0">
            <a:spAutoFit/>
          </a:bodyPr>
          <a:lstStyle/>
          <a:p>
            <a:r>
              <a:rPr lang="en-US" dirty="0" smtClean="0"/>
              <a:t>Think of the percentages as conditional probabilities: P(Hired | Man) and P(Hired | Woman)</a:t>
            </a:r>
          </a:p>
          <a:p>
            <a:r>
              <a:rPr lang="en-US" dirty="0" smtClean="0"/>
              <a:t>Analyzing data at different levels can lead to reversals in association rules.</a:t>
            </a:r>
          </a:p>
          <a:p>
            <a:r>
              <a:rPr lang="en-US" dirty="0" smtClean="0"/>
              <a:t>Rules that appear one way at the corporate level might be reversed at the store or department level.</a:t>
            </a:r>
          </a:p>
          <a:p>
            <a:endParaRPr lang="en-US" dirty="0" smtClean="0"/>
          </a:p>
          <a:p>
            <a:r>
              <a:rPr lang="en-US" dirty="0" smtClean="0"/>
              <a:t>Which rule is right?</a:t>
            </a:r>
          </a:p>
          <a:p>
            <a:r>
              <a:rPr lang="en-US" dirty="0" smtClean="0"/>
              <a:t>The answer often depends on the goals of the analysis and how the problem is stated.</a:t>
            </a:r>
          </a:p>
          <a:p>
            <a:endParaRPr lang="en-US" dirty="0" smtClean="0"/>
          </a:p>
          <a:p>
            <a:r>
              <a:rPr lang="en-US" dirty="0" smtClean="0"/>
              <a:t>A classic example is in games, such as batting averages in baseball.</a:t>
            </a:r>
          </a:p>
          <a:p>
            <a:r>
              <a:rPr lang="en-US" dirty="0" smtClean="0"/>
              <a:t>One player could have the best average in each of two games, but the second player might have the best overall average. Which is better? It depends on how the question is phrased.</a:t>
            </a:r>
          </a:p>
          <a:p>
            <a:endParaRPr lang="en-US" dirty="0" smtClean="0"/>
          </a:p>
          <a:p>
            <a:r>
              <a:rPr lang="en-US" dirty="0" smtClean="0"/>
              <a:t>In many cases (but probably not the baseball example), the detail results might be preferred to the aggregate values, because they incorporate more specific data (department, store, gender, etc.).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Simpson’s Paradox</a:t>
            </a:r>
            <a:endParaRPr lang="en-US" dirty="0"/>
          </a:p>
        </p:txBody>
      </p:sp>
      <p:sp>
        <p:nvSpPr>
          <p:cNvPr id="3" name="TextBox 2"/>
          <p:cNvSpPr txBox="1"/>
          <p:nvPr/>
        </p:nvSpPr>
        <p:spPr>
          <a:xfrm>
            <a:off x="762000" y="1579418"/>
            <a:ext cx="7523018" cy="2308324"/>
          </a:xfrm>
          <a:prstGeom prst="rect">
            <a:avLst/>
          </a:prstGeom>
          <a:noFill/>
        </p:spPr>
        <p:txBody>
          <a:bodyPr wrap="square" rtlCol="0">
            <a:spAutoFit/>
          </a:bodyPr>
          <a:lstStyle/>
          <a:p>
            <a:pPr marL="342900" indent="-342900">
              <a:buAutoNum type="arabicPeriod"/>
            </a:pPr>
            <a:r>
              <a:rPr lang="en-US" dirty="0" smtClean="0"/>
              <a:t>If detail subgroups exist, always check the rules against the aggregate values. If no paradox exists and the rules match, it provides confirmation. </a:t>
            </a:r>
          </a:p>
          <a:p>
            <a:pPr marL="342900" indent="-342900">
              <a:buAutoNum type="arabicPeriod"/>
            </a:pPr>
            <a:r>
              <a:rPr lang="en-US" dirty="0" smtClean="0"/>
              <a:t>If Simpson’s paradox does arise and the subgroups provide different results than the aggregation, determine which level addresses the questions being asked. </a:t>
            </a:r>
          </a:p>
          <a:p>
            <a:pPr marL="342900" indent="-342900">
              <a:buAutoNum type="arabicPeriod"/>
            </a:pPr>
            <a:r>
              <a:rPr lang="en-US" dirty="0" smtClean="0"/>
              <a:t>In most cases, the detail results will be preferred because they incorporate more information.</a:t>
            </a:r>
          </a:p>
          <a:p>
            <a:pPr marL="342900" indent="-342900">
              <a:buAutoNum type="arabicPeriod"/>
            </a:pPr>
            <a:r>
              <a:rPr lang="en-US" dirty="0" smtClean="0"/>
              <a:t>Try to find a factor or reasons that explain the paradox.</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Skewed Support</a:t>
            </a:r>
            <a:endParaRPr lang="en-US" dirty="0"/>
          </a:p>
        </p:txBody>
      </p:sp>
      <p:graphicFrame>
        <p:nvGraphicFramePr>
          <p:cNvPr id="3" name="Chart 2"/>
          <p:cNvGraphicFramePr/>
          <p:nvPr/>
        </p:nvGraphicFramePr>
        <p:xfrm>
          <a:off x="2577667" y="1378960"/>
          <a:ext cx="4016375" cy="24098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70365" y="4211782"/>
            <a:ext cx="5417128" cy="646331"/>
          </a:xfrm>
          <a:prstGeom prst="rect">
            <a:avLst/>
          </a:prstGeom>
          <a:noFill/>
        </p:spPr>
        <p:txBody>
          <a:bodyPr wrap="square" rtlCol="0">
            <a:spAutoFit/>
          </a:bodyPr>
          <a:lstStyle/>
          <a:p>
            <a:r>
              <a:rPr lang="en-US" dirty="0" smtClean="0"/>
              <a:t>Most items are rarely purchased (perhaps expensive), with a few items purchased in almost every basket.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Skewed Support</a:t>
            </a:r>
            <a:endParaRPr lang="en-US" dirty="0"/>
          </a:p>
        </p:txBody>
      </p:sp>
      <p:sp>
        <p:nvSpPr>
          <p:cNvPr id="3" name="TextBox 2"/>
          <p:cNvSpPr txBox="1"/>
          <p:nvPr/>
        </p:nvSpPr>
        <p:spPr>
          <a:xfrm>
            <a:off x="775854" y="1648691"/>
            <a:ext cx="7218219" cy="2308324"/>
          </a:xfrm>
          <a:prstGeom prst="rect">
            <a:avLst/>
          </a:prstGeom>
          <a:noFill/>
        </p:spPr>
        <p:txBody>
          <a:bodyPr wrap="square" rtlCol="0">
            <a:spAutoFit/>
          </a:bodyPr>
          <a:lstStyle/>
          <a:p>
            <a:pPr marL="342900" indent="-342900">
              <a:buAutoNum type="arabicPeriod"/>
            </a:pPr>
            <a:r>
              <a:rPr lang="en-US" dirty="0" smtClean="0"/>
              <a:t>For common levels of the minimum support parameter, only the handful of high-volume items will appear in the analysis.</a:t>
            </a:r>
          </a:p>
          <a:p>
            <a:pPr marL="342900" indent="-342900">
              <a:buAutoNum type="arabicPeriod"/>
            </a:pPr>
            <a:r>
              <a:rPr lang="en-US" dirty="0" smtClean="0"/>
              <a:t>The low-volume items could be important</a:t>
            </a:r>
          </a:p>
          <a:p>
            <a:pPr marL="800100" lvl="1" indent="-342900">
              <a:buAutoNum type="arabicPeriod"/>
            </a:pPr>
            <a:r>
              <a:rPr lang="en-US" dirty="0" smtClean="0"/>
              <a:t>Perhaps expensive items (caviar -&gt; vodka).</a:t>
            </a:r>
          </a:p>
          <a:p>
            <a:pPr marL="800100" lvl="1" indent="-342900">
              <a:buAutoNum type="arabicPeriod"/>
            </a:pPr>
            <a:r>
              <a:rPr lang="en-US" dirty="0" smtClean="0"/>
              <a:t>Perhaps still important volume, just dwarfed by the top 5.</a:t>
            </a:r>
          </a:p>
          <a:p>
            <a:pPr marL="342900" indent="-342900">
              <a:buAutoNum type="arabicPeriod"/>
            </a:pPr>
            <a:r>
              <a:rPr lang="en-US" dirty="0" smtClean="0"/>
              <a:t>Dropping support to almost zero will bring in virtually all of the items, which could adversely affect performance.</a:t>
            </a:r>
          </a:p>
          <a:p>
            <a:pPr marL="342900" indent="-342900">
              <a:buAutoNum type="arabicPeriod"/>
            </a:pPr>
            <a:r>
              <a:rPr lang="en-US" dirty="0" smtClean="0"/>
              <a:t>Spurious results because of cross-support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Cross-Support Problem</a:t>
            </a:r>
            <a:endParaRPr lang="en-US" dirty="0"/>
          </a:p>
        </p:txBody>
      </p:sp>
      <p:graphicFrame>
        <p:nvGraphicFramePr>
          <p:cNvPr id="3" name="Table 2"/>
          <p:cNvGraphicFramePr>
            <a:graphicFrameLocks noGrp="1"/>
          </p:cNvGraphicFramePr>
          <p:nvPr/>
        </p:nvGraphicFramePr>
        <p:xfrm>
          <a:off x="851478" y="1480704"/>
          <a:ext cx="5715577" cy="953307"/>
        </p:xfrm>
        <a:graphic>
          <a:graphicData uri="http://schemas.openxmlformats.org/drawingml/2006/table">
            <a:tbl>
              <a:tblPr/>
              <a:tblGrid>
                <a:gridCol w="1508191"/>
                <a:gridCol w="757604"/>
                <a:gridCol w="734291"/>
                <a:gridCol w="845127"/>
                <a:gridCol w="872836"/>
                <a:gridCol w="997528"/>
              </a:tblGrid>
              <a:tr h="317769">
                <a:tc>
                  <a:txBody>
                    <a:bodyPr/>
                    <a:lstStyle/>
                    <a:p>
                      <a:pPr algn="l" fontAlgn="b"/>
                      <a:endParaRPr lang="en-US" sz="1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A</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B</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A &amp; B</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P(B|A)</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P(A|B)</a:t>
                      </a:r>
                    </a:p>
                  </a:txBody>
                  <a:tcPr marL="0" marR="0" marT="0" marB="0" anchor="b">
                    <a:lnL>
                      <a:noFill/>
                    </a:lnL>
                    <a:lnR>
                      <a:noFill/>
                    </a:lnR>
                    <a:lnT>
                      <a:noFill/>
                    </a:lnT>
                    <a:lnB>
                      <a:noFill/>
                    </a:lnB>
                  </a:tcPr>
                </a:tc>
              </a:tr>
              <a:tr h="317769">
                <a:tc>
                  <a:txBody>
                    <a:bodyPr/>
                    <a:lstStyle/>
                    <a:p>
                      <a:pPr algn="l" fontAlgn="b"/>
                      <a:r>
                        <a:rPr lang="en-US" sz="1800" b="0" i="0" u="none" strike="noStrike">
                          <a:solidFill>
                            <a:srgbClr val="000000"/>
                          </a:solidFill>
                          <a:latin typeface="Calibri"/>
                        </a:rPr>
                        <a:t>Typical</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0.4</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0.5</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0.3</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0.75</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0.6</a:t>
                      </a:r>
                    </a:p>
                  </a:txBody>
                  <a:tcPr marL="0" marR="0" marT="0" marB="0" anchor="b">
                    <a:lnL>
                      <a:noFill/>
                    </a:lnL>
                    <a:lnR>
                      <a:noFill/>
                    </a:lnR>
                    <a:lnT>
                      <a:noFill/>
                    </a:lnT>
                    <a:lnB>
                      <a:noFill/>
                    </a:lnB>
                  </a:tcPr>
                </a:tc>
              </a:tr>
              <a:tr h="317769">
                <a:tc>
                  <a:txBody>
                    <a:bodyPr/>
                    <a:lstStyle/>
                    <a:p>
                      <a:pPr algn="l" fontAlgn="b"/>
                      <a:r>
                        <a:rPr lang="en-US" sz="1800" b="0" i="0" u="none" strike="noStrike">
                          <a:solidFill>
                            <a:srgbClr val="000000"/>
                          </a:solidFill>
                          <a:latin typeface="Calibri"/>
                        </a:rPr>
                        <a:t>Cross-support</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0.1</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0.9</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0.09</a:t>
                      </a:r>
                    </a:p>
                  </a:txBody>
                  <a:tcPr marL="0" marR="0" marT="0" marB="0" anchor="b">
                    <a:lnL>
                      <a:noFill/>
                    </a:lnL>
                    <a:lnR>
                      <a:noFill/>
                    </a:lnR>
                    <a:lnT>
                      <a:noFill/>
                    </a:lnT>
                    <a:lnB>
                      <a:noFill/>
                    </a:lnB>
                  </a:tcPr>
                </a:tc>
                <a:tc>
                  <a:txBody>
                    <a:bodyPr/>
                    <a:lstStyle/>
                    <a:p>
                      <a:pPr algn="r" fontAlgn="b"/>
                      <a:r>
                        <a:rPr lang="en-US" sz="1800" b="0" i="0" u="none" strike="noStrike">
                          <a:solidFill>
                            <a:srgbClr val="000000"/>
                          </a:solidFill>
                          <a:latin typeface="Calibri"/>
                        </a:rPr>
                        <a:t>0.9</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0.1</a:t>
                      </a:r>
                    </a:p>
                  </a:txBody>
                  <a:tcPr marL="0" marR="0" marT="0" marB="0" anchor="b">
                    <a:lnL>
                      <a:noFill/>
                    </a:lnL>
                    <a:lnR>
                      <a:noFill/>
                    </a:lnR>
                    <a:lnT>
                      <a:noFill/>
                    </a:lnT>
                    <a:lnB>
                      <a:noFill/>
                    </a:lnB>
                  </a:tcPr>
                </a:tc>
              </a:tr>
            </a:tbl>
          </a:graphicData>
        </a:graphic>
      </p:graphicFrame>
      <p:sp>
        <p:nvSpPr>
          <p:cNvPr id="4" name="TextBox 3"/>
          <p:cNvSpPr txBox="1"/>
          <p:nvPr/>
        </p:nvSpPr>
        <p:spPr>
          <a:xfrm>
            <a:off x="554180" y="2743201"/>
            <a:ext cx="7924801" cy="2585323"/>
          </a:xfrm>
          <a:prstGeom prst="rect">
            <a:avLst/>
          </a:prstGeom>
          <a:noFill/>
        </p:spPr>
        <p:txBody>
          <a:bodyPr wrap="square" rtlCol="0">
            <a:spAutoFit/>
          </a:bodyPr>
          <a:lstStyle/>
          <a:p>
            <a:r>
              <a:rPr lang="en-US" dirty="0" smtClean="0">
                <a:solidFill>
                  <a:srgbClr val="0070C0"/>
                </a:solidFill>
              </a:rPr>
              <a:t>Proposed rule: A =&gt; B</a:t>
            </a:r>
          </a:p>
          <a:p>
            <a:r>
              <a:rPr lang="en-US" dirty="0" smtClean="0">
                <a:solidFill>
                  <a:srgbClr val="0070C0"/>
                </a:solidFill>
              </a:rPr>
              <a:t>Typical example: P(A) and P(B) are similar, so confidence P(B | A) makes sense.</a:t>
            </a:r>
          </a:p>
          <a:p>
            <a:r>
              <a:rPr lang="en-US" dirty="0" smtClean="0">
                <a:solidFill>
                  <a:srgbClr val="0070C0"/>
                </a:solidFill>
              </a:rPr>
              <a:t>Cross-support: B occurs in almost every basket, A is rare.</a:t>
            </a:r>
          </a:p>
          <a:p>
            <a:r>
              <a:rPr lang="en-US" dirty="0" smtClean="0">
                <a:solidFill>
                  <a:srgbClr val="0070C0"/>
                </a:solidFill>
              </a:rPr>
              <a:t>A shows up with B almost every time A appears simply because B is already there.</a:t>
            </a:r>
          </a:p>
          <a:p>
            <a:r>
              <a:rPr lang="en-US" dirty="0" smtClean="0">
                <a:solidFill>
                  <a:srgbClr val="0070C0"/>
                </a:solidFill>
              </a:rPr>
              <a:t>Confidence  P(B|A) is going to be high in every case of cross-support.</a:t>
            </a:r>
          </a:p>
          <a:p>
            <a:r>
              <a:rPr lang="en-US" dirty="0" smtClean="0">
                <a:solidFill>
                  <a:srgbClr val="0070C0"/>
                </a:solidFill>
              </a:rPr>
              <a:t>But A does not cause or lead to B, the joint appearance could be random.</a:t>
            </a:r>
          </a:p>
          <a:p>
            <a:r>
              <a:rPr lang="en-US" dirty="0" smtClean="0">
                <a:solidFill>
                  <a:srgbClr val="0070C0"/>
                </a:solidFill>
              </a:rPr>
              <a:t>So high values of P(B | A) do not mean confidence.</a:t>
            </a:r>
          </a:p>
          <a:p>
            <a:r>
              <a:rPr lang="en-US" dirty="0" smtClean="0">
                <a:solidFill>
                  <a:srgbClr val="0070C0"/>
                </a:solidFill>
              </a:rPr>
              <a:t>Perversely, low values of P(B | A) when P(B) is high would be more interesting—indicating that item A is only purchased </a:t>
            </a:r>
            <a:r>
              <a:rPr lang="en-US" b="1" dirty="0" smtClean="0">
                <a:solidFill>
                  <a:srgbClr val="0070C0"/>
                </a:solidFill>
              </a:rPr>
              <a:t>without</a:t>
            </a:r>
            <a:r>
              <a:rPr lang="en-US" dirty="0" smtClean="0">
                <a:solidFill>
                  <a:srgbClr val="0070C0"/>
                </a:solidFill>
              </a:rPr>
              <a:t> 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Data</a:t>
            </a:r>
            <a:endParaRPr lang="en-US" dirty="0"/>
          </a:p>
        </p:txBody>
      </p:sp>
      <p:graphicFrame>
        <p:nvGraphicFramePr>
          <p:cNvPr id="3" name="Chart 2"/>
          <p:cNvGraphicFramePr/>
          <p:nvPr/>
        </p:nvGraphicFramePr>
        <p:xfrm>
          <a:off x="3451081" y="1364672"/>
          <a:ext cx="54006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nvGraphicFramePr>
        <p:xfrm>
          <a:off x="223405" y="1524000"/>
          <a:ext cx="3238500" cy="3810000"/>
        </p:xfrm>
        <a:graphic>
          <a:graphicData uri="http://schemas.openxmlformats.org/drawingml/2006/table">
            <a:tbl>
              <a:tblPr/>
              <a:tblGrid>
                <a:gridCol w="609600"/>
                <a:gridCol w="609600"/>
                <a:gridCol w="800100"/>
                <a:gridCol w="609600"/>
                <a:gridCol w="609600"/>
              </a:tblGrid>
              <a:tr h="190500">
                <a:tc>
                  <a:txBody>
                    <a:bodyPr/>
                    <a:lstStyle/>
                    <a:p>
                      <a:pPr algn="l" fontAlgn="b"/>
                      <a:r>
                        <a:rPr lang="en-US" sz="1100" b="0" i="0" u="none" strike="noStrike">
                          <a:solidFill>
                            <a:srgbClr val="000000"/>
                          </a:solidFill>
                          <a:latin typeface="Calibri"/>
                        </a:rPr>
                        <a:t>Income</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Count</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Cumulative</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Groups</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10000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15000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20000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25000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30000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2850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2850</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low</a:t>
                      </a: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35000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4850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40000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6650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3800</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medium</a:t>
                      </a: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45000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7850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50000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8750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55000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9450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60000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9950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65000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10250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70000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10400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75000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10500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80000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10580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85000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10630</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r" fontAlgn="b"/>
                      <a:r>
                        <a:rPr lang="en-US" sz="1100" b="0" i="0" u="none" strike="noStrike">
                          <a:solidFill>
                            <a:srgbClr val="000000"/>
                          </a:solidFill>
                          <a:latin typeface="Calibri"/>
                        </a:rPr>
                        <a:t>90000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10670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2820</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high</a:t>
                      </a:r>
                    </a:p>
                  </a:txBody>
                  <a:tcPr marL="0" marR="0" marT="0" marB="0" anchor="b">
                    <a:lnL>
                      <a:noFill/>
                    </a:lnL>
                    <a:lnR>
                      <a:noFill/>
                    </a:lnR>
                    <a:lnT>
                      <a:noFill/>
                    </a:lnT>
                    <a:lnB>
                      <a:noFill/>
                    </a:lnB>
                  </a:tcPr>
                </a:tc>
              </a:tr>
              <a:tr h="190500">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10670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3556.666667</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5" name="TextBox 4"/>
          <p:cNvSpPr txBox="1"/>
          <p:nvPr/>
        </p:nvSpPr>
        <p:spPr>
          <a:xfrm>
            <a:off x="3851564" y="4599709"/>
            <a:ext cx="4502727" cy="1477328"/>
          </a:xfrm>
          <a:prstGeom prst="rect">
            <a:avLst/>
          </a:prstGeom>
          <a:noFill/>
        </p:spPr>
        <p:txBody>
          <a:bodyPr wrap="square" rtlCol="0">
            <a:spAutoFit/>
          </a:bodyPr>
          <a:lstStyle/>
          <a:p>
            <a:r>
              <a:rPr lang="en-US" dirty="0" smtClean="0"/>
              <a:t>Example: Income</a:t>
            </a:r>
          </a:p>
          <a:p>
            <a:r>
              <a:rPr lang="en-US" dirty="0" smtClean="0"/>
              <a:t>Need to break into groups, which become dimensions. </a:t>
            </a:r>
          </a:p>
          <a:p>
            <a:r>
              <a:rPr lang="en-US" dirty="0" smtClean="0"/>
              <a:t>Often try for equal number of observations in each group.</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Group Advice</a:t>
            </a:r>
            <a:endParaRPr lang="en-US" dirty="0"/>
          </a:p>
        </p:txBody>
      </p:sp>
      <p:sp>
        <p:nvSpPr>
          <p:cNvPr id="3" name="TextBox 2"/>
          <p:cNvSpPr txBox="1"/>
          <p:nvPr/>
        </p:nvSpPr>
        <p:spPr>
          <a:xfrm>
            <a:off x="1482435" y="1565564"/>
            <a:ext cx="6885709" cy="1477328"/>
          </a:xfrm>
          <a:prstGeom prst="rect">
            <a:avLst/>
          </a:prstGeom>
          <a:noFill/>
        </p:spPr>
        <p:txBody>
          <a:bodyPr wrap="square" rtlCol="0">
            <a:spAutoFit/>
          </a:bodyPr>
          <a:lstStyle/>
          <a:p>
            <a:pPr marL="342900" indent="-342900">
              <a:buAutoNum type="arabicPeriod"/>
            </a:pPr>
            <a:r>
              <a:rPr lang="en-US" dirty="0" smtClean="0"/>
              <a:t>Try to keep the number of groups small—they become dimensions.</a:t>
            </a:r>
          </a:p>
          <a:p>
            <a:pPr marL="342900" indent="-342900">
              <a:buAutoNum type="arabicPeriod"/>
            </a:pPr>
            <a:r>
              <a:rPr lang="en-US" dirty="0" smtClean="0"/>
              <a:t>Try to use “natural” groupings that fit the problem definition.</a:t>
            </a:r>
          </a:p>
          <a:p>
            <a:pPr marL="342900" indent="-342900">
              <a:buAutoNum type="arabicPeriod"/>
            </a:pPr>
            <a:r>
              <a:rPr lang="en-US" dirty="0" smtClean="0"/>
              <a:t>Can use groups with equal number of observations.</a:t>
            </a:r>
          </a:p>
          <a:p>
            <a:pPr marL="342900" indent="-342900">
              <a:buAutoNum type="arabicPeriod"/>
            </a:pPr>
            <a:r>
              <a:rPr lang="en-US" dirty="0" smtClean="0"/>
              <a:t>Watch for break points that might contain useful information.</a:t>
            </a:r>
          </a:p>
          <a:p>
            <a:pPr marL="342900" indent="-342900">
              <a:buAutoNum type="arabicPeriod"/>
            </a:pPr>
            <a:r>
              <a:rPr lang="en-US" dirty="0" smtClean="0"/>
              <a:t>Might use clustering software to define groups.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Quantity</a:t>
            </a:r>
            <a:endParaRPr lang="en-US" dirty="0"/>
          </a:p>
        </p:txBody>
      </p:sp>
      <p:sp>
        <p:nvSpPr>
          <p:cNvPr id="3" name="TextBox 2"/>
          <p:cNvSpPr txBox="1"/>
          <p:nvPr/>
        </p:nvSpPr>
        <p:spPr>
          <a:xfrm>
            <a:off x="831273" y="1482436"/>
            <a:ext cx="7204363" cy="4524315"/>
          </a:xfrm>
          <a:prstGeom prst="rect">
            <a:avLst/>
          </a:prstGeom>
          <a:noFill/>
        </p:spPr>
        <p:txBody>
          <a:bodyPr wrap="square" rtlCol="0">
            <a:spAutoFit/>
          </a:bodyPr>
          <a:lstStyle/>
          <a:p>
            <a:r>
              <a:rPr lang="en-US" dirty="0" smtClean="0"/>
              <a:t>Quantity is ignored in association/market basket tools.</a:t>
            </a:r>
          </a:p>
          <a:p>
            <a:r>
              <a:rPr lang="en-US" dirty="0" smtClean="0"/>
              <a:t>Product purchases are all equal/binary. An item exists in the basket or not.</a:t>
            </a:r>
          </a:p>
          <a:p>
            <a:r>
              <a:rPr lang="en-US" dirty="0" smtClean="0"/>
              <a:t>A basket containing 1 banana is equivalent to a basket containing 20.</a:t>
            </a:r>
          </a:p>
          <a:p>
            <a:endParaRPr lang="en-US" dirty="0" smtClean="0"/>
          </a:p>
          <a:p>
            <a:r>
              <a:rPr lang="en-US" dirty="0" smtClean="0"/>
              <a:t>You an add quantity to the analysis by creating new categories/dimensions.</a:t>
            </a:r>
          </a:p>
          <a:p>
            <a:endParaRPr lang="en-US" dirty="0" smtClean="0"/>
          </a:p>
          <a:p>
            <a:r>
              <a:rPr lang="en-US" dirty="0" smtClean="0"/>
              <a:t>Identify which products might be affected by quantity purchases.</a:t>
            </a:r>
          </a:p>
          <a:p>
            <a:r>
              <a:rPr lang="en-US" dirty="0" smtClean="0"/>
              <a:t>Find split points for each product and define unique product categories.</a:t>
            </a:r>
          </a:p>
          <a:p>
            <a:r>
              <a:rPr lang="en-US" dirty="0" smtClean="0"/>
              <a:t>Run the market basket analysis.</a:t>
            </a:r>
          </a:p>
          <a:p>
            <a:endParaRPr lang="en-US" dirty="0" smtClean="0"/>
          </a:p>
          <a:p>
            <a:r>
              <a:rPr lang="en-US" dirty="0" smtClean="0"/>
              <a:t>Example: </a:t>
            </a:r>
          </a:p>
          <a:p>
            <a:r>
              <a:rPr lang="en-US" dirty="0" smtClean="0"/>
              <a:t>1 jacket 		= Jacket1</a:t>
            </a:r>
          </a:p>
          <a:p>
            <a:r>
              <a:rPr lang="en-US" dirty="0" smtClean="0"/>
              <a:t>2-5 jackets	= Jacket5</a:t>
            </a:r>
          </a:p>
          <a:p>
            <a:r>
              <a:rPr lang="en-US" dirty="0" smtClean="0"/>
              <a:t>6+ jackets	= </a:t>
            </a:r>
            <a:r>
              <a:rPr lang="en-US" dirty="0" err="1" smtClean="0"/>
              <a:t>JacketM</a:t>
            </a:r>
            <a:endParaRPr lang="en-US" dirty="0" smtClean="0"/>
          </a:p>
          <a:p>
            <a:endParaRPr lang="en-US" dirty="0" smtClean="0"/>
          </a:p>
          <a:p>
            <a:r>
              <a:rPr lang="en-US" dirty="0" smtClean="0"/>
              <a:t>Still hard to find </a:t>
            </a:r>
            <a:r>
              <a:rPr lang="en-US" smtClean="0"/>
              <a:t>split points.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Applications</a:t>
            </a:r>
            <a:endParaRPr lang="en-US" dirty="0"/>
          </a:p>
        </p:txBody>
      </p:sp>
      <p:sp>
        <p:nvSpPr>
          <p:cNvPr id="3" name="Content Placeholder 2"/>
          <p:cNvSpPr>
            <a:spLocks noGrp="1"/>
          </p:cNvSpPr>
          <p:nvPr>
            <p:ph idx="1"/>
          </p:nvPr>
        </p:nvSpPr>
        <p:spPr/>
        <p:txBody>
          <a:bodyPr/>
          <a:lstStyle/>
          <a:p>
            <a:r>
              <a:rPr lang="en-US" dirty="0" smtClean="0"/>
              <a:t>What products are purchased together?</a:t>
            </a:r>
          </a:p>
          <a:p>
            <a:r>
              <a:rPr lang="en-US" dirty="0" smtClean="0"/>
              <a:t>What products can be used in marketing to attract customers with a low price so they buy higher-profit items?</a:t>
            </a:r>
          </a:p>
          <a:p>
            <a:r>
              <a:rPr lang="en-US" dirty="0" smtClean="0"/>
              <a:t>What events commonly happen together?</a:t>
            </a:r>
          </a:p>
          <a:p>
            <a:r>
              <a:rPr lang="en-US" dirty="0" smtClean="0"/>
              <a:t>Do some employees work better together?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DBMS</a:t>
            </a:r>
            <a:endParaRPr lang="en-US" dirty="0"/>
          </a:p>
        </p:txBody>
      </p:sp>
      <p:graphicFrame>
        <p:nvGraphicFramePr>
          <p:cNvPr id="3" name="Table 2"/>
          <p:cNvGraphicFramePr>
            <a:graphicFrameLocks noGrp="1"/>
          </p:cNvGraphicFramePr>
          <p:nvPr/>
        </p:nvGraphicFramePr>
        <p:xfrm>
          <a:off x="1524000" y="1258455"/>
          <a:ext cx="6096000" cy="14833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b="1" u="sng" dirty="0" err="1" smtClean="0"/>
                        <a:t>SaleID</a:t>
                      </a:r>
                      <a:endParaRPr lang="en-US" b="1" u="sng" dirty="0"/>
                    </a:p>
                  </a:txBody>
                  <a:tcPr/>
                </a:tc>
                <a:tc>
                  <a:txBody>
                    <a:bodyPr/>
                    <a:lstStyle/>
                    <a:p>
                      <a:r>
                        <a:rPr lang="en-US" dirty="0" err="1" smtClean="0"/>
                        <a:t>SaleDate</a:t>
                      </a:r>
                      <a:endParaRPr lang="en-US" dirty="0"/>
                    </a:p>
                  </a:txBody>
                  <a:tcPr/>
                </a:tc>
                <a:tc>
                  <a:txBody>
                    <a:bodyPr/>
                    <a:lstStyle/>
                    <a:p>
                      <a:r>
                        <a:rPr lang="en-US" dirty="0" err="1" smtClean="0"/>
                        <a:t>CustomerID</a:t>
                      </a:r>
                      <a:endParaRPr lang="en-US" dirty="0"/>
                    </a:p>
                  </a:txBody>
                  <a:tcPr/>
                </a:tc>
                <a:tc>
                  <a:txBody>
                    <a:bodyPr/>
                    <a:lstStyle/>
                    <a:p>
                      <a:r>
                        <a:rPr lang="en-US" dirty="0" err="1" smtClean="0"/>
                        <a:t>EmployeeID</a:t>
                      </a:r>
                      <a:endParaRPr lang="en-US" dirty="0"/>
                    </a:p>
                  </a:txBody>
                  <a:tcPr/>
                </a:tc>
              </a:tr>
              <a:tr h="370840">
                <a:tc>
                  <a:txBody>
                    <a:bodyPr/>
                    <a:lstStyle/>
                    <a:p>
                      <a:r>
                        <a:rPr lang="en-US" dirty="0" smtClean="0"/>
                        <a:t>1101</a:t>
                      </a:r>
                      <a:endParaRPr lang="en-US" dirty="0"/>
                    </a:p>
                  </a:txBody>
                  <a:tcPr/>
                </a:tc>
                <a:tc>
                  <a:txBody>
                    <a:bodyPr/>
                    <a:lstStyle/>
                    <a:p>
                      <a:r>
                        <a:rPr lang="en-US" dirty="0" smtClean="0"/>
                        <a:t>7/8/2010</a:t>
                      </a:r>
                      <a:endParaRPr lang="en-US" dirty="0"/>
                    </a:p>
                  </a:txBody>
                  <a:tcPr/>
                </a:tc>
                <a:tc>
                  <a:txBody>
                    <a:bodyPr/>
                    <a:lstStyle/>
                    <a:p>
                      <a:r>
                        <a:rPr lang="en-US" dirty="0" smtClean="0"/>
                        <a:t>393</a:t>
                      </a:r>
                      <a:endParaRPr lang="en-US" dirty="0"/>
                    </a:p>
                  </a:txBody>
                  <a:tcPr/>
                </a:tc>
                <a:tc>
                  <a:txBody>
                    <a:bodyPr/>
                    <a:lstStyle/>
                    <a:p>
                      <a:r>
                        <a:rPr lang="en-US" dirty="0" smtClean="0"/>
                        <a:t>115</a:t>
                      </a:r>
                      <a:endParaRPr lang="en-US" dirty="0"/>
                    </a:p>
                  </a:txBody>
                  <a:tcPr/>
                </a:tc>
              </a:tr>
              <a:tr h="370840">
                <a:tc>
                  <a:txBody>
                    <a:bodyPr/>
                    <a:lstStyle/>
                    <a:p>
                      <a:r>
                        <a:rPr lang="en-US" dirty="0" smtClean="0"/>
                        <a:t>1102</a:t>
                      </a:r>
                      <a:endParaRPr lang="en-US" dirty="0"/>
                    </a:p>
                  </a:txBody>
                  <a:tcPr/>
                </a:tc>
                <a:tc>
                  <a:txBody>
                    <a:bodyPr/>
                    <a:lstStyle/>
                    <a:p>
                      <a:r>
                        <a:rPr lang="en-US" dirty="0" smtClean="0"/>
                        <a:t>7/9/2010</a:t>
                      </a:r>
                      <a:endParaRPr lang="en-US" dirty="0"/>
                    </a:p>
                  </a:txBody>
                  <a:tcPr/>
                </a:tc>
                <a:tc>
                  <a:txBody>
                    <a:bodyPr/>
                    <a:lstStyle/>
                    <a:p>
                      <a:r>
                        <a:rPr lang="en-US" dirty="0" smtClean="0"/>
                        <a:t>559</a:t>
                      </a:r>
                      <a:endParaRPr lang="en-US" dirty="0"/>
                    </a:p>
                  </a:txBody>
                  <a:tcPr/>
                </a:tc>
                <a:tc>
                  <a:txBody>
                    <a:bodyPr/>
                    <a:lstStyle/>
                    <a:p>
                      <a:r>
                        <a:rPr lang="en-US" dirty="0" smtClean="0"/>
                        <a:t>089</a:t>
                      </a:r>
                      <a:endParaRPr lang="en-US" dirty="0"/>
                    </a:p>
                  </a:txBody>
                  <a:tcPr/>
                </a:tc>
              </a:tr>
              <a:tr h="370840">
                <a:tc>
                  <a:txBody>
                    <a:bodyPr/>
                    <a:lstStyle/>
                    <a:p>
                      <a:r>
                        <a:rPr lang="en-US" dirty="0" smtClean="0"/>
                        <a:t>1103</a:t>
                      </a:r>
                      <a:endParaRPr lang="en-US" dirty="0"/>
                    </a:p>
                  </a:txBody>
                  <a:tcPr/>
                </a:tc>
                <a:tc>
                  <a:txBody>
                    <a:bodyPr/>
                    <a:lstStyle/>
                    <a:p>
                      <a:r>
                        <a:rPr lang="en-US" dirty="0" smtClean="0"/>
                        <a:t>7/9/2010</a:t>
                      </a:r>
                      <a:endParaRPr lang="en-US" dirty="0"/>
                    </a:p>
                  </a:txBody>
                  <a:tcPr/>
                </a:tc>
                <a:tc>
                  <a:txBody>
                    <a:bodyPr/>
                    <a:lstStyle/>
                    <a:p>
                      <a:r>
                        <a:rPr lang="en-US" dirty="0" smtClean="0"/>
                        <a:t>198</a:t>
                      </a:r>
                      <a:endParaRPr lang="en-US" dirty="0"/>
                    </a:p>
                  </a:txBody>
                  <a:tcPr/>
                </a:tc>
                <a:tc>
                  <a:txBody>
                    <a:bodyPr/>
                    <a:lstStyle/>
                    <a:p>
                      <a:r>
                        <a:rPr lang="en-US" dirty="0" smtClean="0"/>
                        <a:t>115</a:t>
                      </a:r>
                      <a:endParaRPr lang="en-US" dirty="0"/>
                    </a:p>
                  </a:txBody>
                  <a:tcPr/>
                </a:tc>
              </a:tr>
            </a:tbl>
          </a:graphicData>
        </a:graphic>
      </p:graphicFrame>
      <p:graphicFrame>
        <p:nvGraphicFramePr>
          <p:cNvPr id="4" name="Table 3"/>
          <p:cNvGraphicFramePr>
            <a:graphicFrameLocks noGrp="1"/>
          </p:cNvGraphicFramePr>
          <p:nvPr/>
        </p:nvGraphicFramePr>
        <p:xfrm>
          <a:off x="1524000" y="2976418"/>
          <a:ext cx="6096000" cy="185420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b="1" u="sng" dirty="0" err="1" smtClean="0"/>
                        <a:t>SaleID</a:t>
                      </a:r>
                      <a:endParaRPr lang="en-US" b="1" u="sng" dirty="0"/>
                    </a:p>
                  </a:txBody>
                  <a:tcPr/>
                </a:tc>
                <a:tc>
                  <a:txBody>
                    <a:bodyPr/>
                    <a:lstStyle/>
                    <a:p>
                      <a:r>
                        <a:rPr lang="en-US" b="1" u="sng" dirty="0" err="1" smtClean="0"/>
                        <a:t>ItemID</a:t>
                      </a:r>
                      <a:endParaRPr lang="en-US" b="1" u="sng" dirty="0"/>
                    </a:p>
                  </a:txBody>
                  <a:tcPr/>
                </a:tc>
                <a:tc>
                  <a:txBody>
                    <a:bodyPr/>
                    <a:lstStyle/>
                    <a:p>
                      <a:r>
                        <a:rPr lang="en-US" dirty="0" smtClean="0"/>
                        <a:t>Quantity</a:t>
                      </a:r>
                      <a:endParaRPr lang="en-US" dirty="0"/>
                    </a:p>
                  </a:txBody>
                  <a:tcPr/>
                </a:tc>
                <a:tc>
                  <a:txBody>
                    <a:bodyPr/>
                    <a:lstStyle/>
                    <a:p>
                      <a:r>
                        <a:rPr lang="en-US" dirty="0" err="1" smtClean="0"/>
                        <a:t>SalePrice</a:t>
                      </a:r>
                      <a:endParaRPr lang="en-US" dirty="0"/>
                    </a:p>
                  </a:txBody>
                  <a:tcPr/>
                </a:tc>
              </a:tr>
              <a:tr h="370840">
                <a:tc>
                  <a:txBody>
                    <a:bodyPr/>
                    <a:lstStyle/>
                    <a:p>
                      <a:r>
                        <a:rPr lang="en-US" dirty="0" smtClean="0"/>
                        <a:t>1101</a:t>
                      </a:r>
                      <a:endParaRPr lang="en-US" dirty="0"/>
                    </a:p>
                  </a:txBody>
                  <a:tcPr/>
                </a:tc>
                <a:tc>
                  <a:txBody>
                    <a:bodyPr/>
                    <a:lstStyle/>
                    <a:p>
                      <a:r>
                        <a:rPr lang="en-US" dirty="0" smtClean="0"/>
                        <a:t>22902</a:t>
                      </a:r>
                      <a:endParaRPr lang="en-US" dirty="0"/>
                    </a:p>
                  </a:txBody>
                  <a:tcPr/>
                </a:tc>
                <a:tc>
                  <a:txBody>
                    <a:bodyPr/>
                    <a:lstStyle/>
                    <a:p>
                      <a:r>
                        <a:rPr lang="en-US" dirty="0" smtClean="0"/>
                        <a:t>1</a:t>
                      </a:r>
                      <a:endParaRPr lang="en-US" dirty="0"/>
                    </a:p>
                  </a:txBody>
                  <a:tcPr/>
                </a:tc>
                <a:tc>
                  <a:txBody>
                    <a:bodyPr/>
                    <a:lstStyle/>
                    <a:p>
                      <a:r>
                        <a:rPr lang="en-US" dirty="0" smtClean="0"/>
                        <a:t>$3.95</a:t>
                      </a:r>
                      <a:endParaRPr lang="en-US" dirty="0"/>
                    </a:p>
                  </a:txBody>
                  <a:tcPr/>
                </a:tc>
              </a:tr>
              <a:tr h="370840">
                <a:tc>
                  <a:txBody>
                    <a:bodyPr/>
                    <a:lstStyle/>
                    <a:p>
                      <a:r>
                        <a:rPr lang="en-US" dirty="0" smtClean="0"/>
                        <a:t>1101</a:t>
                      </a:r>
                      <a:endParaRPr lang="en-US" dirty="0"/>
                    </a:p>
                  </a:txBody>
                  <a:tcPr/>
                </a:tc>
                <a:tc>
                  <a:txBody>
                    <a:bodyPr/>
                    <a:lstStyle/>
                    <a:p>
                      <a:r>
                        <a:rPr lang="en-US" dirty="0" smtClean="0"/>
                        <a:t>11983</a:t>
                      </a:r>
                      <a:endParaRPr lang="en-US" dirty="0"/>
                    </a:p>
                  </a:txBody>
                  <a:tcPr/>
                </a:tc>
                <a:tc>
                  <a:txBody>
                    <a:bodyPr/>
                    <a:lstStyle/>
                    <a:p>
                      <a:r>
                        <a:rPr lang="en-US" dirty="0" smtClean="0"/>
                        <a:t>5</a:t>
                      </a:r>
                      <a:endParaRPr lang="en-US" dirty="0"/>
                    </a:p>
                  </a:txBody>
                  <a:tcPr/>
                </a:tc>
                <a:tc>
                  <a:txBody>
                    <a:bodyPr/>
                    <a:lstStyle/>
                    <a:p>
                      <a:r>
                        <a:rPr lang="en-US" dirty="0" smtClean="0"/>
                        <a:t>$10.00</a:t>
                      </a:r>
                      <a:endParaRPr lang="en-US" dirty="0"/>
                    </a:p>
                  </a:txBody>
                  <a:tcPr/>
                </a:tc>
              </a:tr>
              <a:tr h="370840">
                <a:tc>
                  <a:txBody>
                    <a:bodyPr/>
                    <a:lstStyle/>
                    <a:p>
                      <a:r>
                        <a:rPr lang="en-US" dirty="0" smtClean="0"/>
                        <a:t>1102</a:t>
                      </a:r>
                      <a:endParaRPr lang="en-US" dirty="0"/>
                    </a:p>
                  </a:txBody>
                  <a:tcPr/>
                </a:tc>
                <a:tc>
                  <a:txBody>
                    <a:bodyPr/>
                    <a:lstStyle/>
                    <a:p>
                      <a:r>
                        <a:rPr lang="en-US" dirty="0" smtClean="0"/>
                        <a:t>22902</a:t>
                      </a:r>
                      <a:endParaRPr lang="en-US" dirty="0"/>
                    </a:p>
                  </a:txBody>
                  <a:tcPr/>
                </a:tc>
                <a:tc>
                  <a:txBody>
                    <a:bodyPr/>
                    <a:lstStyle/>
                    <a:p>
                      <a:r>
                        <a:rPr lang="en-US" dirty="0" smtClean="0"/>
                        <a:t>2</a:t>
                      </a:r>
                      <a:endParaRPr lang="en-US" dirty="0"/>
                    </a:p>
                  </a:txBody>
                  <a:tcPr/>
                </a:tc>
                <a:tc>
                  <a:txBody>
                    <a:bodyPr/>
                    <a:lstStyle/>
                    <a:p>
                      <a:r>
                        <a:rPr lang="en-US" dirty="0" smtClean="0"/>
                        <a:t>$3.75</a:t>
                      </a:r>
                      <a:endParaRPr lang="en-US" dirty="0"/>
                    </a:p>
                  </a:txBody>
                  <a:tcPr/>
                </a:tc>
              </a:tr>
              <a:tr h="370840">
                <a:tc>
                  <a:txBody>
                    <a:bodyPr/>
                    <a:lstStyle/>
                    <a:p>
                      <a:r>
                        <a:rPr lang="en-US" dirty="0" smtClean="0"/>
                        <a:t>1103</a:t>
                      </a:r>
                      <a:endParaRPr lang="en-US" dirty="0"/>
                    </a:p>
                  </a:txBody>
                  <a:tcPr/>
                </a:tc>
                <a:tc>
                  <a:txBody>
                    <a:bodyPr/>
                    <a:lstStyle/>
                    <a:p>
                      <a:r>
                        <a:rPr lang="en-US" dirty="0" smtClean="0"/>
                        <a:t>83932</a:t>
                      </a:r>
                      <a:endParaRPr lang="en-US" dirty="0"/>
                    </a:p>
                  </a:txBody>
                  <a:tcPr/>
                </a:tc>
                <a:tc>
                  <a:txBody>
                    <a:bodyPr/>
                    <a:lstStyle/>
                    <a:p>
                      <a:r>
                        <a:rPr lang="en-US" dirty="0" smtClean="0"/>
                        <a:t>3</a:t>
                      </a:r>
                      <a:endParaRPr lang="en-US" dirty="0"/>
                    </a:p>
                  </a:txBody>
                  <a:tcPr/>
                </a:tc>
                <a:tc>
                  <a:txBody>
                    <a:bodyPr/>
                    <a:lstStyle/>
                    <a:p>
                      <a:r>
                        <a:rPr lang="en-US" dirty="0" smtClean="0"/>
                        <a:t>$2.00</a:t>
                      </a:r>
                      <a:endParaRPr lang="en-US" dirty="0"/>
                    </a:p>
                  </a:txBody>
                  <a:tcPr/>
                </a:tc>
              </a:tr>
            </a:tbl>
          </a:graphicData>
        </a:graphic>
      </p:graphicFrame>
      <p:graphicFrame>
        <p:nvGraphicFramePr>
          <p:cNvPr id="5" name="Table 4"/>
          <p:cNvGraphicFramePr>
            <a:graphicFrameLocks noGrp="1"/>
          </p:cNvGraphicFramePr>
          <p:nvPr/>
        </p:nvGraphicFramePr>
        <p:xfrm>
          <a:off x="1524000" y="5040746"/>
          <a:ext cx="6096000" cy="14833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b="1" u="sng" dirty="0" err="1" smtClean="0"/>
                        <a:t>ItemID</a:t>
                      </a:r>
                      <a:endParaRPr lang="en-US" b="1" u="sng" dirty="0"/>
                    </a:p>
                  </a:txBody>
                  <a:tcPr/>
                </a:tc>
                <a:tc>
                  <a:txBody>
                    <a:bodyPr/>
                    <a:lstStyle/>
                    <a:p>
                      <a:r>
                        <a:rPr lang="en-US" dirty="0" smtClean="0"/>
                        <a:t>Description</a:t>
                      </a:r>
                      <a:endParaRPr lang="en-US" dirty="0"/>
                    </a:p>
                  </a:txBody>
                  <a:tcPr/>
                </a:tc>
                <a:tc>
                  <a:txBody>
                    <a:bodyPr/>
                    <a:lstStyle/>
                    <a:p>
                      <a:r>
                        <a:rPr lang="en-US" dirty="0" smtClean="0"/>
                        <a:t>Category</a:t>
                      </a:r>
                      <a:endParaRPr lang="en-US" dirty="0"/>
                    </a:p>
                  </a:txBody>
                  <a:tcPr/>
                </a:tc>
                <a:tc>
                  <a:txBody>
                    <a:bodyPr/>
                    <a:lstStyle/>
                    <a:p>
                      <a:r>
                        <a:rPr lang="en-US" dirty="0" err="1" smtClean="0"/>
                        <a:t>ListPrice</a:t>
                      </a:r>
                      <a:endParaRPr lang="en-US" dirty="0"/>
                    </a:p>
                  </a:txBody>
                  <a:tcPr/>
                </a:tc>
              </a:tr>
              <a:tr h="370840">
                <a:tc>
                  <a:txBody>
                    <a:bodyPr/>
                    <a:lstStyle/>
                    <a:p>
                      <a:r>
                        <a:rPr lang="en-US" dirty="0" smtClean="0"/>
                        <a:t>11983</a:t>
                      </a:r>
                      <a:endParaRPr lang="en-US" dirty="0"/>
                    </a:p>
                  </a:txBody>
                  <a:tcPr/>
                </a:tc>
                <a:tc>
                  <a:txBody>
                    <a:bodyPr/>
                    <a:lstStyle/>
                    <a:p>
                      <a:r>
                        <a:rPr lang="en-US" dirty="0" smtClean="0"/>
                        <a:t>Blackberry</a:t>
                      </a:r>
                      <a:endParaRPr lang="en-US" dirty="0"/>
                    </a:p>
                  </a:txBody>
                  <a:tcPr/>
                </a:tc>
                <a:tc>
                  <a:txBody>
                    <a:bodyPr/>
                    <a:lstStyle/>
                    <a:p>
                      <a:r>
                        <a:rPr lang="en-US" dirty="0" smtClean="0"/>
                        <a:t>Pie</a:t>
                      </a:r>
                      <a:endParaRPr lang="en-US" dirty="0"/>
                    </a:p>
                  </a:txBody>
                  <a:tcPr/>
                </a:tc>
                <a:tc>
                  <a:txBody>
                    <a:bodyPr/>
                    <a:lstStyle/>
                    <a:p>
                      <a:r>
                        <a:rPr lang="en-US" dirty="0" smtClean="0"/>
                        <a:t>$10.95</a:t>
                      </a:r>
                      <a:endParaRPr lang="en-US" dirty="0"/>
                    </a:p>
                  </a:txBody>
                  <a:tcPr/>
                </a:tc>
              </a:tr>
              <a:tr h="370840">
                <a:tc>
                  <a:txBody>
                    <a:bodyPr/>
                    <a:lstStyle/>
                    <a:p>
                      <a:r>
                        <a:rPr lang="en-US" dirty="0" smtClean="0"/>
                        <a:t>22902</a:t>
                      </a:r>
                      <a:endParaRPr lang="en-US" dirty="0"/>
                    </a:p>
                  </a:txBody>
                  <a:tcPr/>
                </a:tc>
                <a:tc>
                  <a:txBody>
                    <a:bodyPr/>
                    <a:lstStyle/>
                    <a:p>
                      <a:r>
                        <a:rPr lang="en-US" dirty="0" smtClean="0"/>
                        <a:t>Raisin</a:t>
                      </a:r>
                      <a:endParaRPr lang="en-US" dirty="0"/>
                    </a:p>
                  </a:txBody>
                  <a:tcPr/>
                </a:tc>
                <a:tc>
                  <a:txBody>
                    <a:bodyPr/>
                    <a:lstStyle/>
                    <a:p>
                      <a:r>
                        <a:rPr lang="en-US" dirty="0" smtClean="0"/>
                        <a:t>Bread</a:t>
                      </a:r>
                      <a:endParaRPr lang="en-US" dirty="0"/>
                    </a:p>
                  </a:txBody>
                  <a:tcPr/>
                </a:tc>
                <a:tc>
                  <a:txBody>
                    <a:bodyPr/>
                    <a:lstStyle/>
                    <a:p>
                      <a:r>
                        <a:rPr lang="en-US" dirty="0" smtClean="0"/>
                        <a:t>3.95</a:t>
                      </a:r>
                      <a:endParaRPr lang="en-US" dirty="0"/>
                    </a:p>
                  </a:txBody>
                  <a:tcPr/>
                </a:tc>
              </a:tr>
              <a:tr h="370840">
                <a:tc>
                  <a:txBody>
                    <a:bodyPr/>
                    <a:lstStyle/>
                    <a:p>
                      <a:r>
                        <a:rPr lang="en-US" dirty="0" smtClean="0"/>
                        <a:t>83932</a:t>
                      </a:r>
                      <a:endParaRPr lang="en-US" dirty="0"/>
                    </a:p>
                  </a:txBody>
                  <a:tcPr/>
                </a:tc>
                <a:tc>
                  <a:txBody>
                    <a:bodyPr/>
                    <a:lstStyle/>
                    <a:p>
                      <a:r>
                        <a:rPr lang="en-US" dirty="0" smtClean="0"/>
                        <a:t>Blueberry</a:t>
                      </a:r>
                      <a:endParaRPr lang="en-US" dirty="0"/>
                    </a:p>
                  </a:txBody>
                  <a:tcPr/>
                </a:tc>
                <a:tc>
                  <a:txBody>
                    <a:bodyPr/>
                    <a:lstStyle/>
                    <a:p>
                      <a:r>
                        <a:rPr lang="en-US" dirty="0" smtClean="0"/>
                        <a:t>Muffin</a:t>
                      </a:r>
                      <a:endParaRPr lang="en-US" dirty="0"/>
                    </a:p>
                  </a:txBody>
                  <a:tcPr/>
                </a:tc>
                <a:tc>
                  <a:txBody>
                    <a:bodyPr/>
                    <a:lstStyle/>
                    <a:p>
                      <a:r>
                        <a:rPr lang="en-US" dirty="0" smtClean="0"/>
                        <a:t>2.50</a:t>
                      </a:r>
                      <a:endParaRPr lang="en-US" dirty="0"/>
                    </a:p>
                  </a:txBody>
                  <a:tcPr/>
                </a:tc>
              </a:tr>
            </a:tbl>
          </a:graphicData>
        </a:graphic>
      </p:graphicFrame>
      <p:sp>
        <p:nvSpPr>
          <p:cNvPr id="6" name="TextBox 5"/>
          <p:cNvSpPr txBox="1"/>
          <p:nvPr/>
        </p:nvSpPr>
        <p:spPr>
          <a:xfrm>
            <a:off x="277091" y="1828800"/>
            <a:ext cx="569387" cy="369332"/>
          </a:xfrm>
          <a:prstGeom prst="rect">
            <a:avLst/>
          </a:prstGeom>
          <a:noFill/>
        </p:spPr>
        <p:txBody>
          <a:bodyPr wrap="none" rtlCol="0">
            <a:spAutoFit/>
          </a:bodyPr>
          <a:lstStyle/>
          <a:p>
            <a:r>
              <a:rPr lang="en-US" dirty="0" smtClean="0"/>
              <a:t>Sale</a:t>
            </a:r>
            <a:endParaRPr lang="en-US" dirty="0"/>
          </a:p>
        </p:txBody>
      </p:sp>
      <p:sp>
        <p:nvSpPr>
          <p:cNvPr id="7" name="TextBox 6"/>
          <p:cNvSpPr txBox="1"/>
          <p:nvPr/>
        </p:nvSpPr>
        <p:spPr>
          <a:xfrm>
            <a:off x="277091" y="3602182"/>
            <a:ext cx="1001300" cy="369332"/>
          </a:xfrm>
          <a:prstGeom prst="rect">
            <a:avLst/>
          </a:prstGeom>
          <a:noFill/>
        </p:spPr>
        <p:txBody>
          <a:bodyPr wrap="none" rtlCol="0">
            <a:spAutoFit/>
          </a:bodyPr>
          <a:lstStyle/>
          <a:p>
            <a:r>
              <a:rPr lang="en-US" dirty="0" err="1" smtClean="0"/>
              <a:t>SaleItem</a:t>
            </a:r>
            <a:endParaRPr lang="en-US" dirty="0"/>
          </a:p>
        </p:txBody>
      </p:sp>
      <p:sp>
        <p:nvSpPr>
          <p:cNvPr id="8" name="TextBox 7"/>
          <p:cNvSpPr txBox="1"/>
          <p:nvPr/>
        </p:nvSpPr>
        <p:spPr>
          <a:xfrm>
            <a:off x="277091" y="5541818"/>
            <a:ext cx="616579" cy="369332"/>
          </a:xfrm>
          <a:prstGeom prst="rect">
            <a:avLst/>
          </a:prstGeom>
          <a:noFill/>
        </p:spPr>
        <p:txBody>
          <a:bodyPr wrap="none" rtlCol="0">
            <a:spAutoFit/>
          </a:bodyPr>
          <a:lstStyle/>
          <a:p>
            <a:r>
              <a:rPr lang="en-US" dirty="0" smtClean="0"/>
              <a:t>Item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Basket</a:t>
            </a:r>
            <a:endParaRPr lang="en-US" dirty="0"/>
          </a:p>
        </p:txBody>
      </p:sp>
      <p:sp>
        <p:nvSpPr>
          <p:cNvPr id="3" name="Rectangle 2"/>
          <p:cNvSpPr/>
          <p:nvPr/>
        </p:nvSpPr>
        <p:spPr>
          <a:xfrm>
            <a:off x="1357746" y="1468583"/>
            <a:ext cx="4447310" cy="13438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22902, 11983</a:t>
            </a:r>
          </a:p>
          <a:p>
            <a:r>
              <a:rPr lang="en-US" dirty="0" smtClean="0">
                <a:solidFill>
                  <a:schemeClr val="tx1"/>
                </a:solidFill>
              </a:rPr>
              <a:t>22902</a:t>
            </a:r>
          </a:p>
          <a:p>
            <a:r>
              <a:rPr lang="en-US" dirty="0" smtClean="0">
                <a:solidFill>
                  <a:schemeClr val="tx1"/>
                </a:solidFill>
              </a:rPr>
              <a:t>83932</a:t>
            </a:r>
          </a:p>
          <a:p>
            <a:r>
              <a:rPr lang="en-US" dirty="0" smtClean="0">
                <a:solidFill>
                  <a:schemeClr val="tx1"/>
                </a:solidFill>
              </a:rPr>
              <a:t>19384, 44032, 39382</a:t>
            </a:r>
          </a:p>
        </p:txBody>
      </p:sp>
      <p:sp>
        <p:nvSpPr>
          <p:cNvPr id="4" name="Rectangle 3"/>
          <p:cNvSpPr/>
          <p:nvPr/>
        </p:nvSpPr>
        <p:spPr>
          <a:xfrm>
            <a:off x="1357746" y="3158837"/>
            <a:ext cx="4447310" cy="13438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Bread, Pie</a:t>
            </a:r>
          </a:p>
          <a:p>
            <a:r>
              <a:rPr lang="en-US" dirty="0" smtClean="0">
                <a:solidFill>
                  <a:schemeClr val="tx1"/>
                </a:solidFill>
              </a:rPr>
              <a:t>Bread</a:t>
            </a:r>
          </a:p>
          <a:p>
            <a:r>
              <a:rPr lang="en-US" dirty="0" smtClean="0">
                <a:solidFill>
                  <a:schemeClr val="tx1"/>
                </a:solidFill>
              </a:rPr>
              <a:t>Muffin</a:t>
            </a:r>
          </a:p>
          <a:p>
            <a:r>
              <a:rPr lang="en-US" dirty="0" smtClean="0">
                <a:solidFill>
                  <a:schemeClr val="tx1"/>
                </a:solidFill>
              </a:rPr>
              <a:t>Scone, Cake, Muffin</a:t>
            </a:r>
          </a:p>
        </p:txBody>
      </p:sp>
      <p:sp>
        <p:nvSpPr>
          <p:cNvPr id="5" name="TextBox 4"/>
          <p:cNvSpPr txBox="1"/>
          <p:nvPr/>
        </p:nvSpPr>
        <p:spPr>
          <a:xfrm>
            <a:off x="1413163" y="4779818"/>
            <a:ext cx="7359707" cy="1754326"/>
          </a:xfrm>
          <a:prstGeom prst="rect">
            <a:avLst/>
          </a:prstGeom>
          <a:noFill/>
        </p:spPr>
        <p:txBody>
          <a:bodyPr wrap="none" rtlCol="0">
            <a:spAutoFit/>
          </a:bodyPr>
          <a:lstStyle/>
          <a:p>
            <a:r>
              <a:rPr lang="en-US" dirty="0" smtClean="0">
                <a:solidFill>
                  <a:srgbClr val="0070C0"/>
                </a:solidFill>
              </a:rPr>
              <a:t>Each row lists items in one basket.</a:t>
            </a:r>
          </a:p>
          <a:p>
            <a:r>
              <a:rPr lang="en-US" dirty="0" smtClean="0">
                <a:solidFill>
                  <a:srgbClr val="0070C0"/>
                </a:solidFill>
              </a:rPr>
              <a:t>Items need a separator, often a comma or tab character.</a:t>
            </a:r>
          </a:p>
          <a:p>
            <a:r>
              <a:rPr lang="en-US" dirty="0" smtClean="0">
                <a:solidFill>
                  <a:srgbClr val="0070C0"/>
                </a:solidFill>
              </a:rPr>
              <a:t>Converting to this format from a DBMS can be challenging.</a:t>
            </a:r>
          </a:p>
          <a:p>
            <a:r>
              <a:rPr lang="en-US" dirty="0" smtClean="0">
                <a:solidFill>
                  <a:srgbClr val="0070C0"/>
                </a:solidFill>
              </a:rPr>
              <a:t>	Usually need custom programming code.</a:t>
            </a:r>
          </a:p>
          <a:p>
            <a:r>
              <a:rPr lang="en-US" dirty="0" smtClean="0">
                <a:solidFill>
                  <a:srgbClr val="0070C0"/>
                </a:solidFill>
              </a:rPr>
              <a:t>	If you can create a unique sale separator,</a:t>
            </a:r>
          </a:p>
          <a:p>
            <a:r>
              <a:rPr lang="en-US" dirty="0" smtClean="0">
                <a:solidFill>
                  <a:srgbClr val="0070C0"/>
                </a:solidFill>
              </a:rPr>
              <a:t>	it might be possible to specify \n (newline) as a separator for items.</a:t>
            </a:r>
            <a:endParaRPr lang="en-US" dirty="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762" y="221680"/>
            <a:ext cx="6289964" cy="6555641"/>
          </a:xfrm>
          <a:prstGeom prst="rect">
            <a:avLst/>
          </a:prstGeom>
        </p:spPr>
        <p:txBody>
          <a:bodyPr wrap="square">
            <a:spAutoFit/>
          </a:bodyPr>
          <a:lstStyle/>
          <a:p>
            <a:pPr>
              <a:tabLst>
                <a:tab pos="457200" algn="l"/>
                <a:tab pos="692150" algn="l"/>
                <a:tab pos="1149350" algn="l"/>
                <a:tab pos="1427163" algn="l"/>
              </a:tabLst>
            </a:pPr>
            <a:r>
              <a:rPr lang="en-US" sz="1200" dirty="0" smtClean="0"/>
              <a:t>CREATE PROCEDURE </a:t>
            </a:r>
            <a:r>
              <a:rPr lang="en-US" sz="1200" dirty="0" err="1" smtClean="0"/>
              <a:t>BuildBasket</a:t>
            </a:r>
            <a:endParaRPr lang="en-US" sz="1200" dirty="0" smtClean="0"/>
          </a:p>
          <a:p>
            <a:pPr>
              <a:tabLst>
                <a:tab pos="457200" algn="l"/>
                <a:tab pos="692150" algn="l"/>
                <a:tab pos="1149350" algn="l"/>
                <a:tab pos="1427163" algn="l"/>
              </a:tabLst>
            </a:pPr>
            <a:r>
              <a:rPr lang="en-US" sz="1200" dirty="0" smtClean="0"/>
              <a:t>AS</a:t>
            </a:r>
          </a:p>
          <a:p>
            <a:pPr>
              <a:tabLst>
                <a:tab pos="457200" algn="l"/>
                <a:tab pos="692150" algn="l"/>
                <a:tab pos="1149350" algn="l"/>
                <a:tab pos="1427163" algn="l"/>
              </a:tabLst>
            </a:pPr>
            <a:r>
              <a:rPr lang="en-US" sz="1200" dirty="0" smtClean="0"/>
              <a:t>BEGIN</a:t>
            </a:r>
          </a:p>
          <a:p>
            <a:pPr>
              <a:tabLst>
                <a:tab pos="457200" algn="l"/>
                <a:tab pos="692150" algn="l"/>
                <a:tab pos="1149350" algn="l"/>
                <a:tab pos="1427163" algn="l"/>
              </a:tabLst>
            </a:pPr>
            <a:r>
              <a:rPr lang="en-US" sz="1200" dirty="0" smtClean="0"/>
              <a:t>	-- WARNING: A single line cannot exceed 4000 </a:t>
            </a:r>
            <a:r>
              <a:rPr lang="en-US" sz="1200" dirty="0" err="1" smtClean="0"/>
              <a:t>unicode</a:t>
            </a:r>
            <a:r>
              <a:rPr lang="en-US" sz="1200" dirty="0" smtClean="0"/>
              <a:t> characters!</a:t>
            </a:r>
          </a:p>
          <a:p>
            <a:pPr>
              <a:tabLst>
                <a:tab pos="457200" algn="l"/>
                <a:tab pos="692150" algn="l"/>
                <a:tab pos="1149350" algn="l"/>
                <a:tab pos="1427163" algn="l"/>
              </a:tabLst>
            </a:pPr>
            <a:r>
              <a:rPr lang="en-US" sz="1200" dirty="0" smtClean="0"/>
              <a:t>	DECLARE </a:t>
            </a:r>
            <a:r>
              <a:rPr lang="en-US" sz="1200" dirty="0" err="1" smtClean="0"/>
              <a:t>db_cursor</a:t>
            </a:r>
            <a:r>
              <a:rPr lang="en-US" sz="1200" dirty="0" smtClean="0"/>
              <a:t> CURSOR FOR</a:t>
            </a:r>
          </a:p>
          <a:p>
            <a:pPr>
              <a:tabLst>
                <a:tab pos="457200" algn="l"/>
                <a:tab pos="692150" algn="l"/>
                <a:tab pos="1149350" algn="l"/>
                <a:tab pos="1427163" algn="l"/>
              </a:tabLst>
            </a:pPr>
            <a:r>
              <a:rPr lang="en-US" sz="1200" dirty="0" smtClean="0"/>
              <a:t>	SELECT </a:t>
            </a:r>
            <a:r>
              <a:rPr lang="en-US" sz="1200" dirty="0" err="1" smtClean="0"/>
              <a:t>SaleID</a:t>
            </a:r>
            <a:r>
              <a:rPr lang="en-US" sz="1200" dirty="0" smtClean="0"/>
              <a:t>, Category</a:t>
            </a:r>
          </a:p>
          <a:p>
            <a:pPr>
              <a:tabLst>
                <a:tab pos="457200" algn="l"/>
                <a:tab pos="692150" algn="l"/>
                <a:tab pos="1149350" algn="l"/>
                <a:tab pos="1427163" algn="l"/>
              </a:tabLst>
            </a:pPr>
            <a:r>
              <a:rPr lang="en-US" sz="1200" dirty="0" smtClean="0"/>
              <a:t>	FROM </a:t>
            </a:r>
            <a:r>
              <a:rPr lang="en-US" sz="1200" dirty="0" err="1" smtClean="0"/>
              <a:t>SaleItem</a:t>
            </a:r>
            <a:r>
              <a:rPr lang="en-US" sz="1200" dirty="0" smtClean="0"/>
              <a:t> </a:t>
            </a:r>
          </a:p>
          <a:p>
            <a:pPr>
              <a:tabLst>
                <a:tab pos="457200" algn="l"/>
                <a:tab pos="692150" algn="l"/>
                <a:tab pos="1149350" algn="l"/>
                <a:tab pos="1427163" algn="l"/>
              </a:tabLst>
            </a:pPr>
            <a:r>
              <a:rPr lang="en-US" sz="1200" dirty="0" smtClean="0"/>
              <a:t>	INNER JOIN Product ON </a:t>
            </a:r>
            <a:r>
              <a:rPr lang="en-US" sz="1200" dirty="0" err="1" smtClean="0"/>
              <a:t>SaleItem.ProductID</a:t>
            </a:r>
            <a:r>
              <a:rPr lang="en-US" sz="1200" dirty="0" smtClean="0"/>
              <a:t> = </a:t>
            </a:r>
            <a:r>
              <a:rPr lang="en-US" sz="1200" dirty="0" err="1" smtClean="0"/>
              <a:t>Product.ProductID</a:t>
            </a:r>
            <a:r>
              <a:rPr lang="en-US" sz="1200" dirty="0" smtClean="0"/>
              <a:t> </a:t>
            </a:r>
          </a:p>
          <a:p>
            <a:pPr>
              <a:tabLst>
                <a:tab pos="457200" algn="l"/>
                <a:tab pos="692150" algn="l"/>
                <a:tab pos="1149350" algn="l"/>
                <a:tab pos="1427163" algn="l"/>
              </a:tabLst>
            </a:pPr>
            <a:r>
              <a:rPr lang="en-US" sz="1200" dirty="0" smtClean="0"/>
              <a:t>	INNER JOIN </a:t>
            </a:r>
            <a:r>
              <a:rPr lang="en-US" sz="1200" dirty="0" err="1" smtClean="0"/>
              <a:t>ProductCategory</a:t>
            </a:r>
            <a:r>
              <a:rPr lang="en-US" sz="1200" dirty="0" smtClean="0"/>
              <a:t> ON </a:t>
            </a:r>
            <a:r>
              <a:rPr lang="en-US" sz="1200" dirty="0" err="1" smtClean="0"/>
              <a:t>Product.CategoryID</a:t>
            </a:r>
            <a:r>
              <a:rPr lang="en-US" sz="1200" dirty="0" smtClean="0"/>
              <a:t>=</a:t>
            </a:r>
            <a:r>
              <a:rPr lang="en-US" sz="1200" dirty="0" err="1" smtClean="0"/>
              <a:t>ProductCategory.CategoryID</a:t>
            </a:r>
            <a:r>
              <a:rPr lang="en-US" sz="1200" dirty="0" smtClean="0"/>
              <a:t> </a:t>
            </a:r>
          </a:p>
          <a:p>
            <a:pPr>
              <a:tabLst>
                <a:tab pos="457200" algn="l"/>
                <a:tab pos="692150" algn="l"/>
                <a:tab pos="1149350" algn="l"/>
                <a:tab pos="1427163" algn="l"/>
              </a:tabLst>
            </a:pPr>
            <a:r>
              <a:rPr lang="en-US" sz="1200" dirty="0" smtClean="0"/>
              <a:t>	ORDER BY </a:t>
            </a:r>
            <a:r>
              <a:rPr lang="en-US" sz="1200" dirty="0" err="1" smtClean="0"/>
              <a:t>SaleID</a:t>
            </a:r>
            <a:r>
              <a:rPr lang="en-US" sz="1200" dirty="0" smtClean="0"/>
              <a:t>, </a:t>
            </a:r>
            <a:r>
              <a:rPr lang="en-US" sz="1200" dirty="0" err="1" smtClean="0"/>
              <a:t>Seq</a:t>
            </a:r>
            <a:r>
              <a:rPr lang="en-US" sz="1200" dirty="0" smtClean="0"/>
              <a:t>; </a:t>
            </a:r>
          </a:p>
          <a:p>
            <a:pPr>
              <a:tabLst>
                <a:tab pos="457200" algn="l"/>
                <a:tab pos="692150" algn="l"/>
                <a:tab pos="1149350" algn="l"/>
                <a:tab pos="1427163" algn="l"/>
              </a:tabLst>
            </a:pPr>
            <a:r>
              <a:rPr lang="sv-SE" sz="1200" dirty="0" smtClean="0"/>
              <a:t>	DECLARE @SaleID integer, @Category nvarchar(250), @PriorSaleID integer;</a:t>
            </a:r>
          </a:p>
          <a:p>
            <a:pPr>
              <a:tabLst>
                <a:tab pos="457200" algn="l"/>
                <a:tab pos="692150" algn="l"/>
                <a:tab pos="1149350" algn="l"/>
                <a:tab pos="1427163" algn="l"/>
              </a:tabLst>
            </a:pPr>
            <a:r>
              <a:rPr lang="en-US" sz="1200" dirty="0" smtClean="0"/>
              <a:t>	DECLARE @</a:t>
            </a:r>
            <a:r>
              <a:rPr lang="en-US" sz="1200" dirty="0" err="1" smtClean="0"/>
              <a:t>iCount</a:t>
            </a:r>
            <a:r>
              <a:rPr lang="en-US" sz="1200" dirty="0" smtClean="0"/>
              <a:t> integer, @</a:t>
            </a:r>
            <a:r>
              <a:rPr lang="en-US" sz="1200" dirty="0" err="1" smtClean="0"/>
              <a:t>strLine</a:t>
            </a:r>
            <a:r>
              <a:rPr lang="en-US" sz="1200" dirty="0" smtClean="0"/>
              <a:t> </a:t>
            </a:r>
            <a:r>
              <a:rPr lang="en-US" sz="1200" dirty="0" err="1" smtClean="0"/>
              <a:t>nvarchar</a:t>
            </a:r>
            <a:r>
              <a:rPr lang="en-US" sz="1200" dirty="0" smtClean="0"/>
              <a:t>(4000);</a:t>
            </a:r>
          </a:p>
          <a:p>
            <a:pPr>
              <a:tabLst>
                <a:tab pos="457200" algn="l"/>
                <a:tab pos="692150" algn="l"/>
                <a:tab pos="1149350" algn="l"/>
                <a:tab pos="1427163" algn="l"/>
              </a:tabLst>
            </a:pPr>
            <a:r>
              <a:rPr lang="en-US" sz="1200" dirty="0" smtClean="0"/>
              <a:t>	OPEN </a:t>
            </a:r>
            <a:r>
              <a:rPr lang="en-US" sz="1200" dirty="0" err="1" smtClean="0"/>
              <a:t>db_cursor</a:t>
            </a:r>
            <a:r>
              <a:rPr lang="en-US" sz="1200" dirty="0" smtClean="0"/>
              <a:t>;</a:t>
            </a:r>
          </a:p>
          <a:p>
            <a:pPr>
              <a:tabLst>
                <a:tab pos="457200" algn="l"/>
                <a:tab pos="692150" algn="l"/>
                <a:tab pos="1149350" algn="l"/>
                <a:tab pos="1427163" algn="l"/>
              </a:tabLst>
            </a:pPr>
            <a:r>
              <a:rPr lang="en-US" sz="1200" dirty="0" smtClean="0"/>
              <a:t>	FETCH NEXT FROM </a:t>
            </a:r>
            <a:r>
              <a:rPr lang="en-US" sz="1200" dirty="0" err="1" smtClean="0"/>
              <a:t>db_cursor</a:t>
            </a:r>
            <a:r>
              <a:rPr lang="en-US" sz="1200" dirty="0" smtClean="0"/>
              <a:t> INTO @</a:t>
            </a:r>
            <a:r>
              <a:rPr lang="en-US" sz="1200" dirty="0" err="1" smtClean="0"/>
              <a:t>SaleID</a:t>
            </a:r>
            <a:r>
              <a:rPr lang="en-US" sz="1200" dirty="0" smtClean="0"/>
              <a:t>, @Category;</a:t>
            </a:r>
          </a:p>
          <a:p>
            <a:pPr>
              <a:tabLst>
                <a:tab pos="457200" algn="l"/>
                <a:tab pos="692150" algn="l"/>
                <a:tab pos="1149350" algn="l"/>
                <a:tab pos="1427163" algn="l"/>
              </a:tabLst>
            </a:pPr>
            <a:r>
              <a:rPr lang="en-US" sz="1200" dirty="0" smtClean="0"/>
              <a:t>	SELECT @</a:t>
            </a:r>
            <a:r>
              <a:rPr lang="en-US" sz="1200" dirty="0" err="1" smtClean="0"/>
              <a:t>iCount</a:t>
            </a:r>
            <a:r>
              <a:rPr lang="en-US" sz="1200" dirty="0" smtClean="0"/>
              <a:t> = 0, @</a:t>
            </a:r>
            <a:r>
              <a:rPr lang="en-US" sz="1200" dirty="0" err="1" smtClean="0"/>
              <a:t>strLine</a:t>
            </a:r>
            <a:r>
              <a:rPr lang="en-US" sz="1200" dirty="0" smtClean="0"/>
              <a:t> = '';	</a:t>
            </a:r>
          </a:p>
          <a:p>
            <a:pPr>
              <a:tabLst>
                <a:tab pos="457200" algn="l"/>
                <a:tab pos="692150" algn="l"/>
                <a:tab pos="1149350" algn="l"/>
                <a:tab pos="1427163" algn="l"/>
              </a:tabLst>
            </a:pPr>
            <a:r>
              <a:rPr lang="en-US" sz="1200" dirty="0" smtClean="0"/>
              <a:t>	WHILE @@FETCH_STATUS = 0</a:t>
            </a:r>
          </a:p>
          <a:p>
            <a:pPr>
              <a:tabLst>
                <a:tab pos="457200" algn="l"/>
                <a:tab pos="692150" algn="l"/>
                <a:tab pos="1149350" algn="l"/>
                <a:tab pos="1427163" algn="l"/>
              </a:tabLst>
            </a:pPr>
            <a:r>
              <a:rPr lang="en-US" sz="1200" dirty="0" smtClean="0"/>
              <a:t>	BEGIN</a:t>
            </a:r>
          </a:p>
          <a:p>
            <a:pPr>
              <a:tabLst>
                <a:tab pos="457200" algn="l"/>
                <a:tab pos="692150" algn="l"/>
                <a:tab pos="1149350" algn="l"/>
                <a:tab pos="1427163" algn="l"/>
              </a:tabLst>
            </a:pPr>
            <a:r>
              <a:rPr lang="en-US" sz="1200" dirty="0" smtClean="0"/>
              <a:t>		IF (@</a:t>
            </a:r>
            <a:r>
              <a:rPr lang="en-US" sz="1200" dirty="0" err="1" smtClean="0"/>
              <a:t>iCount</a:t>
            </a:r>
            <a:r>
              <a:rPr lang="en-US" sz="1200" dirty="0" smtClean="0"/>
              <a:t> &gt; 0) SELECT @</a:t>
            </a:r>
            <a:r>
              <a:rPr lang="en-US" sz="1200" dirty="0" err="1" smtClean="0"/>
              <a:t>strLine</a:t>
            </a:r>
            <a:r>
              <a:rPr lang="en-US" sz="1200" dirty="0" smtClean="0"/>
              <a:t> = @</a:t>
            </a:r>
            <a:r>
              <a:rPr lang="en-US" sz="1200" dirty="0" err="1" smtClean="0"/>
              <a:t>strLine</a:t>
            </a:r>
            <a:r>
              <a:rPr lang="en-US" sz="1200" dirty="0" smtClean="0"/>
              <a:t> + ',';</a:t>
            </a:r>
          </a:p>
          <a:p>
            <a:pPr>
              <a:tabLst>
                <a:tab pos="457200" algn="l"/>
                <a:tab pos="692150" algn="l"/>
                <a:tab pos="1149350" algn="l"/>
                <a:tab pos="1427163" algn="l"/>
              </a:tabLst>
            </a:pPr>
            <a:r>
              <a:rPr lang="en-US" sz="1200" dirty="0" smtClean="0"/>
              <a:t>		SELECT @</a:t>
            </a:r>
            <a:r>
              <a:rPr lang="en-US" sz="1200" dirty="0" err="1" smtClean="0"/>
              <a:t>strLine</a:t>
            </a:r>
            <a:r>
              <a:rPr lang="en-US" sz="1200" dirty="0" smtClean="0"/>
              <a:t>=@</a:t>
            </a:r>
            <a:r>
              <a:rPr lang="en-US" sz="1200" dirty="0" err="1" smtClean="0"/>
              <a:t>strLine</a:t>
            </a:r>
            <a:r>
              <a:rPr lang="en-US" sz="1200" dirty="0" smtClean="0"/>
              <a:t> + @Category;</a:t>
            </a:r>
          </a:p>
          <a:p>
            <a:pPr>
              <a:tabLst>
                <a:tab pos="457200" algn="l"/>
                <a:tab pos="692150" algn="l"/>
                <a:tab pos="1149350" algn="l"/>
                <a:tab pos="1427163" algn="l"/>
              </a:tabLst>
            </a:pPr>
            <a:r>
              <a:rPr lang="en-US" sz="1200" dirty="0" smtClean="0"/>
              <a:t>		</a:t>
            </a:r>
          </a:p>
          <a:p>
            <a:pPr>
              <a:tabLst>
                <a:tab pos="457200" algn="l"/>
                <a:tab pos="692150" algn="l"/>
                <a:tab pos="1149350" algn="l"/>
                <a:tab pos="1427163" algn="l"/>
              </a:tabLst>
            </a:pPr>
            <a:r>
              <a:rPr lang="en-US" sz="1200" dirty="0" smtClean="0"/>
              <a:t>		SELECT @</a:t>
            </a:r>
            <a:r>
              <a:rPr lang="en-US" sz="1200" dirty="0" err="1" smtClean="0"/>
              <a:t>PriorSaleID</a:t>
            </a:r>
            <a:r>
              <a:rPr lang="en-US" sz="1200" dirty="0" smtClean="0"/>
              <a:t> = @</a:t>
            </a:r>
            <a:r>
              <a:rPr lang="en-US" sz="1200" dirty="0" err="1" smtClean="0"/>
              <a:t>SaleID</a:t>
            </a:r>
            <a:r>
              <a:rPr lang="en-US" sz="1200" dirty="0" smtClean="0"/>
              <a:t>;</a:t>
            </a:r>
          </a:p>
          <a:p>
            <a:pPr>
              <a:tabLst>
                <a:tab pos="457200" algn="l"/>
                <a:tab pos="692150" algn="l"/>
                <a:tab pos="1149350" algn="l"/>
                <a:tab pos="1427163" algn="l"/>
              </a:tabLst>
            </a:pPr>
            <a:r>
              <a:rPr lang="en-US" sz="1200" dirty="0" smtClean="0"/>
              <a:t>		select @</a:t>
            </a:r>
            <a:r>
              <a:rPr lang="en-US" sz="1200" dirty="0" err="1" smtClean="0"/>
              <a:t>iCount</a:t>
            </a:r>
            <a:r>
              <a:rPr lang="en-US" sz="1200" dirty="0" smtClean="0"/>
              <a:t> = @</a:t>
            </a:r>
            <a:r>
              <a:rPr lang="en-US" sz="1200" dirty="0" err="1" smtClean="0"/>
              <a:t>iCount</a:t>
            </a:r>
            <a:r>
              <a:rPr lang="en-US" sz="1200" dirty="0" smtClean="0"/>
              <a:t> + 1;</a:t>
            </a:r>
          </a:p>
          <a:p>
            <a:pPr>
              <a:tabLst>
                <a:tab pos="457200" algn="l"/>
                <a:tab pos="692150" algn="l"/>
                <a:tab pos="1149350" algn="l"/>
                <a:tab pos="1427163" algn="l"/>
              </a:tabLst>
            </a:pPr>
            <a:r>
              <a:rPr lang="en-US" sz="1200" dirty="0" smtClean="0"/>
              <a:t>		FETCH NEXT FROM </a:t>
            </a:r>
            <a:r>
              <a:rPr lang="en-US" sz="1200" dirty="0" err="1" smtClean="0"/>
              <a:t>db_cursor</a:t>
            </a:r>
            <a:r>
              <a:rPr lang="en-US" sz="1200" dirty="0" smtClean="0"/>
              <a:t> INTO @</a:t>
            </a:r>
            <a:r>
              <a:rPr lang="en-US" sz="1200" dirty="0" err="1" smtClean="0"/>
              <a:t>SaleID</a:t>
            </a:r>
            <a:r>
              <a:rPr lang="en-US" sz="1200" dirty="0" smtClean="0"/>
              <a:t>, @Category;</a:t>
            </a:r>
          </a:p>
          <a:p>
            <a:pPr>
              <a:tabLst>
                <a:tab pos="457200" algn="l"/>
                <a:tab pos="692150" algn="l"/>
                <a:tab pos="1149350" algn="l"/>
                <a:tab pos="1427163" algn="l"/>
              </a:tabLst>
            </a:pPr>
            <a:r>
              <a:rPr lang="en-US" sz="1200" dirty="0" smtClean="0"/>
              <a:t>		IF (@@FETCH_STATUS = 0)</a:t>
            </a:r>
          </a:p>
          <a:p>
            <a:pPr>
              <a:tabLst>
                <a:tab pos="457200" algn="l"/>
                <a:tab pos="692150" algn="l"/>
                <a:tab pos="1149350" algn="l"/>
                <a:tab pos="1427163" algn="l"/>
              </a:tabLst>
            </a:pPr>
            <a:r>
              <a:rPr lang="en-US" sz="1200" dirty="0" smtClean="0"/>
              <a:t>		BEGIN</a:t>
            </a:r>
          </a:p>
          <a:p>
            <a:pPr>
              <a:tabLst>
                <a:tab pos="457200" algn="l"/>
                <a:tab pos="692150" algn="l"/>
                <a:tab pos="1149350" algn="l"/>
                <a:tab pos="1427163" algn="l"/>
              </a:tabLst>
            </a:pPr>
            <a:r>
              <a:rPr lang="en-US" sz="1200" dirty="0" smtClean="0"/>
              <a:t>			IF (@</a:t>
            </a:r>
            <a:r>
              <a:rPr lang="en-US" sz="1200" dirty="0" err="1" smtClean="0"/>
              <a:t>PriorSaleID</a:t>
            </a:r>
            <a:r>
              <a:rPr lang="en-US" sz="1200" dirty="0" smtClean="0"/>
              <a:t> &lt;&gt; @</a:t>
            </a:r>
            <a:r>
              <a:rPr lang="en-US" sz="1200" dirty="0" err="1" smtClean="0"/>
              <a:t>SaleID</a:t>
            </a:r>
            <a:r>
              <a:rPr lang="en-US" sz="1200" dirty="0" smtClean="0"/>
              <a:t>)</a:t>
            </a:r>
          </a:p>
          <a:p>
            <a:pPr>
              <a:tabLst>
                <a:tab pos="457200" algn="l"/>
                <a:tab pos="692150" algn="l"/>
                <a:tab pos="1149350" algn="l"/>
                <a:tab pos="1427163" algn="l"/>
              </a:tabLst>
            </a:pPr>
            <a:r>
              <a:rPr lang="en-US" sz="1200" dirty="0" smtClean="0"/>
              <a:t>			BEGIN</a:t>
            </a:r>
          </a:p>
          <a:p>
            <a:pPr>
              <a:tabLst>
                <a:tab pos="457200" algn="l"/>
                <a:tab pos="692150" algn="l"/>
                <a:tab pos="1149350" algn="l"/>
                <a:tab pos="1427163" algn="l"/>
              </a:tabLst>
            </a:pPr>
            <a:r>
              <a:rPr lang="en-US" sz="1200" dirty="0" smtClean="0"/>
              <a:t>				PRINT @</a:t>
            </a:r>
            <a:r>
              <a:rPr lang="en-US" sz="1200" dirty="0" err="1" smtClean="0"/>
              <a:t>strLine</a:t>
            </a:r>
            <a:endParaRPr lang="en-US" sz="1200" dirty="0" smtClean="0"/>
          </a:p>
          <a:p>
            <a:pPr>
              <a:tabLst>
                <a:tab pos="457200" algn="l"/>
                <a:tab pos="692150" algn="l"/>
                <a:tab pos="1149350" algn="l"/>
                <a:tab pos="1427163" algn="l"/>
              </a:tabLst>
            </a:pPr>
            <a:r>
              <a:rPr lang="en-US" sz="1200" dirty="0" smtClean="0"/>
              <a:t>				SELECT @</a:t>
            </a:r>
            <a:r>
              <a:rPr lang="en-US" sz="1200" dirty="0" err="1" smtClean="0"/>
              <a:t>iCount</a:t>
            </a:r>
            <a:r>
              <a:rPr lang="en-US" sz="1200" dirty="0" smtClean="0"/>
              <a:t> = 0, @</a:t>
            </a:r>
            <a:r>
              <a:rPr lang="en-US" sz="1200" dirty="0" err="1" smtClean="0"/>
              <a:t>strLine</a:t>
            </a:r>
            <a:r>
              <a:rPr lang="en-US" sz="1200" dirty="0" smtClean="0"/>
              <a:t> ='';</a:t>
            </a:r>
          </a:p>
          <a:p>
            <a:pPr>
              <a:tabLst>
                <a:tab pos="457200" algn="l"/>
                <a:tab pos="692150" algn="l"/>
                <a:tab pos="1149350" algn="l"/>
                <a:tab pos="1427163" algn="l"/>
              </a:tabLst>
            </a:pPr>
            <a:r>
              <a:rPr lang="en-US" sz="1200" dirty="0" smtClean="0"/>
              <a:t>			END</a:t>
            </a:r>
          </a:p>
          <a:p>
            <a:pPr>
              <a:tabLst>
                <a:tab pos="457200" algn="l"/>
                <a:tab pos="692150" algn="l"/>
                <a:tab pos="1149350" algn="l"/>
                <a:tab pos="1427163" algn="l"/>
              </a:tabLst>
            </a:pPr>
            <a:r>
              <a:rPr lang="en-US" sz="1200" dirty="0" smtClean="0"/>
              <a:t>		END</a:t>
            </a:r>
          </a:p>
          <a:p>
            <a:pPr>
              <a:tabLst>
                <a:tab pos="457200" algn="l"/>
                <a:tab pos="692150" algn="l"/>
                <a:tab pos="1149350" algn="l"/>
                <a:tab pos="1427163" algn="l"/>
              </a:tabLst>
            </a:pPr>
            <a:r>
              <a:rPr lang="en-US" sz="1200" dirty="0" smtClean="0"/>
              <a:t>	END</a:t>
            </a:r>
          </a:p>
          <a:p>
            <a:pPr>
              <a:tabLst>
                <a:tab pos="457200" algn="l"/>
                <a:tab pos="692150" algn="l"/>
                <a:tab pos="1149350" algn="l"/>
                <a:tab pos="1427163" algn="l"/>
              </a:tabLst>
            </a:pPr>
            <a:r>
              <a:rPr lang="en-US" sz="1200" dirty="0" smtClean="0"/>
              <a:t>	CLOSE </a:t>
            </a:r>
            <a:r>
              <a:rPr lang="en-US" sz="1200" dirty="0" err="1" smtClean="0"/>
              <a:t>db_cursor</a:t>
            </a:r>
            <a:r>
              <a:rPr lang="en-US" sz="1200" dirty="0" smtClean="0"/>
              <a:t>;</a:t>
            </a:r>
          </a:p>
          <a:p>
            <a:pPr>
              <a:tabLst>
                <a:tab pos="457200" algn="l"/>
                <a:tab pos="692150" algn="l"/>
                <a:tab pos="1149350" algn="l"/>
                <a:tab pos="1427163" algn="l"/>
              </a:tabLst>
            </a:pPr>
            <a:r>
              <a:rPr lang="en-US" sz="1200" dirty="0" smtClean="0"/>
              <a:t>	DEALLOCATE </a:t>
            </a:r>
            <a:r>
              <a:rPr lang="en-US" sz="1200" dirty="0" err="1" smtClean="0"/>
              <a:t>db_cursor</a:t>
            </a:r>
            <a:r>
              <a:rPr lang="en-US" sz="1200" dirty="0" smtClean="0"/>
              <a:t>;</a:t>
            </a:r>
          </a:p>
          <a:p>
            <a:pPr>
              <a:tabLst>
                <a:tab pos="457200" algn="l"/>
                <a:tab pos="692150" algn="l"/>
                <a:tab pos="1149350" algn="l"/>
                <a:tab pos="1427163" algn="l"/>
              </a:tabLst>
            </a:pPr>
            <a:r>
              <a:rPr lang="en-US" sz="1200" dirty="0" smtClean="0"/>
              <a:t>END</a:t>
            </a:r>
          </a:p>
        </p:txBody>
      </p:sp>
      <p:sp>
        <p:nvSpPr>
          <p:cNvPr id="4" name="TextBox 3"/>
          <p:cNvSpPr txBox="1"/>
          <p:nvPr/>
        </p:nvSpPr>
        <p:spPr>
          <a:xfrm>
            <a:off x="5694218" y="2618509"/>
            <a:ext cx="3158838" cy="3416320"/>
          </a:xfrm>
          <a:prstGeom prst="rect">
            <a:avLst/>
          </a:prstGeom>
          <a:noFill/>
        </p:spPr>
        <p:txBody>
          <a:bodyPr wrap="square" rtlCol="0">
            <a:spAutoFit/>
          </a:bodyPr>
          <a:lstStyle/>
          <a:p>
            <a:r>
              <a:rPr lang="en-US" dirty="0" smtClean="0"/>
              <a:t>Sample code for Bakery.</a:t>
            </a:r>
          </a:p>
          <a:p>
            <a:endParaRPr lang="en-US" dirty="0" smtClean="0"/>
          </a:p>
          <a:p>
            <a:r>
              <a:rPr lang="en-US" dirty="0" smtClean="0"/>
              <a:t>Code is limited to 4,000 Unicode characters per output row.  It works for the Bakery because of limited number of products per sale.</a:t>
            </a:r>
          </a:p>
          <a:p>
            <a:endParaRPr lang="en-US" dirty="0" smtClean="0"/>
          </a:p>
          <a:p>
            <a:r>
              <a:rPr lang="en-US" dirty="0" smtClean="0"/>
              <a:t>Also, better to write data to a file or perhaps a new database table instead of the output screen. Too many rows!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8" y="2205909"/>
            <a:ext cx="8007928" cy="3808735"/>
          </a:xfrm>
          <a:prstGeom prst="rect">
            <a:avLst/>
          </a:prstGeom>
        </p:spPr>
        <p:txBody>
          <a:bodyPr wrap="square">
            <a:spAutoFit/>
          </a:bodyPr>
          <a:lstStyle/>
          <a:p>
            <a:r>
              <a:rPr lang="en-US" sz="1050" dirty="0" smtClean="0"/>
              <a:t>--===================================================================================</a:t>
            </a:r>
            <a:br>
              <a:rPr lang="en-US" sz="1050" dirty="0" smtClean="0"/>
            </a:br>
            <a:r>
              <a:rPr lang="en-US" sz="1050" dirty="0" smtClean="0"/>
              <a:t>-- write the results to a text file</a:t>
            </a:r>
            <a:br>
              <a:rPr lang="en-US" sz="1050" dirty="0" smtClean="0"/>
            </a:br>
            <a:r>
              <a:rPr lang="en-US" sz="1050" dirty="0" smtClean="0"/>
              <a:t>--===================================================================================</a:t>
            </a:r>
            <a:br>
              <a:rPr lang="en-US" sz="1050" dirty="0" smtClean="0"/>
            </a:br>
            <a:r>
              <a:rPr lang="en-US" sz="1050" dirty="0" smtClean="0"/>
              <a:t>DECLARE </a:t>
            </a:r>
            <a:br>
              <a:rPr lang="en-US" sz="1050" dirty="0" smtClean="0"/>
            </a:br>
            <a:r>
              <a:rPr lang="en-US" sz="1050" dirty="0" smtClean="0"/>
              <a:t> @</a:t>
            </a:r>
            <a:r>
              <a:rPr lang="en-US" sz="1050" dirty="0" err="1" smtClean="0"/>
              <a:t>vchrFile</a:t>
            </a:r>
            <a:r>
              <a:rPr lang="en-US" sz="1050" dirty="0" smtClean="0"/>
              <a:t> VARCHAR(1000) ,</a:t>
            </a:r>
            <a:br>
              <a:rPr lang="en-US" sz="1050" dirty="0" smtClean="0"/>
            </a:br>
            <a:r>
              <a:rPr lang="en-US" sz="1050" dirty="0" smtClean="0"/>
              <a:t> @</a:t>
            </a:r>
            <a:r>
              <a:rPr lang="en-US" sz="1050" dirty="0" err="1" smtClean="0"/>
              <a:t>vchrFileID</a:t>
            </a:r>
            <a:r>
              <a:rPr lang="en-US" sz="1050" dirty="0" smtClean="0"/>
              <a:t> INT ,</a:t>
            </a:r>
            <a:br>
              <a:rPr lang="en-US" sz="1050" dirty="0" smtClean="0"/>
            </a:br>
            <a:r>
              <a:rPr lang="en-US" sz="1050" dirty="0" smtClean="0"/>
              <a:t> @FS INT ,</a:t>
            </a:r>
            <a:br>
              <a:rPr lang="en-US" sz="1050" dirty="0" smtClean="0"/>
            </a:br>
            <a:r>
              <a:rPr lang="en-US" sz="1050" dirty="0" smtClean="0"/>
              <a:t> @RC INT </a:t>
            </a:r>
          </a:p>
          <a:p>
            <a:r>
              <a:rPr lang="en-US" sz="1050" dirty="0" smtClean="0"/>
              <a:t>--this will be on the </a:t>
            </a:r>
            <a:r>
              <a:rPr lang="en-US" sz="1050" dirty="0" err="1" smtClean="0"/>
              <a:t>sql</a:t>
            </a:r>
            <a:r>
              <a:rPr lang="en-US" sz="1050" dirty="0" smtClean="0"/>
              <a:t> server, not your pc</a:t>
            </a:r>
            <a:br>
              <a:rPr lang="en-US" sz="1050" dirty="0" smtClean="0"/>
            </a:br>
            <a:r>
              <a:rPr lang="en-US" sz="1050" dirty="0" smtClean="0"/>
              <a:t>SET @</a:t>
            </a:r>
            <a:r>
              <a:rPr lang="en-US" sz="1050" dirty="0" err="1" smtClean="0"/>
              <a:t>vchrFile</a:t>
            </a:r>
            <a:r>
              <a:rPr lang="en-US" sz="1050" dirty="0" smtClean="0"/>
              <a:t> = 'c:\export.txt'</a:t>
            </a:r>
          </a:p>
          <a:p>
            <a:r>
              <a:rPr lang="en-US" sz="1050" dirty="0" smtClean="0"/>
              <a:t/>
            </a:r>
            <a:br>
              <a:rPr lang="en-US" sz="1050" dirty="0" smtClean="0"/>
            </a:br>
            <a:r>
              <a:rPr lang="en-US" sz="1050" dirty="0" smtClean="0"/>
              <a:t>EXEC @RC = </a:t>
            </a:r>
            <a:r>
              <a:rPr lang="en-US" sz="1050" dirty="0" err="1" smtClean="0"/>
              <a:t>sp_OACreate</a:t>
            </a:r>
            <a:r>
              <a:rPr lang="en-US" sz="1050" dirty="0" smtClean="0"/>
              <a:t> '</a:t>
            </a:r>
            <a:r>
              <a:rPr lang="en-US" sz="1050" dirty="0" err="1" smtClean="0"/>
              <a:t>Scripting.FileSystemObject</a:t>
            </a:r>
            <a:r>
              <a:rPr lang="en-US" sz="1050" dirty="0" smtClean="0"/>
              <a:t>', @FS OUT</a:t>
            </a:r>
          </a:p>
          <a:p>
            <a:r>
              <a:rPr lang="en-US" sz="1050" dirty="0" smtClean="0"/>
              <a:t>IF @RC &lt;&gt; 0 </a:t>
            </a:r>
            <a:br>
              <a:rPr lang="en-US" sz="1050" dirty="0" smtClean="0"/>
            </a:br>
            <a:r>
              <a:rPr lang="en-US" sz="1050" dirty="0" smtClean="0"/>
              <a:t> BEGIN</a:t>
            </a:r>
            <a:br>
              <a:rPr lang="en-US" sz="1050" dirty="0" smtClean="0"/>
            </a:br>
            <a:r>
              <a:rPr lang="en-US" sz="1050" dirty="0" smtClean="0"/>
              <a:t> PRINT 'Error:  Creating the file system object'</a:t>
            </a:r>
            <a:br>
              <a:rPr lang="en-US" sz="1050" dirty="0" smtClean="0"/>
            </a:br>
            <a:r>
              <a:rPr lang="en-US" sz="1050" dirty="0" smtClean="0"/>
              <a:t> END</a:t>
            </a:r>
          </a:p>
          <a:p>
            <a:r>
              <a:rPr lang="en-US" sz="1050" dirty="0" smtClean="0"/>
              <a:t>-- Opens the file specified by the @</a:t>
            </a:r>
            <a:r>
              <a:rPr lang="en-US" sz="1050" dirty="0" err="1" smtClean="0"/>
              <a:t>vchrFile</a:t>
            </a:r>
            <a:r>
              <a:rPr lang="en-US" sz="1050" dirty="0" smtClean="0"/>
              <a:t> input parameter</a:t>
            </a:r>
            <a:br>
              <a:rPr lang="en-US" sz="1050" dirty="0" smtClean="0"/>
            </a:br>
            <a:r>
              <a:rPr lang="en-US" sz="1050" dirty="0" smtClean="0"/>
              <a:t>EXEC @RC = </a:t>
            </a:r>
            <a:r>
              <a:rPr lang="en-US" sz="1050" dirty="0" err="1" smtClean="0"/>
              <a:t>sp_OAMethod</a:t>
            </a:r>
            <a:r>
              <a:rPr lang="en-US" sz="1050" dirty="0" smtClean="0"/>
              <a:t> @FS , '</a:t>
            </a:r>
            <a:r>
              <a:rPr lang="en-US" sz="1050" dirty="0" err="1" smtClean="0"/>
              <a:t>OpenTextFile</a:t>
            </a:r>
            <a:r>
              <a:rPr lang="en-US" sz="1050" dirty="0" smtClean="0"/>
              <a:t>' , @</a:t>
            </a:r>
            <a:r>
              <a:rPr lang="en-US" sz="1050" dirty="0" err="1" smtClean="0"/>
              <a:t>vchrFileID</a:t>
            </a:r>
            <a:r>
              <a:rPr lang="en-US" sz="1050" dirty="0" smtClean="0"/>
              <a:t> OUT , @</a:t>
            </a:r>
            <a:r>
              <a:rPr lang="en-US" sz="1050" dirty="0" err="1" smtClean="0"/>
              <a:t>vchrFile</a:t>
            </a:r>
            <a:r>
              <a:rPr lang="en-US" sz="1050" dirty="0" smtClean="0"/>
              <a:t> , 8 , 1</a:t>
            </a:r>
          </a:p>
          <a:p>
            <a:r>
              <a:rPr lang="en-US" sz="1050" dirty="0" smtClean="0"/>
              <a:t>-- Prints error if non 0 return code during </a:t>
            </a:r>
            <a:r>
              <a:rPr lang="en-US" sz="1050" dirty="0" err="1" smtClean="0"/>
              <a:t>sp_OAMethod</a:t>
            </a:r>
            <a:r>
              <a:rPr lang="en-US" sz="1050" dirty="0" smtClean="0"/>
              <a:t> </a:t>
            </a:r>
            <a:r>
              <a:rPr lang="en-US" sz="1050" dirty="0" err="1" smtClean="0"/>
              <a:t>OpenTextFile</a:t>
            </a:r>
            <a:r>
              <a:rPr lang="en-US" sz="1050" dirty="0" smtClean="0"/>
              <a:t> execution </a:t>
            </a:r>
            <a:br>
              <a:rPr lang="en-US" sz="1050" dirty="0" smtClean="0"/>
            </a:br>
            <a:r>
              <a:rPr lang="en-US" sz="1050" dirty="0" smtClean="0"/>
              <a:t>IF @RC &lt;&gt; 0 </a:t>
            </a:r>
            <a:br>
              <a:rPr lang="en-US" sz="1050" dirty="0" smtClean="0"/>
            </a:br>
            <a:r>
              <a:rPr lang="en-US" sz="1050" dirty="0" smtClean="0"/>
              <a:t> BEGIN</a:t>
            </a:r>
            <a:br>
              <a:rPr lang="en-US" sz="1050" dirty="0" smtClean="0"/>
            </a:br>
            <a:r>
              <a:rPr lang="en-US" sz="1050" dirty="0" smtClean="0"/>
              <a:t> PRINT 'Error:  Opening the specified text file'</a:t>
            </a:r>
            <a:br>
              <a:rPr lang="en-US" sz="1050" dirty="0" smtClean="0"/>
            </a:br>
            <a:r>
              <a:rPr lang="en-US" sz="1050" dirty="0" smtClean="0"/>
              <a:t> END</a:t>
            </a:r>
          </a:p>
        </p:txBody>
      </p:sp>
      <p:sp>
        <p:nvSpPr>
          <p:cNvPr id="3" name="Rectangle 2"/>
          <p:cNvSpPr/>
          <p:nvPr/>
        </p:nvSpPr>
        <p:spPr>
          <a:xfrm>
            <a:off x="540327" y="1457189"/>
            <a:ext cx="7952509" cy="646331"/>
          </a:xfrm>
          <a:prstGeom prst="rect">
            <a:avLst/>
          </a:prstGeom>
        </p:spPr>
        <p:txBody>
          <a:bodyPr wrap="square">
            <a:spAutoFit/>
          </a:bodyPr>
          <a:lstStyle/>
          <a:p>
            <a:r>
              <a:rPr lang="en-US" dirty="0" smtClean="0">
                <a:hlinkClick r:id="rId2"/>
              </a:rPr>
              <a:t>http://vstoolsforum.com/blogs/sqlserver/archive/2007/03/23/writing-to-a-text-file-with-sql-server-2000.aspx</a:t>
            </a:r>
            <a:endParaRPr lang="en-US" dirty="0"/>
          </a:p>
        </p:txBody>
      </p:sp>
      <p:sp>
        <p:nvSpPr>
          <p:cNvPr id="4" name="Title 3"/>
          <p:cNvSpPr>
            <a:spLocks noGrp="1"/>
          </p:cNvSpPr>
          <p:nvPr>
            <p:ph type="title"/>
          </p:nvPr>
        </p:nvSpPr>
        <p:spPr/>
        <p:txBody>
          <a:bodyPr/>
          <a:lstStyle/>
          <a:p>
            <a:r>
              <a:rPr lang="en-US" dirty="0" smtClean="0"/>
              <a:t>File Write Code Segment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799" y="1246909"/>
            <a:ext cx="6830292" cy="5043055"/>
          </a:xfrm>
          <a:prstGeom prst="rect">
            <a:avLst/>
          </a:prstGeom>
        </p:spPr>
        <p:txBody>
          <a:bodyPr wrap="square">
            <a:spAutoFit/>
          </a:bodyPr>
          <a:lstStyle/>
          <a:p>
            <a:r>
              <a:rPr lang="en-US" sz="1100" dirty="0" smtClean="0"/>
              <a:t/>
            </a:r>
            <a:br>
              <a:rPr lang="en-US" sz="1100" dirty="0" smtClean="0"/>
            </a:br>
            <a:r>
              <a:rPr lang="en-US" sz="1100" dirty="0" smtClean="0"/>
              <a:t>-- =============================================</a:t>
            </a:r>
            <a:br>
              <a:rPr lang="en-US" sz="1100" dirty="0" smtClean="0"/>
            </a:br>
            <a:r>
              <a:rPr lang="en-US" sz="1100" dirty="0" smtClean="0"/>
              <a:t>-- =============================================</a:t>
            </a:r>
            <a:br>
              <a:rPr lang="en-US" sz="1100" dirty="0" smtClean="0"/>
            </a:br>
            <a:r>
              <a:rPr lang="en-US" sz="1100" dirty="0" smtClean="0"/>
              <a:t>DECLARE </a:t>
            </a:r>
            <a:r>
              <a:rPr lang="en-US" sz="1100" dirty="0" err="1" smtClean="0"/>
              <a:t>curLines</a:t>
            </a:r>
            <a:r>
              <a:rPr lang="en-US" sz="1100" dirty="0" smtClean="0"/>
              <a:t> CURSOR KEYSET FOR </a:t>
            </a:r>
            <a:br>
              <a:rPr lang="en-US" sz="1100" dirty="0" smtClean="0"/>
            </a:br>
            <a:r>
              <a:rPr lang="en-US" sz="1100" dirty="0" smtClean="0"/>
              <a:t> SELECT top 5 Name from </a:t>
            </a:r>
            <a:r>
              <a:rPr lang="en-US" sz="1100" dirty="0" err="1" smtClean="0"/>
              <a:t>sysobjects</a:t>
            </a:r>
            <a:r>
              <a:rPr lang="en-US" sz="1100" dirty="0" smtClean="0"/>
              <a:t> where </a:t>
            </a:r>
            <a:r>
              <a:rPr lang="en-US" sz="1100" dirty="0" err="1" smtClean="0"/>
              <a:t>xtype</a:t>
            </a:r>
            <a:r>
              <a:rPr lang="en-US" sz="1100" dirty="0" smtClean="0"/>
              <a:t> = 'p' order by Name</a:t>
            </a:r>
          </a:p>
          <a:p>
            <a:r>
              <a:rPr lang="en-US" sz="1100" dirty="0" smtClean="0"/>
              <a:t/>
            </a:r>
            <a:br>
              <a:rPr lang="en-US" sz="1100" dirty="0" smtClean="0"/>
            </a:br>
            <a:r>
              <a:rPr lang="en-US" sz="1100" dirty="0" smtClean="0"/>
              <a:t>DECLARE @</a:t>
            </a:r>
            <a:r>
              <a:rPr lang="en-US" sz="1100" dirty="0" err="1" smtClean="0"/>
              <a:t>vchrText</a:t>
            </a:r>
            <a:r>
              <a:rPr lang="en-US" sz="1100" dirty="0" smtClean="0"/>
              <a:t> AS VARCHAR(1000)</a:t>
            </a:r>
          </a:p>
          <a:p>
            <a:r>
              <a:rPr lang="en-US" sz="1100" dirty="0" smtClean="0"/>
              <a:t>-- </a:t>
            </a:r>
            <a:r>
              <a:rPr lang="en-US" sz="1100" dirty="0" err="1" smtClean="0"/>
              <a:t>sp_help</a:t>
            </a:r>
            <a:r>
              <a:rPr lang="en-US" sz="1100" dirty="0" smtClean="0"/>
              <a:t> SOP30300</a:t>
            </a:r>
          </a:p>
          <a:p>
            <a:r>
              <a:rPr lang="en-US" sz="1100" dirty="0" smtClean="0"/>
              <a:t>OPEN </a:t>
            </a:r>
            <a:r>
              <a:rPr lang="en-US" sz="1100" dirty="0" err="1" smtClean="0"/>
              <a:t>curLines</a:t>
            </a:r>
            <a:endParaRPr lang="en-US" sz="1100" dirty="0" smtClean="0"/>
          </a:p>
          <a:p>
            <a:r>
              <a:rPr lang="en-US" sz="1100" dirty="0" smtClean="0"/>
              <a:t>FETCH NEXT FROM </a:t>
            </a:r>
            <a:r>
              <a:rPr lang="en-US" sz="1100" dirty="0" err="1" smtClean="0"/>
              <a:t>curLines</a:t>
            </a:r>
            <a:r>
              <a:rPr lang="en-US" sz="1100" dirty="0" smtClean="0"/>
              <a:t> INTO @</a:t>
            </a:r>
            <a:r>
              <a:rPr lang="en-US" sz="1100" dirty="0" err="1" smtClean="0"/>
              <a:t>vchrText</a:t>
            </a:r>
            <a:r>
              <a:rPr lang="en-US" sz="1100" dirty="0" smtClean="0"/>
              <a:t/>
            </a:r>
            <a:br>
              <a:rPr lang="en-US" sz="1100" dirty="0" smtClean="0"/>
            </a:br>
            <a:r>
              <a:rPr lang="en-US" sz="1100" dirty="0" smtClean="0"/>
              <a:t>WHILE (@@</a:t>
            </a:r>
            <a:r>
              <a:rPr lang="en-US" sz="1100" dirty="0" err="1" smtClean="0"/>
              <a:t>fetch_status</a:t>
            </a:r>
            <a:r>
              <a:rPr lang="en-US" sz="1100" dirty="0" smtClean="0"/>
              <a:t> = 0)</a:t>
            </a:r>
            <a:br>
              <a:rPr lang="en-US" sz="1100" dirty="0" smtClean="0"/>
            </a:br>
            <a:r>
              <a:rPr lang="en-US" sz="1100" dirty="0" smtClean="0"/>
              <a:t>BEGIN</a:t>
            </a:r>
            <a:br>
              <a:rPr lang="en-US" sz="1100" dirty="0" smtClean="0"/>
            </a:br>
            <a:r>
              <a:rPr lang="en-US" sz="1100" dirty="0" smtClean="0"/>
              <a:t>   -- Appends the string value line to the file specified by the @</a:t>
            </a:r>
            <a:r>
              <a:rPr lang="en-US" sz="1100" dirty="0" err="1" smtClean="0"/>
              <a:t>vchrFile</a:t>
            </a:r>
            <a:r>
              <a:rPr lang="en-US" sz="1100" dirty="0" smtClean="0"/>
              <a:t> input parameter</a:t>
            </a:r>
            <a:br>
              <a:rPr lang="en-US" sz="1100" dirty="0" smtClean="0"/>
            </a:br>
            <a:r>
              <a:rPr lang="en-US" sz="1100" dirty="0" smtClean="0"/>
              <a:t> EXEC @RC = </a:t>
            </a:r>
            <a:r>
              <a:rPr lang="en-US" sz="1100" dirty="0" err="1" smtClean="0"/>
              <a:t>sp_OAMethod</a:t>
            </a:r>
            <a:r>
              <a:rPr lang="en-US" sz="1100" dirty="0" smtClean="0"/>
              <a:t> @</a:t>
            </a:r>
            <a:r>
              <a:rPr lang="en-US" sz="1100" dirty="0" err="1" smtClean="0"/>
              <a:t>vchrFileID</a:t>
            </a:r>
            <a:r>
              <a:rPr lang="en-US" sz="1100" dirty="0" smtClean="0"/>
              <a:t>, '</a:t>
            </a:r>
            <a:r>
              <a:rPr lang="en-US" sz="1100" dirty="0" err="1" smtClean="0"/>
              <a:t>WriteLine</a:t>
            </a:r>
            <a:r>
              <a:rPr lang="en-US" sz="1100" dirty="0" smtClean="0"/>
              <a:t>', Null , @</a:t>
            </a:r>
            <a:r>
              <a:rPr lang="en-US" sz="1100" dirty="0" err="1" smtClean="0"/>
              <a:t>vchrText</a:t>
            </a:r>
            <a:endParaRPr lang="en-US" sz="1100" dirty="0" smtClean="0"/>
          </a:p>
          <a:p>
            <a:r>
              <a:rPr lang="en-US" sz="1100" dirty="0" smtClean="0"/>
              <a:t>   -- Prints error if non 0 return code during </a:t>
            </a:r>
            <a:r>
              <a:rPr lang="en-US" sz="1100" dirty="0" err="1" smtClean="0"/>
              <a:t>sp_OAMethod</a:t>
            </a:r>
            <a:r>
              <a:rPr lang="en-US" sz="1100" dirty="0" smtClean="0"/>
              <a:t> </a:t>
            </a:r>
            <a:r>
              <a:rPr lang="en-US" sz="1100" dirty="0" err="1" smtClean="0"/>
              <a:t>WriteLine</a:t>
            </a:r>
            <a:r>
              <a:rPr lang="en-US" sz="1100" dirty="0" smtClean="0"/>
              <a:t> execution</a:t>
            </a:r>
            <a:br>
              <a:rPr lang="en-US" sz="1100" dirty="0" smtClean="0"/>
            </a:br>
            <a:r>
              <a:rPr lang="en-US" sz="1100" dirty="0" smtClean="0"/>
              <a:t> IF @RC &lt;&gt; 0 </a:t>
            </a:r>
            <a:br>
              <a:rPr lang="en-US" sz="1100" dirty="0" smtClean="0"/>
            </a:br>
            <a:r>
              <a:rPr lang="en-US" sz="1100" dirty="0" smtClean="0"/>
              <a:t>  BEGIN</a:t>
            </a:r>
            <a:br>
              <a:rPr lang="en-US" sz="1100" dirty="0" smtClean="0"/>
            </a:br>
            <a:r>
              <a:rPr lang="en-US" sz="1100" dirty="0" smtClean="0"/>
              <a:t>   PRINT 'Error:  Writing string data to file'</a:t>
            </a:r>
            <a:br>
              <a:rPr lang="en-US" sz="1100" dirty="0" smtClean="0"/>
            </a:br>
            <a:r>
              <a:rPr lang="en-US" sz="1100" dirty="0" smtClean="0"/>
              <a:t>  END</a:t>
            </a:r>
            <a:br>
              <a:rPr lang="en-US" sz="1100" dirty="0" smtClean="0"/>
            </a:br>
            <a:r>
              <a:rPr lang="en-US" sz="1100" dirty="0" smtClean="0"/>
              <a:t> </a:t>
            </a:r>
          </a:p>
          <a:p>
            <a:r>
              <a:rPr lang="en-US" sz="1100" dirty="0" smtClean="0"/>
              <a:t> FETCH NEXT FROM </a:t>
            </a:r>
            <a:r>
              <a:rPr lang="en-US" sz="1100" dirty="0" err="1" smtClean="0"/>
              <a:t>curLines</a:t>
            </a:r>
            <a:r>
              <a:rPr lang="en-US" sz="1100" dirty="0" smtClean="0"/>
              <a:t> INTO @</a:t>
            </a:r>
            <a:r>
              <a:rPr lang="en-US" sz="1100" dirty="0" err="1" smtClean="0"/>
              <a:t>vchrText</a:t>
            </a:r>
            <a:r>
              <a:rPr lang="en-US" sz="1100" dirty="0" smtClean="0"/>
              <a:t/>
            </a:r>
            <a:br>
              <a:rPr lang="en-US" sz="1100" dirty="0" smtClean="0"/>
            </a:br>
            <a:r>
              <a:rPr lang="en-US" sz="1100" dirty="0" smtClean="0"/>
              <a:t>END</a:t>
            </a:r>
          </a:p>
          <a:p>
            <a:r>
              <a:rPr lang="en-US" sz="1100" dirty="0" smtClean="0"/>
              <a:t>CLOSE </a:t>
            </a:r>
            <a:r>
              <a:rPr lang="en-US" sz="1100" dirty="0" err="1" smtClean="0"/>
              <a:t>curLines</a:t>
            </a:r>
            <a:r>
              <a:rPr lang="en-US" sz="1100" dirty="0" smtClean="0"/>
              <a:t/>
            </a:r>
            <a:br>
              <a:rPr lang="en-US" sz="1100" dirty="0" smtClean="0"/>
            </a:br>
            <a:r>
              <a:rPr lang="en-US" sz="1100" dirty="0" smtClean="0"/>
              <a:t>DEALLOCATE </a:t>
            </a:r>
            <a:r>
              <a:rPr lang="en-US" sz="1100" dirty="0" err="1" smtClean="0"/>
              <a:t>curLines</a:t>
            </a:r>
            <a:endParaRPr lang="en-US" sz="1100" dirty="0" smtClean="0"/>
          </a:p>
          <a:p>
            <a:r>
              <a:rPr lang="en-US" sz="1100" dirty="0" smtClean="0"/>
              <a:t/>
            </a:r>
            <a:br>
              <a:rPr lang="en-US" sz="1100" dirty="0" smtClean="0"/>
            </a:br>
            <a:r>
              <a:rPr lang="en-US" sz="1100" dirty="0" smtClean="0"/>
              <a:t>EXECUTE @RC = </a:t>
            </a:r>
            <a:r>
              <a:rPr lang="en-US" sz="1100" dirty="0" err="1" smtClean="0"/>
              <a:t>sp_OADestroy</a:t>
            </a:r>
            <a:r>
              <a:rPr lang="en-US" sz="1100" dirty="0" smtClean="0"/>
              <a:t> @</a:t>
            </a:r>
            <a:r>
              <a:rPr lang="en-US" sz="1100" dirty="0" err="1" smtClean="0"/>
              <a:t>vchrFileID</a:t>
            </a:r>
            <a:r>
              <a:rPr lang="en-US" sz="1100" dirty="0" smtClean="0"/>
              <a:t/>
            </a:r>
            <a:br>
              <a:rPr lang="en-US" sz="1100" dirty="0" smtClean="0"/>
            </a:br>
            <a:r>
              <a:rPr lang="en-US" sz="1100" dirty="0" smtClean="0"/>
              <a:t>EXECUTE @RC = </a:t>
            </a:r>
            <a:r>
              <a:rPr lang="en-US" sz="1100" dirty="0" err="1" smtClean="0"/>
              <a:t>sp_OADestroy</a:t>
            </a:r>
            <a:r>
              <a:rPr lang="en-US" sz="1100" dirty="0" smtClean="0"/>
              <a:t> @FS</a:t>
            </a:r>
          </a:p>
          <a:p>
            <a:r>
              <a:rPr lang="en-US" sz="1100" dirty="0" smtClean="0"/>
              <a:t/>
            </a:r>
            <a:br>
              <a:rPr lang="en-US" sz="1100" dirty="0" smtClean="0"/>
            </a:br>
            <a:r>
              <a:rPr lang="en-US" sz="1100" dirty="0" smtClean="0"/>
              <a:t>GO</a:t>
            </a:r>
            <a:endParaRPr lang="en-US" sz="1100" dirty="0"/>
          </a:p>
        </p:txBody>
      </p:sp>
      <p:sp>
        <p:nvSpPr>
          <p:cNvPr id="3" name="Title 2"/>
          <p:cNvSpPr>
            <a:spLocks noGrp="1"/>
          </p:cNvSpPr>
          <p:nvPr>
            <p:ph type="title"/>
          </p:nvPr>
        </p:nvSpPr>
        <p:spPr/>
        <p:txBody>
          <a:bodyPr/>
          <a:lstStyle/>
          <a:p>
            <a:r>
              <a:rPr lang="en-US" dirty="0" smtClean="0"/>
              <a:t>File Write Code Segment 2</a:t>
            </a:r>
            <a:endParaRPr lang="en-US" dirty="0"/>
          </a:p>
        </p:txBody>
      </p:sp>
      <p:sp>
        <p:nvSpPr>
          <p:cNvPr id="4" name="TextBox 3"/>
          <p:cNvSpPr txBox="1"/>
          <p:nvPr/>
        </p:nvSpPr>
        <p:spPr>
          <a:xfrm>
            <a:off x="5250873" y="2632364"/>
            <a:ext cx="3322704" cy="369332"/>
          </a:xfrm>
          <a:prstGeom prst="rect">
            <a:avLst/>
          </a:prstGeom>
          <a:noFill/>
        </p:spPr>
        <p:txBody>
          <a:bodyPr wrap="none" rtlCol="0">
            <a:spAutoFit/>
          </a:bodyPr>
          <a:lstStyle/>
          <a:p>
            <a:r>
              <a:rPr lang="en-US" dirty="0" smtClean="0">
                <a:solidFill>
                  <a:srgbClr val="0070C0"/>
                </a:solidFill>
              </a:rPr>
              <a:t>Replace @</a:t>
            </a:r>
            <a:r>
              <a:rPr lang="en-US" dirty="0" err="1" smtClean="0">
                <a:solidFill>
                  <a:srgbClr val="0070C0"/>
                </a:solidFill>
              </a:rPr>
              <a:t>vchrText</a:t>
            </a:r>
            <a:r>
              <a:rPr lang="en-US" dirty="0" smtClean="0">
                <a:solidFill>
                  <a:srgbClr val="0070C0"/>
                </a:solidFill>
              </a:rPr>
              <a:t> with @</a:t>
            </a:r>
            <a:r>
              <a:rPr lang="en-US" dirty="0" err="1" smtClean="0">
                <a:solidFill>
                  <a:srgbClr val="0070C0"/>
                </a:solidFill>
              </a:rPr>
              <a:t>strLine</a:t>
            </a:r>
            <a:endParaRPr lang="en-US" dirty="0">
              <a:solidFill>
                <a:srgbClr val="0070C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Apriori</a:t>
            </a:r>
            <a:r>
              <a:rPr lang="en-US" dirty="0" smtClean="0"/>
              <a:t> with Bakery Data</a:t>
            </a:r>
            <a:endParaRPr lang="en-US" dirty="0"/>
          </a:p>
        </p:txBody>
      </p:sp>
      <p:sp>
        <p:nvSpPr>
          <p:cNvPr id="3" name="TextBox 2"/>
          <p:cNvSpPr txBox="1"/>
          <p:nvPr/>
        </p:nvSpPr>
        <p:spPr>
          <a:xfrm>
            <a:off x="4710545" y="3810000"/>
            <a:ext cx="4249368" cy="369332"/>
          </a:xfrm>
          <a:prstGeom prst="rect">
            <a:avLst/>
          </a:prstGeom>
          <a:noFill/>
        </p:spPr>
        <p:txBody>
          <a:bodyPr wrap="none" rtlCol="0">
            <a:spAutoFit/>
          </a:bodyPr>
          <a:lstStyle/>
          <a:p>
            <a:r>
              <a:rPr lang="en-US" dirty="0" err="1" smtClean="0"/>
              <a:t>apriori</a:t>
            </a:r>
            <a:r>
              <a:rPr lang="en-US" dirty="0" smtClean="0"/>
              <a:t> –</a:t>
            </a:r>
            <a:r>
              <a:rPr lang="en-US" dirty="0" err="1" smtClean="0"/>
              <a:t>tr</a:t>
            </a:r>
            <a:r>
              <a:rPr lang="en-US" dirty="0" smtClean="0"/>
              <a:t> –o –s10 –c20 cat2.txt cat2out.txt</a:t>
            </a:r>
            <a:endParaRPr lang="en-US" dirty="0"/>
          </a:p>
        </p:txBody>
      </p:sp>
      <p:sp>
        <p:nvSpPr>
          <p:cNvPr id="4" name="Rectangle 3"/>
          <p:cNvSpPr/>
          <p:nvPr/>
        </p:nvSpPr>
        <p:spPr>
          <a:xfrm>
            <a:off x="277091" y="1250338"/>
            <a:ext cx="4572000" cy="4832092"/>
          </a:xfrm>
          <a:prstGeom prst="rect">
            <a:avLst/>
          </a:prstGeom>
        </p:spPr>
        <p:txBody>
          <a:bodyPr>
            <a:spAutoFit/>
          </a:bodyPr>
          <a:lstStyle/>
          <a:p>
            <a:r>
              <a:rPr lang="en-US" sz="1400" dirty="0" err="1" smtClean="0"/>
              <a:t>Sweet_Rolls</a:t>
            </a:r>
            <a:r>
              <a:rPr lang="en-US" sz="1400" dirty="0" smtClean="0"/>
              <a:t>	</a:t>
            </a:r>
            <a:r>
              <a:rPr lang="en-US" sz="1400" dirty="0" err="1" smtClean="0"/>
              <a:t>Sweet_Rolls</a:t>
            </a:r>
            <a:r>
              <a:rPr lang="en-US" sz="1400" dirty="0" smtClean="0"/>
              <a:t>	Cupcake	Scone</a:t>
            </a:r>
          </a:p>
          <a:p>
            <a:r>
              <a:rPr lang="en-US" sz="1400" dirty="0" smtClean="0"/>
              <a:t>Scone	Cookie	Crepes	Pastry</a:t>
            </a:r>
          </a:p>
          <a:p>
            <a:r>
              <a:rPr lang="en-US" sz="1400" dirty="0" smtClean="0"/>
              <a:t>Cupcake	Muffin	Cupcake</a:t>
            </a:r>
          </a:p>
          <a:p>
            <a:r>
              <a:rPr lang="en-US" sz="1400" dirty="0" smtClean="0"/>
              <a:t>Cupcake	Muffin	Bread	Candy	Miscellaneous</a:t>
            </a:r>
          </a:p>
          <a:p>
            <a:r>
              <a:rPr lang="en-US" sz="1400" dirty="0" smtClean="0"/>
              <a:t>Crepes	Scone	</a:t>
            </a:r>
            <a:r>
              <a:rPr lang="en-US" sz="1400" dirty="0" err="1" smtClean="0"/>
              <a:t>Scone</a:t>
            </a:r>
            <a:endParaRPr lang="en-US" sz="1400" dirty="0" smtClean="0"/>
          </a:p>
          <a:p>
            <a:r>
              <a:rPr lang="en-US" sz="1400" dirty="0" smtClean="0"/>
              <a:t>Candy	Cookie	Scone	Miscellaneous</a:t>
            </a:r>
          </a:p>
          <a:p>
            <a:r>
              <a:rPr lang="en-US" sz="1400" dirty="0" smtClean="0"/>
              <a:t>Crepes	Pastry	Muffin</a:t>
            </a:r>
          </a:p>
          <a:p>
            <a:r>
              <a:rPr lang="en-US" sz="1400" dirty="0" smtClean="0"/>
              <a:t>Rolls	Muffin	Bread	Cake	Candy</a:t>
            </a:r>
          </a:p>
          <a:p>
            <a:r>
              <a:rPr lang="en-US" sz="1400" dirty="0" smtClean="0"/>
              <a:t>Muffin	Pie	</a:t>
            </a:r>
            <a:r>
              <a:rPr lang="en-US" sz="1400" dirty="0" err="1" smtClean="0"/>
              <a:t>Pie</a:t>
            </a:r>
            <a:r>
              <a:rPr lang="en-US" sz="1400" dirty="0" smtClean="0"/>
              <a:t>	</a:t>
            </a:r>
            <a:r>
              <a:rPr lang="en-US" sz="1400" dirty="0" err="1" smtClean="0"/>
              <a:t>Sweet_Rolls</a:t>
            </a:r>
            <a:endParaRPr lang="en-US" sz="1400" dirty="0" smtClean="0"/>
          </a:p>
          <a:p>
            <a:r>
              <a:rPr lang="en-US" sz="1400" dirty="0" smtClean="0"/>
              <a:t>Pie	Muffin	Cupcake	Muffin	Bread</a:t>
            </a:r>
          </a:p>
          <a:p>
            <a:r>
              <a:rPr lang="en-US" sz="1400" dirty="0" smtClean="0"/>
              <a:t>Muffin	Cookie	</a:t>
            </a:r>
            <a:r>
              <a:rPr lang="en-US" sz="1400" dirty="0" err="1" smtClean="0"/>
              <a:t>Sweet_Rolls</a:t>
            </a:r>
            <a:r>
              <a:rPr lang="en-US" sz="1400" dirty="0" smtClean="0"/>
              <a:t>	Miscellaneous</a:t>
            </a:r>
          </a:p>
          <a:p>
            <a:r>
              <a:rPr lang="en-US" sz="1400" dirty="0" err="1" smtClean="0"/>
              <a:t>Sweet_Rolls</a:t>
            </a:r>
            <a:r>
              <a:rPr lang="en-US" sz="1400" dirty="0" smtClean="0"/>
              <a:t>	Cookie	Cupcake	Crepes</a:t>
            </a:r>
          </a:p>
          <a:p>
            <a:r>
              <a:rPr lang="en-US" sz="1400" dirty="0" smtClean="0"/>
              <a:t>Muffin	Bread	Rolls</a:t>
            </a:r>
          </a:p>
          <a:p>
            <a:r>
              <a:rPr lang="en-US" sz="1400" dirty="0" smtClean="0"/>
              <a:t>Miscellaneous	Pie	Cake	Pie</a:t>
            </a:r>
          </a:p>
          <a:p>
            <a:r>
              <a:rPr lang="en-US" sz="1400" dirty="0" smtClean="0"/>
              <a:t>Candy	Muffin	Pie	Scone</a:t>
            </a:r>
          </a:p>
          <a:p>
            <a:r>
              <a:rPr lang="en-US" sz="1400" dirty="0" smtClean="0"/>
              <a:t>Bread	</a:t>
            </a:r>
            <a:r>
              <a:rPr lang="en-US" sz="1400" dirty="0" err="1" smtClean="0"/>
              <a:t>Sweet_Rolls</a:t>
            </a:r>
            <a:r>
              <a:rPr lang="en-US" sz="1400" dirty="0" smtClean="0"/>
              <a:t>	Rolls</a:t>
            </a:r>
          </a:p>
          <a:p>
            <a:r>
              <a:rPr lang="en-US" sz="1400" dirty="0" smtClean="0"/>
              <a:t>Miscellaneous	Rolls	Muffin</a:t>
            </a:r>
          </a:p>
          <a:p>
            <a:r>
              <a:rPr lang="en-US" sz="1400" dirty="0" smtClean="0"/>
              <a:t>Pastry	Muffin	Cake	Crepes	Pastry</a:t>
            </a:r>
          </a:p>
          <a:p>
            <a:r>
              <a:rPr lang="en-US" sz="1400" dirty="0" smtClean="0"/>
              <a:t>Cake	Pastry	Crepes</a:t>
            </a:r>
          </a:p>
          <a:p>
            <a:r>
              <a:rPr lang="en-US" sz="1400" dirty="0" smtClean="0"/>
              <a:t>Candy	Scone	Candy	Muffin</a:t>
            </a:r>
          </a:p>
          <a:p>
            <a:r>
              <a:rPr lang="en-US" sz="1400" dirty="0" smtClean="0"/>
              <a:t>Miscellaneous	</a:t>
            </a:r>
            <a:r>
              <a:rPr lang="en-US" sz="1400" dirty="0" err="1" smtClean="0"/>
              <a:t>Miscellaneous</a:t>
            </a:r>
            <a:r>
              <a:rPr lang="en-US" sz="1400" dirty="0" smtClean="0"/>
              <a:t>	Pie</a:t>
            </a:r>
          </a:p>
        </p:txBody>
      </p:sp>
      <p:sp>
        <p:nvSpPr>
          <p:cNvPr id="5" name="Rectangle 4"/>
          <p:cNvSpPr/>
          <p:nvPr/>
        </p:nvSpPr>
        <p:spPr>
          <a:xfrm>
            <a:off x="5044037" y="1263133"/>
            <a:ext cx="3600216" cy="369332"/>
          </a:xfrm>
          <a:prstGeom prst="rect">
            <a:avLst/>
          </a:prstGeom>
        </p:spPr>
        <p:txBody>
          <a:bodyPr wrap="none">
            <a:spAutoFit/>
          </a:bodyPr>
          <a:lstStyle/>
          <a:p>
            <a:r>
              <a:rPr lang="en-US" dirty="0" smtClean="0">
                <a:hlinkClick r:id="rId2"/>
              </a:rPr>
              <a:t>http://www.borgelt.net/apriori.html</a:t>
            </a:r>
            <a:endParaRPr lang="en-US" dirty="0"/>
          </a:p>
        </p:txBody>
      </p:sp>
      <p:sp>
        <p:nvSpPr>
          <p:cNvPr id="6" name="TextBox 5"/>
          <p:cNvSpPr txBox="1"/>
          <p:nvPr/>
        </p:nvSpPr>
        <p:spPr>
          <a:xfrm>
            <a:off x="5306291" y="1939636"/>
            <a:ext cx="3352800" cy="1200329"/>
          </a:xfrm>
          <a:prstGeom prst="rect">
            <a:avLst/>
          </a:prstGeom>
          <a:noFill/>
        </p:spPr>
        <p:txBody>
          <a:bodyPr wrap="square" rtlCol="0">
            <a:spAutoFit/>
          </a:bodyPr>
          <a:lstStyle/>
          <a:p>
            <a:r>
              <a:rPr lang="en-US" dirty="0" smtClean="0">
                <a:solidFill>
                  <a:srgbClr val="0070C0"/>
                </a:solidFill>
              </a:rPr>
              <a:t>File is a problem because it requires a text file with one basket as one line. Created with code.</a:t>
            </a:r>
            <a:endParaRPr lang="en-US" dirty="0">
              <a:solidFill>
                <a:srgbClr val="0070C0"/>
              </a:solidFill>
            </a:endParaRPr>
          </a:p>
        </p:txBody>
      </p:sp>
      <p:sp>
        <p:nvSpPr>
          <p:cNvPr id="7" name="TextBox 6"/>
          <p:cNvSpPr txBox="1"/>
          <p:nvPr/>
        </p:nvSpPr>
        <p:spPr>
          <a:xfrm>
            <a:off x="5306291" y="4502727"/>
            <a:ext cx="3352800" cy="1754326"/>
          </a:xfrm>
          <a:prstGeom prst="rect">
            <a:avLst/>
          </a:prstGeom>
          <a:noFill/>
        </p:spPr>
        <p:txBody>
          <a:bodyPr wrap="square" rtlCol="0">
            <a:spAutoFit/>
          </a:bodyPr>
          <a:lstStyle/>
          <a:p>
            <a:r>
              <a:rPr lang="en-US" dirty="0" smtClean="0">
                <a:solidFill>
                  <a:srgbClr val="0070C0"/>
                </a:solidFill>
              </a:rPr>
              <a:t>Support is measured with only the antecedent. The –o flag should use the original version with both antecedent and consequent but does not work with version in July 2009.</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Apriori</a:t>
            </a:r>
            <a:r>
              <a:rPr lang="en-US" dirty="0" smtClean="0"/>
              <a:t> Partial Results</a:t>
            </a:r>
            <a:endParaRPr lang="en-US" dirty="0"/>
          </a:p>
        </p:txBody>
      </p:sp>
      <p:graphicFrame>
        <p:nvGraphicFramePr>
          <p:cNvPr id="4" name="Table 3"/>
          <p:cNvGraphicFramePr>
            <a:graphicFrameLocks noGrp="1"/>
          </p:cNvGraphicFramePr>
          <p:nvPr/>
        </p:nvGraphicFramePr>
        <p:xfrm>
          <a:off x="138550" y="1399412"/>
          <a:ext cx="4144351" cy="2974560"/>
        </p:xfrm>
        <a:graphic>
          <a:graphicData uri="http://schemas.openxmlformats.org/drawingml/2006/table">
            <a:tbl>
              <a:tblPr/>
              <a:tblGrid>
                <a:gridCol w="1054297"/>
                <a:gridCol w="490121"/>
                <a:gridCol w="948089"/>
                <a:gridCol w="256506"/>
                <a:gridCol w="697669"/>
                <a:gridCol w="697669"/>
              </a:tblGrid>
              <a:tr h="292320">
                <a:tc>
                  <a:txBody>
                    <a:bodyPr/>
                    <a:lstStyle/>
                    <a:p>
                      <a:pPr marL="0" marR="0">
                        <a:spcBef>
                          <a:spcPts val="0"/>
                        </a:spcBef>
                        <a:spcAft>
                          <a:spcPts val="0"/>
                        </a:spcAft>
                      </a:pPr>
                      <a:r>
                        <a:rPr lang="en-US" sz="1600" kern="0" dirty="0">
                          <a:latin typeface="Calibri"/>
                          <a:ea typeface="Times New Roman"/>
                          <a:cs typeface="Times New Roman"/>
                        </a:rPr>
                        <a:t>Muffin</a:t>
                      </a:r>
                      <a:endParaRPr lang="en-US" sz="1600" kern="1000" dirty="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Bread</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33.4</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47.6</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Pie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Cake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dirty="0">
                          <a:latin typeface="Calibri"/>
                          <a:ea typeface="Times New Roman"/>
                          <a:cs typeface="Times New Roman"/>
                        </a:rPr>
                        <a:t>17.5</a:t>
                      </a:r>
                      <a:endParaRPr lang="en-US" sz="1600" kern="1000" dirty="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42.9</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Muffin</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Rolls</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21.6</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41.1</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Muffin</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100.0</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40.9</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Bread</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Rolls</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21.6</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40.2</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Bread</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Muffin</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40.9</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38.9</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Muffin</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Pie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36.2</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38.3</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Muffin</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Cookie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28.3</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38.0</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Pie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Cupcake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32.8</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37.1</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Muffin</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Cupcake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32.8</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37.0</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Pie</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100</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36.2</a:t>
                      </a:r>
                      <a:endParaRPr lang="en-US" sz="1600" kern="1000">
                        <a:latin typeface="Calibri"/>
                        <a:ea typeface="Times New Roman"/>
                        <a:cs typeface="Times New Roman"/>
                      </a:endParaRPr>
                    </a:p>
                  </a:txBody>
                  <a:tcPr marL="105234" marR="105234" marT="0" marB="0" anchor="b">
                    <a:lnL>
                      <a:noFill/>
                    </a:lnL>
                    <a:lnR>
                      <a:noFill/>
                    </a:lnR>
                    <a:lnT>
                      <a:noFill/>
                    </a:lnT>
                    <a:lnB>
                      <a:noFill/>
                    </a:lnB>
                  </a:tcPr>
                </a:tc>
              </a:tr>
              <a:tr h="0">
                <a:tc>
                  <a:txBody>
                    <a:bodyPr/>
                    <a:lstStyle/>
                    <a:p>
                      <a:pPr marL="0" marR="0">
                        <a:spcBef>
                          <a:spcPts val="0"/>
                        </a:spcBef>
                        <a:spcAft>
                          <a:spcPts val="0"/>
                        </a:spcAft>
                      </a:pPr>
                      <a:r>
                        <a:rPr lang="en-US" sz="1600" kern="0">
                          <a:latin typeface="Calibri"/>
                          <a:ea typeface="Times New Roman"/>
                          <a:cs typeface="Times New Roman"/>
                        </a:rPr>
                        <a:t>Muffin</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&lt;-</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Pastry</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endParaRPr lang="en-US" sz="16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a:latin typeface="Calibri"/>
                          <a:ea typeface="Times New Roman"/>
                          <a:cs typeface="Times New Roman"/>
                        </a:rPr>
                        <a:t>25.6</a:t>
                      </a:r>
                      <a:endParaRPr lang="en-US" sz="1600" kern="1000">
                        <a:latin typeface="Calibri"/>
                        <a:ea typeface="Times New Roman"/>
                        <a:cs typeface="Times New Roman"/>
                      </a:endParaRPr>
                    </a:p>
                  </a:txBody>
                  <a:tcPr marL="105234" marR="105234" marT="0" marB="0" anchor="b">
                    <a:lnL>
                      <a:noFill/>
                    </a:lnL>
                    <a:lnR>
                      <a:noFill/>
                    </a:lnR>
                    <a:lnT>
                      <a:noFill/>
                    </a:lnT>
                    <a:lnB>
                      <a:noFill/>
                    </a:lnB>
                  </a:tcPr>
                </a:tc>
                <a:tc>
                  <a:txBody>
                    <a:bodyPr/>
                    <a:lstStyle/>
                    <a:p>
                      <a:pPr marL="0" marR="0">
                        <a:spcBef>
                          <a:spcPts val="0"/>
                        </a:spcBef>
                        <a:spcAft>
                          <a:spcPts val="0"/>
                        </a:spcAft>
                      </a:pPr>
                      <a:r>
                        <a:rPr lang="en-US" sz="1600" kern="0" dirty="0">
                          <a:latin typeface="Calibri"/>
                          <a:ea typeface="Times New Roman"/>
                          <a:cs typeface="Times New Roman"/>
                        </a:rPr>
                        <a:t>35.4</a:t>
                      </a:r>
                      <a:endParaRPr lang="en-US" sz="1600" kern="1000" dirty="0">
                        <a:latin typeface="Calibri"/>
                        <a:ea typeface="Times New Roman"/>
                        <a:cs typeface="Times New Roman"/>
                      </a:endParaRPr>
                    </a:p>
                  </a:txBody>
                  <a:tcPr marL="105234" marR="105234" marT="0"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4589320" y="1399412"/>
          <a:ext cx="4360267" cy="2817740"/>
        </p:xfrm>
        <a:graphic>
          <a:graphicData uri="http://schemas.openxmlformats.org/drawingml/2006/table">
            <a:tbl>
              <a:tblPr/>
              <a:tblGrid>
                <a:gridCol w="958904"/>
                <a:gridCol w="445775"/>
                <a:gridCol w="862305"/>
                <a:gridCol w="824197"/>
                <a:gridCol w="634543"/>
                <a:gridCol w="634543"/>
              </a:tblGrid>
              <a:tr h="265870">
                <a:tc>
                  <a:txBody>
                    <a:bodyPr/>
                    <a:lstStyle/>
                    <a:p>
                      <a:pPr marL="0" marR="0">
                        <a:spcBef>
                          <a:spcPts val="0"/>
                        </a:spcBef>
                        <a:spcAft>
                          <a:spcPts val="0"/>
                        </a:spcAft>
                      </a:pPr>
                      <a:r>
                        <a:rPr lang="en-US" sz="1500" kern="0" dirty="0">
                          <a:latin typeface="Calibri"/>
                          <a:ea typeface="Times New Roman"/>
                          <a:cs typeface="Times New Roman"/>
                        </a:rPr>
                        <a:t>Scone</a:t>
                      </a:r>
                      <a:endParaRPr lang="en-US" sz="1500" kern="1000" dirty="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gridSpan="2">
                  <a:txBody>
                    <a:bodyPr/>
                    <a:lstStyle/>
                    <a:p>
                      <a:pPr marL="0" marR="0">
                        <a:spcBef>
                          <a:spcPts val="0"/>
                        </a:spcBef>
                        <a:spcAft>
                          <a:spcPts val="0"/>
                        </a:spcAft>
                      </a:pPr>
                      <a:r>
                        <a:rPr lang="en-US" sz="1500" kern="0">
                          <a:latin typeface="Calibri"/>
                          <a:ea typeface="Times New Roman"/>
                          <a:cs typeface="Times New Roman"/>
                        </a:rPr>
                        <a:t>Sweet_Rolls</a:t>
                      </a:r>
                      <a:endParaRPr lang="en-US" sz="1500" kern="1000">
                        <a:latin typeface="Calibri"/>
                        <a:ea typeface="Times New Roman"/>
                        <a:cs typeface="Times New Roman"/>
                      </a:endParaRPr>
                    </a:p>
                  </a:txBody>
                  <a:tcPr marL="95713" marR="95713" marT="0" marB="0" anchor="b">
                    <a:lnL>
                      <a:noFill/>
                    </a:lnL>
                    <a:lnR>
                      <a:noFill/>
                    </a:lnR>
                    <a:lnT>
                      <a:noFill/>
                    </a:lnT>
                    <a:lnB>
                      <a:noFill/>
                    </a:lnB>
                  </a:tcPr>
                </a:tc>
                <a:tc hMerge="1">
                  <a:txBody>
                    <a:bodyPr/>
                    <a:lstStyle/>
                    <a:p>
                      <a:endParaRPr lang="en-US"/>
                    </a:p>
                  </a:txBody>
                  <a:tcPr/>
                </a:tc>
                <a:tc>
                  <a:txBody>
                    <a:bodyPr/>
                    <a:lstStyle/>
                    <a:p>
                      <a:pPr marL="0" marR="0">
                        <a:spcBef>
                          <a:spcPts val="0"/>
                        </a:spcBef>
                        <a:spcAft>
                          <a:spcPts val="0"/>
                        </a:spcAft>
                      </a:pPr>
                      <a:r>
                        <a:rPr lang="en-US" sz="1500" kern="0">
                          <a:latin typeface="Calibri"/>
                          <a:ea typeface="Times New Roman"/>
                          <a:cs typeface="Times New Roman"/>
                        </a:rPr>
                        <a:t>26.3</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34.9</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Pastry</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Crepes</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25.4</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34.9</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Crepes</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Pastry</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25.6</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34.7</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Muffin</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Candy</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21.3</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34.7</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Bread</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Candy</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21.3</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34.5</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Pie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Muffin</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40.9</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33.9</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Cupcake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Pie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36.2</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33.6</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Bread</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dirty="0">
                          <a:latin typeface="Calibri"/>
                          <a:ea typeface="Times New Roman"/>
                          <a:cs typeface="Times New Roman"/>
                        </a:rPr>
                        <a:t>100.0</a:t>
                      </a:r>
                      <a:endParaRPr lang="en-US" sz="1500" kern="1000" dirty="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33.4</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Cupcake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100.0</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32.8</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Cookie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Pastry</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endParaRPr lang="en-US" sz="15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25.6</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32.8</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0">
                <a:tc>
                  <a:txBody>
                    <a:bodyPr/>
                    <a:lstStyle/>
                    <a:p>
                      <a:pPr marL="0" marR="0">
                        <a:spcBef>
                          <a:spcPts val="0"/>
                        </a:spcBef>
                        <a:spcAft>
                          <a:spcPts val="0"/>
                        </a:spcAft>
                      </a:pPr>
                      <a:r>
                        <a:rPr lang="en-US" sz="1500" kern="0">
                          <a:latin typeface="Calibri"/>
                          <a:ea typeface="Times New Roman"/>
                          <a:cs typeface="Times New Roman"/>
                        </a:rPr>
                        <a:t>Pie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Cupcake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Muffin</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12.2</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32.3</a:t>
                      </a:r>
                      <a:endParaRPr lang="en-US" sz="1500" kern="1000">
                        <a:latin typeface="Calibri"/>
                        <a:ea typeface="Times New Roman"/>
                        <a:cs typeface="Times New Roman"/>
                      </a:endParaRPr>
                    </a:p>
                  </a:txBody>
                  <a:tcPr marL="95713" marR="95713" marT="0" marB="0" anchor="b">
                    <a:lnL>
                      <a:noFill/>
                    </a:lnL>
                    <a:lnR>
                      <a:noFill/>
                    </a:lnR>
                    <a:lnT>
                      <a:noFill/>
                    </a:lnT>
                    <a:lnB>
                      <a:noFill/>
                    </a:lnB>
                  </a:tcPr>
                </a:tc>
              </a:tr>
              <a:tr h="265870">
                <a:tc>
                  <a:txBody>
                    <a:bodyPr/>
                    <a:lstStyle/>
                    <a:p>
                      <a:pPr marL="0" marR="0">
                        <a:spcBef>
                          <a:spcPts val="0"/>
                        </a:spcBef>
                        <a:spcAft>
                          <a:spcPts val="0"/>
                        </a:spcAft>
                      </a:pPr>
                      <a:r>
                        <a:rPr lang="en-US" sz="1500" kern="0" dirty="0">
                          <a:latin typeface="Calibri"/>
                          <a:ea typeface="Times New Roman"/>
                          <a:cs typeface="Times New Roman"/>
                        </a:rPr>
                        <a:t>Muffin</a:t>
                      </a:r>
                      <a:endParaRPr lang="en-US" sz="1500" kern="1000" dirty="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&lt;-</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Cupcake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Pie</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a:latin typeface="Calibri"/>
                          <a:ea typeface="Times New Roman"/>
                          <a:cs typeface="Times New Roman"/>
                        </a:rPr>
                        <a:t>12.2</a:t>
                      </a:r>
                      <a:endParaRPr lang="en-US" sz="1500" kern="1000">
                        <a:latin typeface="Calibri"/>
                        <a:ea typeface="Times New Roman"/>
                        <a:cs typeface="Times New Roman"/>
                      </a:endParaRPr>
                    </a:p>
                  </a:txBody>
                  <a:tcPr marL="95713" marR="95713" marT="0" marB="0" anchor="b">
                    <a:lnL>
                      <a:noFill/>
                    </a:lnL>
                    <a:lnR>
                      <a:noFill/>
                    </a:lnR>
                    <a:lnT>
                      <a:noFill/>
                    </a:lnT>
                    <a:lnB>
                      <a:noFill/>
                    </a:lnB>
                  </a:tcPr>
                </a:tc>
                <a:tc>
                  <a:txBody>
                    <a:bodyPr/>
                    <a:lstStyle/>
                    <a:p>
                      <a:pPr marL="0" marR="0">
                        <a:spcBef>
                          <a:spcPts val="0"/>
                        </a:spcBef>
                        <a:spcAft>
                          <a:spcPts val="0"/>
                        </a:spcAft>
                      </a:pPr>
                      <a:r>
                        <a:rPr lang="en-US" sz="1500" kern="0" dirty="0">
                          <a:latin typeface="Calibri"/>
                          <a:ea typeface="Times New Roman"/>
                          <a:cs typeface="Times New Roman"/>
                        </a:rPr>
                        <a:t>32.2</a:t>
                      </a:r>
                      <a:endParaRPr lang="en-US" sz="1500" kern="1000" dirty="0">
                        <a:latin typeface="Calibri"/>
                        <a:ea typeface="Times New Roman"/>
                        <a:cs typeface="Times New Roman"/>
                      </a:endParaRPr>
                    </a:p>
                  </a:txBody>
                  <a:tcPr marL="95713" marR="95713" marT="0" marB="0" anchor="b">
                    <a:lnL>
                      <a:noFill/>
                    </a:lnL>
                    <a:lnR>
                      <a:noFill/>
                    </a:lnR>
                    <a:lnT>
                      <a:noFill/>
                    </a:lnT>
                    <a:lnB>
                      <a:noFill/>
                    </a:lnB>
                  </a:tcPr>
                </a:tc>
              </a:tr>
            </a:tbl>
          </a:graphicData>
        </a:graphic>
      </p:graphicFrame>
      <p:sp>
        <p:nvSpPr>
          <p:cNvPr id="6" name="TextBox 5"/>
          <p:cNvSpPr txBox="1"/>
          <p:nvPr/>
        </p:nvSpPr>
        <p:spPr>
          <a:xfrm>
            <a:off x="318655" y="4752109"/>
            <a:ext cx="6941127" cy="923330"/>
          </a:xfrm>
          <a:prstGeom prst="rect">
            <a:avLst/>
          </a:prstGeom>
          <a:noFill/>
        </p:spPr>
        <p:txBody>
          <a:bodyPr wrap="square" rtlCol="0">
            <a:spAutoFit/>
          </a:bodyPr>
          <a:lstStyle/>
          <a:p>
            <a:r>
              <a:rPr lang="en-US" dirty="0" smtClean="0">
                <a:solidFill>
                  <a:srgbClr val="0070C0"/>
                </a:solidFill>
              </a:rPr>
              <a:t>Standalone items: Muffin (40.9), Bread (33.4), Cupcake (32.8)</a:t>
            </a:r>
          </a:p>
          <a:p>
            <a:r>
              <a:rPr lang="en-US" dirty="0" smtClean="0">
                <a:solidFill>
                  <a:srgbClr val="0070C0"/>
                </a:solidFill>
              </a:rPr>
              <a:t>Pairs: Bread -&gt; Muffin, Cake -&gt;Pie, Rolls -&gt; Muffin</a:t>
            </a:r>
          </a:p>
          <a:p>
            <a:r>
              <a:rPr lang="en-US" dirty="0" smtClean="0">
                <a:solidFill>
                  <a:srgbClr val="0070C0"/>
                </a:solidFill>
              </a:rPr>
              <a:t>Triple: Pie, Cupcake, Muffin (3</a:t>
            </a:r>
            <a:r>
              <a:rPr lang="en-US" baseline="30000" dirty="0" smtClean="0">
                <a:solidFill>
                  <a:srgbClr val="0070C0"/>
                </a:solidFill>
              </a:rPr>
              <a:t>rd</a:t>
            </a:r>
            <a:r>
              <a:rPr lang="en-US" dirty="0" smtClean="0">
                <a:solidFill>
                  <a:srgbClr val="0070C0"/>
                </a:solidFill>
              </a:rPr>
              <a:t> rule not shown is 28.3).</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Interpretation</a:t>
            </a:r>
            <a:endParaRPr lang="en-US" dirty="0"/>
          </a:p>
        </p:txBody>
      </p:sp>
      <p:sp>
        <p:nvSpPr>
          <p:cNvPr id="3" name="TextBox 2"/>
          <p:cNvSpPr txBox="1"/>
          <p:nvPr/>
        </p:nvSpPr>
        <p:spPr>
          <a:xfrm>
            <a:off x="775864" y="1413163"/>
            <a:ext cx="6941127" cy="923330"/>
          </a:xfrm>
          <a:prstGeom prst="rect">
            <a:avLst/>
          </a:prstGeom>
          <a:noFill/>
        </p:spPr>
        <p:txBody>
          <a:bodyPr wrap="square" rtlCol="0">
            <a:spAutoFit/>
          </a:bodyPr>
          <a:lstStyle/>
          <a:p>
            <a:r>
              <a:rPr lang="en-US" dirty="0" smtClean="0">
                <a:solidFill>
                  <a:srgbClr val="0070C0"/>
                </a:solidFill>
              </a:rPr>
              <a:t>Standalone items: Muffin (40.9), Bread (33.4), Cupcake (32.8)</a:t>
            </a:r>
          </a:p>
          <a:p>
            <a:r>
              <a:rPr lang="en-US" dirty="0" smtClean="0">
                <a:solidFill>
                  <a:srgbClr val="0070C0"/>
                </a:solidFill>
              </a:rPr>
              <a:t>Pairs: Bread -&gt; Muffin, Cake -&gt;Pie, Rolls -&gt; Muffin</a:t>
            </a:r>
          </a:p>
          <a:p>
            <a:r>
              <a:rPr lang="en-US" dirty="0" smtClean="0">
                <a:solidFill>
                  <a:srgbClr val="0070C0"/>
                </a:solidFill>
              </a:rPr>
              <a:t>Triple: Pie, Cupcake, Muffin (3</a:t>
            </a:r>
            <a:r>
              <a:rPr lang="en-US" baseline="30000" dirty="0" smtClean="0">
                <a:solidFill>
                  <a:srgbClr val="0070C0"/>
                </a:solidFill>
              </a:rPr>
              <a:t>rd</a:t>
            </a:r>
            <a:r>
              <a:rPr lang="en-US" dirty="0" smtClean="0">
                <a:solidFill>
                  <a:srgbClr val="0070C0"/>
                </a:solidFill>
              </a:rPr>
              <a:t> rule not shown is 28.3).</a:t>
            </a:r>
            <a:endParaRPr lang="en-US" dirty="0">
              <a:solidFill>
                <a:srgbClr val="0070C0"/>
              </a:solidFill>
            </a:endParaRPr>
          </a:p>
        </p:txBody>
      </p:sp>
      <p:sp>
        <p:nvSpPr>
          <p:cNvPr id="4" name="TextBox 3"/>
          <p:cNvSpPr txBox="1"/>
          <p:nvPr/>
        </p:nvSpPr>
        <p:spPr>
          <a:xfrm>
            <a:off x="775864" y="2673927"/>
            <a:ext cx="7342909" cy="1754326"/>
          </a:xfrm>
          <a:prstGeom prst="rect">
            <a:avLst/>
          </a:prstGeom>
          <a:noFill/>
        </p:spPr>
        <p:txBody>
          <a:bodyPr wrap="square" rtlCol="0">
            <a:spAutoFit/>
          </a:bodyPr>
          <a:lstStyle/>
          <a:p>
            <a:r>
              <a:rPr lang="en-US" dirty="0" smtClean="0"/>
              <a:t>Standalone items, could target advertising. </a:t>
            </a:r>
          </a:p>
          <a:p>
            <a:r>
              <a:rPr lang="en-US" dirty="0" smtClean="0"/>
              <a:t>Pairs: rearrange the store to display paired items together.</a:t>
            </a:r>
          </a:p>
          <a:p>
            <a:r>
              <a:rPr lang="en-US" dirty="0" smtClean="0"/>
              <a:t>Pairs: Bread, possible loss-leader to get people in the door, lead them to Muffins with a higher profit margin.</a:t>
            </a:r>
          </a:p>
          <a:p>
            <a:r>
              <a:rPr lang="en-US" dirty="0" smtClean="0"/>
              <a:t>Triple: Good candidate for package advertising; particularly during slow business times.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Data Configuration</a:t>
            </a:r>
            <a:endParaRPr lang="en-US" dirty="0"/>
          </a:p>
        </p:txBody>
      </p:sp>
      <p:sp>
        <p:nvSpPr>
          <p:cNvPr id="3" name="Rectangle 2"/>
          <p:cNvSpPr/>
          <p:nvPr/>
        </p:nvSpPr>
        <p:spPr>
          <a:xfrm>
            <a:off x="540327" y="1443841"/>
            <a:ext cx="7675418" cy="2585323"/>
          </a:xfrm>
          <a:prstGeom prst="rect">
            <a:avLst/>
          </a:prstGeom>
        </p:spPr>
        <p:txBody>
          <a:bodyPr wrap="square">
            <a:spAutoFit/>
          </a:bodyPr>
          <a:lstStyle/>
          <a:p>
            <a:pPr>
              <a:tabLst>
                <a:tab pos="1371600" algn="l"/>
              </a:tabLst>
            </a:pPr>
            <a:r>
              <a:rPr lang="en-US" dirty="0" smtClean="0"/>
              <a:t>SELECT	</a:t>
            </a:r>
            <a:r>
              <a:rPr lang="en-US" dirty="0" err="1" smtClean="0"/>
              <a:t>dbo.SaleItem.SaleID</a:t>
            </a:r>
            <a:r>
              <a:rPr lang="en-US" dirty="0" smtClean="0"/>
              <a:t>, </a:t>
            </a:r>
            <a:r>
              <a:rPr lang="en-US" dirty="0" err="1" smtClean="0"/>
              <a:t>dbo.SaleItem.ProductID</a:t>
            </a:r>
            <a:r>
              <a:rPr lang="en-US" dirty="0" smtClean="0"/>
              <a:t>,</a:t>
            </a:r>
          </a:p>
          <a:p>
            <a:pPr>
              <a:tabLst>
                <a:tab pos="1371600" algn="l"/>
              </a:tabLst>
            </a:pPr>
            <a:r>
              <a:rPr lang="en-US" dirty="0" smtClean="0"/>
              <a:t>	</a:t>
            </a:r>
            <a:r>
              <a:rPr lang="en-US" dirty="0" err="1" smtClean="0"/>
              <a:t>dbo.SaleItem.Quantity</a:t>
            </a:r>
            <a:r>
              <a:rPr lang="en-US" dirty="0" smtClean="0"/>
              <a:t>, </a:t>
            </a:r>
            <a:r>
              <a:rPr lang="en-US" dirty="0" err="1" smtClean="0"/>
              <a:t>dbo.SaleItem.SalePrice</a:t>
            </a:r>
            <a:r>
              <a:rPr lang="en-US" dirty="0" smtClean="0"/>
              <a:t>, </a:t>
            </a:r>
          </a:p>
          <a:p>
            <a:pPr>
              <a:tabLst>
                <a:tab pos="1371600" algn="l"/>
              </a:tabLst>
            </a:pPr>
            <a:r>
              <a:rPr lang="en-US" dirty="0" smtClean="0"/>
              <a:t>	</a:t>
            </a:r>
            <a:r>
              <a:rPr lang="en-US" dirty="0" err="1" smtClean="0"/>
              <a:t>dbo.Product.CategoryID</a:t>
            </a:r>
            <a:r>
              <a:rPr lang="en-US" dirty="0" smtClean="0"/>
              <a:t>, </a:t>
            </a:r>
            <a:r>
              <a:rPr lang="en-US" dirty="0" err="1" smtClean="0"/>
              <a:t>dbo.ProductCategory.Category</a:t>
            </a:r>
            <a:r>
              <a:rPr lang="en-US" dirty="0" smtClean="0"/>
              <a:t>, </a:t>
            </a:r>
          </a:p>
          <a:p>
            <a:pPr>
              <a:tabLst>
                <a:tab pos="1371600" algn="l"/>
              </a:tabLst>
            </a:pPr>
            <a:r>
              <a:rPr lang="en-US" dirty="0" smtClean="0"/>
              <a:t>	</a:t>
            </a:r>
            <a:r>
              <a:rPr lang="en-US" dirty="0" err="1" smtClean="0"/>
              <a:t>dbo.Product.ProductName</a:t>
            </a:r>
            <a:endParaRPr lang="en-US" dirty="0" smtClean="0"/>
          </a:p>
          <a:p>
            <a:pPr>
              <a:tabLst>
                <a:tab pos="1371600" algn="l"/>
              </a:tabLst>
            </a:pPr>
            <a:r>
              <a:rPr lang="en-US" dirty="0" smtClean="0"/>
              <a:t>FROM            </a:t>
            </a:r>
            <a:r>
              <a:rPr lang="en-US" dirty="0" err="1" smtClean="0"/>
              <a:t>dbo.SaleItem</a:t>
            </a:r>
            <a:r>
              <a:rPr lang="en-US" dirty="0" smtClean="0"/>
              <a:t> </a:t>
            </a:r>
          </a:p>
          <a:p>
            <a:pPr>
              <a:tabLst>
                <a:tab pos="1371600" algn="l"/>
              </a:tabLst>
            </a:pPr>
            <a:r>
              <a:rPr lang="en-US" dirty="0" smtClean="0"/>
              <a:t>INNER JOIN </a:t>
            </a:r>
            <a:r>
              <a:rPr lang="en-US" dirty="0" err="1" smtClean="0"/>
              <a:t>dbo.Product</a:t>
            </a:r>
            <a:r>
              <a:rPr lang="en-US" dirty="0" smtClean="0"/>
              <a:t> </a:t>
            </a:r>
          </a:p>
          <a:p>
            <a:pPr>
              <a:tabLst>
                <a:tab pos="1371600" algn="l"/>
              </a:tabLst>
            </a:pPr>
            <a:r>
              <a:rPr lang="en-US" dirty="0" smtClean="0"/>
              <a:t>	ON </a:t>
            </a:r>
            <a:r>
              <a:rPr lang="en-US" dirty="0" err="1" smtClean="0"/>
              <a:t>dbo.SaleItem.ProductID</a:t>
            </a:r>
            <a:r>
              <a:rPr lang="en-US" dirty="0" smtClean="0"/>
              <a:t> = </a:t>
            </a:r>
            <a:r>
              <a:rPr lang="en-US" dirty="0" err="1" smtClean="0"/>
              <a:t>dbo.Product.ProductID</a:t>
            </a:r>
            <a:r>
              <a:rPr lang="en-US" dirty="0" smtClean="0"/>
              <a:t> </a:t>
            </a:r>
          </a:p>
          <a:p>
            <a:pPr>
              <a:tabLst>
                <a:tab pos="1371600" algn="l"/>
              </a:tabLst>
            </a:pPr>
            <a:r>
              <a:rPr lang="en-US" dirty="0" smtClean="0"/>
              <a:t>INNER JOIN </a:t>
            </a:r>
            <a:r>
              <a:rPr lang="en-US" dirty="0" err="1" smtClean="0"/>
              <a:t>dbo.ProductCategory</a:t>
            </a:r>
            <a:r>
              <a:rPr lang="en-US" dirty="0" smtClean="0"/>
              <a:t> </a:t>
            </a:r>
          </a:p>
          <a:p>
            <a:pPr>
              <a:tabLst>
                <a:tab pos="1371600" algn="l"/>
              </a:tabLst>
            </a:pPr>
            <a:r>
              <a:rPr lang="en-US" dirty="0" smtClean="0"/>
              <a:t>	ON </a:t>
            </a:r>
            <a:r>
              <a:rPr lang="en-US" dirty="0" err="1" smtClean="0"/>
              <a:t>dbo.Product.CategoryID</a:t>
            </a:r>
            <a:r>
              <a:rPr lang="en-US" dirty="0" smtClean="0"/>
              <a:t> = </a:t>
            </a:r>
            <a:r>
              <a:rPr lang="en-US" dirty="0" err="1" smtClean="0"/>
              <a:t>dbo.ProductCategory.CategoryID</a:t>
            </a:r>
            <a:endParaRPr lang="en-US" dirty="0"/>
          </a:p>
        </p:txBody>
      </p:sp>
      <p:sp>
        <p:nvSpPr>
          <p:cNvPr id="4" name="TextBox 3"/>
          <p:cNvSpPr txBox="1"/>
          <p:nvPr/>
        </p:nvSpPr>
        <p:spPr>
          <a:xfrm>
            <a:off x="1440873" y="4627418"/>
            <a:ext cx="5915891" cy="923330"/>
          </a:xfrm>
          <a:prstGeom prst="rect">
            <a:avLst/>
          </a:prstGeom>
          <a:noFill/>
        </p:spPr>
        <p:txBody>
          <a:bodyPr wrap="square" rtlCol="0">
            <a:spAutoFit/>
          </a:bodyPr>
          <a:lstStyle/>
          <a:p>
            <a:r>
              <a:rPr lang="en-US" dirty="0" smtClean="0">
                <a:solidFill>
                  <a:srgbClr val="0070C0"/>
                </a:solidFill>
              </a:rPr>
              <a:t>Data Source View with all four main tables.</a:t>
            </a:r>
          </a:p>
          <a:p>
            <a:r>
              <a:rPr lang="en-US" dirty="0" smtClean="0">
                <a:solidFill>
                  <a:srgbClr val="0070C0"/>
                </a:solidFill>
              </a:rPr>
              <a:t>Named query to join </a:t>
            </a:r>
            <a:r>
              <a:rPr lang="en-US" dirty="0" err="1" smtClean="0">
                <a:solidFill>
                  <a:srgbClr val="0070C0"/>
                </a:solidFill>
              </a:rPr>
              <a:t>SaleItem</a:t>
            </a:r>
            <a:r>
              <a:rPr lang="en-US" dirty="0" smtClean="0">
                <a:solidFill>
                  <a:srgbClr val="0070C0"/>
                </a:solidFill>
              </a:rPr>
              <a:t>, Product, </a:t>
            </a:r>
            <a:r>
              <a:rPr lang="en-US" dirty="0" err="1" smtClean="0">
                <a:solidFill>
                  <a:srgbClr val="0070C0"/>
                </a:solidFill>
              </a:rPr>
              <a:t>ProductCategory</a:t>
            </a:r>
            <a:endParaRPr lang="en-US" dirty="0" smtClean="0">
              <a:solidFill>
                <a:srgbClr val="0070C0"/>
              </a:solidFill>
            </a:endParaRPr>
          </a:p>
          <a:p>
            <a:r>
              <a:rPr lang="en-US" dirty="0" smtClean="0">
                <a:solidFill>
                  <a:srgbClr val="0070C0"/>
                </a:solidFill>
              </a:rPr>
              <a:t>So that </a:t>
            </a:r>
            <a:r>
              <a:rPr lang="en-US" dirty="0" err="1" smtClean="0">
                <a:solidFill>
                  <a:srgbClr val="0070C0"/>
                </a:solidFill>
              </a:rPr>
              <a:t>SaleID</a:t>
            </a:r>
            <a:r>
              <a:rPr lang="en-US" dirty="0" smtClean="0">
                <a:solidFill>
                  <a:srgbClr val="0070C0"/>
                </a:solidFill>
              </a:rPr>
              <a:t> and Category are linked together.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Association Setup</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1736942" y="1328541"/>
            <a:ext cx="4826696" cy="4374193"/>
          </a:xfrm>
          <a:prstGeom prst="rect">
            <a:avLst/>
          </a:prstGeom>
          <a:noFill/>
          <a:ln w="9525">
            <a:noFill/>
            <a:miter lim="800000"/>
            <a:headEnd/>
            <a:tailEnd/>
          </a:ln>
        </p:spPr>
      </p:pic>
      <p:sp>
        <p:nvSpPr>
          <p:cNvPr id="5" name="TextBox 4"/>
          <p:cNvSpPr txBox="1"/>
          <p:nvPr/>
        </p:nvSpPr>
        <p:spPr>
          <a:xfrm>
            <a:off x="701457" y="5837129"/>
            <a:ext cx="7741085" cy="646331"/>
          </a:xfrm>
          <a:prstGeom prst="rect">
            <a:avLst/>
          </a:prstGeom>
          <a:noFill/>
        </p:spPr>
        <p:txBody>
          <a:bodyPr wrap="square" rtlCol="0">
            <a:spAutoFit/>
          </a:bodyPr>
          <a:lstStyle/>
          <a:p>
            <a:r>
              <a:rPr lang="en-US" dirty="0" smtClean="0">
                <a:solidFill>
                  <a:srgbClr val="0070C0"/>
                </a:solidFill>
              </a:rPr>
              <a:t>Choose Sale table as the main Case table.</a:t>
            </a:r>
          </a:p>
          <a:p>
            <a:r>
              <a:rPr lang="en-US" dirty="0" smtClean="0">
                <a:solidFill>
                  <a:srgbClr val="0070C0"/>
                </a:solidFill>
              </a:rPr>
              <a:t>Choose the new named query as the Nested table. (</a:t>
            </a:r>
            <a:r>
              <a:rPr lang="en-US" dirty="0" err="1" smtClean="0">
                <a:solidFill>
                  <a:srgbClr val="0070C0"/>
                </a:solidFill>
              </a:rPr>
              <a:t>SaleItemProductCategory</a:t>
            </a:r>
            <a:r>
              <a:rPr lang="en-US"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Bakery</a:t>
            </a:r>
            <a:endParaRPr lang="en-US" dirty="0"/>
          </a:p>
        </p:txBody>
      </p:sp>
      <p:sp>
        <p:nvSpPr>
          <p:cNvPr id="4" name="Rectangle 3"/>
          <p:cNvSpPr/>
          <p:nvPr/>
        </p:nvSpPr>
        <p:spPr>
          <a:xfrm>
            <a:off x="655320" y="1247061"/>
            <a:ext cx="2255520" cy="3693319"/>
          </a:xfrm>
          <a:prstGeom prst="rect">
            <a:avLst/>
          </a:prstGeom>
        </p:spPr>
        <p:txBody>
          <a:bodyPr wrap="square">
            <a:spAutoFit/>
          </a:bodyPr>
          <a:lstStyle/>
          <a:p>
            <a:r>
              <a:rPr lang="en-US" dirty="0" smtClean="0"/>
              <a:t>Bread</a:t>
            </a:r>
          </a:p>
          <a:p>
            <a:r>
              <a:rPr lang="en-US" dirty="0" smtClean="0"/>
              <a:t>Cake</a:t>
            </a:r>
          </a:p>
          <a:p>
            <a:r>
              <a:rPr lang="en-US" dirty="0" smtClean="0"/>
              <a:t>Candy</a:t>
            </a:r>
          </a:p>
          <a:p>
            <a:r>
              <a:rPr lang="en-US" dirty="0" smtClean="0"/>
              <a:t>Cookie</a:t>
            </a:r>
          </a:p>
          <a:p>
            <a:r>
              <a:rPr lang="en-US" dirty="0" smtClean="0"/>
              <a:t>Crepes</a:t>
            </a:r>
          </a:p>
          <a:p>
            <a:r>
              <a:rPr lang="en-US" dirty="0" smtClean="0"/>
              <a:t>Cupcake</a:t>
            </a:r>
          </a:p>
          <a:p>
            <a:r>
              <a:rPr lang="en-US" dirty="0" smtClean="0"/>
              <a:t>Miscellaneous</a:t>
            </a:r>
          </a:p>
          <a:p>
            <a:r>
              <a:rPr lang="en-US" dirty="0" smtClean="0"/>
              <a:t>Muffin</a:t>
            </a:r>
          </a:p>
          <a:p>
            <a:r>
              <a:rPr lang="en-US" dirty="0" smtClean="0"/>
              <a:t>Pastry</a:t>
            </a:r>
          </a:p>
          <a:p>
            <a:r>
              <a:rPr lang="en-US" dirty="0" smtClean="0"/>
              <a:t>Pie</a:t>
            </a:r>
          </a:p>
          <a:p>
            <a:r>
              <a:rPr lang="en-US" dirty="0" smtClean="0"/>
              <a:t>Rolls</a:t>
            </a:r>
          </a:p>
          <a:p>
            <a:r>
              <a:rPr lang="en-US" dirty="0" smtClean="0"/>
              <a:t>Scone</a:t>
            </a:r>
          </a:p>
          <a:p>
            <a:r>
              <a:rPr lang="en-US" dirty="0" smtClean="0"/>
              <a:t>Sweet Rolls</a:t>
            </a:r>
            <a:endParaRPr lang="en-US" dirty="0"/>
          </a:p>
        </p:txBody>
      </p:sp>
      <p:sp>
        <p:nvSpPr>
          <p:cNvPr id="5" name="TextBox 4"/>
          <p:cNvSpPr txBox="1"/>
          <p:nvPr/>
        </p:nvSpPr>
        <p:spPr>
          <a:xfrm>
            <a:off x="3337560" y="1417320"/>
            <a:ext cx="4968240" cy="923330"/>
          </a:xfrm>
          <a:prstGeom prst="rect">
            <a:avLst/>
          </a:prstGeom>
          <a:noFill/>
        </p:spPr>
        <p:txBody>
          <a:bodyPr wrap="square" rtlCol="0">
            <a:spAutoFit/>
          </a:bodyPr>
          <a:lstStyle/>
          <a:p>
            <a:r>
              <a:rPr lang="en-US" dirty="0" smtClean="0"/>
              <a:t>Need a consistent set of products for multiple years. Basic products consist of 141 items grouped into traditional categories.</a:t>
            </a:r>
            <a:endParaRPr lang="en-US" dirty="0"/>
          </a:p>
        </p:txBody>
      </p:sp>
      <p:sp>
        <p:nvSpPr>
          <p:cNvPr id="6" name="TextBox 5"/>
          <p:cNvSpPr txBox="1"/>
          <p:nvPr/>
        </p:nvSpPr>
        <p:spPr>
          <a:xfrm>
            <a:off x="3368040" y="2788920"/>
            <a:ext cx="5120640" cy="1477328"/>
          </a:xfrm>
          <a:prstGeom prst="rect">
            <a:avLst/>
          </a:prstGeom>
          <a:noFill/>
        </p:spPr>
        <p:txBody>
          <a:bodyPr wrap="square" rtlCol="0">
            <a:spAutoFit/>
          </a:bodyPr>
          <a:lstStyle/>
          <a:p>
            <a:r>
              <a:rPr lang="en-US" dirty="0" smtClean="0"/>
              <a:t>Initial sales from 01-JAN-1995 through 31-DEC-2008.</a:t>
            </a:r>
          </a:p>
          <a:p>
            <a:r>
              <a:rPr lang="en-US" dirty="0" smtClean="0"/>
              <a:t>Sales generated with patterns and associations.</a:t>
            </a:r>
          </a:p>
          <a:p>
            <a:endParaRPr lang="en-US" dirty="0" smtClean="0"/>
          </a:p>
          <a:p>
            <a:r>
              <a:rPr lang="en-US" dirty="0" smtClean="0"/>
              <a:t>Almost 2 million sales records with over 6 million items sold.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1" t="11824" r="46614" b="41379"/>
          <a:stretch/>
        </p:blipFill>
        <p:spPr bwMode="auto">
          <a:xfrm>
            <a:off x="1501447" y="1424411"/>
            <a:ext cx="5855956" cy="382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Microsoft Association: Bakery</a:t>
            </a:r>
            <a:endParaRPr lang="en-US" dirty="0"/>
          </a:p>
        </p:txBody>
      </p:sp>
      <p:sp>
        <p:nvSpPr>
          <p:cNvPr id="4" name="TextBox 3"/>
          <p:cNvSpPr txBox="1"/>
          <p:nvPr/>
        </p:nvSpPr>
        <p:spPr>
          <a:xfrm>
            <a:off x="858982" y="5694217"/>
            <a:ext cx="3424464" cy="369332"/>
          </a:xfrm>
          <a:prstGeom prst="rect">
            <a:avLst/>
          </a:prstGeom>
          <a:noFill/>
        </p:spPr>
        <p:txBody>
          <a:bodyPr wrap="none" rtlCol="0">
            <a:spAutoFit/>
          </a:bodyPr>
          <a:lstStyle/>
          <a:p>
            <a:r>
              <a:rPr lang="en-US" dirty="0" smtClean="0"/>
              <a:t>Confidence: Pr(result | conditions)</a:t>
            </a:r>
            <a:endParaRPr lang="en-US" dirty="0"/>
          </a:p>
        </p:txBody>
      </p:sp>
      <p:sp>
        <p:nvSpPr>
          <p:cNvPr id="5" name="TextBox 4"/>
          <p:cNvSpPr txBox="1"/>
          <p:nvPr/>
        </p:nvSpPr>
        <p:spPr>
          <a:xfrm>
            <a:off x="3526401" y="5250872"/>
            <a:ext cx="4520661" cy="646331"/>
          </a:xfrm>
          <a:prstGeom prst="rect">
            <a:avLst/>
          </a:prstGeom>
          <a:noFill/>
        </p:spPr>
        <p:txBody>
          <a:bodyPr wrap="none" rtlCol="0">
            <a:spAutoFit/>
          </a:bodyPr>
          <a:lstStyle/>
          <a:p>
            <a:r>
              <a:rPr lang="en-US" dirty="0" smtClean="0"/>
              <a:t>Importance: </a:t>
            </a:r>
            <a:r>
              <a:rPr lang="en-US" dirty="0" smtClean="0"/>
              <a:t>log10 </a:t>
            </a:r>
            <a:r>
              <a:rPr lang="en-US" dirty="0" smtClean="0"/>
              <a:t>(Pr(result | conditions)/</a:t>
            </a:r>
          </a:p>
          <a:p>
            <a:r>
              <a:rPr lang="en-US" dirty="0" smtClean="0"/>
              <a:t>		Pr( result | not conditions)</a:t>
            </a:r>
            <a:endParaRPr lang="en-US" dirty="0"/>
          </a:p>
        </p:txBody>
      </p:sp>
      <p:cxnSp>
        <p:nvCxnSpPr>
          <p:cNvPr id="7" name="Straight Arrow Connector 6"/>
          <p:cNvCxnSpPr>
            <a:stCxn id="4" idx="0"/>
          </p:cNvCxnSpPr>
          <p:nvPr/>
        </p:nvCxnSpPr>
        <p:spPr>
          <a:xfrm rot="16200000" flipV="1">
            <a:off x="1881352" y="5004354"/>
            <a:ext cx="637308" cy="742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3228110" y="4918364"/>
            <a:ext cx="1399311" cy="360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Importance</a:t>
            </a:r>
            <a:endParaRPr lang="en-US" dirty="0"/>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8" t="30476" r="52739" b="41879"/>
          <a:stretch/>
        </p:blipFill>
        <p:spPr bwMode="auto">
          <a:xfrm>
            <a:off x="295422" y="1375955"/>
            <a:ext cx="8405431" cy="380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Parameters</a:t>
            </a:r>
            <a:endParaRPr lang="en-US" dirty="0"/>
          </a:p>
        </p:txBody>
      </p:sp>
      <p:pic>
        <p:nvPicPr>
          <p:cNvPr id="51204" name="Picture 4"/>
          <p:cNvPicPr>
            <a:picLocks noChangeAspect="1" noChangeArrowheads="1"/>
          </p:cNvPicPr>
          <p:nvPr/>
        </p:nvPicPr>
        <p:blipFill>
          <a:blip r:embed="rId2" cstate="print"/>
          <a:srcRect l="4141" t="14375" r="59297" b="33375"/>
          <a:stretch>
            <a:fillRect/>
          </a:stretch>
        </p:blipFill>
        <p:spPr bwMode="auto">
          <a:xfrm>
            <a:off x="360219" y="1356879"/>
            <a:ext cx="5952259" cy="5316335"/>
          </a:xfrm>
          <a:prstGeom prst="rect">
            <a:avLst/>
          </a:prstGeom>
          <a:noFill/>
          <a:ln w="9525">
            <a:noFill/>
            <a:miter lim="800000"/>
            <a:headEnd/>
            <a:tailEnd/>
          </a:ln>
        </p:spPr>
      </p:pic>
      <p:sp>
        <p:nvSpPr>
          <p:cNvPr id="6" name="TextBox 5"/>
          <p:cNvSpPr txBox="1"/>
          <p:nvPr/>
        </p:nvSpPr>
        <p:spPr>
          <a:xfrm>
            <a:off x="4475018" y="1967345"/>
            <a:ext cx="3698705" cy="369332"/>
          </a:xfrm>
          <a:prstGeom prst="rect">
            <a:avLst/>
          </a:prstGeom>
          <a:noFill/>
        </p:spPr>
        <p:txBody>
          <a:bodyPr wrap="none" rtlCol="0">
            <a:spAutoFit/>
          </a:bodyPr>
          <a:lstStyle/>
          <a:p>
            <a:r>
              <a:rPr lang="en-US" dirty="0" smtClean="0">
                <a:solidFill>
                  <a:srgbClr val="0070C0"/>
                </a:solidFill>
              </a:rPr>
              <a:t>Right click: Set Algorithm Parameters</a:t>
            </a:r>
            <a:endParaRPr lang="en-US" dirty="0">
              <a:solidFill>
                <a:srgbClr val="0070C0"/>
              </a:solidFill>
            </a:endParaRPr>
          </a:p>
        </p:txBody>
      </p:sp>
      <p:cxnSp>
        <p:nvCxnSpPr>
          <p:cNvPr id="8" name="Straight Arrow Connector 7"/>
          <p:cNvCxnSpPr>
            <a:stCxn id="6" idx="1"/>
          </p:cNvCxnSpPr>
          <p:nvPr/>
        </p:nvCxnSpPr>
        <p:spPr>
          <a:xfrm rot="10800000">
            <a:off x="3699164" y="2078187"/>
            <a:ext cx="775854" cy="7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68836" y="4170217"/>
            <a:ext cx="1340752" cy="369332"/>
          </a:xfrm>
          <a:prstGeom prst="rect">
            <a:avLst/>
          </a:prstGeom>
          <a:noFill/>
        </p:spPr>
        <p:txBody>
          <a:bodyPr wrap="none" rtlCol="0">
            <a:spAutoFit/>
          </a:bodyPr>
          <a:lstStyle/>
          <a:p>
            <a:r>
              <a:rPr lang="en-US" dirty="0" smtClean="0">
                <a:solidFill>
                  <a:srgbClr val="0070C0"/>
                </a:solidFill>
              </a:rPr>
              <a:t>Most critical</a:t>
            </a:r>
            <a:endParaRPr lang="en-US" dirty="0">
              <a:solidFill>
                <a:srgbClr val="0070C0"/>
              </a:solidFill>
            </a:endParaRPr>
          </a:p>
        </p:txBody>
      </p:sp>
      <p:cxnSp>
        <p:nvCxnSpPr>
          <p:cNvPr id="11" name="Straight Arrow Connector 10"/>
          <p:cNvCxnSpPr>
            <a:stCxn id="9" idx="1"/>
          </p:cNvCxnSpPr>
          <p:nvPr/>
        </p:nvCxnSpPr>
        <p:spPr>
          <a:xfrm rot="10800000" flipV="1">
            <a:off x="5959098" y="4354883"/>
            <a:ext cx="1009738" cy="7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Network</a:t>
            </a:r>
            <a:endParaRPr lang="en-US" dirty="0"/>
          </a:p>
        </p:txBody>
      </p:sp>
      <p:pic>
        <p:nvPicPr>
          <p:cNvPr id="38915" name="Picture 3"/>
          <p:cNvPicPr>
            <a:picLocks noChangeAspect="1" noChangeArrowheads="1"/>
          </p:cNvPicPr>
          <p:nvPr/>
        </p:nvPicPr>
        <p:blipFill>
          <a:blip r:embed="rId2" cstate="print"/>
          <a:srcRect l="2828" t="10912" r="27853" b="28689"/>
          <a:stretch>
            <a:fillRect/>
          </a:stretch>
        </p:blipFill>
        <p:spPr bwMode="auto">
          <a:xfrm>
            <a:off x="1528176" y="1227551"/>
            <a:ext cx="5987913"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Network p=0.3</a:t>
            </a:r>
            <a:endParaRPr lang="en-US" dirty="0"/>
          </a:p>
        </p:txBody>
      </p:sp>
      <p:pic>
        <p:nvPicPr>
          <p:cNvPr id="39938" name="Picture 2"/>
          <p:cNvPicPr>
            <a:picLocks noChangeAspect="1" noChangeArrowheads="1"/>
          </p:cNvPicPr>
          <p:nvPr/>
        </p:nvPicPr>
        <p:blipFill>
          <a:blip r:embed="rId2" cstate="print">
            <a:clrChange>
              <a:clrFrom>
                <a:srgbClr val="FFFBE9"/>
              </a:clrFrom>
              <a:clrTo>
                <a:srgbClr val="FFFBE9">
                  <a:alpha val="0"/>
                </a:srgbClr>
              </a:clrTo>
            </a:clrChange>
          </a:blip>
          <a:srcRect l="12888" t="23845" r="28553" b="16612"/>
          <a:stretch>
            <a:fillRect/>
          </a:stretch>
        </p:blipFill>
        <p:spPr bwMode="auto">
          <a:xfrm>
            <a:off x="1377864" y="1290181"/>
            <a:ext cx="5862181" cy="5223353"/>
          </a:xfrm>
          <a:prstGeom prst="rect">
            <a:avLst/>
          </a:prstGeom>
          <a:noFill/>
          <a:ln w="9525">
            <a:noFill/>
            <a:miter lim="800000"/>
            <a:headEnd/>
            <a:tailEnd/>
          </a:ln>
        </p:spPr>
      </p:pic>
      <p:sp>
        <p:nvSpPr>
          <p:cNvPr id="4" name="TextBox 3"/>
          <p:cNvSpPr txBox="1"/>
          <p:nvPr/>
        </p:nvSpPr>
        <p:spPr>
          <a:xfrm>
            <a:off x="363256" y="1377863"/>
            <a:ext cx="2793304" cy="1200329"/>
          </a:xfrm>
          <a:prstGeom prst="rect">
            <a:avLst/>
          </a:prstGeom>
          <a:noFill/>
        </p:spPr>
        <p:txBody>
          <a:bodyPr wrap="square" rtlCol="0">
            <a:spAutoFit/>
          </a:bodyPr>
          <a:lstStyle/>
          <a:p>
            <a:r>
              <a:rPr lang="en-US" dirty="0" smtClean="0">
                <a:solidFill>
                  <a:srgbClr val="0070C0"/>
                </a:solidFill>
              </a:rPr>
              <a:t>Network model is much more interesting (complex) with minimum probability set to 0.3</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Tools</a:t>
            </a:r>
            <a:endParaRPr lang="en-US" dirty="0"/>
          </a:p>
        </p:txBody>
      </p:sp>
      <p:sp>
        <p:nvSpPr>
          <p:cNvPr id="3" name="TextBox 2"/>
          <p:cNvSpPr txBox="1"/>
          <p:nvPr/>
        </p:nvSpPr>
        <p:spPr>
          <a:xfrm>
            <a:off x="277091" y="1454727"/>
            <a:ext cx="7606145" cy="2862322"/>
          </a:xfrm>
          <a:prstGeom prst="rect">
            <a:avLst/>
          </a:prstGeom>
          <a:noFill/>
        </p:spPr>
        <p:txBody>
          <a:bodyPr wrap="square" rtlCol="0">
            <a:spAutoFit/>
          </a:bodyPr>
          <a:lstStyle/>
          <a:p>
            <a:r>
              <a:rPr lang="en-US" dirty="0" smtClean="0"/>
              <a:t>Sort both result sets by confidence (probability).</a:t>
            </a:r>
          </a:p>
          <a:p>
            <a:r>
              <a:rPr lang="en-US" dirty="0" smtClean="0"/>
              <a:t>The Microsoft set has all of the rules from the traditional tool—for confidence &gt; 0.4 which was the cutoff used in the Microsoft tool. Slight differences in probability numbers can arise because the Microsoft tool holds out 30 percent of the observations for testing.</a:t>
            </a:r>
          </a:p>
          <a:p>
            <a:endParaRPr lang="en-US" dirty="0" smtClean="0"/>
          </a:p>
          <a:p>
            <a:r>
              <a:rPr lang="en-US" dirty="0" smtClean="0"/>
              <a:t>Bread -&gt; Muffin (0.476)</a:t>
            </a:r>
          </a:p>
          <a:p>
            <a:r>
              <a:rPr lang="en-US" dirty="0" smtClean="0"/>
              <a:t>Cake -&gt; Pie (0.43)</a:t>
            </a:r>
          </a:p>
          <a:p>
            <a:r>
              <a:rPr lang="en-US" dirty="0" smtClean="0"/>
              <a:t>Rolls -&gt; Muffin (0.41)</a:t>
            </a:r>
          </a:p>
          <a:p>
            <a:r>
              <a:rPr lang="en-US" dirty="0" smtClean="0"/>
              <a:t>Rolls -&gt; Bread (0.40)</a:t>
            </a:r>
            <a:endParaRPr lang="en-US" dirty="0"/>
          </a:p>
        </p:txBody>
      </p:sp>
      <p:sp>
        <p:nvSpPr>
          <p:cNvPr id="4" name="TextBox 3"/>
          <p:cNvSpPr txBox="1"/>
          <p:nvPr/>
        </p:nvSpPr>
        <p:spPr>
          <a:xfrm>
            <a:off x="387927" y="4627418"/>
            <a:ext cx="6954982" cy="1477328"/>
          </a:xfrm>
          <a:prstGeom prst="rect">
            <a:avLst/>
          </a:prstGeom>
          <a:noFill/>
        </p:spPr>
        <p:txBody>
          <a:bodyPr wrap="square" rtlCol="0">
            <a:spAutoFit/>
          </a:bodyPr>
          <a:lstStyle/>
          <a:p>
            <a:r>
              <a:rPr lang="en-US" dirty="0" smtClean="0"/>
              <a:t>Important rules in the Microsoft results not in the Traditional results:</a:t>
            </a:r>
          </a:p>
          <a:p>
            <a:r>
              <a:rPr lang="en-US" dirty="0" smtClean="0"/>
              <a:t>Crepes, Cookie -&gt; Pastry 	(0.407, 0.214)</a:t>
            </a:r>
          </a:p>
          <a:p>
            <a:r>
              <a:rPr lang="en-US" dirty="0" smtClean="0"/>
              <a:t>Candy, Rolls -&gt; Bread	(0.442, 0.126)</a:t>
            </a:r>
          </a:p>
          <a:p>
            <a:endParaRPr lang="en-US" dirty="0" smtClean="0"/>
          </a:p>
          <a:p>
            <a:r>
              <a:rPr lang="en-US" dirty="0" smtClean="0">
                <a:solidFill>
                  <a:srgbClr val="0070C0"/>
                </a:solidFill>
              </a:rPr>
              <a:t>The two rules with the highest importance are not in the Traditional set.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Rules</a:t>
            </a:r>
            <a:endParaRPr lang="en-US" dirty="0"/>
          </a:p>
        </p:txBody>
      </p:sp>
      <p:sp>
        <p:nvSpPr>
          <p:cNvPr id="3" name="Rectangle 2"/>
          <p:cNvSpPr/>
          <p:nvPr/>
        </p:nvSpPr>
        <p:spPr>
          <a:xfrm>
            <a:off x="670560" y="1351895"/>
            <a:ext cx="4572000" cy="923330"/>
          </a:xfrm>
          <a:prstGeom prst="rect">
            <a:avLst/>
          </a:prstGeom>
        </p:spPr>
        <p:txBody>
          <a:bodyPr>
            <a:spAutoFit/>
          </a:bodyPr>
          <a:lstStyle/>
          <a:p>
            <a:r>
              <a:rPr lang="en-US" dirty="0" smtClean="0"/>
              <a:t>Cookie -&gt; Muffin	(13.3, 30.8)</a:t>
            </a:r>
          </a:p>
          <a:p>
            <a:r>
              <a:rPr lang="en-US" dirty="0" smtClean="0"/>
              <a:t>Rolls -&gt; Muffin	(10.5, 24.4)</a:t>
            </a:r>
          </a:p>
          <a:p>
            <a:r>
              <a:rPr lang="en-US" dirty="0" smtClean="0"/>
              <a:t>Cake -&gt; Pie	(  8.1, 19.7)</a:t>
            </a:r>
            <a:endParaRPr lang="en-US" dirty="0"/>
          </a:p>
        </p:txBody>
      </p:sp>
      <p:sp>
        <p:nvSpPr>
          <p:cNvPr id="4" name="TextBox 3"/>
          <p:cNvSpPr txBox="1"/>
          <p:nvPr/>
        </p:nvSpPr>
        <p:spPr>
          <a:xfrm>
            <a:off x="594360" y="2651760"/>
            <a:ext cx="7894320" cy="1477328"/>
          </a:xfrm>
          <a:prstGeom prst="rect">
            <a:avLst/>
          </a:prstGeom>
          <a:noFill/>
        </p:spPr>
        <p:txBody>
          <a:bodyPr wrap="square" rtlCol="0">
            <a:spAutoFit/>
          </a:bodyPr>
          <a:lstStyle/>
          <a:p>
            <a:r>
              <a:rPr lang="en-US" dirty="0" smtClean="0"/>
              <a:t>People who bought cookies tended to also buy muffins.</a:t>
            </a:r>
          </a:p>
          <a:p>
            <a:endParaRPr lang="en-US" dirty="0" smtClean="0"/>
          </a:p>
          <a:p>
            <a:r>
              <a:rPr lang="en-US" dirty="0" smtClean="0"/>
              <a:t>Support: 		13.3 percent of the transactions included both items.</a:t>
            </a:r>
          </a:p>
          <a:p>
            <a:r>
              <a:rPr lang="en-US" dirty="0" smtClean="0"/>
              <a:t>Confidence: 	30.8 percent estimated probability of buying a muffin given that a cookie has been purchased.</a:t>
            </a:r>
            <a:endParaRPr lang="en-US" dirty="0"/>
          </a:p>
        </p:txBody>
      </p:sp>
      <p:sp>
        <p:nvSpPr>
          <p:cNvPr id="5" name="Rectangle 4"/>
          <p:cNvSpPr/>
          <p:nvPr/>
        </p:nvSpPr>
        <p:spPr>
          <a:xfrm>
            <a:off x="604736" y="4372094"/>
            <a:ext cx="6070384" cy="1200329"/>
          </a:xfrm>
          <a:prstGeom prst="rect">
            <a:avLst/>
          </a:prstGeom>
        </p:spPr>
        <p:txBody>
          <a:bodyPr wrap="square">
            <a:spAutoFit/>
          </a:bodyPr>
          <a:lstStyle/>
          <a:p>
            <a:r>
              <a:rPr lang="en-US" dirty="0" smtClean="0"/>
              <a:t>More complex rule:</a:t>
            </a:r>
          </a:p>
          <a:p>
            <a:r>
              <a:rPr lang="en-US" dirty="0" smtClean="0"/>
              <a:t>	Scone, Sweet Rolls -&gt; Muffin</a:t>
            </a:r>
          </a:p>
          <a:p>
            <a:r>
              <a:rPr lang="en-US" dirty="0" smtClean="0"/>
              <a:t>Customers who bought both a scone and sweet rolls were likely to buy muffins as well.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Problem</a:t>
            </a:r>
            <a:endParaRPr lang="en-US" dirty="0"/>
          </a:p>
        </p:txBody>
      </p:sp>
      <p:sp>
        <p:nvSpPr>
          <p:cNvPr id="3" name="TextBox 2"/>
          <p:cNvSpPr txBox="1"/>
          <p:nvPr/>
        </p:nvSpPr>
        <p:spPr>
          <a:xfrm>
            <a:off x="701040" y="1219200"/>
            <a:ext cx="7757160" cy="5078313"/>
          </a:xfrm>
          <a:prstGeom prst="rect">
            <a:avLst/>
          </a:prstGeom>
          <a:noFill/>
        </p:spPr>
        <p:txBody>
          <a:bodyPr wrap="square" rtlCol="0">
            <a:spAutoFit/>
          </a:bodyPr>
          <a:lstStyle/>
          <a:p>
            <a:r>
              <a:rPr lang="en-US" dirty="0" smtClean="0"/>
              <a:t>As the number of items being compared increases, the number of combinations and computer operations increase exponentially. (Details in the Model section.)</a:t>
            </a:r>
          </a:p>
          <a:p>
            <a:endParaRPr lang="en-US" dirty="0" smtClean="0"/>
          </a:p>
          <a:p>
            <a:r>
              <a:rPr lang="en-US" dirty="0" smtClean="0"/>
              <a:t>The antecedent (left side) could include any combination of the items.  But, how would managers be able to interpret a list of 20, 50, 100, or 1000 items?</a:t>
            </a:r>
          </a:p>
          <a:p>
            <a:endParaRPr lang="en-US" dirty="0" smtClean="0"/>
          </a:p>
          <a:p>
            <a:r>
              <a:rPr lang="en-US" dirty="0" smtClean="0"/>
              <a:t>Often look for a hierarchy of products—Group items by categories, departments, vendors, and so on. Not very useful for recommendation engines (e.g., books, movies); but important for sales. Also useful in other business problems, including HRM, Finance, and so on.</a:t>
            </a:r>
          </a:p>
          <a:p>
            <a:endParaRPr lang="en-US" dirty="0" smtClean="0"/>
          </a:p>
          <a:p>
            <a:r>
              <a:rPr lang="en-US" dirty="0" smtClean="0"/>
              <a:t>Interpretation of grouped results is sometimes different than at the product level. But still useful. The analyst needs to work with managers to determine what questions need to be addressed.</a:t>
            </a:r>
          </a:p>
          <a:p>
            <a:endParaRPr lang="en-US" dirty="0" smtClean="0"/>
          </a:p>
          <a:p>
            <a:r>
              <a:rPr lang="en-US" dirty="0" smtClean="0"/>
              <a:t>Typically, start at the higher group levels and work down to detail. It might not make sense to run detailed associations across the entire store. But, it could be done within departments or other groups.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Levels of Analysis</a:t>
            </a:r>
            <a:endParaRPr lang="en-US" dirty="0"/>
          </a:p>
        </p:txBody>
      </p:sp>
      <p:sp>
        <p:nvSpPr>
          <p:cNvPr id="3" name="Rectangle 2"/>
          <p:cNvSpPr/>
          <p:nvPr/>
        </p:nvSpPr>
        <p:spPr>
          <a:xfrm>
            <a:off x="3291840" y="1584960"/>
            <a:ext cx="1478280" cy="6248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Store</a:t>
            </a:r>
            <a:endParaRPr lang="en-US" dirty="0">
              <a:solidFill>
                <a:srgbClr val="0070C0"/>
              </a:solidFill>
            </a:endParaRPr>
          </a:p>
        </p:txBody>
      </p:sp>
      <p:sp>
        <p:nvSpPr>
          <p:cNvPr id="4" name="Rectangle 3"/>
          <p:cNvSpPr/>
          <p:nvPr/>
        </p:nvSpPr>
        <p:spPr>
          <a:xfrm>
            <a:off x="3291840" y="2395728"/>
            <a:ext cx="1478280" cy="6248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Department</a:t>
            </a:r>
            <a:endParaRPr lang="en-US" dirty="0">
              <a:solidFill>
                <a:srgbClr val="0070C0"/>
              </a:solidFill>
            </a:endParaRPr>
          </a:p>
        </p:txBody>
      </p:sp>
      <p:sp>
        <p:nvSpPr>
          <p:cNvPr id="5" name="Rectangle 4"/>
          <p:cNvSpPr/>
          <p:nvPr/>
        </p:nvSpPr>
        <p:spPr>
          <a:xfrm>
            <a:off x="3291840" y="3206496"/>
            <a:ext cx="1478280" cy="6248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Category</a:t>
            </a:r>
            <a:endParaRPr lang="en-US" dirty="0">
              <a:solidFill>
                <a:srgbClr val="0070C0"/>
              </a:solidFill>
            </a:endParaRPr>
          </a:p>
        </p:txBody>
      </p:sp>
      <p:sp>
        <p:nvSpPr>
          <p:cNvPr id="6" name="Rectangle 5"/>
          <p:cNvSpPr/>
          <p:nvPr/>
        </p:nvSpPr>
        <p:spPr>
          <a:xfrm>
            <a:off x="3291840" y="4017264"/>
            <a:ext cx="1478280" cy="6248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Subcategory</a:t>
            </a:r>
            <a:endParaRPr lang="en-US" dirty="0">
              <a:solidFill>
                <a:srgbClr val="0070C0"/>
              </a:solidFill>
            </a:endParaRPr>
          </a:p>
        </p:txBody>
      </p:sp>
      <p:sp>
        <p:nvSpPr>
          <p:cNvPr id="7" name="TextBox 6"/>
          <p:cNvSpPr txBox="1"/>
          <p:nvPr/>
        </p:nvSpPr>
        <p:spPr>
          <a:xfrm>
            <a:off x="182880" y="1722120"/>
            <a:ext cx="2849880" cy="369332"/>
          </a:xfrm>
          <a:prstGeom prst="rect">
            <a:avLst/>
          </a:prstGeom>
          <a:noFill/>
        </p:spPr>
        <p:txBody>
          <a:bodyPr wrap="square" rtlCol="0">
            <a:spAutoFit/>
          </a:bodyPr>
          <a:lstStyle/>
          <a:p>
            <a:r>
              <a:rPr lang="en-US" dirty="0" smtClean="0"/>
              <a:t>1132, 1053, 893, 757, …</a:t>
            </a:r>
            <a:endParaRPr lang="en-US" dirty="0"/>
          </a:p>
        </p:txBody>
      </p:sp>
      <p:sp>
        <p:nvSpPr>
          <p:cNvPr id="8" name="TextBox 7"/>
          <p:cNvSpPr txBox="1"/>
          <p:nvPr/>
        </p:nvSpPr>
        <p:spPr>
          <a:xfrm>
            <a:off x="182880" y="2484120"/>
            <a:ext cx="2971800" cy="369332"/>
          </a:xfrm>
          <a:prstGeom prst="rect">
            <a:avLst/>
          </a:prstGeom>
          <a:noFill/>
        </p:spPr>
        <p:txBody>
          <a:bodyPr wrap="square" rtlCol="0">
            <a:spAutoFit/>
          </a:bodyPr>
          <a:lstStyle/>
          <a:p>
            <a:r>
              <a:rPr lang="en-US" dirty="0" smtClean="0"/>
              <a:t>Toys, Garden, Auto, Shoes,…</a:t>
            </a:r>
            <a:endParaRPr lang="en-US" dirty="0"/>
          </a:p>
        </p:txBody>
      </p:sp>
      <p:sp>
        <p:nvSpPr>
          <p:cNvPr id="9" name="TextBox 8"/>
          <p:cNvSpPr txBox="1"/>
          <p:nvPr/>
        </p:nvSpPr>
        <p:spPr>
          <a:xfrm>
            <a:off x="182880" y="3322320"/>
            <a:ext cx="2971800" cy="369332"/>
          </a:xfrm>
          <a:prstGeom prst="rect">
            <a:avLst/>
          </a:prstGeom>
          <a:noFill/>
        </p:spPr>
        <p:txBody>
          <a:bodyPr wrap="square" rtlCol="0">
            <a:spAutoFit/>
          </a:bodyPr>
          <a:lstStyle/>
          <a:p>
            <a:r>
              <a:rPr lang="en-US" dirty="0" smtClean="0"/>
              <a:t>Dolls, Balls, Trucks, Stuffed, …</a:t>
            </a:r>
            <a:endParaRPr lang="en-US" dirty="0"/>
          </a:p>
        </p:txBody>
      </p:sp>
      <p:sp>
        <p:nvSpPr>
          <p:cNvPr id="10" name="TextBox 9"/>
          <p:cNvSpPr txBox="1"/>
          <p:nvPr/>
        </p:nvSpPr>
        <p:spPr>
          <a:xfrm>
            <a:off x="182880" y="4130040"/>
            <a:ext cx="2971800" cy="369332"/>
          </a:xfrm>
          <a:prstGeom prst="rect">
            <a:avLst/>
          </a:prstGeom>
          <a:noFill/>
        </p:spPr>
        <p:txBody>
          <a:bodyPr wrap="square" rtlCol="0">
            <a:spAutoFit/>
          </a:bodyPr>
          <a:lstStyle/>
          <a:p>
            <a:r>
              <a:rPr lang="en-US" dirty="0" smtClean="0"/>
              <a:t>Girls, Boys, Baby, Fashion, …</a:t>
            </a:r>
            <a:endParaRPr lang="en-US" dirty="0"/>
          </a:p>
        </p:txBody>
      </p:sp>
      <p:sp>
        <p:nvSpPr>
          <p:cNvPr id="11" name="Rectangle 10"/>
          <p:cNvSpPr/>
          <p:nvPr/>
        </p:nvSpPr>
        <p:spPr>
          <a:xfrm>
            <a:off x="3291840" y="5638800"/>
            <a:ext cx="1478280" cy="6248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Size, Color</a:t>
            </a:r>
            <a:endParaRPr lang="en-US" dirty="0">
              <a:solidFill>
                <a:srgbClr val="0070C0"/>
              </a:solidFill>
            </a:endParaRPr>
          </a:p>
        </p:txBody>
      </p:sp>
      <p:sp>
        <p:nvSpPr>
          <p:cNvPr id="12" name="TextBox 11"/>
          <p:cNvSpPr txBox="1"/>
          <p:nvPr/>
        </p:nvSpPr>
        <p:spPr>
          <a:xfrm>
            <a:off x="182880" y="4968240"/>
            <a:ext cx="2971800" cy="369332"/>
          </a:xfrm>
          <a:prstGeom prst="rect">
            <a:avLst/>
          </a:prstGeom>
          <a:noFill/>
        </p:spPr>
        <p:txBody>
          <a:bodyPr wrap="square" rtlCol="0">
            <a:spAutoFit/>
          </a:bodyPr>
          <a:lstStyle/>
          <a:p>
            <a:r>
              <a:rPr lang="en-US" dirty="0" smtClean="0"/>
              <a:t>Barbie, Princess,  </a:t>
            </a:r>
            <a:r>
              <a:rPr lang="en-US" dirty="0" err="1" smtClean="0"/>
              <a:t>Corolle</a:t>
            </a:r>
            <a:r>
              <a:rPr lang="en-US" dirty="0" smtClean="0"/>
              <a:t>, …</a:t>
            </a:r>
            <a:endParaRPr lang="en-US" dirty="0"/>
          </a:p>
        </p:txBody>
      </p:sp>
      <p:sp>
        <p:nvSpPr>
          <p:cNvPr id="13" name="Rectangle 12"/>
          <p:cNvSpPr/>
          <p:nvPr/>
        </p:nvSpPr>
        <p:spPr>
          <a:xfrm>
            <a:off x="3291840" y="4828032"/>
            <a:ext cx="1478280" cy="6248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Product</a:t>
            </a:r>
            <a:endParaRPr lang="en-US" dirty="0">
              <a:solidFill>
                <a:srgbClr val="0070C0"/>
              </a:solidFill>
            </a:endParaRPr>
          </a:p>
        </p:txBody>
      </p:sp>
      <p:sp>
        <p:nvSpPr>
          <p:cNvPr id="14" name="TextBox 13"/>
          <p:cNvSpPr txBox="1"/>
          <p:nvPr/>
        </p:nvSpPr>
        <p:spPr>
          <a:xfrm>
            <a:off x="182880" y="5760720"/>
            <a:ext cx="2971800" cy="369332"/>
          </a:xfrm>
          <a:prstGeom prst="rect">
            <a:avLst/>
          </a:prstGeom>
          <a:noFill/>
        </p:spPr>
        <p:txBody>
          <a:bodyPr wrap="square" rtlCol="0">
            <a:spAutoFit/>
          </a:bodyPr>
          <a:lstStyle/>
          <a:p>
            <a:r>
              <a:rPr lang="en-US" dirty="0" smtClean="0"/>
              <a:t>Thumbelina, </a:t>
            </a:r>
            <a:r>
              <a:rPr lang="en-US" dirty="0" err="1" smtClean="0"/>
              <a:t>Supergirl</a:t>
            </a:r>
            <a:r>
              <a:rPr lang="en-US" dirty="0" smtClean="0"/>
              <a:t>, …</a:t>
            </a:r>
            <a:endParaRPr lang="en-US" dirty="0"/>
          </a:p>
        </p:txBody>
      </p:sp>
      <p:cxnSp>
        <p:nvCxnSpPr>
          <p:cNvPr id="16" name="Straight Connector 15"/>
          <p:cNvCxnSpPr/>
          <p:nvPr/>
        </p:nvCxnSpPr>
        <p:spPr>
          <a:xfrm>
            <a:off x="274320" y="2057400"/>
            <a:ext cx="4114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320" y="2819400"/>
            <a:ext cx="4114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320" y="3672840"/>
            <a:ext cx="4114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4320" y="4511040"/>
            <a:ext cx="4114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 y="5318760"/>
            <a:ext cx="4114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1554480"/>
            <a:ext cx="3810000" cy="646331"/>
          </a:xfrm>
          <a:prstGeom prst="rect">
            <a:avLst/>
          </a:prstGeom>
          <a:noFill/>
        </p:spPr>
        <p:txBody>
          <a:bodyPr wrap="square" rtlCol="0">
            <a:spAutoFit/>
          </a:bodyPr>
          <a:lstStyle/>
          <a:p>
            <a:r>
              <a:rPr lang="en-US" dirty="0" smtClean="0"/>
              <a:t>Are sales at one store associated with sales at another store?</a:t>
            </a:r>
            <a:endParaRPr lang="en-US" dirty="0"/>
          </a:p>
        </p:txBody>
      </p:sp>
      <p:sp>
        <p:nvSpPr>
          <p:cNvPr id="23" name="TextBox 22"/>
          <p:cNvSpPr txBox="1"/>
          <p:nvPr/>
        </p:nvSpPr>
        <p:spPr>
          <a:xfrm>
            <a:off x="5105400" y="2377440"/>
            <a:ext cx="3810000" cy="646331"/>
          </a:xfrm>
          <a:prstGeom prst="rect">
            <a:avLst/>
          </a:prstGeom>
          <a:noFill/>
        </p:spPr>
        <p:txBody>
          <a:bodyPr wrap="square" rtlCol="0">
            <a:spAutoFit/>
          </a:bodyPr>
          <a:lstStyle/>
          <a:p>
            <a:r>
              <a:rPr lang="en-US" dirty="0" smtClean="0"/>
              <a:t>Do sales in one department increase sales in others? Good for loss leaders.</a:t>
            </a:r>
            <a:endParaRPr lang="en-US" dirty="0"/>
          </a:p>
        </p:txBody>
      </p:sp>
      <p:sp>
        <p:nvSpPr>
          <p:cNvPr id="24" name="TextBox 23"/>
          <p:cNvSpPr txBox="1"/>
          <p:nvPr/>
        </p:nvSpPr>
        <p:spPr>
          <a:xfrm>
            <a:off x="5105400" y="3185160"/>
            <a:ext cx="3810000" cy="646331"/>
          </a:xfrm>
          <a:prstGeom prst="rect">
            <a:avLst/>
          </a:prstGeom>
          <a:noFill/>
        </p:spPr>
        <p:txBody>
          <a:bodyPr wrap="square" rtlCol="0">
            <a:spAutoFit/>
          </a:bodyPr>
          <a:lstStyle/>
          <a:p>
            <a:r>
              <a:rPr lang="en-US" dirty="0" smtClean="0"/>
              <a:t>Are categories of items commonly purchased together? Product display.</a:t>
            </a:r>
            <a:endParaRPr lang="en-US" dirty="0"/>
          </a:p>
        </p:txBody>
      </p:sp>
      <p:sp>
        <p:nvSpPr>
          <p:cNvPr id="25" name="TextBox 24"/>
          <p:cNvSpPr txBox="1"/>
          <p:nvPr/>
        </p:nvSpPr>
        <p:spPr>
          <a:xfrm>
            <a:off x="5105400" y="4023360"/>
            <a:ext cx="3810000" cy="646331"/>
          </a:xfrm>
          <a:prstGeom prst="rect">
            <a:avLst/>
          </a:prstGeom>
          <a:noFill/>
        </p:spPr>
        <p:txBody>
          <a:bodyPr wrap="square" rtlCol="0">
            <a:spAutoFit/>
          </a:bodyPr>
          <a:lstStyle/>
          <a:p>
            <a:r>
              <a:rPr lang="en-US" dirty="0" smtClean="0"/>
              <a:t>Do subcategories affect each other? Handled within departments.</a:t>
            </a:r>
            <a:endParaRPr lang="en-US" dirty="0"/>
          </a:p>
        </p:txBody>
      </p:sp>
      <p:sp>
        <p:nvSpPr>
          <p:cNvPr id="26" name="TextBox 25"/>
          <p:cNvSpPr txBox="1"/>
          <p:nvPr/>
        </p:nvSpPr>
        <p:spPr>
          <a:xfrm>
            <a:off x="5105400" y="4876800"/>
            <a:ext cx="3810000" cy="646331"/>
          </a:xfrm>
          <a:prstGeom prst="rect">
            <a:avLst/>
          </a:prstGeom>
          <a:noFill/>
        </p:spPr>
        <p:txBody>
          <a:bodyPr wrap="square" rtlCol="0">
            <a:spAutoFit/>
          </a:bodyPr>
          <a:lstStyle/>
          <a:p>
            <a:r>
              <a:rPr lang="en-US" dirty="0" smtClean="0"/>
              <a:t>Which items are purchased together? Usually within department or category.</a:t>
            </a:r>
            <a:endParaRPr lang="en-US" dirty="0"/>
          </a:p>
        </p:txBody>
      </p:sp>
      <p:sp>
        <p:nvSpPr>
          <p:cNvPr id="27" name="TextBox 26"/>
          <p:cNvSpPr txBox="1"/>
          <p:nvPr/>
        </p:nvSpPr>
        <p:spPr>
          <a:xfrm>
            <a:off x="5105400" y="5654040"/>
            <a:ext cx="3810000" cy="646331"/>
          </a:xfrm>
          <a:prstGeom prst="rect">
            <a:avLst/>
          </a:prstGeom>
          <a:noFill/>
        </p:spPr>
        <p:txBody>
          <a:bodyPr wrap="square" rtlCol="0">
            <a:spAutoFit/>
          </a:bodyPr>
          <a:lstStyle/>
          <a:p>
            <a:r>
              <a:rPr lang="en-US" dirty="0" smtClean="0"/>
              <a:t>Which color items are associated? Useful for  clothing.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graphicFrame>
        <p:nvGraphicFramePr>
          <p:cNvPr id="3" name="Chart 2"/>
          <p:cNvGraphicFramePr/>
          <p:nvPr/>
        </p:nvGraphicFramePr>
        <p:xfrm>
          <a:off x="1338262" y="1320165"/>
          <a:ext cx="6467475" cy="42176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77345" y="3713018"/>
            <a:ext cx="2743200" cy="923330"/>
          </a:xfrm>
          <a:prstGeom prst="rect">
            <a:avLst/>
          </a:prstGeom>
          <a:noFill/>
        </p:spPr>
        <p:txBody>
          <a:bodyPr wrap="square" rtlCol="0">
            <a:spAutoFit/>
          </a:bodyPr>
          <a:lstStyle/>
          <a:p>
            <a:r>
              <a:rPr lang="en-US" dirty="0" smtClean="0"/>
              <a:t>Find combinations that are frequent and that have interesting results.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 a Value to Combinations</a:t>
            </a:r>
            <a:endParaRPr lang="en-US" dirty="0"/>
          </a:p>
        </p:txBody>
      </p:sp>
      <p:sp>
        <p:nvSpPr>
          <p:cNvPr id="3" name="TextBox 2"/>
          <p:cNvSpPr txBox="1"/>
          <p:nvPr/>
        </p:nvSpPr>
        <p:spPr>
          <a:xfrm>
            <a:off x="554182" y="1482436"/>
            <a:ext cx="7703127" cy="1477328"/>
          </a:xfrm>
          <a:prstGeom prst="rect">
            <a:avLst/>
          </a:prstGeom>
          <a:noFill/>
        </p:spPr>
        <p:txBody>
          <a:bodyPr wrap="square" rtlCol="0">
            <a:spAutoFit/>
          </a:bodyPr>
          <a:lstStyle/>
          <a:p>
            <a:r>
              <a:rPr lang="en-US" dirty="0" smtClean="0"/>
              <a:t>Algorithm: Search the combinations of attributes, assign a value, report the rules that have a high enough value.</a:t>
            </a:r>
          </a:p>
          <a:p>
            <a:endParaRPr lang="en-US" dirty="0" smtClean="0"/>
          </a:p>
          <a:p>
            <a:r>
              <a:rPr lang="en-US" dirty="0" smtClean="0"/>
              <a:t>The numeric values will be used to identify frequent and interesting combinations. Several choices and all have different strengths and weaknesses.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6449647"/>
              </p:ext>
            </p:extLst>
          </p:nvPr>
        </p:nvGraphicFramePr>
        <p:xfrm>
          <a:off x="1780655" y="3507971"/>
          <a:ext cx="4924945" cy="2743200"/>
        </p:xfrm>
        <a:graphic>
          <a:graphicData uri="http://schemas.openxmlformats.org/drawingml/2006/table">
            <a:tbl>
              <a:tblPr/>
              <a:tblGrid>
                <a:gridCol w="1821830"/>
                <a:gridCol w="3103115"/>
              </a:tblGrid>
              <a:tr h="301368">
                <a:tc>
                  <a:txBody>
                    <a:bodyPr/>
                    <a:lstStyle/>
                    <a:p>
                      <a:pPr marL="0" marR="0" algn="ctr">
                        <a:spcBef>
                          <a:spcPts val="0"/>
                        </a:spcBef>
                        <a:spcAft>
                          <a:spcPts val="0"/>
                        </a:spcAft>
                      </a:pPr>
                      <a:r>
                        <a:rPr lang="en-US" sz="2000" b="1" dirty="0">
                          <a:solidFill>
                            <a:srgbClr val="000000"/>
                          </a:solidFill>
                          <a:latin typeface="Calibri"/>
                          <a:ea typeface="Times New Roman"/>
                          <a:cs typeface="Times New Roman"/>
                        </a:rPr>
                        <a:t>Measure</a:t>
                      </a: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latin typeface="Calibri"/>
                          <a:ea typeface="Times New Roman"/>
                          <a:cs typeface="Times New Roman"/>
                        </a:rPr>
                        <a:t>Definition</a:t>
                      </a: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368">
                <a:tc>
                  <a:txBody>
                    <a:bodyPr/>
                    <a:lstStyle/>
                    <a:p>
                      <a:pPr marL="0" marR="0">
                        <a:spcBef>
                          <a:spcPts val="0"/>
                        </a:spcBef>
                        <a:spcAft>
                          <a:spcPts val="0"/>
                        </a:spcAft>
                      </a:pPr>
                      <a:r>
                        <a:rPr lang="en-US" sz="2000" kern="1000">
                          <a:latin typeface="Calibri"/>
                          <a:ea typeface="Times New Roman"/>
                          <a:cs typeface="Times New Roman"/>
                        </a:rPr>
                        <a:t>Support</a:t>
                      </a: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kern="1000">
                          <a:latin typeface="Calibri"/>
                          <a:ea typeface="Times New Roman"/>
                          <a:cs typeface="Times New Roman"/>
                        </a:rPr>
                        <a:t>P(A and B</a:t>
                      </a:r>
                      <a:r>
                        <a:rPr lang="en-US" sz="2000" kern="1000">
                          <a:latin typeface="Century Schoolbook"/>
                          <a:ea typeface="Times New Roman"/>
                          <a:cs typeface="Times New Roman"/>
                        </a:rPr>
                        <a:t>)</a:t>
                      </a:r>
                      <a:endParaRPr lang="en-US" sz="2000" kern="1000">
                        <a:latin typeface="Calibri"/>
                        <a:ea typeface="Times New Roman"/>
                        <a:cs typeface="Times New Roman"/>
                      </a:endParaRP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737">
                <a:tc>
                  <a:txBody>
                    <a:bodyPr/>
                    <a:lstStyle/>
                    <a:p>
                      <a:pPr marL="0" marR="0">
                        <a:spcBef>
                          <a:spcPts val="0"/>
                        </a:spcBef>
                        <a:spcAft>
                          <a:spcPts val="0"/>
                        </a:spcAft>
                      </a:pPr>
                      <a:r>
                        <a:rPr lang="en-US" sz="2000" kern="1000">
                          <a:latin typeface="Calibri"/>
                          <a:ea typeface="Times New Roman"/>
                          <a:cs typeface="Times New Roman"/>
                        </a:rPr>
                        <a:t>Confidence</a:t>
                      </a: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kern="1000" dirty="0">
                          <a:latin typeface="Calibri"/>
                          <a:ea typeface="Times New Roman"/>
                          <a:cs typeface="Times New Roman"/>
                        </a:rPr>
                        <a:t>P(B | A)</a:t>
                      </a:r>
                    </a:p>
                    <a:p>
                      <a:pPr marL="0" marR="0">
                        <a:spcBef>
                          <a:spcPts val="0"/>
                        </a:spcBef>
                        <a:spcAft>
                          <a:spcPts val="0"/>
                        </a:spcAft>
                      </a:pPr>
                      <a:r>
                        <a:rPr lang="en-US" sz="2000" kern="1000" dirty="0">
                          <a:latin typeface="Calibri"/>
                          <a:ea typeface="Times New Roman"/>
                          <a:cs typeface="Times New Roman"/>
                        </a:rPr>
                        <a:t>P(A and B) / P(A</a:t>
                      </a:r>
                      <a:r>
                        <a:rPr lang="en-US" sz="2000" kern="1000" dirty="0" smtClean="0">
                          <a:latin typeface="Calibri"/>
                          <a:ea typeface="Times New Roman"/>
                          <a:cs typeface="Times New Roman"/>
                        </a:rPr>
                        <a:t>)</a:t>
                      </a:r>
                    </a:p>
                    <a:p>
                      <a:pPr marL="0" marR="0">
                        <a:spcBef>
                          <a:spcPts val="0"/>
                        </a:spcBef>
                        <a:spcAft>
                          <a:spcPts val="0"/>
                        </a:spcAft>
                      </a:pPr>
                      <a:r>
                        <a:rPr lang="en-US" sz="2000" kern="1000" dirty="0" smtClean="0">
                          <a:latin typeface="Calibri"/>
                          <a:ea typeface="Times New Roman"/>
                          <a:cs typeface="Times New Roman"/>
                        </a:rPr>
                        <a:t>=Support/P(A)</a:t>
                      </a:r>
                      <a:endParaRPr lang="en-US" sz="2000" kern="1000" dirty="0">
                        <a:latin typeface="Calibri"/>
                        <a:ea typeface="Times New Roman"/>
                        <a:cs typeface="Times New Roman"/>
                      </a:endParaRP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368">
                <a:tc>
                  <a:txBody>
                    <a:bodyPr/>
                    <a:lstStyle/>
                    <a:p>
                      <a:pPr marL="0" marR="0">
                        <a:spcBef>
                          <a:spcPts val="0"/>
                        </a:spcBef>
                        <a:spcAft>
                          <a:spcPts val="0"/>
                        </a:spcAft>
                      </a:pPr>
                      <a:r>
                        <a:rPr lang="en-US" sz="2000" kern="1000">
                          <a:latin typeface="Calibri"/>
                          <a:ea typeface="Times New Roman"/>
                          <a:cs typeface="Times New Roman"/>
                        </a:rPr>
                        <a:t>Lift</a:t>
                      </a: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kern="1000" dirty="0">
                          <a:latin typeface="Calibri"/>
                          <a:ea typeface="Times New Roman"/>
                          <a:cs typeface="Times New Roman"/>
                        </a:rPr>
                        <a:t>P(A and B) / [P(A)P(B</a:t>
                      </a:r>
                      <a:r>
                        <a:rPr lang="en-US" sz="2000" kern="1000" dirty="0" smtClean="0">
                          <a:latin typeface="Calibri"/>
                          <a:ea typeface="Times New Roman"/>
                          <a:cs typeface="Times New Roman"/>
                        </a:rPr>
                        <a:t>)]</a:t>
                      </a:r>
                    </a:p>
                    <a:p>
                      <a:pPr marL="0" marR="0">
                        <a:spcBef>
                          <a:spcPts val="0"/>
                        </a:spcBef>
                        <a:spcAft>
                          <a:spcPts val="0"/>
                        </a:spcAft>
                      </a:pPr>
                      <a:r>
                        <a:rPr lang="en-US" sz="2000" kern="1000" dirty="0" smtClean="0">
                          <a:latin typeface="Calibri"/>
                          <a:ea typeface="Times New Roman"/>
                          <a:cs typeface="Times New Roman"/>
                        </a:rPr>
                        <a:t>=Confidence/P(B)</a:t>
                      </a:r>
                      <a:endParaRPr lang="en-US" sz="2000" kern="1000" dirty="0">
                        <a:latin typeface="Calibri"/>
                        <a:ea typeface="Times New Roman"/>
                        <a:cs typeface="Times New Roman"/>
                      </a:endParaRP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368">
                <a:tc>
                  <a:txBody>
                    <a:bodyPr/>
                    <a:lstStyle/>
                    <a:p>
                      <a:pPr marL="0" marR="0">
                        <a:spcBef>
                          <a:spcPts val="0"/>
                        </a:spcBef>
                        <a:spcAft>
                          <a:spcPts val="0"/>
                        </a:spcAft>
                      </a:pPr>
                      <a:r>
                        <a:rPr lang="en-US" sz="2000" kern="1000">
                          <a:latin typeface="Calibri"/>
                          <a:ea typeface="Times New Roman"/>
                          <a:cs typeface="Times New Roman"/>
                        </a:rPr>
                        <a:t>Relative Risk</a:t>
                      </a: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kern="1000" dirty="0">
                          <a:latin typeface="Calibri"/>
                          <a:ea typeface="Times New Roman"/>
                          <a:cs typeface="Times New Roman"/>
                        </a:rPr>
                        <a:t>P(B | A) / P(B | ~A</a:t>
                      </a:r>
                      <a:r>
                        <a:rPr lang="en-US" sz="2000" kern="1000" dirty="0" smtClean="0">
                          <a:latin typeface="Calibri"/>
                          <a:ea typeface="Times New Roman"/>
                          <a:cs typeface="Times New Roman"/>
                        </a:rPr>
                        <a:t>)</a:t>
                      </a:r>
                    </a:p>
                    <a:p>
                      <a:pPr marL="0" marR="0">
                        <a:spcBef>
                          <a:spcPts val="0"/>
                        </a:spcBef>
                        <a:spcAft>
                          <a:spcPts val="0"/>
                        </a:spcAft>
                      </a:pPr>
                      <a:r>
                        <a:rPr lang="en-US" sz="2000" kern="1000" dirty="0" smtClean="0">
                          <a:latin typeface="Calibri"/>
                          <a:ea typeface="Times New Roman"/>
                          <a:cs typeface="Times New Roman"/>
                        </a:rPr>
                        <a:t>=Confidence/P(B</a:t>
                      </a:r>
                      <a:r>
                        <a:rPr lang="en-US" sz="2000" kern="1000" baseline="0" dirty="0" smtClean="0">
                          <a:latin typeface="Calibri"/>
                          <a:ea typeface="Times New Roman"/>
                          <a:cs typeface="Times New Roman"/>
                        </a:rPr>
                        <a:t> | ~A)</a:t>
                      </a:r>
                      <a:endParaRPr lang="en-US" sz="2000" kern="1000" dirty="0">
                        <a:latin typeface="Calibri"/>
                        <a:ea typeface="Times New Roman"/>
                        <a:cs typeface="Times New Roman"/>
                      </a:endParaRPr>
                    </a:p>
                  </a:txBody>
                  <a:tcPr marL="120120" marR="12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7423</TotalTime>
  <Words>3471</Words>
  <Application>Microsoft Office PowerPoint</Application>
  <PresentationFormat>On-screen Show (4:3)</PresentationFormat>
  <Paragraphs>1012</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Office Theme</vt:lpstr>
      <vt:lpstr>Document</vt:lpstr>
      <vt:lpstr>Worksheet</vt:lpstr>
      <vt:lpstr>6: Association and Market Baskets</vt:lpstr>
      <vt:lpstr>Market Basket Analysis</vt:lpstr>
      <vt:lpstr>Business Applications</vt:lpstr>
      <vt:lpstr>The Bakery</vt:lpstr>
      <vt:lpstr>Sample Rules</vt:lpstr>
      <vt:lpstr>Dimension Problem</vt:lpstr>
      <vt:lpstr>Sample Levels of Analysis</vt:lpstr>
      <vt:lpstr>Model</vt:lpstr>
      <vt:lpstr>Assign a Value to Combinations</vt:lpstr>
      <vt:lpstr>Support</vt:lpstr>
      <vt:lpstr>Confidence</vt:lpstr>
      <vt:lpstr>Lift</vt:lpstr>
      <vt:lpstr>Relative Risk</vt:lpstr>
      <vt:lpstr>Venn Diagram</vt:lpstr>
      <vt:lpstr>Example</vt:lpstr>
      <vt:lpstr>Support and Confidence by Pairs</vt:lpstr>
      <vt:lpstr>Lift</vt:lpstr>
      <vt:lpstr>Combinations of Dimensions</vt:lpstr>
      <vt:lpstr>Curse of Dimensions</vt:lpstr>
      <vt:lpstr>A Plan to Set Min Support and Confidence</vt:lpstr>
      <vt:lpstr>Simpson’s Paradox or Yule-Simpson Effect</vt:lpstr>
      <vt:lpstr>Simpson’s Paradox in Association</vt:lpstr>
      <vt:lpstr>Guidelines for Simpson’s Paradox</vt:lpstr>
      <vt:lpstr>Skewed Support</vt:lpstr>
      <vt:lpstr>Problems with Skewed Support</vt:lpstr>
      <vt:lpstr>Cross-Support Problem</vt:lpstr>
      <vt:lpstr>Continuous Data</vt:lpstr>
      <vt:lpstr>Continuous Group Advice</vt:lpstr>
      <vt:lpstr>Quantity</vt:lpstr>
      <vt:lpstr>Data Structure: DBMS</vt:lpstr>
      <vt:lpstr>Data Structure: Basket</vt:lpstr>
      <vt:lpstr>PowerPoint Presentation</vt:lpstr>
      <vt:lpstr>File Write Code Segment</vt:lpstr>
      <vt:lpstr>File Write Code Segment 2</vt:lpstr>
      <vt:lpstr>Apriori with Bakery Data</vt:lpstr>
      <vt:lpstr>Apriori Partial Results</vt:lpstr>
      <vt:lpstr>Business Interpretation</vt:lpstr>
      <vt:lpstr>Microsoft Data Configuration</vt:lpstr>
      <vt:lpstr>Microsoft Association Setup</vt:lpstr>
      <vt:lpstr>Microsoft Association: Bakery</vt:lpstr>
      <vt:lpstr>Rules: Importance</vt:lpstr>
      <vt:lpstr>Changing Parameters</vt:lpstr>
      <vt:lpstr>Dependency Network</vt:lpstr>
      <vt:lpstr>Dependency Network p=0.3</vt:lpstr>
      <vt:lpstr>Comparison of Tools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Evaluation of Dimensions</dc:title>
  <dc:creator>Jerry Post</dc:creator>
  <cp:lastModifiedBy>JPost</cp:lastModifiedBy>
  <cp:revision>392</cp:revision>
  <dcterms:created xsi:type="dcterms:W3CDTF">2009-06-02T19:11:19Z</dcterms:created>
  <dcterms:modified xsi:type="dcterms:W3CDTF">2012-08-06T23:24:12Z</dcterms:modified>
</cp:coreProperties>
</file>