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 id="265" r:id="rId11"/>
    <p:sldId id="266" r:id="rId12"/>
    <p:sldId id="280" r:id="rId13"/>
    <p:sldId id="270"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1" r:id="rId27"/>
    <p:sldId id="283" r:id="rId28"/>
    <p:sldId id="282" r:id="rId29"/>
    <p:sldId id="285" r:id="rId30"/>
    <p:sldId id="286" r:id="rId31"/>
    <p:sldId id="289" r:id="rId32"/>
    <p:sldId id="288" r:id="rId33"/>
    <p:sldId id="322" r:id="rId34"/>
    <p:sldId id="287" r:id="rId35"/>
    <p:sldId id="290" r:id="rId36"/>
    <p:sldId id="293" r:id="rId37"/>
    <p:sldId id="294" r:id="rId38"/>
    <p:sldId id="292" r:id="rId39"/>
    <p:sldId id="291"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08" r:id="rId55"/>
    <p:sldId id="323" r:id="rId56"/>
    <p:sldId id="310" r:id="rId57"/>
    <p:sldId id="311" r:id="rId58"/>
    <p:sldId id="312" r:id="rId59"/>
    <p:sldId id="313" r:id="rId60"/>
    <p:sldId id="314" r:id="rId61"/>
    <p:sldId id="315" r:id="rId62"/>
    <p:sldId id="316" r:id="rId63"/>
    <p:sldId id="324" r:id="rId64"/>
    <p:sldId id="317" r:id="rId65"/>
    <p:sldId id="318" r:id="rId66"/>
    <p:sldId id="319" r:id="rId67"/>
    <p:sldId id="320" r:id="rId68"/>
    <p:sldId id="32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a:srgbClr val="CCECFF"/>
    <a:srgbClr val="EF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96" y="-4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Books\DataMining\Images\C08Sample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ooks\DataMining\Images\C08Logi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ooks\DataMining\Images\C08Nonlinea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ooks\DataMining\Images\C08Nonline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en-US"/>
        </a:p>
      </c:txPr>
    </c:title>
    <c:autoTitleDeleted val="0"/>
    <c:plotArea>
      <c:layout/>
      <c:scatterChart>
        <c:scatterStyle val="lineMarker"/>
        <c:varyColors val="0"/>
        <c:ser>
          <c:idx val="0"/>
          <c:order val="0"/>
          <c:tx>
            <c:strRef>
              <c:f>Sheet1!$B$6</c:f>
              <c:strCache>
                <c:ptCount val="1"/>
                <c:pt idx="0">
                  <c:v>Sales</c:v>
                </c:pt>
              </c:strCache>
            </c:strRef>
          </c:tx>
          <c:spPr>
            <a:ln w="28575">
              <a:noFill/>
            </a:ln>
          </c:spPr>
          <c:trendline>
            <c:trendlineType val="linear"/>
            <c:dispRSqr val="0"/>
            <c:dispEq val="0"/>
          </c:trendline>
          <c:xVal>
            <c:numRef>
              <c:f>Sheet1!$A$7:$A$16</c:f>
              <c:numCache>
                <c:formatCode>General</c:formatCode>
                <c:ptCount val="10"/>
                <c:pt idx="0">
                  <c:v>20000</c:v>
                </c:pt>
                <c:pt idx="1">
                  <c:v>35000</c:v>
                </c:pt>
                <c:pt idx="2">
                  <c:v>18000</c:v>
                </c:pt>
                <c:pt idx="3">
                  <c:v>63000</c:v>
                </c:pt>
                <c:pt idx="4">
                  <c:v>34000</c:v>
                </c:pt>
                <c:pt idx="5">
                  <c:v>14000</c:v>
                </c:pt>
                <c:pt idx="6">
                  <c:v>25000</c:v>
                </c:pt>
                <c:pt idx="7">
                  <c:v>42000</c:v>
                </c:pt>
                <c:pt idx="8">
                  <c:v>55000</c:v>
                </c:pt>
                <c:pt idx="9">
                  <c:v>38000</c:v>
                </c:pt>
              </c:numCache>
            </c:numRef>
          </c:xVal>
          <c:yVal>
            <c:numRef>
              <c:f>Sheet1!$B$7:$B$16</c:f>
              <c:numCache>
                <c:formatCode>General</c:formatCode>
                <c:ptCount val="10"/>
                <c:pt idx="0">
                  <c:v>59</c:v>
                </c:pt>
                <c:pt idx="1">
                  <c:v>82</c:v>
                </c:pt>
                <c:pt idx="2">
                  <c:v>27</c:v>
                </c:pt>
                <c:pt idx="3">
                  <c:v>106</c:v>
                </c:pt>
                <c:pt idx="4">
                  <c:v>77</c:v>
                </c:pt>
                <c:pt idx="5">
                  <c:v>37</c:v>
                </c:pt>
                <c:pt idx="6">
                  <c:v>63</c:v>
                </c:pt>
                <c:pt idx="7">
                  <c:v>89</c:v>
                </c:pt>
                <c:pt idx="8">
                  <c:v>90</c:v>
                </c:pt>
                <c:pt idx="9">
                  <c:v>65</c:v>
                </c:pt>
              </c:numCache>
            </c:numRef>
          </c:yVal>
          <c:smooth val="0"/>
        </c:ser>
        <c:dLbls>
          <c:showLegendKey val="0"/>
          <c:showVal val="0"/>
          <c:showCatName val="0"/>
          <c:showSerName val="0"/>
          <c:showPercent val="0"/>
          <c:showBubbleSize val="0"/>
        </c:dLbls>
        <c:axId val="72813952"/>
        <c:axId val="72814528"/>
      </c:scatterChart>
      <c:valAx>
        <c:axId val="72813952"/>
        <c:scaling>
          <c:orientation val="minMax"/>
        </c:scaling>
        <c:delete val="0"/>
        <c:axPos val="b"/>
        <c:title>
          <c:tx>
            <c:rich>
              <a:bodyPr/>
              <a:lstStyle/>
              <a:p>
                <a:pPr>
                  <a:defRPr sz="1200"/>
                </a:pPr>
                <a:r>
                  <a:rPr lang="en-US" sz="1200"/>
                  <a:t>Income</a:t>
                </a:r>
              </a:p>
            </c:rich>
          </c:tx>
          <c:layout/>
          <c:overlay val="0"/>
        </c:title>
        <c:numFmt formatCode="General" sourceLinked="1"/>
        <c:majorTickMark val="out"/>
        <c:minorTickMark val="none"/>
        <c:tickLblPos val="nextTo"/>
        <c:txPr>
          <a:bodyPr/>
          <a:lstStyle/>
          <a:p>
            <a:pPr>
              <a:defRPr sz="1200"/>
            </a:pPr>
            <a:endParaRPr lang="en-US"/>
          </a:p>
        </c:txPr>
        <c:crossAx val="72814528"/>
        <c:crosses val="autoZero"/>
        <c:crossBetween val="midCat"/>
      </c:valAx>
      <c:valAx>
        <c:axId val="7281452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72813952"/>
        <c:crosses val="autoZero"/>
        <c:crossBetween val="midCat"/>
      </c:val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Logistic</a:t>
            </a:r>
            <a:r>
              <a:rPr lang="en-US" sz="1400" baseline="0" dirty="0" smtClean="0"/>
              <a:t> </a:t>
            </a:r>
            <a:r>
              <a:rPr lang="en-US" sz="1400" baseline="0" dirty="0"/>
              <a:t>Function</a:t>
            </a:r>
            <a:endParaRPr lang="en-US" sz="1400" dirty="0"/>
          </a:p>
        </c:rich>
      </c:tx>
      <c:layout/>
      <c:overlay val="0"/>
    </c:title>
    <c:autoTitleDeleted val="0"/>
    <c:plotArea>
      <c:layout/>
      <c:scatterChart>
        <c:scatterStyle val="smoothMarker"/>
        <c:varyColors val="0"/>
        <c:ser>
          <c:idx val="0"/>
          <c:order val="0"/>
          <c:tx>
            <c:strRef>
              <c:f>Sheet1!$B$2</c:f>
              <c:strCache>
                <c:ptCount val="1"/>
                <c:pt idx="0">
                  <c:v>Y</c:v>
                </c:pt>
              </c:strCache>
            </c:strRef>
          </c:tx>
          <c:marker>
            <c:symbol val="none"/>
          </c:marker>
          <c:xVal>
            <c:numRef>
              <c:f>Sheet1!$A$3:$A$27</c:f>
              <c:numCache>
                <c:formatCode>General</c:formatCode>
                <c:ptCount val="25"/>
                <c:pt idx="0">
                  <c:v>-6</c:v>
                </c:pt>
                <c:pt idx="1">
                  <c:v>-5.5</c:v>
                </c:pt>
                <c:pt idx="2">
                  <c:v>-5</c:v>
                </c:pt>
                <c:pt idx="3">
                  <c:v>-4.5</c:v>
                </c:pt>
                <c:pt idx="4">
                  <c:v>-4</c:v>
                </c:pt>
                <c:pt idx="5">
                  <c:v>-3.5</c:v>
                </c:pt>
                <c:pt idx="6">
                  <c:v>-3</c:v>
                </c:pt>
                <c:pt idx="7">
                  <c:v>-2.5</c:v>
                </c:pt>
                <c:pt idx="8">
                  <c:v>-2</c:v>
                </c:pt>
                <c:pt idx="9">
                  <c:v>-1.5</c:v>
                </c:pt>
                <c:pt idx="10">
                  <c:v>-1</c:v>
                </c:pt>
                <c:pt idx="11">
                  <c:v>-0.5</c:v>
                </c:pt>
                <c:pt idx="12">
                  <c:v>0</c:v>
                </c:pt>
                <c:pt idx="13">
                  <c:v>0.5</c:v>
                </c:pt>
                <c:pt idx="14">
                  <c:v>1</c:v>
                </c:pt>
                <c:pt idx="15">
                  <c:v>1.5</c:v>
                </c:pt>
                <c:pt idx="16">
                  <c:v>2</c:v>
                </c:pt>
                <c:pt idx="17">
                  <c:v>2.5</c:v>
                </c:pt>
                <c:pt idx="18">
                  <c:v>3</c:v>
                </c:pt>
                <c:pt idx="19">
                  <c:v>3.5</c:v>
                </c:pt>
                <c:pt idx="20">
                  <c:v>4</c:v>
                </c:pt>
                <c:pt idx="21">
                  <c:v>4.5</c:v>
                </c:pt>
                <c:pt idx="22">
                  <c:v>5</c:v>
                </c:pt>
                <c:pt idx="23">
                  <c:v>5.5</c:v>
                </c:pt>
                <c:pt idx="24">
                  <c:v>6</c:v>
                </c:pt>
              </c:numCache>
            </c:numRef>
          </c:xVal>
          <c:yVal>
            <c:numRef>
              <c:f>Sheet1!$B$3:$B$27</c:f>
              <c:numCache>
                <c:formatCode>General</c:formatCode>
                <c:ptCount val="25"/>
                <c:pt idx="0">
                  <c:v>2.4726231566347743E-3</c:v>
                </c:pt>
                <c:pt idx="1">
                  <c:v>4.0701377158961476E-3</c:v>
                </c:pt>
                <c:pt idx="2">
                  <c:v>6.6928509242848737E-3</c:v>
                </c:pt>
                <c:pt idx="3">
                  <c:v>1.0986942630593178E-2</c:v>
                </c:pt>
                <c:pt idx="4">
                  <c:v>1.7986209962091559E-2</c:v>
                </c:pt>
                <c:pt idx="5">
                  <c:v>2.9312230751356319E-2</c:v>
                </c:pt>
                <c:pt idx="6">
                  <c:v>4.7425873177566781E-2</c:v>
                </c:pt>
                <c:pt idx="7">
                  <c:v>7.585818002124381E-2</c:v>
                </c:pt>
                <c:pt idx="8">
                  <c:v>0.1192029220221178</c:v>
                </c:pt>
                <c:pt idx="9">
                  <c:v>0.1824255238063564</c:v>
                </c:pt>
                <c:pt idx="10">
                  <c:v>0.26894142136999538</c:v>
                </c:pt>
                <c:pt idx="11">
                  <c:v>0.37754066879814657</c:v>
                </c:pt>
                <c:pt idx="12">
                  <c:v>0.5</c:v>
                </c:pt>
                <c:pt idx="13">
                  <c:v>0.6224593312018547</c:v>
                </c:pt>
                <c:pt idx="14">
                  <c:v>0.73105857863000701</c:v>
                </c:pt>
                <c:pt idx="15">
                  <c:v>0.81757447619364365</c:v>
                </c:pt>
                <c:pt idx="16">
                  <c:v>0.88079707797788265</c:v>
                </c:pt>
                <c:pt idx="17">
                  <c:v>0.92414181997875844</c:v>
                </c:pt>
                <c:pt idx="18">
                  <c:v>0.95257412682243336</c:v>
                </c:pt>
                <c:pt idx="19">
                  <c:v>0.97068776924864353</c:v>
                </c:pt>
                <c:pt idx="20">
                  <c:v>0.98201379003790501</c:v>
                </c:pt>
                <c:pt idx="21">
                  <c:v>0.98901305736940681</c:v>
                </c:pt>
                <c:pt idx="22">
                  <c:v>0.99330714907571238</c:v>
                </c:pt>
                <c:pt idx="23">
                  <c:v>0.99592986228410685</c:v>
                </c:pt>
                <c:pt idx="24">
                  <c:v>0.99752737684336457</c:v>
                </c:pt>
              </c:numCache>
            </c:numRef>
          </c:yVal>
          <c:smooth val="1"/>
        </c:ser>
        <c:dLbls>
          <c:showLegendKey val="0"/>
          <c:showVal val="0"/>
          <c:showCatName val="0"/>
          <c:showSerName val="0"/>
          <c:showPercent val="0"/>
          <c:showBubbleSize val="0"/>
        </c:dLbls>
        <c:axId val="72817408"/>
        <c:axId val="72817984"/>
      </c:scatterChart>
      <c:valAx>
        <c:axId val="72817408"/>
        <c:scaling>
          <c:orientation val="minMax"/>
          <c:max val="6"/>
          <c:min val="-6"/>
        </c:scaling>
        <c:delete val="0"/>
        <c:axPos val="b"/>
        <c:numFmt formatCode="General" sourceLinked="1"/>
        <c:majorTickMark val="out"/>
        <c:minorTickMark val="none"/>
        <c:tickLblPos val="nextTo"/>
        <c:crossAx val="72817984"/>
        <c:crosses val="autoZero"/>
        <c:crossBetween val="midCat"/>
        <c:majorUnit val="1"/>
      </c:valAx>
      <c:valAx>
        <c:axId val="72817984"/>
        <c:scaling>
          <c:orientation val="minMax"/>
          <c:max val="1"/>
        </c:scaling>
        <c:delete val="0"/>
        <c:axPos val="l"/>
        <c:majorGridlines/>
        <c:numFmt formatCode="General" sourceLinked="1"/>
        <c:majorTickMark val="out"/>
        <c:minorTickMark val="none"/>
        <c:tickLblPos val="nextTo"/>
        <c:crossAx val="72817408"/>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smoothMarker"/>
        <c:varyColors val="0"/>
        <c:ser>
          <c:idx val="0"/>
          <c:order val="0"/>
          <c:tx>
            <c:strRef>
              <c:f>'G1'!$B$6</c:f>
              <c:strCache>
                <c:ptCount val="1"/>
                <c:pt idx="0">
                  <c:v>Y</c:v>
                </c:pt>
              </c:strCache>
            </c:strRef>
          </c:tx>
          <c:marker>
            <c:symbol val="none"/>
          </c:marker>
          <c:xVal>
            <c:numRef>
              <c:f>'G1'!$A$7:$A$47</c:f>
              <c:numCache>
                <c:formatCode>General</c:formatCode>
                <c:ptCount val="41"/>
                <c:pt idx="0">
                  <c:v>-10</c:v>
                </c:pt>
                <c:pt idx="1">
                  <c:v>-9.5</c:v>
                </c:pt>
                <c:pt idx="2">
                  <c:v>-9</c:v>
                </c:pt>
                <c:pt idx="3">
                  <c:v>-8.5</c:v>
                </c:pt>
                <c:pt idx="4">
                  <c:v>-8</c:v>
                </c:pt>
                <c:pt idx="5">
                  <c:v>-7.5</c:v>
                </c:pt>
                <c:pt idx="6">
                  <c:v>-7</c:v>
                </c:pt>
                <c:pt idx="7">
                  <c:v>-6.5</c:v>
                </c:pt>
                <c:pt idx="8">
                  <c:v>-6</c:v>
                </c:pt>
                <c:pt idx="9">
                  <c:v>-5.5</c:v>
                </c:pt>
                <c:pt idx="10">
                  <c:v>-5</c:v>
                </c:pt>
                <c:pt idx="11">
                  <c:v>-4.5</c:v>
                </c:pt>
                <c:pt idx="12">
                  <c:v>-4</c:v>
                </c:pt>
                <c:pt idx="13">
                  <c:v>-3.5</c:v>
                </c:pt>
                <c:pt idx="14">
                  <c:v>-3</c:v>
                </c:pt>
                <c:pt idx="15">
                  <c:v>-2.5</c:v>
                </c:pt>
                <c:pt idx="16">
                  <c:v>-2</c:v>
                </c:pt>
                <c:pt idx="17">
                  <c:v>-1.5</c:v>
                </c:pt>
                <c:pt idx="18">
                  <c:v>-1</c:v>
                </c:pt>
                <c:pt idx="19">
                  <c:v>-0.5</c:v>
                </c:pt>
                <c:pt idx="20">
                  <c:v>0</c:v>
                </c:pt>
                <c:pt idx="21">
                  <c:v>0.5</c:v>
                </c:pt>
                <c:pt idx="22">
                  <c:v>1</c:v>
                </c:pt>
                <c:pt idx="23">
                  <c:v>1.5</c:v>
                </c:pt>
                <c:pt idx="24">
                  <c:v>2</c:v>
                </c:pt>
                <c:pt idx="25">
                  <c:v>2.5</c:v>
                </c:pt>
                <c:pt idx="26">
                  <c:v>3</c:v>
                </c:pt>
                <c:pt idx="27">
                  <c:v>3.5</c:v>
                </c:pt>
                <c:pt idx="28">
                  <c:v>4</c:v>
                </c:pt>
                <c:pt idx="29">
                  <c:v>4.5</c:v>
                </c:pt>
                <c:pt idx="30">
                  <c:v>5</c:v>
                </c:pt>
                <c:pt idx="31">
                  <c:v>5.5</c:v>
                </c:pt>
                <c:pt idx="32">
                  <c:v>6</c:v>
                </c:pt>
                <c:pt idx="33">
                  <c:v>6.5</c:v>
                </c:pt>
                <c:pt idx="34">
                  <c:v>7</c:v>
                </c:pt>
                <c:pt idx="35">
                  <c:v>7.5</c:v>
                </c:pt>
                <c:pt idx="36">
                  <c:v>8</c:v>
                </c:pt>
                <c:pt idx="37">
                  <c:v>8.5</c:v>
                </c:pt>
                <c:pt idx="38">
                  <c:v>9</c:v>
                </c:pt>
                <c:pt idx="39">
                  <c:v>9.5</c:v>
                </c:pt>
                <c:pt idx="40">
                  <c:v>10</c:v>
                </c:pt>
              </c:numCache>
            </c:numRef>
          </c:xVal>
          <c:yVal>
            <c:numRef>
              <c:f>'G1'!$B$7:$B$47</c:f>
              <c:numCache>
                <c:formatCode>General</c:formatCode>
                <c:ptCount val="41"/>
                <c:pt idx="0">
                  <c:v>1</c:v>
                </c:pt>
                <c:pt idx="1">
                  <c:v>-52.259374999999999</c:v>
                </c:pt>
                <c:pt idx="2">
                  <c:v>-93.050000000000011</c:v>
                </c:pt>
                <c:pt idx="3">
                  <c:v>-122.83437499999997</c:v>
                </c:pt>
                <c:pt idx="4">
                  <c:v>-143</c:v>
                </c:pt>
                <c:pt idx="5">
                  <c:v>-154.859375</c:v>
                </c:pt>
                <c:pt idx="6">
                  <c:v>-159.64999999999998</c:v>
                </c:pt>
                <c:pt idx="7">
                  <c:v>-158.53437499999998</c:v>
                </c:pt>
                <c:pt idx="8">
                  <c:v>-152.60000000000002</c:v>
                </c:pt>
                <c:pt idx="9">
                  <c:v>-142.859375</c:v>
                </c:pt>
                <c:pt idx="10">
                  <c:v>-130.25</c:v>
                </c:pt>
                <c:pt idx="11">
                  <c:v>-115.63437499999998</c:v>
                </c:pt>
                <c:pt idx="12">
                  <c:v>-99.8</c:v>
                </c:pt>
                <c:pt idx="13">
                  <c:v>-83.459375000000009</c:v>
                </c:pt>
                <c:pt idx="14">
                  <c:v>-67.25</c:v>
                </c:pt>
                <c:pt idx="15">
                  <c:v>-51.734375000000021</c:v>
                </c:pt>
                <c:pt idx="16">
                  <c:v>-37.400000000000006</c:v>
                </c:pt>
                <c:pt idx="17">
                  <c:v>-24.659375000000011</c:v>
                </c:pt>
                <c:pt idx="18">
                  <c:v>-13.850000000000005</c:v>
                </c:pt>
                <c:pt idx="19">
                  <c:v>-5.234375</c:v>
                </c:pt>
                <c:pt idx="20">
                  <c:v>1</c:v>
                </c:pt>
                <c:pt idx="21">
                  <c:v>4.7406249999999996</c:v>
                </c:pt>
                <c:pt idx="22">
                  <c:v>5.95</c:v>
                </c:pt>
                <c:pt idx="23">
                  <c:v>4.6656249999999968</c:v>
                </c:pt>
                <c:pt idx="24">
                  <c:v>1</c:v>
                </c:pt>
                <c:pt idx="25">
                  <c:v>-4.859375</c:v>
                </c:pt>
                <c:pt idx="26">
                  <c:v>-12.65</c:v>
                </c:pt>
                <c:pt idx="27">
                  <c:v>-22.034375000000011</c:v>
                </c:pt>
                <c:pt idx="28">
                  <c:v>-32.600000000000009</c:v>
                </c:pt>
                <c:pt idx="29">
                  <c:v>-43.859375</c:v>
                </c:pt>
                <c:pt idx="30">
                  <c:v>-55.25</c:v>
                </c:pt>
                <c:pt idx="31">
                  <c:v>-66.134374999999963</c:v>
                </c:pt>
                <c:pt idx="32">
                  <c:v>-75.8</c:v>
                </c:pt>
                <c:pt idx="33">
                  <c:v>-83.45937499999998</c:v>
                </c:pt>
                <c:pt idx="34">
                  <c:v>-88.25</c:v>
                </c:pt>
                <c:pt idx="35">
                  <c:v>-89.234375</c:v>
                </c:pt>
                <c:pt idx="36">
                  <c:v>-85.399999999999977</c:v>
                </c:pt>
                <c:pt idx="37">
                  <c:v>-75.659374999999955</c:v>
                </c:pt>
                <c:pt idx="38">
                  <c:v>-58.849999999999966</c:v>
                </c:pt>
                <c:pt idx="39">
                  <c:v>-33.734375000000021</c:v>
                </c:pt>
                <c:pt idx="40">
                  <c:v>1</c:v>
                </c:pt>
              </c:numCache>
            </c:numRef>
          </c:yVal>
          <c:smooth val="1"/>
        </c:ser>
        <c:dLbls>
          <c:showLegendKey val="0"/>
          <c:showVal val="0"/>
          <c:showCatName val="0"/>
          <c:showSerName val="0"/>
          <c:showPercent val="0"/>
          <c:showBubbleSize val="0"/>
        </c:dLbls>
        <c:axId val="48769280"/>
        <c:axId val="72815680"/>
      </c:scatterChart>
      <c:valAx>
        <c:axId val="48769280"/>
        <c:scaling>
          <c:orientation val="minMax"/>
        </c:scaling>
        <c:delete val="0"/>
        <c:axPos val="b"/>
        <c:numFmt formatCode="General" sourceLinked="1"/>
        <c:majorTickMark val="out"/>
        <c:minorTickMark val="none"/>
        <c:tickLblPos val="nextTo"/>
        <c:crossAx val="72815680"/>
        <c:crosses val="autoZero"/>
        <c:crossBetween val="midCat"/>
      </c:valAx>
      <c:valAx>
        <c:axId val="72815680"/>
        <c:scaling>
          <c:orientation val="minMax"/>
          <c:max val="200"/>
          <c:min val="-200"/>
        </c:scaling>
        <c:delete val="0"/>
        <c:axPos val="l"/>
        <c:majorGridlines/>
        <c:numFmt formatCode="General" sourceLinked="1"/>
        <c:majorTickMark val="out"/>
        <c:minorTickMark val="none"/>
        <c:tickLblPos val="nextTo"/>
        <c:crossAx val="48769280"/>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scatterChart>
        <c:scatterStyle val="smoothMarker"/>
        <c:varyColors val="0"/>
        <c:ser>
          <c:idx val="0"/>
          <c:order val="0"/>
          <c:tx>
            <c:strRef>
              <c:f>'G2'!$B$6</c:f>
              <c:strCache>
                <c:ptCount val="1"/>
                <c:pt idx="0">
                  <c:v>Y</c:v>
                </c:pt>
              </c:strCache>
            </c:strRef>
          </c:tx>
          <c:marker>
            <c:symbol val="none"/>
          </c:marker>
          <c:xVal>
            <c:numRef>
              <c:f>'G2'!$A$7:$A$47</c:f>
              <c:numCache>
                <c:formatCode>General</c:formatCode>
                <c:ptCount val="41"/>
                <c:pt idx="0">
                  <c:v>-10</c:v>
                </c:pt>
                <c:pt idx="1">
                  <c:v>-9.5</c:v>
                </c:pt>
                <c:pt idx="2">
                  <c:v>-9</c:v>
                </c:pt>
                <c:pt idx="3">
                  <c:v>-8.5</c:v>
                </c:pt>
                <c:pt idx="4">
                  <c:v>-8</c:v>
                </c:pt>
                <c:pt idx="5">
                  <c:v>-7.5</c:v>
                </c:pt>
                <c:pt idx="6">
                  <c:v>-7</c:v>
                </c:pt>
                <c:pt idx="7">
                  <c:v>-6.5</c:v>
                </c:pt>
                <c:pt idx="8">
                  <c:v>-6</c:v>
                </c:pt>
                <c:pt idx="9">
                  <c:v>-5.5</c:v>
                </c:pt>
                <c:pt idx="10">
                  <c:v>-5</c:v>
                </c:pt>
                <c:pt idx="11">
                  <c:v>-4.5</c:v>
                </c:pt>
                <c:pt idx="12">
                  <c:v>-4</c:v>
                </c:pt>
                <c:pt idx="13">
                  <c:v>-3.5</c:v>
                </c:pt>
                <c:pt idx="14">
                  <c:v>-3</c:v>
                </c:pt>
                <c:pt idx="15">
                  <c:v>-2.5</c:v>
                </c:pt>
                <c:pt idx="16">
                  <c:v>-2</c:v>
                </c:pt>
                <c:pt idx="17">
                  <c:v>-1.5</c:v>
                </c:pt>
                <c:pt idx="18">
                  <c:v>-1</c:v>
                </c:pt>
                <c:pt idx="19">
                  <c:v>-0.5</c:v>
                </c:pt>
                <c:pt idx="20">
                  <c:v>0</c:v>
                </c:pt>
                <c:pt idx="21">
                  <c:v>0.5</c:v>
                </c:pt>
                <c:pt idx="22">
                  <c:v>1</c:v>
                </c:pt>
                <c:pt idx="23">
                  <c:v>1.5</c:v>
                </c:pt>
                <c:pt idx="24">
                  <c:v>2</c:v>
                </c:pt>
                <c:pt idx="25">
                  <c:v>2.5</c:v>
                </c:pt>
                <c:pt idx="26">
                  <c:v>3</c:v>
                </c:pt>
                <c:pt idx="27">
                  <c:v>3.5</c:v>
                </c:pt>
                <c:pt idx="28">
                  <c:v>4</c:v>
                </c:pt>
                <c:pt idx="29">
                  <c:v>4.5</c:v>
                </c:pt>
                <c:pt idx="30">
                  <c:v>5</c:v>
                </c:pt>
                <c:pt idx="31">
                  <c:v>5.5</c:v>
                </c:pt>
                <c:pt idx="32">
                  <c:v>6</c:v>
                </c:pt>
                <c:pt idx="33">
                  <c:v>6.5</c:v>
                </c:pt>
                <c:pt idx="34">
                  <c:v>7</c:v>
                </c:pt>
                <c:pt idx="35">
                  <c:v>7.5</c:v>
                </c:pt>
                <c:pt idx="36">
                  <c:v>8</c:v>
                </c:pt>
                <c:pt idx="37">
                  <c:v>8.5</c:v>
                </c:pt>
                <c:pt idx="38">
                  <c:v>9</c:v>
                </c:pt>
                <c:pt idx="39">
                  <c:v>9.5</c:v>
                </c:pt>
                <c:pt idx="40">
                  <c:v>10</c:v>
                </c:pt>
              </c:numCache>
            </c:numRef>
          </c:xVal>
          <c:yVal>
            <c:numRef>
              <c:f>'G2'!$B$7:$B$47</c:f>
              <c:numCache>
                <c:formatCode>General</c:formatCode>
                <c:ptCount val="41"/>
                <c:pt idx="0">
                  <c:v>-199</c:v>
                </c:pt>
                <c:pt idx="1">
                  <c:v>-215.16062499999998</c:v>
                </c:pt>
                <c:pt idx="2">
                  <c:v>-224.26999999999998</c:v>
                </c:pt>
                <c:pt idx="3">
                  <c:v>-227.23562499999989</c:v>
                </c:pt>
                <c:pt idx="4">
                  <c:v>-224.92000000000004</c:v>
                </c:pt>
                <c:pt idx="5">
                  <c:v>-218.14062499999991</c:v>
                </c:pt>
                <c:pt idx="6">
                  <c:v>-207.67</c:v>
                </c:pt>
                <c:pt idx="7">
                  <c:v>-194.23562499999991</c:v>
                </c:pt>
                <c:pt idx="8">
                  <c:v>-178.52</c:v>
                </c:pt>
                <c:pt idx="9">
                  <c:v>-161.16062499999998</c:v>
                </c:pt>
                <c:pt idx="10">
                  <c:v>-142.75</c:v>
                </c:pt>
                <c:pt idx="11">
                  <c:v>-123.83562499999999</c:v>
                </c:pt>
                <c:pt idx="12">
                  <c:v>-104.92</c:v>
                </c:pt>
                <c:pt idx="13">
                  <c:v>-86.46062500000005</c:v>
                </c:pt>
                <c:pt idx="14">
                  <c:v>-68.86999999999999</c:v>
                </c:pt>
                <c:pt idx="15">
                  <c:v>-52.515625</c:v>
                </c:pt>
                <c:pt idx="16">
                  <c:v>-37.720000000000013</c:v>
                </c:pt>
                <c:pt idx="17">
                  <c:v>-24.760624999999983</c:v>
                </c:pt>
                <c:pt idx="18">
                  <c:v>-13.870000000000006</c:v>
                </c:pt>
                <c:pt idx="19">
                  <c:v>-5.2356249999999998</c:v>
                </c:pt>
                <c:pt idx="20">
                  <c:v>1</c:v>
                </c:pt>
                <c:pt idx="21">
                  <c:v>4.7393749999999999</c:v>
                </c:pt>
                <c:pt idx="22">
                  <c:v>5.9300000000000024</c:v>
                </c:pt>
                <c:pt idx="23">
                  <c:v>4.5643749999999956</c:v>
                </c:pt>
                <c:pt idx="24">
                  <c:v>0.68</c:v>
                </c:pt>
                <c:pt idx="25">
                  <c:v>-5.640625</c:v>
                </c:pt>
                <c:pt idx="26">
                  <c:v>-14.27</c:v>
                </c:pt>
                <c:pt idx="27">
                  <c:v>-25.035625000000003</c:v>
                </c:pt>
                <c:pt idx="28">
                  <c:v>-37.720000000000013</c:v>
                </c:pt>
                <c:pt idx="29">
                  <c:v>-52.060625000000002</c:v>
                </c:pt>
                <c:pt idx="30">
                  <c:v>-67.75</c:v>
                </c:pt>
                <c:pt idx="31">
                  <c:v>-84.435625000000044</c:v>
                </c:pt>
                <c:pt idx="32">
                  <c:v>-101.72</c:v>
                </c:pt>
                <c:pt idx="33">
                  <c:v>-119.16062500000002</c:v>
                </c:pt>
                <c:pt idx="34">
                  <c:v>-136.26999999999998</c:v>
                </c:pt>
                <c:pt idx="35">
                  <c:v>-152.51562499999991</c:v>
                </c:pt>
                <c:pt idx="36">
                  <c:v>-167.32000000000008</c:v>
                </c:pt>
                <c:pt idx="37">
                  <c:v>-180.06062500000002</c:v>
                </c:pt>
                <c:pt idx="38">
                  <c:v>-190.07</c:v>
                </c:pt>
                <c:pt idx="39">
                  <c:v>-196.63562499999998</c:v>
                </c:pt>
                <c:pt idx="40">
                  <c:v>-199</c:v>
                </c:pt>
              </c:numCache>
            </c:numRef>
          </c:yVal>
          <c:smooth val="1"/>
        </c:ser>
        <c:dLbls>
          <c:showLegendKey val="0"/>
          <c:showVal val="0"/>
          <c:showCatName val="0"/>
          <c:showSerName val="0"/>
          <c:showPercent val="0"/>
          <c:showBubbleSize val="0"/>
        </c:dLbls>
        <c:axId val="48770432"/>
        <c:axId val="48771008"/>
      </c:scatterChart>
      <c:valAx>
        <c:axId val="48770432"/>
        <c:scaling>
          <c:orientation val="minMax"/>
        </c:scaling>
        <c:delete val="0"/>
        <c:axPos val="b"/>
        <c:numFmt formatCode="General" sourceLinked="1"/>
        <c:majorTickMark val="out"/>
        <c:minorTickMark val="none"/>
        <c:tickLblPos val="nextTo"/>
        <c:crossAx val="48771008"/>
        <c:crosses val="autoZero"/>
        <c:crossBetween val="midCat"/>
      </c:valAx>
      <c:valAx>
        <c:axId val="48771008"/>
        <c:scaling>
          <c:orientation val="minMax"/>
          <c:max val="200"/>
          <c:min val="-200"/>
        </c:scaling>
        <c:delete val="0"/>
        <c:axPos val="l"/>
        <c:majorGridlines/>
        <c:numFmt formatCode="General" sourceLinked="1"/>
        <c:majorTickMark val="out"/>
        <c:minorTickMark val="none"/>
        <c:tickLblPos val="nextTo"/>
        <c:crossAx val="48770432"/>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5" Type="http://schemas.openxmlformats.org/officeDocument/2006/relationships/image" Target="../media/image33.emf"/><Relationship Id="rId4"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6067A7-F889-4B8B-9945-80D0FDEB2E82}"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067A7-F889-4B8B-9945-80D0FDEB2E82}" type="datetimeFigureOut">
              <a:rPr lang="en-US" smtClean="0"/>
              <a:pPr/>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6067A7-F889-4B8B-9945-80D0FDEB2E82}"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6067A7-F889-4B8B-9945-80D0FDEB2E82}" type="datetimeFigureOut">
              <a:rPr lang="en-US" smtClean="0"/>
              <a:pPr/>
              <a:t>8/22/2012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6067A7-F889-4B8B-9945-80D0FDEB2E82}" type="datetimeFigureOut">
              <a:rPr lang="en-US" smtClean="0"/>
              <a:pPr/>
              <a:t>8/22/2012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067A7-F889-4B8B-9945-80D0FDEB2E82}" type="datetimeFigureOut">
              <a:rPr lang="en-US" smtClean="0"/>
              <a:pPr/>
              <a:t>8/22/2012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67A7-F889-4B8B-9945-80D0FDEB2E82}"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067A7-F889-4B8B-9945-80D0FDEB2E82}" type="datetimeFigureOut">
              <a:rPr lang="en-US" smtClean="0"/>
              <a:pPr/>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ED14B-9BA8-4411-B840-4AA9F8B967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067A7-F889-4B8B-9945-80D0FDEB2E82}" type="datetimeFigureOut">
              <a:rPr lang="en-US" smtClean="0"/>
              <a:pPr/>
              <a:t>8/22/2012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ED14B-9BA8-4411-B840-4AA9F8B967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2.docx"/><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Word_Document3.docx"/><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package" Target="../embeddings/Microsoft_Word_Document4.docx"/><Relationship Id="rId7" Type="http://schemas.openxmlformats.org/officeDocument/2006/relationships/package" Target="../embeddings/Microsoft_Word_Document6.docx"/><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package" Target="../embeddings/Microsoft_Word_Document5.docx"/><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package" Target="../embeddings/Microsoft_Word_Document8.docx"/><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package" Target="../embeddings/Microsoft_Word_Document10.docx"/><Relationship Id="rId5" Type="http://schemas.openxmlformats.org/officeDocument/2006/relationships/image" Target="../media/image18.emf"/><Relationship Id="rId4" Type="http://schemas.openxmlformats.org/officeDocument/2006/relationships/package" Target="../embeddings/Microsoft_Word_Document9.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gretl.sourceforge.net/"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package" Target="../embeddings/Microsoft_Word_Document12.docx"/><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13.docx"/><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8.emf"/><Relationship Id="rId5" Type="http://schemas.openxmlformats.org/officeDocument/2006/relationships/package" Target="../embeddings/Microsoft_Word_Document14.docx"/><Relationship Id="rId4" Type="http://schemas.openxmlformats.org/officeDocument/2006/relationships/image" Target="../media/image27.emf"/></Relationships>
</file>

<file path=ppt/slides/_rels/slide37.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package" Target="../embeddings/Microsoft_Word_Document15.docx"/><Relationship Id="rId7" Type="http://schemas.openxmlformats.org/officeDocument/2006/relationships/package" Target="../embeddings/Microsoft_Word_Document17.docx"/><Relationship Id="rId12" Type="http://schemas.openxmlformats.org/officeDocument/2006/relationships/image" Target="../media/image33.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0.emf"/><Relationship Id="rId11" Type="http://schemas.openxmlformats.org/officeDocument/2006/relationships/package" Target="../embeddings/Microsoft_Word_Document19.docx"/><Relationship Id="rId5" Type="http://schemas.openxmlformats.org/officeDocument/2006/relationships/package" Target="../embeddings/Microsoft_Word_Document16.docx"/><Relationship Id="rId10" Type="http://schemas.openxmlformats.org/officeDocument/2006/relationships/image" Target="../media/image32.emf"/><Relationship Id="rId4" Type="http://schemas.openxmlformats.org/officeDocument/2006/relationships/image" Target="../media/image29.emf"/><Relationship Id="rId9" Type="http://schemas.openxmlformats.org/officeDocument/2006/relationships/package" Target="../embeddings/Microsoft_Word_Document18.docx"/></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20.docx"/><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5.emf"/><Relationship Id="rId5" Type="http://schemas.openxmlformats.org/officeDocument/2006/relationships/package" Target="../embeddings/Microsoft_Word_Document21.docx"/><Relationship Id="rId4" Type="http://schemas.openxmlformats.org/officeDocument/2006/relationships/image" Target="../media/image3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2.emf"/><Relationship Id="rId5" Type="http://schemas.openxmlformats.org/officeDocument/2006/relationships/package" Target="../embeddings/Microsoft_Word_Document23.docx"/><Relationship Id="rId4" Type="http://schemas.openxmlformats.org/officeDocument/2006/relationships/image" Target="../media/image41.emf"/></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7: </a:t>
            </a:r>
            <a:r>
              <a:rPr lang="en-US" dirty="0" smtClean="0"/>
              <a:t>Evaluation of Dimensions</a:t>
            </a:r>
            <a:endParaRPr lang="en-US" dirty="0"/>
          </a:p>
        </p:txBody>
      </p:sp>
      <p:sp>
        <p:nvSpPr>
          <p:cNvPr id="3" name="Subtitle 2"/>
          <p:cNvSpPr>
            <a:spLocks noGrp="1"/>
          </p:cNvSpPr>
          <p:nvPr>
            <p:ph type="subTitle" idx="1"/>
          </p:nvPr>
        </p:nvSpPr>
        <p:spPr/>
        <p:txBody>
          <a:bodyPr/>
          <a:lstStyle/>
          <a:p>
            <a:r>
              <a:rPr lang="en-US" dirty="0" smtClean="0"/>
              <a:t>Data Mining Applications</a:t>
            </a:r>
          </a:p>
          <a:p>
            <a:r>
              <a:rPr lang="en-US" dirty="0" smtClean="0"/>
              <a:t>Jerry Post</a:t>
            </a:r>
          </a:p>
          <a:p>
            <a:r>
              <a:rPr lang="en-US" sz="1600" dirty="0" smtClean="0"/>
              <a:t>Copyright ©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Query</a:t>
            </a:r>
            <a:endParaRPr lang="en-US" dirty="0"/>
          </a:p>
        </p:txBody>
      </p:sp>
      <p:sp>
        <p:nvSpPr>
          <p:cNvPr id="15361" name="Rectangle 1"/>
          <p:cNvSpPr>
            <a:spLocks noChangeArrowheads="1"/>
          </p:cNvSpPr>
          <p:nvPr/>
        </p:nvSpPr>
        <p:spPr bwMode="auto">
          <a:xfrm>
            <a:off x="648393" y="1496762"/>
            <a:ext cx="792804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SELECT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City</a:t>
            </a:r>
            <a:r>
              <a:rPr kumimoji="0" lang="en-US" sz="20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CityID</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Population2010</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Income2009</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FF00FF"/>
                </a:solidFill>
                <a:effectLst/>
                <a:latin typeface="Courier New" pitchFamily="49" charset="0"/>
                <a:ea typeface="Times New Roman" pitchFamily="18" charset="0"/>
                <a:cs typeface="Courier New" pitchFamily="49" charset="0"/>
              </a:rPr>
              <a:t>YEAR</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Bicycle</a:t>
            </a:r>
            <a:r>
              <a:rPr kumimoji="0" lang="en-US" sz="20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OrderDate</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As</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SaleYear</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FF00FF"/>
                </a:solidFill>
                <a:effectLst/>
                <a:latin typeface="Courier New" pitchFamily="49" charset="0"/>
                <a:ea typeface="Times New Roman" pitchFamily="18" charset="0"/>
                <a:cs typeface="Courier New" pitchFamily="49" charset="0"/>
              </a:rPr>
              <a:t>SUM</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SalePrice</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As</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TotalSales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FROM</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City </a:t>
            </a:r>
          </a:p>
          <a:p>
            <a:pPr marR="0" lvl="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Inner</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Join</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Customer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	ON</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City</a:t>
            </a:r>
            <a:r>
              <a:rPr kumimoji="0" lang="en-US" sz="20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CityID</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Customer</a:t>
            </a:r>
            <a:r>
              <a:rPr kumimoji="0" lang="en-US" sz="20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CityID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INNER</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JOIN</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Bicycle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	ON</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Bicycle</a:t>
            </a:r>
            <a:r>
              <a:rPr kumimoji="0" lang="en-US" sz="20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CustomerID</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Customer</a:t>
            </a:r>
            <a:r>
              <a:rPr kumimoji="0" lang="en-US" sz="20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CustomerID</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WHERE</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Population2010 </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Is</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Not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Null</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	And</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Income2009 </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Is</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Not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Null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R="0" lvl="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GROUP</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BY</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City</a:t>
            </a:r>
            <a:r>
              <a:rPr kumimoji="0" lang="en-US" sz="20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CityID</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Population2010</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Income2009</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2000" b="0" i="0" u="none" strike="noStrike" cap="none" normalizeH="0" baseline="0" dirty="0" smtClean="0">
                <a:ln>
                  <a:noFill/>
                </a:ln>
                <a:solidFill>
                  <a:srgbClr val="FF00FF"/>
                </a:solidFill>
                <a:effectLst/>
                <a:latin typeface="Courier New" pitchFamily="49" charset="0"/>
                <a:ea typeface="Times New Roman" pitchFamily="18" charset="0"/>
                <a:cs typeface="Courier New" pitchFamily="49" charset="0"/>
              </a:rPr>
              <a:t>YEAR</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Bicycle</a:t>
            </a:r>
            <a:r>
              <a:rPr kumimoji="0" lang="en-US" sz="20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2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OrderDate</a:t>
            </a:r>
            <a:r>
              <a:rPr kumimoji="0" lang="en-US" sz="20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7833" b="31435"/>
          <a:stretch/>
        </p:blipFill>
        <p:spPr bwMode="auto">
          <a:xfrm>
            <a:off x="171304" y="1237956"/>
            <a:ext cx="8677275" cy="427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6" y="2566767"/>
            <a:ext cx="40576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Least Squares: Excel</a:t>
            </a:r>
            <a:endParaRPr lang="en-US" dirty="0"/>
          </a:p>
        </p:txBody>
      </p:sp>
      <p:sp>
        <p:nvSpPr>
          <p:cNvPr id="4" name="TextBox 3"/>
          <p:cNvSpPr txBox="1"/>
          <p:nvPr/>
        </p:nvSpPr>
        <p:spPr>
          <a:xfrm>
            <a:off x="189913" y="228871"/>
            <a:ext cx="1805558" cy="923330"/>
          </a:xfrm>
          <a:prstGeom prst="rect">
            <a:avLst/>
          </a:prstGeom>
          <a:noFill/>
        </p:spPr>
        <p:txBody>
          <a:bodyPr wrap="square" rtlCol="0">
            <a:spAutoFit/>
          </a:bodyPr>
          <a:lstStyle/>
          <a:p>
            <a:r>
              <a:rPr lang="en-US" dirty="0" smtClean="0"/>
              <a:t>Independent columns must be contiguous.</a:t>
            </a:r>
            <a:endParaRPr lang="en-US" dirty="0"/>
          </a:p>
        </p:txBody>
      </p:sp>
      <p:sp>
        <p:nvSpPr>
          <p:cNvPr id="5" name="TextBox 4"/>
          <p:cNvSpPr txBox="1"/>
          <p:nvPr/>
        </p:nvSpPr>
        <p:spPr>
          <a:xfrm>
            <a:off x="4045085" y="5922524"/>
            <a:ext cx="2695903" cy="646331"/>
          </a:xfrm>
          <a:prstGeom prst="rect">
            <a:avLst/>
          </a:prstGeom>
          <a:noFill/>
        </p:spPr>
        <p:txBody>
          <a:bodyPr wrap="square" rtlCol="0">
            <a:spAutoFit/>
          </a:bodyPr>
          <a:lstStyle/>
          <a:p>
            <a:r>
              <a:rPr lang="en-US" dirty="0" smtClean="0"/>
              <a:t>Include labels so they are displayed in the results.</a:t>
            </a:r>
            <a:endParaRPr lang="en-US" dirty="0"/>
          </a:p>
        </p:txBody>
      </p:sp>
      <p:cxnSp>
        <p:nvCxnSpPr>
          <p:cNvPr id="7" name="Straight Arrow Connector 6"/>
          <p:cNvCxnSpPr>
            <a:stCxn id="5" idx="0"/>
          </p:cNvCxnSpPr>
          <p:nvPr/>
        </p:nvCxnSpPr>
        <p:spPr>
          <a:xfrm flipH="1" flipV="1">
            <a:off x="883586" y="3759200"/>
            <a:ext cx="4509451" cy="21633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0"/>
          </p:cNvCxnSpPr>
          <p:nvPr/>
        </p:nvCxnSpPr>
        <p:spPr>
          <a:xfrm flipH="1" flipV="1">
            <a:off x="4729872" y="5413829"/>
            <a:ext cx="663165" cy="5086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3"/>
          </p:cNvCxnSpPr>
          <p:nvPr/>
        </p:nvCxnSpPr>
        <p:spPr>
          <a:xfrm>
            <a:off x="1995471" y="690536"/>
            <a:ext cx="621120" cy="828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p:cNvCxnSpPr>
          <p:nvPr/>
        </p:nvCxnSpPr>
        <p:spPr>
          <a:xfrm>
            <a:off x="1995471" y="690536"/>
            <a:ext cx="100615" cy="828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flipH="1">
            <a:off x="1463040" y="690536"/>
            <a:ext cx="532431" cy="7865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76100" y="2002162"/>
            <a:ext cx="1551963" cy="646331"/>
          </a:xfrm>
          <a:prstGeom prst="rect">
            <a:avLst/>
          </a:prstGeom>
          <a:noFill/>
        </p:spPr>
        <p:txBody>
          <a:bodyPr wrap="none" rtlCol="0">
            <a:spAutoFit/>
          </a:bodyPr>
          <a:lstStyle/>
          <a:p>
            <a:r>
              <a:rPr lang="en-US" dirty="0" smtClean="0"/>
              <a:t>R</a:t>
            </a:r>
            <a:r>
              <a:rPr lang="en-US" baseline="30000" dirty="0" smtClean="0"/>
              <a:t>2</a:t>
            </a:r>
          </a:p>
          <a:p>
            <a:r>
              <a:rPr lang="en-US" dirty="0" smtClean="0"/>
              <a:t>Standard Error</a:t>
            </a:r>
            <a:endParaRPr lang="en-US" dirty="0"/>
          </a:p>
        </p:txBody>
      </p:sp>
      <p:cxnSp>
        <p:nvCxnSpPr>
          <p:cNvPr id="23" name="Straight Arrow Connector 22"/>
          <p:cNvCxnSpPr/>
          <p:nvPr/>
        </p:nvCxnSpPr>
        <p:spPr>
          <a:xfrm rot="10800000" flipV="1">
            <a:off x="5458384" y="2188141"/>
            <a:ext cx="371960" cy="1937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5450636" y="2474860"/>
            <a:ext cx="410705" cy="1859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Squares: </a:t>
            </a:r>
            <a:r>
              <a:rPr lang="en-US" dirty="0" err="1" smtClean="0"/>
              <a:t>gretl</a:t>
            </a:r>
            <a:endParaRPr lang="en-US" dirty="0"/>
          </a:p>
        </p:txBody>
      </p:sp>
      <p:sp>
        <p:nvSpPr>
          <p:cNvPr id="4" name="Rectangle 3"/>
          <p:cNvSpPr/>
          <p:nvPr/>
        </p:nvSpPr>
        <p:spPr>
          <a:xfrm>
            <a:off x="106680" y="1323767"/>
            <a:ext cx="8930640" cy="3193182"/>
          </a:xfrm>
          <a:prstGeom prst="rect">
            <a:avLst/>
          </a:prstGeom>
        </p:spPr>
        <p:txBody>
          <a:bodyPr wrap="square">
            <a:spAutoFit/>
          </a:bodyPr>
          <a:lstStyle/>
          <a:p>
            <a:r>
              <a:rPr lang="en-US" sz="1550" dirty="0">
                <a:latin typeface="Courier New" pitchFamily="49" charset="0"/>
                <a:cs typeface="Courier New" pitchFamily="49" charset="0"/>
              </a:rPr>
              <a:t> coefficient       </a:t>
            </a:r>
            <a:r>
              <a:rPr lang="en-US" sz="1550" dirty="0" smtClean="0">
                <a:latin typeface="Courier New" pitchFamily="49" charset="0"/>
                <a:cs typeface="Courier New" pitchFamily="49" charset="0"/>
              </a:rPr>
              <a:t>             std</a:t>
            </a:r>
            <a:r>
              <a:rPr lang="en-US" sz="1550" dirty="0">
                <a:latin typeface="Courier New" pitchFamily="49" charset="0"/>
                <a:cs typeface="Courier New" pitchFamily="49" charset="0"/>
              </a:rPr>
              <a:t>. error    t-ratio   p-value </a:t>
            </a:r>
          </a:p>
          <a:p>
            <a:r>
              <a:rPr lang="en-US" sz="1550" dirty="0">
                <a:latin typeface="Courier New" pitchFamily="49" charset="0"/>
                <a:cs typeface="Courier New" pitchFamily="49" charset="0"/>
              </a:rPr>
              <a:t>  ---------------------------------------------------------------</a:t>
            </a:r>
          </a:p>
          <a:p>
            <a:r>
              <a:rPr lang="en-US" sz="1550" dirty="0">
                <a:latin typeface="Courier New" pitchFamily="49" charset="0"/>
                <a:cs typeface="Courier New" pitchFamily="49" charset="0"/>
              </a:rPr>
              <a:t>  </a:t>
            </a:r>
            <a:r>
              <a:rPr lang="en-US" sz="1550" dirty="0" err="1">
                <a:latin typeface="Courier New" pitchFamily="49" charset="0"/>
                <a:cs typeface="Courier New" pitchFamily="49" charset="0"/>
              </a:rPr>
              <a:t>const</a:t>
            </a:r>
            <a:r>
              <a:rPr lang="en-US" sz="1550" dirty="0">
                <a:latin typeface="Courier New" pitchFamily="49" charset="0"/>
                <a:cs typeface="Courier New" pitchFamily="49" charset="0"/>
              </a:rPr>
              <a:t>      -674881           3856.96         -175.0   0.0000    ***</a:t>
            </a:r>
          </a:p>
          <a:p>
            <a:r>
              <a:rPr lang="en-US" sz="1550" dirty="0">
                <a:latin typeface="Courier New" pitchFamily="49" charset="0"/>
                <a:cs typeface="Courier New" pitchFamily="49" charset="0"/>
              </a:rPr>
              <a:t>  Pop2010          0.00242397     5.29756e-05    45.76  0.0000    ***</a:t>
            </a:r>
          </a:p>
          <a:p>
            <a:r>
              <a:rPr lang="en-US" sz="1550" dirty="0">
                <a:latin typeface="Courier New" pitchFamily="49" charset="0"/>
                <a:cs typeface="Courier New" pitchFamily="49" charset="0"/>
              </a:rPr>
              <a:t>  Incom2009        0.0144869      0.00143528     10.09  6.31e-024 ***</a:t>
            </a:r>
          </a:p>
          <a:p>
            <a:r>
              <a:rPr lang="en-US" sz="1550" dirty="0">
                <a:latin typeface="Courier New" pitchFamily="49" charset="0"/>
                <a:cs typeface="Courier New" pitchFamily="49" charset="0"/>
              </a:rPr>
              <a:t>  </a:t>
            </a:r>
            <a:r>
              <a:rPr lang="en-US" sz="1550" dirty="0" err="1">
                <a:latin typeface="Courier New" pitchFamily="49" charset="0"/>
                <a:cs typeface="Courier New" pitchFamily="49" charset="0"/>
              </a:rPr>
              <a:t>SaleYear</a:t>
            </a:r>
            <a:r>
              <a:rPr lang="en-US" sz="1550" dirty="0">
                <a:latin typeface="Courier New" pitchFamily="49" charset="0"/>
                <a:cs typeface="Courier New" pitchFamily="49" charset="0"/>
              </a:rPr>
              <a:t>       339.070          1.92346       176.3   0.0000    ***</a:t>
            </a:r>
          </a:p>
          <a:p>
            <a:endParaRPr lang="en-US" sz="1550" dirty="0">
              <a:latin typeface="Courier New" pitchFamily="49" charset="0"/>
              <a:cs typeface="Courier New" pitchFamily="49" charset="0"/>
            </a:endParaRPr>
          </a:p>
          <a:p>
            <a:r>
              <a:rPr lang="en-US" sz="1550" dirty="0">
                <a:latin typeface="Courier New" pitchFamily="49" charset="0"/>
                <a:cs typeface="Courier New" pitchFamily="49" charset="0"/>
              </a:rPr>
              <a:t>Mean dependent </a:t>
            </a:r>
            <a:r>
              <a:rPr lang="en-US" sz="1550" dirty="0" err="1">
                <a:latin typeface="Courier New" pitchFamily="49" charset="0"/>
                <a:cs typeface="Courier New" pitchFamily="49" charset="0"/>
              </a:rPr>
              <a:t>var</a:t>
            </a:r>
            <a:r>
              <a:rPr lang="en-US" sz="1550" dirty="0">
                <a:latin typeface="Courier New" pitchFamily="49" charset="0"/>
                <a:cs typeface="Courier New" pitchFamily="49" charset="0"/>
              </a:rPr>
              <a:t>   5272.920   S.D. dependent </a:t>
            </a:r>
            <a:r>
              <a:rPr lang="en-US" sz="1550" dirty="0" err="1">
                <a:latin typeface="Courier New" pitchFamily="49" charset="0"/>
                <a:cs typeface="Courier New" pitchFamily="49" charset="0"/>
              </a:rPr>
              <a:t>var</a:t>
            </a:r>
            <a:r>
              <a:rPr lang="en-US" sz="1550" dirty="0">
                <a:latin typeface="Courier New" pitchFamily="49" charset="0"/>
                <a:cs typeface="Courier New" pitchFamily="49" charset="0"/>
              </a:rPr>
              <a:t>   3021.440</a:t>
            </a:r>
          </a:p>
          <a:p>
            <a:r>
              <a:rPr lang="en-US" sz="1550" dirty="0">
                <a:latin typeface="Courier New" pitchFamily="49" charset="0"/>
                <a:cs typeface="Courier New" pitchFamily="49" charset="0"/>
              </a:rPr>
              <a:t>Sum squared </a:t>
            </a:r>
            <a:r>
              <a:rPr lang="en-US" sz="1550" dirty="0" err="1">
                <a:latin typeface="Courier New" pitchFamily="49" charset="0"/>
                <a:cs typeface="Courier New" pitchFamily="49" charset="0"/>
              </a:rPr>
              <a:t>resid</a:t>
            </a:r>
            <a:r>
              <a:rPr lang="en-US" sz="1550" dirty="0">
                <a:latin typeface="Courier New" pitchFamily="49" charset="0"/>
                <a:cs typeface="Courier New" pitchFamily="49" charset="0"/>
              </a:rPr>
              <a:t>    1.97e+11   S.E. of regression   2234.171</a:t>
            </a:r>
          </a:p>
          <a:p>
            <a:r>
              <a:rPr lang="en-US" sz="1550" dirty="0">
                <a:latin typeface="Courier New" pitchFamily="49" charset="0"/>
                <a:cs typeface="Courier New" pitchFamily="49" charset="0"/>
              </a:rPr>
              <a:t>R-squared            0.453271   Adjusted R-squared   0.453230</a:t>
            </a:r>
          </a:p>
          <a:p>
            <a:r>
              <a:rPr lang="en-US" sz="1550" dirty="0">
                <a:latin typeface="Courier New" pitchFamily="49" charset="0"/>
                <a:cs typeface="Courier New" pitchFamily="49" charset="0"/>
              </a:rPr>
              <a:t>F(3, 39526)          10923.16   P-value(F)           0.000000</a:t>
            </a:r>
          </a:p>
          <a:p>
            <a:r>
              <a:rPr lang="en-US" sz="1550" dirty="0">
                <a:latin typeface="Courier New" pitchFamily="49" charset="0"/>
                <a:cs typeface="Courier New" pitchFamily="49" charset="0"/>
              </a:rPr>
              <a:t>Log-likelihood      -360929.2   </a:t>
            </a:r>
            <a:r>
              <a:rPr lang="en-US" sz="1550" dirty="0" err="1">
                <a:latin typeface="Courier New" pitchFamily="49" charset="0"/>
                <a:cs typeface="Courier New" pitchFamily="49" charset="0"/>
              </a:rPr>
              <a:t>Akaike</a:t>
            </a:r>
            <a:r>
              <a:rPr lang="en-US" sz="1550" dirty="0">
                <a:latin typeface="Courier New" pitchFamily="49" charset="0"/>
                <a:cs typeface="Courier New" pitchFamily="49" charset="0"/>
              </a:rPr>
              <a:t> criterion     721866.4</a:t>
            </a:r>
          </a:p>
          <a:p>
            <a:r>
              <a:rPr lang="en-US" sz="1550" dirty="0">
                <a:latin typeface="Courier New" pitchFamily="49" charset="0"/>
                <a:cs typeface="Courier New" pitchFamily="49" charset="0"/>
              </a:rPr>
              <a:t>Schwarz criterion    721900.7   </a:t>
            </a:r>
            <a:r>
              <a:rPr lang="en-US" sz="1550" dirty="0" err="1">
                <a:latin typeface="Courier New" pitchFamily="49" charset="0"/>
                <a:cs typeface="Courier New" pitchFamily="49" charset="0"/>
              </a:rPr>
              <a:t>Hannan</a:t>
            </a:r>
            <a:r>
              <a:rPr lang="en-US" sz="1550" dirty="0">
                <a:latin typeface="Courier New" pitchFamily="49" charset="0"/>
                <a:cs typeface="Courier New" pitchFamily="49" charset="0"/>
              </a:rPr>
              <a:t>-Quinn         721877.3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Interpretation</a:t>
            </a:r>
            <a:endParaRPr lang="en-US" dirty="0"/>
          </a:p>
        </p:txBody>
      </p:sp>
      <p:sp>
        <p:nvSpPr>
          <p:cNvPr id="3" name="TextBox 2"/>
          <p:cNvSpPr txBox="1"/>
          <p:nvPr/>
        </p:nvSpPr>
        <p:spPr>
          <a:xfrm>
            <a:off x="1064030" y="1479665"/>
            <a:ext cx="7337778" cy="646331"/>
          </a:xfrm>
          <a:prstGeom prst="rect">
            <a:avLst/>
          </a:prstGeom>
          <a:noFill/>
        </p:spPr>
        <p:txBody>
          <a:bodyPr wrap="none" rtlCol="0">
            <a:spAutoFit/>
          </a:bodyPr>
          <a:lstStyle/>
          <a:p>
            <a:r>
              <a:rPr lang="en-US" dirty="0" smtClean="0">
                <a:solidFill>
                  <a:srgbClr val="0070C0"/>
                </a:solidFill>
              </a:rPr>
              <a:t>Sales = -674881+ 0.002424Population + 0.014487 Income + 339.07 Year</a:t>
            </a:r>
          </a:p>
          <a:p>
            <a:r>
              <a:rPr lang="en-US" dirty="0" smtClean="0">
                <a:solidFill>
                  <a:srgbClr val="0070C0"/>
                </a:solidFill>
              </a:rPr>
              <a:t>	(-175.0)	(45.76)		(10.09)		(176.28) 	(T-stats)</a:t>
            </a:r>
            <a:endParaRPr lang="en-US" dirty="0">
              <a:solidFill>
                <a:srgbClr val="0070C0"/>
              </a:solidFill>
            </a:endParaRPr>
          </a:p>
        </p:txBody>
      </p:sp>
      <p:sp>
        <p:nvSpPr>
          <p:cNvPr id="4" name="TextBox 3"/>
          <p:cNvSpPr txBox="1"/>
          <p:nvPr/>
        </p:nvSpPr>
        <p:spPr>
          <a:xfrm>
            <a:off x="1778925" y="2261062"/>
            <a:ext cx="1234633" cy="369332"/>
          </a:xfrm>
          <a:prstGeom prst="rect">
            <a:avLst/>
          </a:prstGeom>
          <a:noFill/>
        </p:spPr>
        <p:txBody>
          <a:bodyPr wrap="none" rtlCol="0">
            <a:spAutoFit/>
          </a:bodyPr>
          <a:lstStyle/>
          <a:p>
            <a:r>
              <a:rPr lang="en-US" dirty="0" smtClean="0">
                <a:solidFill>
                  <a:srgbClr val="0070C0"/>
                </a:solidFill>
              </a:rPr>
              <a:t>R</a:t>
            </a:r>
            <a:r>
              <a:rPr lang="en-US" baseline="30000" dirty="0" smtClean="0">
                <a:solidFill>
                  <a:srgbClr val="0070C0"/>
                </a:solidFill>
              </a:rPr>
              <a:t>2 </a:t>
            </a:r>
            <a:r>
              <a:rPr lang="en-US" dirty="0" smtClean="0">
                <a:solidFill>
                  <a:srgbClr val="0070C0"/>
                </a:solidFill>
              </a:rPr>
              <a:t>= 0.2655</a:t>
            </a:r>
            <a:endParaRPr lang="en-US" dirty="0">
              <a:solidFill>
                <a:srgbClr val="0070C0"/>
              </a:solidFill>
            </a:endParaRPr>
          </a:p>
        </p:txBody>
      </p:sp>
      <p:sp>
        <p:nvSpPr>
          <p:cNvPr id="5" name="TextBox 4"/>
          <p:cNvSpPr txBox="1"/>
          <p:nvPr/>
        </p:nvSpPr>
        <p:spPr>
          <a:xfrm>
            <a:off x="1795549" y="2643447"/>
            <a:ext cx="4954385" cy="923330"/>
          </a:xfrm>
          <a:prstGeom prst="rect">
            <a:avLst/>
          </a:prstGeom>
          <a:noFill/>
        </p:spPr>
        <p:txBody>
          <a:bodyPr wrap="square" rtlCol="0">
            <a:spAutoFit/>
          </a:bodyPr>
          <a:lstStyle/>
          <a:p>
            <a:r>
              <a:rPr lang="en-US" dirty="0" smtClean="0"/>
              <a:t>The R</a:t>
            </a:r>
            <a:r>
              <a:rPr lang="en-US" baseline="30000" dirty="0" smtClean="0"/>
              <a:t>2</a:t>
            </a:r>
            <a:r>
              <a:rPr lang="en-US" dirty="0" smtClean="0"/>
              <a:t> value indicates the percentage of the Y-variation that is explained by the  X variables. A value of 1.00 would be  a perfect line. </a:t>
            </a:r>
            <a:endParaRPr lang="en-US" dirty="0"/>
          </a:p>
        </p:txBody>
      </p:sp>
      <p:sp>
        <p:nvSpPr>
          <p:cNvPr id="6" name="TextBox 5"/>
          <p:cNvSpPr txBox="1"/>
          <p:nvPr/>
        </p:nvSpPr>
        <p:spPr>
          <a:xfrm>
            <a:off x="1795549" y="3652107"/>
            <a:ext cx="6184669" cy="1200329"/>
          </a:xfrm>
          <a:prstGeom prst="rect">
            <a:avLst/>
          </a:prstGeom>
          <a:noFill/>
        </p:spPr>
        <p:txBody>
          <a:bodyPr wrap="square" rtlCol="0">
            <a:spAutoFit/>
          </a:bodyPr>
          <a:lstStyle/>
          <a:p>
            <a:r>
              <a:rPr lang="en-US" dirty="0" smtClean="0"/>
              <a:t>The coefficient values are important because they are the slope or change in the Y value that will occur for a one-unit change in the input X-value. In the example, sales increase by 339 each year. An increase of  1,000 in Income increases sales by 14.49.</a:t>
            </a:r>
            <a:endParaRPr lang="en-US" dirty="0"/>
          </a:p>
        </p:txBody>
      </p:sp>
      <p:sp>
        <p:nvSpPr>
          <p:cNvPr id="7" name="TextBox 6"/>
          <p:cNvSpPr txBox="1"/>
          <p:nvPr/>
        </p:nvSpPr>
        <p:spPr>
          <a:xfrm>
            <a:off x="1795549" y="4937765"/>
            <a:ext cx="6201295" cy="1477328"/>
          </a:xfrm>
          <a:prstGeom prst="rect">
            <a:avLst/>
          </a:prstGeom>
          <a:noFill/>
        </p:spPr>
        <p:txBody>
          <a:bodyPr wrap="square" rtlCol="0">
            <a:spAutoFit/>
          </a:bodyPr>
          <a:lstStyle/>
          <a:p>
            <a:r>
              <a:rPr lang="en-US" dirty="0" smtClean="0"/>
              <a:t>Coefficients can be examined by a T-test to see if they are significantly different from zero.  The T-value is computed as Coefficient/Std. Error.  Loosely, if the value is greater than 2, the coefficient is significantly different from zero—so it is important in the equation.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Data Mining: Linear Regression</a:t>
            </a:r>
            <a:endParaRPr lang="en-US" dirty="0"/>
          </a:p>
        </p:txBody>
      </p:sp>
      <p:sp>
        <p:nvSpPr>
          <p:cNvPr id="3" name="Rectangle 2"/>
          <p:cNvSpPr/>
          <p:nvPr/>
        </p:nvSpPr>
        <p:spPr>
          <a:xfrm>
            <a:off x="365759" y="1799023"/>
            <a:ext cx="8445731" cy="4247317"/>
          </a:xfrm>
          <a:prstGeom prst="rect">
            <a:avLst/>
          </a:prstGeom>
        </p:spPr>
        <p:txBody>
          <a:bodyPr wrap="square">
            <a:spAutoFit/>
          </a:bodyPr>
          <a:lstStyle/>
          <a:p>
            <a:r>
              <a:rPr lang="en-US" dirty="0" smtClean="0"/>
              <a:t>SELECT  CAST(</a:t>
            </a:r>
            <a:r>
              <a:rPr lang="en-US" dirty="0" err="1" smtClean="0"/>
              <a:t>dbo.Customer.CityID</a:t>
            </a:r>
            <a:r>
              <a:rPr lang="en-US" dirty="0" smtClean="0"/>
              <a:t> AS </a:t>
            </a:r>
            <a:r>
              <a:rPr lang="en-US" dirty="0" err="1" smtClean="0"/>
              <a:t>nvarchar</a:t>
            </a:r>
            <a:r>
              <a:rPr lang="en-US" dirty="0" smtClean="0"/>
              <a:t>) + N' -' + CAST(YEAR(</a:t>
            </a:r>
            <a:r>
              <a:rPr lang="en-US" dirty="0" err="1" smtClean="0"/>
              <a:t>dbo.Bicycle.OrderDate</a:t>
            </a:r>
            <a:r>
              <a:rPr lang="en-US" dirty="0" smtClean="0"/>
              <a:t>) AS </a:t>
            </a:r>
            <a:r>
              <a:rPr lang="en-US" dirty="0" err="1" smtClean="0"/>
              <a:t>nvarchar</a:t>
            </a:r>
            <a:r>
              <a:rPr lang="en-US" dirty="0" smtClean="0"/>
              <a:t>) AS </a:t>
            </a:r>
            <a:r>
              <a:rPr lang="en-US" dirty="0" err="1" smtClean="0"/>
              <a:t>CityYear</a:t>
            </a:r>
            <a:r>
              <a:rPr lang="en-US" dirty="0" smtClean="0"/>
              <a:t>, 	dbo.City.Population2000, </a:t>
            </a:r>
          </a:p>
          <a:p>
            <a:r>
              <a:rPr lang="en-US" dirty="0" smtClean="0"/>
              <a:t>	dbo.City.Income2004, YEAR(</a:t>
            </a:r>
            <a:r>
              <a:rPr lang="en-US" dirty="0" err="1" smtClean="0"/>
              <a:t>dbo.Bicycle.OrderDate</a:t>
            </a:r>
            <a:r>
              <a:rPr lang="en-US" dirty="0" smtClean="0"/>
              <a:t>) AS </a:t>
            </a:r>
            <a:r>
              <a:rPr lang="en-US" dirty="0" err="1" smtClean="0"/>
              <a:t>SaleYear</a:t>
            </a:r>
            <a:r>
              <a:rPr lang="en-US" dirty="0" smtClean="0"/>
              <a:t>, 	SUM(</a:t>
            </a:r>
            <a:r>
              <a:rPr lang="en-US" dirty="0" err="1" smtClean="0"/>
              <a:t>dbo.Bicycle.SalePrice</a:t>
            </a:r>
            <a:r>
              <a:rPr lang="en-US" dirty="0" smtClean="0"/>
              <a:t>) AS </a:t>
            </a:r>
            <a:r>
              <a:rPr lang="en-US" dirty="0" err="1" smtClean="0"/>
              <a:t>SaleTotal</a:t>
            </a:r>
            <a:r>
              <a:rPr lang="en-US" dirty="0" smtClean="0"/>
              <a:t>, </a:t>
            </a:r>
            <a:r>
              <a:rPr lang="en-US" dirty="0" err="1" smtClean="0"/>
              <a:t>dbo.Customer.CityID</a:t>
            </a:r>
            <a:endParaRPr lang="en-US" dirty="0" smtClean="0"/>
          </a:p>
          <a:p>
            <a:r>
              <a:rPr lang="en-US" dirty="0" smtClean="0"/>
              <a:t>FROM   </a:t>
            </a:r>
            <a:r>
              <a:rPr lang="en-US" dirty="0" err="1" smtClean="0"/>
              <a:t>dbo.Bicycle</a:t>
            </a:r>
            <a:r>
              <a:rPr lang="en-US" dirty="0" smtClean="0"/>
              <a:t> </a:t>
            </a:r>
          </a:p>
          <a:p>
            <a:r>
              <a:rPr lang="en-US" dirty="0" smtClean="0"/>
              <a:t>INNER JOIN  </a:t>
            </a:r>
            <a:r>
              <a:rPr lang="en-US" dirty="0" err="1" smtClean="0"/>
              <a:t>dbo.Customer</a:t>
            </a:r>
            <a:r>
              <a:rPr lang="en-US" dirty="0" smtClean="0"/>
              <a:t> </a:t>
            </a:r>
          </a:p>
          <a:p>
            <a:r>
              <a:rPr lang="en-US" dirty="0" smtClean="0"/>
              <a:t>	ON </a:t>
            </a:r>
            <a:r>
              <a:rPr lang="en-US" dirty="0" err="1" smtClean="0"/>
              <a:t>dbo.Bicycle.CustomerID</a:t>
            </a:r>
            <a:r>
              <a:rPr lang="en-US" dirty="0" smtClean="0"/>
              <a:t> = </a:t>
            </a:r>
            <a:r>
              <a:rPr lang="en-US" dirty="0" err="1" smtClean="0"/>
              <a:t>dbo.Customer.CustomerID</a:t>
            </a:r>
            <a:r>
              <a:rPr lang="en-US" dirty="0" smtClean="0"/>
              <a:t> </a:t>
            </a:r>
          </a:p>
          <a:p>
            <a:r>
              <a:rPr lang="en-US" dirty="0" smtClean="0"/>
              <a:t>INNER JOIN </a:t>
            </a:r>
            <a:r>
              <a:rPr lang="en-US" dirty="0" err="1" smtClean="0"/>
              <a:t>dbo.City</a:t>
            </a:r>
            <a:r>
              <a:rPr lang="en-US" dirty="0" smtClean="0"/>
              <a:t> </a:t>
            </a:r>
          </a:p>
          <a:p>
            <a:r>
              <a:rPr lang="en-US" dirty="0" smtClean="0"/>
              <a:t>	ON </a:t>
            </a:r>
            <a:r>
              <a:rPr lang="en-US" dirty="0" err="1" smtClean="0"/>
              <a:t>dbo.Customer.CityID</a:t>
            </a:r>
            <a:r>
              <a:rPr lang="en-US" dirty="0" smtClean="0"/>
              <a:t> = </a:t>
            </a:r>
            <a:r>
              <a:rPr lang="en-US" dirty="0" err="1" smtClean="0"/>
              <a:t>dbo.City.CityID</a:t>
            </a:r>
            <a:endParaRPr lang="en-US" dirty="0" smtClean="0"/>
          </a:p>
          <a:p>
            <a:r>
              <a:rPr lang="en-US" dirty="0" smtClean="0"/>
              <a:t>WHERE (dbo.City.Population2000 IS NOT NULL) AND (dbo.City.Income2004 IS NOT NULL)</a:t>
            </a:r>
          </a:p>
          <a:p>
            <a:r>
              <a:rPr lang="en-US" dirty="0" smtClean="0"/>
              <a:t>GROUP BY CAST(</a:t>
            </a:r>
            <a:r>
              <a:rPr lang="en-US" dirty="0" err="1" smtClean="0"/>
              <a:t>dbo.Customer.CityID</a:t>
            </a:r>
            <a:r>
              <a:rPr lang="en-US" dirty="0" smtClean="0"/>
              <a:t> AS </a:t>
            </a:r>
            <a:r>
              <a:rPr lang="en-US" dirty="0" err="1" smtClean="0"/>
              <a:t>nvarchar</a:t>
            </a:r>
            <a:r>
              <a:rPr lang="en-US" dirty="0" smtClean="0"/>
              <a:t>) + N' -' + CAST(YEAR(</a:t>
            </a:r>
            <a:r>
              <a:rPr lang="en-US" dirty="0" err="1" smtClean="0"/>
              <a:t>dbo.Bicycle.OrderDate</a:t>
            </a:r>
            <a:r>
              <a:rPr lang="en-US" dirty="0" smtClean="0"/>
              <a:t>) AS </a:t>
            </a:r>
            <a:r>
              <a:rPr lang="en-US" dirty="0" err="1" smtClean="0"/>
              <a:t>nvarchar</a:t>
            </a:r>
            <a:r>
              <a:rPr lang="en-US" dirty="0" smtClean="0"/>
              <a:t>), dbo.City.Population2000, 	dbo.City.Income2004, </a:t>
            </a:r>
          </a:p>
          <a:p>
            <a:r>
              <a:rPr lang="en-US" dirty="0" smtClean="0"/>
              <a:t>	YEAR(</a:t>
            </a:r>
            <a:r>
              <a:rPr lang="en-US" dirty="0" err="1" smtClean="0"/>
              <a:t>dbo.Bicycle.OrderDate</a:t>
            </a:r>
            <a:r>
              <a:rPr lang="en-US" dirty="0" smtClean="0"/>
              <a:t>), </a:t>
            </a:r>
            <a:r>
              <a:rPr lang="en-US" dirty="0" err="1" smtClean="0"/>
              <a:t>dbo.Customer.CityID</a:t>
            </a:r>
            <a:endParaRPr lang="en-US" dirty="0" smtClean="0"/>
          </a:p>
        </p:txBody>
      </p:sp>
      <p:sp>
        <p:nvSpPr>
          <p:cNvPr id="4" name="TextBox 3"/>
          <p:cNvSpPr txBox="1"/>
          <p:nvPr/>
        </p:nvSpPr>
        <p:spPr>
          <a:xfrm>
            <a:off x="1579419" y="1197033"/>
            <a:ext cx="5470215" cy="369332"/>
          </a:xfrm>
          <a:prstGeom prst="rect">
            <a:avLst/>
          </a:prstGeom>
          <a:noFill/>
        </p:spPr>
        <p:txBody>
          <a:bodyPr wrap="none" rtlCol="0">
            <a:spAutoFit/>
          </a:bodyPr>
          <a:lstStyle/>
          <a:p>
            <a:r>
              <a:rPr lang="en-US" dirty="0" smtClean="0">
                <a:solidFill>
                  <a:schemeClr val="tx2"/>
                </a:solidFill>
              </a:rPr>
              <a:t>In Data Source View, Create a Named Query: </a:t>
            </a:r>
            <a:r>
              <a:rPr lang="en-US" dirty="0" err="1" smtClean="0">
                <a:solidFill>
                  <a:schemeClr val="tx2"/>
                </a:solidFill>
              </a:rPr>
              <a:t>SalesByCity</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Mining: Regression</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676101" y="1366751"/>
            <a:ext cx="4494415" cy="4073064"/>
          </a:xfrm>
          <a:prstGeom prst="rect">
            <a:avLst/>
          </a:prstGeom>
          <a:noFill/>
          <a:ln w="9525">
            <a:noFill/>
            <a:miter lim="800000"/>
            <a:headEnd/>
            <a:tailEnd/>
          </a:ln>
        </p:spPr>
      </p:pic>
      <p:sp>
        <p:nvSpPr>
          <p:cNvPr id="4" name="TextBox 3"/>
          <p:cNvSpPr txBox="1"/>
          <p:nvPr/>
        </p:nvSpPr>
        <p:spPr>
          <a:xfrm>
            <a:off x="5469775" y="1512916"/>
            <a:ext cx="3358341" cy="3970318"/>
          </a:xfrm>
          <a:prstGeom prst="rect">
            <a:avLst/>
          </a:prstGeom>
          <a:noFill/>
        </p:spPr>
        <p:txBody>
          <a:bodyPr wrap="square" rtlCol="0">
            <a:spAutoFit/>
          </a:bodyPr>
          <a:lstStyle/>
          <a:p>
            <a:pPr marL="342900" indent="-342900">
              <a:buAutoNum type="arabicPeriod"/>
            </a:pPr>
            <a:r>
              <a:rPr lang="en-US" dirty="0" smtClean="0"/>
              <a:t>Right-click Mining Structures and pick New Mining Structure.</a:t>
            </a:r>
          </a:p>
          <a:p>
            <a:pPr marL="342900" indent="-342900">
              <a:buAutoNum type="arabicPeriod"/>
            </a:pPr>
            <a:r>
              <a:rPr lang="en-US" dirty="0" smtClean="0"/>
              <a:t>Choose the Data Source View that contains the named query and select it as the Case table.</a:t>
            </a:r>
          </a:p>
          <a:p>
            <a:pPr marL="342900" indent="-342900">
              <a:buAutoNum type="arabicPeriod"/>
            </a:pPr>
            <a:r>
              <a:rPr lang="en-US" dirty="0" smtClean="0"/>
              <a:t>Select </a:t>
            </a:r>
            <a:r>
              <a:rPr lang="en-US" dirty="0" err="1" smtClean="0"/>
              <a:t>CityYear</a:t>
            </a:r>
            <a:r>
              <a:rPr lang="en-US" dirty="0" smtClean="0"/>
              <a:t> as the key column if it is not already checked.</a:t>
            </a:r>
          </a:p>
          <a:p>
            <a:pPr marL="342900" indent="-342900">
              <a:buAutoNum type="arabicPeriod"/>
            </a:pPr>
            <a:r>
              <a:rPr lang="en-US" dirty="0" smtClean="0"/>
              <a:t>Select </a:t>
            </a:r>
            <a:r>
              <a:rPr lang="en-US" dirty="0" err="1" smtClean="0"/>
              <a:t>SalesTotal</a:t>
            </a:r>
            <a:r>
              <a:rPr lang="en-US" dirty="0" smtClean="0"/>
              <a:t> as the predictable attribute.</a:t>
            </a:r>
          </a:p>
          <a:p>
            <a:pPr marL="342900" indent="-342900">
              <a:buAutoNum type="arabicPeriod"/>
            </a:pPr>
            <a:r>
              <a:rPr lang="en-US" dirty="0" smtClean="0"/>
              <a:t>For Income, Population, and </a:t>
            </a:r>
            <a:r>
              <a:rPr lang="en-US" dirty="0" err="1" smtClean="0"/>
              <a:t>SaleYear</a:t>
            </a:r>
            <a:r>
              <a:rPr lang="en-US" dirty="0" smtClean="0"/>
              <a:t>, check the Input box.</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Node Results</a:t>
            </a:r>
            <a:endParaRPr lang="en-US" dirty="0"/>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70" y="1283412"/>
            <a:ext cx="7118253" cy="529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Results: Microsoft</a:t>
            </a:r>
            <a:endParaRPr lang="en-US" dirty="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629" y="1270208"/>
            <a:ext cx="4937760" cy="50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Scatter Chart</a:t>
            </a:r>
            <a:endParaRPr lang="en-US" dirty="0"/>
          </a:p>
        </p:txBody>
      </p:sp>
      <p:sp>
        <p:nvSpPr>
          <p:cNvPr id="4" name="TextBox 3"/>
          <p:cNvSpPr txBox="1"/>
          <p:nvPr/>
        </p:nvSpPr>
        <p:spPr>
          <a:xfrm>
            <a:off x="1850435" y="5822426"/>
            <a:ext cx="5885411" cy="646331"/>
          </a:xfrm>
          <a:prstGeom prst="rect">
            <a:avLst/>
          </a:prstGeom>
          <a:noFill/>
        </p:spPr>
        <p:txBody>
          <a:bodyPr wrap="square" rtlCol="0">
            <a:spAutoFit/>
          </a:bodyPr>
          <a:lstStyle/>
          <a:p>
            <a:r>
              <a:rPr lang="en-US" dirty="0" smtClean="0"/>
              <a:t>Mining Accuracy Chart: Scatter chart of predicted v. actual Y values taken from the holdout dataset.</a:t>
            </a:r>
            <a:endParaRPr lang="en-US" dirty="0"/>
          </a:p>
        </p:txBody>
      </p:sp>
      <p:pic>
        <p:nvPicPr>
          <p:cNvPr id="798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4" t="11088" r="29643" b="16682"/>
          <a:stretch/>
        </p:blipFill>
        <p:spPr bwMode="auto">
          <a:xfrm>
            <a:off x="2051426" y="1255650"/>
            <a:ext cx="5629534" cy="4495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Validation</a:t>
            </a:r>
            <a:endParaRPr lang="en-US" dirty="0"/>
          </a:p>
        </p:txBody>
      </p:sp>
      <p:sp>
        <p:nvSpPr>
          <p:cNvPr id="4" name="TextBox 3"/>
          <p:cNvSpPr txBox="1"/>
          <p:nvPr/>
        </p:nvSpPr>
        <p:spPr>
          <a:xfrm>
            <a:off x="1230284" y="1063045"/>
            <a:ext cx="6706195" cy="369332"/>
          </a:xfrm>
          <a:prstGeom prst="rect">
            <a:avLst/>
          </a:prstGeom>
          <a:noFill/>
        </p:spPr>
        <p:txBody>
          <a:bodyPr wrap="none" rtlCol="0">
            <a:spAutoFit/>
          </a:bodyPr>
          <a:lstStyle/>
          <a:p>
            <a:r>
              <a:rPr lang="en-US" dirty="0" smtClean="0"/>
              <a:t>Goal: Test if some groups of data have a different effect on the results.</a:t>
            </a:r>
            <a:endParaRPr lang="en-US" dirty="0"/>
          </a:p>
        </p:txBody>
      </p:sp>
      <p:sp>
        <p:nvSpPr>
          <p:cNvPr id="5" name="TextBox 4"/>
          <p:cNvSpPr txBox="1"/>
          <p:nvPr/>
        </p:nvSpPr>
        <p:spPr>
          <a:xfrm>
            <a:off x="46777" y="1378704"/>
            <a:ext cx="3025833" cy="5355312"/>
          </a:xfrm>
          <a:prstGeom prst="rect">
            <a:avLst/>
          </a:prstGeom>
          <a:noFill/>
        </p:spPr>
        <p:txBody>
          <a:bodyPr wrap="square" rtlCol="0">
            <a:spAutoFit/>
          </a:bodyPr>
          <a:lstStyle/>
          <a:p>
            <a:pPr marL="342900" indent="-342900">
              <a:buAutoNum type="arabicPeriod"/>
            </a:pPr>
            <a:r>
              <a:rPr lang="en-US" dirty="0" smtClean="0"/>
              <a:t>Set the number of folds (partitions of data): 5.</a:t>
            </a:r>
          </a:p>
          <a:p>
            <a:pPr marL="342900" indent="-342900">
              <a:buAutoNum type="arabicPeriod"/>
            </a:pPr>
            <a:r>
              <a:rPr lang="en-US" dirty="0" smtClean="0"/>
              <a:t>Set Max Cases (number of data rows) to 0 to use all training data.</a:t>
            </a:r>
          </a:p>
          <a:p>
            <a:pPr marL="342900" indent="-342900">
              <a:buAutoNum type="arabicPeriod"/>
            </a:pPr>
            <a:r>
              <a:rPr lang="en-US" dirty="0" smtClean="0"/>
              <a:t>Get Results.</a:t>
            </a:r>
          </a:p>
          <a:p>
            <a:pPr marL="342900" indent="-342900">
              <a:buAutoNum type="arabicPeriod"/>
            </a:pPr>
            <a:r>
              <a:rPr lang="en-US" dirty="0" smtClean="0"/>
              <a:t>Root mean square error (RMSE) is a measure of the difference between actual and predicted values. Mean absolute deviation (MAD) is similar but uses absolute value instead of squaring the errors. Values should be roughly equal across partitions.</a:t>
            </a:r>
          </a:p>
          <a:p>
            <a:pPr marL="342900" indent="-342900">
              <a:buAutoNum type="arabicPeriod"/>
            </a:pPr>
            <a:r>
              <a:rPr lang="en-US" dirty="0" smtClean="0"/>
              <a:t>RMSE should match the standard error from least-squares regression.</a:t>
            </a:r>
            <a:endParaRPr lang="en-US" dirty="0"/>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0" name="Object 2"/>
          <p:cNvGraphicFramePr>
            <a:graphicFrameLocks noChangeAspect="1"/>
          </p:cNvGraphicFramePr>
          <p:nvPr/>
        </p:nvGraphicFramePr>
        <p:xfrm>
          <a:off x="3913888" y="5578820"/>
          <a:ext cx="1731962" cy="800100"/>
        </p:xfrm>
        <a:graphic>
          <a:graphicData uri="http://schemas.openxmlformats.org/presentationml/2006/ole">
            <mc:AlternateContent xmlns:mc="http://schemas.openxmlformats.org/markup-compatibility/2006">
              <mc:Choice xmlns:v="urn:schemas-microsoft-com:vml" Requires="v">
                <p:oleObj spid="_x0000_s17523" name="Document" r:id="rId3" imgW="1748081" imgH="810161" progId="Word.Document.12">
                  <p:embed/>
                </p:oleObj>
              </mc:Choice>
              <mc:Fallback>
                <p:oleObj name="Document" r:id="rId3" imgW="1748081" imgH="810161"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888" y="5578820"/>
                        <a:ext cx="173196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3"/>
          <p:cNvGraphicFramePr>
            <a:graphicFrameLocks noChangeAspect="1"/>
          </p:cNvGraphicFramePr>
          <p:nvPr/>
        </p:nvGraphicFramePr>
        <p:xfrm>
          <a:off x="6800850" y="5685155"/>
          <a:ext cx="1828800" cy="506413"/>
        </p:xfrm>
        <a:graphic>
          <a:graphicData uri="http://schemas.openxmlformats.org/presentationml/2006/ole">
            <mc:AlternateContent xmlns:mc="http://schemas.openxmlformats.org/markup-compatibility/2006">
              <mc:Choice xmlns:v="urn:schemas-microsoft-com:vml" Requires="v">
                <p:oleObj spid="_x0000_s17524" name="Document" r:id="rId5" imgW="1863754" imgH="515393" progId="Word.Document.12">
                  <p:embed/>
                </p:oleObj>
              </mc:Choice>
              <mc:Fallback>
                <p:oleObj name="Document" r:id="rId5" imgW="1863754" imgH="515393"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0" y="5685155"/>
                        <a:ext cx="18288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3076413" y="5746772"/>
            <a:ext cx="893193" cy="369332"/>
          </a:xfrm>
          <a:prstGeom prst="rect">
            <a:avLst/>
          </a:prstGeom>
          <a:noFill/>
        </p:spPr>
        <p:txBody>
          <a:bodyPr wrap="none" rtlCol="0">
            <a:spAutoFit/>
          </a:bodyPr>
          <a:lstStyle/>
          <a:p>
            <a:r>
              <a:rPr lang="en-US" dirty="0" smtClean="0"/>
              <a:t>RMSE =</a:t>
            </a:r>
            <a:endParaRPr lang="en-US" dirty="0"/>
          </a:p>
        </p:txBody>
      </p:sp>
      <p:sp>
        <p:nvSpPr>
          <p:cNvPr id="14" name="TextBox 13"/>
          <p:cNvSpPr txBox="1"/>
          <p:nvPr/>
        </p:nvSpPr>
        <p:spPr>
          <a:xfrm>
            <a:off x="5796364" y="5746772"/>
            <a:ext cx="772969" cy="369332"/>
          </a:xfrm>
          <a:prstGeom prst="rect">
            <a:avLst/>
          </a:prstGeom>
          <a:noFill/>
        </p:spPr>
        <p:txBody>
          <a:bodyPr wrap="none" rtlCol="0">
            <a:spAutoFit/>
          </a:bodyPr>
          <a:lstStyle/>
          <a:p>
            <a:r>
              <a:rPr lang="en-US" dirty="0" smtClean="0"/>
              <a:t>MAD=</a:t>
            </a:r>
            <a:endParaRPr lang="en-US" dirty="0"/>
          </a:p>
        </p:txBody>
      </p:sp>
      <p:sp>
        <p:nvSpPr>
          <p:cNvPr id="15" name="TextBox 14"/>
          <p:cNvSpPr txBox="1"/>
          <p:nvPr/>
        </p:nvSpPr>
        <p:spPr>
          <a:xfrm>
            <a:off x="3810000" y="6355080"/>
            <a:ext cx="3019673" cy="369332"/>
          </a:xfrm>
          <a:prstGeom prst="rect">
            <a:avLst/>
          </a:prstGeom>
          <a:noFill/>
        </p:spPr>
        <p:txBody>
          <a:bodyPr wrap="none" rtlCol="0">
            <a:spAutoFit/>
          </a:bodyPr>
          <a:lstStyle/>
          <a:p>
            <a:r>
              <a:rPr lang="en-US" dirty="0" smtClean="0"/>
              <a:t>2230 v. standard error of 2234</a:t>
            </a:r>
            <a:endParaRPr lang="en-US" dirty="0"/>
          </a:p>
        </p:txBody>
      </p:sp>
      <p:pic>
        <p:nvPicPr>
          <p:cNvPr id="17424" name="Picture 16"/>
          <p:cNvPicPr>
            <a:picLocks noChangeAspect="1" noChangeArrowheads="1"/>
          </p:cNvPicPr>
          <p:nvPr/>
        </p:nvPicPr>
        <p:blipFill rotWithShape="1">
          <a:blip r:embed="rId7">
            <a:extLst>
              <a:ext uri="{28A0092B-C50C-407E-A947-70E740481C1C}">
                <a14:useLocalDpi xmlns:a14="http://schemas.microsoft.com/office/drawing/2010/main" val="0"/>
              </a:ext>
            </a:extLst>
          </a:blip>
          <a:srcRect l="3064" t="16410" r="31646" b="15165"/>
          <a:stretch/>
        </p:blipFill>
        <p:spPr bwMode="auto">
          <a:xfrm>
            <a:off x="3331586" y="1560920"/>
            <a:ext cx="4546322" cy="383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a:t>
            </a:r>
            <a:endParaRPr lang="en-US" dirty="0"/>
          </a:p>
        </p:txBody>
      </p:sp>
      <p:sp>
        <p:nvSpPr>
          <p:cNvPr id="3" name="Rectangle 2"/>
          <p:cNvSpPr/>
          <p:nvPr/>
        </p:nvSpPr>
        <p:spPr>
          <a:xfrm>
            <a:off x="2209800" y="2438400"/>
            <a:ext cx="1143000" cy="914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Sales by City</a:t>
            </a:r>
            <a:endParaRPr lang="en-US" dirty="0">
              <a:solidFill>
                <a:schemeClr val="tx1"/>
              </a:solidFill>
            </a:endParaRPr>
          </a:p>
        </p:txBody>
      </p:sp>
      <p:sp>
        <p:nvSpPr>
          <p:cNvPr id="4" name="Rectangle 3"/>
          <p:cNvSpPr/>
          <p:nvPr/>
        </p:nvSpPr>
        <p:spPr>
          <a:xfrm>
            <a:off x="1981200" y="1219200"/>
            <a:ext cx="914400" cy="533400"/>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Income</a:t>
            </a:r>
            <a:endParaRPr lang="en-US" dirty="0">
              <a:solidFill>
                <a:schemeClr val="tx1"/>
              </a:solidFill>
            </a:endParaRPr>
          </a:p>
        </p:txBody>
      </p:sp>
      <p:sp>
        <p:nvSpPr>
          <p:cNvPr id="5" name="Rectangle 4"/>
          <p:cNvSpPr/>
          <p:nvPr/>
        </p:nvSpPr>
        <p:spPr>
          <a:xfrm>
            <a:off x="4343400" y="1828800"/>
            <a:ext cx="1219200" cy="533400"/>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Population</a:t>
            </a:r>
            <a:endParaRPr lang="en-US" dirty="0">
              <a:solidFill>
                <a:schemeClr val="tx1"/>
              </a:solidFill>
            </a:endParaRPr>
          </a:p>
        </p:txBody>
      </p:sp>
      <p:sp>
        <p:nvSpPr>
          <p:cNvPr id="6" name="Rectangle 5"/>
          <p:cNvSpPr/>
          <p:nvPr/>
        </p:nvSpPr>
        <p:spPr>
          <a:xfrm>
            <a:off x="381000" y="2209800"/>
            <a:ext cx="914400" cy="533400"/>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Year</a:t>
            </a:r>
            <a:endParaRPr lang="en-US" dirty="0">
              <a:solidFill>
                <a:schemeClr val="tx1"/>
              </a:solidFill>
            </a:endParaRPr>
          </a:p>
        </p:txBody>
      </p:sp>
      <p:cxnSp>
        <p:nvCxnSpPr>
          <p:cNvPr id="9" name="Straight Arrow Connector 8"/>
          <p:cNvCxnSpPr>
            <a:stCxn id="6" idx="3"/>
            <a:endCxn id="3" idx="1"/>
          </p:cNvCxnSpPr>
          <p:nvPr/>
        </p:nvCxnSpPr>
        <p:spPr>
          <a:xfrm>
            <a:off x="1295400" y="2476500"/>
            <a:ext cx="914400" cy="419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3" idx="0"/>
          </p:cNvCxnSpPr>
          <p:nvPr/>
        </p:nvCxnSpPr>
        <p:spPr>
          <a:xfrm rot="16200000" flipH="1">
            <a:off x="2266950" y="1924050"/>
            <a:ext cx="685800" cy="342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1"/>
            <a:endCxn id="3" idx="3"/>
          </p:cNvCxnSpPr>
          <p:nvPr/>
        </p:nvCxnSpPr>
        <p:spPr>
          <a:xfrm rot="10800000" flipV="1">
            <a:off x="3352800" y="2095500"/>
            <a:ext cx="990600" cy="800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3429000"/>
            <a:ext cx="4747262" cy="369332"/>
          </a:xfrm>
          <a:prstGeom prst="rect">
            <a:avLst/>
          </a:prstGeom>
          <a:noFill/>
        </p:spPr>
        <p:txBody>
          <a:bodyPr wrap="none" rtlCol="0">
            <a:spAutoFit/>
          </a:bodyPr>
          <a:lstStyle/>
          <a:p>
            <a:r>
              <a:rPr lang="en-US" dirty="0" smtClean="0"/>
              <a:t>Sales = b</a:t>
            </a:r>
            <a:r>
              <a:rPr lang="en-US" baseline="-25000" dirty="0" smtClean="0"/>
              <a:t>0</a:t>
            </a:r>
            <a:r>
              <a:rPr lang="en-US" dirty="0" smtClean="0"/>
              <a:t> + b</a:t>
            </a:r>
            <a:r>
              <a:rPr lang="en-US" baseline="-25000" dirty="0" smtClean="0"/>
              <a:t>1</a:t>
            </a:r>
            <a:r>
              <a:rPr lang="en-US" dirty="0" smtClean="0"/>
              <a:t> Population + b</a:t>
            </a:r>
            <a:r>
              <a:rPr lang="en-US" baseline="-25000" dirty="0" smtClean="0"/>
              <a:t>2</a:t>
            </a:r>
            <a:r>
              <a:rPr lang="en-US" dirty="0" smtClean="0"/>
              <a:t> Income + b</a:t>
            </a:r>
            <a:r>
              <a:rPr lang="en-US" baseline="-25000" dirty="0" smtClean="0"/>
              <a:t>3</a:t>
            </a:r>
            <a:r>
              <a:rPr lang="en-US" dirty="0" smtClean="0"/>
              <a:t> Year </a:t>
            </a:r>
            <a:endParaRPr lang="en-US" dirty="0"/>
          </a:p>
        </p:txBody>
      </p:sp>
      <p:sp>
        <p:nvSpPr>
          <p:cNvPr id="22" name="Rectangle 21"/>
          <p:cNvSpPr/>
          <p:nvPr/>
        </p:nvSpPr>
        <p:spPr>
          <a:xfrm>
            <a:off x="381000" y="4724400"/>
            <a:ext cx="990600" cy="533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a:t>
            </a:r>
            <a:endParaRPr lang="en-US" dirty="0">
              <a:solidFill>
                <a:schemeClr val="tx1"/>
              </a:solidFill>
            </a:endParaRPr>
          </a:p>
        </p:txBody>
      </p:sp>
      <p:sp>
        <p:nvSpPr>
          <p:cNvPr id="23" name="Rectangle 22"/>
          <p:cNvSpPr/>
          <p:nvPr/>
        </p:nvSpPr>
        <p:spPr>
          <a:xfrm>
            <a:off x="2133600" y="4572000"/>
            <a:ext cx="1295400" cy="838200"/>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Sale Year &gt;= 2006</a:t>
            </a:r>
            <a:endParaRPr lang="en-US" dirty="0">
              <a:solidFill>
                <a:schemeClr val="tx1"/>
              </a:solidFill>
            </a:endParaRPr>
          </a:p>
        </p:txBody>
      </p:sp>
      <p:sp>
        <p:nvSpPr>
          <p:cNvPr id="24" name="Rectangle 23"/>
          <p:cNvSpPr/>
          <p:nvPr/>
        </p:nvSpPr>
        <p:spPr>
          <a:xfrm>
            <a:off x="2133600" y="5791200"/>
            <a:ext cx="1295400" cy="838200"/>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Sale Year     &lt; 1996</a:t>
            </a:r>
            <a:endParaRPr lang="en-US" dirty="0">
              <a:solidFill>
                <a:schemeClr val="tx1"/>
              </a:solidFill>
            </a:endParaRPr>
          </a:p>
        </p:txBody>
      </p:sp>
      <p:sp>
        <p:nvSpPr>
          <p:cNvPr id="25" name="TextBox 24"/>
          <p:cNvSpPr txBox="1"/>
          <p:nvPr/>
        </p:nvSpPr>
        <p:spPr>
          <a:xfrm>
            <a:off x="3810000" y="4667935"/>
            <a:ext cx="4316695" cy="646331"/>
          </a:xfrm>
          <a:prstGeom prst="rect">
            <a:avLst/>
          </a:prstGeom>
          <a:noFill/>
        </p:spPr>
        <p:txBody>
          <a:bodyPr wrap="none" rtlCol="0">
            <a:spAutoFit/>
          </a:bodyPr>
          <a:lstStyle/>
          <a:p>
            <a:r>
              <a:rPr lang="en-US" dirty="0" smtClean="0"/>
              <a:t>  Sale Price = 4938 + 74.45*(SaleYear-2007)  </a:t>
            </a:r>
          </a:p>
          <a:p>
            <a:r>
              <a:rPr lang="en-US" dirty="0" smtClean="0"/>
              <a:t>	+ 26*(FrameSize-39.75)</a:t>
            </a:r>
            <a:endParaRPr lang="en-US" dirty="0"/>
          </a:p>
        </p:txBody>
      </p:sp>
      <p:sp>
        <p:nvSpPr>
          <p:cNvPr id="26" name="TextBox 25"/>
          <p:cNvSpPr txBox="1"/>
          <p:nvPr/>
        </p:nvSpPr>
        <p:spPr>
          <a:xfrm>
            <a:off x="3810000" y="5887135"/>
            <a:ext cx="4036170" cy="646331"/>
          </a:xfrm>
          <a:prstGeom prst="rect">
            <a:avLst/>
          </a:prstGeom>
          <a:noFill/>
        </p:spPr>
        <p:txBody>
          <a:bodyPr wrap="none" rtlCol="0">
            <a:spAutoFit/>
          </a:bodyPr>
          <a:lstStyle/>
          <a:p>
            <a:r>
              <a:rPr lang="en-US" dirty="0" smtClean="0"/>
              <a:t>  Sale Price = 2489 – 106*(SaleYear-1994)</a:t>
            </a:r>
          </a:p>
          <a:p>
            <a:r>
              <a:rPr lang="en-US" dirty="0" smtClean="0"/>
              <a:t>	+ 18.5*(FrameSize-43.6)</a:t>
            </a:r>
            <a:endParaRPr lang="en-US" dirty="0"/>
          </a:p>
        </p:txBody>
      </p:sp>
      <p:cxnSp>
        <p:nvCxnSpPr>
          <p:cNvPr id="28" name="Straight Connector 27"/>
          <p:cNvCxnSpPr>
            <a:stCxn id="22" idx="3"/>
            <a:endCxn id="23" idx="1"/>
          </p:cNvCxnSpPr>
          <p:nvPr/>
        </p:nvCxnSpPr>
        <p:spPr>
          <a:xfrm>
            <a:off x="1371600" y="4991100"/>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3"/>
            <a:endCxn id="24" idx="1"/>
          </p:cNvCxnSpPr>
          <p:nvPr/>
        </p:nvCxnSpPr>
        <p:spPr>
          <a:xfrm>
            <a:off x="1371600" y="4991100"/>
            <a:ext cx="7620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3"/>
          </p:cNvCxnSpPr>
          <p:nvPr/>
        </p:nvCxnSpPr>
        <p:spPr>
          <a:xfrm flipV="1">
            <a:off x="1371600" y="4191000"/>
            <a:ext cx="685800" cy="800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2" idx="3"/>
          </p:cNvCxnSpPr>
          <p:nvPr/>
        </p:nvCxnSpPr>
        <p:spPr>
          <a:xfrm>
            <a:off x="1371600" y="4991100"/>
            <a:ext cx="457200" cy="148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3" idx="3"/>
            <a:endCxn id="25" idx="1"/>
          </p:cNvCxnSpPr>
          <p:nvPr/>
        </p:nvCxnSpPr>
        <p:spPr>
          <a:xfrm>
            <a:off x="3429000" y="4991100"/>
            <a:ext cx="381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4" idx="3"/>
            <a:endCxn id="26" idx="1"/>
          </p:cNvCxnSpPr>
          <p:nvPr/>
        </p:nvCxnSpPr>
        <p:spPr>
          <a:xfrm>
            <a:off x="3429000" y="6210300"/>
            <a:ext cx="381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738518" y="4800600"/>
            <a:ext cx="300082" cy="369332"/>
          </a:xfrm>
          <a:prstGeom prst="rect">
            <a:avLst/>
          </a:prstGeom>
          <a:noFill/>
        </p:spPr>
        <p:txBody>
          <a:bodyPr wrap="none" rtlCol="0">
            <a:spAutoFit/>
          </a:bodyPr>
          <a:lstStyle/>
          <a:p>
            <a:r>
              <a:rPr lang="en-US" dirty="0" smtClean="0"/>
              <a:t>+</a:t>
            </a:r>
            <a:endParaRPr lang="en-US" dirty="0"/>
          </a:p>
        </p:txBody>
      </p:sp>
      <p:sp>
        <p:nvSpPr>
          <p:cNvPr id="44" name="TextBox 43"/>
          <p:cNvSpPr txBox="1"/>
          <p:nvPr/>
        </p:nvSpPr>
        <p:spPr>
          <a:xfrm>
            <a:off x="3738518" y="6019800"/>
            <a:ext cx="300082" cy="369332"/>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Evaluation: Elasticity</a:t>
            </a:r>
            <a:endParaRPr lang="en-US" dirty="0"/>
          </a:p>
        </p:txBody>
      </p:sp>
      <p:sp>
        <p:nvSpPr>
          <p:cNvPr id="11" name="TextBox 10"/>
          <p:cNvSpPr txBox="1"/>
          <p:nvPr/>
        </p:nvSpPr>
        <p:spPr>
          <a:xfrm>
            <a:off x="1014153" y="1296785"/>
            <a:ext cx="5122108" cy="369332"/>
          </a:xfrm>
          <a:prstGeom prst="rect">
            <a:avLst/>
          </a:prstGeom>
          <a:noFill/>
        </p:spPr>
        <p:txBody>
          <a:bodyPr wrap="none" rtlCol="0">
            <a:spAutoFit/>
          </a:bodyPr>
          <a:lstStyle/>
          <a:p>
            <a:r>
              <a:rPr lang="en-US" dirty="0" smtClean="0"/>
              <a:t>Elasticity = percent change in Y / percent change in X</a:t>
            </a:r>
          </a:p>
        </p:txBody>
      </p:sp>
      <p:sp>
        <p:nvSpPr>
          <p:cNvPr id="143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48" name="Object 12"/>
          <p:cNvGraphicFramePr>
            <a:graphicFrameLocks noChangeAspect="1"/>
          </p:cNvGraphicFramePr>
          <p:nvPr/>
        </p:nvGraphicFramePr>
        <p:xfrm>
          <a:off x="2729099" y="1744633"/>
          <a:ext cx="841375" cy="644525"/>
        </p:xfrm>
        <a:graphic>
          <a:graphicData uri="http://schemas.openxmlformats.org/presentationml/2006/ole">
            <mc:AlternateContent xmlns:mc="http://schemas.openxmlformats.org/markup-compatibility/2006">
              <mc:Choice xmlns:v="urn:schemas-microsoft-com:vml" Requires="v">
                <p:oleObj spid="_x0000_s14518" name="Document" r:id="rId3" imgW="857284" imgH="648201" progId="Word.Document.12">
                  <p:embed/>
                </p:oleObj>
              </mc:Choice>
              <mc:Fallback>
                <p:oleObj name="Document" r:id="rId3" imgW="857284" imgH="648201" progId="Word.Document.12">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099" y="1744633"/>
                        <a:ext cx="841375"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51" name="Object 15"/>
          <p:cNvGraphicFramePr>
            <a:graphicFrameLocks noChangeAspect="1"/>
          </p:cNvGraphicFramePr>
          <p:nvPr/>
        </p:nvGraphicFramePr>
        <p:xfrm>
          <a:off x="3705992" y="1744633"/>
          <a:ext cx="865187" cy="683863"/>
        </p:xfrm>
        <a:graphic>
          <a:graphicData uri="http://schemas.openxmlformats.org/presentationml/2006/ole">
            <mc:AlternateContent xmlns:mc="http://schemas.openxmlformats.org/markup-compatibility/2006">
              <mc:Choice xmlns:v="urn:schemas-microsoft-com:vml" Requires="v">
                <p:oleObj spid="_x0000_s14519" name="Document" r:id="rId5" imgW="873860" imgH="648201" progId="Word.Document.12">
                  <p:embed/>
                </p:oleObj>
              </mc:Choice>
              <mc:Fallback>
                <p:oleObj name="Document" r:id="rId5" imgW="873860" imgH="648201" progId="Word.Document.12">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5992" y="1744633"/>
                        <a:ext cx="865187" cy="68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52" name="Object 16"/>
          <p:cNvGraphicFramePr>
            <a:graphicFrameLocks noChangeAspect="1"/>
          </p:cNvGraphicFramePr>
          <p:nvPr/>
        </p:nvGraphicFramePr>
        <p:xfrm>
          <a:off x="4764088" y="1870075"/>
          <a:ext cx="2286000" cy="511175"/>
        </p:xfrm>
        <a:graphic>
          <a:graphicData uri="http://schemas.openxmlformats.org/presentationml/2006/ole">
            <mc:AlternateContent xmlns:mc="http://schemas.openxmlformats.org/markup-compatibility/2006">
              <mc:Choice xmlns:v="urn:schemas-microsoft-com:vml" Requires="v">
                <p:oleObj spid="_x0000_s14520" name="Document" r:id="rId7" imgW="2297621" imgH="511794" progId="Word.Document.12">
                  <p:embed/>
                </p:oleObj>
              </mc:Choice>
              <mc:Fallback>
                <p:oleObj name="Document" r:id="rId7" imgW="2297621" imgH="511794" progId="Word.Document.12">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4088" y="1870075"/>
                        <a:ext cx="22860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902429676"/>
              </p:ext>
            </p:extLst>
          </p:nvPr>
        </p:nvGraphicFramePr>
        <p:xfrm>
          <a:off x="1291243" y="2693786"/>
          <a:ext cx="6096000" cy="185420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r>
                        <a:rPr lang="en-US" b="1" dirty="0" smtClean="0"/>
                        <a:t>Attribute</a:t>
                      </a:r>
                      <a:endParaRPr lang="en-US" b="1" dirty="0"/>
                    </a:p>
                  </a:txBody>
                  <a:tcPr>
                    <a:solidFill>
                      <a:srgbClr val="FFFFCC"/>
                    </a:solidFill>
                  </a:tcPr>
                </a:tc>
                <a:tc>
                  <a:txBody>
                    <a:bodyPr/>
                    <a:lstStyle/>
                    <a:p>
                      <a:r>
                        <a:rPr lang="en-US" b="1" dirty="0" smtClean="0"/>
                        <a:t>Coefficient</a:t>
                      </a:r>
                      <a:endParaRPr lang="en-US" b="1" dirty="0"/>
                    </a:p>
                  </a:txBody>
                  <a:tcPr>
                    <a:solidFill>
                      <a:srgbClr val="FFFFCC"/>
                    </a:solidFill>
                  </a:tcPr>
                </a:tc>
                <a:tc>
                  <a:txBody>
                    <a:bodyPr/>
                    <a:lstStyle/>
                    <a:p>
                      <a:r>
                        <a:rPr lang="en-US" b="1" dirty="0" smtClean="0"/>
                        <a:t>Average</a:t>
                      </a:r>
                      <a:endParaRPr lang="en-US" b="1" dirty="0"/>
                    </a:p>
                  </a:txBody>
                  <a:tcPr>
                    <a:solidFill>
                      <a:srgbClr val="FFFFCC"/>
                    </a:solidFill>
                  </a:tcPr>
                </a:tc>
                <a:tc>
                  <a:txBody>
                    <a:bodyPr/>
                    <a:lstStyle/>
                    <a:p>
                      <a:r>
                        <a:rPr lang="en-US" b="1" dirty="0" smtClean="0"/>
                        <a:t>Elasticity</a:t>
                      </a:r>
                      <a:endParaRPr lang="en-US" b="1" dirty="0"/>
                    </a:p>
                  </a:txBody>
                  <a:tcPr>
                    <a:solidFill>
                      <a:srgbClr val="FFFFCC"/>
                    </a:solidFill>
                  </a:tcPr>
                </a:tc>
              </a:tr>
              <a:tr h="370840">
                <a:tc>
                  <a:txBody>
                    <a:bodyPr/>
                    <a:lstStyle/>
                    <a:p>
                      <a:r>
                        <a:rPr lang="en-US" dirty="0" smtClean="0"/>
                        <a:t>Sales</a:t>
                      </a:r>
                      <a:endParaRPr lang="en-US" dirty="0"/>
                    </a:p>
                  </a:txBody>
                  <a:tcPr/>
                </a:tc>
                <a:tc>
                  <a:txBody>
                    <a:bodyPr/>
                    <a:lstStyle/>
                    <a:p>
                      <a:endParaRPr lang="en-US" dirty="0"/>
                    </a:p>
                  </a:txBody>
                  <a:tcPr/>
                </a:tc>
                <a:tc>
                  <a:txBody>
                    <a:bodyPr/>
                    <a:lstStyle/>
                    <a:p>
                      <a:pPr>
                        <a:tabLst>
                          <a:tab pos="798513" algn="dec"/>
                        </a:tabLst>
                      </a:pPr>
                      <a:r>
                        <a:rPr lang="en-US" dirty="0" smtClean="0"/>
                        <a:t>	5272.92</a:t>
                      </a:r>
                      <a:endParaRPr lang="en-US" dirty="0"/>
                    </a:p>
                  </a:txBody>
                  <a:tcPr/>
                </a:tc>
                <a:tc>
                  <a:txBody>
                    <a:bodyPr/>
                    <a:lstStyle/>
                    <a:p>
                      <a:endParaRPr lang="en-US"/>
                    </a:p>
                  </a:txBody>
                  <a:tcPr/>
                </a:tc>
              </a:tr>
              <a:tr h="370840">
                <a:tc>
                  <a:txBody>
                    <a:bodyPr/>
                    <a:lstStyle/>
                    <a:p>
                      <a:r>
                        <a:rPr lang="en-US" dirty="0" smtClean="0"/>
                        <a:t>Year</a:t>
                      </a:r>
                      <a:endParaRPr lang="en-US" dirty="0"/>
                    </a:p>
                  </a:txBody>
                  <a:tcPr/>
                </a:tc>
                <a:tc>
                  <a:txBody>
                    <a:bodyPr/>
                    <a:lstStyle/>
                    <a:p>
                      <a:pPr>
                        <a:tabLst>
                          <a:tab pos="565150" algn="dec"/>
                        </a:tabLst>
                      </a:pPr>
                      <a:r>
                        <a:rPr lang="en-US" dirty="0" smtClean="0"/>
                        <a:t>	339.07</a:t>
                      </a:r>
                      <a:endParaRPr lang="en-US" dirty="0"/>
                    </a:p>
                  </a:txBody>
                  <a:tcPr/>
                </a:tc>
                <a:tc>
                  <a:txBody>
                    <a:bodyPr/>
                    <a:lstStyle/>
                    <a:p>
                      <a:pPr>
                        <a:tabLst>
                          <a:tab pos="798513" algn="dec"/>
                        </a:tabLst>
                      </a:pPr>
                      <a:r>
                        <a:rPr lang="en-US" dirty="0" smtClean="0"/>
                        <a:t>	2004.66</a:t>
                      </a:r>
                      <a:endParaRPr lang="en-US" dirty="0"/>
                    </a:p>
                  </a:txBody>
                  <a:tcPr/>
                </a:tc>
                <a:tc>
                  <a:txBody>
                    <a:bodyPr/>
                    <a:lstStyle/>
                    <a:p>
                      <a:pPr>
                        <a:tabLst>
                          <a:tab pos="565150" algn="dec"/>
                        </a:tabLst>
                      </a:pPr>
                      <a:r>
                        <a:rPr lang="en-US" dirty="0" smtClean="0"/>
                        <a:t>	128.908</a:t>
                      </a:r>
                      <a:endParaRPr lang="en-US" dirty="0"/>
                    </a:p>
                  </a:txBody>
                  <a:tcPr/>
                </a:tc>
              </a:tr>
              <a:tr h="370840">
                <a:tc>
                  <a:txBody>
                    <a:bodyPr/>
                    <a:lstStyle/>
                    <a:p>
                      <a:r>
                        <a:rPr lang="en-US" dirty="0" smtClean="0"/>
                        <a:t>Population</a:t>
                      </a:r>
                      <a:endParaRPr lang="en-US" dirty="0"/>
                    </a:p>
                  </a:txBody>
                  <a:tcPr/>
                </a:tc>
                <a:tc>
                  <a:txBody>
                    <a:bodyPr/>
                    <a:lstStyle/>
                    <a:p>
                      <a:pPr>
                        <a:tabLst>
                          <a:tab pos="565150" algn="dec"/>
                        </a:tabLst>
                      </a:pPr>
                      <a:r>
                        <a:rPr lang="en-US" dirty="0" smtClean="0"/>
                        <a:t>	0.002424</a:t>
                      </a:r>
                      <a:endParaRPr lang="en-US" dirty="0"/>
                    </a:p>
                  </a:txBody>
                  <a:tcPr/>
                </a:tc>
                <a:tc>
                  <a:txBody>
                    <a:bodyPr/>
                    <a:lstStyle/>
                    <a:p>
                      <a:pPr>
                        <a:tabLst>
                          <a:tab pos="798513" algn="dec"/>
                        </a:tabLst>
                      </a:pPr>
                      <a:r>
                        <a:rPr lang="en-US" dirty="0" smtClean="0"/>
                        <a:t>	29505</a:t>
                      </a:r>
                      <a:endParaRPr lang="en-US" dirty="0"/>
                    </a:p>
                  </a:txBody>
                  <a:tcPr/>
                </a:tc>
                <a:tc>
                  <a:txBody>
                    <a:bodyPr/>
                    <a:lstStyle/>
                    <a:p>
                      <a:pPr>
                        <a:tabLst>
                          <a:tab pos="565150" algn="dec"/>
                        </a:tabLst>
                      </a:pPr>
                      <a:r>
                        <a:rPr lang="en-US" dirty="0" smtClean="0"/>
                        <a:t>	0.014</a:t>
                      </a:r>
                      <a:endParaRPr lang="en-US" dirty="0"/>
                    </a:p>
                  </a:txBody>
                  <a:tcPr/>
                </a:tc>
              </a:tr>
              <a:tr h="370840">
                <a:tc>
                  <a:txBody>
                    <a:bodyPr/>
                    <a:lstStyle/>
                    <a:p>
                      <a:r>
                        <a:rPr lang="en-US" dirty="0" smtClean="0"/>
                        <a:t>Income</a:t>
                      </a:r>
                      <a:endParaRPr lang="en-US" dirty="0"/>
                    </a:p>
                  </a:txBody>
                  <a:tcPr/>
                </a:tc>
                <a:tc>
                  <a:txBody>
                    <a:bodyPr/>
                    <a:lstStyle/>
                    <a:p>
                      <a:pPr>
                        <a:tabLst>
                          <a:tab pos="565150" algn="dec"/>
                        </a:tabLst>
                      </a:pPr>
                      <a:r>
                        <a:rPr lang="en-US" dirty="0" smtClean="0"/>
                        <a:t>	0.014487</a:t>
                      </a:r>
                      <a:endParaRPr lang="en-US" dirty="0"/>
                    </a:p>
                  </a:txBody>
                  <a:tcPr/>
                </a:tc>
                <a:tc>
                  <a:txBody>
                    <a:bodyPr/>
                    <a:lstStyle/>
                    <a:p>
                      <a:pPr>
                        <a:tabLst>
                          <a:tab pos="798513" algn="dec"/>
                        </a:tabLst>
                      </a:pPr>
                      <a:r>
                        <a:rPr lang="en-US" dirty="0" smtClean="0"/>
                        <a:t>	25060</a:t>
                      </a:r>
                      <a:endParaRPr lang="en-US" dirty="0"/>
                    </a:p>
                  </a:txBody>
                  <a:tcPr/>
                </a:tc>
                <a:tc>
                  <a:txBody>
                    <a:bodyPr/>
                    <a:lstStyle/>
                    <a:p>
                      <a:pPr>
                        <a:tabLst>
                          <a:tab pos="565150" algn="dec"/>
                        </a:tabLst>
                      </a:pPr>
                      <a:r>
                        <a:rPr lang="en-US" dirty="0" smtClean="0"/>
                        <a:t>	0.069</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3" name="TextBox 2"/>
          <p:cNvSpPr txBox="1"/>
          <p:nvPr/>
        </p:nvSpPr>
        <p:spPr>
          <a:xfrm>
            <a:off x="781396" y="1546167"/>
            <a:ext cx="4608377" cy="369332"/>
          </a:xfrm>
          <a:prstGeom prst="rect">
            <a:avLst/>
          </a:prstGeom>
          <a:noFill/>
        </p:spPr>
        <p:txBody>
          <a:bodyPr wrap="none" rtlCol="0">
            <a:spAutoFit/>
          </a:bodyPr>
          <a:lstStyle/>
          <a:p>
            <a:r>
              <a:rPr lang="en-US" dirty="0" smtClean="0"/>
              <a:t>For some  x values  (population, income, year): </a:t>
            </a:r>
            <a:endParaRPr lang="en-US" dirty="0"/>
          </a:p>
        </p:txBody>
      </p:sp>
      <p:graphicFrame>
        <p:nvGraphicFramePr>
          <p:cNvPr id="32771" name="Object 3"/>
          <p:cNvGraphicFramePr>
            <a:graphicFrameLocks noChangeAspect="1"/>
          </p:cNvGraphicFramePr>
          <p:nvPr>
            <p:extLst>
              <p:ext uri="{D42A27DB-BD31-4B8C-83A1-F6EECF244321}">
                <p14:modId xmlns:p14="http://schemas.microsoft.com/office/powerpoint/2010/main" val="1797473208"/>
              </p:ext>
            </p:extLst>
          </p:nvPr>
        </p:nvGraphicFramePr>
        <p:xfrm>
          <a:off x="5473931" y="1607125"/>
          <a:ext cx="3162300" cy="438150"/>
        </p:xfrm>
        <a:graphic>
          <a:graphicData uri="http://schemas.openxmlformats.org/presentationml/2006/ole">
            <mc:AlternateContent xmlns:mc="http://schemas.openxmlformats.org/markup-compatibility/2006">
              <mc:Choice xmlns:v="urn:schemas-microsoft-com:vml" Requires="v">
                <p:oleObj spid="_x0000_s32883" name="Document" r:id="rId3" imgW="3157057" imgH="438765" progId="Word.Document.12">
                  <p:embed/>
                </p:oleObj>
              </mc:Choice>
              <mc:Fallback>
                <p:oleObj name="Document" r:id="rId3" imgW="3157057" imgH="438765" progId="Word.Document.12">
                  <p:embed/>
                  <p:pic>
                    <p:nvPicPr>
                      <p:cNvPr id="0" name="Picture 3"/>
                      <p:cNvPicPr>
                        <a:picLocks noChangeAspect="1" noChangeArrowheads="1"/>
                      </p:cNvPicPr>
                      <p:nvPr/>
                    </p:nvPicPr>
                    <p:blipFill>
                      <a:blip r:embed="rId4"/>
                      <a:srcRect/>
                      <a:stretch>
                        <a:fillRect/>
                      </a:stretch>
                    </p:blipFill>
                    <p:spPr bwMode="auto">
                      <a:xfrm>
                        <a:off x="5473931" y="1607125"/>
                        <a:ext cx="31623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781396" y="1995054"/>
            <a:ext cx="7114448" cy="646331"/>
          </a:xfrm>
          <a:prstGeom prst="rect">
            <a:avLst/>
          </a:prstGeom>
          <a:noFill/>
        </p:spPr>
        <p:txBody>
          <a:bodyPr wrap="none" rtlCol="0">
            <a:spAutoFit/>
          </a:bodyPr>
          <a:lstStyle/>
          <a:p>
            <a:r>
              <a:rPr lang="en-US" dirty="0" smtClean="0"/>
              <a:t>Sales = -674881+ 0.002424 (80000) + 0.014487 (65000) + 339.07 (2012)</a:t>
            </a:r>
          </a:p>
          <a:p>
            <a:r>
              <a:rPr lang="en-US" dirty="0" smtClean="0"/>
              <a:t>          = 8462.6</a:t>
            </a:r>
            <a:endParaRPr lang="en-US" dirty="0"/>
          </a:p>
        </p:txBody>
      </p:sp>
      <p:graphicFrame>
        <p:nvGraphicFramePr>
          <p:cNvPr id="32772" name="Object 4"/>
          <p:cNvGraphicFramePr>
            <a:graphicFrameLocks noChangeAspect="1"/>
          </p:cNvGraphicFramePr>
          <p:nvPr/>
        </p:nvGraphicFramePr>
        <p:xfrm>
          <a:off x="3345872" y="3084368"/>
          <a:ext cx="3314700" cy="457200"/>
        </p:xfrm>
        <a:graphic>
          <a:graphicData uri="http://schemas.openxmlformats.org/presentationml/2006/ole">
            <mc:AlternateContent xmlns:mc="http://schemas.openxmlformats.org/markup-compatibility/2006">
              <mc:Choice xmlns:v="urn:schemas-microsoft-com:vml" Requires="v">
                <p:oleObj spid="_x0000_s32884" name="Document" r:id="rId5" imgW="3318146" imgH="457088" progId="Word.Document.12">
                  <p:embed/>
                </p:oleObj>
              </mc:Choice>
              <mc:Fallback>
                <p:oleObj name="Document" r:id="rId5" imgW="3318146" imgH="457088"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872" y="3084368"/>
                        <a:ext cx="331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781396" y="3075709"/>
            <a:ext cx="2441566" cy="369332"/>
          </a:xfrm>
          <a:prstGeom prst="rect">
            <a:avLst/>
          </a:prstGeom>
          <a:noFill/>
        </p:spPr>
        <p:txBody>
          <a:bodyPr wrap="none" rtlCol="0">
            <a:spAutoFit/>
          </a:bodyPr>
          <a:lstStyle/>
          <a:p>
            <a:r>
              <a:rPr lang="en-US" dirty="0" smtClean="0"/>
              <a:t>Forecast error/variance:</a:t>
            </a:r>
            <a:endParaRPr lang="en-US" dirty="0"/>
          </a:p>
        </p:txBody>
      </p:sp>
      <p:sp>
        <p:nvSpPr>
          <p:cNvPr id="10" name="TextBox 9"/>
          <p:cNvSpPr txBox="1"/>
          <p:nvPr/>
        </p:nvSpPr>
        <p:spPr>
          <a:xfrm>
            <a:off x="781396" y="3871173"/>
            <a:ext cx="7421647" cy="1200329"/>
          </a:xfrm>
          <a:prstGeom prst="rect">
            <a:avLst/>
          </a:prstGeom>
          <a:noFill/>
        </p:spPr>
        <p:txBody>
          <a:bodyPr wrap="none" rtlCol="0">
            <a:spAutoFit/>
          </a:bodyPr>
          <a:lstStyle/>
          <a:p>
            <a:r>
              <a:rPr lang="en-US" dirty="0" smtClean="0"/>
              <a:t>Example 95% confidence intervals (moderate is actual):</a:t>
            </a:r>
          </a:p>
          <a:p>
            <a:r>
              <a:rPr lang="en-US" dirty="0" smtClean="0"/>
              <a:t>	(6848, 7000)	low variance, good information with tight range</a:t>
            </a:r>
          </a:p>
          <a:p>
            <a:r>
              <a:rPr lang="en-US" dirty="0" smtClean="0"/>
              <a:t>	(6453, 4380)	moderate variance, a ball-park estimate</a:t>
            </a:r>
          </a:p>
          <a:p>
            <a:r>
              <a:rPr lang="en-US" dirty="0" smtClean="0"/>
              <a:t>	(4084, 12842)	high variance, forecast is weak</a:t>
            </a:r>
            <a:endParaRPr lang="en-US" dirty="0"/>
          </a:p>
        </p:txBody>
      </p:sp>
      <p:sp>
        <p:nvSpPr>
          <p:cNvPr id="11" name="TextBox 10"/>
          <p:cNvSpPr txBox="1"/>
          <p:nvPr/>
        </p:nvSpPr>
        <p:spPr>
          <a:xfrm>
            <a:off x="781396" y="5170516"/>
            <a:ext cx="4981235" cy="369332"/>
          </a:xfrm>
          <a:prstGeom prst="rect">
            <a:avLst/>
          </a:prstGeom>
          <a:noFill/>
        </p:spPr>
        <p:txBody>
          <a:bodyPr wrap="none" rtlCol="0">
            <a:spAutoFit/>
          </a:bodyPr>
          <a:lstStyle/>
          <a:p>
            <a:r>
              <a:rPr lang="en-US" dirty="0" smtClean="0"/>
              <a:t>Variance is complex to compute. Let software do it.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 Prediction Pane/singleton</a:t>
            </a:r>
            <a:endParaRPr lang="en-US" dirty="0"/>
          </a:p>
        </p:txBody>
      </p:sp>
      <p:sp>
        <p:nvSpPr>
          <p:cNvPr id="5" name="TextBox 4"/>
          <p:cNvSpPr txBox="1"/>
          <p:nvPr/>
        </p:nvSpPr>
        <p:spPr>
          <a:xfrm>
            <a:off x="2148840" y="5806440"/>
            <a:ext cx="3985835" cy="369332"/>
          </a:xfrm>
          <a:prstGeom prst="rect">
            <a:avLst/>
          </a:prstGeom>
          <a:noFill/>
        </p:spPr>
        <p:txBody>
          <a:bodyPr wrap="none" rtlCol="0">
            <a:spAutoFit/>
          </a:bodyPr>
          <a:lstStyle/>
          <a:p>
            <a:r>
              <a:rPr lang="en-US" dirty="0" smtClean="0"/>
              <a:t>Right-click and switch to Results:  8446.5</a:t>
            </a:r>
            <a:endParaRPr lang="en-US" dirty="0"/>
          </a:p>
        </p:txBody>
      </p:sp>
      <p:pic>
        <p:nvPicPr>
          <p:cNvPr id="808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3" t="10929" r="45553" b="41709"/>
          <a:stretch/>
        </p:blipFill>
        <p:spPr bwMode="auto">
          <a:xfrm>
            <a:off x="1416595" y="1260957"/>
            <a:ext cx="6386285" cy="4339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Regression</a:t>
            </a:r>
            <a:endParaRPr lang="en-US" dirty="0"/>
          </a:p>
        </p:txBody>
      </p:sp>
      <p:sp>
        <p:nvSpPr>
          <p:cNvPr id="3" name="TextBox 2"/>
          <p:cNvSpPr txBox="1"/>
          <p:nvPr/>
        </p:nvSpPr>
        <p:spPr>
          <a:xfrm>
            <a:off x="1030778" y="1197033"/>
            <a:ext cx="7122976" cy="646331"/>
          </a:xfrm>
          <a:prstGeom prst="rect">
            <a:avLst/>
          </a:prstGeom>
          <a:noFill/>
        </p:spPr>
        <p:txBody>
          <a:bodyPr wrap="none" rtlCol="0">
            <a:spAutoFit/>
          </a:bodyPr>
          <a:lstStyle/>
          <a:p>
            <a:r>
              <a:rPr lang="en-US" dirty="0" smtClean="0"/>
              <a:t>Linear regression requires a continuous dependent Y variable.</a:t>
            </a:r>
          </a:p>
          <a:p>
            <a:r>
              <a:rPr lang="en-US" dirty="0" smtClean="0"/>
              <a:t>To handle cases of discrete values (0, 1, and so on), use logistic regression.</a:t>
            </a:r>
          </a:p>
        </p:txBody>
      </p:sp>
      <p:graphicFrame>
        <p:nvGraphicFramePr>
          <p:cNvPr id="4" name="Chart 3"/>
          <p:cNvGraphicFramePr/>
          <p:nvPr/>
        </p:nvGraphicFramePr>
        <p:xfrm>
          <a:off x="3183774" y="199089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385" name="Object 1"/>
          <p:cNvGraphicFramePr>
            <a:graphicFrameLocks noChangeAspect="1"/>
          </p:cNvGraphicFramePr>
          <p:nvPr/>
        </p:nvGraphicFramePr>
        <p:xfrm>
          <a:off x="878379" y="2370860"/>
          <a:ext cx="2048754" cy="588472"/>
        </p:xfrm>
        <a:graphic>
          <a:graphicData uri="http://schemas.openxmlformats.org/presentationml/2006/ole">
            <mc:AlternateContent xmlns:mc="http://schemas.openxmlformats.org/markup-compatibility/2006">
              <mc:Choice xmlns:v="urn:schemas-microsoft-com:vml" Requires="v">
                <p:oleObj spid="_x0000_s16497" name="Document" r:id="rId4" imgW="1792404" imgH="519712" progId="Word.Document.12">
                  <p:embed/>
                </p:oleObj>
              </mc:Choice>
              <mc:Fallback>
                <p:oleObj name="Document" r:id="rId4" imgW="1792404" imgH="519712" progId="Word.Documen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379" y="2370860"/>
                        <a:ext cx="2048754" cy="58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011680" y="4821382"/>
            <a:ext cx="6032934" cy="923330"/>
          </a:xfrm>
          <a:prstGeom prst="rect">
            <a:avLst/>
          </a:prstGeom>
          <a:noFill/>
        </p:spPr>
        <p:txBody>
          <a:bodyPr wrap="none" rtlCol="0">
            <a:spAutoFit/>
          </a:bodyPr>
          <a:lstStyle/>
          <a:p>
            <a:r>
              <a:rPr lang="en-US" dirty="0" smtClean="0"/>
              <a:t>For any value of z, the probability (p) is between zero and one.</a:t>
            </a:r>
          </a:p>
          <a:p>
            <a:r>
              <a:rPr lang="en-US" dirty="0" smtClean="0"/>
              <a:t>To estimate p, z is a linear function of the attributes:</a:t>
            </a:r>
          </a:p>
          <a:p>
            <a:r>
              <a:rPr lang="en-US" dirty="0" smtClean="0"/>
              <a:t>Z = b</a:t>
            </a:r>
            <a:r>
              <a:rPr lang="en-US" baseline="-25000" dirty="0" smtClean="0"/>
              <a:t>0</a:t>
            </a:r>
            <a:r>
              <a:rPr lang="en-US" dirty="0" smtClean="0"/>
              <a:t> + b</a:t>
            </a:r>
            <a:r>
              <a:rPr lang="en-US" baseline="-25000" dirty="0" smtClean="0"/>
              <a:t>1</a:t>
            </a:r>
            <a:r>
              <a:rPr lang="en-US" dirty="0" smtClean="0"/>
              <a:t>x</a:t>
            </a:r>
            <a:r>
              <a:rPr lang="en-US" baseline="-25000" dirty="0" smtClean="0"/>
              <a:t>1</a:t>
            </a:r>
            <a:r>
              <a:rPr lang="en-US" dirty="0" smtClean="0"/>
              <a:t> + b</a:t>
            </a:r>
            <a:r>
              <a:rPr lang="en-US" baseline="-25000" dirty="0" smtClean="0"/>
              <a:t>2</a:t>
            </a:r>
            <a:r>
              <a:rPr lang="en-US" dirty="0" smtClean="0"/>
              <a:t>x</a:t>
            </a:r>
            <a:r>
              <a:rPr lang="en-US" baseline="-25000" dirty="0" smtClean="0"/>
              <a:t>2</a:t>
            </a:r>
            <a:r>
              <a:rPr lang="en-US" dirty="0" smtClean="0"/>
              <a:t> + …</a:t>
            </a:r>
            <a:endParaRPr lang="en-US" dirty="0"/>
          </a:p>
        </p:txBody>
      </p:sp>
      <p:graphicFrame>
        <p:nvGraphicFramePr>
          <p:cNvPr id="16388" name="Object 4"/>
          <p:cNvGraphicFramePr>
            <a:graphicFrameLocks noChangeAspect="1"/>
          </p:cNvGraphicFramePr>
          <p:nvPr/>
        </p:nvGraphicFramePr>
        <p:xfrm>
          <a:off x="384810" y="5812675"/>
          <a:ext cx="4152900" cy="514350"/>
        </p:xfrm>
        <a:graphic>
          <a:graphicData uri="http://schemas.openxmlformats.org/presentationml/2006/ole">
            <mc:AlternateContent xmlns:mc="http://schemas.openxmlformats.org/markup-compatibility/2006">
              <mc:Choice xmlns:v="urn:schemas-microsoft-com:vml" Requires="v">
                <p:oleObj spid="_x0000_s16498" name="Document" r:id="rId6" imgW="4157052" imgH="519352" progId="Word.Document.12">
                  <p:embed/>
                </p:oleObj>
              </mc:Choice>
              <mc:Fallback>
                <p:oleObj name="Document" r:id="rId6" imgW="4157052" imgH="519352" progId="Word.Document.12">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810" y="5812675"/>
                        <a:ext cx="41529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4389120" y="5885410"/>
            <a:ext cx="4246804" cy="646331"/>
          </a:xfrm>
          <a:prstGeom prst="rect">
            <a:avLst/>
          </a:prstGeom>
          <a:noFill/>
        </p:spPr>
        <p:txBody>
          <a:bodyPr wrap="none" rtlCol="0">
            <a:spAutoFit/>
          </a:bodyPr>
          <a:lstStyle/>
          <a:p>
            <a:r>
              <a:rPr lang="en-US" dirty="0" smtClean="0"/>
              <a:t>Log of the odds ratio.</a:t>
            </a:r>
          </a:p>
          <a:p>
            <a:r>
              <a:rPr lang="en-US" dirty="0" smtClean="0"/>
              <a:t>Traditional </a:t>
            </a:r>
            <a:r>
              <a:rPr lang="en-US" dirty="0" err="1" smtClean="0"/>
              <a:t>logit</a:t>
            </a:r>
            <a:r>
              <a:rPr lang="en-US" dirty="0" smtClean="0"/>
              <a:t>, but not used by Microsoft.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CASE to get Discrete Numbers</a:t>
            </a:r>
            <a:endParaRPr lang="en-US" dirty="0"/>
          </a:p>
        </p:txBody>
      </p:sp>
      <p:sp>
        <p:nvSpPr>
          <p:cNvPr id="41987" name="Rectangle 3"/>
          <p:cNvSpPr>
            <a:spLocks noChangeArrowheads="1"/>
          </p:cNvSpPr>
          <p:nvPr/>
        </p:nvSpPr>
        <p:spPr bwMode="auto">
          <a:xfrm>
            <a:off x="121920" y="1163344"/>
            <a:ext cx="8747761"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SELECT</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Bicycle</a:t>
            </a:r>
            <a:r>
              <a:rPr kumimoji="0" lang="en-US" sz="16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SerialNumber</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City</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Population2010/1000 As Population</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City</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Income2009/1000 As Income</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FF00FF"/>
                </a:solidFill>
                <a:effectLst/>
                <a:latin typeface="Courier New" pitchFamily="49" charset="0"/>
                <a:ea typeface="Times New Roman" pitchFamily="18" charset="0"/>
                <a:cs typeface="Courier New" pitchFamily="49" charset="0"/>
              </a:rPr>
              <a:t>YEAR</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Bicycle</a:t>
            </a:r>
            <a:r>
              <a:rPr kumimoji="0" lang="en-US" sz="16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OrderDate</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AS</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SaleYear</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CASE</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WHEN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ModelType</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'Race'</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WHEN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ModelType</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'Road'</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WHEN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ModelType</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'Track'</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WHEN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ModelType</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'Tour'</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4</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WHEN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ModelType</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'Mountain'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5</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WHEN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ModelType</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'Mountain full'</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ELSE</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0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END</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AS</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NModelType</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CASE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WHEN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Gender</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'F'</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WHEN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Gender</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rgbClr val="FF0000"/>
                </a:solidFill>
                <a:effectLst/>
                <a:latin typeface="Courier New" pitchFamily="49" charset="0"/>
                <a:ea typeface="Times New Roman" pitchFamily="18" charset="0"/>
                <a:cs typeface="Courier New" pitchFamily="49" charset="0"/>
              </a:rPr>
              <a:t>'M'</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THEN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ELSE</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END</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AS</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Ngender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FROM</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Bicycle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INNER</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JOIN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Customer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ON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Bicycle</a:t>
            </a:r>
            <a:r>
              <a:rPr kumimoji="0" lang="en-US" sz="16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CustomerID</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Customer</a:t>
            </a:r>
            <a:r>
              <a:rPr kumimoji="0" lang="en-US" sz="16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CustomerID</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INNER</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JOIN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City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143000" algn="l"/>
              </a:tabLst>
            </a:pP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ON</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Customer</a:t>
            </a:r>
            <a:r>
              <a:rPr kumimoji="0" lang="en-US" sz="16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CityID</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City</a:t>
            </a:r>
            <a:r>
              <a:rPr kumimoji="0" lang="en-US" sz="1600" b="0" i="0" u="none" strike="noStrike" cap="none" normalizeH="0" baseline="0" dirty="0" err="1" smtClean="0">
                <a:ln>
                  <a:noFill/>
                </a:ln>
                <a:solidFill>
                  <a:srgbClr val="808080"/>
                </a:solidFill>
                <a:effectLst/>
                <a:latin typeface="Courier New" pitchFamily="49" charset="0"/>
                <a:ea typeface="Times New Roman" pitchFamily="18" charset="0"/>
                <a:cs typeface="Courier New" pitchFamily="49" charset="0"/>
              </a:rPr>
              <a:t>.</a:t>
            </a:r>
            <a:r>
              <a:rPr kumimoji="0" lang="en-US" sz="16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CityID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for Microsoft Logistic Regression</a:t>
            </a:r>
            <a:endParaRPr lang="en-US" dirty="0"/>
          </a:p>
        </p:txBody>
      </p:sp>
      <p:sp>
        <p:nvSpPr>
          <p:cNvPr id="3" name="Rectangle 2"/>
          <p:cNvSpPr/>
          <p:nvPr/>
        </p:nvSpPr>
        <p:spPr>
          <a:xfrm>
            <a:off x="681643" y="1305342"/>
            <a:ext cx="7448203" cy="3139321"/>
          </a:xfrm>
          <a:prstGeom prst="rect">
            <a:avLst/>
          </a:prstGeom>
        </p:spPr>
        <p:txBody>
          <a:bodyPr wrap="square">
            <a:spAutoFit/>
          </a:bodyPr>
          <a:lstStyle/>
          <a:p>
            <a:r>
              <a:rPr lang="en-US" dirty="0" smtClean="0"/>
              <a:t>SELECT 	</a:t>
            </a:r>
            <a:r>
              <a:rPr lang="en-US" dirty="0" err="1" smtClean="0"/>
              <a:t>dbo.Bicycle.ModelType</a:t>
            </a:r>
            <a:r>
              <a:rPr lang="en-US" dirty="0" smtClean="0"/>
              <a:t>, </a:t>
            </a:r>
            <a:r>
              <a:rPr lang="en-US" dirty="0" err="1" smtClean="0"/>
              <a:t>dbo.Bicycle.SalePrice</a:t>
            </a:r>
            <a:r>
              <a:rPr lang="en-US" dirty="0" smtClean="0"/>
              <a:t>,  	</a:t>
            </a:r>
            <a:r>
              <a:rPr lang="en-US" dirty="0" err="1" smtClean="0"/>
              <a:t>dbo.Bicycle.SerialNumber</a:t>
            </a:r>
            <a:r>
              <a:rPr lang="en-US" dirty="0" smtClean="0"/>
              <a:t>, </a:t>
            </a:r>
            <a:r>
              <a:rPr lang="en-US" dirty="0" err="1" smtClean="0"/>
              <a:t>dbo.Bicycle.FrameSize</a:t>
            </a:r>
            <a:r>
              <a:rPr lang="en-US" dirty="0" smtClean="0"/>
              <a:t>, </a:t>
            </a:r>
          </a:p>
          <a:p>
            <a:r>
              <a:rPr lang="en-US" dirty="0" smtClean="0"/>
              <a:t>	YEAR(</a:t>
            </a:r>
            <a:r>
              <a:rPr lang="en-US" dirty="0" err="1" smtClean="0"/>
              <a:t>dbo.Bicycle.OrderDate</a:t>
            </a:r>
            <a:r>
              <a:rPr lang="en-US" dirty="0" smtClean="0"/>
              <a:t>) AS </a:t>
            </a:r>
            <a:r>
              <a:rPr lang="en-US" dirty="0" err="1" smtClean="0"/>
              <a:t>SaleYear</a:t>
            </a:r>
            <a:r>
              <a:rPr lang="en-US" dirty="0" smtClean="0"/>
              <a:t>, </a:t>
            </a:r>
          </a:p>
          <a:p>
            <a:r>
              <a:rPr lang="en-US" dirty="0" smtClean="0"/>
              <a:t>	</a:t>
            </a:r>
            <a:r>
              <a:rPr lang="en-US" dirty="0" err="1" smtClean="0"/>
              <a:t>dbo.Bicycle.LetterStyleID</a:t>
            </a:r>
            <a:r>
              <a:rPr lang="en-US" dirty="0" smtClean="0"/>
              <a:t>, </a:t>
            </a:r>
            <a:r>
              <a:rPr lang="en-US" dirty="0" err="1" smtClean="0"/>
              <a:t>dbo.Bicycle.StoreID</a:t>
            </a:r>
            <a:r>
              <a:rPr lang="en-US" dirty="0" smtClean="0"/>
              <a:t>, </a:t>
            </a:r>
          </a:p>
          <a:p>
            <a:r>
              <a:rPr lang="en-US" dirty="0" smtClean="0"/>
              <a:t>	</a:t>
            </a:r>
            <a:r>
              <a:rPr lang="en-US" dirty="0" err="1" smtClean="0"/>
              <a:t>dbo.Bicycle.EmployeeID</a:t>
            </a:r>
            <a:r>
              <a:rPr lang="en-US" dirty="0" smtClean="0"/>
              <a:t>, dbo.City.Population2010, </a:t>
            </a:r>
          </a:p>
          <a:p>
            <a:r>
              <a:rPr lang="en-US" dirty="0" smtClean="0"/>
              <a:t>	dbo.City.Income2009, </a:t>
            </a:r>
            <a:r>
              <a:rPr lang="en-US" dirty="0" err="1" smtClean="0"/>
              <a:t>dbo.Customer.Gender</a:t>
            </a:r>
            <a:endParaRPr lang="en-US" dirty="0" smtClean="0"/>
          </a:p>
          <a:p>
            <a:r>
              <a:rPr lang="en-US" dirty="0" smtClean="0"/>
              <a:t>FROM 	</a:t>
            </a:r>
            <a:r>
              <a:rPr lang="en-US" dirty="0" err="1" smtClean="0"/>
              <a:t>dbo.Bicycle</a:t>
            </a:r>
            <a:r>
              <a:rPr lang="en-US" dirty="0" smtClean="0"/>
              <a:t> </a:t>
            </a:r>
          </a:p>
          <a:p>
            <a:r>
              <a:rPr lang="en-US" dirty="0" smtClean="0"/>
              <a:t>INNER JOIN </a:t>
            </a:r>
            <a:r>
              <a:rPr lang="en-US" dirty="0" err="1" smtClean="0"/>
              <a:t>dbo.Customer</a:t>
            </a:r>
            <a:r>
              <a:rPr lang="en-US" dirty="0" smtClean="0"/>
              <a:t> </a:t>
            </a:r>
          </a:p>
          <a:p>
            <a:r>
              <a:rPr lang="en-US" dirty="0" smtClean="0"/>
              <a:t>	ON </a:t>
            </a:r>
            <a:r>
              <a:rPr lang="en-US" dirty="0" err="1" smtClean="0"/>
              <a:t>dbo.Bicycle.CustomerID</a:t>
            </a:r>
            <a:r>
              <a:rPr lang="en-US" dirty="0" smtClean="0"/>
              <a:t> = </a:t>
            </a:r>
            <a:r>
              <a:rPr lang="en-US" dirty="0" err="1" smtClean="0"/>
              <a:t>dbo.Customer.CustomerID</a:t>
            </a:r>
            <a:r>
              <a:rPr lang="en-US" dirty="0" smtClean="0"/>
              <a:t> </a:t>
            </a:r>
          </a:p>
          <a:p>
            <a:r>
              <a:rPr lang="en-US" dirty="0" smtClean="0"/>
              <a:t>INNER JOIN </a:t>
            </a:r>
            <a:r>
              <a:rPr lang="en-US" dirty="0" err="1" smtClean="0"/>
              <a:t>dbo.City</a:t>
            </a:r>
            <a:r>
              <a:rPr lang="en-US" dirty="0" smtClean="0"/>
              <a:t> </a:t>
            </a:r>
          </a:p>
          <a:p>
            <a:r>
              <a:rPr lang="en-US" dirty="0" smtClean="0"/>
              <a:t>	ON </a:t>
            </a:r>
            <a:r>
              <a:rPr lang="en-US" dirty="0" err="1" smtClean="0"/>
              <a:t>dbo.Customer.CityID</a:t>
            </a:r>
            <a:r>
              <a:rPr lang="en-US" dirty="0" smtClean="0"/>
              <a:t> = </a:t>
            </a:r>
            <a:r>
              <a:rPr lang="en-US" dirty="0" err="1" smtClean="0"/>
              <a:t>dbo.City.CityID</a:t>
            </a:r>
            <a:endParaRPr lang="en-US" dirty="0"/>
          </a:p>
        </p:txBody>
      </p:sp>
      <p:sp>
        <p:nvSpPr>
          <p:cNvPr id="4" name="TextBox 3"/>
          <p:cNvSpPr txBox="1"/>
          <p:nvPr/>
        </p:nvSpPr>
        <p:spPr>
          <a:xfrm>
            <a:off x="931025" y="4522124"/>
            <a:ext cx="6088013" cy="1477328"/>
          </a:xfrm>
          <a:prstGeom prst="rect">
            <a:avLst/>
          </a:prstGeom>
          <a:noFill/>
        </p:spPr>
        <p:txBody>
          <a:bodyPr wrap="none" rtlCol="0">
            <a:spAutoFit/>
          </a:bodyPr>
          <a:lstStyle/>
          <a:p>
            <a:pPr marL="342900" indent="-342900">
              <a:buAutoNum type="arabicPeriod"/>
            </a:pPr>
            <a:r>
              <a:rPr lang="en-US" dirty="0" smtClean="0">
                <a:solidFill>
                  <a:schemeClr val="tx2"/>
                </a:solidFill>
              </a:rPr>
              <a:t>Choose a dependent/predictable variable—</a:t>
            </a:r>
            <a:r>
              <a:rPr lang="en-US" dirty="0" err="1" smtClean="0">
                <a:solidFill>
                  <a:schemeClr val="tx2"/>
                </a:solidFill>
              </a:rPr>
              <a:t>ModelType</a:t>
            </a:r>
            <a:endParaRPr lang="en-US" dirty="0" smtClean="0">
              <a:solidFill>
                <a:schemeClr val="tx2"/>
              </a:solidFill>
            </a:endParaRPr>
          </a:p>
          <a:p>
            <a:pPr marL="342900" indent="-342900">
              <a:buAutoNum type="arabicPeriod"/>
            </a:pPr>
            <a:r>
              <a:rPr lang="en-US" dirty="0" smtClean="0">
                <a:solidFill>
                  <a:schemeClr val="tx2"/>
                </a:solidFill>
              </a:rPr>
              <a:t>Choose attributes that </a:t>
            </a:r>
          </a:p>
          <a:p>
            <a:pPr marL="800100" lvl="1" indent="-342900">
              <a:buAutoNum type="arabicPeriod"/>
            </a:pPr>
            <a:r>
              <a:rPr lang="en-US" dirty="0" smtClean="0">
                <a:solidFill>
                  <a:schemeClr val="tx2"/>
                </a:solidFill>
              </a:rPr>
              <a:t>Might influence the dependent variable</a:t>
            </a:r>
          </a:p>
          <a:p>
            <a:pPr marL="800100" lvl="1" indent="-342900">
              <a:buAutoNum type="arabicPeriod"/>
            </a:pPr>
            <a:r>
              <a:rPr lang="en-US" dirty="0" smtClean="0">
                <a:solidFill>
                  <a:schemeClr val="tx2"/>
                </a:solidFill>
              </a:rPr>
              <a:t>Can be controlled in some fashion</a:t>
            </a:r>
          </a:p>
          <a:p>
            <a:pPr marL="800100" lvl="1" indent="-342900">
              <a:buAutoNum type="arabicPeriod"/>
            </a:pPr>
            <a:r>
              <a:rPr lang="en-US" dirty="0" smtClean="0">
                <a:solidFill>
                  <a:schemeClr val="tx2"/>
                </a:solidFill>
              </a:rPr>
              <a:t>Can provide useful explanations of consumer behavior</a:t>
            </a:r>
            <a:endParaRPr lang="en-US" dirty="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Logistic Results</a:t>
            </a:r>
            <a:endParaRPr lang="en-US" dirty="0"/>
          </a:p>
        </p:txBody>
      </p:sp>
      <p:sp>
        <p:nvSpPr>
          <p:cNvPr id="4" name="Rectangle 3"/>
          <p:cNvSpPr/>
          <p:nvPr/>
        </p:nvSpPr>
        <p:spPr>
          <a:xfrm>
            <a:off x="686471" y="3838694"/>
            <a:ext cx="8139601" cy="369332"/>
          </a:xfrm>
          <a:prstGeom prst="rect">
            <a:avLst/>
          </a:prstGeom>
        </p:spPr>
        <p:txBody>
          <a:bodyPr wrap="none">
            <a:spAutoFit/>
          </a:bodyPr>
          <a:lstStyle/>
          <a:p>
            <a:r>
              <a:rPr lang="en-US" dirty="0" smtClean="0"/>
              <a:t>Cases correctly predicted: 30.2%		</a:t>
            </a:r>
            <a:r>
              <a:rPr lang="en-US" dirty="0" err="1" smtClean="0"/>
              <a:t>gretl</a:t>
            </a:r>
            <a:r>
              <a:rPr lang="en-US" dirty="0" smtClean="0"/>
              <a:t>:   </a:t>
            </a:r>
            <a:r>
              <a:rPr lang="en-US" dirty="0" smtClean="0">
                <a:hlinkClick r:id="rId2"/>
              </a:rPr>
              <a:t>http://gretl.sourceforge.net/</a:t>
            </a:r>
            <a:endParaRPr lang="en-US" dirty="0"/>
          </a:p>
        </p:txBody>
      </p:sp>
      <p:sp>
        <p:nvSpPr>
          <p:cNvPr id="6" name="TextBox 5"/>
          <p:cNvSpPr txBox="1"/>
          <p:nvPr/>
        </p:nvSpPr>
        <p:spPr>
          <a:xfrm>
            <a:off x="716280" y="4465320"/>
            <a:ext cx="7232749" cy="923330"/>
          </a:xfrm>
          <a:prstGeom prst="rect">
            <a:avLst/>
          </a:prstGeom>
          <a:noFill/>
        </p:spPr>
        <p:txBody>
          <a:bodyPr wrap="none" rtlCol="0">
            <a:spAutoFit/>
          </a:bodyPr>
          <a:lstStyle/>
          <a:p>
            <a:r>
              <a:rPr lang="en-US" dirty="0" smtClean="0"/>
              <a:t>Most results make sense—note that Track bikes were discontinued in 1996.</a:t>
            </a:r>
          </a:p>
          <a:p>
            <a:r>
              <a:rPr lang="en-US" dirty="0" smtClean="0"/>
              <a:t>Gender is coded 0=missing, 1=Female, 2=Male.</a:t>
            </a:r>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440668910"/>
              </p:ext>
            </p:extLst>
          </p:nvPr>
        </p:nvGraphicFramePr>
        <p:xfrm>
          <a:off x="686471" y="1548673"/>
          <a:ext cx="7877100" cy="1920240"/>
        </p:xfrm>
        <a:graphic>
          <a:graphicData uri="http://schemas.openxmlformats.org/drawingml/2006/table">
            <a:tbl>
              <a:tblPr firstRow="1" firstCol="1" bandRow="1">
                <a:tableStyleId>{5940675A-B579-460E-94D1-54222C63F5DA}</a:tableStyleId>
              </a:tblPr>
              <a:tblGrid>
                <a:gridCol w="1546750"/>
                <a:gridCol w="1224726"/>
                <a:gridCol w="1440794"/>
                <a:gridCol w="1327566"/>
                <a:gridCol w="1215377"/>
                <a:gridCol w="1121887"/>
              </a:tblGrid>
              <a:tr h="274239">
                <a:tc>
                  <a:txBody>
                    <a:bodyPr/>
                    <a:lstStyle/>
                    <a:p>
                      <a:pPr marL="0" marR="0" algn="ctr">
                        <a:spcBef>
                          <a:spcPts val="0"/>
                        </a:spcBef>
                        <a:spcAft>
                          <a:spcPts val="0"/>
                        </a:spcAft>
                      </a:pPr>
                      <a:r>
                        <a:rPr lang="en-US" sz="1800" dirty="0">
                          <a:effectLst/>
                        </a:rPr>
                        <a:t>Model</a:t>
                      </a:r>
                      <a:endParaRPr lang="en-US" sz="1800" b="1" dirty="0">
                        <a:solidFill>
                          <a:srgbClr val="000000"/>
                        </a:solidFill>
                        <a:effectLst/>
                        <a:latin typeface="Calibri"/>
                        <a:ea typeface="Times New Roman"/>
                        <a:cs typeface="Times New Roman"/>
                      </a:endParaRPr>
                    </a:p>
                  </a:txBody>
                  <a:tcPr marL="112189" marR="112189" marT="0" marB="0">
                    <a:solidFill>
                      <a:srgbClr val="FFFFCC"/>
                    </a:solidFill>
                  </a:tcPr>
                </a:tc>
                <a:tc>
                  <a:txBody>
                    <a:bodyPr/>
                    <a:lstStyle/>
                    <a:p>
                      <a:pPr marL="0" marR="0" algn="ctr">
                        <a:spcBef>
                          <a:spcPts val="0"/>
                        </a:spcBef>
                        <a:spcAft>
                          <a:spcPts val="0"/>
                        </a:spcAft>
                      </a:pPr>
                      <a:r>
                        <a:rPr lang="en-US" sz="1800">
                          <a:effectLst/>
                        </a:rPr>
                        <a:t>Constant</a:t>
                      </a:r>
                      <a:endParaRPr lang="en-US" sz="1800" b="1">
                        <a:solidFill>
                          <a:srgbClr val="000000"/>
                        </a:solidFill>
                        <a:effectLst/>
                        <a:latin typeface="Calibri"/>
                        <a:ea typeface="Times New Roman"/>
                        <a:cs typeface="Times New Roman"/>
                      </a:endParaRPr>
                    </a:p>
                  </a:txBody>
                  <a:tcPr marL="112189" marR="112189" marT="0" marB="0">
                    <a:solidFill>
                      <a:srgbClr val="FFFFCC"/>
                    </a:solidFill>
                  </a:tcPr>
                </a:tc>
                <a:tc>
                  <a:txBody>
                    <a:bodyPr/>
                    <a:lstStyle/>
                    <a:p>
                      <a:pPr marL="0" marR="0" algn="ctr">
                        <a:spcBef>
                          <a:spcPts val="0"/>
                        </a:spcBef>
                        <a:spcAft>
                          <a:spcPts val="0"/>
                        </a:spcAft>
                      </a:pPr>
                      <a:r>
                        <a:rPr lang="en-US" sz="1800">
                          <a:effectLst/>
                        </a:rPr>
                        <a:t>Pop</a:t>
                      </a:r>
                      <a:endParaRPr lang="en-US" sz="1800" b="1">
                        <a:solidFill>
                          <a:srgbClr val="000000"/>
                        </a:solidFill>
                        <a:effectLst/>
                        <a:latin typeface="Calibri"/>
                        <a:ea typeface="Times New Roman"/>
                        <a:cs typeface="Times New Roman"/>
                      </a:endParaRPr>
                    </a:p>
                  </a:txBody>
                  <a:tcPr marL="112189" marR="112189" marT="0" marB="0">
                    <a:solidFill>
                      <a:srgbClr val="FFFFCC"/>
                    </a:solidFill>
                  </a:tcPr>
                </a:tc>
                <a:tc>
                  <a:txBody>
                    <a:bodyPr/>
                    <a:lstStyle/>
                    <a:p>
                      <a:pPr marL="0" marR="0" algn="ctr">
                        <a:spcBef>
                          <a:spcPts val="0"/>
                        </a:spcBef>
                        <a:spcAft>
                          <a:spcPts val="0"/>
                        </a:spcAft>
                      </a:pPr>
                      <a:r>
                        <a:rPr lang="en-US" sz="1800">
                          <a:effectLst/>
                        </a:rPr>
                        <a:t>Income</a:t>
                      </a:r>
                      <a:endParaRPr lang="en-US" sz="1800" b="1">
                        <a:solidFill>
                          <a:srgbClr val="000000"/>
                        </a:solidFill>
                        <a:effectLst/>
                        <a:latin typeface="Calibri"/>
                        <a:ea typeface="Times New Roman"/>
                        <a:cs typeface="Times New Roman"/>
                      </a:endParaRPr>
                    </a:p>
                  </a:txBody>
                  <a:tcPr marL="112189" marR="112189" marT="0" marB="0">
                    <a:solidFill>
                      <a:srgbClr val="FFFFCC"/>
                    </a:solidFill>
                  </a:tcPr>
                </a:tc>
                <a:tc>
                  <a:txBody>
                    <a:bodyPr/>
                    <a:lstStyle/>
                    <a:p>
                      <a:pPr marL="0" marR="0" algn="ctr">
                        <a:spcBef>
                          <a:spcPts val="0"/>
                        </a:spcBef>
                        <a:spcAft>
                          <a:spcPts val="0"/>
                        </a:spcAft>
                      </a:pPr>
                      <a:r>
                        <a:rPr lang="en-US" sz="1800">
                          <a:effectLst/>
                        </a:rPr>
                        <a:t>Year</a:t>
                      </a:r>
                      <a:endParaRPr lang="en-US" sz="1800" b="1">
                        <a:solidFill>
                          <a:srgbClr val="000000"/>
                        </a:solidFill>
                        <a:effectLst/>
                        <a:latin typeface="Calibri"/>
                        <a:ea typeface="Times New Roman"/>
                        <a:cs typeface="Times New Roman"/>
                      </a:endParaRPr>
                    </a:p>
                  </a:txBody>
                  <a:tcPr marL="112189" marR="112189" marT="0" marB="0">
                    <a:solidFill>
                      <a:srgbClr val="FFFFCC"/>
                    </a:solidFill>
                  </a:tcPr>
                </a:tc>
                <a:tc>
                  <a:txBody>
                    <a:bodyPr/>
                    <a:lstStyle/>
                    <a:p>
                      <a:pPr marL="0" marR="0" algn="ctr">
                        <a:spcBef>
                          <a:spcPts val="0"/>
                        </a:spcBef>
                        <a:spcAft>
                          <a:spcPts val="0"/>
                        </a:spcAft>
                      </a:pPr>
                      <a:r>
                        <a:rPr lang="en-US" sz="1800" dirty="0">
                          <a:effectLst/>
                        </a:rPr>
                        <a:t>Gender</a:t>
                      </a:r>
                      <a:endParaRPr lang="en-US" sz="1800" b="1" dirty="0">
                        <a:solidFill>
                          <a:srgbClr val="000000"/>
                        </a:solidFill>
                        <a:effectLst/>
                        <a:latin typeface="Calibri"/>
                        <a:ea typeface="Times New Roman"/>
                        <a:cs typeface="Times New Roman"/>
                      </a:endParaRPr>
                    </a:p>
                  </a:txBody>
                  <a:tcPr marL="112189" marR="112189" marT="0" marB="0">
                    <a:solidFill>
                      <a:srgbClr val="FFFFCC"/>
                    </a:solidFill>
                  </a:tcPr>
                </a:tc>
              </a:tr>
              <a:tr h="274239">
                <a:tc>
                  <a:txBody>
                    <a:bodyPr/>
                    <a:lstStyle/>
                    <a:p>
                      <a:pPr marL="0" marR="0">
                        <a:spcBef>
                          <a:spcPts val="0"/>
                        </a:spcBef>
                        <a:spcAft>
                          <a:spcPts val="0"/>
                        </a:spcAft>
                      </a:pPr>
                      <a:r>
                        <a:rPr lang="en-US" sz="1800" kern="1000">
                          <a:effectLst/>
                        </a:rPr>
                        <a:t>Race</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305435" algn="dec"/>
                        </a:tabLst>
                      </a:pPr>
                      <a:r>
                        <a:rPr lang="en-US" sz="1800" kern="1000">
                          <a:effectLst/>
                        </a:rPr>
                        <a:t>-245.6**</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45415" algn="dec"/>
                        </a:tabLst>
                      </a:pPr>
                      <a:r>
                        <a:rPr lang="en-US" sz="1800" kern="1000">
                          <a:effectLst/>
                        </a:rPr>
                        <a:t> 0.00027**</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216535" algn="dec"/>
                        </a:tabLst>
                      </a:pPr>
                      <a:r>
                        <a:rPr lang="en-US" sz="1800" kern="1000">
                          <a:effectLst/>
                        </a:rPr>
                        <a:t>0.0058</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60020" algn="dec"/>
                        </a:tabLst>
                      </a:pPr>
                      <a:r>
                        <a:rPr lang="en-US" sz="1800" kern="1000">
                          <a:effectLst/>
                        </a:rPr>
                        <a:t>0.124**</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38430" algn="dec"/>
                        </a:tabLst>
                      </a:pPr>
                      <a:r>
                        <a:rPr lang="en-US" sz="1800" kern="1000">
                          <a:effectLst/>
                        </a:rPr>
                        <a:t>-0.199**</a:t>
                      </a:r>
                      <a:endParaRPr lang="en-US" sz="1800" kern="1000">
                        <a:effectLst/>
                        <a:latin typeface="Calibri"/>
                        <a:ea typeface="Times New Roman"/>
                        <a:cs typeface="Times New Roman"/>
                      </a:endParaRPr>
                    </a:p>
                  </a:txBody>
                  <a:tcPr marL="112189" marR="112189" marT="0" marB="0"/>
                </a:tc>
              </a:tr>
              <a:tr h="274239">
                <a:tc>
                  <a:txBody>
                    <a:bodyPr/>
                    <a:lstStyle/>
                    <a:p>
                      <a:pPr marL="0" marR="0">
                        <a:spcBef>
                          <a:spcPts val="0"/>
                        </a:spcBef>
                        <a:spcAft>
                          <a:spcPts val="0"/>
                        </a:spcAft>
                      </a:pPr>
                      <a:r>
                        <a:rPr lang="en-US" sz="1800" kern="1000">
                          <a:effectLst/>
                        </a:rPr>
                        <a:t>Road</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305435" algn="dec"/>
                        </a:tabLst>
                      </a:pPr>
                      <a:r>
                        <a:rPr lang="en-US" sz="1800" kern="1000">
                          <a:effectLst/>
                        </a:rPr>
                        <a:t>-225.8**</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45415" algn="dec"/>
                        </a:tabLst>
                      </a:pPr>
                      <a:r>
                        <a:rPr lang="en-US" sz="1800" kern="1000">
                          <a:effectLst/>
                        </a:rPr>
                        <a:t>0.00013</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216535" algn="dec"/>
                        </a:tabLst>
                      </a:pPr>
                      <a:r>
                        <a:rPr lang="en-US" sz="1800" kern="1000">
                          <a:effectLst/>
                        </a:rPr>
                        <a:t>-0.0062</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60020" algn="dec"/>
                        </a:tabLst>
                      </a:pPr>
                      <a:r>
                        <a:rPr lang="en-US" sz="1800" kern="1000">
                          <a:effectLst/>
                        </a:rPr>
                        <a:t>0.114**</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38430" algn="dec"/>
                        </a:tabLst>
                      </a:pPr>
                      <a:r>
                        <a:rPr lang="en-US" sz="1800" kern="1000">
                          <a:effectLst/>
                        </a:rPr>
                        <a:t>-0.203**</a:t>
                      </a:r>
                      <a:endParaRPr lang="en-US" sz="1800" kern="1000">
                        <a:effectLst/>
                        <a:latin typeface="Calibri"/>
                        <a:ea typeface="Times New Roman"/>
                        <a:cs typeface="Times New Roman"/>
                      </a:endParaRPr>
                    </a:p>
                  </a:txBody>
                  <a:tcPr marL="112189" marR="112189" marT="0" marB="0"/>
                </a:tc>
              </a:tr>
              <a:tr h="274239">
                <a:tc>
                  <a:txBody>
                    <a:bodyPr/>
                    <a:lstStyle/>
                    <a:p>
                      <a:pPr marL="0" marR="0">
                        <a:spcBef>
                          <a:spcPts val="0"/>
                        </a:spcBef>
                        <a:spcAft>
                          <a:spcPts val="0"/>
                        </a:spcAft>
                      </a:pPr>
                      <a:r>
                        <a:rPr lang="en-US" sz="1800" kern="1000">
                          <a:effectLst/>
                        </a:rPr>
                        <a:t>Track</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305435" algn="dec"/>
                        </a:tabLst>
                      </a:pPr>
                      <a:r>
                        <a:rPr lang="en-US" sz="1800" kern="1000">
                          <a:effectLst/>
                        </a:rPr>
                        <a:t>1967.4**</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45415" algn="dec"/>
                        </a:tabLst>
                      </a:pPr>
                      <a:r>
                        <a:rPr lang="en-US" sz="1800" kern="1000">
                          <a:effectLst/>
                        </a:rPr>
                        <a:t>0.00007</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216535" algn="dec"/>
                        </a:tabLst>
                      </a:pPr>
                      <a:r>
                        <a:rPr lang="en-US" sz="1800" kern="1000">
                          <a:effectLst/>
                        </a:rPr>
                        <a:t>-0.0015</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60020" algn="dec"/>
                        </a:tabLst>
                      </a:pPr>
                      <a:r>
                        <a:rPr lang="en-US" sz="1800" kern="1000">
                          <a:effectLst/>
                        </a:rPr>
                        <a:t>-0.986**</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38430" algn="dec"/>
                        </a:tabLst>
                      </a:pPr>
                      <a:r>
                        <a:rPr lang="en-US" sz="1800" kern="1000">
                          <a:effectLst/>
                        </a:rPr>
                        <a:t>-0.273</a:t>
                      </a:r>
                      <a:endParaRPr lang="en-US" sz="1800" kern="1000">
                        <a:effectLst/>
                        <a:latin typeface="Calibri"/>
                        <a:ea typeface="Times New Roman"/>
                        <a:cs typeface="Times New Roman"/>
                      </a:endParaRPr>
                    </a:p>
                  </a:txBody>
                  <a:tcPr marL="112189" marR="112189" marT="0" marB="0"/>
                </a:tc>
              </a:tr>
              <a:tr h="274239">
                <a:tc>
                  <a:txBody>
                    <a:bodyPr/>
                    <a:lstStyle/>
                    <a:p>
                      <a:pPr marL="0" marR="0">
                        <a:spcBef>
                          <a:spcPts val="0"/>
                        </a:spcBef>
                        <a:spcAft>
                          <a:spcPts val="0"/>
                        </a:spcAft>
                      </a:pPr>
                      <a:r>
                        <a:rPr lang="en-US" sz="1800" kern="1000">
                          <a:effectLst/>
                        </a:rPr>
                        <a:t>Tour</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305435" algn="dec"/>
                        </a:tabLst>
                      </a:pPr>
                      <a:r>
                        <a:rPr lang="en-US" sz="1800" kern="1000">
                          <a:effectLst/>
                        </a:rPr>
                        <a:t>-111.1**</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45415" algn="dec"/>
                        </a:tabLst>
                      </a:pPr>
                      <a:r>
                        <a:rPr lang="en-US" sz="1800" kern="1000">
                          <a:effectLst/>
                        </a:rPr>
                        <a:t>0.00009</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216535" algn="dec"/>
                        </a:tabLst>
                      </a:pPr>
                      <a:r>
                        <a:rPr lang="en-US" sz="1800" kern="1000">
                          <a:effectLst/>
                        </a:rPr>
                        <a:t>-0.0099*</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60020" algn="dec"/>
                        </a:tabLst>
                      </a:pPr>
                      <a:r>
                        <a:rPr lang="en-US" sz="1800" kern="1000">
                          <a:effectLst/>
                        </a:rPr>
                        <a:t>0.056**</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38430" algn="dec"/>
                        </a:tabLst>
                      </a:pPr>
                      <a:r>
                        <a:rPr lang="en-US" sz="1800" kern="1000">
                          <a:effectLst/>
                        </a:rPr>
                        <a:t>-0.251**</a:t>
                      </a:r>
                      <a:endParaRPr lang="en-US" sz="1800" kern="1000">
                        <a:effectLst/>
                        <a:latin typeface="Calibri"/>
                        <a:ea typeface="Times New Roman"/>
                        <a:cs typeface="Times New Roman"/>
                      </a:endParaRPr>
                    </a:p>
                  </a:txBody>
                  <a:tcPr marL="112189" marR="112189" marT="0" marB="0"/>
                </a:tc>
              </a:tr>
              <a:tr h="274239">
                <a:tc>
                  <a:txBody>
                    <a:bodyPr/>
                    <a:lstStyle/>
                    <a:p>
                      <a:pPr marL="0" marR="0">
                        <a:spcBef>
                          <a:spcPts val="0"/>
                        </a:spcBef>
                        <a:spcAft>
                          <a:spcPts val="0"/>
                        </a:spcAft>
                      </a:pPr>
                      <a:r>
                        <a:rPr lang="en-US" sz="1800" kern="1000">
                          <a:effectLst/>
                        </a:rPr>
                        <a:t>Mountain</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305435" algn="dec"/>
                        </a:tabLst>
                      </a:pPr>
                      <a:r>
                        <a:rPr lang="en-US" sz="1800" kern="1000">
                          <a:effectLst/>
                        </a:rPr>
                        <a:t>5.20</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45415" algn="dec"/>
                        </a:tabLst>
                      </a:pPr>
                      <a:r>
                        <a:rPr lang="en-US" sz="1800" kern="1000">
                          <a:effectLst/>
                        </a:rPr>
                        <a:t>0.00010</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216535" algn="dec"/>
                        </a:tabLst>
                      </a:pPr>
                      <a:r>
                        <a:rPr lang="en-US" sz="1800" kern="1000">
                          <a:effectLst/>
                        </a:rPr>
                        <a:t>-0.0055</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60020" algn="dec"/>
                        </a:tabLst>
                      </a:pPr>
                      <a:r>
                        <a:rPr lang="en-US" sz="1800" kern="1000">
                          <a:effectLst/>
                        </a:rPr>
                        <a:t>-0.001</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38430" algn="dec"/>
                        </a:tabLst>
                      </a:pPr>
                      <a:r>
                        <a:rPr lang="en-US" sz="1800" kern="1000">
                          <a:effectLst/>
                        </a:rPr>
                        <a:t>-0.174**</a:t>
                      </a:r>
                      <a:endParaRPr lang="en-US" sz="1800" kern="1000">
                        <a:effectLst/>
                        <a:latin typeface="Calibri"/>
                        <a:ea typeface="Times New Roman"/>
                        <a:cs typeface="Times New Roman"/>
                      </a:endParaRPr>
                    </a:p>
                  </a:txBody>
                  <a:tcPr marL="112189" marR="112189" marT="0" marB="0"/>
                </a:tc>
              </a:tr>
              <a:tr h="274239">
                <a:tc>
                  <a:txBody>
                    <a:bodyPr/>
                    <a:lstStyle/>
                    <a:p>
                      <a:pPr marL="0" marR="0">
                        <a:spcBef>
                          <a:spcPts val="0"/>
                        </a:spcBef>
                        <a:spcAft>
                          <a:spcPts val="0"/>
                        </a:spcAft>
                      </a:pPr>
                      <a:r>
                        <a:rPr lang="en-US" sz="1800" kern="1000">
                          <a:effectLst/>
                        </a:rPr>
                        <a:t>Mountain full</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305435" algn="dec"/>
                        </a:tabLst>
                      </a:pPr>
                      <a:r>
                        <a:rPr lang="en-US" sz="1800" kern="1000">
                          <a:effectLst/>
                        </a:rPr>
                        <a:t>-212.8</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45415" algn="dec"/>
                        </a:tabLst>
                      </a:pPr>
                      <a:r>
                        <a:rPr lang="en-US" sz="1800" kern="1000">
                          <a:effectLst/>
                        </a:rPr>
                        <a:t>0.00014</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216535" algn="dec"/>
                        </a:tabLst>
                      </a:pPr>
                      <a:r>
                        <a:rPr lang="en-US" sz="1800" kern="1000">
                          <a:effectLst/>
                        </a:rPr>
                        <a:t>-0.0072</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60020" algn="dec"/>
                        </a:tabLst>
                      </a:pPr>
                      <a:r>
                        <a:rPr lang="en-US" sz="1800" kern="1000">
                          <a:effectLst/>
                        </a:rPr>
                        <a:t>0.108**</a:t>
                      </a:r>
                      <a:endParaRPr lang="en-US" sz="1800" kern="1000">
                        <a:effectLst/>
                        <a:latin typeface="Calibri"/>
                        <a:ea typeface="Times New Roman"/>
                        <a:cs typeface="Times New Roman"/>
                      </a:endParaRPr>
                    </a:p>
                  </a:txBody>
                  <a:tcPr marL="112189" marR="112189" marT="0" marB="0"/>
                </a:tc>
                <a:tc>
                  <a:txBody>
                    <a:bodyPr/>
                    <a:lstStyle/>
                    <a:p>
                      <a:pPr marL="0" marR="0">
                        <a:spcBef>
                          <a:spcPts val="0"/>
                        </a:spcBef>
                        <a:spcAft>
                          <a:spcPts val="0"/>
                        </a:spcAft>
                        <a:tabLst>
                          <a:tab pos="138430" algn="dec"/>
                        </a:tabLst>
                      </a:pPr>
                      <a:r>
                        <a:rPr lang="en-US" sz="1800" kern="1000" dirty="0">
                          <a:effectLst/>
                        </a:rPr>
                        <a:t>-0.205**</a:t>
                      </a:r>
                      <a:endParaRPr lang="en-US" sz="1800" kern="1000" dirty="0">
                        <a:effectLst/>
                        <a:latin typeface="Calibri"/>
                        <a:ea typeface="Times New Roman"/>
                        <a:cs typeface="Times New Roman"/>
                      </a:endParaRPr>
                    </a:p>
                  </a:txBody>
                  <a:tcPr marL="112189" marR="112189"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Investigation</a:t>
            </a:r>
            <a:endParaRPr lang="en-US" dirty="0"/>
          </a:p>
        </p:txBody>
      </p:sp>
      <p:sp>
        <p:nvSpPr>
          <p:cNvPr id="3" name="Rectangle 2"/>
          <p:cNvSpPr/>
          <p:nvPr/>
        </p:nvSpPr>
        <p:spPr>
          <a:xfrm>
            <a:off x="441960" y="1069539"/>
            <a:ext cx="5105400" cy="2031325"/>
          </a:xfrm>
          <a:prstGeom prst="rect">
            <a:avLst/>
          </a:prstGeom>
        </p:spPr>
        <p:txBody>
          <a:bodyPr wrap="square">
            <a:spAutoFit/>
          </a:bodyPr>
          <a:lstStyle/>
          <a:p>
            <a:r>
              <a:rPr lang="en-US" dirty="0" smtClean="0"/>
              <a:t>SELECT	</a:t>
            </a:r>
            <a:r>
              <a:rPr lang="en-US" dirty="0" err="1" smtClean="0"/>
              <a:t>Bicycle.ModelType</a:t>
            </a:r>
            <a:r>
              <a:rPr lang="en-US" dirty="0" smtClean="0"/>
              <a:t>, </a:t>
            </a:r>
            <a:r>
              <a:rPr lang="en-US" dirty="0" err="1" smtClean="0"/>
              <a:t>Customer.Gender</a:t>
            </a:r>
            <a:r>
              <a:rPr lang="en-US" dirty="0" smtClean="0"/>
              <a:t>, </a:t>
            </a:r>
          </a:p>
          <a:p>
            <a:r>
              <a:rPr lang="en-US" dirty="0" smtClean="0"/>
              <a:t>	COUNT(</a:t>
            </a:r>
            <a:r>
              <a:rPr lang="en-US" dirty="0" err="1" smtClean="0"/>
              <a:t>Bicycle.SerialNumber</a:t>
            </a:r>
            <a:r>
              <a:rPr lang="en-US" dirty="0" smtClean="0"/>
              <a:t>) AS </a:t>
            </a:r>
            <a:r>
              <a:rPr lang="en-US" dirty="0" err="1" smtClean="0"/>
              <a:t>NBikes</a:t>
            </a:r>
            <a:endParaRPr lang="en-US" dirty="0" smtClean="0"/>
          </a:p>
          <a:p>
            <a:r>
              <a:rPr lang="en-US" dirty="0" smtClean="0"/>
              <a:t>FROM 	Bicycle </a:t>
            </a:r>
          </a:p>
          <a:p>
            <a:r>
              <a:rPr lang="en-US" dirty="0" smtClean="0"/>
              <a:t>INNER JOIN Customer </a:t>
            </a:r>
          </a:p>
          <a:p>
            <a:r>
              <a:rPr lang="en-US" dirty="0" smtClean="0"/>
              <a:t>   ON </a:t>
            </a:r>
            <a:r>
              <a:rPr lang="en-US" dirty="0" err="1" smtClean="0"/>
              <a:t>Bicycle.CustomerID</a:t>
            </a:r>
            <a:r>
              <a:rPr lang="en-US" dirty="0" smtClean="0"/>
              <a:t> = </a:t>
            </a:r>
            <a:r>
              <a:rPr lang="en-US" dirty="0" err="1" smtClean="0"/>
              <a:t>Customer.CustomerID</a:t>
            </a:r>
            <a:endParaRPr lang="en-US" dirty="0" smtClean="0"/>
          </a:p>
          <a:p>
            <a:r>
              <a:rPr lang="en-US" dirty="0" smtClean="0"/>
              <a:t>GROUP BY </a:t>
            </a:r>
            <a:r>
              <a:rPr lang="en-US" dirty="0" err="1" smtClean="0"/>
              <a:t>Customer.Gender</a:t>
            </a:r>
            <a:r>
              <a:rPr lang="en-US" dirty="0" smtClean="0"/>
              <a:t>, </a:t>
            </a:r>
            <a:r>
              <a:rPr lang="en-US" dirty="0" err="1" smtClean="0"/>
              <a:t>Bicycle.ModelType</a:t>
            </a:r>
            <a:endParaRPr lang="en-US" dirty="0" smtClean="0"/>
          </a:p>
          <a:p>
            <a:r>
              <a:rPr lang="en-US" dirty="0" smtClean="0"/>
              <a:t>ORDER BY </a:t>
            </a:r>
            <a:r>
              <a:rPr lang="en-US" dirty="0" err="1" smtClean="0"/>
              <a:t>ModelType</a:t>
            </a:r>
            <a:r>
              <a:rPr lang="en-US" dirty="0" smtClean="0"/>
              <a:t>, Gender</a:t>
            </a:r>
            <a:endParaRPr lang="en-US" dirty="0"/>
          </a:p>
        </p:txBody>
      </p:sp>
      <p:sp>
        <p:nvSpPr>
          <p:cNvPr id="8" name="TextBox 7"/>
          <p:cNvSpPr txBox="1"/>
          <p:nvPr/>
        </p:nvSpPr>
        <p:spPr>
          <a:xfrm>
            <a:off x="5496950" y="1532206"/>
            <a:ext cx="3413760" cy="1477328"/>
          </a:xfrm>
          <a:prstGeom prst="rect">
            <a:avLst/>
          </a:prstGeom>
          <a:noFill/>
        </p:spPr>
        <p:txBody>
          <a:bodyPr wrap="square" rtlCol="0">
            <a:spAutoFit/>
          </a:bodyPr>
          <a:lstStyle/>
          <a:p>
            <a:r>
              <a:rPr lang="en-US" dirty="0" smtClean="0"/>
              <a:t>Clearly men buy more of each model type.</a:t>
            </a:r>
          </a:p>
          <a:p>
            <a:r>
              <a:rPr lang="en-US" dirty="0" smtClean="0"/>
              <a:t>Do they buy more after controlling for the other variables?</a:t>
            </a:r>
          </a:p>
          <a:p>
            <a:r>
              <a:rPr lang="en-US" dirty="0" smtClean="0"/>
              <a:t>Try removing the missing values.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48681166"/>
              </p:ext>
            </p:extLst>
          </p:nvPr>
        </p:nvGraphicFramePr>
        <p:xfrm>
          <a:off x="457564" y="3156279"/>
          <a:ext cx="3383953" cy="3318060"/>
        </p:xfrm>
        <a:graphic>
          <a:graphicData uri="http://schemas.openxmlformats.org/drawingml/2006/table">
            <a:tbl>
              <a:tblPr firstRow="1" firstCol="1" bandRow="1">
                <a:tableStyleId>{5940675A-B579-460E-94D1-54222C63F5DA}</a:tableStyleId>
              </a:tblPr>
              <a:tblGrid>
                <a:gridCol w="1373832"/>
                <a:gridCol w="689620"/>
                <a:gridCol w="668982"/>
                <a:gridCol w="651519"/>
              </a:tblGrid>
              <a:tr h="276505">
                <a:tc>
                  <a:txBody>
                    <a:bodyPr/>
                    <a:lstStyle/>
                    <a:p>
                      <a:pPr marL="0" marR="0">
                        <a:spcBef>
                          <a:spcPts val="0"/>
                        </a:spcBef>
                        <a:spcAft>
                          <a:spcPts val="0"/>
                        </a:spcAft>
                      </a:pPr>
                      <a:r>
                        <a:rPr lang="en-US" sz="1600" kern="0" dirty="0">
                          <a:effectLst/>
                        </a:rPr>
                        <a:t>Hybrid </a:t>
                      </a:r>
                      <a:endParaRPr lang="en-US" sz="1600" kern="1000" dirty="0">
                        <a:effectLst/>
                        <a:latin typeface="Century Schoolbook"/>
                        <a:ea typeface="Times New Roman"/>
                        <a:cs typeface="Times New Roman"/>
                      </a:endParaRPr>
                    </a:p>
                  </a:txBody>
                  <a:tcPr marL="99541" marR="99541" marT="0" marB="0" anchor="b"/>
                </a:tc>
                <a:tc>
                  <a:txBody>
                    <a:bodyPr/>
                    <a:lstStyle/>
                    <a:p>
                      <a:pPr marL="0" marR="0">
                        <a:spcBef>
                          <a:spcPts val="0"/>
                        </a:spcBef>
                        <a:spcAft>
                          <a:spcPts val="0"/>
                        </a:spcAft>
                      </a:pPr>
                      <a:r>
                        <a:rPr lang="en-US" sz="1600" kern="0">
                          <a:effectLst/>
                        </a:rPr>
                        <a:t>NULL</a:t>
                      </a:r>
                      <a:endParaRPr lang="en-US" sz="1600" kern="100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0" dirty="0" smtClean="0">
                          <a:effectLst/>
                        </a:rPr>
                        <a:t>9</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.1%</a:t>
                      </a:r>
                      <a:endParaRPr lang="en-US" sz="1600" kern="1000" dirty="0">
                        <a:effectLst/>
                        <a:latin typeface="Century Schoolbook"/>
                        <a:ea typeface="Times New Roman"/>
                        <a:cs typeface="Times New Roman"/>
                      </a:endParaRPr>
                    </a:p>
                  </a:txBody>
                  <a:tcPr marL="99541" marR="99541" marT="0" marB="0" anchor="b"/>
                </a:tc>
              </a:tr>
              <a:tr h="276505">
                <a:tc>
                  <a:txBody>
                    <a:bodyPr/>
                    <a:lstStyle/>
                    <a:p>
                      <a:pPr marL="0" marR="0">
                        <a:spcBef>
                          <a:spcPts val="0"/>
                        </a:spcBef>
                        <a:spcAft>
                          <a:spcPts val="0"/>
                        </a:spcAft>
                      </a:pPr>
                      <a:r>
                        <a:rPr lang="en-US" sz="1600" kern="0" dirty="0">
                          <a:effectLst/>
                        </a:rPr>
                        <a:t>Hybrid </a:t>
                      </a:r>
                      <a:endParaRPr lang="en-US" sz="1600" kern="1000" dirty="0">
                        <a:effectLst/>
                        <a:latin typeface="Century Schoolbook"/>
                        <a:ea typeface="Times New Roman"/>
                        <a:cs typeface="Times New Roman"/>
                      </a:endParaRPr>
                    </a:p>
                  </a:txBody>
                  <a:tcPr marL="99541" marR="99541" marT="0" marB="0" anchor="b"/>
                </a:tc>
                <a:tc>
                  <a:txBody>
                    <a:bodyPr/>
                    <a:lstStyle/>
                    <a:p>
                      <a:pPr marL="0" marR="0">
                        <a:spcBef>
                          <a:spcPts val="0"/>
                        </a:spcBef>
                        <a:spcAft>
                          <a:spcPts val="0"/>
                        </a:spcAft>
                      </a:pPr>
                      <a:r>
                        <a:rPr lang="en-US" sz="1600" kern="0">
                          <a:effectLst/>
                        </a:rPr>
                        <a:t>F</a:t>
                      </a:r>
                      <a:endParaRPr lang="en-US" sz="1600" kern="100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0" dirty="0" smtClean="0">
                          <a:effectLst/>
                          <a:latin typeface="+mn-lt"/>
                          <a:ea typeface="+mn-ea"/>
                          <a:cs typeface="+mn-cs"/>
                        </a:rPr>
                        <a:t>396</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39%</a:t>
                      </a:r>
                      <a:endParaRPr lang="en-US" sz="1600" kern="1000" dirty="0">
                        <a:effectLst/>
                        <a:latin typeface="Century Schoolbook"/>
                        <a:ea typeface="Times New Roman"/>
                        <a:cs typeface="Times New Roman"/>
                      </a:endParaRPr>
                    </a:p>
                  </a:txBody>
                  <a:tcPr marL="99541" marR="99541" marT="0" marB="0" anchor="b"/>
                </a:tc>
              </a:tr>
              <a:tr h="276505">
                <a:tc>
                  <a:txBody>
                    <a:bodyPr/>
                    <a:lstStyle/>
                    <a:p>
                      <a:pPr marL="0" marR="0">
                        <a:spcBef>
                          <a:spcPts val="0"/>
                        </a:spcBef>
                        <a:spcAft>
                          <a:spcPts val="0"/>
                        </a:spcAft>
                      </a:pPr>
                      <a:r>
                        <a:rPr lang="en-US" sz="1600" kern="0" dirty="0">
                          <a:effectLst/>
                        </a:rPr>
                        <a:t>Hybrid </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spcBef>
                          <a:spcPts val="0"/>
                        </a:spcBef>
                        <a:spcAft>
                          <a:spcPts val="0"/>
                        </a:spcAft>
                      </a:pPr>
                      <a:r>
                        <a:rPr lang="en-US" sz="1600" kern="0" dirty="0">
                          <a:effectLst/>
                        </a:rPr>
                        <a:t>M</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lgn="r">
                        <a:spcBef>
                          <a:spcPts val="0"/>
                        </a:spcBef>
                        <a:spcAft>
                          <a:spcPts val="0"/>
                        </a:spcAft>
                      </a:pPr>
                      <a:r>
                        <a:rPr lang="en-US" sz="1600" kern="0" dirty="0" smtClean="0">
                          <a:effectLst/>
                          <a:latin typeface="+mn-lt"/>
                          <a:ea typeface="+mn-ea"/>
                          <a:cs typeface="+mn-cs"/>
                        </a:rPr>
                        <a:t>601</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60%</a:t>
                      </a:r>
                      <a:endParaRPr lang="en-US" sz="1600" kern="1000" dirty="0">
                        <a:effectLst/>
                        <a:latin typeface="Century Schoolbook"/>
                        <a:ea typeface="Times New Roman"/>
                        <a:cs typeface="Times New Roman"/>
                      </a:endParaRPr>
                    </a:p>
                  </a:txBody>
                  <a:tcPr marL="99541" marR="99541" marT="0" marB="0" anchor="b">
                    <a:solidFill>
                      <a:srgbClr val="FFFFCC"/>
                    </a:solidFill>
                  </a:tcPr>
                </a:tc>
              </a:tr>
              <a:tr h="276505">
                <a:tc>
                  <a:txBody>
                    <a:bodyPr/>
                    <a:lstStyle/>
                    <a:p>
                      <a:pPr marL="0" marR="0">
                        <a:spcBef>
                          <a:spcPts val="0"/>
                        </a:spcBef>
                        <a:spcAft>
                          <a:spcPts val="0"/>
                        </a:spcAft>
                      </a:pPr>
                      <a:r>
                        <a:rPr lang="en-US" sz="1600" kern="0" dirty="0">
                          <a:effectLst/>
                        </a:rPr>
                        <a:t>Mountain</a:t>
                      </a:r>
                      <a:endParaRPr lang="en-US" sz="1600" kern="1000" dirty="0">
                        <a:effectLst/>
                        <a:latin typeface="Century Schoolbook"/>
                        <a:ea typeface="Times New Roman"/>
                        <a:cs typeface="Times New Roman"/>
                      </a:endParaRPr>
                    </a:p>
                  </a:txBody>
                  <a:tcPr marL="99541" marR="99541" marT="0" marB="0" anchor="b"/>
                </a:tc>
                <a:tc>
                  <a:txBody>
                    <a:bodyPr/>
                    <a:lstStyle/>
                    <a:p>
                      <a:pPr marL="0" marR="0">
                        <a:spcBef>
                          <a:spcPts val="0"/>
                        </a:spcBef>
                        <a:spcAft>
                          <a:spcPts val="0"/>
                        </a:spcAft>
                      </a:pPr>
                      <a:r>
                        <a:rPr lang="en-US" sz="1600" kern="0">
                          <a:effectLst/>
                        </a:rPr>
                        <a:t>NULL</a:t>
                      </a:r>
                      <a:endParaRPr lang="en-US" sz="1600" kern="100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0" dirty="0" smtClean="0">
                          <a:effectLst/>
                          <a:latin typeface="+mn-lt"/>
                          <a:ea typeface="+mn-ea"/>
                          <a:cs typeface="+mn-cs"/>
                        </a:rPr>
                        <a:t>346</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5%</a:t>
                      </a:r>
                      <a:endParaRPr lang="en-US" sz="1600" kern="1000" dirty="0">
                        <a:effectLst/>
                        <a:latin typeface="Century Schoolbook"/>
                        <a:ea typeface="Times New Roman"/>
                        <a:cs typeface="Times New Roman"/>
                      </a:endParaRPr>
                    </a:p>
                  </a:txBody>
                  <a:tcPr marL="99541" marR="99541" marT="0" marB="0" anchor="b"/>
                </a:tc>
              </a:tr>
              <a:tr h="276505">
                <a:tc>
                  <a:txBody>
                    <a:bodyPr/>
                    <a:lstStyle/>
                    <a:p>
                      <a:pPr marL="0" marR="0">
                        <a:spcBef>
                          <a:spcPts val="0"/>
                        </a:spcBef>
                        <a:spcAft>
                          <a:spcPts val="0"/>
                        </a:spcAft>
                      </a:pPr>
                      <a:r>
                        <a:rPr lang="en-US" sz="1600" kern="0" dirty="0">
                          <a:effectLst/>
                        </a:rPr>
                        <a:t>Mountain</a:t>
                      </a:r>
                      <a:endParaRPr lang="en-US" sz="1600" kern="1000" dirty="0">
                        <a:effectLst/>
                        <a:latin typeface="Century Schoolbook"/>
                        <a:ea typeface="Times New Roman"/>
                        <a:cs typeface="Times New Roman"/>
                      </a:endParaRPr>
                    </a:p>
                  </a:txBody>
                  <a:tcPr marL="99541" marR="99541" marT="0" marB="0" anchor="b"/>
                </a:tc>
                <a:tc>
                  <a:txBody>
                    <a:bodyPr/>
                    <a:lstStyle/>
                    <a:p>
                      <a:pPr marL="0" marR="0">
                        <a:spcBef>
                          <a:spcPts val="0"/>
                        </a:spcBef>
                        <a:spcAft>
                          <a:spcPts val="0"/>
                        </a:spcAft>
                      </a:pPr>
                      <a:r>
                        <a:rPr lang="en-US" sz="1600" kern="0" dirty="0">
                          <a:effectLst/>
                        </a:rPr>
                        <a:t>F</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0" dirty="0" smtClean="0">
                          <a:effectLst/>
                          <a:latin typeface="+mn-lt"/>
                          <a:ea typeface="+mn-ea"/>
                          <a:cs typeface="+mn-cs"/>
                        </a:rPr>
                        <a:t>2791</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37%</a:t>
                      </a:r>
                      <a:endParaRPr lang="en-US" sz="1600" kern="1000" dirty="0">
                        <a:effectLst/>
                        <a:latin typeface="Century Schoolbook"/>
                        <a:ea typeface="Times New Roman"/>
                        <a:cs typeface="Times New Roman"/>
                      </a:endParaRPr>
                    </a:p>
                  </a:txBody>
                  <a:tcPr marL="99541" marR="99541" marT="0" marB="0" anchor="b"/>
                </a:tc>
              </a:tr>
              <a:tr h="276505">
                <a:tc>
                  <a:txBody>
                    <a:bodyPr/>
                    <a:lstStyle/>
                    <a:p>
                      <a:pPr marL="0" marR="0">
                        <a:spcBef>
                          <a:spcPts val="0"/>
                        </a:spcBef>
                        <a:spcAft>
                          <a:spcPts val="0"/>
                        </a:spcAft>
                      </a:pPr>
                      <a:r>
                        <a:rPr lang="en-US" sz="1600" kern="0" dirty="0">
                          <a:effectLst/>
                        </a:rPr>
                        <a:t>Mountain</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spcBef>
                          <a:spcPts val="0"/>
                        </a:spcBef>
                        <a:spcAft>
                          <a:spcPts val="0"/>
                        </a:spcAft>
                      </a:pPr>
                      <a:r>
                        <a:rPr lang="en-US" sz="1600" kern="0" dirty="0">
                          <a:effectLst/>
                        </a:rPr>
                        <a:t>M</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lgn="r">
                        <a:spcBef>
                          <a:spcPts val="0"/>
                        </a:spcBef>
                        <a:spcAft>
                          <a:spcPts val="0"/>
                        </a:spcAft>
                      </a:pPr>
                      <a:r>
                        <a:rPr lang="en-US" sz="1600" kern="0" dirty="0" smtClean="0">
                          <a:effectLst/>
                          <a:latin typeface="+mn-lt"/>
                          <a:ea typeface="+mn-ea"/>
                          <a:cs typeface="+mn-cs"/>
                        </a:rPr>
                        <a:t>4381</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58%</a:t>
                      </a:r>
                      <a:endParaRPr lang="en-US" sz="1600" kern="1000" dirty="0">
                        <a:effectLst/>
                        <a:latin typeface="Century Schoolbook"/>
                        <a:ea typeface="Times New Roman"/>
                        <a:cs typeface="Times New Roman"/>
                      </a:endParaRPr>
                    </a:p>
                  </a:txBody>
                  <a:tcPr marL="99541" marR="99541" marT="0" marB="0" anchor="b">
                    <a:solidFill>
                      <a:srgbClr val="FFFFCC"/>
                    </a:solidFill>
                  </a:tcPr>
                </a:tc>
              </a:tr>
              <a:tr h="276505">
                <a:tc>
                  <a:txBody>
                    <a:bodyPr/>
                    <a:lstStyle/>
                    <a:p>
                      <a:pPr marL="0" marR="0">
                        <a:spcBef>
                          <a:spcPts val="0"/>
                        </a:spcBef>
                        <a:spcAft>
                          <a:spcPts val="0"/>
                        </a:spcAft>
                      </a:pPr>
                      <a:r>
                        <a:rPr lang="en-US" sz="1600" kern="0">
                          <a:effectLst/>
                        </a:rPr>
                        <a:t>Mountain full</a:t>
                      </a:r>
                      <a:endParaRPr lang="en-US" sz="1600" kern="1000">
                        <a:effectLst/>
                        <a:latin typeface="Century Schoolbook"/>
                        <a:ea typeface="Times New Roman"/>
                        <a:cs typeface="Times New Roman"/>
                      </a:endParaRPr>
                    </a:p>
                  </a:txBody>
                  <a:tcPr marL="99541" marR="99541" marT="0" marB="0" anchor="b"/>
                </a:tc>
                <a:tc>
                  <a:txBody>
                    <a:bodyPr/>
                    <a:lstStyle/>
                    <a:p>
                      <a:pPr marL="0" marR="0">
                        <a:spcBef>
                          <a:spcPts val="0"/>
                        </a:spcBef>
                        <a:spcAft>
                          <a:spcPts val="0"/>
                        </a:spcAft>
                      </a:pPr>
                      <a:r>
                        <a:rPr lang="en-US" sz="1600" kern="0" dirty="0">
                          <a:effectLst/>
                        </a:rPr>
                        <a:t>NULL</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0" dirty="0" smtClean="0">
                          <a:effectLst/>
                          <a:latin typeface="+mn-lt"/>
                          <a:ea typeface="+mn-ea"/>
                          <a:cs typeface="+mn-cs"/>
                        </a:rPr>
                        <a:t>965</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7%</a:t>
                      </a:r>
                      <a:endParaRPr lang="en-US" sz="1600" kern="1000" dirty="0">
                        <a:effectLst/>
                        <a:latin typeface="Century Schoolbook"/>
                        <a:ea typeface="Times New Roman"/>
                        <a:cs typeface="Times New Roman"/>
                      </a:endParaRPr>
                    </a:p>
                  </a:txBody>
                  <a:tcPr marL="99541" marR="99541" marT="0" marB="0" anchor="b"/>
                </a:tc>
              </a:tr>
              <a:tr h="276505">
                <a:tc>
                  <a:txBody>
                    <a:bodyPr/>
                    <a:lstStyle/>
                    <a:p>
                      <a:pPr marL="0" marR="0">
                        <a:spcBef>
                          <a:spcPts val="0"/>
                        </a:spcBef>
                        <a:spcAft>
                          <a:spcPts val="0"/>
                        </a:spcAft>
                      </a:pPr>
                      <a:r>
                        <a:rPr lang="en-US" sz="1600" kern="0">
                          <a:effectLst/>
                        </a:rPr>
                        <a:t>Mountain full</a:t>
                      </a:r>
                      <a:endParaRPr lang="en-US" sz="1600" kern="1000">
                        <a:effectLst/>
                        <a:latin typeface="Century Schoolbook"/>
                        <a:ea typeface="Times New Roman"/>
                        <a:cs typeface="Times New Roman"/>
                      </a:endParaRPr>
                    </a:p>
                  </a:txBody>
                  <a:tcPr marL="99541" marR="99541" marT="0" marB="0" anchor="b"/>
                </a:tc>
                <a:tc>
                  <a:txBody>
                    <a:bodyPr/>
                    <a:lstStyle/>
                    <a:p>
                      <a:pPr marL="0" marR="0">
                        <a:spcBef>
                          <a:spcPts val="0"/>
                        </a:spcBef>
                        <a:spcAft>
                          <a:spcPts val="0"/>
                        </a:spcAft>
                      </a:pPr>
                      <a:r>
                        <a:rPr lang="en-US" sz="1600" kern="0" dirty="0">
                          <a:effectLst/>
                        </a:rPr>
                        <a:t>F</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0" dirty="0" smtClean="0">
                          <a:effectLst/>
                          <a:latin typeface="+mn-lt"/>
                          <a:ea typeface="+mn-ea"/>
                          <a:cs typeface="+mn-cs"/>
                        </a:rPr>
                        <a:t>4554</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35%</a:t>
                      </a:r>
                      <a:endParaRPr lang="en-US" sz="1600" kern="1000" dirty="0">
                        <a:effectLst/>
                        <a:latin typeface="Century Schoolbook"/>
                        <a:ea typeface="Times New Roman"/>
                        <a:cs typeface="Times New Roman"/>
                      </a:endParaRPr>
                    </a:p>
                  </a:txBody>
                  <a:tcPr marL="99541" marR="99541" marT="0" marB="0" anchor="b"/>
                </a:tc>
              </a:tr>
              <a:tr h="276505">
                <a:tc>
                  <a:txBody>
                    <a:bodyPr/>
                    <a:lstStyle/>
                    <a:p>
                      <a:pPr marL="0" marR="0">
                        <a:spcBef>
                          <a:spcPts val="0"/>
                        </a:spcBef>
                        <a:spcAft>
                          <a:spcPts val="0"/>
                        </a:spcAft>
                      </a:pPr>
                      <a:r>
                        <a:rPr lang="en-US" sz="1600" kern="0" dirty="0">
                          <a:effectLst/>
                        </a:rPr>
                        <a:t>Mountain full</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spcBef>
                          <a:spcPts val="0"/>
                        </a:spcBef>
                        <a:spcAft>
                          <a:spcPts val="0"/>
                        </a:spcAft>
                      </a:pPr>
                      <a:r>
                        <a:rPr lang="en-US" sz="1600" kern="0" dirty="0">
                          <a:effectLst/>
                        </a:rPr>
                        <a:t>M</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lgn="r">
                        <a:spcBef>
                          <a:spcPts val="0"/>
                        </a:spcBef>
                        <a:spcAft>
                          <a:spcPts val="0"/>
                        </a:spcAft>
                      </a:pPr>
                      <a:r>
                        <a:rPr lang="en-US" sz="1600" kern="0" dirty="0" smtClean="0">
                          <a:effectLst/>
                          <a:latin typeface="+mn-lt"/>
                          <a:ea typeface="+mn-ea"/>
                          <a:cs typeface="+mn-cs"/>
                        </a:rPr>
                        <a:t>7556</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58%</a:t>
                      </a:r>
                      <a:endParaRPr lang="en-US" sz="1600" kern="1000" dirty="0">
                        <a:effectLst/>
                        <a:latin typeface="Century Schoolbook"/>
                        <a:ea typeface="Times New Roman"/>
                        <a:cs typeface="Times New Roman"/>
                      </a:endParaRPr>
                    </a:p>
                  </a:txBody>
                  <a:tcPr marL="99541" marR="99541" marT="0" marB="0" anchor="b">
                    <a:solidFill>
                      <a:srgbClr val="FFFFCC"/>
                    </a:solidFill>
                  </a:tcPr>
                </a:tc>
              </a:tr>
              <a:tr h="276505">
                <a:tc>
                  <a:txBody>
                    <a:bodyPr/>
                    <a:lstStyle/>
                    <a:p>
                      <a:pPr marL="0" marR="0">
                        <a:spcBef>
                          <a:spcPts val="0"/>
                        </a:spcBef>
                        <a:spcAft>
                          <a:spcPts val="0"/>
                        </a:spcAft>
                      </a:pPr>
                      <a:r>
                        <a:rPr lang="en-US" sz="1600" kern="0">
                          <a:effectLst/>
                        </a:rPr>
                        <a:t>Race</a:t>
                      </a:r>
                      <a:endParaRPr lang="en-US" sz="1600" kern="1000">
                        <a:effectLst/>
                        <a:latin typeface="Century Schoolbook"/>
                        <a:ea typeface="Times New Roman"/>
                        <a:cs typeface="Times New Roman"/>
                      </a:endParaRPr>
                    </a:p>
                  </a:txBody>
                  <a:tcPr marL="99541" marR="99541" marT="0" marB="0" anchor="b"/>
                </a:tc>
                <a:tc>
                  <a:txBody>
                    <a:bodyPr/>
                    <a:lstStyle/>
                    <a:p>
                      <a:pPr marL="0" marR="0">
                        <a:spcBef>
                          <a:spcPts val="0"/>
                        </a:spcBef>
                        <a:spcAft>
                          <a:spcPts val="0"/>
                        </a:spcAft>
                      </a:pPr>
                      <a:r>
                        <a:rPr lang="en-US" sz="1600" kern="0">
                          <a:effectLst/>
                        </a:rPr>
                        <a:t>NULL</a:t>
                      </a:r>
                      <a:endParaRPr lang="en-US" sz="1600" kern="100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0" dirty="0" smtClean="0">
                          <a:effectLst/>
                          <a:latin typeface="+mn-lt"/>
                          <a:ea typeface="+mn-ea"/>
                          <a:cs typeface="+mn-cs"/>
                        </a:rPr>
                        <a:t>877</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8%</a:t>
                      </a:r>
                      <a:endParaRPr lang="en-US" sz="1600" kern="1000" dirty="0">
                        <a:effectLst/>
                        <a:latin typeface="Century Schoolbook"/>
                        <a:ea typeface="Times New Roman"/>
                        <a:cs typeface="Times New Roman"/>
                      </a:endParaRPr>
                    </a:p>
                  </a:txBody>
                  <a:tcPr marL="99541" marR="99541" marT="0" marB="0" anchor="b"/>
                </a:tc>
              </a:tr>
              <a:tr h="276505">
                <a:tc>
                  <a:txBody>
                    <a:bodyPr/>
                    <a:lstStyle/>
                    <a:p>
                      <a:pPr marL="0" marR="0">
                        <a:spcBef>
                          <a:spcPts val="0"/>
                        </a:spcBef>
                        <a:spcAft>
                          <a:spcPts val="0"/>
                        </a:spcAft>
                      </a:pPr>
                      <a:r>
                        <a:rPr lang="en-US" sz="1600" kern="0">
                          <a:effectLst/>
                        </a:rPr>
                        <a:t>Race</a:t>
                      </a:r>
                      <a:endParaRPr lang="en-US" sz="1600" kern="1000">
                        <a:effectLst/>
                        <a:latin typeface="Century Schoolbook"/>
                        <a:ea typeface="Times New Roman"/>
                        <a:cs typeface="Times New Roman"/>
                      </a:endParaRPr>
                    </a:p>
                  </a:txBody>
                  <a:tcPr marL="99541" marR="99541" marT="0" marB="0" anchor="b"/>
                </a:tc>
                <a:tc>
                  <a:txBody>
                    <a:bodyPr/>
                    <a:lstStyle/>
                    <a:p>
                      <a:pPr marL="0" marR="0">
                        <a:spcBef>
                          <a:spcPts val="0"/>
                        </a:spcBef>
                        <a:spcAft>
                          <a:spcPts val="0"/>
                        </a:spcAft>
                      </a:pPr>
                      <a:r>
                        <a:rPr lang="en-US" sz="1600" kern="0">
                          <a:effectLst/>
                        </a:rPr>
                        <a:t>F</a:t>
                      </a:r>
                      <a:endParaRPr lang="en-US" sz="1600" kern="100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0" dirty="0" smtClean="0">
                          <a:effectLst/>
                          <a:latin typeface="+mn-lt"/>
                          <a:ea typeface="+mn-ea"/>
                          <a:cs typeface="+mn-cs"/>
                        </a:rPr>
                        <a:t>3743</a:t>
                      </a:r>
                      <a:endParaRPr lang="en-US" sz="1600" kern="1000" dirty="0">
                        <a:effectLst/>
                        <a:latin typeface="Century Schoolbook"/>
                        <a:ea typeface="Times New Roman"/>
                        <a:cs typeface="Times New Roman"/>
                      </a:endParaRPr>
                    </a:p>
                  </a:txBody>
                  <a:tcPr marL="99541" marR="99541"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34%</a:t>
                      </a:r>
                      <a:endParaRPr lang="en-US" sz="1600" kern="1000" dirty="0">
                        <a:effectLst/>
                        <a:latin typeface="Century Schoolbook"/>
                        <a:ea typeface="Times New Roman"/>
                        <a:cs typeface="Times New Roman"/>
                      </a:endParaRPr>
                    </a:p>
                  </a:txBody>
                  <a:tcPr marL="99541" marR="99541" marT="0" marB="0" anchor="b"/>
                </a:tc>
              </a:tr>
              <a:tr h="276505">
                <a:tc>
                  <a:txBody>
                    <a:bodyPr/>
                    <a:lstStyle/>
                    <a:p>
                      <a:pPr marL="0" marR="0">
                        <a:spcBef>
                          <a:spcPts val="0"/>
                        </a:spcBef>
                        <a:spcAft>
                          <a:spcPts val="0"/>
                        </a:spcAft>
                      </a:pPr>
                      <a:r>
                        <a:rPr lang="en-US" sz="1600" kern="0" dirty="0">
                          <a:effectLst/>
                        </a:rPr>
                        <a:t>Race</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spcBef>
                          <a:spcPts val="0"/>
                        </a:spcBef>
                        <a:spcAft>
                          <a:spcPts val="0"/>
                        </a:spcAft>
                      </a:pPr>
                      <a:r>
                        <a:rPr lang="en-US" sz="1600" kern="0" dirty="0">
                          <a:effectLst/>
                        </a:rPr>
                        <a:t>M</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lgn="r">
                        <a:spcBef>
                          <a:spcPts val="0"/>
                        </a:spcBef>
                        <a:spcAft>
                          <a:spcPts val="0"/>
                        </a:spcAft>
                      </a:pPr>
                      <a:r>
                        <a:rPr lang="en-US" sz="1600" kern="0" dirty="0" smtClean="0">
                          <a:effectLst/>
                          <a:latin typeface="+mn-lt"/>
                          <a:ea typeface="+mn-ea"/>
                          <a:cs typeface="+mn-cs"/>
                        </a:rPr>
                        <a:t>6483</a:t>
                      </a:r>
                      <a:endParaRPr lang="en-US" sz="1600" kern="1000" dirty="0">
                        <a:effectLst/>
                        <a:latin typeface="Century Schoolbook"/>
                        <a:ea typeface="Times New Roman"/>
                        <a:cs typeface="Times New Roman"/>
                      </a:endParaRPr>
                    </a:p>
                  </a:txBody>
                  <a:tcPr marL="99541" marR="99541" marT="0" marB="0" anchor="b">
                    <a:solidFill>
                      <a:srgbClr val="FFFFCC"/>
                    </a:solidFill>
                  </a:tcPr>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58%</a:t>
                      </a:r>
                      <a:endParaRPr lang="en-US" sz="1600" kern="1000" dirty="0">
                        <a:effectLst/>
                        <a:latin typeface="Century Schoolbook"/>
                        <a:ea typeface="Times New Roman"/>
                        <a:cs typeface="Times New Roman"/>
                      </a:endParaRPr>
                    </a:p>
                  </a:txBody>
                  <a:tcPr marL="99541" marR="99541" marT="0" marB="0" anchor="b">
                    <a:solidFill>
                      <a:srgbClr val="FFFFCC"/>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78887766"/>
              </p:ext>
            </p:extLst>
          </p:nvPr>
        </p:nvGraphicFramePr>
        <p:xfrm>
          <a:off x="4370958" y="3334041"/>
          <a:ext cx="2691293" cy="2427399"/>
        </p:xfrm>
        <a:graphic>
          <a:graphicData uri="http://schemas.openxmlformats.org/drawingml/2006/table">
            <a:tbl>
              <a:tblPr firstRow="1" firstCol="1" bandRow="1">
                <a:tableStyleId>{5940675A-B579-460E-94D1-54222C63F5DA}</a:tableStyleId>
              </a:tblPr>
              <a:tblGrid>
                <a:gridCol w="695842"/>
                <a:gridCol w="684730"/>
                <a:gridCol w="664092"/>
                <a:gridCol w="646629"/>
              </a:tblGrid>
              <a:tr h="269711">
                <a:tc>
                  <a:txBody>
                    <a:bodyPr/>
                    <a:lstStyle/>
                    <a:p>
                      <a:pPr marL="0" marR="0">
                        <a:spcBef>
                          <a:spcPts val="0"/>
                        </a:spcBef>
                        <a:spcAft>
                          <a:spcPts val="0"/>
                        </a:spcAft>
                      </a:pPr>
                      <a:r>
                        <a:rPr lang="en-US" sz="1600" kern="0" dirty="0">
                          <a:effectLst/>
                        </a:rPr>
                        <a:t>Road</a:t>
                      </a:r>
                      <a:endParaRPr lang="en-US" sz="1600" kern="1000" dirty="0">
                        <a:effectLst/>
                        <a:latin typeface="Century Schoolbook"/>
                        <a:ea typeface="Times New Roman"/>
                        <a:cs typeface="Times New Roman"/>
                      </a:endParaRPr>
                    </a:p>
                  </a:txBody>
                  <a:tcPr marL="97096" marR="97096" marT="0" marB="0" anchor="b"/>
                </a:tc>
                <a:tc>
                  <a:txBody>
                    <a:bodyPr/>
                    <a:lstStyle/>
                    <a:p>
                      <a:pPr marL="0" marR="0">
                        <a:spcBef>
                          <a:spcPts val="0"/>
                        </a:spcBef>
                        <a:spcAft>
                          <a:spcPts val="0"/>
                        </a:spcAft>
                      </a:pPr>
                      <a:r>
                        <a:rPr lang="en-US" sz="1600" kern="0">
                          <a:effectLst/>
                        </a:rPr>
                        <a:t>NULL</a:t>
                      </a:r>
                      <a:endParaRPr lang="en-US" sz="1600" kern="100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0" dirty="0" smtClean="0">
                          <a:effectLst/>
                        </a:rPr>
                        <a:t>756</a:t>
                      </a:r>
                      <a:endParaRPr lang="en-US" sz="1600" kern="1000" dirty="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8%</a:t>
                      </a:r>
                      <a:endParaRPr lang="en-US" sz="1600" kern="1000" dirty="0">
                        <a:effectLst/>
                        <a:latin typeface="Century Schoolbook"/>
                        <a:ea typeface="Times New Roman"/>
                        <a:cs typeface="Times New Roman"/>
                      </a:endParaRPr>
                    </a:p>
                  </a:txBody>
                  <a:tcPr marL="97096" marR="97096" marT="0" marB="0" anchor="b"/>
                </a:tc>
              </a:tr>
              <a:tr h="269711">
                <a:tc>
                  <a:txBody>
                    <a:bodyPr/>
                    <a:lstStyle/>
                    <a:p>
                      <a:pPr marL="0" marR="0">
                        <a:spcBef>
                          <a:spcPts val="0"/>
                        </a:spcBef>
                        <a:spcAft>
                          <a:spcPts val="0"/>
                        </a:spcAft>
                      </a:pPr>
                      <a:r>
                        <a:rPr lang="en-US" sz="1600" kern="0" dirty="0">
                          <a:effectLst/>
                        </a:rPr>
                        <a:t>Road</a:t>
                      </a:r>
                      <a:endParaRPr lang="en-US" sz="1600" kern="1000" dirty="0">
                        <a:effectLst/>
                        <a:latin typeface="Century Schoolbook"/>
                        <a:ea typeface="Times New Roman"/>
                        <a:cs typeface="Times New Roman"/>
                      </a:endParaRPr>
                    </a:p>
                  </a:txBody>
                  <a:tcPr marL="97096" marR="97096" marT="0" marB="0" anchor="b"/>
                </a:tc>
                <a:tc>
                  <a:txBody>
                    <a:bodyPr/>
                    <a:lstStyle/>
                    <a:p>
                      <a:pPr marL="0" marR="0">
                        <a:spcBef>
                          <a:spcPts val="0"/>
                        </a:spcBef>
                        <a:spcAft>
                          <a:spcPts val="0"/>
                        </a:spcAft>
                      </a:pPr>
                      <a:r>
                        <a:rPr lang="en-US" sz="1600" kern="0">
                          <a:effectLst/>
                        </a:rPr>
                        <a:t>F</a:t>
                      </a:r>
                      <a:endParaRPr lang="en-US" sz="1600" kern="100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0" dirty="0" smtClean="0">
                          <a:effectLst/>
                          <a:latin typeface="+mn-lt"/>
                          <a:ea typeface="+mn-ea"/>
                          <a:cs typeface="+mn-cs"/>
                        </a:rPr>
                        <a:t>3303</a:t>
                      </a:r>
                      <a:endParaRPr lang="en-US" sz="1600" kern="1000" dirty="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34%</a:t>
                      </a:r>
                      <a:endParaRPr lang="en-US" sz="1600" kern="1000" dirty="0">
                        <a:effectLst/>
                        <a:latin typeface="Century Schoolbook"/>
                        <a:ea typeface="Times New Roman"/>
                        <a:cs typeface="Times New Roman"/>
                      </a:endParaRPr>
                    </a:p>
                  </a:txBody>
                  <a:tcPr marL="97096" marR="97096" marT="0" marB="0" anchor="b"/>
                </a:tc>
              </a:tr>
              <a:tr h="269711">
                <a:tc>
                  <a:txBody>
                    <a:bodyPr/>
                    <a:lstStyle/>
                    <a:p>
                      <a:pPr marL="0" marR="0">
                        <a:spcBef>
                          <a:spcPts val="0"/>
                        </a:spcBef>
                        <a:spcAft>
                          <a:spcPts val="0"/>
                        </a:spcAft>
                      </a:pPr>
                      <a:r>
                        <a:rPr lang="en-US" sz="1600" kern="0" dirty="0">
                          <a:effectLst/>
                        </a:rPr>
                        <a:t>Road</a:t>
                      </a:r>
                      <a:endParaRPr lang="en-US" sz="1600" kern="1000" dirty="0">
                        <a:effectLst/>
                        <a:latin typeface="Century Schoolbook"/>
                        <a:ea typeface="Times New Roman"/>
                        <a:cs typeface="Times New Roman"/>
                      </a:endParaRPr>
                    </a:p>
                  </a:txBody>
                  <a:tcPr marL="97096" marR="97096" marT="0" marB="0" anchor="b">
                    <a:solidFill>
                      <a:srgbClr val="FFFFCC"/>
                    </a:solidFill>
                  </a:tcPr>
                </a:tc>
                <a:tc>
                  <a:txBody>
                    <a:bodyPr/>
                    <a:lstStyle/>
                    <a:p>
                      <a:pPr marL="0" marR="0">
                        <a:spcBef>
                          <a:spcPts val="0"/>
                        </a:spcBef>
                        <a:spcAft>
                          <a:spcPts val="0"/>
                        </a:spcAft>
                      </a:pPr>
                      <a:r>
                        <a:rPr lang="en-US" sz="1600" kern="0" dirty="0">
                          <a:effectLst/>
                        </a:rPr>
                        <a:t>M</a:t>
                      </a:r>
                      <a:endParaRPr lang="en-US" sz="1600" kern="1000" dirty="0">
                        <a:effectLst/>
                        <a:latin typeface="Century Schoolbook"/>
                        <a:ea typeface="Times New Roman"/>
                        <a:cs typeface="Times New Roman"/>
                      </a:endParaRPr>
                    </a:p>
                  </a:txBody>
                  <a:tcPr marL="97096" marR="97096" marT="0" marB="0" anchor="b">
                    <a:solidFill>
                      <a:srgbClr val="FFFFCC"/>
                    </a:solidFill>
                  </a:tcPr>
                </a:tc>
                <a:tc>
                  <a:txBody>
                    <a:bodyPr/>
                    <a:lstStyle/>
                    <a:p>
                      <a:pPr marL="0" marR="0" algn="r">
                        <a:spcBef>
                          <a:spcPts val="0"/>
                        </a:spcBef>
                        <a:spcAft>
                          <a:spcPts val="0"/>
                        </a:spcAft>
                      </a:pPr>
                      <a:r>
                        <a:rPr lang="en-US" sz="1600" kern="0" dirty="0" smtClean="0">
                          <a:effectLst/>
                          <a:latin typeface="+mn-lt"/>
                          <a:ea typeface="+mn-ea"/>
                          <a:cs typeface="+mn-cs"/>
                        </a:rPr>
                        <a:t>5660</a:t>
                      </a:r>
                      <a:endParaRPr lang="en-US" sz="1600" kern="1000" dirty="0">
                        <a:effectLst/>
                        <a:latin typeface="Century Schoolbook"/>
                        <a:ea typeface="Times New Roman"/>
                        <a:cs typeface="Times New Roman"/>
                      </a:endParaRPr>
                    </a:p>
                  </a:txBody>
                  <a:tcPr marL="97096" marR="97096" marT="0" marB="0" anchor="b">
                    <a:solidFill>
                      <a:srgbClr val="FFFFCC"/>
                    </a:solidFill>
                  </a:tcPr>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58%</a:t>
                      </a:r>
                      <a:endParaRPr lang="en-US" sz="1600" kern="1000" dirty="0">
                        <a:effectLst/>
                        <a:latin typeface="Century Schoolbook"/>
                        <a:ea typeface="Times New Roman"/>
                        <a:cs typeface="Times New Roman"/>
                      </a:endParaRPr>
                    </a:p>
                  </a:txBody>
                  <a:tcPr marL="97096" marR="97096" marT="0" marB="0" anchor="b">
                    <a:solidFill>
                      <a:srgbClr val="FFFFCC"/>
                    </a:solidFill>
                  </a:tcPr>
                </a:tc>
              </a:tr>
              <a:tr h="269711">
                <a:tc>
                  <a:txBody>
                    <a:bodyPr/>
                    <a:lstStyle/>
                    <a:p>
                      <a:pPr marL="0" marR="0">
                        <a:spcBef>
                          <a:spcPts val="0"/>
                        </a:spcBef>
                        <a:spcAft>
                          <a:spcPts val="0"/>
                        </a:spcAft>
                      </a:pPr>
                      <a:r>
                        <a:rPr lang="en-US" sz="1600" kern="0">
                          <a:effectLst/>
                        </a:rPr>
                        <a:t>Tour</a:t>
                      </a:r>
                      <a:endParaRPr lang="en-US" sz="1600" kern="1000">
                        <a:effectLst/>
                        <a:latin typeface="Century Schoolbook"/>
                        <a:ea typeface="Times New Roman"/>
                        <a:cs typeface="Times New Roman"/>
                      </a:endParaRPr>
                    </a:p>
                  </a:txBody>
                  <a:tcPr marL="97096" marR="97096" marT="0" marB="0" anchor="b"/>
                </a:tc>
                <a:tc>
                  <a:txBody>
                    <a:bodyPr/>
                    <a:lstStyle/>
                    <a:p>
                      <a:pPr marL="0" marR="0">
                        <a:spcBef>
                          <a:spcPts val="0"/>
                        </a:spcBef>
                        <a:spcAft>
                          <a:spcPts val="0"/>
                        </a:spcAft>
                      </a:pPr>
                      <a:r>
                        <a:rPr lang="en-US" sz="1600" kern="0" dirty="0">
                          <a:effectLst/>
                        </a:rPr>
                        <a:t>NULL</a:t>
                      </a:r>
                      <a:endParaRPr lang="en-US" sz="1600" kern="1000" dirty="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0" dirty="0" smtClean="0">
                          <a:effectLst/>
                          <a:latin typeface="+mn-lt"/>
                          <a:ea typeface="+mn-ea"/>
                          <a:cs typeface="+mn-cs"/>
                        </a:rPr>
                        <a:t>180</a:t>
                      </a:r>
                      <a:endParaRPr lang="en-US" sz="1600" kern="1000" dirty="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8%</a:t>
                      </a:r>
                      <a:endParaRPr lang="en-US" sz="1600" kern="1000" dirty="0">
                        <a:effectLst/>
                        <a:latin typeface="Century Schoolbook"/>
                        <a:ea typeface="Times New Roman"/>
                        <a:cs typeface="Times New Roman"/>
                      </a:endParaRPr>
                    </a:p>
                  </a:txBody>
                  <a:tcPr marL="97096" marR="97096" marT="0" marB="0" anchor="b"/>
                </a:tc>
              </a:tr>
              <a:tr h="269711">
                <a:tc>
                  <a:txBody>
                    <a:bodyPr/>
                    <a:lstStyle/>
                    <a:p>
                      <a:pPr marL="0" marR="0">
                        <a:spcBef>
                          <a:spcPts val="0"/>
                        </a:spcBef>
                        <a:spcAft>
                          <a:spcPts val="0"/>
                        </a:spcAft>
                      </a:pPr>
                      <a:r>
                        <a:rPr lang="en-US" sz="1600" kern="0">
                          <a:effectLst/>
                        </a:rPr>
                        <a:t>Tour</a:t>
                      </a:r>
                      <a:endParaRPr lang="en-US" sz="1600" kern="1000">
                        <a:effectLst/>
                        <a:latin typeface="Century Schoolbook"/>
                        <a:ea typeface="Times New Roman"/>
                        <a:cs typeface="Times New Roman"/>
                      </a:endParaRPr>
                    </a:p>
                  </a:txBody>
                  <a:tcPr marL="97096" marR="97096" marT="0" marB="0" anchor="b"/>
                </a:tc>
                <a:tc>
                  <a:txBody>
                    <a:bodyPr/>
                    <a:lstStyle/>
                    <a:p>
                      <a:pPr marL="0" marR="0">
                        <a:spcBef>
                          <a:spcPts val="0"/>
                        </a:spcBef>
                        <a:spcAft>
                          <a:spcPts val="0"/>
                        </a:spcAft>
                      </a:pPr>
                      <a:r>
                        <a:rPr lang="en-US" sz="1600" kern="0" dirty="0">
                          <a:effectLst/>
                        </a:rPr>
                        <a:t>F</a:t>
                      </a:r>
                      <a:endParaRPr lang="en-US" sz="1600" kern="1000" dirty="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0" dirty="0" smtClean="0">
                          <a:effectLst/>
                          <a:latin typeface="+mn-lt"/>
                          <a:ea typeface="+mn-ea"/>
                          <a:cs typeface="+mn-cs"/>
                        </a:rPr>
                        <a:t>848</a:t>
                      </a:r>
                      <a:endParaRPr lang="en-US" sz="1600" kern="1000" dirty="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35%</a:t>
                      </a:r>
                      <a:endParaRPr lang="en-US" sz="1600" kern="1000" dirty="0">
                        <a:effectLst/>
                        <a:latin typeface="Century Schoolbook"/>
                        <a:ea typeface="Times New Roman"/>
                        <a:cs typeface="Times New Roman"/>
                      </a:endParaRPr>
                    </a:p>
                  </a:txBody>
                  <a:tcPr marL="97096" marR="97096" marT="0" marB="0" anchor="b"/>
                </a:tc>
              </a:tr>
              <a:tr h="269711">
                <a:tc>
                  <a:txBody>
                    <a:bodyPr/>
                    <a:lstStyle/>
                    <a:p>
                      <a:pPr marL="0" marR="0">
                        <a:spcBef>
                          <a:spcPts val="0"/>
                        </a:spcBef>
                        <a:spcAft>
                          <a:spcPts val="0"/>
                        </a:spcAft>
                      </a:pPr>
                      <a:r>
                        <a:rPr lang="en-US" sz="1600" kern="0" dirty="0">
                          <a:effectLst/>
                        </a:rPr>
                        <a:t>Tour</a:t>
                      </a:r>
                      <a:endParaRPr lang="en-US" sz="1600" kern="1000" dirty="0">
                        <a:effectLst/>
                        <a:latin typeface="Century Schoolbook"/>
                        <a:ea typeface="Times New Roman"/>
                        <a:cs typeface="Times New Roman"/>
                      </a:endParaRPr>
                    </a:p>
                  </a:txBody>
                  <a:tcPr marL="97096" marR="97096" marT="0" marB="0" anchor="b">
                    <a:solidFill>
                      <a:srgbClr val="FFFFCC"/>
                    </a:solidFill>
                  </a:tcPr>
                </a:tc>
                <a:tc>
                  <a:txBody>
                    <a:bodyPr/>
                    <a:lstStyle/>
                    <a:p>
                      <a:pPr marL="0" marR="0">
                        <a:spcBef>
                          <a:spcPts val="0"/>
                        </a:spcBef>
                        <a:spcAft>
                          <a:spcPts val="0"/>
                        </a:spcAft>
                      </a:pPr>
                      <a:r>
                        <a:rPr lang="en-US" sz="1600" kern="0" dirty="0">
                          <a:effectLst/>
                        </a:rPr>
                        <a:t>M</a:t>
                      </a:r>
                      <a:endParaRPr lang="en-US" sz="1600" kern="1000" dirty="0">
                        <a:effectLst/>
                        <a:latin typeface="Century Schoolbook"/>
                        <a:ea typeface="Times New Roman"/>
                        <a:cs typeface="Times New Roman"/>
                      </a:endParaRPr>
                    </a:p>
                  </a:txBody>
                  <a:tcPr marL="97096" marR="97096" marT="0" marB="0" anchor="b">
                    <a:solidFill>
                      <a:srgbClr val="FFFFCC"/>
                    </a:solidFill>
                  </a:tcPr>
                </a:tc>
                <a:tc>
                  <a:txBody>
                    <a:bodyPr/>
                    <a:lstStyle/>
                    <a:p>
                      <a:pPr marL="0" marR="0" algn="r">
                        <a:spcBef>
                          <a:spcPts val="0"/>
                        </a:spcBef>
                        <a:spcAft>
                          <a:spcPts val="0"/>
                        </a:spcAft>
                      </a:pPr>
                      <a:r>
                        <a:rPr lang="en-US" sz="1600" kern="0" dirty="0" smtClean="0">
                          <a:effectLst/>
                          <a:latin typeface="+mn-lt"/>
                          <a:ea typeface="+mn-ea"/>
                          <a:cs typeface="+mn-cs"/>
                        </a:rPr>
                        <a:t>1370</a:t>
                      </a:r>
                      <a:endParaRPr lang="en-US" sz="1600" kern="1000" dirty="0">
                        <a:effectLst/>
                        <a:latin typeface="Century Schoolbook"/>
                        <a:ea typeface="Times New Roman"/>
                        <a:cs typeface="Times New Roman"/>
                      </a:endParaRPr>
                    </a:p>
                  </a:txBody>
                  <a:tcPr marL="97096" marR="97096" marT="0" marB="0" anchor="b">
                    <a:solidFill>
                      <a:srgbClr val="FFFFCC"/>
                    </a:solidFill>
                  </a:tcPr>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57%</a:t>
                      </a:r>
                      <a:endParaRPr lang="en-US" sz="1600" kern="1000" dirty="0">
                        <a:effectLst/>
                        <a:latin typeface="Century Schoolbook"/>
                        <a:ea typeface="Times New Roman"/>
                        <a:cs typeface="Times New Roman"/>
                      </a:endParaRPr>
                    </a:p>
                  </a:txBody>
                  <a:tcPr marL="97096" marR="97096" marT="0" marB="0" anchor="b">
                    <a:solidFill>
                      <a:srgbClr val="FFFFCC"/>
                    </a:solidFill>
                  </a:tcPr>
                </a:tc>
              </a:tr>
              <a:tr h="269711">
                <a:tc>
                  <a:txBody>
                    <a:bodyPr/>
                    <a:lstStyle/>
                    <a:p>
                      <a:pPr marL="0" marR="0">
                        <a:spcBef>
                          <a:spcPts val="0"/>
                        </a:spcBef>
                        <a:spcAft>
                          <a:spcPts val="0"/>
                        </a:spcAft>
                      </a:pPr>
                      <a:r>
                        <a:rPr lang="en-US" sz="1600" kern="0">
                          <a:effectLst/>
                        </a:rPr>
                        <a:t>Track</a:t>
                      </a:r>
                      <a:endParaRPr lang="en-US" sz="1600" kern="1000">
                        <a:effectLst/>
                        <a:latin typeface="Century Schoolbook"/>
                        <a:ea typeface="Times New Roman"/>
                        <a:cs typeface="Times New Roman"/>
                      </a:endParaRPr>
                    </a:p>
                  </a:txBody>
                  <a:tcPr marL="97096" marR="97096" marT="0" marB="0" anchor="b"/>
                </a:tc>
                <a:tc>
                  <a:txBody>
                    <a:bodyPr/>
                    <a:lstStyle/>
                    <a:p>
                      <a:pPr marL="0" marR="0">
                        <a:spcBef>
                          <a:spcPts val="0"/>
                        </a:spcBef>
                        <a:spcAft>
                          <a:spcPts val="0"/>
                        </a:spcAft>
                      </a:pPr>
                      <a:r>
                        <a:rPr lang="en-US" sz="1600" kern="0" dirty="0">
                          <a:effectLst/>
                        </a:rPr>
                        <a:t>NULL</a:t>
                      </a:r>
                      <a:endParaRPr lang="en-US" sz="1600" kern="1000" dirty="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0" dirty="0">
                          <a:effectLst/>
                        </a:rPr>
                        <a:t>3</a:t>
                      </a:r>
                      <a:endParaRPr lang="en-US" sz="1600" kern="1000" dirty="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4%</a:t>
                      </a:r>
                      <a:endParaRPr lang="en-US" sz="1600" kern="1000" dirty="0">
                        <a:effectLst/>
                        <a:latin typeface="Century Schoolbook"/>
                        <a:ea typeface="Times New Roman"/>
                        <a:cs typeface="Times New Roman"/>
                      </a:endParaRPr>
                    </a:p>
                  </a:txBody>
                  <a:tcPr marL="97096" marR="97096" marT="0" marB="0" anchor="b"/>
                </a:tc>
              </a:tr>
              <a:tr h="269711">
                <a:tc>
                  <a:txBody>
                    <a:bodyPr/>
                    <a:lstStyle/>
                    <a:p>
                      <a:pPr marL="0" marR="0">
                        <a:spcBef>
                          <a:spcPts val="0"/>
                        </a:spcBef>
                        <a:spcAft>
                          <a:spcPts val="0"/>
                        </a:spcAft>
                      </a:pPr>
                      <a:r>
                        <a:rPr lang="en-US" sz="1600" kern="0">
                          <a:effectLst/>
                        </a:rPr>
                        <a:t>Track</a:t>
                      </a:r>
                      <a:endParaRPr lang="en-US" sz="1600" kern="1000">
                        <a:effectLst/>
                        <a:latin typeface="Century Schoolbook"/>
                        <a:ea typeface="Times New Roman"/>
                        <a:cs typeface="Times New Roman"/>
                      </a:endParaRPr>
                    </a:p>
                  </a:txBody>
                  <a:tcPr marL="97096" marR="97096" marT="0" marB="0" anchor="b"/>
                </a:tc>
                <a:tc>
                  <a:txBody>
                    <a:bodyPr/>
                    <a:lstStyle/>
                    <a:p>
                      <a:pPr marL="0" marR="0">
                        <a:spcBef>
                          <a:spcPts val="0"/>
                        </a:spcBef>
                        <a:spcAft>
                          <a:spcPts val="0"/>
                        </a:spcAft>
                      </a:pPr>
                      <a:r>
                        <a:rPr lang="en-US" sz="1600" kern="0">
                          <a:effectLst/>
                        </a:rPr>
                        <a:t>F</a:t>
                      </a:r>
                      <a:endParaRPr lang="en-US" sz="1600" kern="100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0" dirty="0">
                          <a:effectLst/>
                        </a:rPr>
                        <a:t>28</a:t>
                      </a:r>
                      <a:endParaRPr lang="en-US" sz="1600" kern="1000" dirty="0">
                        <a:effectLst/>
                        <a:latin typeface="Century Schoolbook"/>
                        <a:ea typeface="Times New Roman"/>
                        <a:cs typeface="Times New Roman"/>
                      </a:endParaRPr>
                    </a:p>
                  </a:txBody>
                  <a:tcPr marL="97096" marR="97096" marT="0" marB="0" anchor="b"/>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38%</a:t>
                      </a:r>
                      <a:endParaRPr lang="en-US" sz="1600" kern="1000" dirty="0">
                        <a:effectLst/>
                        <a:latin typeface="Century Schoolbook"/>
                        <a:ea typeface="Times New Roman"/>
                        <a:cs typeface="Times New Roman"/>
                      </a:endParaRPr>
                    </a:p>
                  </a:txBody>
                  <a:tcPr marL="97096" marR="97096" marT="0" marB="0" anchor="b"/>
                </a:tc>
              </a:tr>
              <a:tr h="269711">
                <a:tc>
                  <a:txBody>
                    <a:bodyPr/>
                    <a:lstStyle/>
                    <a:p>
                      <a:pPr marL="0" marR="0">
                        <a:spcBef>
                          <a:spcPts val="0"/>
                        </a:spcBef>
                        <a:spcAft>
                          <a:spcPts val="0"/>
                        </a:spcAft>
                      </a:pPr>
                      <a:r>
                        <a:rPr lang="en-US" sz="1600" kern="0" dirty="0">
                          <a:effectLst/>
                        </a:rPr>
                        <a:t>Track</a:t>
                      </a:r>
                      <a:endParaRPr lang="en-US" sz="1600" kern="1000" dirty="0">
                        <a:effectLst/>
                        <a:latin typeface="Century Schoolbook"/>
                        <a:ea typeface="Times New Roman"/>
                        <a:cs typeface="Times New Roman"/>
                      </a:endParaRPr>
                    </a:p>
                  </a:txBody>
                  <a:tcPr marL="97096" marR="97096" marT="0" marB="0" anchor="b">
                    <a:solidFill>
                      <a:srgbClr val="FFFFCC"/>
                    </a:solidFill>
                  </a:tcPr>
                </a:tc>
                <a:tc>
                  <a:txBody>
                    <a:bodyPr/>
                    <a:lstStyle/>
                    <a:p>
                      <a:pPr marL="0" marR="0">
                        <a:spcBef>
                          <a:spcPts val="0"/>
                        </a:spcBef>
                        <a:spcAft>
                          <a:spcPts val="0"/>
                        </a:spcAft>
                      </a:pPr>
                      <a:r>
                        <a:rPr lang="en-US" sz="1600" kern="0" dirty="0">
                          <a:effectLst/>
                        </a:rPr>
                        <a:t>M</a:t>
                      </a:r>
                      <a:endParaRPr lang="en-US" sz="1600" kern="1000" dirty="0">
                        <a:effectLst/>
                        <a:latin typeface="Century Schoolbook"/>
                        <a:ea typeface="Times New Roman"/>
                        <a:cs typeface="Times New Roman"/>
                      </a:endParaRPr>
                    </a:p>
                  </a:txBody>
                  <a:tcPr marL="97096" marR="97096" marT="0" marB="0" anchor="b">
                    <a:solidFill>
                      <a:srgbClr val="FFFFCC"/>
                    </a:solidFill>
                  </a:tcPr>
                </a:tc>
                <a:tc>
                  <a:txBody>
                    <a:bodyPr/>
                    <a:lstStyle/>
                    <a:p>
                      <a:pPr marL="0" marR="0" algn="r">
                        <a:spcBef>
                          <a:spcPts val="0"/>
                        </a:spcBef>
                        <a:spcAft>
                          <a:spcPts val="0"/>
                        </a:spcAft>
                      </a:pPr>
                      <a:r>
                        <a:rPr lang="en-US" sz="1600" kern="0" dirty="0">
                          <a:effectLst/>
                        </a:rPr>
                        <a:t>42</a:t>
                      </a:r>
                      <a:endParaRPr lang="en-US" sz="1600" kern="1000" dirty="0">
                        <a:effectLst/>
                        <a:latin typeface="Century Schoolbook"/>
                        <a:ea typeface="Times New Roman"/>
                        <a:cs typeface="Times New Roman"/>
                      </a:endParaRPr>
                    </a:p>
                  </a:txBody>
                  <a:tcPr marL="97096" marR="97096" marT="0" marB="0" anchor="b">
                    <a:solidFill>
                      <a:srgbClr val="FFFFCC"/>
                    </a:solidFill>
                  </a:tcPr>
                </a:tc>
                <a:tc>
                  <a:txBody>
                    <a:bodyPr/>
                    <a:lstStyle/>
                    <a:p>
                      <a:pPr marL="0" marR="0" algn="r">
                        <a:spcBef>
                          <a:spcPts val="0"/>
                        </a:spcBef>
                        <a:spcAft>
                          <a:spcPts val="0"/>
                        </a:spcAft>
                      </a:pPr>
                      <a:r>
                        <a:rPr lang="en-US" sz="1600" kern="1000" dirty="0" smtClean="0">
                          <a:effectLst/>
                          <a:latin typeface="Century Schoolbook"/>
                          <a:ea typeface="Times New Roman"/>
                          <a:cs typeface="Times New Roman"/>
                        </a:rPr>
                        <a:t>58%</a:t>
                      </a:r>
                      <a:endParaRPr lang="en-US" sz="1600" kern="1000" dirty="0">
                        <a:effectLst/>
                        <a:latin typeface="Century Schoolbook"/>
                        <a:ea typeface="Times New Roman"/>
                        <a:cs typeface="Times New Roman"/>
                      </a:endParaRPr>
                    </a:p>
                  </a:txBody>
                  <a:tcPr marL="97096" marR="97096" marT="0" marB="0" anchor="b">
                    <a:solidFill>
                      <a:srgbClr val="FFFFCC"/>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Logistic Results</a:t>
            </a:r>
            <a:endParaRPr lang="en-US" dirty="0"/>
          </a:p>
        </p:txBody>
      </p:sp>
      <p:pic>
        <p:nvPicPr>
          <p:cNvPr id="778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1" t="17661" r="23402" b="40011"/>
          <a:stretch/>
        </p:blipFill>
        <p:spPr bwMode="auto">
          <a:xfrm>
            <a:off x="362857" y="1538513"/>
            <a:ext cx="8479348" cy="396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8" t="10509" r="23465" b="37968"/>
          <a:stretch/>
        </p:blipFill>
        <p:spPr bwMode="auto">
          <a:xfrm>
            <a:off x="420914" y="1440472"/>
            <a:ext cx="8461829" cy="46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Logistic Details</a:t>
            </a:r>
            <a:endParaRPr lang="en-US" dirty="0"/>
          </a:p>
        </p:txBody>
      </p:sp>
      <p:cxnSp>
        <p:nvCxnSpPr>
          <p:cNvPr id="5" name="Straight Arrow Connector 4"/>
          <p:cNvCxnSpPr/>
          <p:nvPr/>
        </p:nvCxnSpPr>
        <p:spPr>
          <a:xfrm rot="10800000">
            <a:off x="7397372" y="4224048"/>
            <a:ext cx="655320" cy="137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graphicFrame>
        <p:nvGraphicFramePr>
          <p:cNvPr id="4" name="Table 3"/>
          <p:cNvGraphicFramePr>
            <a:graphicFrameLocks noGrp="1"/>
          </p:cNvGraphicFramePr>
          <p:nvPr/>
        </p:nvGraphicFramePr>
        <p:xfrm>
          <a:off x="533400" y="1371600"/>
          <a:ext cx="5638800" cy="3200400"/>
        </p:xfrm>
        <a:graphic>
          <a:graphicData uri="http://schemas.openxmlformats.org/drawingml/2006/table">
            <a:tbl>
              <a:tblPr/>
              <a:tblGrid>
                <a:gridCol w="1127760"/>
                <a:gridCol w="1127760"/>
                <a:gridCol w="1127760"/>
                <a:gridCol w="1127760"/>
                <a:gridCol w="1127760"/>
              </a:tblGrid>
              <a:tr h="400050">
                <a:tc>
                  <a:txBody>
                    <a:bodyPr/>
                    <a:lstStyle/>
                    <a:p>
                      <a:pPr algn="ctr" fontAlgn="b"/>
                      <a:r>
                        <a:rPr lang="en-US" sz="1800" b="0" i="0" u="none" strike="noStrike" dirty="0" err="1">
                          <a:solidFill>
                            <a:srgbClr val="000000"/>
                          </a:solidFill>
                          <a:latin typeface="Calibri"/>
                        </a:rPr>
                        <a:t>CityID</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Pop</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Income</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Year</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Sales</a:t>
                      </a:r>
                    </a:p>
                  </a:txBody>
                  <a:tcPr marL="9525" marR="9525" marT="9525" marB="0" anchor="b">
                    <a:lnL>
                      <a:noFill/>
                    </a:lnL>
                    <a:lnR>
                      <a:noFill/>
                    </a:lnR>
                    <a:lnT>
                      <a:noFill/>
                    </a:lnT>
                    <a:lnB>
                      <a:noFill/>
                    </a:lnB>
                  </a:tcPr>
                </a:tc>
              </a:tr>
              <a:tr h="400050">
                <a:tc>
                  <a:txBody>
                    <a:bodyPr/>
                    <a:lstStyle/>
                    <a:p>
                      <a:pPr algn="r" fontAlgn="b"/>
                      <a:r>
                        <a:rPr lang="en-US" sz="1800" b="0" i="0" u="none" strike="noStrike" dirty="0">
                          <a:solidFill>
                            <a:srgbClr val="000000"/>
                          </a:solidFill>
                          <a:latin typeface="Calibri"/>
                        </a:rPr>
                        <a:t>4650</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48950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34004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1994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2700</a:t>
                      </a:r>
                    </a:p>
                  </a:txBody>
                  <a:tcPr marL="9525" marR="9525" marT="9525" marB="0" anchor="b">
                    <a:lnL>
                      <a:noFill/>
                    </a:lnL>
                    <a:lnR>
                      <a:noFill/>
                    </a:lnR>
                    <a:lnT>
                      <a:noFill/>
                    </a:lnT>
                    <a:lnB>
                      <a:noFill/>
                    </a:lnB>
                  </a:tcPr>
                </a:tc>
              </a:tr>
              <a:tr h="400050">
                <a:tc>
                  <a:txBody>
                    <a:bodyPr/>
                    <a:lstStyle/>
                    <a:p>
                      <a:pPr algn="r" fontAlgn="b"/>
                      <a:r>
                        <a:rPr lang="en-US" sz="1800" b="0" i="0" u="none" strike="noStrike">
                          <a:solidFill>
                            <a:srgbClr val="000000"/>
                          </a:solidFill>
                          <a:latin typeface="Calibri"/>
                        </a:rPr>
                        <a:t>14438</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2049</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23020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1996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2430</a:t>
                      </a:r>
                    </a:p>
                  </a:txBody>
                  <a:tcPr marL="9525" marR="9525" marT="9525" marB="0" anchor="b">
                    <a:lnL>
                      <a:noFill/>
                    </a:lnL>
                    <a:lnR>
                      <a:noFill/>
                    </a:lnR>
                    <a:lnT>
                      <a:noFill/>
                    </a:lnT>
                    <a:lnB>
                      <a:noFill/>
                    </a:lnB>
                  </a:tcPr>
                </a:tc>
              </a:tr>
              <a:tr h="400050">
                <a:tc>
                  <a:txBody>
                    <a:bodyPr/>
                    <a:lstStyle/>
                    <a:p>
                      <a:pPr algn="r" fontAlgn="b"/>
                      <a:r>
                        <a:rPr lang="en-US" sz="1800" b="0" i="0" u="none" strike="noStrike">
                          <a:solidFill>
                            <a:srgbClr val="000000"/>
                          </a:solidFill>
                          <a:latin typeface="Calibri"/>
                        </a:rPr>
                        <a:t>4943</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13064</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31282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2001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2680</a:t>
                      </a:r>
                    </a:p>
                  </a:txBody>
                  <a:tcPr marL="9525" marR="9525" marT="9525" marB="0" anchor="b">
                    <a:lnL>
                      <a:noFill/>
                    </a:lnL>
                    <a:lnR>
                      <a:noFill/>
                    </a:lnR>
                    <a:lnT>
                      <a:noFill/>
                    </a:lnT>
                    <a:lnB>
                      <a:noFill/>
                    </a:lnB>
                  </a:tcPr>
                </a:tc>
              </a:tr>
              <a:tr h="400050">
                <a:tc>
                  <a:txBody>
                    <a:bodyPr/>
                    <a:lstStyle/>
                    <a:p>
                      <a:pPr algn="r" fontAlgn="b"/>
                      <a:r>
                        <a:rPr lang="en-US" sz="1800" b="0" i="0" u="none" strike="noStrike">
                          <a:solidFill>
                            <a:srgbClr val="000000"/>
                          </a:solidFill>
                          <a:latin typeface="Calibri"/>
                        </a:rPr>
                        <a:t>17664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2662</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45101</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2004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2420</a:t>
                      </a:r>
                    </a:p>
                  </a:txBody>
                  <a:tcPr marL="9525" marR="9525" marT="9525" marB="0" anchor="b">
                    <a:lnL>
                      <a:noFill/>
                    </a:lnL>
                    <a:lnR>
                      <a:noFill/>
                    </a:lnR>
                    <a:lnT>
                      <a:noFill/>
                    </a:lnT>
                    <a:lnB>
                      <a:noFill/>
                    </a:lnB>
                  </a:tcPr>
                </a:tc>
              </a:tr>
              <a:tr h="400050">
                <a:tc>
                  <a:txBody>
                    <a:bodyPr/>
                    <a:lstStyle/>
                    <a:p>
                      <a:pPr algn="r" fontAlgn="b"/>
                      <a:r>
                        <a:rPr lang="en-US" sz="1800" b="0" i="0" u="none" strike="noStrike">
                          <a:solidFill>
                            <a:srgbClr val="000000"/>
                          </a:solidFill>
                          <a:latin typeface="Calibri"/>
                        </a:rPr>
                        <a:t>342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16844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23153</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2007</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3910</a:t>
                      </a:r>
                    </a:p>
                  </a:txBody>
                  <a:tcPr marL="9525" marR="9525" marT="9525" marB="0" anchor="b">
                    <a:lnL>
                      <a:noFill/>
                    </a:lnL>
                    <a:lnR>
                      <a:noFill/>
                    </a:lnR>
                    <a:lnT>
                      <a:noFill/>
                    </a:lnT>
                    <a:lnB>
                      <a:noFill/>
                    </a:lnB>
                  </a:tcPr>
                </a:tc>
              </a:tr>
              <a:tr h="400050">
                <a:tc>
                  <a:txBody>
                    <a:bodyPr/>
                    <a:lstStyle/>
                    <a:p>
                      <a:pPr algn="r" fontAlgn="b"/>
                      <a:r>
                        <a:rPr lang="en-US" sz="1800" b="0" i="0" u="none" strike="noStrike">
                          <a:solidFill>
                            <a:srgbClr val="000000"/>
                          </a:solidFill>
                          <a:latin typeface="Calibri"/>
                        </a:rPr>
                        <a:t>4586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8491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39605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1997</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1790</a:t>
                      </a:r>
                    </a:p>
                  </a:txBody>
                  <a:tcPr marL="9525" marR="9525" marT="9525" marB="0" anchor="b">
                    <a:lnL>
                      <a:noFill/>
                    </a:lnL>
                    <a:lnR>
                      <a:noFill/>
                    </a:lnR>
                    <a:lnT>
                      <a:noFill/>
                    </a:lnT>
                    <a:lnB>
                      <a:noFill/>
                    </a:lnB>
                  </a:tcPr>
                </a:tc>
              </a:tr>
              <a:tr h="400050">
                <a:tc>
                  <a:txBody>
                    <a:bodyPr/>
                    <a:lstStyle/>
                    <a:p>
                      <a:pPr algn="r" fontAlgn="b"/>
                      <a:r>
                        <a:rPr lang="en-US" sz="1800" b="0" i="0" u="none" strike="noStrike">
                          <a:solidFill>
                            <a:srgbClr val="000000"/>
                          </a:solidFill>
                          <a:latin typeface="Calibri"/>
                        </a:rPr>
                        <a:t>2625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7173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32016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latin typeface="Calibri"/>
                        </a:rPr>
                        <a:t>1997</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latin typeface="Calibri"/>
                        </a:rPr>
                        <a:t>2630</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Accuracy Chart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53261889"/>
              </p:ext>
            </p:extLst>
          </p:nvPr>
        </p:nvGraphicFramePr>
        <p:xfrm>
          <a:off x="1999024" y="4848214"/>
          <a:ext cx="5029200" cy="1381760"/>
        </p:xfrm>
        <a:graphic>
          <a:graphicData uri="http://schemas.openxmlformats.org/drawingml/2006/table">
            <a:tbl>
              <a:tblPr firstRow="1" bandRow="1">
                <a:tableStyleId>{5940675A-B579-460E-94D1-54222C63F5DA}</a:tableStyleId>
              </a:tblPr>
              <a:tblGrid>
                <a:gridCol w="1439536"/>
                <a:gridCol w="710592"/>
                <a:gridCol w="1439536"/>
                <a:gridCol w="1439536"/>
              </a:tblGrid>
              <a:tr h="370840">
                <a:tc>
                  <a:txBody>
                    <a:bodyPr/>
                    <a:lstStyle/>
                    <a:p>
                      <a:r>
                        <a:rPr lang="en-US" b="1" dirty="0" smtClean="0"/>
                        <a:t>Series, Model</a:t>
                      </a:r>
                      <a:endParaRPr lang="en-US" b="1" dirty="0"/>
                    </a:p>
                  </a:txBody>
                  <a:tcPr>
                    <a:solidFill>
                      <a:srgbClr val="FFFFCC"/>
                    </a:solidFill>
                  </a:tcPr>
                </a:tc>
                <a:tc>
                  <a:txBody>
                    <a:bodyPr/>
                    <a:lstStyle/>
                    <a:p>
                      <a:r>
                        <a:rPr lang="en-US" b="1" dirty="0" smtClean="0"/>
                        <a:t>Score</a:t>
                      </a:r>
                      <a:endParaRPr lang="en-US" b="1" dirty="0"/>
                    </a:p>
                  </a:txBody>
                  <a:tcPr>
                    <a:solidFill>
                      <a:srgbClr val="FFFFCC"/>
                    </a:solidFill>
                  </a:tcPr>
                </a:tc>
                <a:tc>
                  <a:txBody>
                    <a:bodyPr/>
                    <a:lstStyle/>
                    <a:p>
                      <a:r>
                        <a:rPr lang="en-US" b="1" dirty="0" smtClean="0"/>
                        <a:t>Population correct</a:t>
                      </a:r>
                      <a:endParaRPr lang="en-US" b="1" dirty="0"/>
                    </a:p>
                  </a:txBody>
                  <a:tcPr>
                    <a:solidFill>
                      <a:srgbClr val="FFFFCC"/>
                    </a:solidFill>
                  </a:tcPr>
                </a:tc>
                <a:tc>
                  <a:txBody>
                    <a:bodyPr/>
                    <a:lstStyle/>
                    <a:p>
                      <a:r>
                        <a:rPr lang="en-US" b="1" dirty="0" smtClean="0"/>
                        <a:t>Predict  probability</a:t>
                      </a:r>
                      <a:endParaRPr lang="en-US" b="1" dirty="0"/>
                    </a:p>
                  </a:txBody>
                  <a:tcPr>
                    <a:solidFill>
                      <a:srgbClr val="FFFFCC"/>
                    </a:solidFill>
                  </a:tcPr>
                </a:tc>
              </a:tr>
              <a:tr h="370840">
                <a:tc>
                  <a:txBody>
                    <a:bodyPr/>
                    <a:lstStyle/>
                    <a:p>
                      <a:r>
                        <a:rPr lang="en-US" dirty="0" smtClean="0"/>
                        <a:t>Bike</a:t>
                      </a:r>
                      <a:r>
                        <a:rPr lang="en-US" baseline="0" dirty="0" smtClean="0"/>
                        <a:t> City</a:t>
                      </a:r>
                      <a:endParaRPr lang="en-US" dirty="0"/>
                    </a:p>
                  </a:txBody>
                  <a:tcPr/>
                </a:tc>
                <a:tc>
                  <a:txBody>
                    <a:bodyPr/>
                    <a:lstStyle/>
                    <a:p>
                      <a:r>
                        <a:rPr lang="en-US" dirty="0" smtClean="0"/>
                        <a:t>0.30</a:t>
                      </a:r>
                      <a:endParaRPr lang="en-US" dirty="0"/>
                    </a:p>
                  </a:txBody>
                  <a:tcPr/>
                </a:tc>
                <a:tc>
                  <a:txBody>
                    <a:bodyPr/>
                    <a:lstStyle/>
                    <a:p>
                      <a:r>
                        <a:rPr lang="en-US" dirty="0" smtClean="0"/>
                        <a:t>30.2%</a:t>
                      </a:r>
                      <a:endParaRPr lang="en-US" dirty="0"/>
                    </a:p>
                  </a:txBody>
                  <a:tcPr/>
                </a:tc>
                <a:tc>
                  <a:txBody>
                    <a:bodyPr/>
                    <a:lstStyle/>
                    <a:p>
                      <a:r>
                        <a:rPr lang="en-US" dirty="0" smtClean="0"/>
                        <a:t>24.8%</a:t>
                      </a:r>
                      <a:endParaRPr lang="en-US" dirty="0"/>
                    </a:p>
                  </a:txBody>
                  <a:tcPr/>
                </a:tc>
              </a:tr>
              <a:tr h="370840">
                <a:tc>
                  <a:txBody>
                    <a:bodyPr/>
                    <a:lstStyle/>
                    <a:p>
                      <a:r>
                        <a:rPr lang="en-US" dirty="0" smtClean="0"/>
                        <a:t>Ideal Model</a:t>
                      </a:r>
                      <a:endParaRPr lang="en-US" dirty="0"/>
                    </a:p>
                  </a:txBody>
                  <a:tcPr/>
                </a:tc>
                <a:tc>
                  <a:txBody>
                    <a:bodyPr/>
                    <a:lstStyle/>
                    <a:p>
                      <a:endParaRPr lang="en-US" dirty="0"/>
                    </a:p>
                  </a:txBody>
                  <a:tcPr/>
                </a:tc>
                <a:tc>
                  <a:txBody>
                    <a:bodyPr/>
                    <a:lstStyle/>
                    <a:p>
                      <a:r>
                        <a:rPr lang="en-US" dirty="0" smtClean="0"/>
                        <a:t>100.00</a:t>
                      </a:r>
                      <a:r>
                        <a:rPr lang="en-US" dirty="0" smtClean="0"/>
                        <a:t>%</a:t>
                      </a:r>
                      <a:endParaRPr lang="en-US" dirty="0"/>
                    </a:p>
                  </a:txBody>
                  <a:tcPr/>
                </a:tc>
                <a:tc>
                  <a:txBody>
                    <a:bodyPr/>
                    <a:lstStyle/>
                    <a:p>
                      <a:endParaRPr lang="en-US" dirty="0"/>
                    </a:p>
                  </a:txBody>
                  <a:tcPr/>
                </a:tc>
              </a:tr>
            </a:tbl>
          </a:graphicData>
        </a:graphic>
      </p:graphicFrame>
      <p:pic>
        <p:nvPicPr>
          <p:cNvPr id="44035" name="Picture 3"/>
          <p:cNvPicPr>
            <a:picLocks noChangeAspect="1" noChangeArrowheads="1"/>
          </p:cNvPicPr>
          <p:nvPr/>
        </p:nvPicPr>
        <p:blipFill>
          <a:blip r:embed="rId2" cstate="print"/>
          <a:srcRect l="4745" t="26204" r="31473" b="16486"/>
          <a:stretch>
            <a:fillRect/>
          </a:stretch>
        </p:blipFill>
        <p:spPr bwMode="auto">
          <a:xfrm>
            <a:off x="1968285" y="1301858"/>
            <a:ext cx="5044698" cy="3312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33902637"/>
              </p:ext>
            </p:extLst>
          </p:nvPr>
        </p:nvGraphicFramePr>
        <p:xfrm>
          <a:off x="740231" y="1175655"/>
          <a:ext cx="7286173" cy="4386059"/>
        </p:xfrm>
        <a:graphic>
          <a:graphicData uri="http://schemas.openxmlformats.org/drawingml/2006/table">
            <a:tbl>
              <a:tblPr>
                <a:tableStyleId>{BDBED569-4797-4DF1-A0F4-6AAB3CD982D8}</a:tableStyleId>
              </a:tblPr>
              <a:tblGrid>
                <a:gridCol w="1365890"/>
                <a:gridCol w="1267718"/>
                <a:gridCol w="1161007"/>
                <a:gridCol w="1114055"/>
                <a:gridCol w="1114055"/>
                <a:gridCol w="1263448"/>
              </a:tblGrid>
              <a:tr h="259457">
                <a:tc>
                  <a:txBody>
                    <a:bodyPr/>
                    <a:lstStyle/>
                    <a:p>
                      <a:pPr algn="l" rtl="0" fontAlgn="t"/>
                      <a:r>
                        <a:rPr lang="en-US" sz="1400" u="none" strike="noStrike" dirty="0">
                          <a:effectLst/>
                        </a:rPr>
                        <a:t>Model</a:t>
                      </a:r>
                      <a:endParaRPr lang="en-US" sz="1400" b="0" i="0" u="none" strike="noStrike" dirty="0">
                        <a:solidFill>
                          <a:srgbClr val="000000"/>
                        </a:solidFill>
                        <a:effectLst/>
                        <a:latin typeface="Calibri"/>
                      </a:endParaRPr>
                    </a:p>
                  </a:txBody>
                  <a:tcPr marL="9525" marR="9525" marT="9525" marB="0"/>
                </a:tc>
                <a:tc>
                  <a:txBody>
                    <a:bodyPr/>
                    <a:lstStyle/>
                    <a:p>
                      <a:pPr algn="l" rtl="0" fontAlgn="t"/>
                      <a:r>
                        <a:rPr lang="en-US" sz="1400" u="none" strike="noStrike">
                          <a:effectLst/>
                        </a:rPr>
                        <a:t>Constant</a:t>
                      </a:r>
                      <a:endParaRPr lang="en-US" sz="1400" b="0" i="0" u="none" strike="noStrike">
                        <a:solidFill>
                          <a:srgbClr val="000000"/>
                        </a:solidFill>
                        <a:effectLst/>
                        <a:latin typeface="Calibri"/>
                      </a:endParaRPr>
                    </a:p>
                  </a:txBody>
                  <a:tcPr marL="9525" marR="9525" marT="9525" marB="0"/>
                </a:tc>
                <a:tc>
                  <a:txBody>
                    <a:bodyPr/>
                    <a:lstStyle/>
                    <a:p>
                      <a:pPr algn="l" fontAlgn="b"/>
                      <a:r>
                        <a:rPr lang="en-US" sz="1400" u="none" strike="noStrike">
                          <a:effectLst/>
                        </a:rPr>
                        <a:t>Population</a:t>
                      </a:r>
                      <a:endParaRPr lang="en-US" sz="1400" b="0" i="0" u="none" strike="noStrike">
                        <a:solidFill>
                          <a:srgbClr val="000000"/>
                        </a:solidFill>
                        <a:effectLst/>
                        <a:latin typeface="Calibri"/>
                      </a:endParaRPr>
                    </a:p>
                  </a:txBody>
                  <a:tcPr marL="9525" marR="9525" marT="9525" marB="0" anchor="b"/>
                </a:tc>
                <a:tc>
                  <a:txBody>
                    <a:bodyPr/>
                    <a:lstStyle/>
                    <a:p>
                      <a:pPr algn="l" fontAlgn="b"/>
                      <a:r>
                        <a:rPr lang="en-US" sz="1400" u="none" strike="noStrike">
                          <a:effectLst/>
                        </a:rPr>
                        <a:t>Income</a:t>
                      </a:r>
                      <a:endParaRPr lang="en-US" sz="1400" b="0" i="0" u="none" strike="noStrike">
                        <a:solidFill>
                          <a:srgbClr val="000000"/>
                        </a:solidFill>
                        <a:effectLst/>
                        <a:latin typeface="Calibri"/>
                      </a:endParaRPr>
                    </a:p>
                  </a:txBody>
                  <a:tcPr marL="9525" marR="9525" marT="9525" marB="0" anchor="b"/>
                </a:tc>
                <a:tc>
                  <a:txBody>
                    <a:bodyPr/>
                    <a:lstStyle/>
                    <a:p>
                      <a:pPr algn="l" rtl="0" fontAlgn="t"/>
                      <a:r>
                        <a:rPr lang="en-US" sz="1400" u="none" strike="noStrike">
                          <a:effectLst/>
                        </a:rPr>
                        <a:t>Year</a:t>
                      </a:r>
                      <a:endParaRPr lang="en-US" sz="1400" b="0" i="0" u="none" strike="noStrike">
                        <a:solidFill>
                          <a:srgbClr val="000000"/>
                        </a:solidFill>
                        <a:effectLst/>
                        <a:latin typeface="Calibri"/>
                      </a:endParaRPr>
                    </a:p>
                  </a:txBody>
                  <a:tcPr marL="9525" marR="9525" marT="9525" marB="0"/>
                </a:tc>
                <a:tc>
                  <a:txBody>
                    <a:bodyPr/>
                    <a:lstStyle/>
                    <a:p>
                      <a:pPr algn="l" rtl="0" fontAlgn="t"/>
                      <a:r>
                        <a:rPr lang="en-US" sz="1400" u="none" strike="noStrike">
                          <a:effectLst/>
                        </a:rPr>
                        <a:t>Gender</a:t>
                      </a:r>
                      <a:endParaRPr lang="en-US" sz="1400" b="0" i="0" u="none" strike="noStrike">
                        <a:solidFill>
                          <a:srgbClr val="000000"/>
                        </a:solidFill>
                        <a:effectLst/>
                        <a:latin typeface="Calibri"/>
                      </a:endParaRPr>
                    </a:p>
                  </a:txBody>
                  <a:tcPr marL="9525" marR="9525" marT="9525" marB="0"/>
                </a:tc>
              </a:tr>
              <a:tr h="259457">
                <a:tc>
                  <a:txBody>
                    <a:bodyPr/>
                    <a:lstStyle/>
                    <a:p>
                      <a:pPr algn="l" rtl="0" fontAlgn="t"/>
                      <a:r>
                        <a:rPr lang="en-US" sz="1400" u="none" strike="noStrike" dirty="0">
                          <a:effectLst/>
                        </a:rPr>
                        <a:t>Race</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-245.6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0.00027</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0.0058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0.124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-0.199</a:t>
                      </a:r>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dirty="0">
                          <a:effectLst/>
                        </a:rPr>
                        <a:t>Road</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-225.8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0.00013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-0.0062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0.114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-0.203</a:t>
                      </a:r>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dirty="0">
                          <a:effectLst/>
                        </a:rPr>
                        <a:t>Track</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1967.4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0.00007</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-0.0015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-0.986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-0.273</a:t>
                      </a:r>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dirty="0">
                          <a:effectLst/>
                        </a:rPr>
                        <a:t>Tour</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-111.1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0.00009</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-0.0099</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0.056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-0.251</a:t>
                      </a:r>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a:effectLst/>
                        </a:rPr>
                        <a:t>Mountain</a:t>
                      </a:r>
                      <a:endParaRPr lang="en-US" sz="1400" b="0" i="0" u="none" strike="noStrike">
                        <a:solidFill>
                          <a:srgbClr val="000000"/>
                        </a:solidFill>
                        <a:effectLst/>
                        <a:latin typeface="Calibri"/>
                      </a:endParaRPr>
                    </a:p>
                  </a:txBody>
                  <a:tcPr marL="9525" marR="9525" marT="9525" marB="0"/>
                </a:tc>
                <a:tc>
                  <a:txBody>
                    <a:bodyPr/>
                    <a:lstStyle/>
                    <a:p>
                      <a:pPr algn="r" fontAlgn="b"/>
                      <a:r>
                        <a:rPr lang="en-US" sz="1400" u="none" strike="noStrike" dirty="0">
                          <a:effectLst/>
                        </a:rPr>
                        <a:t>5.2</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0.0001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-0.0055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-0.174</a:t>
                      </a:r>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a:effectLst/>
                        </a:rPr>
                        <a:t>Mountain full</a:t>
                      </a:r>
                      <a:endParaRPr lang="en-US" sz="1400" b="0" i="0" u="none" strike="noStrike">
                        <a:solidFill>
                          <a:srgbClr val="000000"/>
                        </a:solidFill>
                        <a:effectLst/>
                        <a:latin typeface="Calibri"/>
                      </a:endParaRPr>
                    </a:p>
                  </a:txBody>
                  <a:tcPr marL="9525" marR="9525" marT="9525" marB="0"/>
                </a:tc>
                <a:tc>
                  <a:txBody>
                    <a:bodyPr/>
                    <a:lstStyle/>
                    <a:p>
                      <a:pPr algn="r" fontAlgn="b"/>
                      <a:r>
                        <a:rPr lang="en-US" sz="1400" u="none" strike="noStrike" dirty="0">
                          <a:effectLst/>
                        </a:rPr>
                        <a:t>-212.8</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0.00014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-0.0072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0.108</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-0.205</a:t>
                      </a:r>
                      <a:endParaRPr lang="en-US" sz="1400" b="0" i="0" u="none" strike="noStrike">
                        <a:solidFill>
                          <a:srgbClr val="000000"/>
                        </a:solidFill>
                        <a:effectLst/>
                        <a:latin typeface="Calibri"/>
                      </a:endParaRPr>
                    </a:p>
                  </a:txBody>
                  <a:tcPr marL="9525" marR="9525" marT="9525" marB="0" anchor="b"/>
                </a:tc>
              </a:tr>
              <a:tr h="247102">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dirty="0">
                          <a:effectLst/>
                        </a:rPr>
                        <a:t>Sample</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dirty="0">
                          <a:effectLst/>
                        </a:rPr>
                        <a:t>1</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80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65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2012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a:t>
                      </a:r>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endParaRPr lang="en-US" sz="1400" b="0" i="0" u="none" strike="noStrike">
                        <a:solidFill>
                          <a:srgbClr val="000000"/>
                        </a:solidFill>
                        <a:effectLst/>
                        <a:latin typeface="Calibri"/>
                      </a:endParaRPr>
                    </a:p>
                  </a:txBody>
                  <a:tcPr marL="9525" marR="9525" marT="9525" marB="0"/>
                </a:tc>
                <a:tc>
                  <a:txBody>
                    <a:bodyPr/>
                    <a:lstStyle/>
                    <a:p>
                      <a:pPr algn="l" fontAlgn="b"/>
                      <a:r>
                        <a:rPr lang="en-US" sz="1400" u="none" strike="noStrike" dirty="0">
                          <a:effectLst/>
                        </a:rPr>
                        <a:t>Sum: XB</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err="1">
                          <a:effectLst/>
                        </a:rPr>
                        <a:t>exp</a:t>
                      </a:r>
                      <a:r>
                        <a:rPr lang="en-US" sz="1400" u="none" strike="noStrike" dirty="0">
                          <a:effectLst/>
                        </a:rPr>
                        <a:t>(XB)</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a:effectLst/>
                        </a:rPr>
                        <a:t>Race</a:t>
                      </a:r>
                      <a:endParaRPr lang="en-US" sz="1400" b="0" i="0" u="none" strike="noStrike">
                        <a:solidFill>
                          <a:srgbClr val="000000"/>
                        </a:solidFill>
                        <a:effectLst/>
                        <a:latin typeface="Calibri"/>
                      </a:endParaRPr>
                    </a:p>
                  </a:txBody>
                  <a:tcPr marL="9525" marR="9525" marT="9525" marB="0"/>
                </a:tc>
                <a:tc>
                  <a:txBody>
                    <a:bodyPr/>
                    <a:lstStyle/>
                    <a:p>
                      <a:pPr algn="r" fontAlgn="b"/>
                      <a:r>
                        <a:rPr lang="en-US" sz="1400" u="none" strike="noStrike">
                          <a:effectLst/>
                        </a:rPr>
                        <a:t>4.0876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59.59668788</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0.417531477</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a:effectLst/>
                        </a:rPr>
                        <a:t>Road</a:t>
                      </a:r>
                      <a:endParaRPr lang="en-US" sz="1400" b="0" i="0" u="none" strike="noStrike">
                        <a:solidFill>
                          <a:srgbClr val="000000"/>
                        </a:solidFill>
                        <a:effectLst/>
                        <a:latin typeface="Calibri"/>
                      </a:endParaRPr>
                    </a:p>
                  </a:txBody>
                  <a:tcPr marL="9525" marR="9525" marT="9525" marB="0"/>
                </a:tc>
                <a:tc>
                  <a:txBody>
                    <a:bodyPr/>
                    <a:lstStyle/>
                    <a:p>
                      <a:pPr algn="r" fontAlgn="b"/>
                      <a:r>
                        <a:rPr lang="en-US" sz="1400" u="none" strike="noStrike">
                          <a:effectLst/>
                        </a:rPr>
                        <a:t>2.9724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19.53875638</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a:effectLst/>
                        </a:rPr>
                        <a:t>0.136887571</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a:effectLst/>
                        </a:rPr>
                        <a:t>Track</a:t>
                      </a:r>
                      <a:endParaRPr lang="en-US" sz="1400" b="0" i="0" u="none" strike="noStrike">
                        <a:solidFill>
                          <a:srgbClr val="000000"/>
                        </a:solidFill>
                        <a:effectLst/>
                        <a:latin typeface="Calibri"/>
                      </a:endParaRPr>
                    </a:p>
                  </a:txBody>
                  <a:tcPr marL="9525" marR="9525" marT="9525" marB="0"/>
                </a:tc>
                <a:tc>
                  <a:txBody>
                    <a:bodyPr/>
                    <a:lstStyle/>
                    <a:p>
                      <a:pPr algn="r" fontAlgn="b"/>
                      <a:r>
                        <a:rPr lang="en-US" sz="1400" u="none" strike="noStrike">
                          <a:effectLst/>
                        </a:rPr>
                        <a:t>-16.7969</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5.07223E-08</a:t>
                      </a:r>
                      <a:endParaRPr lang="en-US" sz="1400" b="0" i="0" u="none" strike="noStrike" dirty="0">
                        <a:solidFill>
                          <a:srgbClr val="000000"/>
                        </a:solidFill>
                        <a:effectLst/>
                        <a:latin typeface="Calibri"/>
                      </a:endParaRPr>
                    </a:p>
                  </a:txBody>
                  <a:tcPr marL="9525" marR="9525" marT="9525" marB="0" anchor="b"/>
                </a:tc>
                <a:tc>
                  <a:txBody>
                    <a:bodyPr/>
                    <a:lstStyle/>
                    <a:p>
                      <a:pPr algn="r" fontAlgn="b"/>
                      <a:r>
                        <a:rPr lang="en-US" sz="1400" u="none" strike="noStrike" dirty="0">
                          <a:effectLst/>
                        </a:rPr>
                        <a:t>3.55358E-10</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a:effectLst/>
                        </a:rPr>
                        <a:t>Tour</a:t>
                      </a:r>
                      <a:endParaRPr lang="en-US" sz="1400" b="0" i="0" u="none" strike="noStrike">
                        <a:solidFill>
                          <a:srgbClr val="000000"/>
                        </a:solidFill>
                        <a:effectLst/>
                        <a:latin typeface="Calibri"/>
                      </a:endParaRPr>
                    </a:p>
                  </a:txBody>
                  <a:tcPr marL="9525" marR="9525" marT="9525" marB="0"/>
                </a:tc>
                <a:tc>
                  <a:txBody>
                    <a:bodyPr/>
                    <a:lstStyle/>
                    <a:p>
                      <a:pPr algn="r" fontAlgn="b"/>
                      <a:r>
                        <a:rPr lang="en-US" sz="1400" u="none" strike="noStrike">
                          <a:effectLst/>
                        </a:rPr>
                        <a:t>0.6847</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1.983176793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0.01389404</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r>
              <a:tr h="259457">
                <a:tc>
                  <a:txBody>
                    <a:bodyPr/>
                    <a:lstStyle/>
                    <a:p>
                      <a:pPr algn="l" rtl="0" fontAlgn="t"/>
                      <a:r>
                        <a:rPr lang="en-US" sz="1400" u="none" strike="noStrike">
                          <a:effectLst/>
                        </a:rPr>
                        <a:t>Mountain</a:t>
                      </a:r>
                      <a:endParaRPr lang="en-US" sz="1400" b="0" i="0" u="none" strike="noStrike">
                        <a:solidFill>
                          <a:srgbClr val="000000"/>
                        </a:solidFill>
                        <a:effectLst/>
                        <a:latin typeface="Calibri"/>
                      </a:endParaRPr>
                    </a:p>
                  </a:txBody>
                  <a:tcPr marL="9525" marR="9525" marT="9525" marB="0"/>
                </a:tc>
                <a:tc>
                  <a:txBody>
                    <a:bodyPr/>
                    <a:lstStyle/>
                    <a:p>
                      <a:pPr algn="r" fontAlgn="b"/>
                      <a:r>
                        <a:rPr lang="en-US" sz="1400" u="none" strike="noStrike">
                          <a:effectLst/>
                        </a:rPr>
                        <a:t>2.6645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14.36076737</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0.100610833</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r>
              <a:tr h="259457">
                <a:tc>
                  <a:txBody>
                    <a:bodyPr/>
                    <a:lstStyle/>
                    <a:p>
                      <a:pPr algn="l" rtl="0" fontAlgn="t"/>
                      <a:r>
                        <a:rPr lang="en-US" sz="1400" u="none" strike="noStrike">
                          <a:effectLst/>
                        </a:rPr>
                        <a:t>Mountain full</a:t>
                      </a:r>
                      <a:endParaRPr lang="en-US" sz="1400" b="0" i="0" u="none" strike="noStrike">
                        <a:solidFill>
                          <a:srgbClr val="000000"/>
                        </a:solidFill>
                        <a:effectLst/>
                        <a:latin typeface="Calibri"/>
                      </a:endParaRPr>
                    </a:p>
                  </a:txBody>
                  <a:tcPr marL="9525" marR="9525" marT="9525" marB="0"/>
                </a:tc>
                <a:tc>
                  <a:txBody>
                    <a:bodyPr/>
                    <a:lstStyle/>
                    <a:p>
                      <a:pPr algn="r" fontAlgn="b"/>
                      <a:r>
                        <a:rPr lang="en-US" sz="1400" u="none" strike="noStrike">
                          <a:effectLst/>
                        </a:rPr>
                        <a:t>3.8342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46.25640774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0.324070128</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r>
              <a:tr h="247102">
                <a:tc>
                  <a:txBody>
                    <a:bodyPr/>
                    <a:lstStyle/>
                    <a:p>
                      <a:pPr algn="l" fontAlgn="b"/>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141.7357962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0.007005951</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tr>
            </a:tbl>
          </a:graphicData>
        </a:graphic>
      </p:graphicFrame>
      <p:sp>
        <p:nvSpPr>
          <p:cNvPr id="5" name="Rectangle 4"/>
          <p:cNvSpPr/>
          <p:nvPr/>
        </p:nvSpPr>
        <p:spPr>
          <a:xfrm>
            <a:off x="6013341" y="3599543"/>
            <a:ext cx="2216259" cy="2063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Traditional Logistic Prediction</a:t>
            </a:r>
            <a:endParaRPr lang="en-US" dirty="0"/>
          </a:p>
        </p:txBody>
      </p:sp>
      <p:graphicFrame>
        <p:nvGraphicFramePr>
          <p:cNvPr id="48131" name="Object 3"/>
          <p:cNvGraphicFramePr>
            <a:graphicFrameLocks noChangeAspect="1"/>
          </p:cNvGraphicFramePr>
          <p:nvPr/>
        </p:nvGraphicFramePr>
        <p:xfrm>
          <a:off x="6615422" y="5140017"/>
          <a:ext cx="1911350" cy="546100"/>
        </p:xfrm>
        <a:graphic>
          <a:graphicData uri="http://schemas.openxmlformats.org/presentationml/2006/ole">
            <mc:AlternateContent xmlns:mc="http://schemas.openxmlformats.org/markup-compatibility/2006">
              <mc:Choice xmlns:v="urn:schemas-microsoft-com:vml" Requires="v">
                <p:oleObj spid="_x0000_s48245" name="Document" r:id="rId3" imgW="1929699" imgH="553544" progId="Word.Document.12">
                  <p:embed/>
                </p:oleObj>
              </mc:Choice>
              <mc:Fallback>
                <p:oleObj name="Document" r:id="rId3" imgW="1929699" imgH="553544"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422" y="5140017"/>
                        <a:ext cx="191135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4"/>
          <p:cNvGraphicFramePr>
            <a:graphicFrameLocks noChangeAspect="1"/>
          </p:cNvGraphicFramePr>
          <p:nvPr/>
        </p:nvGraphicFramePr>
        <p:xfrm>
          <a:off x="6615422" y="4017333"/>
          <a:ext cx="1846262" cy="588963"/>
        </p:xfrm>
        <a:graphic>
          <a:graphicData uri="http://schemas.openxmlformats.org/presentationml/2006/ole">
            <mc:AlternateContent xmlns:mc="http://schemas.openxmlformats.org/markup-compatibility/2006">
              <mc:Choice xmlns:v="urn:schemas-microsoft-com:vml" Requires="v">
                <p:oleObj spid="_x0000_s48246" name="Document" r:id="rId5" imgW="1863754" imgH="591694" progId="Word.Document.12">
                  <p:embed/>
                </p:oleObj>
              </mc:Choice>
              <mc:Fallback>
                <p:oleObj name="Document" r:id="rId5" imgW="1863754" imgH="591694"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5422" y="4017333"/>
                        <a:ext cx="1846262"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Arrow Connector 9"/>
          <p:cNvCxnSpPr/>
          <p:nvPr/>
        </p:nvCxnSpPr>
        <p:spPr>
          <a:xfrm rot="16200000" flipV="1">
            <a:off x="2344121" y="2429359"/>
            <a:ext cx="1728060" cy="21697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V="1">
            <a:off x="5680131" y="2502977"/>
            <a:ext cx="1557580" cy="77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3556863" y="2293750"/>
            <a:ext cx="1673819" cy="4649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6807633" y="2506851"/>
            <a:ext cx="1573078" cy="309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31396" y="3022169"/>
            <a:ext cx="300082"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4" name="TextBox 33"/>
          <p:cNvSpPr txBox="1"/>
          <p:nvPr/>
        </p:nvSpPr>
        <p:spPr>
          <a:xfrm>
            <a:off x="4556501" y="3022169"/>
            <a:ext cx="300082"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5" name="TextBox 34"/>
          <p:cNvSpPr txBox="1"/>
          <p:nvPr/>
        </p:nvSpPr>
        <p:spPr>
          <a:xfrm>
            <a:off x="6447294" y="3022169"/>
            <a:ext cx="300082"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6" name="TextBox 35"/>
          <p:cNvSpPr txBox="1"/>
          <p:nvPr/>
        </p:nvSpPr>
        <p:spPr>
          <a:xfrm>
            <a:off x="7594169" y="3022169"/>
            <a:ext cx="300082"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sp>
        <p:nvSpPr>
          <p:cNvPr id="39" name="Freeform 38"/>
          <p:cNvSpPr/>
          <p:nvPr/>
        </p:nvSpPr>
        <p:spPr>
          <a:xfrm>
            <a:off x="1937288" y="2965343"/>
            <a:ext cx="5610387" cy="800745"/>
          </a:xfrm>
          <a:custGeom>
            <a:avLst/>
            <a:gdLst>
              <a:gd name="connsiteX0" fmla="*/ 5610387 w 5610387"/>
              <a:gd name="connsiteY0" fmla="*/ 87823 h 800745"/>
              <a:gd name="connsiteX1" fmla="*/ 759417 w 5610387"/>
              <a:gd name="connsiteY1" fmla="*/ 118820 h 800745"/>
              <a:gd name="connsiteX2" fmla="*/ 1053885 w 5610387"/>
              <a:gd name="connsiteY2" fmla="*/ 800745 h 800745"/>
            </a:gdLst>
            <a:ahLst/>
            <a:cxnLst>
              <a:cxn ang="0">
                <a:pos x="connsiteX0" y="connsiteY0"/>
              </a:cxn>
              <a:cxn ang="0">
                <a:pos x="connsiteX1" y="connsiteY1"/>
              </a:cxn>
              <a:cxn ang="0">
                <a:pos x="connsiteX2" y="connsiteY2"/>
              </a:cxn>
            </a:cxnLst>
            <a:rect l="l" t="t" r="r" b="b"/>
            <a:pathLst>
              <a:path w="5610387" h="800745">
                <a:moveTo>
                  <a:pt x="5610387" y="87823"/>
                </a:moveTo>
                <a:cubicBezTo>
                  <a:pt x="3564610" y="43911"/>
                  <a:pt x="1518834" y="0"/>
                  <a:pt x="759417" y="118820"/>
                </a:cubicBezTo>
                <a:cubicBezTo>
                  <a:pt x="0" y="237640"/>
                  <a:pt x="526942" y="519192"/>
                  <a:pt x="1053885" y="800745"/>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2332495" y="3022169"/>
            <a:ext cx="300082" cy="369332"/>
          </a:xfrm>
          <a:prstGeom prst="rect">
            <a:avLst/>
          </a:prstGeom>
          <a:noFill/>
        </p:spPr>
        <p:txBody>
          <a:bodyPr wrap="none" rtlCol="0">
            <a:spAutoFit/>
          </a:bodyPr>
          <a:lstStyle/>
          <a:p>
            <a:r>
              <a:rPr lang="en-US" dirty="0" smtClean="0">
                <a:solidFill>
                  <a:srgbClr val="FF0000"/>
                </a:solidFill>
              </a:rPr>
              <a:t>+</a:t>
            </a:r>
            <a:endParaRPr lang="en-US" dirty="0">
              <a:solidFill>
                <a:srgbClr val="FF0000"/>
              </a:solidFill>
            </a:endParaRPr>
          </a:p>
        </p:txBody>
      </p:sp>
      <p:cxnSp>
        <p:nvCxnSpPr>
          <p:cNvPr id="42" name="Straight Arrow Connector 41"/>
          <p:cNvCxnSpPr/>
          <p:nvPr/>
        </p:nvCxnSpPr>
        <p:spPr>
          <a:xfrm rot="10800000">
            <a:off x="6021093" y="5401159"/>
            <a:ext cx="519193"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6013342" y="3952068"/>
            <a:ext cx="550190" cy="3797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5882953" y="4507585"/>
            <a:ext cx="853483" cy="4997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820333" y="5478652"/>
            <a:ext cx="580608" cy="369332"/>
          </a:xfrm>
          <a:prstGeom prst="rect">
            <a:avLst/>
          </a:prstGeom>
          <a:noFill/>
        </p:spPr>
        <p:txBody>
          <a:bodyPr wrap="none" rtlCol="0">
            <a:spAutoFit/>
          </a:bodyPr>
          <a:lstStyle/>
          <a:p>
            <a:r>
              <a:rPr lang="en-US" dirty="0" smtClean="0">
                <a:solidFill>
                  <a:srgbClr val="FF0000"/>
                </a:solidFill>
              </a:rPr>
              <a:t>sum</a:t>
            </a:r>
            <a:endParaRPr lang="en-US" dirty="0">
              <a:solidFill>
                <a:srgbClr val="FF0000"/>
              </a:solidFill>
            </a:endParaRPr>
          </a:p>
        </p:txBody>
      </p:sp>
      <p:sp>
        <p:nvSpPr>
          <p:cNvPr id="22" name="Oval 21"/>
          <p:cNvSpPr/>
          <p:nvPr/>
        </p:nvSpPr>
        <p:spPr>
          <a:xfrm>
            <a:off x="4726745" y="4037428"/>
            <a:ext cx="1567375" cy="31417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2" t="11087" r="43668" b="42660"/>
          <a:stretch/>
        </p:blipFill>
        <p:spPr bwMode="auto">
          <a:xfrm>
            <a:off x="1712016" y="1505243"/>
            <a:ext cx="5832522" cy="373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Microsoft Prediction</a:t>
            </a:r>
            <a:endParaRPr lang="en-US" dirty="0"/>
          </a:p>
        </p:txBody>
      </p:sp>
      <p:sp>
        <p:nvSpPr>
          <p:cNvPr id="4" name="TextBox 3"/>
          <p:cNvSpPr txBox="1"/>
          <p:nvPr/>
        </p:nvSpPr>
        <p:spPr>
          <a:xfrm>
            <a:off x="402956" y="1898542"/>
            <a:ext cx="1157881" cy="369332"/>
          </a:xfrm>
          <a:prstGeom prst="rect">
            <a:avLst/>
          </a:prstGeom>
          <a:noFill/>
        </p:spPr>
        <p:txBody>
          <a:bodyPr wrap="none" rtlCol="0">
            <a:spAutoFit/>
          </a:bodyPr>
          <a:lstStyle/>
          <a:p>
            <a:r>
              <a:rPr lang="en-US" dirty="0" smtClean="0"/>
              <a:t>Single row</a:t>
            </a:r>
            <a:endParaRPr lang="en-US" dirty="0"/>
          </a:p>
        </p:txBody>
      </p:sp>
      <p:cxnSp>
        <p:nvCxnSpPr>
          <p:cNvPr id="6" name="Straight Arrow Connector 5"/>
          <p:cNvCxnSpPr>
            <a:stCxn id="4" idx="3"/>
          </p:cNvCxnSpPr>
          <p:nvPr/>
        </p:nvCxnSpPr>
        <p:spPr>
          <a:xfrm flipV="1">
            <a:off x="1560837" y="1883044"/>
            <a:ext cx="616675" cy="2001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77721" y="3270738"/>
            <a:ext cx="1586716" cy="369332"/>
          </a:xfrm>
          <a:prstGeom prst="rect">
            <a:avLst/>
          </a:prstGeom>
          <a:noFill/>
        </p:spPr>
        <p:txBody>
          <a:bodyPr wrap="none" rtlCol="0">
            <a:spAutoFit/>
          </a:bodyPr>
          <a:lstStyle/>
          <a:p>
            <a:r>
              <a:rPr lang="en-US" dirty="0" smtClean="0"/>
              <a:t>Data to predict</a:t>
            </a:r>
            <a:endParaRPr lang="en-US" dirty="0"/>
          </a:p>
        </p:txBody>
      </p:sp>
      <p:cxnSp>
        <p:nvCxnSpPr>
          <p:cNvPr id="9" name="Straight Arrow Connector 8"/>
          <p:cNvCxnSpPr>
            <a:stCxn id="7" idx="0"/>
          </p:cNvCxnSpPr>
          <p:nvPr/>
        </p:nvCxnSpPr>
        <p:spPr>
          <a:xfrm rot="5400000" flipH="1" flipV="1">
            <a:off x="5757245" y="3152098"/>
            <a:ext cx="232474" cy="48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45037" y="5255011"/>
            <a:ext cx="5149808" cy="646331"/>
          </a:xfrm>
          <a:prstGeom prst="rect">
            <a:avLst/>
          </a:prstGeom>
          <a:noFill/>
        </p:spPr>
        <p:txBody>
          <a:bodyPr wrap="none" rtlCol="0">
            <a:spAutoFit/>
          </a:bodyPr>
          <a:lstStyle/>
          <a:p>
            <a:r>
              <a:rPr lang="en-US" dirty="0" smtClean="0"/>
              <a:t>Select Data Source and then Prediction Function</a:t>
            </a:r>
          </a:p>
          <a:p>
            <a:r>
              <a:rPr lang="en-US" dirty="0" smtClean="0"/>
              <a:t>Select Prediction Probability and enter: [Model Type]</a:t>
            </a:r>
            <a:endParaRPr lang="en-US" dirty="0"/>
          </a:p>
        </p:txBody>
      </p:sp>
      <p:cxnSp>
        <p:nvCxnSpPr>
          <p:cNvPr id="12" name="Straight Arrow Connector 11"/>
          <p:cNvCxnSpPr/>
          <p:nvPr/>
        </p:nvCxnSpPr>
        <p:spPr>
          <a:xfrm rot="16200000" flipV="1">
            <a:off x="3610537" y="5168746"/>
            <a:ext cx="430305" cy="2823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2956" y="1340603"/>
            <a:ext cx="852285" cy="369332"/>
          </a:xfrm>
          <a:prstGeom prst="rect">
            <a:avLst/>
          </a:prstGeom>
          <a:noFill/>
        </p:spPr>
        <p:txBody>
          <a:bodyPr wrap="none" rtlCol="0">
            <a:spAutoFit/>
          </a:bodyPr>
          <a:lstStyle/>
          <a:p>
            <a:r>
              <a:rPr lang="en-US" dirty="0" smtClean="0"/>
              <a:t>Results</a:t>
            </a:r>
            <a:endParaRPr lang="en-US" dirty="0"/>
          </a:p>
        </p:txBody>
      </p:sp>
      <p:cxnSp>
        <p:nvCxnSpPr>
          <p:cNvPr id="16" name="Straight Arrow Connector 15"/>
          <p:cNvCxnSpPr>
            <a:stCxn id="14" idx="3"/>
          </p:cNvCxnSpPr>
          <p:nvPr/>
        </p:nvCxnSpPr>
        <p:spPr>
          <a:xfrm>
            <a:off x="1255241" y="1525269"/>
            <a:ext cx="480569" cy="2880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71774" y="5931538"/>
            <a:ext cx="6667403" cy="646331"/>
          </a:xfrm>
          <a:prstGeom prst="rect">
            <a:avLst/>
          </a:prstGeom>
          <a:noFill/>
        </p:spPr>
        <p:txBody>
          <a:bodyPr wrap="none" rtlCol="0">
            <a:spAutoFit/>
          </a:bodyPr>
          <a:lstStyle/>
          <a:p>
            <a:r>
              <a:rPr lang="en-US" dirty="0" smtClean="0">
                <a:solidFill>
                  <a:schemeClr val="tx2"/>
                </a:solidFill>
              </a:rPr>
              <a:t>Test it. Mountain full and </a:t>
            </a:r>
            <a:r>
              <a:rPr lang="en-US" dirty="0" smtClean="0">
                <a:solidFill>
                  <a:schemeClr val="tx2"/>
                </a:solidFill>
              </a:rPr>
              <a:t>Race types </a:t>
            </a:r>
            <a:r>
              <a:rPr lang="en-US" dirty="0" smtClean="0">
                <a:solidFill>
                  <a:schemeClr val="tx2"/>
                </a:solidFill>
              </a:rPr>
              <a:t>seem to appear quite frequently.</a:t>
            </a:r>
          </a:p>
          <a:p>
            <a:r>
              <a:rPr lang="en-US" dirty="0" smtClean="0">
                <a:solidFill>
                  <a:schemeClr val="tx2"/>
                </a:solidFill>
              </a:rPr>
              <a:t>You should then see the need to look at accuracy.</a:t>
            </a:r>
            <a:endParaRPr lang="en-US" dirty="0">
              <a:solidFill>
                <a:schemeClr val="tx2"/>
              </a:solidFill>
            </a:endParaRPr>
          </a:p>
        </p:txBody>
      </p:sp>
      <p:cxnSp>
        <p:nvCxnSpPr>
          <p:cNvPr id="20" name="Straight Arrow Connector 19"/>
          <p:cNvCxnSpPr/>
          <p:nvPr/>
        </p:nvCxnSpPr>
        <p:spPr>
          <a:xfrm flipV="1">
            <a:off x="6629402" y="5190978"/>
            <a:ext cx="94955" cy="3879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Results</a:t>
            </a:r>
            <a:endParaRPr lang="en-US" dirty="0"/>
          </a:p>
        </p:txBody>
      </p:sp>
      <p:pic>
        <p:nvPicPr>
          <p:cNvPr id="808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8" t="7882" r="46908" b="78690"/>
          <a:stretch/>
        </p:blipFill>
        <p:spPr bwMode="auto">
          <a:xfrm>
            <a:off x="499159" y="1291771"/>
            <a:ext cx="8052267" cy="168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Matrix: </a:t>
            </a:r>
            <a:r>
              <a:rPr lang="en-US" dirty="0" err="1" smtClean="0"/>
              <a:t>Logit</a:t>
            </a:r>
            <a:endParaRPr lang="en-US" dirty="0"/>
          </a:p>
        </p:txBody>
      </p:sp>
      <p:sp>
        <p:nvSpPr>
          <p:cNvPr id="4" name="TextBox 3"/>
          <p:cNvSpPr txBox="1"/>
          <p:nvPr/>
        </p:nvSpPr>
        <p:spPr>
          <a:xfrm>
            <a:off x="609600" y="4678680"/>
            <a:ext cx="7208519" cy="1200329"/>
          </a:xfrm>
          <a:prstGeom prst="rect">
            <a:avLst/>
          </a:prstGeom>
          <a:noFill/>
        </p:spPr>
        <p:txBody>
          <a:bodyPr wrap="square" rtlCol="0">
            <a:spAutoFit/>
          </a:bodyPr>
          <a:lstStyle/>
          <a:p>
            <a:r>
              <a:rPr lang="en-US" dirty="0" smtClean="0"/>
              <a:t>Values on the diagonal are correct predictions. Others show errors.</a:t>
            </a:r>
          </a:p>
          <a:p>
            <a:r>
              <a:rPr lang="en-US" dirty="0" smtClean="0"/>
              <a:t>Example:  </a:t>
            </a:r>
            <a:r>
              <a:rPr lang="en-US" dirty="0" smtClean="0"/>
              <a:t>444 </a:t>
            </a:r>
            <a:r>
              <a:rPr lang="en-US" dirty="0" smtClean="0"/>
              <a:t>times the model predicted purchases of mountain bikes that were actually full suspension mountain bike sales.</a:t>
            </a:r>
          </a:p>
          <a:p>
            <a:r>
              <a:rPr lang="en-US" dirty="0" smtClean="0"/>
              <a:t>The model seems to have the most trouble with Road and Tour predictions.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08318241"/>
              </p:ext>
            </p:extLst>
          </p:nvPr>
        </p:nvGraphicFramePr>
        <p:xfrm>
          <a:off x="336288" y="1436917"/>
          <a:ext cx="8316268" cy="2496456"/>
        </p:xfrm>
        <a:graphic>
          <a:graphicData uri="http://schemas.openxmlformats.org/drawingml/2006/table">
            <a:tbl>
              <a:tblPr firstRow="1" firstCol="1" bandRow="1">
                <a:tableStyleId>{5940675A-B579-460E-94D1-54222C63F5DA}</a:tableStyleId>
              </a:tblPr>
              <a:tblGrid>
                <a:gridCol w="1176781"/>
                <a:gridCol w="1176781"/>
                <a:gridCol w="957185"/>
                <a:gridCol w="957185"/>
                <a:gridCol w="1176781"/>
                <a:gridCol w="957185"/>
                <a:gridCol w="957185"/>
                <a:gridCol w="957185"/>
              </a:tblGrid>
              <a:tr h="554768">
                <a:tc>
                  <a:txBody>
                    <a:bodyPr/>
                    <a:lstStyle/>
                    <a:p>
                      <a:pPr marL="0" marR="0" algn="ctr">
                        <a:spcBef>
                          <a:spcPts val="0"/>
                        </a:spcBef>
                        <a:spcAft>
                          <a:spcPts val="0"/>
                        </a:spcAft>
                      </a:pPr>
                      <a:r>
                        <a:rPr lang="en-US" sz="1800">
                          <a:effectLst/>
                        </a:rPr>
                        <a:t>Predicted</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lgn="ctr">
                        <a:spcBef>
                          <a:spcPts val="0"/>
                        </a:spcBef>
                        <a:spcAft>
                          <a:spcPts val="0"/>
                        </a:spcAft>
                      </a:pPr>
                      <a:r>
                        <a:rPr lang="en-US" sz="1800">
                          <a:effectLst/>
                        </a:rPr>
                        <a:t>MTN full (actual)</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lgn="ctr">
                        <a:spcBef>
                          <a:spcPts val="0"/>
                        </a:spcBef>
                        <a:spcAft>
                          <a:spcPts val="0"/>
                        </a:spcAft>
                      </a:pPr>
                      <a:r>
                        <a:rPr lang="en-US" sz="1800">
                          <a:effectLst/>
                        </a:rPr>
                        <a:t>Track (actual)</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lgn="ctr">
                        <a:spcBef>
                          <a:spcPts val="0"/>
                        </a:spcBef>
                        <a:spcAft>
                          <a:spcPts val="0"/>
                        </a:spcAft>
                      </a:pPr>
                      <a:r>
                        <a:rPr lang="en-US" sz="1800">
                          <a:effectLst/>
                        </a:rPr>
                        <a:t>Tour (actual)</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lgn="ctr">
                        <a:spcBef>
                          <a:spcPts val="0"/>
                        </a:spcBef>
                        <a:spcAft>
                          <a:spcPts val="0"/>
                        </a:spcAft>
                      </a:pPr>
                      <a:r>
                        <a:rPr lang="en-US" sz="1800">
                          <a:effectLst/>
                        </a:rPr>
                        <a:t>Mountain (actual)</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lgn="ctr">
                        <a:spcBef>
                          <a:spcPts val="0"/>
                        </a:spcBef>
                        <a:spcAft>
                          <a:spcPts val="0"/>
                        </a:spcAft>
                      </a:pPr>
                      <a:r>
                        <a:rPr lang="en-US" sz="1800">
                          <a:effectLst/>
                        </a:rPr>
                        <a:t>Hybrid (actual)</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lgn="ctr">
                        <a:spcBef>
                          <a:spcPts val="0"/>
                        </a:spcBef>
                        <a:spcAft>
                          <a:spcPts val="0"/>
                        </a:spcAft>
                      </a:pPr>
                      <a:r>
                        <a:rPr lang="en-US" sz="1800">
                          <a:effectLst/>
                        </a:rPr>
                        <a:t>Race (actual)</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lgn="ctr">
                        <a:spcBef>
                          <a:spcPts val="0"/>
                        </a:spcBef>
                        <a:spcAft>
                          <a:spcPts val="0"/>
                        </a:spcAft>
                      </a:pPr>
                      <a:r>
                        <a:rPr lang="en-US" sz="1800" dirty="0">
                          <a:effectLst/>
                        </a:rPr>
                        <a:t>Road (actual)</a:t>
                      </a:r>
                      <a:endParaRPr lang="en-US" sz="1800" b="1" dirty="0">
                        <a:solidFill>
                          <a:srgbClr val="000000"/>
                        </a:solidFill>
                        <a:effectLst/>
                        <a:latin typeface="Calibri"/>
                        <a:ea typeface="Times New Roman"/>
                        <a:cs typeface="Times New Roman"/>
                      </a:endParaRPr>
                    </a:p>
                  </a:txBody>
                  <a:tcPr marL="113476" marR="113476" marT="0" marB="0">
                    <a:solidFill>
                      <a:srgbClr val="FFFFCC"/>
                    </a:solidFill>
                  </a:tcPr>
                </a:tc>
              </a:tr>
              <a:tr h="277384">
                <a:tc>
                  <a:txBody>
                    <a:bodyPr/>
                    <a:lstStyle/>
                    <a:p>
                      <a:pPr marL="0" marR="0" algn="ctr">
                        <a:spcBef>
                          <a:spcPts val="0"/>
                        </a:spcBef>
                        <a:spcAft>
                          <a:spcPts val="0"/>
                        </a:spcAft>
                      </a:pPr>
                      <a:r>
                        <a:rPr lang="en-US" sz="1800">
                          <a:effectLst/>
                        </a:rPr>
                        <a:t>MTN full</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spcBef>
                          <a:spcPts val="0"/>
                        </a:spcBef>
                        <a:spcAft>
                          <a:spcPts val="0"/>
                        </a:spcAft>
                        <a:tabLst>
                          <a:tab pos="393700" algn="r"/>
                        </a:tabLst>
                      </a:pPr>
                      <a:r>
                        <a:rPr lang="en-US" sz="1800" kern="1000">
                          <a:effectLst/>
                        </a:rPr>
                        <a:t>	3326</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2542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85115" algn="r"/>
                        </a:tabLst>
                      </a:pPr>
                      <a:r>
                        <a:rPr lang="en-US" sz="1800" kern="1000">
                          <a:effectLst/>
                        </a:rPr>
                        <a:t>	483</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82905" algn="r"/>
                        </a:tabLst>
                      </a:pPr>
                      <a:r>
                        <a:rPr lang="en-US" sz="1800" kern="1000">
                          <a:effectLst/>
                        </a:rPr>
                        <a:t>	1530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71780" algn="r"/>
                        </a:tabLst>
                      </a:pPr>
                      <a:r>
                        <a:rPr lang="en-US" sz="1800" kern="1000">
                          <a:effectLst/>
                        </a:rPr>
                        <a:t>	138</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60045" algn="r"/>
                        </a:tabLst>
                      </a:pPr>
                      <a:r>
                        <a:rPr lang="en-US" sz="1800" kern="1000">
                          <a:effectLst/>
                        </a:rPr>
                        <a:t>	2696</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34010" algn="r"/>
                        </a:tabLst>
                      </a:pPr>
                      <a:r>
                        <a:rPr lang="en-US" sz="1800" kern="1000">
                          <a:effectLst/>
                        </a:rPr>
                        <a:t>	2460</a:t>
                      </a:r>
                      <a:endParaRPr lang="en-US" sz="1800" kern="1000">
                        <a:effectLst/>
                        <a:latin typeface="Calibri"/>
                        <a:ea typeface="Times New Roman"/>
                        <a:cs typeface="Times New Roman"/>
                      </a:endParaRPr>
                    </a:p>
                  </a:txBody>
                  <a:tcPr marL="113476" marR="113476" marT="0" marB="0"/>
                </a:tc>
              </a:tr>
              <a:tr h="277384">
                <a:tc>
                  <a:txBody>
                    <a:bodyPr/>
                    <a:lstStyle/>
                    <a:p>
                      <a:pPr marL="0" marR="0" algn="ctr">
                        <a:spcBef>
                          <a:spcPts val="0"/>
                        </a:spcBef>
                        <a:spcAft>
                          <a:spcPts val="0"/>
                        </a:spcAft>
                      </a:pPr>
                      <a:r>
                        <a:rPr lang="en-US" sz="1800">
                          <a:effectLst/>
                        </a:rPr>
                        <a:t>Track</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spcBef>
                          <a:spcPts val="0"/>
                        </a:spcBef>
                        <a:spcAft>
                          <a:spcPts val="0"/>
                        </a:spcAft>
                        <a:tabLst>
                          <a:tab pos="393700"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2542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8511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8290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71780"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6004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34010" algn="r"/>
                        </a:tabLst>
                      </a:pPr>
                      <a:r>
                        <a:rPr lang="en-US" sz="1800" kern="1000">
                          <a:effectLst/>
                        </a:rPr>
                        <a:t>	0</a:t>
                      </a:r>
                      <a:endParaRPr lang="en-US" sz="1800" kern="1000">
                        <a:effectLst/>
                        <a:latin typeface="Calibri"/>
                        <a:ea typeface="Times New Roman"/>
                        <a:cs typeface="Times New Roman"/>
                      </a:endParaRPr>
                    </a:p>
                  </a:txBody>
                  <a:tcPr marL="113476" marR="113476" marT="0" marB="0"/>
                </a:tc>
              </a:tr>
              <a:tr h="277384">
                <a:tc>
                  <a:txBody>
                    <a:bodyPr/>
                    <a:lstStyle/>
                    <a:p>
                      <a:pPr marL="0" marR="0" algn="ctr">
                        <a:spcBef>
                          <a:spcPts val="0"/>
                        </a:spcBef>
                        <a:spcAft>
                          <a:spcPts val="0"/>
                        </a:spcAft>
                      </a:pPr>
                      <a:r>
                        <a:rPr lang="en-US" sz="1800">
                          <a:effectLst/>
                        </a:rPr>
                        <a:t>Tour</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spcBef>
                          <a:spcPts val="0"/>
                        </a:spcBef>
                        <a:spcAft>
                          <a:spcPts val="0"/>
                        </a:spcAft>
                        <a:tabLst>
                          <a:tab pos="393700"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2542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8511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8290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71780"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6004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34010" algn="r"/>
                        </a:tabLst>
                      </a:pPr>
                      <a:r>
                        <a:rPr lang="en-US" sz="1800" kern="1000">
                          <a:effectLst/>
                        </a:rPr>
                        <a:t>	0</a:t>
                      </a:r>
                      <a:endParaRPr lang="en-US" sz="1800" kern="1000">
                        <a:effectLst/>
                        <a:latin typeface="Calibri"/>
                        <a:ea typeface="Times New Roman"/>
                        <a:cs typeface="Times New Roman"/>
                      </a:endParaRPr>
                    </a:p>
                  </a:txBody>
                  <a:tcPr marL="113476" marR="113476" marT="0" marB="0"/>
                </a:tc>
              </a:tr>
              <a:tr h="277384">
                <a:tc>
                  <a:txBody>
                    <a:bodyPr/>
                    <a:lstStyle/>
                    <a:p>
                      <a:pPr marL="0" marR="0" algn="ctr">
                        <a:spcBef>
                          <a:spcPts val="0"/>
                        </a:spcBef>
                        <a:spcAft>
                          <a:spcPts val="0"/>
                        </a:spcAft>
                      </a:pPr>
                      <a:r>
                        <a:rPr lang="en-US" sz="1800">
                          <a:effectLst/>
                        </a:rPr>
                        <a:t>Mountain</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spcBef>
                          <a:spcPts val="0"/>
                        </a:spcBef>
                        <a:spcAft>
                          <a:spcPts val="0"/>
                        </a:spcAft>
                        <a:tabLst>
                          <a:tab pos="393700" algn="r"/>
                        </a:tabLst>
                      </a:pPr>
                      <a:r>
                        <a:rPr lang="en-US" sz="1800" kern="1000">
                          <a:effectLst/>
                        </a:rPr>
                        <a:t>	444</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25425" algn="r"/>
                        </a:tabLst>
                      </a:pPr>
                      <a:r>
                        <a:rPr lang="en-US" sz="1800" kern="1000">
                          <a:effectLst/>
                        </a:rPr>
                        <a:t>	21</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85115" algn="r"/>
                        </a:tabLst>
                      </a:pPr>
                      <a:r>
                        <a:rPr lang="en-US" sz="1800" kern="1000">
                          <a:effectLst/>
                        </a:rPr>
                        <a:t>	186</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82905" algn="r"/>
                        </a:tabLst>
                      </a:pPr>
                      <a:r>
                        <a:rPr lang="en-US" sz="1800" kern="1000">
                          <a:effectLst/>
                        </a:rPr>
                        <a:t>	671</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71780" algn="r"/>
                        </a:tabLst>
                      </a:pPr>
                      <a:r>
                        <a:rPr lang="en-US" sz="1800" kern="1000">
                          <a:effectLst/>
                        </a:rPr>
                        <a:t>	158</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60045" algn="r"/>
                        </a:tabLst>
                      </a:pPr>
                      <a:r>
                        <a:rPr lang="en-US" sz="1800" kern="1000">
                          <a:effectLst/>
                        </a:rPr>
                        <a:t>	567</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34010" algn="r"/>
                        </a:tabLst>
                      </a:pPr>
                      <a:r>
                        <a:rPr lang="en-US" sz="1800" kern="1000">
                          <a:effectLst/>
                        </a:rPr>
                        <a:t>	426</a:t>
                      </a:r>
                      <a:endParaRPr lang="en-US" sz="1800" kern="1000">
                        <a:effectLst/>
                        <a:latin typeface="Calibri"/>
                        <a:ea typeface="Times New Roman"/>
                        <a:cs typeface="Times New Roman"/>
                      </a:endParaRPr>
                    </a:p>
                  </a:txBody>
                  <a:tcPr marL="113476" marR="113476" marT="0" marB="0"/>
                </a:tc>
              </a:tr>
              <a:tr h="277384">
                <a:tc>
                  <a:txBody>
                    <a:bodyPr/>
                    <a:lstStyle/>
                    <a:p>
                      <a:pPr marL="0" marR="0" algn="ctr">
                        <a:spcBef>
                          <a:spcPts val="0"/>
                        </a:spcBef>
                        <a:spcAft>
                          <a:spcPts val="0"/>
                        </a:spcAft>
                      </a:pPr>
                      <a:r>
                        <a:rPr lang="en-US" sz="1800">
                          <a:effectLst/>
                        </a:rPr>
                        <a:t>Hybrid</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spcBef>
                          <a:spcPts val="0"/>
                        </a:spcBef>
                        <a:spcAft>
                          <a:spcPts val="0"/>
                        </a:spcAft>
                        <a:tabLst>
                          <a:tab pos="393700"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2542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8511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8290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71780"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6004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34010" algn="r"/>
                        </a:tabLst>
                      </a:pPr>
                      <a:r>
                        <a:rPr lang="en-US" sz="1800" kern="1000">
                          <a:effectLst/>
                        </a:rPr>
                        <a:t>	0</a:t>
                      </a:r>
                      <a:endParaRPr lang="en-US" sz="1800" kern="1000">
                        <a:effectLst/>
                        <a:latin typeface="Calibri"/>
                        <a:ea typeface="Times New Roman"/>
                        <a:cs typeface="Times New Roman"/>
                      </a:endParaRPr>
                    </a:p>
                  </a:txBody>
                  <a:tcPr marL="113476" marR="113476" marT="0" marB="0"/>
                </a:tc>
              </a:tr>
              <a:tr h="277384">
                <a:tc>
                  <a:txBody>
                    <a:bodyPr/>
                    <a:lstStyle/>
                    <a:p>
                      <a:pPr marL="0" marR="0" algn="ctr">
                        <a:spcBef>
                          <a:spcPts val="0"/>
                        </a:spcBef>
                        <a:spcAft>
                          <a:spcPts val="0"/>
                        </a:spcAft>
                      </a:pPr>
                      <a:r>
                        <a:rPr lang="en-US" sz="1800">
                          <a:effectLst/>
                        </a:rPr>
                        <a:t>Race</a:t>
                      </a:r>
                      <a:endParaRPr lang="en-US" sz="1800" b="1">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spcBef>
                          <a:spcPts val="0"/>
                        </a:spcBef>
                        <a:spcAft>
                          <a:spcPts val="0"/>
                        </a:spcAft>
                        <a:tabLst>
                          <a:tab pos="393700" algn="r"/>
                        </a:tabLst>
                      </a:pPr>
                      <a:r>
                        <a:rPr lang="en-US" sz="1800" kern="1000">
                          <a:effectLst/>
                        </a:rPr>
                        <a:t>	111</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25425" algn="r"/>
                        </a:tabLst>
                      </a:pPr>
                      <a:r>
                        <a:rPr lang="en-US" sz="1800" kern="1000">
                          <a:effectLst/>
                        </a:rPr>
                        <a:t>	1</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85115" algn="r"/>
                        </a:tabLst>
                      </a:pPr>
                      <a:r>
                        <a:rPr lang="en-US" sz="1800" kern="1000">
                          <a:effectLst/>
                        </a:rPr>
                        <a:t>	14</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82905" algn="r"/>
                        </a:tabLst>
                      </a:pPr>
                      <a:r>
                        <a:rPr lang="en-US" sz="1800" kern="1000">
                          <a:effectLst/>
                        </a:rPr>
                        <a:t>	83</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71780" algn="r"/>
                        </a:tabLst>
                      </a:pPr>
                      <a:r>
                        <a:rPr lang="en-US" sz="1800" kern="1000">
                          <a:effectLst/>
                        </a:rPr>
                        <a:t>	11</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60045" algn="r"/>
                        </a:tabLst>
                      </a:pPr>
                      <a:r>
                        <a:rPr lang="en-US" sz="1800" kern="1000">
                          <a:effectLst/>
                        </a:rPr>
                        <a:t>	78</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34010" algn="r"/>
                        </a:tabLst>
                      </a:pPr>
                      <a:r>
                        <a:rPr lang="en-US" sz="1800" kern="1000">
                          <a:effectLst/>
                        </a:rPr>
                        <a:t>	57</a:t>
                      </a:r>
                      <a:endParaRPr lang="en-US" sz="1800" kern="1000">
                        <a:effectLst/>
                        <a:latin typeface="Calibri"/>
                        <a:ea typeface="Times New Roman"/>
                        <a:cs typeface="Times New Roman"/>
                      </a:endParaRPr>
                    </a:p>
                  </a:txBody>
                  <a:tcPr marL="113476" marR="113476" marT="0" marB="0"/>
                </a:tc>
              </a:tr>
              <a:tr h="277384">
                <a:tc>
                  <a:txBody>
                    <a:bodyPr/>
                    <a:lstStyle/>
                    <a:p>
                      <a:pPr marL="0" marR="0" algn="ctr">
                        <a:spcBef>
                          <a:spcPts val="0"/>
                        </a:spcBef>
                        <a:spcAft>
                          <a:spcPts val="0"/>
                        </a:spcAft>
                      </a:pPr>
                      <a:r>
                        <a:rPr lang="en-US" sz="1800" dirty="0">
                          <a:effectLst/>
                        </a:rPr>
                        <a:t>Road</a:t>
                      </a:r>
                      <a:endParaRPr lang="en-US" sz="1800" b="1" dirty="0">
                        <a:solidFill>
                          <a:srgbClr val="000000"/>
                        </a:solidFill>
                        <a:effectLst/>
                        <a:latin typeface="Calibri"/>
                        <a:ea typeface="Times New Roman"/>
                        <a:cs typeface="Times New Roman"/>
                      </a:endParaRPr>
                    </a:p>
                  </a:txBody>
                  <a:tcPr marL="113476" marR="113476" marT="0" marB="0">
                    <a:solidFill>
                      <a:srgbClr val="FFFFCC"/>
                    </a:solidFill>
                  </a:tcPr>
                </a:tc>
                <a:tc>
                  <a:txBody>
                    <a:bodyPr/>
                    <a:lstStyle/>
                    <a:p>
                      <a:pPr marL="0" marR="0">
                        <a:spcBef>
                          <a:spcPts val="0"/>
                        </a:spcBef>
                        <a:spcAft>
                          <a:spcPts val="0"/>
                        </a:spcAft>
                        <a:tabLst>
                          <a:tab pos="393700"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2542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85115" algn="r"/>
                        </a:tabLst>
                      </a:pPr>
                      <a:r>
                        <a:rPr lang="en-US" sz="1800" kern="1000">
                          <a:effectLst/>
                        </a:rPr>
                        <a:t>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8290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271780"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60045" algn="r"/>
                        </a:tabLst>
                      </a:pPr>
                      <a:r>
                        <a:rPr lang="en-US" sz="1800" kern="1000">
                          <a:effectLst/>
                        </a:rPr>
                        <a:t>	0</a:t>
                      </a:r>
                      <a:endParaRPr lang="en-US" sz="1800" kern="1000">
                        <a:effectLst/>
                        <a:latin typeface="Calibri"/>
                        <a:ea typeface="Times New Roman"/>
                        <a:cs typeface="Times New Roman"/>
                      </a:endParaRPr>
                    </a:p>
                  </a:txBody>
                  <a:tcPr marL="113476" marR="113476" marT="0" marB="0"/>
                </a:tc>
                <a:tc>
                  <a:txBody>
                    <a:bodyPr/>
                    <a:lstStyle/>
                    <a:p>
                      <a:pPr marL="0" marR="0">
                        <a:spcBef>
                          <a:spcPts val="0"/>
                        </a:spcBef>
                        <a:spcAft>
                          <a:spcPts val="0"/>
                        </a:spcAft>
                        <a:tabLst>
                          <a:tab pos="334010" algn="r"/>
                        </a:tabLst>
                      </a:pPr>
                      <a:r>
                        <a:rPr lang="en-US" sz="1800" kern="1000" dirty="0">
                          <a:effectLst/>
                        </a:rPr>
                        <a:t>	0</a:t>
                      </a:r>
                      <a:endParaRPr lang="en-US" sz="1800" kern="1000" dirty="0">
                        <a:effectLst/>
                        <a:latin typeface="Calibri"/>
                        <a:ea typeface="Times New Roman"/>
                        <a:cs typeface="Times New Roman"/>
                      </a:endParaRPr>
                    </a:p>
                  </a:txBody>
                  <a:tcPr marL="113476" marR="113476"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a:t>
            </a:r>
            <a:r>
              <a:rPr lang="en-US" dirty="0" err="1" smtClean="0"/>
              <a:t>Bayes</a:t>
            </a:r>
            <a:endParaRPr lang="en-US" dirty="0"/>
          </a:p>
        </p:txBody>
      </p:sp>
      <p:sp>
        <p:nvSpPr>
          <p:cNvPr id="3" name="TextBox 2"/>
          <p:cNvSpPr txBox="1"/>
          <p:nvPr/>
        </p:nvSpPr>
        <p:spPr>
          <a:xfrm>
            <a:off x="457200" y="1341120"/>
            <a:ext cx="8061960" cy="2308324"/>
          </a:xfrm>
          <a:prstGeom prst="rect">
            <a:avLst/>
          </a:prstGeom>
          <a:noFill/>
        </p:spPr>
        <p:txBody>
          <a:bodyPr wrap="square" rtlCol="0">
            <a:spAutoFit/>
          </a:bodyPr>
          <a:lstStyle/>
          <a:p>
            <a:r>
              <a:rPr lang="en-US" dirty="0" smtClean="0"/>
              <a:t>Goal: Find P(Y=y</a:t>
            </a:r>
            <a:r>
              <a:rPr lang="en-US" baseline="-25000" dirty="0" smtClean="0"/>
              <a:t>i</a:t>
            </a:r>
            <a:r>
              <a:rPr lang="en-US" dirty="0" smtClean="0"/>
              <a:t>| X=x</a:t>
            </a:r>
            <a:r>
              <a:rPr lang="en-US" baseline="-25000" dirty="0" smtClean="0"/>
              <a:t>j</a:t>
            </a:r>
            <a:r>
              <a:rPr lang="en-US" dirty="0" smtClean="0"/>
              <a:t>) </a:t>
            </a:r>
          </a:p>
          <a:p>
            <a:r>
              <a:rPr lang="en-US" dirty="0" smtClean="0"/>
              <a:t>Probability of specific y-event occurring given a specific value of an x-attribute.</a:t>
            </a:r>
          </a:p>
          <a:p>
            <a:r>
              <a:rPr lang="en-US" dirty="0" smtClean="0"/>
              <a:t>Minimal supervision of learning. Choose the dependent variable, select as many X-attribute as desired. System returns probability estimates.</a:t>
            </a:r>
          </a:p>
          <a:p>
            <a:endParaRPr lang="en-US" dirty="0" smtClean="0"/>
          </a:p>
          <a:p>
            <a:r>
              <a:rPr lang="en-US" dirty="0" smtClean="0"/>
              <a:t>Data: All attributes must be discrete.</a:t>
            </a:r>
          </a:p>
          <a:p>
            <a:r>
              <a:rPr lang="en-US" dirty="0" smtClean="0"/>
              <a:t>Microsoft BI can convert continuous data into discrete bins,</a:t>
            </a:r>
          </a:p>
          <a:p>
            <a:r>
              <a:rPr lang="en-US" dirty="0" smtClean="0"/>
              <a:t>But easier to understand if dependent attribute is legitimately discrete.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Theorem</a:t>
            </a:r>
            <a:endParaRPr lang="en-US" dirty="0"/>
          </a:p>
        </p:txBody>
      </p:sp>
      <p:graphicFrame>
        <p:nvGraphicFramePr>
          <p:cNvPr id="3" name="Object 12"/>
          <p:cNvGraphicFramePr>
            <a:graphicFrameLocks noChangeAspect="1"/>
          </p:cNvGraphicFramePr>
          <p:nvPr/>
        </p:nvGraphicFramePr>
        <p:xfrm>
          <a:off x="518160" y="3959225"/>
          <a:ext cx="2433638" cy="588963"/>
        </p:xfrm>
        <a:graphic>
          <a:graphicData uri="http://schemas.openxmlformats.org/presentationml/2006/ole">
            <mc:AlternateContent xmlns:mc="http://schemas.openxmlformats.org/markup-compatibility/2006">
              <mc:Choice xmlns:v="urn:schemas-microsoft-com:vml" Requires="v">
                <p:oleObj spid="_x0000_s66679" name="Document" r:id="rId3" imgW="2379782" imgH="580897" progId="Word.Document.12">
                  <p:embed/>
                </p:oleObj>
              </mc:Choice>
              <mc:Fallback>
                <p:oleObj name="Document" r:id="rId3" imgW="2379782" imgH="580897"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 y="3959225"/>
                        <a:ext cx="2433638"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Table 4"/>
          <p:cNvGraphicFramePr>
            <a:graphicFrameLocks noGrp="1"/>
          </p:cNvGraphicFramePr>
          <p:nvPr/>
        </p:nvGraphicFramePr>
        <p:xfrm>
          <a:off x="782320" y="1264920"/>
          <a:ext cx="4263097" cy="1097280"/>
        </p:xfrm>
        <a:graphic>
          <a:graphicData uri="http://schemas.openxmlformats.org/drawingml/2006/table">
            <a:tbl>
              <a:tblPr/>
              <a:tblGrid>
                <a:gridCol w="1845247"/>
                <a:gridCol w="649033"/>
                <a:gridCol w="828497"/>
                <a:gridCol w="940320"/>
              </a:tblGrid>
              <a:tr h="0">
                <a:tc>
                  <a:txBody>
                    <a:bodyPr/>
                    <a:lstStyle/>
                    <a:p>
                      <a:pPr marL="0" marR="0" algn="ctr">
                        <a:spcBef>
                          <a:spcPts val="0"/>
                        </a:spcBef>
                        <a:spcAft>
                          <a:spcPts val="0"/>
                        </a:spcAft>
                      </a:pPr>
                      <a:r>
                        <a:rPr lang="en-US" sz="1800" b="1">
                          <a:solidFill>
                            <a:srgbClr val="000000"/>
                          </a:solidFill>
                          <a:latin typeface="Calibri"/>
                          <a:ea typeface="Times New Roman"/>
                          <a:cs typeface="Times New Roman"/>
                        </a:rPr>
                        <a:t>Gender/Purchase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0">
                <a:tc>
                  <a:txBody>
                    <a:bodyPr/>
                    <a:lstStyle/>
                    <a:p>
                      <a:pPr marL="0" marR="0" algn="l">
                        <a:spcBef>
                          <a:spcPts val="0"/>
                        </a:spcBef>
                        <a:spcAft>
                          <a:spcPts val="0"/>
                        </a:spcAft>
                      </a:pPr>
                      <a:r>
                        <a:rPr lang="en-US" sz="1800" b="1">
                          <a:solidFill>
                            <a:srgbClr val="000000"/>
                          </a:solidFill>
                          <a:latin typeface="Calibri"/>
                          <a:ea typeface="Times New Roman"/>
                          <a:cs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r">
                        <a:spcBef>
                          <a:spcPts val="0"/>
                        </a:spcBef>
                        <a:spcAft>
                          <a:spcPts val="0"/>
                        </a:spcAft>
                      </a:pPr>
                      <a:r>
                        <a:rPr lang="en-US" sz="1800" kern="1000">
                          <a:latin typeface="Calibri"/>
                          <a:ea typeface="Times New Roman"/>
                          <a:cs typeface="Times New Roman"/>
                        </a:rPr>
                        <a:t>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kern="1000" dirty="0">
                          <a:latin typeface="Calibri"/>
                          <a:ea typeface="Times New Roman"/>
                          <a:cs typeface="Times New Roman"/>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kern="1000" dirty="0">
                          <a:latin typeface="Calibri"/>
                          <a:ea typeface="Times New Roman"/>
                          <a:cs typeface="Times New Roman"/>
                        </a:rPr>
                        <a:t>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800" b="1">
                          <a:solidFill>
                            <a:srgbClr val="000000"/>
                          </a:solidFill>
                          <a:latin typeface="Calibri"/>
                          <a:ea typeface="Times New Roman"/>
                          <a:cs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r">
                        <a:spcBef>
                          <a:spcPts val="0"/>
                        </a:spcBef>
                        <a:spcAft>
                          <a:spcPts val="0"/>
                        </a:spcAft>
                      </a:pPr>
                      <a:r>
                        <a:rPr lang="en-US" sz="1800" kern="1000">
                          <a:latin typeface="Calibri"/>
                          <a:ea typeface="Times New Roman"/>
                          <a:cs typeface="Times New Roman"/>
                        </a:rPr>
                        <a:t>172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kern="1000">
                          <a:latin typeface="Calibri"/>
                          <a:ea typeface="Times New Roman"/>
                          <a:cs typeface="Times New Roman"/>
                        </a:rPr>
                        <a:t>139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kern="1000" dirty="0">
                          <a:latin typeface="Calibri"/>
                          <a:ea typeface="Times New Roman"/>
                          <a:cs typeface="Times New Roman"/>
                        </a:rPr>
                        <a:t>311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800" b="1">
                          <a:solidFill>
                            <a:srgbClr val="000000"/>
                          </a:solidFill>
                          <a:latin typeface="Calibri"/>
                          <a:ea typeface="Times New Roman"/>
                          <a:cs typeface="Times New Roman"/>
                        </a:rPr>
                        <a:t>   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r">
                        <a:spcBef>
                          <a:spcPts val="0"/>
                        </a:spcBef>
                        <a:spcAft>
                          <a:spcPts val="0"/>
                        </a:spcAft>
                      </a:pPr>
                      <a:r>
                        <a:rPr lang="en-US" sz="1800" b="1" kern="1000" dirty="0">
                          <a:latin typeface="Calibri"/>
                          <a:ea typeface="Times New Roman"/>
                          <a:cs typeface="Times New Roman"/>
                        </a:rPr>
                        <a:t>261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kern="1000" dirty="0">
                          <a:latin typeface="Calibri"/>
                          <a:ea typeface="Times New Roman"/>
                          <a:cs typeface="Times New Roman"/>
                        </a:rPr>
                        <a:t>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b="1" kern="1000" dirty="0">
                          <a:latin typeface="Calibri"/>
                          <a:ea typeface="Times New Roman"/>
                          <a:cs typeface="Times New Roman"/>
                        </a:rPr>
                        <a:t>465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5821680" y="1158240"/>
            <a:ext cx="2880360" cy="1477328"/>
          </a:xfrm>
          <a:prstGeom prst="rect">
            <a:avLst/>
          </a:prstGeom>
          <a:noFill/>
        </p:spPr>
        <p:txBody>
          <a:bodyPr wrap="square" rtlCol="0">
            <a:spAutoFit/>
          </a:bodyPr>
          <a:lstStyle/>
          <a:p>
            <a:r>
              <a:rPr lang="en-US" dirty="0" smtClean="0"/>
              <a:t>Table of observations is count of customers who made purchases or not. It represents the joint probability distribution.</a:t>
            </a:r>
            <a:endParaRPr lang="en-US" dirty="0"/>
          </a:p>
        </p:txBody>
      </p:sp>
      <p:sp>
        <p:nvSpPr>
          <p:cNvPr id="7" name="TextBox 6"/>
          <p:cNvSpPr txBox="1"/>
          <p:nvPr/>
        </p:nvSpPr>
        <p:spPr>
          <a:xfrm>
            <a:off x="3703320" y="3947160"/>
            <a:ext cx="4419600" cy="646331"/>
          </a:xfrm>
          <a:prstGeom prst="rect">
            <a:avLst/>
          </a:prstGeom>
          <a:noFill/>
        </p:spPr>
        <p:txBody>
          <a:bodyPr wrap="square" rtlCol="0">
            <a:spAutoFit/>
          </a:bodyPr>
          <a:lstStyle/>
          <a:p>
            <a:r>
              <a:rPr lang="en-US" dirty="0" smtClean="0"/>
              <a:t>Bayes’ genius:  If we do not have the entire distribution, it can still be computed.</a:t>
            </a:r>
            <a:endParaRPr lang="en-US" dirty="0"/>
          </a:p>
        </p:txBody>
      </p:sp>
      <p:sp>
        <p:nvSpPr>
          <p:cNvPr id="14" name="TextBox 13"/>
          <p:cNvSpPr txBox="1"/>
          <p:nvPr/>
        </p:nvSpPr>
        <p:spPr>
          <a:xfrm>
            <a:off x="777240" y="2788920"/>
            <a:ext cx="6917791" cy="923330"/>
          </a:xfrm>
          <a:prstGeom prst="rect">
            <a:avLst/>
          </a:prstGeom>
          <a:noFill/>
        </p:spPr>
        <p:txBody>
          <a:bodyPr wrap="none" rtlCol="0">
            <a:spAutoFit/>
          </a:bodyPr>
          <a:lstStyle/>
          <a:p>
            <a:r>
              <a:rPr lang="en-US" dirty="0" smtClean="0"/>
              <a:t>P(Y | F) = 89/154		--look only at the given data: female row</a:t>
            </a:r>
          </a:p>
          <a:p>
            <a:r>
              <a:rPr lang="en-US" dirty="0" smtClean="0"/>
              <a:t>P(M | N) = 139/204		--look only at the No column</a:t>
            </a:r>
          </a:p>
          <a:p>
            <a:r>
              <a:rPr lang="en-US" dirty="0" smtClean="0"/>
              <a:t>P(F | Y) = 89/261		--easy because we have entire distribution</a:t>
            </a:r>
            <a:endParaRPr lang="en-US" dirty="0"/>
          </a:p>
        </p:txBody>
      </p:sp>
      <p:sp>
        <p:nvSpPr>
          <p:cNvPr id="16" name="TextBox 15"/>
          <p:cNvSpPr txBox="1"/>
          <p:nvPr/>
        </p:nvSpPr>
        <p:spPr>
          <a:xfrm>
            <a:off x="518160" y="4709160"/>
            <a:ext cx="2977097" cy="369332"/>
          </a:xfrm>
          <a:prstGeom prst="rect">
            <a:avLst/>
          </a:prstGeom>
          <a:noFill/>
        </p:spPr>
        <p:txBody>
          <a:bodyPr wrap="none" rtlCol="0">
            <a:spAutoFit/>
          </a:bodyPr>
          <a:lstStyle/>
          <a:p>
            <a:r>
              <a:rPr lang="en-US" dirty="0" smtClean="0"/>
              <a:t>P(F) = P(F|Y)P(Y) + P(F|N)P(N)</a:t>
            </a:r>
            <a:endParaRPr lang="en-US" dirty="0"/>
          </a:p>
        </p:txBody>
      </p:sp>
      <p:graphicFrame>
        <p:nvGraphicFramePr>
          <p:cNvPr id="66570" name="Object 10"/>
          <p:cNvGraphicFramePr>
            <a:graphicFrameLocks noChangeAspect="1"/>
          </p:cNvGraphicFramePr>
          <p:nvPr/>
        </p:nvGraphicFramePr>
        <p:xfrm>
          <a:off x="518160" y="5347018"/>
          <a:ext cx="6696075" cy="1008062"/>
        </p:xfrm>
        <a:graphic>
          <a:graphicData uri="http://schemas.openxmlformats.org/presentationml/2006/ole">
            <mc:AlternateContent xmlns:mc="http://schemas.openxmlformats.org/markup-compatibility/2006">
              <mc:Choice xmlns:v="urn:schemas-microsoft-com:vml" Requires="v">
                <p:oleObj spid="_x0000_s66680" name="Document" r:id="rId5" imgW="6594130" imgH="997675" progId="Word.Document.12">
                  <p:embed/>
                </p:oleObj>
              </mc:Choice>
              <mc:Fallback>
                <p:oleObj name="Document" r:id="rId5" imgW="6594130" imgH="997675" progId="Word.Document.12">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 y="5347018"/>
                        <a:ext cx="6696075"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a:t>
            </a:r>
            <a:r>
              <a:rPr lang="en-US" dirty="0" err="1" smtClean="0"/>
              <a:t>Bayes</a:t>
            </a:r>
            <a:endParaRPr lang="en-US" dirty="0"/>
          </a:p>
        </p:txBody>
      </p:sp>
      <p:graphicFrame>
        <p:nvGraphicFramePr>
          <p:cNvPr id="73730" name="Object 2"/>
          <p:cNvGraphicFramePr>
            <a:graphicFrameLocks noChangeAspect="1"/>
          </p:cNvGraphicFramePr>
          <p:nvPr/>
        </p:nvGraphicFramePr>
        <p:xfrm>
          <a:off x="666750" y="1383665"/>
          <a:ext cx="2433638" cy="588963"/>
        </p:xfrm>
        <a:graphic>
          <a:graphicData uri="http://schemas.openxmlformats.org/presentationml/2006/ole">
            <mc:AlternateContent xmlns:mc="http://schemas.openxmlformats.org/markup-compatibility/2006">
              <mc:Choice xmlns:v="urn:schemas-microsoft-com:vml" Requires="v">
                <p:oleObj spid="_x0000_s74005" name="Document" r:id="rId3" imgW="2379782" imgH="580897" progId="Word.Document.12">
                  <p:embed/>
                </p:oleObj>
              </mc:Choice>
              <mc:Fallback>
                <p:oleObj name="Document" r:id="rId3" imgW="2379782" imgH="580897"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1383665"/>
                        <a:ext cx="2433638"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1" name="Object 3"/>
          <p:cNvGraphicFramePr>
            <a:graphicFrameLocks noChangeAspect="1"/>
          </p:cNvGraphicFramePr>
          <p:nvPr/>
        </p:nvGraphicFramePr>
        <p:xfrm>
          <a:off x="666750" y="2191385"/>
          <a:ext cx="2433638" cy="588963"/>
        </p:xfrm>
        <a:graphic>
          <a:graphicData uri="http://schemas.openxmlformats.org/presentationml/2006/ole">
            <mc:AlternateContent xmlns:mc="http://schemas.openxmlformats.org/markup-compatibility/2006">
              <mc:Choice xmlns:v="urn:schemas-microsoft-com:vml" Requires="v">
                <p:oleObj spid="_x0000_s74006" name="Document" r:id="rId5" imgW="2379782" imgH="580897" progId="Word.Document.12">
                  <p:embed/>
                </p:oleObj>
              </mc:Choice>
              <mc:Fallback>
                <p:oleObj name="Document" r:id="rId5" imgW="2379782" imgH="580897"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 y="2191385"/>
                        <a:ext cx="2433638"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535680" y="1249680"/>
            <a:ext cx="4617720" cy="1754326"/>
          </a:xfrm>
          <a:prstGeom prst="rect">
            <a:avLst/>
          </a:prstGeom>
          <a:noFill/>
        </p:spPr>
        <p:txBody>
          <a:bodyPr wrap="square" rtlCol="0">
            <a:spAutoFit/>
          </a:bodyPr>
          <a:lstStyle/>
          <a:p>
            <a:r>
              <a:rPr lang="en-US" dirty="0" smtClean="0"/>
              <a:t>What is the difference between these two equations?</a:t>
            </a:r>
          </a:p>
          <a:p>
            <a:r>
              <a:rPr lang="en-US" dirty="0" smtClean="0"/>
              <a:t>In letters and mathematics: Nothing.</a:t>
            </a:r>
          </a:p>
          <a:p>
            <a:r>
              <a:rPr lang="en-US" dirty="0" smtClean="0"/>
              <a:t>And given the complete joint probability distribution, either value can be computed directly.</a:t>
            </a:r>
          </a:p>
        </p:txBody>
      </p:sp>
      <p:graphicFrame>
        <p:nvGraphicFramePr>
          <p:cNvPr id="73732" name="Object 4"/>
          <p:cNvGraphicFramePr>
            <a:graphicFrameLocks noChangeAspect="1"/>
          </p:cNvGraphicFramePr>
          <p:nvPr/>
        </p:nvGraphicFramePr>
        <p:xfrm>
          <a:off x="560070" y="3973830"/>
          <a:ext cx="2433638" cy="588963"/>
        </p:xfrm>
        <a:graphic>
          <a:graphicData uri="http://schemas.openxmlformats.org/presentationml/2006/ole">
            <mc:AlternateContent xmlns:mc="http://schemas.openxmlformats.org/markup-compatibility/2006">
              <mc:Choice xmlns:v="urn:schemas-microsoft-com:vml" Requires="v">
                <p:oleObj spid="_x0000_s74007" name="Document" r:id="rId7" imgW="2379782" imgH="580897" progId="Word.Document.12">
                  <p:embed/>
                </p:oleObj>
              </mc:Choice>
              <mc:Fallback>
                <p:oleObj name="Document" r:id="rId7" imgW="2379782" imgH="580897" progId="Word.Document.12">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070" y="3973830"/>
                        <a:ext cx="2433638"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3535680" y="3703320"/>
            <a:ext cx="3931920" cy="1200329"/>
          </a:xfrm>
          <a:prstGeom prst="rect">
            <a:avLst/>
          </a:prstGeom>
          <a:noFill/>
        </p:spPr>
        <p:txBody>
          <a:bodyPr wrap="square" rtlCol="0">
            <a:spAutoFit/>
          </a:bodyPr>
          <a:lstStyle/>
          <a:p>
            <a:r>
              <a:rPr lang="en-US" dirty="0" smtClean="0"/>
              <a:t>Interpretation: </a:t>
            </a:r>
          </a:p>
          <a:p>
            <a:r>
              <a:rPr lang="en-US" dirty="0" smtClean="0"/>
              <a:t>P(Y) is neutral prior distribution</a:t>
            </a:r>
          </a:p>
          <a:p>
            <a:r>
              <a:rPr lang="en-US" dirty="0" smtClean="0"/>
              <a:t>P(F|Y)/P(F) is the information gained.</a:t>
            </a:r>
          </a:p>
          <a:p>
            <a:r>
              <a:rPr lang="en-US" dirty="0" smtClean="0"/>
              <a:t>P(Y|F) is the posterior distribution</a:t>
            </a:r>
            <a:endParaRPr lang="en-US" dirty="0"/>
          </a:p>
        </p:txBody>
      </p:sp>
      <p:graphicFrame>
        <p:nvGraphicFramePr>
          <p:cNvPr id="73733" name="Object 5"/>
          <p:cNvGraphicFramePr>
            <a:graphicFrameLocks noChangeAspect="1"/>
          </p:cNvGraphicFramePr>
          <p:nvPr/>
        </p:nvGraphicFramePr>
        <p:xfrm>
          <a:off x="407988" y="5091430"/>
          <a:ext cx="3967162" cy="574675"/>
        </p:xfrm>
        <a:graphic>
          <a:graphicData uri="http://schemas.openxmlformats.org/presentationml/2006/ole">
            <mc:AlternateContent xmlns:mc="http://schemas.openxmlformats.org/markup-compatibility/2006">
              <mc:Choice xmlns:v="urn:schemas-microsoft-com:vml" Requires="v">
                <p:oleObj spid="_x0000_s74008" name="Document" r:id="rId9" imgW="3905164" imgH="571179" progId="Word.Document.12">
                  <p:embed/>
                </p:oleObj>
              </mc:Choice>
              <mc:Fallback>
                <p:oleObj name="Document" r:id="rId9" imgW="3905164" imgH="571179" progId="Word.Document.12">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988" y="5091430"/>
                        <a:ext cx="3967162"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693920" y="5166360"/>
            <a:ext cx="3383280" cy="646331"/>
          </a:xfrm>
          <a:prstGeom prst="rect">
            <a:avLst/>
          </a:prstGeom>
          <a:noFill/>
        </p:spPr>
        <p:txBody>
          <a:bodyPr wrap="square" rtlCol="0">
            <a:spAutoFit/>
          </a:bodyPr>
          <a:lstStyle/>
          <a:p>
            <a:r>
              <a:rPr lang="en-US" dirty="0" smtClean="0"/>
              <a:t>The probability of a state I arising given information I.</a:t>
            </a:r>
            <a:endParaRPr lang="en-US" dirty="0"/>
          </a:p>
        </p:txBody>
      </p:sp>
      <p:sp>
        <p:nvSpPr>
          <p:cNvPr id="10" name="Rectangle 9"/>
          <p:cNvSpPr/>
          <p:nvPr/>
        </p:nvSpPr>
        <p:spPr>
          <a:xfrm>
            <a:off x="548640" y="2950756"/>
            <a:ext cx="8001000" cy="646331"/>
          </a:xfrm>
          <a:prstGeom prst="rect">
            <a:avLst/>
          </a:prstGeom>
        </p:spPr>
        <p:txBody>
          <a:bodyPr wrap="square">
            <a:spAutoFit/>
          </a:bodyPr>
          <a:lstStyle/>
          <a:p>
            <a:r>
              <a:rPr lang="en-US" dirty="0" smtClean="0"/>
              <a:t>The real difference lies in interpretation and the availability of data. The difference consists of which event happens first and which needs to be predicted.</a:t>
            </a:r>
          </a:p>
        </p:txBody>
      </p:sp>
      <p:graphicFrame>
        <p:nvGraphicFramePr>
          <p:cNvPr id="73734" name="Object 6"/>
          <p:cNvGraphicFramePr>
            <a:graphicFrameLocks noChangeAspect="1"/>
          </p:cNvGraphicFramePr>
          <p:nvPr/>
        </p:nvGraphicFramePr>
        <p:xfrm>
          <a:off x="279400" y="6029325"/>
          <a:ext cx="3084513" cy="573088"/>
        </p:xfrm>
        <a:graphic>
          <a:graphicData uri="http://schemas.openxmlformats.org/presentationml/2006/ole">
            <mc:AlternateContent xmlns:mc="http://schemas.openxmlformats.org/markup-compatibility/2006">
              <mc:Choice xmlns:v="urn:schemas-microsoft-com:vml" Requires="v">
                <p:oleObj spid="_x0000_s74009" name="Document" r:id="rId11" imgW="3146257" imgH="586656" progId="Word.Document.12">
                  <p:embed/>
                </p:oleObj>
              </mc:Choice>
              <mc:Fallback>
                <p:oleObj name="Document" r:id="rId11" imgW="3146257" imgH="586656" progId="Word.Document.12">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400" y="6029325"/>
                        <a:ext cx="3084513"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3581400" y="5989320"/>
            <a:ext cx="4907280" cy="646331"/>
          </a:xfrm>
          <a:prstGeom prst="rect">
            <a:avLst/>
          </a:prstGeom>
          <a:noFill/>
        </p:spPr>
        <p:txBody>
          <a:bodyPr wrap="square" rtlCol="0">
            <a:spAutoFit/>
          </a:bodyPr>
          <a:lstStyle/>
          <a:p>
            <a:r>
              <a:rPr lang="en-US" dirty="0" smtClean="0"/>
              <a:t>Data: P(S</a:t>
            </a:r>
            <a:r>
              <a:rPr lang="en-US" baseline="-25000" dirty="0" smtClean="0"/>
              <a:t>i</a:t>
            </a:r>
            <a:r>
              <a:rPr lang="en-US" dirty="0" smtClean="0"/>
              <a:t>)  -- usually neutral values</a:t>
            </a:r>
          </a:p>
          <a:p>
            <a:r>
              <a:rPr lang="en-US" dirty="0" smtClean="0"/>
              <a:t>P(I | S</a:t>
            </a:r>
            <a:r>
              <a:rPr lang="en-US" baseline="-25000" dirty="0" smtClean="0"/>
              <a:t>i</a:t>
            </a:r>
            <a:r>
              <a:rPr lang="en-US" dirty="0" smtClean="0"/>
              <a:t>)	-- information obtained in each state </a:t>
            </a:r>
            <a:r>
              <a:rPr lang="en-US" dirty="0" err="1" smtClean="0"/>
              <a:t>i</a:t>
            </a:r>
            <a:r>
              <a:rPr lang="en-US" dirty="0" smtClean="0"/>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Bayes</a:t>
            </a:r>
            <a:r>
              <a:rPr lang="en-US" dirty="0" smtClean="0"/>
              <a:t>: Partial Example</a:t>
            </a:r>
            <a:endParaRPr lang="en-US" dirty="0"/>
          </a:p>
        </p:txBody>
      </p:sp>
      <p:graphicFrame>
        <p:nvGraphicFramePr>
          <p:cNvPr id="3" name="Table 2"/>
          <p:cNvGraphicFramePr>
            <a:graphicFrameLocks noGrp="1"/>
          </p:cNvGraphicFramePr>
          <p:nvPr/>
        </p:nvGraphicFramePr>
        <p:xfrm>
          <a:off x="1783081" y="1325877"/>
          <a:ext cx="5288280" cy="2194560"/>
        </p:xfrm>
        <a:graphic>
          <a:graphicData uri="http://schemas.openxmlformats.org/drawingml/2006/table">
            <a:tbl>
              <a:tblPr/>
              <a:tblGrid>
                <a:gridCol w="1846108"/>
                <a:gridCol w="1308633"/>
                <a:gridCol w="1064433"/>
                <a:gridCol w="1069106"/>
              </a:tblGrid>
              <a:tr h="215054">
                <a:tc>
                  <a:txBody>
                    <a:bodyPr/>
                    <a:lstStyle/>
                    <a:p>
                      <a:pPr marL="0" marR="0" algn="ctr">
                        <a:spcBef>
                          <a:spcPts val="0"/>
                        </a:spcBef>
                        <a:spcAft>
                          <a:spcPts val="0"/>
                        </a:spcAft>
                      </a:pPr>
                      <a:r>
                        <a:rPr lang="en-US" sz="1600" b="1" dirty="0">
                          <a:solidFill>
                            <a:srgbClr val="000000"/>
                          </a:solidFill>
                          <a:latin typeface="Calibri"/>
                          <a:ea typeface="Times New Roman"/>
                          <a:cs typeface="Times New Roman"/>
                        </a:rPr>
                        <a:t>Model/Gender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solidFill>
                            <a:srgbClr val="000000"/>
                          </a:solidFill>
                          <a:latin typeface="Calibri"/>
                          <a:ea typeface="Times New Roman"/>
                          <a:cs typeface="Times New Roman"/>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solidFill>
                            <a:srgbClr val="000000"/>
                          </a:solidFill>
                          <a:latin typeface="Calibri"/>
                          <a:ea typeface="Times New Roman"/>
                          <a:cs typeface="Times New Roman"/>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600" b="1">
                          <a:solidFill>
                            <a:srgbClr val="000000"/>
                          </a:solidFill>
                          <a:latin typeface="Calibri"/>
                          <a:ea typeface="Times New Roman"/>
                          <a:cs typeface="Times New Roman"/>
                        </a:rPr>
                        <a:t>Missing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15054">
                <a:tc>
                  <a:txBody>
                    <a:bodyPr/>
                    <a:lstStyle/>
                    <a:p>
                      <a:pPr marL="0" marR="0" algn="l">
                        <a:spcBef>
                          <a:spcPts val="0"/>
                        </a:spcBef>
                        <a:spcAft>
                          <a:spcPts val="0"/>
                        </a:spcAft>
                      </a:pPr>
                      <a:r>
                        <a:rPr lang="en-US" sz="1600" b="1" dirty="0">
                          <a:solidFill>
                            <a:srgbClr val="000000"/>
                          </a:solidFill>
                          <a:latin typeface="Calibri"/>
                          <a:ea typeface="Times New Roman"/>
                          <a:cs typeface="Times New Roman"/>
                        </a:rPr>
                        <a:t>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600" kern="1000">
                          <a:latin typeface="Calibri"/>
                          <a:ea typeface="Times New Roman"/>
                          <a:cs typeface="Times New Roman"/>
                        </a:rPr>
                        <a:t>0.584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0.352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0.064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54">
                <a:tc>
                  <a:txBody>
                    <a:bodyPr/>
                    <a:lstStyle/>
                    <a:p>
                      <a:pPr marL="0" marR="0" algn="l">
                        <a:spcBef>
                          <a:spcPts val="0"/>
                        </a:spcBef>
                        <a:spcAft>
                          <a:spcPts val="0"/>
                        </a:spcAft>
                      </a:pPr>
                      <a:r>
                        <a:rPr lang="en-US" sz="1600" b="1">
                          <a:solidFill>
                            <a:srgbClr val="000000"/>
                          </a:solidFill>
                          <a:latin typeface="Calibri"/>
                          <a:ea typeface="Times New Roman"/>
                          <a:cs typeface="Times New Roman"/>
                        </a:rPr>
                        <a:t>Track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600" kern="1000">
                          <a:latin typeface="Calibri"/>
                          <a:ea typeface="Times New Roman"/>
                          <a:cs typeface="Times New Roman"/>
                        </a:rPr>
                        <a:t>0.615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0.346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0.038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54">
                <a:tc>
                  <a:txBody>
                    <a:bodyPr/>
                    <a:lstStyle/>
                    <a:p>
                      <a:pPr marL="0" marR="0" algn="l">
                        <a:spcBef>
                          <a:spcPts val="0"/>
                        </a:spcBef>
                        <a:spcAft>
                          <a:spcPts val="0"/>
                        </a:spcAft>
                      </a:pPr>
                      <a:r>
                        <a:rPr lang="en-US" sz="1600" b="1">
                          <a:solidFill>
                            <a:srgbClr val="000000"/>
                          </a:solidFill>
                          <a:latin typeface="Calibri"/>
                          <a:ea typeface="Times New Roman"/>
                          <a:cs typeface="Times New Roman"/>
                        </a:rPr>
                        <a:t>Race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600" kern="1000">
                          <a:latin typeface="Calibri"/>
                          <a:ea typeface="Times New Roman"/>
                          <a:cs typeface="Times New Roman"/>
                        </a:rPr>
                        <a:t>0.591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0.331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0.078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54">
                <a:tc>
                  <a:txBody>
                    <a:bodyPr/>
                    <a:lstStyle/>
                    <a:p>
                      <a:pPr marL="0" marR="0" algn="l">
                        <a:spcBef>
                          <a:spcPts val="0"/>
                        </a:spcBef>
                        <a:spcAft>
                          <a:spcPts val="0"/>
                        </a:spcAft>
                      </a:pPr>
                      <a:r>
                        <a:rPr lang="en-US" sz="1600" b="1">
                          <a:solidFill>
                            <a:srgbClr val="000000"/>
                          </a:solidFill>
                          <a:latin typeface="Calibri"/>
                          <a:ea typeface="Times New Roman"/>
                          <a:cs typeface="Times New Roman"/>
                        </a:rPr>
                        <a:t>Tour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600" kern="1000">
                          <a:latin typeface="Calibri"/>
                          <a:ea typeface="Times New Roman"/>
                          <a:cs typeface="Times New Roman"/>
                        </a:rPr>
                        <a:t>0.570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0.069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54">
                <a:tc>
                  <a:txBody>
                    <a:bodyPr/>
                    <a:lstStyle/>
                    <a:p>
                      <a:pPr marL="0" marR="0" algn="l">
                        <a:spcBef>
                          <a:spcPts val="0"/>
                        </a:spcBef>
                        <a:spcAft>
                          <a:spcPts val="0"/>
                        </a:spcAft>
                      </a:pPr>
                      <a:r>
                        <a:rPr lang="en-US" sz="1600" b="1">
                          <a:solidFill>
                            <a:srgbClr val="000000"/>
                          </a:solidFill>
                          <a:latin typeface="Calibri"/>
                          <a:ea typeface="Times New Roman"/>
                          <a:cs typeface="Times New Roman"/>
                        </a:rPr>
                        <a:t>Road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600" kern="1000">
                          <a:latin typeface="Calibri"/>
                          <a:ea typeface="Times New Roman"/>
                          <a:cs typeface="Times New Roman"/>
                        </a:rPr>
                        <a:t>0.579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0.348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54">
                <a:tc>
                  <a:txBody>
                    <a:bodyPr/>
                    <a:lstStyle/>
                    <a:p>
                      <a:pPr marL="0" marR="0" algn="l">
                        <a:spcBef>
                          <a:spcPts val="0"/>
                        </a:spcBef>
                        <a:spcAft>
                          <a:spcPts val="0"/>
                        </a:spcAft>
                      </a:pPr>
                      <a:r>
                        <a:rPr lang="en-US" sz="1600" b="1">
                          <a:solidFill>
                            <a:srgbClr val="000000"/>
                          </a:solidFill>
                          <a:latin typeface="Calibri"/>
                          <a:ea typeface="Times New Roman"/>
                          <a:cs typeface="Times New Roman"/>
                        </a:rPr>
                        <a:t>MTN full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600" kern="1000">
                          <a:latin typeface="Calibri"/>
                          <a:ea typeface="Times New Roman"/>
                          <a:cs typeface="Times New Roman"/>
                        </a:rPr>
                        <a:t>0.577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0.355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0.068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54">
                <a:tc>
                  <a:txBody>
                    <a:bodyPr/>
                    <a:lstStyle/>
                    <a:p>
                      <a:pPr marL="0" marR="0" algn="l">
                        <a:spcBef>
                          <a:spcPts val="0"/>
                        </a:spcBef>
                        <a:spcAft>
                          <a:spcPts val="0"/>
                        </a:spcAft>
                      </a:pPr>
                      <a:r>
                        <a:rPr lang="en-US" sz="1600" b="1">
                          <a:solidFill>
                            <a:srgbClr val="000000"/>
                          </a:solidFill>
                          <a:latin typeface="Calibri"/>
                          <a:ea typeface="Times New Roman"/>
                          <a:cs typeface="Times New Roman"/>
                        </a:rPr>
                        <a:t>Hybrid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600" kern="1000">
                          <a:latin typeface="Calibri"/>
                          <a:ea typeface="Times New Roman"/>
                          <a:cs typeface="Times New Roman"/>
                        </a:rPr>
                        <a:t>0.611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0.387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054">
                <a:tc>
                  <a:txBody>
                    <a:bodyPr/>
                    <a:lstStyle/>
                    <a:p>
                      <a:pPr marL="0" marR="0" algn="l">
                        <a:spcBef>
                          <a:spcPts val="0"/>
                        </a:spcBef>
                        <a:spcAft>
                          <a:spcPts val="0"/>
                        </a:spcAft>
                      </a:pPr>
                      <a:r>
                        <a:rPr lang="en-US" sz="1600" b="1">
                          <a:solidFill>
                            <a:srgbClr val="000000"/>
                          </a:solidFill>
                          <a:latin typeface="Calibri"/>
                          <a:ea typeface="Times New Roman"/>
                          <a:cs typeface="Times New Roman"/>
                        </a:rPr>
                        <a:t>Mountain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spcBef>
                          <a:spcPts val="0"/>
                        </a:spcBef>
                        <a:spcAft>
                          <a:spcPts val="0"/>
                        </a:spcAft>
                      </a:pPr>
                      <a:r>
                        <a:rPr lang="en-US" sz="1600" kern="1000">
                          <a:latin typeface="Calibri"/>
                          <a:ea typeface="Times New Roman"/>
                          <a:cs typeface="Times New Roman"/>
                        </a:rPr>
                        <a:t>0.591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a:latin typeface="Calibri"/>
                          <a:ea typeface="Times New Roman"/>
                          <a:cs typeface="Times New Roman"/>
                        </a:rPr>
                        <a:t>0.371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000" dirty="0">
                          <a:latin typeface="Calibri"/>
                          <a:ea typeface="Times New Roman"/>
                          <a:cs typeface="Times New Roman"/>
                        </a:rPr>
                        <a:t>0.038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1813560" y="3772376"/>
            <a:ext cx="5486400" cy="1477328"/>
          </a:xfrm>
          <a:prstGeom prst="rect">
            <a:avLst/>
          </a:prstGeom>
        </p:spPr>
        <p:txBody>
          <a:bodyPr wrap="square">
            <a:spAutoFit/>
          </a:bodyPr>
          <a:lstStyle/>
          <a:p>
            <a:r>
              <a:rPr lang="en-US" dirty="0" smtClean="0"/>
              <a:t>Compute the probability each attribute value (Gender) leads to a specific outcome (Model Type). In this partial table, 58.4 percent of the customers are Male. There is a 61.5 percent chance that a Track bike will be purchased by a man.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Theorem for Data</a:t>
            </a:r>
            <a:endParaRPr lang="en-US" dirty="0"/>
          </a:p>
        </p:txBody>
      </p:sp>
      <p:graphicFrame>
        <p:nvGraphicFramePr>
          <p:cNvPr id="58381" name="Object 13"/>
          <p:cNvGraphicFramePr>
            <a:graphicFrameLocks noChangeAspect="1"/>
          </p:cNvGraphicFramePr>
          <p:nvPr/>
        </p:nvGraphicFramePr>
        <p:xfrm>
          <a:off x="964248" y="1906270"/>
          <a:ext cx="5084762" cy="650875"/>
        </p:xfrm>
        <a:graphic>
          <a:graphicData uri="http://schemas.openxmlformats.org/presentationml/2006/ole">
            <mc:AlternateContent xmlns:mc="http://schemas.openxmlformats.org/markup-compatibility/2006">
              <mc:Choice xmlns:v="urn:schemas-microsoft-com:vml" Requires="v">
                <p:oleObj spid="_x0000_s58493" name="Document" r:id="rId3" imgW="5049290" imgH="648920" progId="Word.Document.12">
                  <p:embed/>
                </p:oleObj>
              </mc:Choice>
              <mc:Fallback>
                <p:oleObj name="Document" r:id="rId3" imgW="5049290" imgH="648920" progId="Word.Document.12">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248" y="1906270"/>
                        <a:ext cx="5084762"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p:cNvSpPr txBox="1"/>
          <p:nvPr/>
        </p:nvSpPr>
        <p:spPr>
          <a:xfrm>
            <a:off x="1158240" y="1402080"/>
            <a:ext cx="6635727" cy="369332"/>
          </a:xfrm>
          <a:prstGeom prst="rect">
            <a:avLst/>
          </a:prstGeom>
          <a:noFill/>
        </p:spPr>
        <p:txBody>
          <a:bodyPr wrap="none" rtlCol="0">
            <a:spAutoFit/>
          </a:bodyPr>
          <a:lstStyle/>
          <a:p>
            <a:r>
              <a:rPr lang="en-US" dirty="0" smtClean="0"/>
              <a:t>To use as classification: Probability that Y=value for a given value of X.</a:t>
            </a:r>
            <a:endParaRPr lang="en-US" dirty="0"/>
          </a:p>
        </p:txBody>
      </p:sp>
      <p:graphicFrame>
        <p:nvGraphicFramePr>
          <p:cNvPr id="58384" name="Object 16"/>
          <p:cNvGraphicFramePr>
            <a:graphicFrameLocks noChangeAspect="1"/>
          </p:cNvGraphicFramePr>
          <p:nvPr/>
        </p:nvGraphicFramePr>
        <p:xfrm>
          <a:off x="1238250" y="3233103"/>
          <a:ext cx="3859213" cy="588962"/>
        </p:xfrm>
        <a:graphic>
          <a:graphicData uri="http://schemas.openxmlformats.org/presentationml/2006/ole">
            <mc:AlternateContent xmlns:mc="http://schemas.openxmlformats.org/markup-compatibility/2006">
              <mc:Choice xmlns:v="urn:schemas-microsoft-com:vml" Requires="v">
                <p:oleObj spid="_x0000_s58494" name="Document" r:id="rId5" imgW="3783364" imgH="584856" progId="Word.Document.12">
                  <p:embed/>
                </p:oleObj>
              </mc:Choice>
              <mc:Fallback>
                <p:oleObj name="Document" r:id="rId5" imgW="3783364" imgH="584856" progId="Word.Document.12">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3233103"/>
                        <a:ext cx="3859213"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716280" y="4053840"/>
            <a:ext cx="2174570" cy="369332"/>
          </a:xfrm>
          <a:prstGeom prst="rect">
            <a:avLst/>
          </a:prstGeom>
          <a:noFill/>
        </p:spPr>
        <p:txBody>
          <a:bodyPr wrap="none" rtlCol="0">
            <a:spAutoFit/>
          </a:bodyPr>
          <a:lstStyle/>
          <a:p>
            <a:r>
              <a:rPr lang="en-US" dirty="0" smtClean="0"/>
              <a:t>Posterior distribution</a:t>
            </a:r>
            <a:endParaRPr lang="en-US" dirty="0"/>
          </a:p>
        </p:txBody>
      </p:sp>
      <p:sp>
        <p:nvSpPr>
          <p:cNvPr id="13" name="TextBox 12"/>
          <p:cNvSpPr txBox="1"/>
          <p:nvPr/>
        </p:nvSpPr>
        <p:spPr>
          <a:xfrm>
            <a:off x="2560320" y="4541520"/>
            <a:ext cx="1780296" cy="369332"/>
          </a:xfrm>
          <a:prstGeom prst="rect">
            <a:avLst/>
          </a:prstGeom>
          <a:noFill/>
        </p:spPr>
        <p:txBody>
          <a:bodyPr wrap="none" rtlCol="0">
            <a:spAutoFit/>
          </a:bodyPr>
          <a:lstStyle/>
          <a:p>
            <a:r>
              <a:rPr lang="en-US" dirty="0" smtClean="0"/>
              <a:t>Prior distribution</a:t>
            </a:r>
            <a:endParaRPr lang="en-US" dirty="0"/>
          </a:p>
        </p:txBody>
      </p:sp>
      <p:sp>
        <p:nvSpPr>
          <p:cNvPr id="14" name="TextBox 13"/>
          <p:cNvSpPr txBox="1"/>
          <p:nvPr/>
        </p:nvSpPr>
        <p:spPr>
          <a:xfrm>
            <a:off x="5364480" y="3002280"/>
            <a:ext cx="2337756" cy="369332"/>
          </a:xfrm>
          <a:prstGeom prst="rect">
            <a:avLst/>
          </a:prstGeom>
          <a:noFill/>
        </p:spPr>
        <p:txBody>
          <a:bodyPr wrap="none" rtlCol="0">
            <a:spAutoFit/>
          </a:bodyPr>
          <a:lstStyle/>
          <a:p>
            <a:r>
              <a:rPr lang="en-US" dirty="0" smtClean="0"/>
              <a:t>Likelihood/information</a:t>
            </a:r>
            <a:endParaRPr lang="en-US" dirty="0"/>
          </a:p>
        </p:txBody>
      </p:sp>
      <p:sp>
        <p:nvSpPr>
          <p:cNvPr id="15" name="TextBox 14"/>
          <p:cNvSpPr txBox="1"/>
          <p:nvPr/>
        </p:nvSpPr>
        <p:spPr>
          <a:xfrm>
            <a:off x="5486400" y="4008120"/>
            <a:ext cx="2036263" cy="369332"/>
          </a:xfrm>
          <a:prstGeom prst="rect">
            <a:avLst/>
          </a:prstGeom>
          <a:noFill/>
        </p:spPr>
        <p:txBody>
          <a:bodyPr wrap="none" rtlCol="0">
            <a:spAutoFit/>
          </a:bodyPr>
          <a:lstStyle/>
          <a:p>
            <a:r>
              <a:rPr lang="en-US" dirty="0" smtClean="0"/>
              <a:t>Constant/normalize</a:t>
            </a:r>
            <a:endParaRPr lang="en-US" dirty="0"/>
          </a:p>
        </p:txBody>
      </p:sp>
      <p:cxnSp>
        <p:nvCxnSpPr>
          <p:cNvPr id="23" name="Straight Arrow Connector 22"/>
          <p:cNvCxnSpPr>
            <a:stCxn id="12" idx="0"/>
          </p:cNvCxnSpPr>
          <p:nvPr/>
        </p:nvCxnSpPr>
        <p:spPr>
          <a:xfrm rot="5400000" flipH="1" flipV="1">
            <a:off x="1694262" y="3827863"/>
            <a:ext cx="335280" cy="1166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p:cNvCxnSpPr>
          <p:nvPr/>
        </p:nvCxnSpPr>
        <p:spPr>
          <a:xfrm rot="16200000" flipV="1">
            <a:off x="2967294" y="4058346"/>
            <a:ext cx="807720" cy="15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1"/>
          </p:cNvCxnSpPr>
          <p:nvPr/>
        </p:nvCxnSpPr>
        <p:spPr>
          <a:xfrm rot="10800000">
            <a:off x="4465320" y="3840480"/>
            <a:ext cx="1021080" cy="3523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4" idx="1"/>
          </p:cNvCxnSpPr>
          <p:nvPr/>
        </p:nvCxnSpPr>
        <p:spPr>
          <a:xfrm rot="10800000" flipV="1">
            <a:off x="4632960" y="3186946"/>
            <a:ext cx="731520" cy="1048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86840" y="5151120"/>
            <a:ext cx="5821679" cy="1200329"/>
          </a:xfrm>
          <a:prstGeom prst="rect">
            <a:avLst/>
          </a:prstGeom>
          <a:noFill/>
        </p:spPr>
        <p:txBody>
          <a:bodyPr wrap="square" rtlCol="0">
            <a:spAutoFit/>
          </a:bodyPr>
          <a:lstStyle/>
          <a:p>
            <a:r>
              <a:rPr lang="en-US" dirty="0" smtClean="0"/>
              <a:t>Estimate probabilities as density functions—based on means and variances. Typically use a maximum likelihood method.</a:t>
            </a:r>
          </a:p>
          <a:p>
            <a:r>
              <a:rPr lang="en-US" dirty="0" smtClean="0"/>
              <a:t>Smooth the observed probabilities to handle low counts within cells.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Data Requirements</a:t>
            </a:r>
            <a:endParaRPr lang="en-US" dirty="0"/>
          </a:p>
        </p:txBody>
      </p:sp>
      <p:graphicFrame>
        <p:nvGraphicFramePr>
          <p:cNvPr id="3" name="Table 2"/>
          <p:cNvGraphicFramePr>
            <a:graphicFrameLocks noGrp="1"/>
          </p:cNvGraphicFramePr>
          <p:nvPr/>
        </p:nvGraphicFramePr>
        <p:xfrm>
          <a:off x="914400" y="1371600"/>
          <a:ext cx="7086600" cy="3479800"/>
        </p:xfrm>
        <a:graphic>
          <a:graphicData uri="http://schemas.openxmlformats.org/drawingml/2006/table">
            <a:tbl>
              <a:tblPr firstRow="1" bandRow="1">
                <a:tableStyleId>{5940675A-B579-460E-94D1-54222C63F5DA}</a:tableStyleId>
              </a:tblPr>
              <a:tblGrid>
                <a:gridCol w="2362200"/>
                <a:gridCol w="2362200"/>
                <a:gridCol w="2362200"/>
              </a:tblGrid>
              <a:tr h="370840">
                <a:tc>
                  <a:txBody>
                    <a:bodyPr/>
                    <a:lstStyle/>
                    <a:p>
                      <a:r>
                        <a:rPr lang="en-US" b="1" dirty="0" smtClean="0"/>
                        <a:t>Tool/Method</a:t>
                      </a:r>
                      <a:endParaRPr lang="en-US" b="1" dirty="0"/>
                    </a:p>
                  </a:txBody>
                  <a:tcPr>
                    <a:solidFill>
                      <a:srgbClr val="FFFFCC"/>
                    </a:solidFill>
                  </a:tcPr>
                </a:tc>
                <a:tc>
                  <a:txBody>
                    <a:bodyPr/>
                    <a:lstStyle/>
                    <a:p>
                      <a:r>
                        <a:rPr lang="en-US" b="1" dirty="0" smtClean="0"/>
                        <a:t>Dependent</a:t>
                      </a:r>
                      <a:endParaRPr lang="en-US" b="1" dirty="0"/>
                    </a:p>
                  </a:txBody>
                  <a:tcPr>
                    <a:solidFill>
                      <a:srgbClr val="FFFFCC"/>
                    </a:solidFill>
                  </a:tcPr>
                </a:tc>
                <a:tc>
                  <a:txBody>
                    <a:bodyPr/>
                    <a:lstStyle/>
                    <a:p>
                      <a:r>
                        <a:rPr lang="en-US" b="1" dirty="0" smtClean="0"/>
                        <a:t>Independent</a:t>
                      </a:r>
                      <a:endParaRPr lang="en-US" b="1" dirty="0"/>
                    </a:p>
                  </a:txBody>
                  <a:tcPr>
                    <a:solidFill>
                      <a:srgbClr val="FFFFCC"/>
                    </a:solidFill>
                  </a:tcPr>
                </a:tc>
              </a:tr>
              <a:tr h="370840">
                <a:tc>
                  <a:txBody>
                    <a:bodyPr/>
                    <a:lstStyle/>
                    <a:p>
                      <a:r>
                        <a:rPr lang="en-US" dirty="0" smtClean="0"/>
                        <a:t>Linear Regression</a:t>
                      </a:r>
                      <a:endParaRPr lang="en-US" dirty="0"/>
                    </a:p>
                  </a:txBody>
                  <a:tcPr/>
                </a:tc>
                <a:tc>
                  <a:txBody>
                    <a:bodyPr/>
                    <a:lstStyle/>
                    <a:p>
                      <a:r>
                        <a:rPr lang="en-US" dirty="0" smtClean="0"/>
                        <a:t>Numeric:</a:t>
                      </a:r>
                      <a:r>
                        <a:rPr lang="en-US" baseline="0" dirty="0" smtClean="0"/>
                        <a:t> continuous</a:t>
                      </a:r>
                      <a:endParaRPr lang="en-US" dirty="0"/>
                    </a:p>
                  </a:txBody>
                  <a:tcPr/>
                </a:tc>
                <a:tc>
                  <a:txBody>
                    <a:bodyPr/>
                    <a:lstStyle/>
                    <a:p>
                      <a:r>
                        <a:rPr lang="en-US" dirty="0" smtClean="0"/>
                        <a:t>Numeric: continuous</a:t>
                      </a:r>
                    </a:p>
                    <a:p>
                      <a:r>
                        <a:rPr lang="en-US" dirty="0" smtClean="0"/>
                        <a:t>Numeric: discrete</a:t>
                      </a:r>
                      <a:endParaRPr lang="en-US" dirty="0"/>
                    </a:p>
                  </a:txBody>
                  <a:tcPr/>
                </a:tc>
              </a:tr>
              <a:tr h="370840">
                <a:tc>
                  <a:txBody>
                    <a:bodyPr/>
                    <a:lstStyle/>
                    <a:p>
                      <a:r>
                        <a:rPr lang="en-US" dirty="0" smtClean="0"/>
                        <a:t>Logistic Regression</a:t>
                      </a:r>
                      <a:endParaRPr lang="en-US" dirty="0"/>
                    </a:p>
                  </a:txBody>
                  <a:tcPr/>
                </a:tc>
                <a:tc>
                  <a:txBody>
                    <a:bodyPr/>
                    <a:lstStyle/>
                    <a:p>
                      <a:r>
                        <a:rPr lang="en-US" dirty="0" smtClean="0"/>
                        <a:t>Numeric: discrete</a:t>
                      </a:r>
                      <a:endParaRPr lang="en-US" dirty="0"/>
                    </a:p>
                  </a:txBody>
                  <a:tcPr/>
                </a:tc>
                <a:tc>
                  <a:txBody>
                    <a:bodyPr/>
                    <a:lstStyle/>
                    <a:p>
                      <a:r>
                        <a:rPr lang="en-US" dirty="0" smtClean="0"/>
                        <a:t>Numeric: continuous</a:t>
                      </a:r>
                    </a:p>
                    <a:p>
                      <a:r>
                        <a:rPr lang="en-US" dirty="0" smtClean="0"/>
                        <a:t>Numeric: discrete</a:t>
                      </a:r>
                      <a:endParaRPr lang="en-US" dirty="0"/>
                    </a:p>
                  </a:txBody>
                  <a:tcPr/>
                </a:tc>
              </a:tr>
              <a:tr h="370840">
                <a:tc>
                  <a:txBody>
                    <a:bodyPr/>
                    <a:lstStyle/>
                    <a:p>
                      <a:r>
                        <a:rPr lang="en-US" dirty="0" smtClean="0"/>
                        <a:t>Decision Tree</a:t>
                      </a:r>
                    </a:p>
                    <a:p>
                      <a:endParaRPr lang="en-US" dirty="0" smtClean="0"/>
                    </a:p>
                    <a:p>
                      <a:r>
                        <a:rPr lang="en-US" dirty="0" smtClean="0"/>
                        <a:t>Naïve </a:t>
                      </a:r>
                      <a:r>
                        <a:rPr lang="en-US" dirty="0" err="1" smtClean="0"/>
                        <a:t>Bayes</a:t>
                      </a:r>
                      <a:endParaRPr lang="en-US" dirty="0"/>
                    </a:p>
                  </a:txBody>
                  <a:tcPr/>
                </a:tc>
                <a:tc>
                  <a:txBody>
                    <a:bodyPr/>
                    <a:lstStyle/>
                    <a:p>
                      <a:r>
                        <a:rPr lang="en-US" dirty="0" smtClean="0"/>
                        <a:t>Numeric: continuous</a:t>
                      </a:r>
                    </a:p>
                    <a:p>
                      <a:r>
                        <a:rPr lang="en-US" dirty="0" smtClean="0"/>
                        <a:t>Numeric: discrete</a:t>
                      </a:r>
                    </a:p>
                    <a:p>
                      <a:r>
                        <a:rPr lang="en-US" dirty="0" smtClean="0"/>
                        <a:t>Categorical</a:t>
                      </a:r>
                      <a:endParaRPr lang="en-US" dirty="0"/>
                    </a:p>
                  </a:txBody>
                  <a:tcPr/>
                </a:tc>
                <a:tc>
                  <a:txBody>
                    <a:bodyPr/>
                    <a:lstStyle/>
                    <a:p>
                      <a:r>
                        <a:rPr lang="en-US" dirty="0" smtClean="0"/>
                        <a:t>Numeric: continuous</a:t>
                      </a:r>
                    </a:p>
                    <a:p>
                      <a:r>
                        <a:rPr lang="en-US" dirty="0" smtClean="0"/>
                        <a:t>Numeric: discrete</a:t>
                      </a:r>
                    </a:p>
                    <a:p>
                      <a:r>
                        <a:rPr lang="en-US" dirty="0" smtClean="0"/>
                        <a:t>Categorical</a:t>
                      </a:r>
                    </a:p>
                  </a:txBody>
                  <a:tcPr/>
                </a:tc>
              </a:tr>
              <a:tr h="370840">
                <a:tc>
                  <a:txBody>
                    <a:bodyPr/>
                    <a:lstStyle/>
                    <a:p>
                      <a:r>
                        <a:rPr lang="en-US" dirty="0" smtClean="0"/>
                        <a:t>Neural Network</a:t>
                      </a:r>
                      <a:endParaRPr lang="en-US" dirty="0"/>
                    </a:p>
                  </a:txBody>
                  <a:tcPr/>
                </a:tc>
                <a:tc>
                  <a:txBody>
                    <a:bodyPr/>
                    <a:lstStyle/>
                    <a:p>
                      <a:r>
                        <a:rPr lang="en-US" dirty="0" smtClean="0"/>
                        <a:t>Numeric: continuous*</a:t>
                      </a:r>
                    </a:p>
                    <a:p>
                      <a:r>
                        <a:rPr lang="en-US" dirty="0" smtClean="0"/>
                        <a:t>Numeric: discrete</a:t>
                      </a:r>
                    </a:p>
                    <a:p>
                      <a:r>
                        <a:rPr lang="en-US" dirty="0" smtClean="0"/>
                        <a:t>Categorical</a:t>
                      </a:r>
                    </a:p>
                  </a:txBody>
                  <a:tcPr/>
                </a:tc>
                <a:tc>
                  <a:txBody>
                    <a:bodyPr/>
                    <a:lstStyle/>
                    <a:p>
                      <a:r>
                        <a:rPr lang="en-US" dirty="0" smtClean="0"/>
                        <a:t>Numeric: continuous*</a:t>
                      </a:r>
                    </a:p>
                    <a:p>
                      <a:r>
                        <a:rPr lang="en-US" dirty="0" smtClean="0"/>
                        <a:t>Numeric: discrete</a:t>
                      </a:r>
                    </a:p>
                    <a:p>
                      <a:r>
                        <a:rPr lang="en-US" dirty="0" smtClean="0"/>
                        <a:t>Categorical</a:t>
                      </a:r>
                    </a:p>
                  </a:txBody>
                  <a:tcPr/>
                </a:tc>
              </a:tr>
            </a:tbl>
          </a:graphicData>
        </a:graphic>
      </p:graphicFrame>
      <p:sp>
        <p:nvSpPr>
          <p:cNvPr id="4" name="TextBox 3"/>
          <p:cNvSpPr txBox="1"/>
          <p:nvPr/>
        </p:nvSpPr>
        <p:spPr>
          <a:xfrm>
            <a:off x="914400" y="5029200"/>
            <a:ext cx="7109639" cy="369332"/>
          </a:xfrm>
          <a:prstGeom prst="rect">
            <a:avLst/>
          </a:prstGeom>
          <a:noFill/>
        </p:spPr>
        <p:txBody>
          <a:bodyPr wrap="none" rtlCol="0">
            <a:spAutoFit/>
          </a:bodyPr>
          <a:lstStyle/>
          <a:p>
            <a:r>
              <a:rPr lang="en-US" dirty="0" smtClean="0"/>
              <a:t>*Some options in neural networks are available only with continuous data.</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Query for Bayes</a:t>
            </a:r>
            <a:endParaRPr lang="en-US" dirty="0"/>
          </a:p>
        </p:txBody>
      </p:sp>
      <p:sp>
        <p:nvSpPr>
          <p:cNvPr id="3" name="Rectangle 2"/>
          <p:cNvSpPr/>
          <p:nvPr/>
        </p:nvSpPr>
        <p:spPr>
          <a:xfrm>
            <a:off x="533400" y="1305342"/>
            <a:ext cx="6598920" cy="3139321"/>
          </a:xfrm>
          <a:prstGeom prst="rect">
            <a:avLst/>
          </a:prstGeom>
        </p:spPr>
        <p:txBody>
          <a:bodyPr wrap="square">
            <a:spAutoFit/>
          </a:bodyPr>
          <a:lstStyle/>
          <a:p>
            <a:r>
              <a:rPr lang="en-US" dirty="0" smtClean="0"/>
              <a:t>SELECT 	</a:t>
            </a:r>
            <a:r>
              <a:rPr lang="en-US" dirty="0" err="1" smtClean="0"/>
              <a:t>dbo.Bicycle.ModelType</a:t>
            </a:r>
            <a:r>
              <a:rPr lang="en-US" dirty="0" smtClean="0"/>
              <a:t>, </a:t>
            </a:r>
            <a:r>
              <a:rPr lang="en-US" dirty="0" err="1" smtClean="0"/>
              <a:t>dbo.Bicycle.SalePrice</a:t>
            </a:r>
            <a:r>
              <a:rPr lang="en-US" dirty="0" smtClean="0"/>
              <a:t>,</a:t>
            </a:r>
          </a:p>
          <a:p>
            <a:r>
              <a:rPr lang="en-US" dirty="0" smtClean="0"/>
              <a:t>	</a:t>
            </a:r>
            <a:r>
              <a:rPr lang="en-US" dirty="0" err="1" smtClean="0"/>
              <a:t>dbo.Bicycle.SerialNumber</a:t>
            </a:r>
            <a:r>
              <a:rPr lang="en-US" dirty="0" smtClean="0"/>
              <a:t>, </a:t>
            </a:r>
            <a:r>
              <a:rPr lang="en-US" dirty="0" err="1" smtClean="0"/>
              <a:t>dbo.Bicycle.FrameSize</a:t>
            </a:r>
            <a:r>
              <a:rPr lang="en-US" dirty="0" smtClean="0"/>
              <a:t>, </a:t>
            </a:r>
          </a:p>
          <a:p>
            <a:r>
              <a:rPr lang="en-US" dirty="0" smtClean="0"/>
              <a:t>	YEAR(</a:t>
            </a:r>
            <a:r>
              <a:rPr lang="en-US" dirty="0" err="1" smtClean="0"/>
              <a:t>dbo.Bicycle.OrderDate</a:t>
            </a:r>
            <a:r>
              <a:rPr lang="en-US" dirty="0" smtClean="0"/>
              <a:t>) AS </a:t>
            </a:r>
            <a:r>
              <a:rPr lang="en-US" dirty="0" err="1" smtClean="0"/>
              <a:t>SaleYear</a:t>
            </a:r>
            <a:r>
              <a:rPr lang="en-US" dirty="0" smtClean="0"/>
              <a:t>, </a:t>
            </a:r>
          </a:p>
          <a:p>
            <a:r>
              <a:rPr lang="en-US" dirty="0" smtClean="0"/>
              <a:t>	</a:t>
            </a:r>
            <a:r>
              <a:rPr lang="en-US" dirty="0" err="1" smtClean="0"/>
              <a:t>dbo.Bicycle.LetterStyleID</a:t>
            </a:r>
            <a:r>
              <a:rPr lang="en-US" dirty="0" smtClean="0"/>
              <a:t>, </a:t>
            </a:r>
            <a:r>
              <a:rPr lang="en-US" dirty="0" err="1" smtClean="0"/>
              <a:t>dbo.Bicycle.StoreID</a:t>
            </a:r>
            <a:r>
              <a:rPr lang="en-US" dirty="0" smtClean="0"/>
              <a:t>, </a:t>
            </a:r>
          </a:p>
          <a:p>
            <a:r>
              <a:rPr lang="en-US" dirty="0" smtClean="0"/>
              <a:t>	</a:t>
            </a:r>
            <a:r>
              <a:rPr lang="en-US" dirty="0" err="1" smtClean="0"/>
              <a:t>dbo.Bicycle.EmployeeID</a:t>
            </a:r>
            <a:r>
              <a:rPr lang="en-US" dirty="0" smtClean="0"/>
              <a:t>, dbo.City.Population2010,</a:t>
            </a:r>
          </a:p>
          <a:p>
            <a:r>
              <a:rPr lang="en-US" dirty="0" smtClean="0"/>
              <a:t>	dbo.City.Income2009, </a:t>
            </a:r>
            <a:r>
              <a:rPr lang="en-US" dirty="0" err="1" smtClean="0"/>
              <a:t>dbo.Customer.Gender</a:t>
            </a:r>
            <a:endParaRPr lang="en-US" dirty="0" smtClean="0"/>
          </a:p>
          <a:p>
            <a:r>
              <a:rPr lang="en-US" dirty="0" smtClean="0"/>
              <a:t>FROM	     </a:t>
            </a:r>
            <a:r>
              <a:rPr lang="en-US" dirty="0" err="1" smtClean="0"/>
              <a:t>dbo.Bicycle</a:t>
            </a:r>
            <a:r>
              <a:rPr lang="en-US" dirty="0" smtClean="0"/>
              <a:t> </a:t>
            </a:r>
          </a:p>
          <a:p>
            <a:r>
              <a:rPr lang="en-US" dirty="0" smtClean="0"/>
              <a:t>INNER JOIN </a:t>
            </a:r>
            <a:r>
              <a:rPr lang="en-US" dirty="0" err="1" smtClean="0"/>
              <a:t>dbo.Customer</a:t>
            </a:r>
            <a:r>
              <a:rPr lang="en-US" dirty="0" smtClean="0"/>
              <a:t> </a:t>
            </a:r>
          </a:p>
          <a:p>
            <a:r>
              <a:rPr lang="en-US" dirty="0" smtClean="0"/>
              <a:t>	ON </a:t>
            </a:r>
            <a:r>
              <a:rPr lang="en-US" dirty="0" err="1" smtClean="0"/>
              <a:t>dbo.Bicycle.CustomerID</a:t>
            </a:r>
            <a:r>
              <a:rPr lang="en-US" dirty="0" smtClean="0"/>
              <a:t> = </a:t>
            </a:r>
            <a:r>
              <a:rPr lang="en-US" dirty="0" err="1" smtClean="0"/>
              <a:t>dbo.Customer.CustomerID</a:t>
            </a:r>
            <a:r>
              <a:rPr lang="en-US" dirty="0" smtClean="0"/>
              <a:t> </a:t>
            </a:r>
          </a:p>
          <a:p>
            <a:r>
              <a:rPr lang="en-US" dirty="0" smtClean="0"/>
              <a:t>INNER JOIN </a:t>
            </a:r>
            <a:r>
              <a:rPr lang="en-US" dirty="0" err="1" smtClean="0"/>
              <a:t>dbo.City</a:t>
            </a:r>
            <a:r>
              <a:rPr lang="en-US" dirty="0" smtClean="0"/>
              <a:t> </a:t>
            </a:r>
          </a:p>
          <a:p>
            <a:r>
              <a:rPr lang="en-US" dirty="0" smtClean="0"/>
              <a:t>	ON </a:t>
            </a:r>
            <a:r>
              <a:rPr lang="en-US" dirty="0" err="1" smtClean="0"/>
              <a:t>dbo.Customer.CityID</a:t>
            </a:r>
            <a:r>
              <a:rPr lang="en-US" dirty="0" smtClean="0"/>
              <a:t> = </a:t>
            </a:r>
            <a:r>
              <a:rPr lang="en-US" dirty="0" err="1" smtClean="0"/>
              <a:t>dbo.City.CityID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Bayes Results</a:t>
            </a:r>
            <a:endParaRPr lang="en-US" dirty="0"/>
          </a:p>
        </p:txBody>
      </p:sp>
      <p:pic>
        <p:nvPicPr>
          <p:cNvPr id="829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83" t="10555" r="24489" b="46680"/>
          <a:stretch/>
        </p:blipFill>
        <p:spPr bwMode="auto">
          <a:xfrm>
            <a:off x="449942" y="1529234"/>
            <a:ext cx="8273143" cy="383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Evaluation</a:t>
            </a:r>
            <a:endParaRPr lang="en-US" dirty="0"/>
          </a:p>
        </p:txBody>
      </p:sp>
      <p:pic>
        <p:nvPicPr>
          <p:cNvPr id="839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8" t="10710" r="45759" b="47747"/>
          <a:stretch/>
        </p:blipFill>
        <p:spPr bwMode="auto">
          <a:xfrm>
            <a:off x="1001485" y="1375379"/>
            <a:ext cx="7242629" cy="460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88" t="10363" r="38863" b="45411"/>
          <a:stretch/>
        </p:blipFill>
        <p:spPr bwMode="auto">
          <a:xfrm>
            <a:off x="407254" y="1277257"/>
            <a:ext cx="7947033"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Attribute Discrimination</a:t>
            </a:r>
            <a:endParaRPr lang="en-US" dirty="0"/>
          </a:p>
        </p:txBody>
      </p:sp>
      <p:cxnSp>
        <p:nvCxnSpPr>
          <p:cNvPr id="5" name="Straight Arrow Connector 4"/>
          <p:cNvCxnSpPr/>
          <p:nvPr/>
        </p:nvCxnSpPr>
        <p:spPr>
          <a:xfrm flipH="1">
            <a:off x="5219115" y="1153551"/>
            <a:ext cx="1645919" cy="8159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0" t="11246" r="38888" b="43135"/>
          <a:stretch/>
        </p:blipFill>
        <p:spPr bwMode="auto">
          <a:xfrm>
            <a:off x="984736" y="1206917"/>
            <a:ext cx="7224053" cy="477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Prediction: Single Row</a:t>
            </a:r>
            <a:endParaRPr lang="en-US" dirty="0"/>
          </a:p>
        </p:txBody>
      </p:sp>
      <p:sp>
        <p:nvSpPr>
          <p:cNvPr id="4" name="TextBox 3"/>
          <p:cNvSpPr txBox="1"/>
          <p:nvPr/>
        </p:nvSpPr>
        <p:spPr>
          <a:xfrm>
            <a:off x="3496994" y="6084277"/>
            <a:ext cx="1326773" cy="369332"/>
          </a:xfrm>
          <a:prstGeom prst="rect">
            <a:avLst/>
          </a:prstGeom>
          <a:noFill/>
        </p:spPr>
        <p:txBody>
          <a:bodyPr wrap="none" rtlCol="0">
            <a:spAutoFit/>
          </a:bodyPr>
          <a:lstStyle/>
          <a:p>
            <a:r>
              <a:rPr lang="en-US" dirty="0" smtClean="0"/>
              <a:t>Result: Race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Matrix: Bayes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14723749"/>
              </p:ext>
            </p:extLst>
          </p:nvPr>
        </p:nvGraphicFramePr>
        <p:xfrm>
          <a:off x="580837" y="1553031"/>
          <a:ext cx="7839490" cy="2353330"/>
        </p:xfrm>
        <a:graphic>
          <a:graphicData uri="http://schemas.openxmlformats.org/drawingml/2006/table">
            <a:tbl>
              <a:tblPr firstRow="1" firstCol="1" bandRow="1">
                <a:tableStyleId>{5940675A-B579-460E-94D1-54222C63F5DA}</a:tableStyleId>
              </a:tblPr>
              <a:tblGrid>
                <a:gridCol w="1109315"/>
                <a:gridCol w="1109315"/>
                <a:gridCol w="902309"/>
                <a:gridCol w="902309"/>
                <a:gridCol w="1109315"/>
                <a:gridCol w="902309"/>
                <a:gridCol w="902309"/>
                <a:gridCol w="902309"/>
              </a:tblGrid>
              <a:tr h="522963">
                <a:tc>
                  <a:txBody>
                    <a:bodyPr/>
                    <a:lstStyle/>
                    <a:p>
                      <a:pPr marL="0" marR="0" algn="ctr">
                        <a:spcBef>
                          <a:spcPts val="0"/>
                        </a:spcBef>
                        <a:spcAft>
                          <a:spcPts val="0"/>
                        </a:spcAft>
                      </a:pPr>
                      <a:r>
                        <a:rPr lang="en-US" sz="1700" dirty="0">
                          <a:effectLst/>
                        </a:rPr>
                        <a:t>Predicted</a:t>
                      </a:r>
                      <a:endParaRPr lang="en-US" sz="1700" b="1" dirty="0">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lgn="ctr">
                        <a:spcBef>
                          <a:spcPts val="0"/>
                        </a:spcBef>
                        <a:spcAft>
                          <a:spcPts val="0"/>
                        </a:spcAft>
                      </a:pPr>
                      <a:r>
                        <a:rPr lang="en-US" sz="1700">
                          <a:effectLst/>
                        </a:rPr>
                        <a:t>MTN full (actual)</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lgn="ctr">
                        <a:spcBef>
                          <a:spcPts val="0"/>
                        </a:spcBef>
                        <a:spcAft>
                          <a:spcPts val="0"/>
                        </a:spcAft>
                      </a:pPr>
                      <a:r>
                        <a:rPr lang="en-US" sz="1700">
                          <a:effectLst/>
                        </a:rPr>
                        <a:t>Track (actual)</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lgn="ctr">
                        <a:spcBef>
                          <a:spcPts val="0"/>
                        </a:spcBef>
                        <a:spcAft>
                          <a:spcPts val="0"/>
                        </a:spcAft>
                      </a:pPr>
                      <a:r>
                        <a:rPr lang="en-US" sz="1700">
                          <a:effectLst/>
                        </a:rPr>
                        <a:t>Tour (actual)</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lgn="ctr">
                        <a:spcBef>
                          <a:spcPts val="0"/>
                        </a:spcBef>
                        <a:spcAft>
                          <a:spcPts val="0"/>
                        </a:spcAft>
                      </a:pPr>
                      <a:r>
                        <a:rPr lang="en-US" sz="1700">
                          <a:effectLst/>
                        </a:rPr>
                        <a:t>Mountain (actual)</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lgn="ctr">
                        <a:spcBef>
                          <a:spcPts val="0"/>
                        </a:spcBef>
                        <a:spcAft>
                          <a:spcPts val="0"/>
                        </a:spcAft>
                      </a:pPr>
                      <a:r>
                        <a:rPr lang="en-US" sz="1700">
                          <a:effectLst/>
                        </a:rPr>
                        <a:t>Hybrid (actual)</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lgn="ctr">
                        <a:spcBef>
                          <a:spcPts val="0"/>
                        </a:spcBef>
                        <a:spcAft>
                          <a:spcPts val="0"/>
                        </a:spcAft>
                      </a:pPr>
                      <a:r>
                        <a:rPr lang="en-US" sz="1700">
                          <a:effectLst/>
                        </a:rPr>
                        <a:t>Race (actual)</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lgn="ctr">
                        <a:spcBef>
                          <a:spcPts val="0"/>
                        </a:spcBef>
                        <a:spcAft>
                          <a:spcPts val="0"/>
                        </a:spcAft>
                      </a:pPr>
                      <a:r>
                        <a:rPr lang="en-US" sz="1700" dirty="0">
                          <a:effectLst/>
                        </a:rPr>
                        <a:t>Road (actual)</a:t>
                      </a:r>
                      <a:endParaRPr lang="en-US" sz="1700" b="1" dirty="0">
                        <a:solidFill>
                          <a:srgbClr val="000000"/>
                        </a:solidFill>
                        <a:effectLst/>
                        <a:latin typeface="Calibri"/>
                        <a:ea typeface="Times New Roman"/>
                        <a:cs typeface="Times New Roman"/>
                      </a:endParaRPr>
                    </a:p>
                  </a:txBody>
                  <a:tcPr marL="106970" marR="106970" marT="0" marB="0">
                    <a:solidFill>
                      <a:srgbClr val="FFFFCC"/>
                    </a:solidFill>
                  </a:tcPr>
                </a:tc>
              </a:tr>
              <a:tr h="261481">
                <a:tc>
                  <a:txBody>
                    <a:bodyPr/>
                    <a:lstStyle/>
                    <a:p>
                      <a:pPr marL="0" marR="0" algn="ctr">
                        <a:spcBef>
                          <a:spcPts val="0"/>
                        </a:spcBef>
                        <a:spcAft>
                          <a:spcPts val="0"/>
                        </a:spcAft>
                      </a:pPr>
                      <a:r>
                        <a:rPr lang="en-US" sz="1700">
                          <a:effectLst/>
                        </a:rPr>
                        <a:t>MTN full</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spcBef>
                          <a:spcPts val="0"/>
                        </a:spcBef>
                        <a:spcAft>
                          <a:spcPts val="0"/>
                        </a:spcAft>
                        <a:tabLst>
                          <a:tab pos="393700" algn="r"/>
                        </a:tabLst>
                      </a:pPr>
                      <a:r>
                        <a:rPr lang="en-US" sz="1700" kern="1000" dirty="0">
                          <a:effectLst/>
                        </a:rPr>
                        <a:t>	</a:t>
                      </a:r>
                      <a:r>
                        <a:rPr lang="en-US" sz="1700" b="1" kern="1000" dirty="0">
                          <a:effectLst/>
                        </a:rPr>
                        <a:t>2959</a:t>
                      </a:r>
                      <a:endParaRPr lang="en-US" sz="1700" b="1" kern="1000" dirty="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2542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85115" algn="r"/>
                        </a:tabLst>
                      </a:pPr>
                      <a:r>
                        <a:rPr lang="en-US" sz="1700" kern="1000">
                          <a:effectLst/>
                        </a:rPr>
                        <a:t>	386</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82905" algn="r"/>
                        </a:tabLst>
                      </a:pPr>
                      <a:r>
                        <a:rPr lang="en-US" sz="1700" kern="1000">
                          <a:effectLst/>
                        </a:rPr>
                        <a:t>	1384</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71780" algn="r"/>
                        </a:tabLst>
                      </a:pPr>
                      <a:r>
                        <a:rPr lang="en-US" sz="1700" kern="1000">
                          <a:effectLst/>
                        </a:rPr>
                        <a:t>	102</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60045" algn="r"/>
                        </a:tabLst>
                      </a:pPr>
                      <a:r>
                        <a:rPr lang="en-US" sz="1700" kern="1000">
                          <a:effectLst/>
                        </a:rPr>
                        <a:t>	1667</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34010" algn="r"/>
                        </a:tabLst>
                      </a:pPr>
                      <a:r>
                        <a:rPr lang="en-US" sz="1700" kern="1000">
                          <a:effectLst/>
                        </a:rPr>
                        <a:t>	1982</a:t>
                      </a:r>
                      <a:endParaRPr lang="en-US" sz="1700" kern="1000">
                        <a:effectLst/>
                        <a:latin typeface="Calibri"/>
                        <a:ea typeface="Times New Roman"/>
                        <a:cs typeface="Times New Roman"/>
                      </a:endParaRPr>
                    </a:p>
                  </a:txBody>
                  <a:tcPr marL="106970" marR="106970" marT="0" marB="0"/>
                </a:tc>
              </a:tr>
              <a:tr h="261481">
                <a:tc>
                  <a:txBody>
                    <a:bodyPr/>
                    <a:lstStyle/>
                    <a:p>
                      <a:pPr marL="0" marR="0" algn="ctr">
                        <a:spcBef>
                          <a:spcPts val="0"/>
                        </a:spcBef>
                        <a:spcAft>
                          <a:spcPts val="0"/>
                        </a:spcAft>
                      </a:pPr>
                      <a:r>
                        <a:rPr lang="en-US" sz="1700">
                          <a:effectLst/>
                        </a:rPr>
                        <a:t>Track</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spcBef>
                          <a:spcPts val="0"/>
                        </a:spcBef>
                        <a:spcAft>
                          <a:spcPts val="0"/>
                        </a:spcAft>
                        <a:tabLst>
                          <a:tab pos="393700"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25425" algn="r"/>
                        </a:tabLst>
                      </a:pPr>
                      <a:r>
                        <a:rPr lang="en-US" sz="1700" kern="1000" dirty="0">
                          <a:effectLst/>
                        </a:rPr>
                        <a:t>	</a:t>
                      </a:r>
                      <a:r>
                        <a:rPr lang="en-US" sz="1700" b="1" kern="1000" dirty="0">
                          <a:effectLst/>
                        </a:rPr>
                        <a:t>0</a:t>
                      </a:r>
                      <a:endParaRPr lang="en-US" sz="1700" b="1" kern="1000" dirty="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8511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8290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71780"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6004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34010" algn="r"/>
                        </a:tabLst>
                      </a:pPr>
                      <a:r>
                        <a:rPr lang="en-US" sz="1700" kern="1000">
                          <a:effectLst/>
                        </a:rPr>
                        <a:t>	0</a:t>
                      </a:r>
                      <a:endParaRPr lang="en-US" sz="1700" kern="1000">
                        <a:effectLst/>
                        <a:latin typeface="Calibri"/>
                        <a:ea typeface="Times New Roman"/>
                        <a:cs typeface="Times New Roman"/>
                      </a:endParaRPr>
                    </a:p>
                  </a:txBody>
                  <a:tcPr marL="106970" marR="106970" marT="0" marB="0"/>
                </a:tc>
              </a:tr>
              <a:tr h="261481">
                <a:tc>
                  <a:txBody>
                    <a:bodyPr/>
                    <a:lstStyle/>
                    <a:p>
                      <a:pPr marL="0" marR="0" algn="ctr">
                        <a:spcBef>
                          <a:spcPts val="0"/>
                        </a:spcBef>
                        <a:spcAft>
                          <a:spcPts val="0"/>
                        </a:spcAft>
                      </a:pPr>
                      <a:r>
                        <a:rPr lang="en-US" sz="1700">
                          <a:effectLst/>
                        </a:rPr>
                        <a:t>Tour</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spcBef>
                          <a:spcPts val="0"/>
                        </a:spcBef>
                        <a:spcAft>
                          <a:spcPts val="0"/>
                        </a:spcAft>
                        <a:tabLst>
                          <a:tab pos="393700"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2542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85115" algn="r"/>
                        </a:tabLst>
                      </a:pPr>
                      <a:r>
                        <a:rPr lang="en-US" sz="1700" b="1" kern="1000" dirty="0">
                          <a:effectLst/>
                        </a:rPr>
                        <a:t>	0</a:t>
                      </a:r>
                      <a:endParaRPr lang="en-US" sz="1700" b="1" kern="1000" dirty="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8290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71780"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6004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34010" algn="r"/>
                        </a:tabLst>
                      </a:pPr>
                      <a:r>
                        <a:rPr lang="en-US" sz="1700" kern="1000">
                          <a:effectLst/>
                        </a:rPr>
                        <a:t>	0</a:t>
                      </a:r>
                      <a:endParaRPr lang="en-US" sz="1700" kern="1000">
                        <a:effectLst/>
                        <a:latin typeface="Calibri"/>
                        <a:ea typeface="Times New Roman"/>
                        <a:cs typeface="Times New Roman"/>
                      </a:endParaRPr>
                    </a:p>
                  </a:txBody>
                  <a:tcPr marL="106970" marR="106970" marT="0" marB="0"/>
                </a:tc>
              </a:tr>
              <a:tr h="261481">
                <a:tc>
                  <a:txBody>
                    <a:bodyPr/>
                    <a:lstStyle/>
                    <a:p>
                      <a:pPr marL="0" marR="0" algn="ctr">
                        <a:spcBef>
                          <a:spcPts val="0"/>
                        </a:spcBef>
                        <a:spcAft>
                          <a:spcPts val="0"/>
                        </a:spcAft>
                      </a:pPr>
                      <a:r>
                        <a:rPr lang="en-US" sz="1700">
                          <a:effectLst/>
                        </a:rPr>
                        <a:t>Mountain</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spcBef>
                          <a:spcPts val="0"/>
                        </a:spcBef>
                        <a:spcAft>
                          <a:spcPts val="0"/>
                        </a:spcAft>
                        <a:tabLst>
                          <a:tab pos="393700" algn="r"/>
                        </a:tabLst>
                      </a:pPr>
                      <a:r>
                        <a:rPr lang="en-US" sz="1700" kern="1000">
                          <a:effectLst/>
                        </a:rPr>
                        <a:t>	233</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25425" algn="r"/>
                        </a:tabLst>
                      </a:pPr>
                      <a:r>
                        <a:rPr lang="en-US" sz="1700" kern="1000">
                          <a:effectLst/>
                        </a:rPr>
                        <a:t>	6</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85115" algn="r"/>
                        </a:tabLst>
                      </a:pPr>
                      <a:r>
                        <a:rPr lang="en-US" sz="1700" kern="1000" dirty="0">
                          <a:effectLst/>
                        </a:rPr>
                        <a:t>	144</a:t>
                      </a:r>
                      <a:endParaRPr lang="en-US" sz="1700" kern="1000" dirty="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82905" algn="r"/>
                        </a:tabLst>
                      </a:pPr>
                      <a:r>
                        <a:rPr lang="en-US" sz="1700" kern="1000" dirty="0">
                          <a:effectLst/>
                        </a:rPr>
                        <a:t>	</a:t>
                      </a:r>
                      <a:r>
                        <a:rPr lang="en-US" sz="1700" b="1" kern="1000" dirty="0">
                          <a:effectLst/>
                        </a:rPr>
                        <a:t>438</a:t>
                      </a:r>
                      <a:endParaRPr lang="en-US" sz="1700" b="1" kern="1000" dirty="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71780" algn="r"/>
                        </a:tabLst>
                      </a:pPr>
                      <a:r>
                        <a:rPr lang="en-US" sz="1700" kern="1000">
                          <a:effectLst/>
                        </a:rPr>
                        <a:t>	118</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60045" algn="r"/>
                        </a:tabLst>
                      </a:pPr>
                      <a:r>
                        <a:rPr lang="en-US" sz="1700" kern="1000">
                          <a:effectLst/>
                        </a:rPr>
                        <a:t>	237</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34010" algn="r"/>
                        </a:tabLst>
                      </a:pPr>
                      <a:r>
                        <a:rPr lang="en-US" sz="1700" kern="1000">
                          <a:effectLst/>
                        </a:rPr>
                        <a:t>	297</a:t>
                      </a:r>
                      <a:endParaRPr lang="en-US" sz="1700" kern="1000">
                        <a:effectLst/>
                        <a:latin typeface="Calibri"/>
                        <a:ea typeface="Times New Roman"/>
                        <a:cs typeface="Times New Roman"/>
                      </a:endParaRPr>
                    </a:p>
                  </a:txBody>
                  <a:tcPr marL="106970" marR="106970" marT="0" marB="0"/>
                </a:tc>
              </a:tr>
              <a:tr h="261481">
                <a:tc>
                  <a:txBody>
                    <a:bodyPr/>
                    <a:lstStyle/>
                    <a:p>
                      <a:pPr marL="0" marR="0" algn="ctr">
                        <a:spcBef>
                          <a:spcPts val="0"/>
                        </a:spcBef>
                        <a:spcAft>
                          <a:spcPts val="0"/>
                        </a:spcAft>
                      </a:pPr>
                      <a:r>
                        <a:rPr lang="en-US" sz="1700">
                          <a:effectLst/>
                        </a:rPr>
                        <a:t>Hybrid</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spcBef>
                          <a:spcPts val="0"/>
                        </a:spcBef>
                        <a:spcAft>
                          <a:spcPts val="0"/>
                        </a:spcAft>
                        <a:tabLst>
                          <a:tab pos="393700"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2542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8511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8290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71780" algn="r"/>
                        </a:tabLst>
                      </a:pPr>
                      <a:r>
                        <a:rPr lang="en-US" sz="1700" kern="1000" dirty="0">
                          <a:effectLst/>
                        </a:rPr>
                        <a:t>	</a:t>
                      </a:r>
                      <a:r>
                        <a:rPr lang="en-US" sz="1700" b="1" kern="1000" dirty="0">
                          <a:effectLst/>
                        </a:rPr>
                        <a:t>0</a:t>
                      </a:r>
                      <a:endParaRPr lang="en-US" sz="1700" b="1" kern="1000" dirty="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6004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34010" algn="r"/>
                        </a:tabLst>
                      </a:pPr>
                      <a:r>
                        <a:rPr lang="en-US" sz="1700" kern="1000">
                          <a:effectLst/>
                        </a:rPr>
                        <a:t>	0</a:t>
                      </a:r>
                      <a:endParaRPr lang="en-US" sz="1700" kern="1000">
                        <a:effectLst/>
                        <a:latin typeface="Calibri"/>
                        <a:ea typeface="Times New Roman"/>
                        <a:cs typeface="Times New Roman"/>
                      </a:endParaRPr>
                    </a:p>
                  </a:txBody>
                  <a:tcPr marL="106970" marR="106970" marT="0" marB="0"/>
                </a:tc>
              </a:tr>
              <a:tr h="261481">
                <a:tc>
                  <a:txBody>
                    <a:bodyPr/>
                    <a:lstStyle/>
                    <a:p>
                      <a:pPr marL="0" marR="0" algn="ctr">
                        <a:spcBef>
                          <a:spcPts val="0"/>
                        </a:spcBef>
                        <a:spcAft>
                          <a:spcPts val="0"/>
                        </a:spcAft>
                      </a:pPr>
                      <a:r>
                        <a:rPr lang="en-US" sz="1700">
                          <a:effectLst/>
                        </a:rPr>
                        <a:t>Race</a:t>
                      </a:r>
                      <a:endParaRPr lang="en-US" sz="1700" b="1">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spcBef>
                          <a:spcPts val="0"/>
                        </a:spcBef>
                        <a:spcAft>
                          <a:spcPts val="0"/>
                        </a:spcAft>
                        <a:tabLst>
                          <a:tab pos="393700" algn="r"/>
                        </a:tabLst>
                      </a:pPr>
                      <a:r>
                        <a:rPr lang="en-US" sz="1700" kern="1000">
                          <a:effectLst/>
                        </a:rPr>
                        <a:t>	837</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25425" algn="r"/>
                        </a:tabLst>
                      </a:pPr>
                      <a:r>
                        <a:rPr lang="en-US" sz="1700" kern="1000">
                          <a:effectLst/>
                        </a:rPr>
                        <a:t>	16</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85115" algn="r"/>
                        </a:tabLst>
                      </a:pPr>
                      <a:r>
                        <a:rPr lang="en-US" sz="1700" kern="1000">
                          <a:effectLst/>
                        </a:rPr>
                        <a:t>	155</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82905" algn="r"/>
                        </a:tabLst>
                      </a:pPr>
                      <a:r>
                        <a:rPr lang="en-US" sz="1700" kern="1000">
                          <a:effectLst/>
                        </a:rPr>
                        <a:t>	394</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71780" algn="r"/>
                        </a:tabLst>
                      </a:pPr>
                      <a:r>
                        <a:rPr lang="en-US" sz="1700" kern="1000">
                          <a:effectLst/>
                        </a:rPr>
                        <a:t>	62</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60045" algn="r"/>
                        </a:tabLst>
                      </a:pPr>
                      <a:r>
                        <a:rPr lang="en-US" sz="1700" kern="1000" dirty="0">
                          <a:effectLst/>
                        </a:rPr>
                        <a:t>	</a:t>
                      </a:r>
                      <a:r>
                        <a:rPr lang="en-US" sz="1700" b="1" kern="1000" dirty="0">
                          <a:effectLst/>
                        </a:rPr>
                        <a:t>1430</a:t>
                      </a:r>
                      <a:endParaRPr lang="en-US" sz="1700" b="1" kern="1000" dirty="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34010" algn="r"/>
                        </a:tabLst>
                      </a:pPr>
                      <a:r>
                        <a:rPr lang="en-US" sz="1700" kern="1000">
                          <a:effectLst/>
                        </a:rPr>
                        <a:t>	614</a:t>
                      </a:r>
                      <a:endParaRPr lang="en-US" sz="1700" kern="1000">
                        <a:effectLst/>
                        <a:latin typeface="Calibri"/>
                        <a:ea typeface="Times New Roman"/>
                        <a:cs typeface="Times New Roman"/>
                      </a:endParaRPr>
                    </a:p>
                  </a:txBody>
                  <a:tcPr marL="106970" marR="106970" marT="0" marB="0"/>
                </a:tc>
              </a:tr>
              <a:tr h="261481">
                <a:tc>
                  <a:txBody>
                    <a:bodyPr/>
                    <a:lstStyle/>
                    <a:p>
                      <a:pPr marL="0" marR="0" algn="ctr">
                        <a:spcBef>
                          <a:spcPts val="0"/>
                        </a:spcBef>
                        <a:spcAft>
                          <a:spcPts val="0"/>
                        </a:spcAft>
                      </a:pPr>
                      <a:r>
                        <a:rPr lang="en-US" sz="1700" dirty="0">
                          <a:effectLst/>
                        </a:rPr>
                        <a:t>Road</a:t>
                      </a:r>
                      <a:endParaRPr lang="en-US" sz="1700" b="1" dirty="0">
                        <a:solidFill>
                          <a:srgbClr val="000000"/>
                        </a:solidFill>
                        <a:effectLst/>
                        <a:latin typeface="Calibri"/>
                        <a:ea typeface="Times New Roman"/>
                        <a:cs typeface="Times New Roman"/>
                      </a:endParaRPr>
                    </a:p>
                  </a:txBody>
                  <a:tcPr marL="106970" marR="106970" marT="0" marB="0">
                    <a:solidFill>
                      <a:srgbClr val="FFFFCC"/>
                    </a:solidFill>
                  </a:tcPr>
                </a:tc>
                <a:tc>
                  <a:txBody>
                    <a:bodyPr/>
                    <a:lstStyle/>
                    <a:p>
                      <a:pPr marL="0" marR="0">
                        <a:spcBef>
                          <a:spcPts val="0"/>
                        </a:spcBef>
                        <a:spcAft>
                          <a:spcPts val="0"/>
                        </a:spcAft>
                        <a:tabLst>
                          <a:tab pos="393700"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2542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8511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8290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271780"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60045" algn="r"/>
                        </a:tabLst>
                      </a:pPr>
                      <a:r>
                        <a:rPr lang="en-US" sz="1700" kern="1000">
                          <a:effectLst/>
                        </a:rPr>
                        <a:t>	0</a:t>
                      </a:r>
                      <a:endParaRPr lang="en-US" sz="1700" kern="1000">
                        <a:effectLst/>
                        <a:latin typeface="Calibri"/>
                        <a:ea typeface="Times New Roman"/>
                        <a:cs typeface="Times New Roman"/>
                      </a:endParaRPr>
                    </a:p>
                  </a:txBody>
                  <a:tcPr marL="106970" marR="106970" marT="0" marB="0"/>
                </a:tc>
                <a:tc>
                  <a:txBody>
                    <a:bodyPr/>
                    <a:lstStyle/>
                    <a:p>
                      <a:pPr marL="0" marR="0">
                        <a:spcBef>
                          <a:spcPts val="0"/>
                        </a:spcBef>
                        <a:spcAft>
                          <a:spcPts val="0"/>
                        </a:spcAft>
                        <a:tabLst>
                          <a:tab pos="334010" algn="r"/>
                        </a:tabLst>
                      </a:pPr>
                      <a:r>
                        <a:rPr lang="en-US" sz="1700" kern="1000" dirty="0">
                          <a:effectLst/>
                        </a:rPr>
                        <a:t>	</a:t>
                      </a:r>
                      <a:r>
                        <a:rPr lang="en-US" sz="1700" b="1" kern="1000" dirty="0">
                          <a:effectLst/>
                        </a:rPr>
                        <a:t>0</a:t>
                      </a:r>
                      <a:endParaRPr lang="en-US" sz="1700" b="1" kern="1000" dirty="0">
                        <a:effectLst/>
                        <a:latin typeface="Calibri"/>
                        <a:ea typeface="Times New Roman"/>
                        <a:cs typeface="Times New Roman"/>
                      </a:endParaRPr>
                    </a:p>
                  </a:txBody>
                  <a:tcPr marL="106970" marR="106970" marT="0" marB="0"/>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Trees</a:t>
            </a:r>
            <a:endParaRPr lang="en-US" dirty="0"/>
          </a:p>
        </p:txBody>
      </p:sp>
      <p:sp>
        <p:nvSpPr>
          <p:cNvPr id="6" name="TextBox 5"/>
          <p:cNvSpPr txBox="1"/>
          <p:nvPr/>
        </p:nvSpPr>
        <p:spPr>
          <a:xfrm>
            <a:off x="1981201" y="4358640"/>
            <a:ext cx="4175760" cy="1200329"/>
          </a:xfrm>
          <a:prstGeom prst="rect">
            <a:avLst/>
          </a:prstGeom>
          <a:noFill/>
        </p:spPr>
        <p:txBody>
          <a:bodyPr wrap="square" rtlCol="0">
            <a:spAutoFit/>
          </a:bodyPr>
          <a:lstStyle/>
          <a:p>
            <a:r>
              <a:rPr lang="en-US" dirty="0" smtClean="0"/>
              <a:t>Portion of a decision tree. </a:t>
            </a:r>
          </a:p>
          <a:p>
            <a:r>
              <a:rPr lang="en-US" dirty="0" smtClean="0"/>
              <a:t>The nodes represent split points where an attribute has a significantly different effect on the outcome variable (Model Type) </a:t>
            </a:r>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2194" b="43720"/>
          <a:stretch/>
        </p:blipFill>
        <p:spPr bwMode="auto">
          <a:xfrm>
            <a:off x="647114" y="1885072"/>
            <a:ext cx="7957353" cy="1617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as Bayesian Network</a:t>
            </a:r>
            <a:endParaRPr lang="en-US" dirty="0"/>
          </a:p>
        </p:txBody>
      </p:sp>
      <p:sp>
        <p:nvSpPr>
          <p:cNvPr id="4" name="Rectangle 3"/>
          <p:cNvSpPr/>
          <p:nvPr/>
        </p:nvSpPr>
        <p:spPr>
          <a:xfrm>
            <a:off x="975360" y="2849880"/>
            <a:ext cx="990600" cy="746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a:t>
            </a:r>
            <a:endParaRPr lang="en-US" dirty="0">
              <a:solidFill>
                <a:schemeClr val="tx1"/>
              </a:solidFill>
            </a:endParaRPr>
          </a:p>
        </p:txBody>
      </p:sp>
      <p:sp>
        <p:nvSpPr>
          <p:cNvPr id="5" name="Rectangle 4"/>
          <p:cNvSpPr/>
          <p:nvPr/>
        </p:nvSpPr>
        <p:spPr>
          <a:xfrm>
            <a:off x="2758440" y="1935480"/>
            <a:ext cx="990600" cy="746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Gender=Female</a:t>
            </a:r>
            <a:endParaRPr lang="en-US" dirty="0">
              <a:solidFill>
                <a:schemeClr val="tx1"/>
              </a:solidFill>
            </a:endParaRPr>
          </a:p>
        </p:txBody>
      </p:sp>
      <p:sp>
        <p:nvSpPr>
          <p:cNvPr id="6" name="Rectangle 5"/>
          <p:cNvSpPr/>
          <p:nvPr/>
        </p:nvSpPr>
        <p:spPr>
          <a:xfrm>
            <a:off x="2758440" y="3825240"/>
            <a:ext cx="990600" cy="746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Gender=Male</a:t>
            </a:r>
            <a:endParaRPr lang="en-US" dirty="0">
              <a:solidFill>
                <a:schemeClr val="tx1"/>
              </a:solidFill>
            </a:endParaRPr>
          </a:p>
        </p:txBody>
      </p:sp>
      <p:sp>
        <p:nvSpPr>
          <p:cNvPr id="7" name="Rectangle 6"/>
          <p:cNvSpPr/>
          <p:nvPr/>
        </p:nvSpPr>
        <p:spPr>
          <a:xfrm>
            <a:off x="4693920" y="3489960"/>
            <a:ext cx="1066800" cy="746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Purchase=Yes</a:t>
            </a:r>
            <a:endParaRPr lang="en-US" dirty="0">
              <a:solidFill>
                <a:schemeClr val="tx1"/>
              </a:solidFill>
            </a:endParaRPr>
          </a:p>
        </p:txBody>
      </p:sp>
      <p:sp>
        <p:nvSpPr>
          <p:cNvPr id="9" name="Rectangle 8"/>
          <p:cNvSpPr/>
          <p:nvPr/>
        </p:nvSpPr>
        <p:spPr>
          <a:xfrm>
            <a:off x="4693920" y="4663440"/>
            <a:ext cx="1066800" cy="746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Purchase=No</a:t>
            </a:r>
            <a:endParaRPr lang="en-US" dirty="0">
              <a:solidFill>
                <a:schemeClr val="tx1"/>
              </a:solidFill>
            </a:endParaRPr>
          </a:p>
        </p:txBody>
      </p:sp>
      <p:sp>
        <p:nvSpPr>
          <p:cNvPr id="10" name="Rectangle 9"/>
          <p:cNvSpPr/>
          <p:nvPr/>
        </p:nvSpPr>
        <p:spPr>
          <a:xfrm>
            <a:off x="4693920" y="1249680"/>
            <a:ext cx="1066800" cy="746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Purchase=Yes</a:t>
            </a:r>
            <a:endParaRPr lang="en-US" dirty="0">
              <a:solidFill>
                <a:schemeClr val="tx1"/>
              </a:solidFill>
            </a:endParaRPr>
          </a:p>
        </p:txBody>
      </p:sp>
      <p:sp>
        <p:nvSpPr>
          <p:cNvPr id="11" name="Rectangle 10"/>
          <p:cNvSpPr/>
          <p:nvPr/>
        </p:nvSpPr>
        <p:spPr>
          <a:xfrm>
            <a:off x="4693920" y="2423160"/>
            <a:ext cx="1066800" cy="746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Purchase=No</a:t>
            </a:r>
            <a:endParaRPr lang="en-US" dirty="0">
              <a:solidFill>
                <a:schemeClr val="tx1"/>
              </a:solidFill>
            </a:endParaRPr>
          </a:p>
        </p:txBody>
      </p:sp>
      <p:cxnSp>
        <p:nvCxnSpPr>
          <p:cNvPr id="13" name="Straight Connector 12"/>
          <p:cNvCxnSpPr>
            <a:stCxn id="4" idx="3"/>
            <a:endCxn id="5" idx="1"/>
          </p:cNvCxnSpPr>
          <p:nvPr/>
        </p:nvCxnSpPr>
        <p:spPr>
          <a:xfrm flipV="1">
            <a:off x="1965960" y="2308860"/>
            <a:ext cx="79248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3"/>
            <a:endCxn id="6" idx="1"/>
          </p:cNvCxnSpPr>
          <p:nvPr/>
        </p:nvCxnSpPr>
        <p:spPr>
          <a:xfrm>
            <a:off x="1965960" y="3223260"/>
            <a:ext cx="792480" cy="975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3"/>
            <a:endCxn id="10" idx="1"/>
          </p:cNvCxnSpPr>
          <p:nvPr/>
        </p:nvCxnSpPr>
        <p:spPr>
          <a:xfrm flipV="1">
            <a:off x="3749040" y="1623060"/>
            <a:ext cx="94488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3"/>
            <a:endCxn id="11" idx="1"/>
          </p:cNvCxnSpPr>
          <p:nvPr/>
        </p:nvCxnSpPr>
        <p:spPr>
          <a:xfrm>
            <a:off x="3749040" y="2308860"/>
            <a:ext cx="944880" cy="487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7" idx="1"/>
          </p:cNvCxnSpPr>
          <p:nvPr/>
        </p:nvCxnSpPr>
        <p:spPr>
          <a:xfrm flipV="1">
            <a:off x="3749040" y="3863340"/>
            <a:ext cx="944880" cy="335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3"/>
            <a:endCxn id="9" idx="1"/>
          </p:cNvCxnSpPr>
          <p:nvPr/>
        </p:nvCxnSpPr>
        <p:spPr>
          <a:xfrm>
            <a:off x="3749040" y="4198620"/>
            <a:ext cx="94488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97880" y="1432560"/>
            <a:ext cx="873957" cy="369332"/>
          </a:xfrm>
          <a:prstGeom prst="rect">
            <a:avLst/>
          </a:prstGeom>
          <a:noFill/>
        </p:spPr>
        <p:txBody>
          <a:bodyPr wrap="none" rtlCol="0">
            <a:spAutoFit/>
          </a:bodyPr>
          <a:lstStyle/>
          <a:p>
            <a:r>
              <a:rPr lang="en-US" dirty="0" smtClean="0"/>
              <a:t>P(Y | F)</a:t>
            </a:r>
            <a:endParaRPr lang="en-US" dirty="0"/>
          </a:p>
        </p:txBody>
      </p:sp>
      <p:sp>
        <p:nvSpPr>
          <p:cNvPr id="30" name="TextBox 29"/>
          <p:cNvSpPr txBox="1"/>
          <p:nvPr/>
        </p:nvSpPr>
        <p:spPr>
          <a:xfrm>
            <a:off x="5897880" y="2606040"/>
            <a:ext cx="910827" cy="369332"/>
          </a:xfrm>
          <a:prstGeom prst="rect">
            <a:avLst/>
          </a:prstGeom>
          <a:noFill/>
        </p:spPr>
        <p:txBody>
          <a:bodyPr wrap="none" rtlCol="0">
            <a:spAutoFit/>
          </a:bodyPr>
          <a:lstStyle/>
          <a:p>
            <a:r>
              <a:rPr lang="en-US" dirty="0" smtClean="0"/>
              <a:t>P(N | F)</a:t>
            </a:r>
            <a:endParaRPr lang="en-US" dirty="0"/>
          </a:p>
        </p:txBody>
      </p:sp>
      <p:sp>
        <p:nvSpPr>
          <p:cNvPr id="31" name="TextBox 30"/>
          <p:cNvSpPr txBox="1"/>
          <p:nvPr/>
        </p:nvSpPr>
        <p:spPr>
          <a:xfrm>
            <a:off x="5897880" y="3642360"/>
            <a:ext cx="965329" cy="369332"/>
          </a:xfrm>
          <a:prstGeom prst="rect">
            <a:avLst/>
          </a:prstGeom>
          <a:noFill/>
        </p:spPr>
        <p:txBody>
          <a:bodyPr wrap="none" rtlCol="0">
            <a:spAutoFit/>
          </a:bodyPr>
          <a:lstStyle/>
          <a:p>
            <a:r>
              <a:rPr lang="en-US" dirty="0" smtClean="0"/>
              <a:t>P(Y | M)</a:t>
            </a:r>
            <a:endParaRPr lang="en-US" dirty="0"/>
          </a:p>
        </p:txBody>
      </p:sp>
      <p:sp>
        <p:nvSpPr>
          <p:cNvPr id="32" name="TextBox 31"/>
          <p:cNvSpPr txBox="1"/>
          <p:nvPr/>
        </p:nvSpPr>
        <p:spPr>
          <a:xfrm>
            <a:off x="5897880" y="4815840"/>
            <a:ext cx="1002197" cy="369332"/>
          </a:xfrm>
          <a:prstGeom prst="rect">
            <a:avLst/>
          </a:prstGeom>
          <a:noFill/>
        </p:spPr>
        <p:txBody>
          <a:bodyPr wrap="none" rtlCol="0">
            <a:spAutoFit/>
          </a:bodyPr>
          <a:lstStyle/>
          <a:p>
            <a:r>
              <a:rPr lang="en-US" dirty="0" smtClean="0"/>
              <a:t>P(N | M)</a:t>
            </a:r>
            <a:endParaRPr lang="en-US" dirty="0"/>
          </a:p>
        </p:txBody>
      </p:sp>
      <p:sp>
        <p:nvSpPr>
          <p:cNvPr id="33" name="TextBox 32"/>
          <p:cNvSpPr txBox="1"/>
          <p:nvPr/>
        </p:nvSpPr>
        <p:spPr>
          <a:xfrm>
            <a:off x="883920" y="5593080"/>
            <a:ext cx="7360920" cy="923330"/>
          </a:xfrm>
          <a:prstGeom prst="rect">
            <a:avLst/>
          </a:prstGeom>
          <a:noFill/>
        </p:spPr>
        <p:txBody>
          <a:bodyPr wrap="square" rtlCol="0">
            <a:spAutoFit/>
          </a:bodyPr>
          <a:lstStyle/>
          <a:p>
            <a:r>
              <a:rPr lang="en-US" dirty="0" smtClean="0"/>
              <a:t>Choose a decision tree/split based on maximum likelihood improvements in the Bayesian distribution. Prior distributions are usually either diffuse/even or </a:t>
            </a:r>
            <a:r>
              <a:rPr lang="en-US" dirty="0" err="1" smtClean="0"/>
              <a:t>Dirichlet</a:t>
            </a:r>
            <a:r>
              <a:rPr lang="en-US" dirty="0" smtClean="0"/>
              <a:t>—for its computability.</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Shannon Entropy/Information</a:t>
            </a:r>
            <a:endParaRPr lang="en-US" dirty="0"/>
          </a:p>
        </p:txBody>
      </p:sp>
      <p:graphicFrame>
        <p:nvGraphicFramePr>
          <p:cNvPr id="76802" name="Object 2"/>
          <p:cNvGraphicFramePr>
            <a:graphicFrameLocks noChangeAspect="1"/>
          </p:cNvGraphicFramePr>
          <p:nvPr/>
        </p:nvGraphicFramePr>
        <p:xfrm>
          <a:off x="1824673" y="2243773"/>
          <a:ext cx="5153025" cy="1781175"/>
        </p:xfrm>
        <a:graphic>
          <a:graphicData uri="http://schemas.openxmlformats.org/presentationml/2006/ole">
            <mc:AlternateContent xmlns:mc="http://schemas.openxmlformats.org/markup-compatibility/2006">
              <mc:Choice xmlns:v="urn:schemas-microsoft-com:vml" Requires="v">
                <p:oleObj spid="_x0000_s76913" name="Worksheet" r:id="rId3" imgW="5153056" imgH="1781243" progId="Excel.Sheet.12">
                  <p:embed/>
                </p:oleObj>
              </mc:Choice>
              <mc:Fallback>
                <p:oleObj name="Worksheet" r:id="rId3" imgW="5153056" imgH="1781243" progId="Excel.Shee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673" y="2243773"/>
                        <a:ext cx="51530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4" name="Object 4"/>
          <p:cNvGraphicFramePr>
            <a:graphicFrameLocks noChangeAspect="1"/>
          </p:cNvGraphicFramePr>
          <p:nvPr/>
        </p:nvGraphicFramePr>
        <p:xfrm>
          <a:off x="2890203" y="1303655"/>
          <a:ext cx="2836862" cy="604838"/>
        </p:xfrm>
        <a:graphic>
          <a:graphicData uri="http://schemas.openxmlformats.org/presentationml/2006/ole">
            <mc:AlternateContent xmlns:mc="http://schemas.openxmlformats.org/markup-compatibility/2006">
              <mc:Choice xmlns:v="urn:schemas-microsoft-com:vml" Requires="v">
                <p:oleObj spid="_x0000_s76914" name="Document" r:id="rId5" imgW="2791668" imgH="609690" progId="Word.Document.12">
                  <p:embed/>
                </p:oleObj>
              </mc:Choice>
              <mc:Fallback>
                <p:oleObj name="Document" r:id="rId5" imgW="2791668" imgH="609690"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0203" y="1303655"/>
                        <a:ext cx="2836862"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762000" y="4191000"/>
            <a:ext cx="3406510" cy="646331"/>
          </a:xfrm>
          <a:prstGeom prst="rect">
            <a:avLst/>
          </a:prstGeom>
          <a:noFill/>
        </p:spPr>
        <p:txBody>
          <a:bodyPr wrap="none" rtlCol="0">
            <a:spAutoFit/>
          </a:bodyPr>
          <a:lstStyle/>
          <a:p>
            <a:r>
              <a:rPr lang="en-US" dirty="0" smtClean="0"/>
              <a:t>Purely random/even distribution.</a:t>
            </a:r>
          </a:p>
          <a:p>
            <a:r>
              <a:rPr lang="en-US" dirty="0" smtClean="0"/>
              <a:t>High entropy (H), low information.</a:t>
            </a:r>
            <a:endParaRPr lang="en-US" dirty="0"/>
          </a:p>
        </p:txBody>
      </p:sp>
      <p:sp>
        <p:nvSpPr>
          <p:cNvPr id="7" name="TextBox 6"/>
          <p:cNvSpPr txBox="1"/>
          <p:nvPr/>
        </p:nvSpPr>
        <p:spPr>
          <a:xfrm>
            <a:off x="4785360" y="4191000"/>
            <a:ext cx="3715633" cy="923330"/>
          </a:xfrm>
          <a:prstGeom prst="rect">
            <a:avLst/>
          </a:prstGeom>
          <a:noFill/>
        </p:spPr>
        <p:txBody>
          <a:bodyPr wrap="none" rtlCol="0">
            <a:spAutoFit/>
          </a:bodyPr>
          <a:lstStyle/>
          <a:p>
            <a:r>
              <a:rPr lang="en-US" dirty="0" smtClean="0"/>
              <a:t>Highly variable probabilities.</a:t>
            </a:r>
          </a:p>
          <a:p>
            <a:r>
              <a:rPr lang="en-US" dirty="0" smtClean="0"/>
              <a:t>Lower entropy (H), more information.</a:t>
            </a:r>
          </a:p>
          <a:p>
            <a:r>
              <a:rPr lang="en-US" dirty="0" smtClean="0"/>
              <a:t>More interesting.</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Decision Tree</a:t>
            </a:r>
            <a:endParaRPr lang="en-US" dirty="0"/>
          </a:p>
        </p:txBody>
      </p:sp>
      <p:sp>
        <p:nvSpPr>
          <p:cNvPr id="4" name="TextBox 3"/>
          <p:cNvSpPr txBox="1"/>
          <p:nvPr/>
        </p:nvSpPr>
        <p:spPr>
          <a:xfrm>
            <a:off x="6294120" y="2743200"/>
            <a:ext cx="2057400" cy="2031325"/>
          </a:xfrm>
          <a:prstGeom prst="rect">
            <a:avLst/>
          </a:prstGeom>
          <a:noFill/>
        </p:spPr>
        <p:txBody>
          <a:bodyPr wrap="square" rtlCol="0">
            <a:spAutoFit/>
          </a:bodyPr>
          <a:lstStyle/>
          <a:p>
            <a:r>
              <a:rPr lang="en-US" dirty="0" err="1" smtClean="0"/>
              <a:t>SaleYear</a:t>
            </a:r>
            <a:r>
              <a:rPr lang="en-US" dirty="0" smtClean="0"/>
              <a:t> is seen as continuous. Leaving it that way enables the tool to find ranges of values instead of focusing on single years.</a:t>
            </a:r>
            <a:endParaRPr lang="en-US" dirty="0"/>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87" y="1426332"/>
            <a:ext cx="477202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Key Column</a:t>
            </a:r>
            <a:endParaRPr lang="en-US" dirty="0"/>
          </a:p>
        </p:txBody>
      </p:sp>
      <p:sp>
        <p:nvSpPr>
          <p:cNvPr id="3" name="TextBox 2"/>
          <p:cNvSpPr txBox="1"/>
          <p:nvPr/>
        </p:nvSpPr>
        <p:spPr>
          <a:xfrm>
            <a:off x="1576552" y="1355834"/>
            <a:ext cx="5588774" cy="923330"/>
          </a:xfrm>
          <a:prstGeom prst="rect">
            <a:avLst/>
          </a:prstGeom>
          <a:noFill/>
        </p:spPr>
        <p:txBody>
          <a:bodyPr wrap="none" rtlCol="0">
            <a:spAutoFit/>
          </a:bodyPr>
          <a:lstStyle/>
          <a:p>
            <a:r>
              <a:rPr lang="en-US" dirty="0" smtClean="0"/>
              <a:t>Microsoft BI tools require a single column as the key. </a:t>
            </a:r>
          </a:p>
          <a:p>
            <a:r>
              <a:rPr lang="en-US" dirty="0" smtClean="0"/>
              <a:t>It must uniquely identify rows. It can be only one column!</a:t>
            </a:r>
          </a:p>
          <a:p>
            <a:r>
              <a:rPr lang="en-US" dirty="0" smtClean="0"/>
              <a:t>Often, you will need to concatenate columns in a query.</a:t>
            </a:r>
            <a:endParaRPr lang="en-US" dirty="0"/>
          </a:p>
        </p:txBody>
      </p:sp>
      <p:graphicFrame>
        <p:nvGraphicFramePr>
          <p:cNvPr id="4" name="Table 3"/>
          <p:cNvGraphicFramePr>
            <a:graphicFrameLocks noGrp="1"/>
          </p:cNvGraphicFramePr>
          <p:nvPr/>
        </p:nvGraphicFramePr>
        <p:xfrm>
          <a:off x="1460938" y="2595179"/>
          <a:ext cx="6096000" cy="1854200"/>
        </p:xfrm>
        <a:graphic>
          <a:graphicData uri="http://schemas.openxmlformats.org/drawingml/2006/table">
            <a:tbl>
              <a:tblPr firstRow="1" bandRow="1">
                <a:tableStyleId>{5940675A-B579-460E-94D1-54222C63F5DA}</a:tableStyleId>
              </a:tblPr>
              <a:tblGrid>
                <a:gridCol w="1524000"/>
                <a:gridCol w="1524000"/>
                <a:gridCol w="1524000"/>
                <a:gridCol w="1524000"/>
              </a:tblGrid>
              <a:tr h="370840">
                <a:tc>
                  <a:txBody>
                    <a:bodyPr/>
                    <a:lstStyle/>
                    <a:p>
                      <a:r>
                        <a:rPr lang="en-US" b="1" dirty="0" err="1" smtClean="0"/>
                        <a:t>CustomerID</a:t>
                      </a:r>
                      <a:endParaRPr lang="en-US" b="1" dirty="0"/>
                    </a:p>
                  </a:txBody>
                  <a:tcPr>
                    <a:solidFill>
                      <a:srgbClr val="FFFFCC"/>
                    </a:solidFill>
                  </a:tcPr>
                </a:tc>
                <a:tc>
                  <a:txBody>
                    <a:bodyPr/>
                    <a:lstStyle/>
                    <a:p>
                      <a:r>
                        <a:rPr lang="en-US" b="1" dirty="0" smtClean="0"/>
                        <a:t>Year</a:t>
                      </a:r>
                      <a:endParaRPr lang="en-US" b="1" dirty="0"/>
                    </a:p>
                  </a:txBody>
                  <a:tcPr>
                    <a:solidFill>
                      <a:srgbClr val="FFFFCC"/>
                    </a:solidFill>
                  </a:tcPr>
                </a:tc>
                <a:tc>
                  <a:txBody>
                    <a:bodyPr/>
                    <a:lstStyle/>
                    <a:p>
                      <a:r>
                        <a:rPr lang="en-US" b="1" dirty="0" smtClean="0"/>
                        <a:t>Sales</a:t>
                      </a:r>
                      <a:endParaRPr lang="en-US" b="1" dirty="0"/>
                    </a:p>
                  </a:txBody>
                  <a:tcPr>
                    <a:solidFill>
                      <a:srgbClr val="FFFFCC"/>
                    </a:solidFill>
                  </a:tcPr>
                </a:tc>
                <a:tc>
                  <a:txBody>
                    <a:bodyPr/>
                    <a:lstStyle/>
                    <a:p>
                      <a:r>
                        <a:rPr lang="en-US" b="1" smtClean="0"/>
                        <a:t>CustomerYear</a:t>
                      </a:r>
                      <a:endParaRPr lang="en-US" b="1" dirty="0"/>
                    </a:p>
                  </a:txBody>
                  <a:tcPr>
                    <a:solidFill>
                      <a:srgbClr val="CCECFF"/>
                    </a:solidFill>
                  </a:tcPr>
                </a:tc>
              </a:tr>
              <a:tr h="370840">
                <a:tc>
                  <a:txBody>
                    <a:bodyPr/>
                    <a:lstStyle/>
                    <a:p>
                      <a:r>
                        <a:rPr lang="en-US" dirty="0" smtClean="0"/>
                        <a:t>152</a:t>
                      </a:r>
                      <a:endParaRPr lang="en-US" dirty="0"/>
                    </a:p>
                  </a:txBody>
                  <a:tcPr/>
                </a:tc>
                <a:tc>
                  <a:txBody>
                    <a:bodyPr/>
                    <a:lstStyle/>
                    <a:p>
                      <a:r>
                        <a:rPr lang="en-US" dirty="0" smtClean="0"/>
                        <a:t>2008</a:t>
                      </a:r>
                      <a:endParaRPr lang="en-US" dirty="0"/>
                    </a:p>
                  </a:txBody>
                  <a:tcPr/>
                </a:tc>
                <a:tc>
                  <a:txBody>
                    <a:bodyPr/>
                    <a:lstStyle/>
                    <a:p>
                      <a:r>
                        <a:rPr lang="en-US" dirty="0" smtClean="0"/>
                        <a:t>173</a:t>
                      </a:r>
                      <a:endParaRPr lang="en-US" dirty="0"/>
                    </a:p>
                  </a:txBody>
                  <a:tcPr/>
                </a:tc>
                <a:tc>
                  <a:txBody>
                    <a:bodyPr/>
                    <a:lstStyle/>
                    <a:p>
                      <a:r>
                        <a:rPr lang="en-US" dirty="0" smtClean="0"/>
                        <a:t>152-2008</a:t>
                      </a:r>
                      <a:endParaRPr lang="en-US" dirty="0"/>
                    </a:p>
                  </a:txBody>
                  <a:tcPr>
                    <a:solidFill>
                      <a:srgbClr val="CCECFF"/>
                    </a:solidFill>
                  </a:tcPr>
                </a:tc>
              </a:tr>
              <a:tr h="370840">
                <a:tc>
                  <a:txBody>
                    <a:bodyPr/>
                    <a:lstStyle/>
                    <a:p>
                      <a:r>
                        <a:rPr lang="en-US" dirty="0" smtClean="0"/>
                        <a:t>193</a:t>
                      </a:r>
                      <a:endParaRPr lang="en-US" dirty="0"/>
                    </a:p>
                  </a:txBody>
                  <a:tcPr/>
                </a:tc>
                <a:tc>
                  <a:txBody>
                    <a:bodyPr/>
                    <a:lstStyle/>
                    <a:p>
                      <a:r>
                        <a:rPr lang="en-US" dirty="0" smtClean="0"/>
                        <a:t>2008</a:t>
                      </a:r>
                      <a:endParaRPr lang="en-US" dirty="0"/>
                    </a:p>
                  </a:txBody>
                  <a:tcPr/>
                </a:tc>
                <a:tc>
                  <a:txBody>
                    <a:bodyPr/>
                    <a:lstStyle/>
                    <a:p>
                      <a:r>
                        <a:rPr lang="en-US" dirty="0" smtClean="0"/>
                        <a:t>113</a:t>
                      </a:r>
                      <a:endParaRPr lang="en-US" dirty="0"/>
                    </a:p>
                  </a:txBody>
                  <a:tcPr/>
                </a:tc>
                <a:tc>
                  <a:txBody>
                    <a:bodyPr/>
                    <a:lstStyle/>
                    <a:p>
                      <a:r>
                        <a:rPr lang="en-US" dirty="0" smtClean="0"/>
                        <a:t>193-2008</a:t>
                      </a:r>
                      <a:endParaRPr lang="en-US" dirty="0"/>
                    </a:p>
                  </a:txBody>
                  <a:tcPr>
                    <a:solidFill>
                      <a:srgbClr val="CCECFF"/>
                    </a:solidFill>
                  </a:tcPr>
                </a:tc>
              </a:tr>
              <a:tr h="370840">
                <a:tc>
                  <a:txBody>
                    <a:bodyPr/>
                    <a:lstStyle/>
                    <a:p>
                      <a:r>
                        <a:rPr lang="en-US" dirty="0" smtClean="0"/>
                        <a:t>152</a:t>
                      </a:r>
                      <a:endParaRPr lang="en-US" dirty="0"/>
                    </a:p>
                  </a:txBody>
                  <a:tcPr/>
                </a:tc>
                <a:tc>
                  <a:txBody>
                    <a:bodyPr/>
                    <a:lstStyle/>
                    <a:p>
                      <a:r>
                        <a:rPr lang="en-US" dirty="0" smtClean="0"/>
                        <a:t>2009</a:t>
                      </a:r>
                      <a:endParaRPr lang="en-US" dirty="0"/>
                    </a:p>
                  </a:txBody>
                  <a:tcPr/>
                </a:tc>
                <a:tc>
                  <a:txBody>
                    <a:bodyPr/>
                    <a:lstStyle/>
                    <a:p>
                      <a:r>
                        <a:rPr lang="en-US" dirty="0" smtClean="0"/>
                        <a:t>192</a:t>
                      </a:r>
                      <a:endParaRPr lang="en-US" dirty="0"/>
                    </a:p>
                  </a:txBody>
                  <a:tcPr/>
                </a:tc>
                <a:tc>
                  <a:txBody>
                    <a:bodyPr/>
                    <a:lstStyle/>
                    <a:p>
                      <a:r>
                        <a:rPr lang="en-US" dirty="0" smtClean="0"/>
                        <a:t>152-2009</a:t>
                      </a:r>
                      <a:endParaRPr lang="en-US" dirty="0"/>
                    </a:p>
                  </a:txBody>
                  <a:tcPr>
                    <a:solidFill>
                      <a:srgbClr val="CCECFF"/>
                    </a:solidFill>
                  </a:tcPr>
                </a:tc>
              </a:tr>
              <a:tr h="370840">
                <a:tc>
                  <a:txBody>
                    <a:bodyPr/>
                    <a:lstStyle/>
                    <a:p>
                      <a:r>
                        <a:rPr lang="en-US" dirty="0" smtClean="0"/>
                        <a:t>193</a:t>
                      </a:r>
                      <a:endParaRPr lang="en-US" dirty="0"/>
                    </a:p>
                  </a:txBody>
                  <a:tcPr/>
                </a:tc>
                <a:tc>
                  <a:txBody>
                    <a:bodyPr/>
                    <a:lstStyle/>
                    <a:p>
                      <a:r>
                        <a:rPr lang="en-US" dirty="0" smtClean="0"/>
                        <a:t>2009</a:t>
                      </a:r>
                      <a:endParaRPr lang="en-US" dirty="0"/>
                    </a:p>
                  </a:txBody>
                  <a:tcPr/>
                </a:tc>
                <a:tc>
                  <a:txBody>
                    <a:bodyPr/>
                    <a:lstStyle/>
                    <a:p>
                      <a:r>
                        <a:rPr lang="en-US" dirty="0" smtClean="0"/>
                        <a:t>135</a:t>
                      </a:r>
                      <a:endParaRPr lang="en-US" dirty="0"/>
                    </a:p>
                  </a:txBody>
                  <a:tcPr/>
                </a:tc>
                <a:tc>
                  <a:txBody>
                    <a:bodyPr/>
                    <a:lstStyle/>
                    <a:p>
                      <a:r>
                        <a:rPr lang="en-US" dirty="0" smtClean="0"/>
                        <a:t>193-2009</a:t>
                      </a:r>
                      <a:endParaRPr lang="en-US" dirty="0"/>
                    </a:p>
                  </a:txBody>
                  <a:tcPr>
                    <a:solidFill>
                      <a:srgbClr val="CCECFF"/>
                    </a:solidFill>
                  </a:tcPr>
                </a:tc>
              </a:tr>
            </a:tbl>
          </a:graphicData>
        </a:graphic>
      </p:graphicFrame>
      <p:sp>
        <p:nvSpPr>
          <p:cNvPr id="5" name="Rectangle 4"/>
          <p:cNvSpPr/>
          <p:nvPr/>
        </p:nvSpPr>
        <p:spPr>
          <a:xfrm>
            <a:off x="1308538" y="5108056"/>
            <a:ext cx="6258910" cy="369332"/>
          </a:xfrm>
          <a:prstGeom prst="rect">
            <a:avLst/>
          </a:prstGeom>
        </p:spPr>
        <p:txBody>
          <a:bodyPr wrap="square">
            <a:spAutoFit/>
          </a:bodyPr>
          <a:lstStyle/>
          <a:p>
            <a:r>
              <a:rPr lang="en-US" dirty="0" smtClean="0"/>
              <a:t>Cast(</a:t>
            </a:r>
            <a:r>
              <a:rPr lang="en-US" dirty="0" err="1" smtClean="0"/>
              <a:t>CustomerID</a:t>
            </a:r>
            <a:r>
              <a:rPr lang="en-US" dirty="0" smtClean="0"/>
              <a:t> as </a:t>
            </a:r>
            <a:r>
              <a:rPr lang="en-US" dirty="0" err="1" smtClean="0"/>
              <a:t>nvarchar</a:t>
            </a:r>
            <a:r>
              <a:rPr lang="en-US" dirty="0" smtClean="0"/>
              <a:t>) + ‘-’ + Cast(Year as </a:t>
            </a:r>
            <a:r>
              <a:rPr lang="en-US" dirty="0" err="1" smtClean="0"/>
              <a:t>nvarchar</a:t>
            </a:r>
            <a:r>
              <a:rPr lang="en-US" dirty="0" smtClean="0"/>
              <a:t>)</a:t>
            </a:r>
            <a:endParaRPr lang="en-US" dirty="0"/>
          </a:p>
        </p:txBody>
      </p:sp>
      <p:cxnSp>
        <p:nvCxnSpPr>
          <p:cNvPr id="7" name="Straight Arrow Connector 6"/>
          <p:cNvCxnSpPr>
            <a:stCxn id="5" idx="0"/>
          </p:cNvCxnSpPr>
          <p:nvPr/>
        </p:nvCxnSpPr>
        <p:spPr>
          <a:xfrm rot="5400000" flipH="1" flipV="1">
            <a:off x="5175018" y="3819209"/>
            <a:ext cx="551822" cy="20258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 Results</a:t>
            </a:r>
            <a:endParaRPr lang="en-US" dirty="0"/>
          </a:p>
        </p:txBody>
      </p:sp>
      <p:pic>
        <p:nvPicPr>
          <p:cNvPr id="87042" name="Picture 2"/>
          <p:cNvPicPr>
            <a:picLocks noChangeAspect="1" noChangeArrowheads="1"/>
          </p:cNvPicPr>
          <p:nvPr/>
        </p:nvPicPr>
        <p:blipFill>
          <a:blip r:embed="rId2">
            <a:clrChange>
              <a:clrFrom>
                <a:srgbClr val="FFFBE9"/>
              </a:clrFrom>
              <a:clrTo>
                <a:srgbClr val="FFFBE9">
                  <a:alpha val="0"/>
                </a:srgbClr>
              </a:clrTo>
            </a:clrChange>
            <a:extLst>
              <a:ext uri="{28A0092B-C50C-407E-A947-70E740481C1C}">
                <a14:useLocalDpi xmlns:a14="http://schemas.microsoft.com/office/drawing/2010/main" val="0"/>
              </a:ext>
            </a:extLst>
          </a:blip>
          <a:srcRect/>
          <a:stretch>
            <a:fillRect/>
          </a:stretch>
        </p:blipFill>
        <p:spPr bwMode="auto">
          <a:xfrm>
            <a:off x="1277257" y="1199816"/>
            <a:ext cx="6369504" cy="537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Legend</a:t>
            </a:r>
            <a:endParaRPr lang="en-US" dirty="0"/>
          </a:p>
        </p:txBody>
      </p:sp>
      <p:pic>
        <p:nvPicPr>
          <p:cNvPr id="88066" name="Picture 2"/>
          <p:cNvPicPr>
            <a:picLocks noChangeAspect="1" noChangeArrowheads="1"/>
          </p:cNvPicPr>
          <p:nvPr/>
        </p:nvPicPr>
        <p:blipFill rotWithShape="1">
          <a:blip r:embed="rId2">
            <a:clrChange>
              <a:clrFrom>
                <a:srgbClr val="FFFBE9"/>
              </a:clrFrom>
              <a:clrTo>
                <a:srgbClr val="FFFBE9">
                  <a:alpha val="0"/>
                </a:srgbClr>
              </a:clrTo>
            </a:clrChange>
            <a:extLst>
              <a:ext uri="{28A0092B-C50C-407E-A947-70E740481C1C}">
                <a14:useLocalDpi xmlns:a14="http://schemas.microsoft.com/office/drawing/2010/main" val="0"/>
              </a:ext>
            </a:extLst>
          </a:blip>
          <a:srcRect l="40079" t="33016" r="28413" b="29651"/>
          <a:stretch/>
        </p:blipFill>
        <p:spPr bwMode="auto">
          <a:xfrm>
            <a:off x="1901371" y="1335315"/>
            <a:ext cx="576217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 Evaluation</a:t>
            </a:r>
            <a:endParaRPr lang="en-US" dirty="0"/>
          </a:p>
        </p:txBody>
      </p:sp>
      <p:sp>
        <p:nvSpPr>
          <p:cNvPr id="3" name="TextBox 2"/>
          <p:cNvSpPr txBox="1"/>
          <p:nvPr/>
        </p:nvSpPr>
        <p:spPr>
          <a:xfrm>
            <a:off x="594360" y="1417320"/>
            <a:ext cx="6888480" cy="646331"/>
          </a:xfrm>
          <a:prstGeom prst="rect">
            <a:avLst/>
          </a:prstGeom>
          <a:noFill/>
        </p:spPr>
        <p:txBody>
          <a:bodyPr wrap="square" rtlCol="0">
            <a:spAutoFit/>
          </a:bodyPr>
          <a:lstStyle/>
          <a:p>
            <a:r>
              <a:rPr lang="en-US" dirty="0" smtClean="0"/>
              <a:t>Example: Find nodes where full suspension bikes are the best sellers.</a:t>
            </a:r>
          </a:p>
          <a:p>
            <a:r>
              <a:rPr lang="en-US" dirty="0" smtClean="0"/>
              <a:t>Light blue bar.</a:t>
            </a:r>
            <a:endParaRPr lang="en-US" dirty="0"/>
          </a:p>
        </p:txBody>
      </p:sp>
      <p:sp>
        <p:nvSpPr>
          <p:cNvPr id="4" name="TextBox 3"/>
          <p:cNvSpPr txBox="1"/>
          <p:nvPr/>
        </p:nvSpPr>
        <p:spPr>
          <a:xfrm>
            <a:off x="609600" y="2133600"/>
            <a:ext cx="3680303" cy="3139321"/>
          </a:xfrm>
          <a:prstGeom prst="rect">
            <a:avLst/>
          </a:prstGeom>
          <a:noFill/>
        </p:spPr>
        <p:txBody>
          <a:bodyPr wrap="none" rtlCol="0">
            <a:spAutoFit/>
          </a:bodyPr>
          <a:lstStyle/>
          <a:p>
            <a:pPr marL="342900" indent="-342900">
              <a:buAutoNum type="arabicPeriod"/>
            </a:pPr>
            <a:r>
              <a:rPr lang="en-US" dirty="0" smtClean="0"/>
              <a:t>Top 3 from left: </a:t>
            </a:r>
          </a:p>
          <a:p>
            <a:pPr marL="800100" lvl="1" indent="-342900">
              <a:buAutoNum type="arabicPeriod"/>
            </a:pPr>
            <a:r>
              <a:rPr lang="en-US" dirty="0" err="1" smtClean="0"/>
              <a:t>SaleYear</a:t>
            </a:r>
            <a:r>
              <a:rPr lang="en-US" dirty="0" smtClean="0"/>
              <a:t> &gt;= 1998 and &lt; 2008</a:t>
            </a:r>
          </a:p>
          <a:p>
            <a:pPr marL="1257300" lvl="2" indent="-342900">
              <a:buAutoNum type="arabicPeriod"/>
            </a:pPr>
            <a:r>
              <a:rPr lang="en-US" dirty="0" smtClean="0"/>
              <a:t>But NOT lead in 1999</a:t>
            </a:r>
          </a:p>
          <a:p>
            <a:pPr marL="800100" lvl="1" indent="-342900">
              <a:buAutoNum type="arabicPeriod"/>
            </a:pPr>
            <a:r>
              <a:rPr lang="en-US" dirty="0" err="1" smtClean="0"/>
              <a:t>SaleYear</a:t>
            </a:r>
            <a:r>
              <a:rPr lang="en-US" dirty="0" smtClean="0"/>
              <a:t> &gt;= 2000 and &lt; 2002</a:t>
            </a:r>
          </a:p>
          <a:p>
            <a:pPr marL="800100" lvl="1" indent="-342900">
              <a:buAutoNum type="arabicPeriod"/>
            </a:pPr>
            <a:r>
              <a:rPr lang="en-US" dirty="0" err="1" smtClean="0"/>
              <a:t>SaleYear</a:t>
            </a:r>
            <a:r>
              <a:rPr lang="en-US" dirty="0" smtClean="0"/>
              <a:t> &gt;= 2004 and &lt; 2006</a:t>
            </a:r>
          </a:p>
          <a:p>
            <a:pPr marL="342900" indent="-342900">
              <a:buAutoNum type="arabicPeriod"/>
            </a:pPr>
            <a:r>
              <a:rPr lang="en-US" dirty="0" smtClean="0"/>
              <a:t>Bottom from left:</a:t>
            </a:r>
          </a:p>
          <a:p>
            <a:pPr marL="800100" lvl="1" indent="-342900">
              <a:buAutoNum type="arabicPeriod"/>
            </a:pPr>
            <a:r>
              <a:rPr lang="en-US" dirty="0" err="1" smtClean="0"/>
              <a:t>SaleYear</a:t>
            </a:r>
            <a:r>
              <a:rPr lang="en-US" dirty="0" smtClean="0"/>
              <a:t> &gt;= 2002 and &lt; 2004</a:t>
            </a:r>
          </a:p>
          <a:p>
            <a:pPr marL="342900" indent="-342900">
              <a:buAutoNum type="arabicPeriod"/>
            </a:pPr>
            <a:r>
              <a:rPr lang="en-US" dirty="0" smtClean="0"/>
              <a:t>After 2006,</a:t>
            </a:r>
          </a:p>
          <a:p>
            <a:pPr marL="800100" lvl="1" indent="-342900">
              <a:buAutoNum type="arabicPeriod"/>
            </a:pPr>
            <a:r>
              <a:rPr lang="en-US" dirty="0" smtClean="0"/>
              <a:t>Income &gt; 32,500 Race is first</a:t>
            </a:r>
          </a:p>
          <a:p>
            <a:pPr marL="800100" lvl="1" indent="-342900">
              <a:buAutoNum type="arabicPeriod"/>
            </a:pPr>
            <a:r>
              <a:rPr lang="en-US" dirty="0" smtClean="0"/>
              <a:t>Income &lt; 32,500 MTB is first</a:t>
            </a:r>
          </a:p>
          <a:p>
            <a:pPr marL="800100" lvl="1" indent="-342900">
              <a:buAutoNum type="arabicPeriod"/>
            </a:pPr>
            <a:endParaRPr lang="en-US" dirty="0"/>
          </a:p>
        </p:txBody>
      </p:sp>
      <p:sp>
        <p:nvSpPr>
          <p:cNvPr id="5" name="TextBox 4"/>
          <p:cNvSpPr txBox="1"/>
          <p:nvPr/>
        </p:nvSpPr>
        <p:spPr>
          <a:xfrm>
            <a:off x="5334001" y="2225040"/>
            <a:ext cx="3169920" cy="1200329"/>
          </a:xfrm>
          <a:prstGeom prst="rect">
            <a:avLst/>
          </a:prstGeom>
          <a:noFill/>
        </p:spPr>
        <p:txBody>
          <a:bodyPr wrap="square" rtlCol="0">
            <a:spAutoFit/>
          </a:bodyPr>
          <a:lstStyle/>
          <a:p>
            <a:r>
              <a:rPr lang="en-US" dirty="0" smtClean="0">
                <a:solidFill>
                  <a:srgbClr val="0070C0"/>
                </a:solidFill>
              </a:rPr>
              <a:t>Full suspension introduced around 1998, so early buyers bought in the first year. Others held off until after 1999.</a:t>
            </a:r>
            <a:endParaRPr lang="en-US" dirty="0">
              <a:solidFill>
                <a:srgbClr val="0070C0"/>
              </a:solidFill>
            </a:endParaRPr>
          </a:p>
        </p:txBody>
      </p:sp>
      <p:cxnSp>
        <p:nvCxnSpPr>
          <p:cNvPr id="7" name="Straight Arrow Connector 6"/>
          <p:cNvCxnSpPr>
            <a:stCxn id="5" idx="1"/>
          </p:cNvCxnSpPr>
          <p:nvPr/>
        </p:nvCxnSpPr>
        <p:spPr>
          <a:xfrm rot="10800000">
            <a:off x="4091553" y="2820693"/>
            <a:ext cx="1242448" cy="4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7225" b="9868"/>
          <a:stretch/>
        </p:blipFill>
        <p:spPr bwMode="auto">
          <a:xfrm>
            <a:off x="2035168" y="1542080"/>
            <a:ext cx="6541476" cy="292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Prediction: Manually</a:t>
            </a:r>
            <a:endParaRPr lang="en-US" dirty="0"/>
          </a:p>
        </p:txBody>
      </p:sp>
      <p:sp>
        <p:nvSpPr>
          <p:cNvPr id="4" name="TextBox 3"/>
          <p:cNvSpPr txBox="1"/>
          <p:nvPr/>
        </p:nvSpPr>
        <p:spPr>
          <a:xfrm>
            <a:off x="92990" y="1704813"/>
            <a:ext cx="1957267" cy="1200329"/>
          </a:xfrm>
          <a:prstGeom prst="rect">
            <a:avLst/>
          </a:prstGeom>
          <a:noFill/>
        </p:spPr>
        <p:txBody>
          <a:bodyPr wrap="none" rtlCol="0">
            <a:spAutoFit/>
          </a:bodyPr>
          <a:lstStyle/>
          <a:p>
            <a:r>
              <a:rPr lang="en-US" dirty="0" smtClean="0"/>
              <a:t>Year: 1997</a:t>
            </a:r>
          </a:p>
          <a:p>
            <a:r>
              <a:rPr lang="en-US" dirty="0" smtClean="0"/>
              <a:t>Income: 60,000</a:t>
            </a:r>
          </a:p>
          <a:p>
            <a:r>
              <a:rPr lang="en-US" dirty="0" smtClean="0"/>
              <a:t>Population: 80,000</a:t>
            </a:r>
          </a:p>
          <a:p>
            <a:r>
              <a:rPr lang="en-US" dirty="0" smtClean="0"/>
              <a:t>Gender: M</a:t>
            </a:r>
            <a:endParaRPr lang="en-US" dirty="0"/>
          </a:p>
        </p:txBody>
      </p:sp>
      <p:cxnSp>
        <p:nvCxnSpPr>
          <p:cNvPr id="6" name="Straight Arrow Connector 5"/>
          <p:cNvCxnSpPr/>
          <p:nvPr/>
        </p:nvCxnSpPr>
        <p:spPr>
          <a:xfrm>
            <a:off x="2750950" y="2177511"/>
            <a:ext cx="821412" cy="14568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89715" y="3851329"/>
            <a:ext cx="658678" cy="1627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07431" y="5052447"/>
            <a:ext cx="2937763" cy="1200329"/>
          </a:xfrm>
          <a:prstGeom prst="rect">
            <a:avLst/>
          </a:prstGeom>
          <a:noFill/>
        </p:spPr>
        <p:txBody>
          <a:bodyPr wrap="square" rtlCol="0">
            <a:spAutoFit/>
          </a:bodyPr>
          <a:lstStyle/>
          <a:p>
            <a:r>
              <a:rPr lang="en-US" dirty="0" smtClean="0"/>
              <a:t>Note: Only two classifiers for 1997 and later.</a:t>
            </a:r>
          </a:p>
          <a:p>
            <a:r>
              <a:rPr lang="en-US" dirty="0" smtClean="0"/>
              <a:t>Income, population, and gender do not play any roles.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4" name="TextBox 3"/>
          <p:cNvSpPr txBox="1"/>
          <p:nvPr/>
        </p:nvSpPr>
        <p:spPr>
          <a:xfrm>
            <a:off x="3099661" y="5835112"/>
            <a:ext cx="2148986" cy="369332"/>
          </a:xfrm>
          <a:prstGeom prst="rect">
            <a:avLst/>
          </a:prstGeom>
          <a:noFill/>
        </p:spPr>
        <p:txBody>
          <a:bodyPr wrap="none" rtlCol="0">
            <a:spAutoFit/>
          </a:bodyPr>
          <a:lstStyle/>
          <a:p>
            <a:r>
              <a:rPr lang="en-US" dirty="0" smtClean="0"/>
              <a:t>Result: Mountain full</a:t>
            </a:r>
            <a:endParaRPr lang="en-US" dirty="0"/>
          </a:p>
        </p:txBody>
      </p:sp>
      <p:pic>
        <p:nvPicPr>
          <p:cNvPr id="911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11245" r="51515" b="42660"/>
          <a:stretch/>
        </p:blipFill>
        <p:spPr bwMode="auto">
          <a:xfrm>
            <a:off x="1026942" y="1213394"/>
            <a:ext cx="7277680" cy="463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Errors: Tree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68989364"/>
              </p:ext>
            </p:extLst>
          </p:nvPr>
        </p:nvGraphicFramePr>
        <p:xfrm>
          <a:off x="980697" y="1561356"/>
          <a:ext cx="7451706" cy="2236923"/>
        </p:xfrm>
        <a:graphic>
          <a:graphicData uri="http://schemas.openxmlformats.org/drawingml/2006/table">
            <a:tbl>
              <a:tblPr firstRow="1" firstCol="1" bandRow="1">
                <a:tableStyleId>{5940675A-B579-460E-94D1-54222C63F5DA}</a:tableStyleId>
              </a:tblPr>
              <a:tblGrid>
                <a:gridCol w="1054442"/>
                <a:gridCol w="1054442"/>
                <a:gridCol w="857676"/>
                <a:gridCol w="857676"/>
                <a:gridCol w="1054442"/>
                <a:gridCol w="857676"/>
                <a:gridCol w="857676"/>
                <a:gridCol w="857676"/>
              </a:tblGrid>
              <a:tr h="497094">
                <a:tc>
                  <a:txBody>
                    <a:bodyPr/>
                    <a:lstStyle/>
                    <a:p>
                      <a:pPr marL="0" marR="0" algn="ctr">
                        <a:spcBef>
                          <a:spcPts val="0"/>
                        </a:spcBef>
                        <a:spcAft>
                          <a:spcPts val="0"/>
                        </a:spcAft>
                      </a:pPr>
                      <a:r>
                        <a:rPr lang="en-US" sz="1600" dirty="0">
                          <a:effectLst/>
                        </a:rPr>
                        <a:t>Predicted</a:t>
                      </a:r>
                      <a:endParaRPr lang="en-US" sz="1600" b="1" dirty="0">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lgn="ctr">
                        <a:spcBef>
                          <a:spcPts val="0"/>
                        </a:spcBef>
                        <a:spcAft>
                          <a:spcPts val="0"/>
                        </a:spcAft>
                      </a:pPr>
                      <a:r>
                        <a:rPr lang="en-US" sz="1600">
                          <a:effectLst/>
                        </a:rPr>
                        <a:t>MTN full (actual)</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lgn="ctr">
                        <a:spcBef>
                          <a:spcPts val="0"/>
                        </a:spcBef>
                        <a:spcAft>
                          <a:spcPts val="0"/>
                        </a:spcAft>
                      </a:pPr>
                      <a:r>
                        <a:rPr lang="en-US" sz="1600">
                          <a:effectLst/>
                        </a:rPr>
                        <a:t>Track (actual)</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lgn="ctr">
                        <a:spcBef>
                          <a:spcPts val="0"/>
                        </a:spcBef>
                        <a:spcAft>
                          <a:spcPts val="0"/>
                        </a:spcAft>
                      </a:pPr>
                      <a:r>
                        <a:rPr lang="en-US" sz="1600">
                          <a:effectLst/>
                        </a:rPr>
                        <a:t>Tour (actual)</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lgn="ctr">
                        <a:spcBef>
                          <a:spcPts val="0"/>
                        </a:spcBef>
                        <a:spcAft>
                          <a:spcPts val="0"/>
                        </a:spcAft>
                      </a:pPr>
                      <a:r>
                        <a:rPr lang="en-US" sz="1600">
                          <a:effectLst/>
                        </a:rPr>
                        <a:t>Mountain (actual)</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lgn="ctr">
                        <a:spcBef>
                          <a:spcPts val="0"/>
                        </a:spcBef>
                        <a:spcAft>
                          <a:spcPts val="0"/>
                        </a:spcAft>
                      </a:pPr>
                      <a:r>
                        <a:rPr lang="en-US" sz="1600">
                          <a:effectLst/>
                        </a:rPr>
                        <a:t>Hybrid (actual)</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lgn="ctr">
                        <a:spcBef>
                          <a:spcPts val="0"/>
                        </a:spcBef>
                        <a:spcAft>
                          <a:spcPts val="0"/>
                        </a:spcAft>
                      </a:pPr>
                      <a:r>
                        <a:rPr lang="en-US" sz="1600">
                          <a:effectLst/>
                        </a:rPr>
                        <a:t>Race (actual)</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lgn="ctr">
                        <a:spcBef>
                          <a:spcPts val="0"/>
                        </a:spcBef>
                        <a:spcAft>
                          <a:spcPts val="0"/>
                        </a:spcAft>
                      </a:pPr>
                      <a:r>
                        <a:rPr lang="en-US" sz="1600" dirty="0">
                          <a:effectLst/>
                        </a:rPr>
                        <a:t>Road (actual)</a:t>
                      </a:r>
                      <a:endParaRPr lang="en-US" sz="1600" b="1" dirty="0">
                        <a:solidFill>
                          <a:srgbClr val="000000"/>
                        </a:solidFill>
                        <a:effectLst/>
                        <a:latin typeface="Calibri"/>
                        <a:ea typeface="Times New Roman"/>
                        <a:cs typeface="Times New Roman"/>
                      </a:endParaRPr>
                    </a:p>
                  </a:txBody>
                  <a:tcPr marL="101679" marR="101679" marT="0" marB="0">
                    <a:solidFill>
                      <a:srgbClr val="FFFFCC"/>
                    </a:solidFill>
                  </a:tcPr>
                </a:tc>
              </a:tr>
              <a:tr h="248547">
                <a:tc>
                  <a:txBody>
                    <a:bodyPr/>
                    <a:lstStyle/>
                    <a:p>
                      <a:pPr marL="0" marR="0" algn="ctr">
                        <a:spcBef>
                          <a:spcPts val="0"/>
                        </a:spcBef>
                        <a:spcAft>
                          <a:spcPts val="0"/>
                        </a:spcAft>
                      </a:pPr>
                      <a:r>
                        <a:rPr lang="en-US" sz="1600">
                          <a:effectLst/>
                        </a:rPr>
                        <a:t>MTN full</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spcBef>
                          <a:spcPts val="0"/>
                        </a:spcBef>
                        <a:spcAft>
                          <a:spcPts val="0"/>
                        </a:spcAft>
                        <a:tabLst>
                          <a:tab pos="393700" algn="r"/>
                        </a:tabLst>
                      </a:pPr>
                      <a:r>
                        <a:rPr lang="en-US" sz="1600" kern="1000" dirty="0">
                          <a:effectLst/>
                        </a:rPr>
                        <a:t>	</a:t>
                      </a:r>
                      <a:r>
                        <a:rPr lang="en-US" sz="1600" b="1" kern="1000" dirty="0">
                          <a:effectLst/>
                        </a:rPr>
                        <a:t>1901</a:t>
                      </a:r>
                      <a:endParaRPr lang="en-US" sz="1600" b="1" kern="1000" dirty="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2542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85115" algn="r"/>
                        </a:tabLst>
                      </a:pPr>
                      <a:r>
                        <a:rPr lang="en-US" sz="1600" kern="1000">
                          <a:effectLst/>
                        </a:rPr>
                        <a:t>212</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82905" algn="r"/>
                        </a:tabLst>
                      </a:pPr>
                      <a:r>
                        <a:rPr lang="en-US" sz="1600" kern="1000" dirty="0">
                          <a:effectLst/>
                        </a:rPr>
                        <a:t>	</a:t>
                      </a:r>
                      <a:r>
                        <a:rPr lang="en-US" sz="1600" kern="1000" dirty="0" smtClean="0">
                          <a:effectLst/>
                        </a:rPr>
                        <a:t>1029</a:t>
                      </a:r>
                      <a:endParaRPr lang="en-US" sz="1600" kern="1000" dirty="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71780" algn="r"/>
                        </a:tabLst>
                      </a:pPr>
                      <a:r>
                        <a:rPr lang="en-US" sz="1600" kern="1000">
                          <a:effectLst/>
                        </a:rPr>
                        <a:t>	53</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60045" algn="r"/>
                        </a:tabLst>
                      </a:pPr>
                      <a:r>
                        <a:rPr lang="en-US" sz="1600" kern="1000">
                          <a:effectLst/>
                        </a:rPr>
                        <a:t>	1074</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34010" algn="r"/>
                        </a:tabLst>
                      </a:pPr>
                      <a:r>
                        <a:rPr lang="en-US" sz="1600" kern="1000">
                          <a:effectLst/>
                        </a:rPr>
                        <a:t>	1147</a:t>
                      </a:r>
                      <a:endParaRPr lang="en-US" sz="1600" kern="1000">
                        <a:effectLst/>
                        <a:latin typeface="Calibri"/>
                        <a:ea typeface="Times New Roman"/>
                        <a:cs typeface="Times New Roman"/>
                      </a:endParaRPr>
                    </a:p>
                  </a:txBody>
                  <a:tcPr marL="101679" marR="101679" marT="0" marB="0"/>
                </a:tc>
              </a:tr>
              <a:tr h="248547">
                <a:tc>
                  <a:txBody>
                    <a:bodyPr/>
                    <a:lstStyle/>
                    <a:p>
                      <a:pPr marL="0" marR="0" algn="ctr">
                        <a:spcBef>
                          <a:spcPts val="0"/>
                        </a:spcBef>
                        <a:spcAft>
                          <a:spcPts val="0"/>
                        </a:spcAft>
                      </a:pPr>
                      <a:r>
                        <a:rPr lang="en-US" sz="1600">
                          <a:effectLst/>
                        </a:rPr>
                        <a:t>Track</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spcBef>
                          <a:spcPts val="0"/>
                        </a:spcBef>
                        <a:spcAft>
                          <a:spcPts val="0"/>
                        </a:spcAft>
                        <a:tabLst>
                          <a:tab pos="393700"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25425" algn="r"/>
                        </a:tabLst>
                      </a:pPr>
                      <a:r>
                        <a:rPr lang="en-US" sz="1600" kern="1000" dirty="0">
                          <a:effectLst/>
                        </a:rPr>
                        <a:t>	</a:t>
                      </a:r>
                      <a:r>
                        <a:rPr lang="en-US" sz="1600" b="1" kern="1000" dirty="0">
                          <a:effectLst/>
                        </a:rPr>
                        <a:t>0</a:t>
                      </a:r>
                      <a:endParaRPr lang="en-US" sz="1600" b="1" kern="1000" dirty="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8511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8290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71780"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6004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34010" algn="r"/>
                        </a:tabLst>
                      </a:pPr>
                      <a:r>
                        <a:rPr lang="en-US" sz="1600" kern="1000">
                          <a:effectLst/>
                        </a:rPr>
                        <a:t>	0</a:t>
                      </a:r>
                      <a:endParaRPr lang="en-US" sz="1600" kern="1000">
                        <a:effectLst/>
                        <a:latin typeface="Calibri"/>
                        <a:ea typeface="Times New Roman"/>
                        <a:cs typeface="Times New Roman"/>
                      </a:endParaRPr>
                    </a:p>
                  </a:txBody>
                  <a:tcPr marL="101679" marR="101679" marT="0" marB="0"/>
                </a:tc>
              </a:tr>
              <a:tr h="248547">
                <a:tc>
                  <a:txBody>
                    <a:bodyPr/>
                    <a:lstStyle/>
                    <a:p>
                      <a:pPr marL="0" marR="0" algn="ctr">
                        <a:spcBef>
                          <a:spcPts val="0"/>
                        </a:spcBef>
                        <a:spcAft>
                          <a:spcPts val="0"/>
                        </a:spcAft>
                      </a:pPr>
                      <a:r>
                        <a:rPr lang="en-US" sz="1600">
                          <a:effectLst/>
                        </a:rPr>
                        <a:t>Tour</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spcBef>
                          <a:spcPts val="0"/>
                        </a:spcBef>
                        <a:spcAft>
                          <a:spcPts val="0"/>
                        </a:spcAft>
                        <a:tabLst>
                          <a:tab pos="393700"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2542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85115" algn="r"/>
                        </a:tabLst>
                      </a:pPr>
                      <a:r>
                        <a:rPr lang="en-US" sz="1600" b="1" kern="1000" dirty="0">
                          <a:effectLst/>
                        </a:rPr>
                        <a:t>	0</a:t>
                      </a:r>
                      <a:endParaRPr lang="en-US" sz="1600" b="1" kern="1000" dirty="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8290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71780"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6004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34010" algn="r"/>
                        </a:tabLst>
                      </a:pPr>
                      <a:r>
                        <a:rPr lang="en-US" sz="1600" kern="1000">
                          <a:effectLst/>
                        </a:rPr>
                        <a:t>	0</a:t>
                      </a:r>
                      <a:endParaRPr lang="en-US" sz="1600" kern="1000">
                        <a:effectLst/>
                        <a:latin typeface="Calibri"/>
                        <a:ea typeface="Times New Roman"/>
                        <a:cs typeface="Times New Roman"/>
                      </a:endParaRPr>
                    </a:p>
                  </a:txBody>
                  <a:tcPr marL="101679" marR="101679" marT="0" marB="0"/>
                </a:tc>
              </a:tr>
              <a:tr h="248547">
                <a:tc>
                  <a:txBody>
                    <a:bodyPr/>
                    <a:lstStyle/>
                    <a:p>
                      <a:pPr marL="0" marR="0" algn="ctr">
                        <a:spcBef>
                          <a:spcPts val="0"/>
                        </a:spcBef>
                        <a:spcAft>
                          <a:spcPts val="0"/>
                        </a:spcAft>
                      </a:pPr>
                      <a:r>
                        <a:rPr lang="en-US" sz="1600">
                          <a:effectLst/>
                        </a:rPr>
                        <a:t>Mountain</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spcBef>
                          <a:spcPts val="0"/>
                        </a:spcBef>
                        <a:spcAft>
                          <a:spcPts val="0"/>
                        </a:spcAft>
                        <a:tabLst>
                          <a:tab pos="393700" algn="r"/>
                        </a:tabLst>
                      </a:pPr>
                      <a:r>
                        <a:rPr lang="en-US" sz="1600" kern="1000">
                          <a:effectLst/>
                        </a:rPr>
                        <a:t>	239</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2542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85115" algn="r"/>
                        </a:tabLst>
                      </a:pPr>
                      <a:r>
                        <a:rPr lang="en-US" sz="1600" kern="1000">
                          <a:effectLst/>
                        </a:rPr>
                        <a:t>	76</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82905" algn="r"/>
                        </a:tabLst>
                      </a:pPr>
                      <a:r>
                        <a:rPr lang="en-US" sz="1600" kern="1000" dirty="0">
                          <a:effectLst/>
                        </a:rPr>
                        <a:t>	</a:t>
                      </a:r>
                      <a:r>
                        <a:rPr lang="en-US" sz="1600" b="1" kern="1000" dirty="0">
                          <a:effectLst/>
                        </a:rPr>
                        <a:t>530</a:t>
                      </a:r>
                      <a:endParaRPr lang="en-US" sz="1600" b="1" kern="1000" dirty="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71780" algn="r"/>
                        </a:tabLst>
                      </a:pPr>
                      <a:r>
                        <a:rPr lang="en-US" sz="1600" kern="1000">
                          <a:effectLst/>
                        </a:rPr>
                        <a:t>	110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60045" algn="r"/>
                        </a:tabLst>
                      </a:pPr>
                      <a:r>
                        <a:rPr lang="en-US" sz="1600" kern="1000">
                          <a:effectLst/>
                        </a:rPr>
                        <a:t>	374</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34010" algn="r"/>
                        </a:tabLst>
                      </a:pPr>
                      <a:r>
                        <a:rPr lang="en-US" sz="1600" kern="1000">
                          <a:effectLst/>
                        </a:rPr>
                        <a:t>	166</a:t>
                      </a:r>
                      <a:endParaRPr lang="en-US" sz="1600" kern="1000">
                        <a:effectLst/>
                        <a:latin typeface="Calibri"/>
                        <a:ea typeface="Times New Roman"/>
                        <a:cs typeface="Times New Roman"/>
                      </a:endParaRPr>
                    </a:p>
                  </a:txBody>
                  <a:tcPr marL="101679" marR="101679" marT="0" marB="0"/>
                </a:tc>
              </a:tr>
              <a:tr h="248547">
                <a:tc>
                  <a:txBody>
                    <a:bodyPr/>
                    <a:lstStyle/>
                    <a:p>
                      <a:pPr marL="0" marR="0" algn="ctr">
                        <a:spcBef>
                          <a:spcPts val="0"/>
                        </a:spcBef>
                        <a:spcAft>
                          <a:spcPts val="0"/>
                        </a:spcAft>
                      </a:pPr>
                      <a:r>
                        <a:rPr lang="en-US" sz="1600">
                          <a:effectLst/>
                        </a:rPr>
                        <a:t>Hybrid</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spcBef>
                          <a:spcPts val="0"/>
                        </a:spcBef>
                        <a:spcAft>
                          <a:spcPts val="0"/>
                        </a:spcAft>
                        <a:tabLst>
                          <a:tab pos="393700"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2542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8511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8290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71780" algn="r"/>
                        </a:tabLst>
                      </a:pPr>
                      <a:r>
                        <a:rPr lang="en-US" sz="1600" kern="1000" dirty="0">
                          <a:effectLst/>
                        </a:rPr>
                        <a:t>	</a:t>
                      </a:r>
                      <a:r>
                        <a:rPr lang="en-US" sz="1600" b="1" kern="1000" dirty="0">
                          <a:effectLst/>
                        </a:rPr>
                        <a:t>0</a:t>
                      </a:r>
                      <a:endParaRPr lang="en-US" sz="1600" b="1" kern="1000" dirty="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60045"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34010" algn="r"/>
                        </a:tabLst>
                      </a:pPr>
                      <a:r>
                        <a:rPr lang="en-US" sz="1600" kern="1000">
                          <a:effectLst/>
                        </a:rPr>
                        <a:t>	0</a:t>
                      </a:r>
                      <a:endParaRPr lang="en-US" sz="1600" kern="1000">
                        <a:effectLst/>
                        <a:latin typeface="Calibri"/>
                        <a:ea typeface="Times New Roman"/>
                        <a:cs typeface="Times New Roman"/>
                      </a:endParaRPr>
                    </a:p>
                  </a:txBody>
                  <a:tcPr marL="101679" marR="101679" marT="0" marB="0"/>
                </a:tc>
              </a:tr>
              <a:tr h="248547">
                <a:tc>
                  <a:txBody>
                    <a:bodyPr/>
                    <a:lstStyle/>
                    <a:p>
                      <a:pPr marL="0" marR="0" algn="ctr">
                        <a:spcBef>
                          <a:spcPts val="0"/>
                        </a:spcBef>
                        <a:spcAft>
                          <a:spcPts val="0"/>
                        </a:spcAft>
                      </a:pPr>
                      <a:r>
                        <a:rPr lang="en-US" sz="1600">
                          <a:effectLst/>
                        </a:rPr>
                        <a:t>Race</a:t>
                      </a:r>
                      <a:endParaRPr lang="en-US" sz="1600" b="1">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spcBef>
                          <a:spcPts val="0"/>
                        </a:spcBef>
                        <a:spcAft>
                          <a:spcPts val="0"/>
                        </a:spcAft>
                        <a:tabLst>
                          <a:tab pos="393700" algn="r"/>
                        </a:tabLst>
                      </a:pPr>
                      <a:r>
                        <a:rPr lang="en-US" sz="1600" kern="1000">
                          <a:effectLst/>
                        </a:rPr>
                        <a:t>	1773</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25425" algn="r"/>
                        </a:tabLst>
                      </a:pPr>
                      <a:r>
                        <a:rPr lang="en-US" sz="1600" kern="1000">
                          <a:effectLst/>
                        </a:rPr>
                        <a:t>	2</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85115" algn="r"/>
                        </a:tabLst>
                      </a:pPr>
                      <a:r>
                        <a:rPr lang="en-US" sz="1600" kern="1000">
                          <a:effectLst/>
                        </a:rPr>
                        <a:t>	339</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82905" algn="r"/>
                        </a:tabLst>
                      </a:pPr>
                      <a:r>
                        <a:rPr lang="en-US" sz="1600" kern="1000">
                          <a:effectLst/>
                        </a:rPr>
                        <a:t>	577</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71780" algn="r"/>
                        </a:tabLst>
                      </a:pPr>
                      <a:r>
                        <a:rPr lang="en-US" sz="1600" kern="1000">
                          <a:effectLst/>
                        </a:rPr>
                        <a:t>	135</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60045" algn="r"/>
                        </a:tabLst>
                      </a:pPr>
                      <a:r>
                        <a:rPr lang="en-US" sz="1600" kern="1000" dirty="0">
                          <a:effectLst/>
                        </a:rPr>
                        <a:t>	</a:t>
                      </a:r>
                      <a:r>
                        <a:rPr lang="en-US" sz="1600" b="1" kern="1000" dirty="0">
                          <a:effectLst/>
                        </a:rPr>
                        <a:t>1849</a:t>
                      </a:r>
                      <a:endParaRPr lang="en-US" sz="1600" b="1" kern="1000" dirty="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34010" algn="r"/>
                        </a:tabLst>
                      </a:pPr>
                      <a:r>
                        <a:rPr lang="en-US" sz="1600" kern="1000">
                          <a:effectLst/>
                        </a:rPr>
                        <a:t>	1494</a:t>
                      </a:r>
                      <a:endParaRPr lang="en-US" sz="1600" kern="1000">
                        <a:effectLst/>
                        <a:latin typeface="Calibri"/>
                        <a:ea typeface="Times New Roman"/>
                        <a:cs typeface="Times New Roman"/>
                      </a:endParaRPr>
                    </a:p>
                  </a:txBody>
                  <a:tcPr marL="101679" marR="101679" marT="0" marB="0"/>
                </a:tc>
              </a:tr>
              <a:tr h="248547">
                <a:tc>
                  <a:txBody>
                    <a:bodyPr/>
                    <a:lstStyle/>
                    <a:p>
                      <a:pPr marL="0" marR="0" algn="ctr">
                        <a:spcBef>
                          <a:spcPts val="0"/>
                        </a:spcBef>
                        <a:spcAft>
                          <a:spcPts val="0"/>
                        </a:spcAft>
                      </a:pPr>
                      <a:r>
                        <a:rPr lang="en-US" sz="1600" dirty="0">
                          <a:effectLst/>
                        </a:rPr>
                        <a:t>Road</a:t>
                      </a:r>
                      <a:endParaRPr lang="en-US" sz="1600" b="1" dirty="0">
                        <a:solidFill>
                          <a:srgbClr val="000000"/>
                        </a:solidFill>
                        <a:effectLst/>
                        <a:latin typeface="Calibri"/>
                        <a:ea typeface="Times New Roman"/>
                        <a:cs typeface="Times New Roman"/>
                      </a:endParaRPr>
                    </a:p>
                  </a:txBody>
                  <a:tcPr marL="101679" marR="101679" marT="0" marB="0">
                    <a:solidFill>
                      <a:srgbClr val="FFFFCC"/>
                    </a:solidFill>
                  </a:tcPr>
                </a:tc>
                <a:tc>
                  <a:txBody>
                    <a:bodyPr/>
                    <a:lstStyle/>
                    <a:p>
                      <a:pPr marL="0" marR="0">
                        <a:spcBef>
                          <a:spcPts val="0"/>
                        </a:spcBef>
                        <a:spcAft>
                          <a:spcPts val="0"/>
                        </a:spcAft>
                        <a:tabLst>
                          <a:tab pos="393700" algn="r"/>
                        </a:tabLst>
                      </a:pPr>
                      <a:r>
                        <a:rPr lang="en-US" sz="1600" kern="1000">
                          <a:effectLst/>
                        </a:rPr>
                        <a:t>	0</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25425" algn="r"/>
                        </a:tabLst>
                      </a:pPr>
                      <a:r>
                        <a:rPr lang="en-US" sz="1600" kern="1000">
                          <a:effectLst/>
                        </a:rPr>
                        <a:t>	19</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85115" algn="r"/>
                        </a:tabLst>
                      </a:pPr>
                      <a:r>
                        <a:rPr lang="en-US" sz="1600" kern="1000">
                          <a:effectLst/>
                        </a:rPr>
                        <a:t>	93</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82905" algn="r"/>
                        </a:tabLst>
                      </a:pPr>
                      <a:r>
                        <a:rPr lang="en-US" sz="1600" kern="1000">
                          <a:effectLst/>
                        </a:rPr>
                        <a:t>	83</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271780" algn="r"/>
                        </a:tabLst>
                      </a:pPr>
                      <a:r>
                        <a:rPr lang="en-US" sz="1600" kern="1000">
                          <a:effectLst/>
                        </a:rPr>
                        <a:t>	25</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60045" algn="r"/>
                        </a:tabLst>
                      </a:pPr>
                      <a:r>
                        <a:rPr lang="en-US" sz="1600" kern="1000">
                          <a:effectLst/>
                        </a:rPr>
                        <a:t>	37</a:t>
                      </a:r>
                      <a:endParaRPr lang="en-US" sz="1600" kern="1000">
                        <a:effectLst/>
                        <a:latin typeface="Calibri"/>
                        <a:ea typeface="Times New Roman"/>
                        <a:cs typeface="Times New Roman"/>
                      </a:endParaRPr>
                    </a:p>
                  </a:txBody>
                  <a:tcPr marL="101679" marR="101679" marT="0" marB="0"/>
                </a:tc>
                <a:tc>
                  <a:txBody>
                    <a:bodyPr/>
                    <a:lstStyle/>
                    <a:p>
                      <a:pPr marL="0" marR="0">
                        <a:spcBef>
                          <a:spcPts val="0"/>
                        </a:spcBef>
                        <a:spcAft>
                          <a:spcPts val="0"/>
                        </a:spcAft>
                        <a:tabLst>
                          <a:tab pos="334010" algn="r"/>
                        </a:tabLst>
                      </a:pPr>
                      <a:r>
                        <a:rPr lang="en-US" sz="1600" kern="1000" dirty="0">
                          <a:effectLst/>
                        </a:rPr>
                        <a:t>	</a:t>
                      </a:r>
                      <a:r>
                        <a:rPr lang="en-US" sz="1600" b="1" kern="1000" dirty="0">
                          <a:effectLst/>
                        </a:rPr>
                        <a:t>124</a:t>
                      </a:r>
                      <a:endParaRPr lang="en-US" sz="1600" b="1" kern="1000" dirty="0">
                        <a:effectLst/>
                        <a:latin typeface="Calibri"/>
                        <a:ea typeface="Times New Roman"/>
                        <a:cs typeface="Times New Roman"/>
                      </a:endParaRPr>
                    </a:p>
                  </a:txBody>
                  <a:tcPr marL="101679" marR="101679" marT="0" marB="0"/>
                </a:tc>
              </a:tr>
            </a:tbl>
          </a:graphicData>
        </a:graphic>
      </p:graphicFrame>
    </p:spTree>
    <p:extLst>
      <p:ext uri="{BB962C8B-B14F-4D97-AF65-F5344CB8AC3E}">
        <p14:creationId xmlns:p14="http://schemas.microsoft.com/office/powerpoint/2010/main" val="12547710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Validation</a:t>
            </a:r>
            <a:endParaRPr lang="en-US" dirty="0"/>
          </a:p>
        </p:txBody>
      </p:sp>
      <p:sp>
        <p:nvSpPr>
          <p:cNvPr id="4" name="TextBox 3"/>
          <p:cNvSpPr txBox="1"/>
          <p:nvPr/>
        </p:nvSpPr>
        <p:spPr>
          <a:xfrm>
            <a:off x="838200" y="3413760"/>
            <a:ext cx="7559040" cy="2308324"/>
          </a:xfrm>
          <a:prstGeom prst="rect">
            <a:avLst/>
          </a:prstGeom>
          <a:noFill/>
        </p:spPr>
        <p:txBody>
          <a:bodyPr wrap="square" rtlCol="0">
            <a:spAutoFit/>
          </a:bodyPr>
          <a:lstStyle/>
          <a:p>
            <a:r>
              <a:rPr lang="en-US" dirty="0" smtClean="0"/>
              <a:t>The data set is divided into folds (1…5). A model is estimated on 5 data sets which contain all data except that in one of the folds. The holdout data is used for testing.</a:t>
            </a:r>
          </a:p>
          <a:p>
            <a:r>
              <a:rPr lang="en-US" dirty="0" smtClean="0"/>
              <a:t>The error measures should be roughly equal across all estimates.</a:t>
            </a:r>
          </a:p>
          <a:p>
            <a:r>
              <a:rPr lang="en-US" dirty="0" smtClean="0"/>
              <a:t>If they are radically different, then the model depends too heavily on that specific set of data and is probably not going to work well on other data sets.</a:t>
            </a:r>
          </a:p>
          <a:p>
            <a:r>
              <a:rPr lang="en-US" dirty="0" smtClean="0"/>
              <a:t>The results here show highly consistent error measures so the model is likely to be robust and work equally well on other data.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39190383"/>
              </p:ext>
            </p:extLst>
          </p:nvPr>
        </p:nvGraphicFramePr>
        <p:xfrm>
          <a:off x="1954212" y="1272540"/>
          <a:ext cx="5467668" cy="1920240"/>
        </p:xfrm>
        <a:graphic>
          <a:graphicData uri="http://schemas.openxmlformats.org/drawingml/2006/table">
            <a:tbl>
              <a:tblPr/>
              <a:tblGrid>
                <a:gridCol w="1152916"/>
                <a:gridCol w="826135"/>
                <a:gridCol w="826135"/>
                <a:gridCol w="999299"/>
                <a:gridCol w="826135"/>
                <a:gridCol w="837048"/>
              </a:tblGrid>
              <a:tr h="0">
                <a:tc>
                  <a:txBody>
                    <a:bodyPr/>
                    <a:lstStyle/>
                    <a:p>
                      <a:pPr marL="0" marR="0" algn="ctr">
                        <a:spcBef>
                          <a:spcPts val="0"/>
                        </a:spcBef>
                        <a:spcAft>
                          <a:spcPts val="0"/>
                        </a:spcAft>
                      </a:pPr>
                      <a:r>
                        <a:rPr lang="en-US" sz="1800" b="1" dirty="0">
                          <a:solidFill>
                            <a:srgbClr val="000000"/>
                          </a:solidFill>
                          <a:latin typeface="Calibri"/>
                          <a:ea typeface="Times New Roman"/>
                          <a:cs typeface="Times New Roman"/>
                        </a:rPr>
                        <a:t>Error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Pass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Fail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Log Like.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Lift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00"/>
                          </a:solidFill>
                          <a:latin typeface="Calibri"/>
                          <a:ea typeface="Times New Roman"/>
                          <a:cs typeface="Times New Roman"/>
                        </a:rPr>
                        <a:t>RMSE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800" b="1">
                          <a:solidFill>
                            <a:srgbClr val="000000"/>
                          </a:solidFill>
                          <a:latin typeface="Calibri"/>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2092</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4189</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a:latin typeface="Calibri"/>
                          <a:ea typeface="Times New Roman"/>
                          <a:cs typeface="Times New Roman"/>
                        </a:rPr>
                        <a:t>-</a:t>
                      </a:r>
                      <a:r>
                        <a:rPr lang="en-US" sz="1800" kern="1000" dirty="0" smtClean="0">
                          <a:latin typeface="Calibri"/>
                          <a:ea typeface="Times New Roman"/>
                          <a:cs typeface="Times New Roman"/>
                        </a:rPr>
                        <a:t>1.4654</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0.1198</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0.6676</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800" b="1">
                          <a:solidFill>
                            <a:srgbClr val="000000"/>
                          </a:solidFill>
                          <a:latin typeface="Calibri"/>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2097</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4185</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a:latin typeface="Calibri"/>
                          <a:ea typeface="Times New Roman"/>
                          <a:cs typeface="Times New Roman"/>
                        </a:rPr>
                        <a:t>-</a:t>
                      </a:r>
                      <a:r>
                        <a:rPr lang="en-US" sz="1800" kern="1000" dirty="0" smtClean="0">
                          <a:latin typeface="Calibri"/>
                          <a:ea typeface="Times New Roman"/>
                          <a:cs typeface="Times New Roman"/>
                        </a:rPr>
                        <a:t>1.4662</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0.1189</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0.6677</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800" b="1">
                          <a:solidFill>
                            <a:srgbClr val="000000"/>
                          </a:solidFill>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2097</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4186</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a:latin typeface="Calibri"/>
                          <a:ea typeface="Times New Roman"/>
                          <a:cs typeface="Times New Roman"/>
                        </a:rPr>
                        <a:t>-</a:t>
                      </a:r>
                      <a:r>
                        <a:rPr lang="en-US" sz="1800" kern="1000" dirty="0" smtClean="0">
                          <a:latin typeface="Calibri"/>
                          <a:ea typeface="Times New Roman"/>
                          <a:cs typeface="Times New Roman"/>
                        </a:rPr>
                        <a:t>1.4664</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0.1190</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0.6674</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800" b="1">
                          <a:solidFill>
                            <a:srgbClr val="000000"/>
                          </a:solidFill>
                          <a:latin typeface="Calibri"/>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2095</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4187</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a:latin typeface="Calibri"/>
                          <a:ea typeface="Times New Roman"/>
                          <a:cs typeface="Times New Roman"/>
                        </a:rPr>
                        <a:t>-</a:t>
                      </a:r>
                      <a:r>
                        <a:rPr lang="en-US" sz="1800" kern="1000" dirty="0" smtClean="0">
                          <a:latin typeface="Calibri"/>
                          <a:ea typeface="Times New Roman"/>
                          <a:cs typeface="Times New Roman"/>
                        </a:rPr>
                        <a:t>1.4658</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0.1202</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0.6674</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800" b="1">
                          <a:solidFill>
                            <a:srgbClr val="000000"/>
                          </a:solidFill>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2092</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4191</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a:latin typeface="Calibri"/>
                          <a:ea typeface="Times New Roman"/>
                          <a:cs typeface="Times New Roman"/>
                        </a:rPr>
                        <a:t>-</a:t>
                      </a:r>
                      <a:r>
                        <a:rPr lang="en-US" sz="1800" kern="1000" dirty="0" smtClean="0">
                          <a:latin typeface="Calibri"/>
                          <a:ea typeface="Times New Roman"/>
                          <a:cs typeface="Times New Roman"/>
                        </a:rPr>
                        <a:t>1.4693</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0.1167</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0.6676</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800" b="1">
                          <a:solidFill>
                            <a:srgbClr val="000000"/>
                          </a:solidFill>
                          <a:latin typeface="Calibri"/>
                          <a:ea typeface="Times New Roman"/>
                          <a:cs typeface="Times New Roman"/>
                        </a:rPr>
                        <a:t>Avg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2094.6</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4187.6</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a:latin typeface="Calibri"/>
                          <a:ea typeface="Times New Roman"/>
                          <a:cs typeface="Times New Roman"/>
                        </a:rPr>
                        <a:t>-</a:t>
                      </a:r>
                      <a:r>
                        <a:rPr lang="en-US" sz="1800" kern="1000" dirty="0" smtClean="0">
                          <a:latin typeface="Calibri"/>
                          <a:ea typeface="Times New Roman"/>
                          <a:cs typeface="Times New Roman"/>
                        </a:rPr>
                        <a:t>1.4666</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0.1189</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kern="1000" dirty="0" smtClean="0">
                          <a:latin typeface="Calibri"/>
                          <a:ea typeface="Times New Roman"/>
                          <a:cs typeface="Times New Roman"/>
                        </a:rPr>
                        <a:t>0.6675</a:t>
                      </a:r>
                      <a:endParaRPr lang="en-US" sz="1800" kern="1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Measures</a:t>
            </a:r>
            <a:endParaRPr lang="en-US" dirty="0"/>
          </a:p>
        </p:txBody>
      </p:sp>
      <p:sp>
        <p:nvSpPr>
          <p:cNvPr id="3" name="TextBox 2"/>
          <p:cNvSpPr txBox="1"/>
          <p:nvPr/>
        </p:nvSpPr>
        <p:spPr>
          <a:xfrm>
            <a:off x="746760" y="1341120"/>
            <a:ext cx="7863840" cy="3970318"/>
          </a:xfrm>
          <a:prstGeom prst="rect">
            <a:avLst/>
          </a:prstGeom>
          <a:noFill/>
        </p:spPr>
        <p:txBody>
          <a:bodyPr wrap="square" rtlCol="0">
            <a:spAutoFit/>
          </a:bodyPr>
          <a:lstStyle/>
          <a:p>
            <a:r>
              <a:rPr lang="en-US" dirty="0" smtClean="0"/>
              <a:t>The pass/fail measures are counts of the number of predictions correct or incorrect. Each fold has about 6282 observations. </a:t>
            </a:r>
          </a:p>
          <a:p>
            <a:endParaRPr lang="en-US" dirty="0" smtClean="0"/>
          </a:p>
          <a:p>
            <a:r>
              <a:rPr lang="en-US" dirty="0" smtClean="0"/>
              <a:t>The log likelihood value is derived from the probability density function. Likelihood is the probability of each probability arising and is computed as the product of all of the probabilities. </a:t>
            </a:r>
          </a:p>
          <a:p>
            <a:endParaRPr lang="en-US" dirty="0" smtClean="0"/>
          </a:p>
          <a:p>
            <a:r>
              <a:rPr lang="en-US" dirty="0" smtClean="0"/>
              <a:t>Lift is the gain in predictive value of the model compared to random selection. Microsoft’s technical notes state that it is measured from the log of the actual probability. </a:t>
            </a:r>
          </a:p>
          <a:p>
            <a:endParaRPr lang="en-US" dirty="0" smtClean="0"/>
          </a:p>
          <a:p>
            <a:r>
              <a:rPr lang="en-US" dirty="0" smtClean="0"/>
              <a:t>RMSE for a categorical variable is slightly different from that used for continuous data. It is the square root of the mean of the squares of the complement of the probability scores (logs).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Neural Networks</a:t>
            </a:r>
            <a:endParaRPr lang="en-US"/>
          </a:p>
        </p:txBody>
      </p:sp>
      <p:sp>
        <p:nvSpPr>
          <p:cNvPr id="3" name="Oval 2"/>
          <p:cNvSpPr/>
          <p:nvPr/>
        </p:nvSpPr>
        <p:spPr>
          <a:xfrm>
            <a:off x="3916680" y="2636520"/>
            <a:ext cx="1584960" cy="13563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r>
              <a:rPr lang="el-GR" dirty="0" smtClean="0">
                <a:solidFill>
                  <a:schemeClr val="tx1"/>
                </a:solidFill>
              </a:rPr>
              <a:t>Σ</a:t>
            </a:r>
            <a:r>
              <a:rPr lang="en-US" dirty="0" err="1" smtClean="0">
                <a:solidFill>
                  <a:schemeClr val="tx1"/>
                </a:solidFill>
              </a:rPr>
              <a:t>w</a:t>
            </a:r>
            <a:r>
              <a:rPr lang="en-US" baseline="-25000" dirty="0" err="1" smtClean="0">
                <a:solidFill>
                  <a:schemeClr val="tx1"/>
                </a:solidFill>
              </a:rPr>
              <a:t>i</a:t>
            </a:r>
            <a:r>
              <a:rPr lang="en-US" dirty="0" err="1" smtClean="0">
                <a:solidFill>
                  <a:schemeClr val="tx1"/>
                </a:solidFill>
              </a:rPr>
              <a:t>V</a:t>
            </a:r>
            <a:r>
              <a:rPr lang="en-US" baseline="-25000" dirty="0" err="1" smtClean="0">
                <a:solidFill>
                  <a:schemeClr val="tx1"/>
                </a:solidFill>
              </a:rPr>
              <a:t>i</a:t>
            </a:r>
            <a:endParaRPr lang="en-US" baseline="-25000" dirty="0">
              <a:solidFill>
                <a:schemeClr val="tx1"/>
              </a:solidFill>
            </a:endParaRPr>
          </a:p>
        </p:txBody>
      </p:sp>
      <p:cxnSp>
        <p:nvCxnSpPr>
          <p:cNvPr id="5" name="Straight Arrow Connector 4"/>
          <p:cNvCxnSpPr>
            <a:endCxn id="3" idx="2"/>
          </p:cNvCxnSpPr>
          <p:nvPr/>
        </p:nvCxnSpPr>
        <p:spPr>
          <a:xfrm flipV="1">
            <a:off x="2971800" y="3314700"/>
            <a:ext cx="944880" cy="838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3" idx="3"/>
          </p:cNvCxnSpPr>
          <p:nvPr/>
        </p:nvCxnSpPr>
        <p:spPr>
          <a:xfrm flipV="1">
            <a:off x="3169923" y="3794246"/>
            <a:ext cx="978869" cy="4729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3" idx="1"/>
          </p:cNvCxnSpPr>
          <p:nvPr/>
        </p:nvCxnSpPr>
        <p:spPr>
          <a:xfrm>
            <a:off x="3291840" y="2621280"/>
            <a:ext cx="856952" cy="2138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7120" y="2362200"/>
            <a:ext cx="428322" cy="369332"/>
          </a:xfrm>
          <a:prstGeom prst="rect">
            <a:avLst/>
          </a:prstGeom>
          <a:noFill/>
        </p:spPr>
        <p:txBody>
          <a:bodyPr wrap="none" rtlCol="0">
            <a:spAutoFit/>
          </a:bodyPr>
          <a:lstStyle/>
          <a:p>
            <a:r>
              <a:rPr lang="en-US" dirty="0" smtClean="0"/>
              <a:t>w</a:t>
            </a:r>
            <a:r>
              <a:rPr lang="en-US" baseline="-25000" dirty="0" smtClean="0"/>
              <a:t>1</a:t>
            </a:r>
            <a:endParaRPr lang="en-US" baseline="-25000" dirty="0"/>
          </a:p>
        </p:txBody>
      </p:sp>
      <p:sp>
        <p:nvSpPr>
          <p:cNvPr id="13" name="TextBox 12"/>
          <p:cNvSpPr txBox="1"/>
          <p:nvPr/>
        </p:nvSpPr>
        <p:spPr>
          <a:xfrm>
            <a:off x="3413760" y="3246120"/>
            <a:ext cx="428322" cy="369332"/>
          </a:xfrm>
          <a:prstGeom prst="rect">
            <a:avLst/>
          </a:prstGeom>
          <a:noFill/>
        </p:spPr>
        <p:txBody>
          <a:bodyPr wrap="none" rtlCol="0">
            <a:spAutoFit/>
          </a:bodyPr>
          <a:lstStyle/>
          <a:p>
            <a:r>
              <a:rPr lang="en-US" dirty="0" smtClean="0"/>
              <a:t>w</a:t>
            </a:r>
            <a:r>
              <a:rPr lang="en-US" baseline="-25000" dirty="0" smtClean="0"/>
              <a:t>2</a:t>
            </a:r>
            <a:endParaRPr lang="en-US" baseline="-25000" dirty="0"/>
          </a:p>
        </p:txBody>
      </p:sp>
      <p:sp>
        <p:nvSpPr>
          <p:cNvPr id="14" name="TextBox 13"/>
          <p:cNvSpPr txBox="1"/>
          <p:nvPr/>
        </p:nvSpPr>
        <p:spPr>
          <a:xfrm>
            <a:off x="3749040" y="3870960"/>
            <a:ext cx="428322" cy="369332"/>
          </a:xfrm>
          <a:prstGeom prst="rect">
            <a:avLst/>
          </a:prstGeom>
          <a:noFill/>
        </p:spPr>
        <p:txBody>
          <a:bodyPr wrap="none" rtlCol="0">
            <a:spAutoFit/>
          </a:bodyPr>
          <a:lstStyle/>
          <a:p>
            <a:r>
              <a:rPr lang="en-US" dirty="0" smtClean="0"/>
              <a:t>w</a:t>
            </a:r>
            <a:r>
              <a:rPr lang="en-US" baseline="-25000" dirty="0" smtClean="0"/>
              <a:t>3</a:t>
            </a:r>
            <a:endParaRPr lang="en-US" baseline="-25000" dirty="0"/>
          </a:p>
        </p:txBody>
      </p:sp>
      <p:sp>
        <p:nvSpPr>
          <p:cNvPr id="27" name="Rectangle 26"/>
          <p:cNvSpPr/>
          <p:nvPr/>
        </p:nvSpPr>
        <p:spPr>
          <a:xfrm>
            <a:off x="2918031" y="2375654"/>
            <a:ext cx="394660" cy="369332"/>
          </a:xfrm>
          <a:prstGeom prst="rect">
            <a:avLst/>
          </a:prstGeom>
        </p:spPr>
        <p:txBody>
          <a:bodyPr wrap="none">
            <a:spAutoFit/>
          </a:bodyPr>
          <a:lstStyle/>
          <a:p>
            <a:r>
              <a:rPr lang="en-US" dirty="0" smtClean="0"/>
              <a:t>V</a:t>
            </a:r>
            <a:r>
              <a:rPr lang="en-US" baseline="-25000" dirty="0" smtClean="0"/>
              <a:t>1</a:t>
            </a:r>
            <a:endParaRPr lang="en-US" dirty="0"/>
          </a:p>
        </p:txBody>
      </p:sp>
      <p:sp>
        <p:nvSpPr>
          <p:cNvPr id="28" name="Rectangle 27"/>
          <p:cNvSpPr/>
          <p:nvPr/>
        </p:nvSpPr>
        <p:spPr>
          <a:xfrm>
            <a:off x="2567511" y="3229094"/>
            <a:ext cx="394660" cy="369332"/>
          </a:xfrm>
          <a:prstGeom prst="rect">
            <a:avLst/>
          </a:prstGeom>
        </p:spPr>
        <p:txBody>
          <a:bodyPr wrap="none">
            <a:spAutoFit/>
          </a:bodyPr>
          <a:lstStyle/>
          <a:p>
            <a:r>
              <a:rPr lang="en-US" dirty="0" smtClean="0"/>
              <a:t>V</a:t>
            </a:r>
            <a:r>
              <a:rPr lang="en-US" baseline="-25000" dirty="0" smtClean="0"/>
              <a:t>2</a:t>
            </a:r>
            <a:endParaRPr lang="en-US" dirty="0"/>
          </a:p>
        </p:txBody>
      </p:sp>
      <p:sp>
        <p:nvSpPr>
          <p:cNvPr id="29" name="Rectangle 28"/>
          <p:cNvSpPr/>
          <p:nvPr/>
        </p:nvSpPr>
        <p:spPr>
          <a:xfrm>
            <a:off x="2780871" y="4052054"/>
            <a:ext cx="394660" cy="369332"/>
          </a:xfrm>
          <a:prstGeom prst="rect">
            <a:avLst/>
          </a:prstGeom>
        </p:spPr>
        <p:txBody>
          <a:bodyPr wrap="none">
            <a:spAutoFit/>
          </a:bodyPr>
          <a:lstStyle/>
          <a:p>
            <a:r>
              <a:rPr lang="en-US" dirty="0" smtClean="0"/>
              <a:t>V</a:t>
            </a:r>
            <a:r>
              <a:rPr lang="en-US" baseline="-25000" dirty="0" smtClean="0"/>
              <a:t>3</a:t>
            </a:r>
            <a:endParaRPr lang="en-US" dirty="0"/>
          </a:p>
        </p:txBody>
      </p:sp>
      <p:sp>
        <p:nvSpPr>
          <p:cNvPr id="30" name="Rectangle 29"/>
          <p:cNvSpPr/>
          <p:nvPr/>
        </p:nvSpPr>
        <p:spPr>
          <a:xfrm>
            <a:off x="5554551" y="2878574"/>
            <a:ext cx="1058238" cy="369332"/>
          </a:xfrm>
          <a:prstGeom prst="rect">
            <a:avLst/>
          </a:prstGeom>
        </p:spPr>
        <p:txBody>
          <a:bodyPr wrap="none">
            <a:spAutoFit/>
          </a:bodyPr>
          <a:lstStyle/>
          <a:p>
            <a:r>
              <a:rPr lang="en-US" dirty="0" smtClean="0"/>
              <a:t>V</a:t>
            </a:r>
            <a:r>
              <a:rPr lang="en-US" baseline="-25000" dirty="0" smtClean="0"/>
              <a:t>o</a:t>
            </a:r>
            <a:r>
              <a:rPr lang="en-US" dirty="0" smtClean="0"/>
              <a:t>=s(u/T)</a:t>
            </a:r>
            <a:endParaRPr lang="en-US" dirty="0"/>
          </a:p>
        </p:txBody>
      </p:sp>
      <p:sp>
        <p:nvSpPr>
          <p:cNvPr id="31" name="TextBox 30"/>
          <p:cNvSpPr txBox="1"/>
          <p:nvPr/>
        </p:nvSpPr>
        <p:spPr>
          <a:xfrm>
            <a:off x="4602480" y="4023360"/>
            <a:ext cx="3283335" cy="646331"/>
          </a:xfrm>
          <a:prstGeom prst="rect">
            <a:avLst/>
          </a:prstGeom>
          <a:noFill/>
        </p:spPr>
        <p:txBody>
          <a:bodyPr wrap="none" rtlCol="0">
            <a:spAutoFit/>
          </a:bodyPr>
          <a:lstStyle/>
          <a:p>
            <a:r>
              <a:rPr lang="en-US" dirty="0" smtClean="0"/>
              <a:t>Sigmoid function s: typically </a:t>
            </a:r>
            <a:r>
              <a:rPr lang="en-US" dirty="0" err="1" smtClean="0"/>
              <a:t>tanh</a:t>
            </a:r>
            <a:endParaRPr lang="en-US" dirty="0" smtClean="0"/>
          </a:p>
          <a:p>
            <a:r>
              <a:rPr lang="en-US" dirty="0" smtClean="0"/>
              <a:t>Or logistic</a:t>
            </a:r>
            <a:endParaRPr lang="en-US" dirty="0"/>
          </a:p>
        </p:txBody>
      </p:sp>
      <p:sp>
        <p:nvSpPr>
          <p:cNvPr id="32" name="TextBox 31"/>
          <p:cNvSpPr txBox="1"/>
          <p:nvPr/>
        </p:nvSpPr>
        <p:spPr>
          <a:xfrm>
            <a:off x="4602480" y="4754880"/>
            <a:ext cx="1851084" cy="369332"/>
          </a:xfrm>
          <a:prstGeom prst="rect">
            <a:avLst/>
          </a:prstGeom>
          <a:noFill/>
        </p:spPr>
        <p:txBody>
          <a:bodyPr wrap="none" rtlCol="0">
            <a:spAutoFit/>
          </a:bodyPr>
          <a:lstStyle/>
          <a:p>
            <a:r>
              <a:rPr lang="en-US" dirty="0" smtClean="0"/>
              <a:t>T: threshold value</a:t>
            </a:r>
            <a:endParaRPr lang="en-US" dirty="0"/>
          </a:p>
        </p:txBody>
      </p:sp>
      <p:cxnSp>
        <p:nvCxnSpPr>
          <p:cNvPr id="35" name="Straight Arrow Connector 34"/>
          <p:cNvCxnSpPr>
            <a:stCxn id="3" idx="6"/>
          </p:cNvCxnSpPr>
          <p:nvPr/>
        </p:nvCxnSpPr>
        <p:spPr>
          <a:xfrm>
            <a:off x="5501640" y="3314700"/>
            <a:ext cx="829418" cy="96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185263" y="1301857"/>
            <a:ext cx="5160934" cy="923330"/>
          </a:xfrm>
          <a:prstGeom prst="rect">
            <a:avLst/>
          </a:prstGeom>
          <a:noFill/>
        </p:spPr>
        <p:txBody>
          <a:bodyPr wrap="square" rtlCol="0">
            <a:spAutoFit/>
          </a:bodyPr>
          <a:lstStyle/>
          <a:p>
            <a:r>
              <a:rPr lang="en-US" dirty="0" smtClean="0"/>
              <a:t>A single neuron receives inputs from other neurons.</a:t>
            </a:r>
          </a:p>
          <a:p>
            <a:r>
              <a:rPr lang="en-US" dirty="0" smtClean="0"/>
              <a:t>It produces an output signal based on the weighted inputs, modified by a sigmoid function.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are Critical</a:t>
            </a:r>
            <a:endParaRPr lang="en-US" dirty="0"/>
          </a:p>
        </p:txBody>
      </p:sp>
      <p:sp>
        <p:nvSpPr>
          <p:cNvPr id="3" name="Oval 2"/>
          <p:cNvSpPr/>
          <p:nvPr/>
        </p:nvSpPr>
        <p:spPr>
          <a:xfrm>
            <a:off x="2560320" y="496824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190240" y="496824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820160" y="4968240"/>
            <a:ext cx="28956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50080" y="496824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80000" y="496824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09920" y="4968240"/>
            <a:ext cx="28956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39840" y="496824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2000" y="364236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389611" y="364236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17222" y="3642360"/>
            <a:ext cx="28956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44833" y="364236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72444" y="364236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900055" y="3642360"/>
            <a:ext cx="28956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27666" y="364236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55277" y="3642360"/>
            <a:ext cx="28956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82888" y="364236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10499" y="364236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38110" y="3642360"/>
            <a:ext cx="28956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65720" y="364236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965960" y="239268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588260" y="239268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10560" y="2392680"/>
            <a:ext cx="28956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832860" y="239268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455160" y="239268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77460" y="2392680"/>
            <a:ext cx="28956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99760" y="239268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22060" y="2392680"/>
            <a:ext cx="28956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944360" y="2392680"/>
            <a:ext cx="289560" cy="289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3" idx="0"/>
            <a:endCxn id="14" idx="4"/>
          </p:cNvCxnSpPr>
          <p:nvPr/>
        </p:nvCxnSpPr>
        <p:spPr>
          <a:xfrm rot="5400000" flipH="1" flipV="1">
            <a:off x="2543002" y="4094018"/>
            <a:ext cx="1036320" cy="7121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0"/>
            <a:endCxn id="14" idx="4"/>
          </p:cNvCxnSpPr>
          <p:nvPr/>
        </p:nvCxnSpPr>
        <p:spPr>
          <a:xfrm rot="5400000" flipH="1" flipV="1">
            <a:off x="2857962" y="4408978"/>
            <a:ext cx="1036320" cy="822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 idx="0"/>
            <a:endCxn id="14" idx="4"/>
          </p:cNvCxnSpPr>
          <p:nvPr/>
        </p:nvCxnSpPr>
        <p:spPr>
          <a:xfrm rot="16200000" flipV="1">
            <a:off x="3172922" y="4176222"/>
            <a:ext cx="1036320" cy="5477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0"/>
            <a:endCxn id="14" idx="4"/>
          </p:cNvCxnSpPr>
          <p:nvPr/>
        </p:nvCxnSpPr>
        <p:spPr>
          <a:xfrm rot="16200000" flipV="1">
            <a:off x="3487882" y="3861262"/>
            <a:ext cx="1036320" cy="11776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7" idx="7"/>
            <a:endCxn id="14" idx="5"/>
          </p:cNvCxnSpPr>
          <p:nvPr/>
        </p:nvCxnSpPr>
        <p:spPr>
          <a:xfrm rot="16200000" flipV="1">
            <a:off x="3862812" y="3546302"/>
            <a:ext cx="1121130" cy="18075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8" idx="7"/>
            <a:endCxn id="14" idx="5"/>
          </p:cNvCxnSpPr>
          <p:nvPr/>
        </p:nvCxnSpPr>
        <p:spPr>
          <a:xfrm rot="16200000" flipV="1">
            <a:off x="4177772" y="3231342"/>
            <a:ext cx="1121130" cy="24374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9" idx="0"/>
            <a:endCxn id="14" idx="5"/>
          </p:cNvCxnSpPr>
          <p:nvPr/>
        </p:nvCxnSpPr>
        <p:spPr>
          <a:xfrm rot="16200000" flipV="1">
            <a:off x="4462748" y="2946367"/>
            <a:ext cx="1078725" cy="29650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 idx="2"/>
            <a:endCxn id="11" idx="4"/>
          </p:cNvCxnSpPr>
          <p:nvPr/>
        </p:nvCxnSpPr>
        <p:spPr>
          <a:xfrm rot="10800000">
            <a:off x="1534392" y="3931920"/>
            <a:ext cx="1025929" cy="1181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 idx="2"/>
            <a:endCxn id="10" idx="4"/>
          </p:cNvCxnSpPr>
          <p:nvPr/>
        </p:nvCxnSpPr>
        <p:spPr>
          <a:xfrm rot="10800000">
            <a:off x="906780" y="3931920"/>
            <a:ext cx="1653540" cy="1181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 idx="1"/>
            <a:endCxn id="12" idx="5"/>
          </p:cNvCxnSpPr>
          <p:nvPr/>
        </p:nvCxnSpPr>
        <p:spPr>
          <a:xfrm rot="16200000" flipV="1">
            <a:off x="1872986" y="4280906"/>
            <a:ext cx="1121130" cy="3383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 idx="1"/>
            <a:endCxn id="13" idx="4"/>
          </p:cNvCxnSpPr>
          <p:nvPr/>
        </p:nvCxnSpPr>
        <p:spPr>
          <a:xfrm rot="5400000" flipH="1" flipV="1">
            <a:off x="2156807" y="4377839"/>
            <a:ext cx="1078725" cy="186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3" idx="7"/>
            <a:endCxn id="15" idx="4"/>
          </p:cNvCxnSpPr>
          <p:nvPr/>
        </p:nvCxnSpPr>
        <p:spPr>
          <a:xfrm rot="5400000" flipH="1" flipV="1">
            <a:off x="2886793" y="3852603"/>
            <a:ext cx="1078725" cy="12373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3" idx="7"/>
            <a:endCxn id="16" idx="4"/>
          </p:cNvCxnSpPr>
          <p:nvPr/>
        </p:nvCxnSpPr>
        <p:spPr>
          <a:xfrm rot="5400000" flipH="1" flipV="1">
            <a:off x="3200598" y="3538798"/>
            <a:ext cx="1078725" cy="18649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 idx="7"/>
            <a:endCxn id="17" idx="3"/>
          </p:cNvCxnSpPr>
          <p:nvPr/>
        </p:nvCxnSpPr>
        <p:spPr>
          <a:xfrm rot="5400000" flipH="1" flipV="1">
            <a:off x="3442013" y="3254977"/>
            <a:ext cx="1121130" cy="2390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4" idx="0"/>
            <a:endCxn id="22" idx="4"/>
          </p:cNvCxnSpPr>
          <p:nvPr/>
        </p:nvCxnSpPr>
        <p:spPr>
          <a:xfrm rot="16200000" flipV="1">
            <a:off x="2283922" y="2509058"/>
            <a:ext cx="960120" cy="13064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4" idx="0"/>
            <a:endCxn id="23" idx="4"/>
          </p:cNvCxnSpPr>
          <p:nvPr/>
        </p:nvCxnSpPr>
        <p:spPr>
          <a:xfrm rot="16200000" flipV="1">
            <a:off x="2595072" y="2820208"/>
            <a:ext cx="960120" cy="684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4" idx="0"/>
            <a:endCxn id="24" idx="4"/>
          </p:cNvCxnSpPr>
          <p:nvPr/>
        </p:nvCxnSpPr>
        <p:spPr>
          <a:xfrm rot="16200000" flipV="1">
            <a:off x="2906222" y="3131358"/>
            <a:ext cx="960120" cy="618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4" idx="0"/>
            <a:endCxn id="25" idx="4"/>
          </p:cNvCxnSpPr>
          <p:nvPr/>
        </p:nvCxnSpPr>
        <p:spPr>
          <a:xfrm rot="5400000" flipH="1" flipV="1">
            <a:off x="3217372" y="2882092"/>
            <a:ext cx="960120" cy="5604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4" idx="0"/>
            <a:endCxn id="26" idx="4"/>
          </p:cNvCxnSpPr>
          <p:nvPr/>
        </p:nvCxnSpPr>
        <p:spPr>
          <a:xfrm rot="5400000" flipH="1" flipV="1">
            <a:off x="3528522" y="2570942"/>
            <a:ext cx="960120" cy="11827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3" idx="0"/>
            <a:endCxn id="22" idx="4"/>
          </p:cNvCxnSpPr>
          <p:nvPr/>
        </p:nvCxnSpPr>
        <p:spPr>
          <a:xfrm rot="16200000" flipV="1">
            <a:off x="1970117" y="2822863"/>
            <a:ext cx="960120" cy="6788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2" idx="0"/>
            <a:endCxn id="22" idx="4"/>
          </p:cNvCxnSpPr>
          <p:nvPr/>
        </p:nvCxnSpPr>
        <p:spPr>
          <a:xfrm rot="16200000" flipV="1">
            <a:off x="1656311" y="3136669"/>
            <a:ext cx="960120" cy="512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1" idx="0"/>
            <a:endCxn id="22" idx="4"/>
          </p:cNvCxnSpPr>
          <p:nvPr/>
        </p:nvCxnSpPr>
        <p:spPr>
          <a:xfrm rot="5400000" flipH="1" flipV="1">
            <a:off x="1342505" y="2874126"/>
            <a:ext cx="960120" cy="5763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0" idx="0"/>
            <a:endCxn id="22" idx="4"/>
          </p:cNvCxnSpPr>
          <p:nvPr/>
        </p:nvCxnSpPr>
        <p:spPr>
          <a:xfrm rot="5400000" flipH="1" flipV="1">
            <a:off x="1028700" y="2560320"/>
            <a:ext cx="960120" cy="12039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13" idx="0"/>
            <a:endCxn id="23" idx="4"/>
          </p:cNvCxnSpPr>
          <p:nvPr/>
        </p:nvCxnSpPr>
        <p:spPr>
          <a:xfrm rot="16200000" flipV="1">
            <a:off x="2281267" y="3134013"/>
            <a:ext cx="960120" cy="565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0" idx="0"/>
            <a:endCxn id="23" idx="3"/>
          </p:cNvCxnSpPr>
          <p:nvPr/>
        </p:nvCxnSpPr>
        <p:spPr>
          <a:xfrm rot="5400000" flipH="1" flipV="1">
            <a:off x="1267460" y="2279156"/>
            <a:ext cx="1002525" cy="1723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1" idx="0"/>
            <a:endCxn id="23" idx="3"/>
          </p:cNvCxnSpPr>
          <p:nvPr/>
        </p:nvCxnSpPr>
        <p:spPr>
          <a:xfrm rot="5400000" flipH="1" flipV="1">
            <a:off x="1581266" y="2592961"/>
            <a:ext cx="1002525" cy="10962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0" idx="7"/>
            <a:endCxn id="24" idx="3"/>
          </p:cNvCxnSpPr>
          <p:nvPr/>
        </p:nvCxnSpPr>
        <p:spPr>
          <a:xfrm rot="5400000" flipH="1" flipV="1">
            <a:off x="1608595" y="2040395"/>
            <a:ext cx="1044930" cy="2243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788920" y="1783080"/>
            <a:ext cx="3827394" cy="369332"/>
          </a:xfrm>
          <a:prstGeom prst="rect">
            <a:avLst/>
          </a:prstGeom>
          <a:noFill/>
        </p:spPr>
        <p:txBody>
          <a:bodyPr wrap="none" rtlCol="0">
            <a:spAutoFit/>
          </a:bodyPr>
          <a:lstStyle/>
          <a:p>
            <a:r>
              <a:rPr lang="en-US" dirty="0" smtClean="0"/>
              <a:t>Output layer: Values of output variable</a:t>
            </a:r>
            <a:endParaRPr lang="en-US" dirty="0"/>
          </a:p>
        </p:txBody>
      </p:sp>
      <p:sp>
        <p:nvSpPr>
          <p:cNvPr id="118" name="TextBox 117"/>
          <p:cNvSpPr txBox="1"/>
          <p:nvPr/>
        </p:nvSpPr>
        <p:spPr>
          <a:xfrm>
            <a:off x="2499360" y="5455920"/>
            <a:ext cx="4390176" cy="369332"/>
          </a:xfrm>
          <a:prstGeom prst="rect">
            <a:avLst/>
          </a:prstGeom>
          <a:noFill/>
        </p:spPr>
        <p:txBody>
          <a:bodyPr wrap="none" rtlCol="0">
            <a:spAutoFit/>
          </a:bodyPr>
          <a:lstStyle/>
          <a:p>
            <a:r>
              <a:rPr lang="en-US" dirty="0" smtClean="0"/>
              <a:t>Input layer: Values of all X-attribute variables</a:t>
            </a:r>
            <a:endParaRPr lang="en-US" dirty="0"/>
          </a:p>
        </p:txBody>
      </p:sp>
      <p:sp>
        <p:nvSpPr>
          <p:cNvPr id="119" name="TextBox 118"/>
          <p:cNvSpPr txBox="1"/>
          <p:nvPr/>
        </p:nvSpPr>
        <p:spPr>
          <a:xfrm>
            <a:off x="5257800" y="3139440"/>
            <a:ext cx="2334550" cy="369332"/>
          </a:xfrm>
          <a:prstGeom prst="rect">
            <a:avLst/>
          </a:prstGeom>
          <a:noFill/>
        </p:spPr>
        <p:txBody>
          <a:bodyPr wrap="none" rtlCol="0">
            <a:spAutoFit/>
          </a:bodyPr>
          <a:lstStyle/>
          <a:p>
            <a:r>
              <a:rPr lang="en-US" dirty="0" smtClean="0"/>
              <a:t>Hidden layer: Required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Regression</a:t>
            </a:r>
            <a:endParaRPr lang="en-US" dirty="0"/>
          </a:p>
        </p:txBody>
      </p:sp>
      <p:sp>
        <p:nvSpPr>
          <p:cNvPr id="3" name="Rectangle 2"/>
          <p:cNvSpPr/>
          <p:nvPr/>
        </p:nvSpPr>
        <p:spPr>
          <a:xfrm>
            <a:off x="3048000" y="2782669"/>
            <a:ext cx="1143000" cy="914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Sales by City</a:t>
            </a:r>
            <a:endParaRPr lang="en-US" dirty="0">
              <a:solidFill>
                <a:schemeClr val="tx1"/>
              </a:solidFill>
            </a:endParaRPr>
          </a:p>
        </p:txBody>
      </p:sp>
      <p:sp>
        <p:nvSpPr>
          <p:cNvPr id="4" name="Rectangle 3"/>
          <p:cNvSpPr/>
          <p:nvPr/>
        </p:nvSpPr>
        <p:spPr>
          <a:xfrm>
            <a:off x="2819400" y="1563469"/>
            <a:ext cx="914400" cy="533400"/>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Income</a:t>
            </a:r>
            <a:endParaRPr lang="en-US" dirty="0">
              <a:solidFill>
                <a:schemeClr val="tx1"/>
              </a:solidFill>
            </a:endParaRPr>
          </a:p>
        </p:txBody>
      </p:sp>
      <p:sp>
        <p:nvSpPr>
          <p:cNvPr id="5" name="Rectangle 4"/>
          <p:cNvSpPr/>
          <p:nvPr/>
        </p:nvSpPr>
        <p:spPr>
          <a:xfrm>
            <a:off x="5181600" y="2173069"/>
            <a:ext cx="1219200" cy="533400"/>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Population</a:t>
            </a:r>
            <a:endParaRPr lang="en-US" dirty="0">
              <a:solidFill>
                <a:schemeClr val="tx1"/>
              </a:solidFill>
            </a:endParaRPr>
          </a:p>
        </p:txBody>
      </p:sp>
      <p:sp>
        <p:nvSpPr>
          <p:cNvPr id="6" name="Rectangle 5"/>
          <p:cNvSpPr/>
          <p:nvPr/>
        </p:nvSpPr>
        <p:spPr>
          <a:xfrm>
            <a:off x="1219200" y="2554069"/>
            <a:ext cx="914400" cy="533400"/>
          </a:xfrm>
          <a:prstGeom prst="rect">
            <a:avLst/>
          </a:prstGeom>
          <a:solidFill>
            <a:srgbClr val="EFF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Year</a:t>
            </a:r>
            <a:endParaRPr lang="en-US" dirty="0">
              <a:solidFill>
                <a:schemeClr val="tx1"/>
              </a:solidFill>
            </a:endParaRPr>
          </a:p>
        </p:txBody>
      </p:sp>
      <p:cxnSp>
        <p:nvCxnSpPr>
          <p:cNvPr id="7" name="Straight Arrow Connector 6"/>
          <p:cNvCxnSpPr>
            <a:stCxn id="6" idx="3"/>
            <a:endCxn id="3" idx="1"/>
          </p:cNvCxnSpPr>
          <p:nvPr/>
        </p:nvCxnSpPr>
        <p:spPr>
          <a:xfrm>
            <a:off x="2133600" y="2820769"/>
            <a:ext cx="914400" cy="419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a:endCxn id="3" idx="0"/>
          </p:cNvCxnSpPr>
          <p:nvPr/>
        </p:nvCxnSpPr>
        <p:spPr>
          <a:xfrm rot="16200000" flipH="1">
            <a:off x="3105150" y="2268319"/>
            <a:ext cx="685800" cy="342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a:endCxn id="3" idx="3"/>
          </p:cNvCxnSpPr>
          <p:nvPr/>
        </p:nvCxnSpPr>
        <p:spPr>
          <a:xfrm rot="10800000" flipV="1">
            <a:off x="4191000" y="2439769"/>
            <a:ext cx="990600" cy="800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43000" y="3773269"/>
            <a:ext cx="4346831" cy="646331"/>
          </a:xfrm>
          <a:prstGeom prst="rect">
            <a:avLst/>
          </a:prstGeom>
          <a:noFill/>
        </p:spPr>
        <p:txBody>
          <a:bodyPr wrap="none" rtlCol="0">
            <a:spAutoFit/>
          </a:bodyPr>
          <a:lstStyle/>
          <a:p>
            <a:r>
              <a:rPr lang="en-US" dirty="0" smtClean="0"/>
              <a:t>Sales = -483876+ 0.022726*Population </a:t>
            </a:r>
          </a:p>
          <a:p>
            <a:r>
              <a:rPr lang="en-US" dirty="0" smtClean="0"/>
              <a:t>	+ 0.036256*Income + 243.14*Year</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41" t="10555" r="12517" b="19969"/>
          <a:stretch/>
        </p:blipFill>
        <p:spPr bwMode="auto">
          <a:xfrm>
            <a:off x="1398766" y="1323758"/>
            <a:ext cx="6973327" cy="4803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RT Neural Network Results</a:t>
            </a:r>
            <a:endParaRPr lang="en-US" dirty="0"/>
          </a:p>
        </p:txBody>
      </p:sp>
      <p:sp>
        <p:nvSpPr>
          <p:cNvPr id="4" name="TextBox 3"/>
          <p:cNvSpPr txBox="1"/>
          <p:nvPr/>
        </p:nvSpPr>
        <p:spPr>
          <a:xfrm>
            <a:off x="542441" y="1983312"/>
            <a:ext cx="684803" cy="369332"/>
          </a:xfrm>
          <a:prstGeom prst="rect">
            <a:avLst/>
          </a:prstGeom>
          <a:noFill/>
        </p:spPr>
        <p:txBody>
          <a:bodyPr wrap="none" rtlCol="0">
            <a:spAutoFit/>
          </a:bodyPr>
          <a:lstStyle/>
          <a:p>
            <a:r>
              <a:rPr lang="en-US" dirty="0" smtClean="0">
                <a:solidFill>
                  <a:srgbClr val="0070C0"/>
                </a:solidFill>
              </a:rPr>
              <a:t>Input</a:t>
            </a:r>
            <a:endParaRPr lang="en-US" dirty="0">
              <a:solidFill>
                <a:srgbClr val="0070C0"/>
              </a:solidFill>
            </a:endParaRPr>
          </a:p>
        </p:txBody>
      </p:sp>
      <p:sp>
        <p:nvSpPr>
          <p:cNvPr id="5" name="TextBox 4"/>
          <p:cNvSpPr txBox="1"/>
          <p:nvPr/>
        </p:nvSpPr>
        <p:spPr>
          <a:xfrm>
            <a:off x="542441" y="5485928"/>
            <a:ext cx="856325" cy="369332"/>
          </a:xfrm>
          <a:prstGeom prst="rect">
            <a:avLst/>
          </a:prstGeom>
          <a:noFill/>
        </p:spPr>
        <p:txBody>
          <a:bodyPr wrap="none" rtlCol="0">
            <a:spAutoFit/>
          </a:bodyPr>
          <a:lstStyle/>
          <a:p>
            <a:r>
              <a:rPr lang="en-US" dirty="0" smtClean="0">
                <a:solidFill>
                  <a:srgbClr val="0070C0"/>
                </a:solidFill>
              </a:rPr>
              <a:t>Output</a:t>
            </a:r>
            <a:endParaRPr lang="en-US" dirty="0">
              <a:solidFill>
                <a:srgbClr val="0070C0"/>
              </a:solidFill>
            </a:endParaRPr>
          </a:p>
        </p:txBody>
      </p:sp>
      <p:sp>
        <p:nvSpPr>
          <p:cNvPr id="6" name="TextBox 5"/>
          <p:cNvSpPr txBox="1"/>
          <p:nvPr/>
        </p:nvSpPr>
        <p:spPr>
          <a:xfrm>
            <a:off x="542441" y="3316165"/>
            <a:ext cx="862737" cy="369332"/>
          </a:xfrm>
          <a:prstGeom prst="rect">
            <a:avLst/>
          </a:prstGeom>
          <a:noFill/>
        </p:spPr>
        <p:txBody>
          <a:bodyPr wrap="none" rtlCol="0">
            <a:spAutoFit/>
          </a:bodyPr>
          <a:lstStyle/>
          <a:p>
            <a:r>
              <a:rPr lang="en-US" dirty="0" smtClean="0">
                <a:solidFill>
                  <a:srgbClr val="0070C0"/>
                </a:solidFill>
              </a:rPr>
              <a:t>Hidden</a:t>
            </a:r>
            <a:endParaRPr lang="en-US" dirty="0">
              <a:solidFill>
                <a:srgbClr val="0070C0"/>
              </a:solidFill>
            </a:endParaRPr>
          </a:p>
        </p:txBody>
      </p:sp>
      <p:sp>
        <p:nvSpPr>
          <p:cNvPr id="7" name="TextBox 6"/>
          <p:cNvSpPr txBox="1"/>
          <p:nvPr/>
        </p:nvSpPr>
        <p:spPr>
          <a:xfrm>
            <a:off x="4832372" y="5753113"/>
            <a:ext cx="1868460" cy="369332"/>
          </a:xfrm>
          <a:prstGeom prst="rect">
            <a:avLst/>
          </a:prstGeom>
          <a:noFill/>
        </p:spPr>
        <p:txBody>
          <a:bodyPr wrap="none" rtlCol="0">
            <a:spAutoFit/>
          </a:bodyPr>
          <a:lstStyle/>
          <a:p>
            <a:r>
              <a:rPr lang="en-US" dirty="0" smtClean="0">
                <a:solidFill>
                  <a:srgbClr val="0070C0"/>
                </a:solidFill>
              </a:rPr>
              <a:t>Weights per Input</a:t>
            </a:r>
            <a:endParaRPr lang="en-US" dirty="0">
              <a:solidFill>
                <a:srgbClr val="0070C0"/>
              </a:solidFill>
            </a:endParaRPr>
          </a:p>
        </p:txBody>
      </p:sp>
      <p:cxnSp>
        <p:nvCxnSpPr>
          <p:cNvPr id="9" name="Straight Arrow Connector 8"/>
          <p:cNvCxnSpPr>
            <a:stCxn id="7" idx="0"/>
          </p:cNvCxnSpPr>
          <p:nvPr/>
        </p:nvCxnSpPr>
        <p:spPr>
          <a:xfrm flipH="1" flipV="1">
            <a:off x="5547360" y="5123543"/>
            <a:ext cx="219242" cy="629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12720" y="5584881"/>
            <a:ext cx="20726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51760" y="3616576"/>
            <a:ext cx="1508760" cy="655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67" t="13460" r="36984" b="42350"/>
          <a:stretch/>
        </p:blipFill>
        <p:spPr bwMode="auto">
          <a:xfrm>
            <a:off x="174193" y="1513510"/>
            <a:ext cx="8224064" cy="403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Attribute Evaluation</a:t>
            </a:r>
            <a:endParaRPr lang="en-US" dirty="0"/>
          </a:p>
        </p:txBody>
      </p:sp>
      <p:sp>
        <p:nvSpPr>
          <p:cNvPr id="4" name="TextBox 3"/>
          <p:cNvSpPr txBox="1"/>
          <p:nvPr/>
        </p:nvSpPr>
        <p:spPr>
          <a:xfrm>
            <a:off x="6118269" y="1658319"/>
            <a:ext cx="2192908" cy="369332"/>
          </a:xfrm>
          <a:prstGeom prst="rect">
            <a:avLst/>
          </a:prstGeom>
          <a:noFill/>
        </p:spPr>
        <p:txBody>
          <a:bodyPr wrap="none" rtlCol="0">
            <a:spAutoFit/>
          </a:bodyPr>
          <a:lstStyle/>
          <a:p>
            <a:r>
              <a:rPr lang="en-US" dirty="0" smtClean="0">
                <a:solidFill>
                  <a:srgbClr val="FF0000"/>
                </a:solidFill>
              </a:rPr>
              <a:t>Compare two models</a:t>
            </a:r>
            <a:endParaRPr lang="en-US" dirty="0">
              <a:solidFill>
                <a:srgbClr val="FF0000"/>
              </a:solidFill>
            </a:endParaRPr>
          </a:p>
        </p:txBody>
      </p:sp>
      <p:cxnSp>
        <p:nvCxnSpPr>
          <p:cNvPr id="6" name="Straight Arrow Connector 5"/>
          <p:cNvCxnSpPr/>
          <p:nvPr/>
        </p:nvCxnSpPr>
        <p:spPr>
          <a:xfrm rot="5400000">
            <a:off x="7175482" y="1884110"/>
            <a:ext cx="312593" cy="5152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7074145" y="4441372"/>
            <a:ext cx="296671" cy="11611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14779" y="2502977"/>
            <a:ext cx="2527808" cy="369332"/>
          </a:xfrm>
          <a:prstGeom prst="rect">
            <a:avLst/>
          </a:prstGeom>
          <a:noFill/>
        </p:spPr>
        <p:txBody>
          <a:bodyPr wrap="none" rtlCol="0">
            <a:spAutoFit/>
          </a:bodyPr>
          <a:lstStyle/>
          <a:p>
            <a:r>
              <a:rPr lang="en-US" dirty="0" smtClean="0">
                <a:solidFill>
                  <a:srgbClr val="FF0000"/>
                </a:solidFill>
              </a:rPr>
              <a:t>Evaluate attributes singly</a:t>
            </a:r>
            <a:endParaRPr lang="en-US" dirty="0">
              <a:solidFill>
                <a:srgbClr val="FF0000"/>
              </a:solidFill>
            </a:endParaRPr>
          </a:p>
        </p:txBody>
      </p:sp>
      <p:cxnSp>
        <p:nvCxnSpPr>
          <p:cNvPr id="11" name="Straight Arrow Connector 10"/>
          <p:cNvCxnSpPr>
            <a:stCxn id="9" idx="0"/>
          </p:cNvCxnSpPr>
          <p:nvPr/>
        </p:nvCxnSpPr>
        <p:spPr>
          <a:xfrm rot="16200000" flipV="1">
            <a:off x="2813339" y="2037632"/>
            <a:ext cx="139485" cy="7912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0"/>
          </p:cNvCxnSpPr>
          <p:nvPr/>
        </p:nvCxnSpPr>
        <p:spPr>
          <a:xfrm rot="5400000" flipH="1" flipV="1">
            <a:off x="3464268" y="2131414"/>
            <a:ext cx="185979" cy="5571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a:t>
            </a:r>
            <a:endParaRPr lang="en-US" dirty="0"/>
          </a:p>
        </p:txBody>
      </p:sp>
      <p:sp>
        <p:nvSpPr>
          <p:cNvPr id="4" name="TextBox 3"/>
          <p:cNvSpPr txBox="1"/>
          <p:nvPr/>
        </p:nvSpPr>
        <p:spPr>
          <a:xfrm>
            <a:off x="3200400" y="5775960"/>
            <a:ext cx="1326773" cy="369332"/>
          </a:xfrm>
          <a:prstGeom prst="rect">
            <a:avLst/>
          </a:prstGeom>
          <a:noFill/>
        </p:spPr>
        <p:txBody>
          <a:bodyPr wrap="none" rtlCol="0">
            <a:spAutoFit/>
          </a:bodyPr>
          <a:lstStyle/>
          <a:p>
            <a:r>
              <a:rPr lang="en-US" dirty="0" smtClean="0"/>
              <a:t>Result: Race</a:t>
            </a:r>
            <a:endParaRPr lang="en-US" dirty="0"/>
          </a:p>
        </p:txBody>
      </p:sp>
      <p:pic>
        <p:nvPicPr>
          <p:cNvPr id="798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3" t="11932" r="39620" b="38948"/>
          <a:stretch/>
        </p:blipFill>
        <p:spPr bwMode="auto">
          <a:xfrm>
            <a:off x="882464" y="1195753"/>
            <a:ext cx="7276793" cy="465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Errors: NN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88908303"/>
              </p:ext>
            </p:extLst>
          </p:nvPr>
        </p:nvGraphicFramePr>
        <p:xfrm>
          <a:off x="491444" y="1817188"/>
          <a:ext cx="8005280" cy="2438245"/>
        </p:xfrm>
        <a:graphic>
          <a:graphicData uri="http://schemas.openxmlformats.org/drawingml/2006/table">
            <a:tbl>
              <a:tblPr firstRow="1" firstCol="1" bandRow="1">
                <a:tableStyleId>{5940675A-B579-460E-94D1-54222C63F5DA}</a:tableStyleId>
              </a:tblPr>
              <a:tblGrid>
                <a:gridCol w="1132775"/>
                <a:gridCol w="1132775"/>
                <a:gridCol w="921391"/>
                <a:gridCol w="921391"/>
                <a:gridCol w="1132775"/>
                <a:gridCol w="921391"/>
                <a:gridCol w="921391"/>
                <a:gridCol w="921391"/>
              </a:tblGrid>
              <a:tr h="534023">
                <a:tc>
                  <a:txBody>
                    <a:bodyPr/>
                    <a:lstStyle/>
                    <a:p>
                      <a:pPr marL="0" marR="0" algn="ctr">
                        <a:spcBef>
                          <a:spcPts val="0"/>
                        </a:spcBef>
                        <a:spcAft>
                          <a:spcPts val="0"/>
                        </a:spcAft>
                      </a:pPr>
                      <a:r>
                        <a:rPr lang="en-US" sz="1600" dirty="0">
                          <a:effectLst/>
                        </a:rPr>
                        <a:t>Predicted</a:t>
                      </a:r>
                      <a:endParaRPr lang="en-US" sz="1600" b="1" dirty="0">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lgn="ctr">
                        <a:spcBef>
                          <a:spcPts val="0"/>
                        </a:spcBef>
                        <a:spcAft>
                          <a:spcPts val="0"/>
                        </a:spcAft>
                      </a:pPr>
                      <a:r>
                        <a:rPr lang="en-US" sz="1600">
                          <a:effectLst/>
                        </a:rPr>
                        <a:t>MTN full (actual)</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lgn="ctr">
                        <a:spcBef>
                          <a:spcPts val="0"/>
                        </a:spcBef>
                        <a:spcAft>
                          <a:spcPts val="0"/>
                        </a:spcAft>
                      </a:pPr>
                      <a:r>
                        <a:rPr lang="en-US" sz="1600">
                          <a:effectLst/>
                        </a:rPr>
                        <a:t>Track (actual)</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lgn="ctr">
                        <a:spcBef>
                          <a:spcPts val="0"/>
                        </a:spcBef>
                        <a:spcAft>
                          <a:spcPts val="0"/>
                        </a:spcAft>
                      </a:pPr>
                      <a:r>
                        <a:rPr lang="en-US" sz="1600">
                          <a:effectLst/>
                        </a:rPr>
                        <a:t>Tour (actual)</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lgn="ctr">
                        <a:spcBef>
                          <a:spcPts val="0"/>
                        </a:spcBef>
                        <a:spcAft>
                          <a:spcPts val="0"/>
                        </a:spcAft>
                      </a:pPr>
                      <a:r>
                        <a:rPr lang="en-US" sz="1600">
                          <a:effectLst/>
                        </a:rPr>
                        <a:t>Mountain (actual)</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lgn="ctr">
                        <a:spcBef>
                          <a:spcPts val="0"/>
                        </a:spcBef>
                        <a:spcAft>
                          <a:spcPts val="0"/>
                        </a:spcAft>
                      </a:pPr>
                      <a:r>
                        <a:rPr lang="en-US" sz="1600">
                          <a:effectLst/>
                        </a:rPr>
                        <a:t>Hybrid (actual)</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lgn="ctr">
                        <a:spcBef>
                          <a:spcPts val="0"/>
                        </a:spcBef>
                        <a:spcAft>
                          <a:spcPts val="0"/>
                        </a:spcAft>
                      </a:pPr>
                      <a:r>
                        <a:rPr lang="en-US" sz="1600">
                          <a:effectLst/>
                        </a:rPr>
                        <a:t>Race (actual)</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lgn="ctr">
                        <a:spcBef>
                          <a:spcPts val="0"/>
                        </a:spcBef>
                        <a:spcAft>
                          <a:spcPts val="0"/>
                        </a:spcAft>
                      </a:pPr>
                      <a:r>
                        <a:rPr lang="en-US" sz="1600" dirty="0">
                          <a:effectLst/>
                        </a:rPr>
                        <a:t>Road (actual)</a:t>
                      </a:r>
                      <a:endParaRPr lang="en-US" sz="1600" b="1" dirty="0">
                        <a:solidFill>
                          <a:srgbClr val="000000"/>
                        </a:solidFill>
                        <a:effectLst/>
                        <a:latin typeface="Calibri"/>
                        <a:ea typeface="Times New Roman"/>
                        <a:cs typeface="Times New Roman"/>
                      </a:endParaRPr>
                    </a:p>
                  </a:txBody>
                  <a:tcPr marL="109232" marR="109232" marT="0" marB="0">
                    <a:solidFill>
                      <a:srgbClr val="FFFFCC"/>
                    </a:solidFill>
                  </a:tcPr>
                </a:tc>
              </a:tr>
              <a:tr h="267011">
                <a:tc>
                  <a:txBody>
                    <a:bodyPr/>
                    <a:lstStyle/>
                    <a:p>
                      <a:pPr marL="0" marR="0" algn="ctr">
                        <a:spcBef>
                          <a:spcPts val="0"/>
                        </a:spcBef>
                        <a:spcAft>
                          <a:spcPts val="0"/>
                        </a:spcAft>
                      </a:pPr>
                      <a:r>
                        <a:rPr lang="en-US" sz="1600">
                          <a:effectLst/>
                        </a:rPr>
                        <a:t>MTN full</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spcBef>
                          <a:spcPts val="0"/>
                        </a:spcBef>
                        <a:spcAft>
                          <a:spcPts val="0"/>
                        </a:spcAft>
                        <a:tabLst>
                          <a:tab pos="393700" algn="r"/>
                        </a:tabLst>
                      </a:pPr>
                      <a:r>
                        <a:rPr lang="en-US" sz="1600" kern="1000">
                          <a:effectLst/>
                        </a:rPr>
                        <a:t>	3015</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2542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85115" algn="r"/>
                        </a:tabLst>
                      </a:pPr>
                      <a:r>
                        <a:rPr lang="en-US" sz="1600" kern="1000">
                          <a:effectLst/>
                        </a:rPr>
                        <a:t>	470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82905" algn="r"/>
                        </a:tabLst>
                      </a:pPr>
                      <a:r>
                        <a:rPr lang="en-US" sz="1600" kern="1000">
                          <a:effectLst/>
                        </a:rPr>
                        <a:t>	1337</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71780" algn="r"/>
                        </a:tabLst>
                      </a:pPr>
                      <a:r>
                        <a:rPr lang="en-US" sz="1600" kern="1000">
                          <a:effectLst/>
                        </a:rPr>
                        <a:t>	123</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60045" algn="r"/>
                        </a:tabLst>
                      </a:pPr>
                      <a:r>
                        <a:rPr lang="en-US" sz="1600" kern="1000">
                          <a:effectLst/>
                        </a:rPr>
                        <a:t>	2523</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34010" algn="r"/>
                        </a:tabLst>
                      </a:pPr>
                      <a:r>
                        <a:rPr lang="en-US" sz="1600" kern="1000">
                          <a:effectLst/>
                        </a:rPr>
                        <a:t>	2237</a:t>
                      </a:r>
                      <a:endParaRPr lang="en-US" sz="1600" kern="1000">
                        <a:effectLst/>
                        <a:latin typeface="Calibri"/>
                        <a:ea typeface="Times New Roman"/>
                        <a:cs typeface="Times New Roman"/>
                      </a:endParaRPr>
                    </a:p>
                  </a:txBody>
                  <a:tcPr marL="109232" marR="109232" marT="0" marB="0"/>
                </a:tc>
              </a:tr>
              <a:tr h="267011">
                <a:tc>
                  <a:txBody>
                    <a:bodyPr/>
                    <a:lstStyle/>
                    <a:p>
                      <a:pPr marL="0" marR="0" algn="ctr">
                        <a:spcBef>
                          <a:spcPts val="0"/>
                        </a:spcBef>
                        <a:spcAft>
                          <a:spcPts val="0"/>
                        </a:spcAft>
                      </a:pPr>
                      <a:r>
                        <a:rPr lang="en-US" sz="1600">
                          <a:effectLst/>
                        </a:rPr>
                        <a:t>Track</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spcBef>
                          <a:spcPts val="0"/>
                        </a:spcBef>
                        <a:spcAft>
                          <a:spcPts val="0"/>
                        </a:spcAft>
                        <a:tabLst>
                          <a:tab pos="393700"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2542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8511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8290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71780"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6004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34010" algn="r"/>
                        </a:tabLst>
                      </a:pPr>
                      <a:r>
                        <a:rPr lang="en-US" sz="1600" kern="1000">
                          <a:effectLst/>
                        </a:rPr>
                        <a:t>	0</a:t>
                      </a:r>
                      <a:endParaRPr lang="en-US" sz="1600" kern="1000">
                        <a:effectLst/>
                        <a:latin typeface="Calibri"/>
                        <a:ea typeface="Times New Roman"/>
                        <a:cs typeface="Times New Roman"/>
                      </a:endParaRPr>
                    </a:p>
                  </a:txBody>
                  <a:tcPr marL="109232" marR="109232" marT="0" marB="0"/>
                </a:tc>
              </a:tr>
              <a:tr h="267011">
                <a:tc>
                  <a:txBody>
                    <a:bodyPr/>
                    <a:lstStyle/>
                    <a:p>
                      <a:pPr marL="0" marR="0" algn="ctr">
                        <a:spcBef>
                          <a:spcPts val="0"/>
                        </a:spcBef>
                        <a:spcAft>
                          <a:spcPts val="0"/>
                        </a:spcAft>
                      </a:pPr>
                      <a:r>
                        <a:rPr lang="en-US" sz="1600">
                          <a:effectLst/>
                        </a:rPr>
                        <a:t>Tour</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spcBef>
                          <a:spcPts val="0"/>
                        </a:spcBef>
                        <a:spcAft>
                          <a:spcPts val="0"/>
                        </a:spcAft>
                        <a:tabLst>
                          <a:tab pos="393700"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2542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8511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8290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71780"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6004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34010" algn="r"/>
                        </a:tabLst>
                      </a:pPr>
                      <a:r>
                        <a:rPr lang="en-US" sz="1600" kern="1000">
                          <a:effectLst/>
                        </a:rPr>
                        <a:t>	0</a:t>
                      </a:r>
                      <a:endParaRPr lang="en-US" sz="1600" kern="1000">
                        <a:effectLst/>
                        <a:latin typeface="Calibri"/>
                        <a:ea typeface="Times New Roman"/>
                        <a:cs typeface="Times New Roman"/>
                      </a:endParaRPr>
                    </a:p>
                  </a:txBody>
                  <a:tcPr marL="109232" marR="109232" marT="0" marB="0"/>
                </a:tc>
              </a:tr>
              <a:tr h="302156">
                <a:tc>
                  <a:txBody>
                    <a:bodyPr/>
                    <a:lstStyle/>
                    <a:p>
                      <a:pPr marL="0" marR="0" algn="ctr">
                        <a:spcBef>
                          <a:spcPts val="0"/>
                        </a:spcBef>
                        <a:spcAft>
                          <a:spcPts val="0"/>
                        </a:spcAft>
                      </a:pPr>
                      <a:r>
                        <a:rPr lang="en-US" sz="1600">
                          <a:effectLst/>
                        </a:rPr>
                        <a:t>Mountain</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spcBef>
                          <a:spcPts val="0"/>
                        </a:spcBef>
                        <a:spcAft>
                          <a:spcPts val="0"/>
                        </a:spcAft>
                        <a:tabLst>
                          <a:tab pos="393700" algn="r"/>
                        </a:tabLst>
                      </a:pPr>
                      <a:r>
                        <a:rPr lang="en-US" sz="1600" kern="1000">
                          <a:effectLst/>
                        </a:rPr>
                        <a:t>	554</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25425" algn="r"/>
                        </a:tabLst>
                      </a:pPr>
                      <a:r>
                        <a:rPr lang="en-US" sz="1600" kern="1000" dirty="0">
                          <a:effectLst/>
                        </a:rPr>
                        <a:t>	</a:t>
                      </a:r>
                      <a:r>
                        <a:rPr lang="en-US" sz="1600" kern="1000" dirty="0" smtClean="0">
                          <a:effectLst/>
                        </a:rPr>
                        <a:t>23</a:t>
                      </a:r>
                      <a:endParaRPr lang="en-US" sz="1600" kern="1000" dirty="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85115" algn="r"/>
                        </a:tabLst>
                      </a:pPr>
                      <a:r>
                        <a:rPr lang="en-US" sz="1600" kern="1000">
                          <a:effectLst/>
                        </a:rPr>
                        <a:t>	206</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82905" algn="r"/>
                        </a:tabLst>
                      </a:pPr>
                      <a:r>
                        <a:rPr lang="en-US" sz="1600" kern="1000">
                          <a:effectLst/>
                        </a:rPr>
                        <a:t>	708</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71780" algn="r"/>
                        </a:tabLst>
                      </a:pPr>
                      <a:r>
                        <a:rPr lang="en-US" sz="1600" kern="1000">
                          <a:effectLst/>
                        </a:rPr>
                        <a:t>	149</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60045" algn="r"/>
                        </a:tabLst>
                      </a:pPr>
                      <a:r>
                        <a:rPr lang="en-US" sz="1600" kern="1000">
                          <a:effectLst/>
                        </a:rPr>
                        <a:t>	570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34010" algn="r"/>
                        </a:tabLst>
                      </a:pPr>
                      <a:r>
                        <a:rPr lang="en-US" sz="1600" kern="1000">
                          <a:effectLst/>
                        </a:rPr>
                        <a:t>	525</a:t>
                      </a:r>
                      <a:endParaRPr lang="en-US" sz="1600" kern="1000">
                        <a:effectLst/>
                        <a:latin typeface="Calibri"/>
                        <a:ea typeface="Times New Roman"/>
                        <a:cs typeface="Times New Roman"/>
                      </a:endParaRPr>
                    </a:p>
                  </a:txBody>
                  <a:tcPr marL="109232" marR="109232" marT="0" marB="0"/>
                </a:tc>
              </a:tr>
              <a:tr h="267011">
                <a:tc>
                  <a:txBody>
                    <a:bodyPr/>
                    <a:lstStyle/>
                    <a:p>
                      <a:pPr marL="0" marR="0" algn="ctr">
                        <a:spcBef>
                          <a:spcPts val="0"/>
                        </a:spcBef>
                        <a:spcAft>
                          <a:spcPts val="0"/>
                        </a:spcAft>
                      </a:pPr>
                      <a:r>
                        <a:rPr lang="en-US" sz="1600">
                          <a:effectLst/>
                        </a:rPr>
                        <a:t>Hybrid</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spcBef>
                          <a:spcPts val="0"/>
                        </a:spcBef>
                        <a:spcAft>
                          <a:spcPts val="0"/>
                        </a:spcAft>
                        <a:tabLst>
                          <a:tab pos="393700"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2542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8511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8290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71780"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6004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34010" algn="r"/>
                        </a:tabLst>
                      </a:pPr>
                      <a:r>
                        <a:rPr lang="en-US" sz="1600" kern="1000">
                          <a:effectLst/>
                        </a:rPr>
                        <a:t>	0</a:t>
                      </a:r>
                      <a:endParaRPr lang="en-US" sz="1600" kern="1000">
                        <a:effectLst/>
                        <a:latin typeface="Calibri"/>
                        <a:ea typeface="Times New Roman"/>
                        <a:cs typeface="Times New Roman"/>
                      </a:endParaRPr>
                    </a:p>
                  </a:txBody>
                  <a:tcPr marL="109232" marR="109232" marT="0" marB="0"/>
                </a:tc>
              </a:tr>
              <a:tr h="267011">
                <a:tc>
                  <a:txBody>
                    <a:bodyPr/>
                    <a:lstStyle/>
                    <a:p>
                      <a:pPr marL="0" marR="0" algn="ctr">
                        <a:spcBef>
                          <a:spcPts val="0"/>
                        </a:spcBef>
                        <a:spcAft>
                          <a:spcPts val="0"/>
                        </a:spcAft>
                      </a:pPr>
                      <a:r>
                        <a:rPr lang="en-US" sz="1600">
                          <a:effectLst/>
                        </a:rPr>
                        <a:t>Race</a:t>
                      </a:r>
                      <a:endParaRPr lang="en-US" sz="1600" b="1">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spcBef>
                          <a:spcPts val="0"/>
                        </a:spcBef>
                        <a:spcAft>
                          <a:spcPts val="0"/>
                        </a:spcAft>
                        <a:tabLst>
                          <a:tab pos="393700" algn="r"/>
                        </a:tabLst>
                      </a:pPr>
                      <a:r>
                        <a:rPr lang="en-US" sz="1600" kern="1000">
                          <a:effectLst/>
                        </a:rPr>
                        <a:t>	189</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25425" algn="r"/>
                        </a:tabLst>
                      </a:pPr>
                      <a:r>
                        <a:rPr lang="en-US" sz="1600" kern="1000">
                          <a:effectLst/>
                        </a:rPr>
                        <a:t>	1</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85115" algn="r"/>
                        </a:tabLst>
                      </a:pPr>
                      <a:r>
                        <a:rPr lang="en-US" sz="1600" kern="1000">
                          <a:effectLst/>
                        </a:rPr>
                        <a:t>	43</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82905" algn="r"/>
                        </a:tabLst>
                      </a:pPr>
                      <a:r>
                        <a:rPr lang="en-US" sz="1600" kern="1000">
                          <a:effectLst/>
                        </a:rPr>
                        <a:t>	189</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71780" algn="r"/>
                        </a:tabLst>
                      </a:pPr>
                      <a:r>
                        <a:rPr lang="en-US" sz="1600" kern="1000">
                          <a:effectLst/>
                        </a:rPr>
                        <a:t>	12</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60045" algn="r"/>
                        </a:tabLst>
                      </a:pPr>
                      <a:r>
                        <a:rPr lang="en-US" sz="1600" kern="1000">
                          <a:effectLst/>
                        </a:rPr>
                        <a:t>	295</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34010" algn="r"/>
                        </a:tabLst>
                      </a:pPr>
                      <a:r>
                        <a:rPr lang="en-US" sz="1600" kern="1000">
                          <a:effectLst/>
                        </a:rPr>
                        <a:t>	201</a:t>
                      </a:r>
                      <a:endParaRPr lang="en-US" sz="1600" kern="1000">
                        <a:effectLst/>
                        <a:latin typeface="Calibri"/>
                        <a:ea typeface="Times New Roman"/>
                        <a:cs typeface="Times New Roman"/>
                      </a:endParaRPr>
                    </a:p>
                  </a:txBody>
                  <a:tcPr marL="109232" marR="109232" marT="0" marB="0"/>
                </a:tc>
              </a:tr>
              <a:tr h="267011">
                <a:tc>
                  <a:txBody>
                    <a:bodyPr/>
                    <a:lstStyle/>
                    <a:p>
                      <a:pPr marL="0" marR="0" algn="ctr">
                        <a:spcBef>
                          <a:spcPts val="0"/>
                        </a:spcBef>
                        <a:spcAft>
                          <a:spcPts val="0"/>
                        </a:spcAft>
                      </a:pPr>
                      <a:r>
                        <a:rPr lang="en-US" sz="1600" dirty="0">
                          <a:effectLst/>
                        </a:rPr>
                        <a:t>Road</a:t>
                      </a:r>
                      <a:endParaRPr lang="en-US" sz="1600" b="1" dirty="0">
                        <a:solidFill>
                          <a:srgbClr val="000000"/>
                        </a:solidFill>
                        <a:effectLst/>
                        <a:latin typeface="Calibri"/>
                        <a:ea typeface="Times New Roman"/>
                        <a:cs typeface="Times New Roman"/>
                      </a:endParaRPr>
                    </a:p>
                  </a:txBody>
                  <a:tcPr marL="109232" marR="109232" marT="0" marB="0">
                    <a:solidFill>
                      <a:srgbClr val="FFFFCC"/>
                    </a:solidFill>
                  </a:tcPr>
                </a:tc>
                <a:tc>
                  <a:txBody>
                    <a:bodyPr/>
                    <a:lstStyle/>
                    <a:p>
                      <a:pPr marL="0" marR="0">
                        <a:spcBef>
                          <a:spcPts val="0"/>
                        </a:spcBef>
                        <a:spcAft>
                          <a:spcPts val="0"/>
                        </a:spcAft>
                        <a:tabLst>
                          <a:tab pos="393700"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2542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85115"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82905" algn="r"/>
                        </a:tabLst>
                      </a:pPr>
                      <a:r>
                        <a:rPr lang="en-US" sz="1600" kern="1000">
                          <a:effectLst/>
                        </a:rPr>
                        <a:t>	1</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271780" algn="r"/>
                        </a:tabLst>
                      </a:pPr>
                      <a:r>
                        <a:rPr lang="en-US" sz="1600" kern="1000">
                          <a:effectLst/>
                        </a:rPr>
                        <a:t>	0</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60045" algn="r"/>
                        </a:tabLst>
                      </a:pPr>
                      <a:r>
                        <a:rPr lang="en-US" sz="1600" kern="1000">
                          <a:effectLst/>
                        </a:rPr>
                        <a:t>	1</a:t>
                      </a:r>
                      <a:endParaRPr lang="en-US" sz="1600" kern="1000">
                        <a:effectLst/>
                        <a:latin typeface="Calibri"/>
                        <a:ea typeface="Times New Roman"/>
                        <a:cs typeface="Times New Roman"/>
                      </a:endParaRPr>
                    </a:p>
                  </a:txBody>
                  <a:tcPr marL="109232" marR="109232" marT="0" marB="0"/>
                </a:tc>
                <a:tc>
                  <a:txBody>
                    <a:bodyPr/>
                    <a:lstStyle/>
                    <a:p>
                      <a:pPr marL="0" marR="0">
                        <a:spcBef>
                          <a:spcPts val="0"/>
                        </a:spcBef>
                        <a:spcAft>
                          <a:spcPts val="0"/>
                        </a:spcAft>
                        <a:tabLst>
                          <a:tab pos="334010" algn="r"/>
                        </a:tabLst>
                      </a:pPr>
                      <a:r>
                        <a:rPr lang="en-US" sz="1600" kern="1000" dirty="0">
                          <a:effectLst/>
                        </a:rPr>
                        <a:t>	1</a:t>
                      </a:r>
                      <a:endParaRPr lang="en-US" sz="1600" kern="1000" dirty="0">
                        <a:effectLst/>
                        <a:latin typeface="Calibri"/>
                        <a:ea typeface="Times New Roman"/>
                        <a:cs typeface="Times New Roman"/>
                      </a:endParaRPr>
                    </a:p>
                  </a:txBody>
                  <a:tcPr marL="109232" marR="109232" marT="0" marB="0"/>
                </a:tc>
              </a:tr>
            </a:tbl>
          </a:graphicData>
        </a:graphic>
      </p:graphicFrame>
    </p:spTree>
    <p:extLst>
      <p:ext uri="{BB962C8B-B14F-4D97-AF65-F5344CB8AC3E}">
        <p14:creationId xmlns:p14="http://schemas.microsoft.com/office/powerpoint/2010/main" val="13353723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8229600" cy="731202"/>
          </a:xfrm>
        </p:spPr>
        <p:txBody>
          <a:bodyPr>
            <a:normAutofit fontScale="90000"/>
          </a:bodyPr>
          <a:lstStyle/>
          <a:p>
            <a:r>
              <a:rPr lang="en-US" dirty="0" smtClean="0"/>
              <a:t>Modeling Comparison: Prediction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96785643"/>
              </p:ext>
            </p:extLst>
          </p:nvPr>
        </p:nvGraphicFramePr>
        <p:xfrm>
          <a:off x="522512" y="976422"/>
          <a:ext cx="8113487" cy="5517896"/>
        </p:xfrm>
        <a:graphic>
          <a:graphicData uri="http://schemas.openxmlformats.org/drawingml/2006/table">
            <a:tbl>
              <a:tblPr firstRow="1" firstCol="1" bandRow="1">
                <a:tableStyleId>{5940675A-B579-460E-94D1-54222C63F5DA}</a:tableStyleId>
              </a:tblPr>
              <a:tblGrid>
                <a:gridCol w="1516375"/>
                <a:gridCol w="977613"/>
                <a:gridCol w="883064"/>
                <a:gridCol w="963342"/>
                <a:gridCol w="1186339"/>
                <a:gridCol w="824194"/>
                <a:gridCol w="824194"/>
                <a:gridCol w="938366"/>
              </a:tblGrid>
              <a:tr h="132561">
                <a:tc>
                  <a:txBody>
                    <a:bodyPr/>
                    <a:lstStyle/>
                    <a:p>
                      <a:pPr marL="0" marR="0" algn="ctr">
                        <a:spcBef>
                          <a:spcPts val="0"/>
                        </a:spcBef>
                        <a:spcAft>
                          <a:spcPts val="0"/>
                        </a:spcAft>
                      </a:pPr>
                      <a:r>
                        <a:rPr lang="en-US" sz="1200">
                          <a:effectLst/>
                        </a:rPr>
                        <a:t>Predicted</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lgn="ctr">
                        <a:spcBef>
                          <a:spcPts val="0"/>
                        </a:spcBef>
                        <a:spcAft>
                          <a:spcPts val="0"/>
                        </a:spcAft>
                      </a:pPr>
                      <a:r>
                        <a:rPr lang="en-US" sz="1200">
                          <a:effectLst/>
                        </a:rPr>
                        <a:t>MTN full (actual)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lgn="ctr">
                        <a:spcBef>
                          <a:spcPts val="0"/>
                        </a:spcBef>
                        <a:spcAft>
                          <a:spcPts val="0"/>
                        </a:spcAft>
                      </a:pPr>
                      <a:r>
                        <a:rPr lang="en-US" sz="1200">
                          <a:effectLst/>
                        </a:rPr>
                        <a:t>Track (actual)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lgn="ctr">
                        <a:spcBef>
                          <a:spcPts val="0"/>
                        </a:spcBef>
                        <a:spcAft>
                          <a:spcPts val="0"/>
                        </a:spcAft>
                      </a:pPr>
                      <a:r>
                        <a:rPr lang="en-US" sz="1200">
                          <a:effectLst/>
                        </a:rPr>
                        <a:t>Tour (actual)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lgn="ctr">
                        <a:spcBef>
                          <a:spcPts val="0"/>
                        </a:spcBef>
                        <a:spcAft>
                          <a:spcPts val="0"/>
                        </a:spcAft>
                      </a:pPr>
                      <a:r>
                        <a:rPr lang="en-US" sz="1200">
                          <a:effectLst/>
                        </a:rPr>
                        <a:t>Mountain (actual)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lgn="ctr">
                        <a:spcBef>
                          <a:spcPts val="0"/>
                        </a:spcBef>
                        <a:spcAft>
                          <a:spcPts val="0"/>
                        </a:spcAft>
                      </a:pPr>
                      <a:r>
                        <a:rPr lang="en-US" sz="1200">
                          <a:effectLst/>
                        </a:rPr>
                        <a:t>Hybrid (actual)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lgn="ctr">
                        <a:spcBef>
                          <a:spcPts val="0"/>
                        </a:spcBef>
                        <a:spcAft>
                          <a:spcPts val="0"/>
                        </a:spcAft>
                      </a:pPr>
                      <a:r>
                        <a:rPr lang="en-US" sz="1200">
                          <a:effectLst/>
                        </a:rPr>
                        <a:t>Race (actual)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lgn="ctr">
                        <a:spcBef>
                          <a:spcPts val="0"/>
                        </a:spcBef>
                        <a:spcAft>
                          <a:spcPts val="0"/>
                        </a:spcAft>
                      </a:pPr>
                      <a:r>
                        <a:rPr lang="en-US" sz="1200" dirty="0">
                          <a:effectLst/>
                        </a:rPr>
                        <a:t>Road (actual)</a:t>
                      </a:r>
                      <a:endParaRPr lang="en-US" sz="1200" b="1" dirty="0">
                        <a:solidFill>
                          <a:srgbClr val="000000"/>
                        </a:solidFill>
                        <a:effectLst/>
                        <a:latin typeface="Calibri"/>
                        <a:ea typeface="Times New Roman"/>
                        <a:cs typeface="Times New Roman"/>
                      </a:endParaRPr>
                    </a:p>
                  </a:txBody>
                  <a:tcPr marL="25200" marR="25200" marT="3937" marB="0">
                    <a:solidFill>
                      <a:srgbClr val="FFFFCC"/>
                    </a:solidFill>
                  </a:tcPr>
                </a:tc>
              </a:tr>
              <a:tr h="627629">
                <a:tc>
                  <a:txBody>
                    <a:bodyPr/>
                    <a:lstStyle/>
                    <a:p>
                      <a:pPr marL="0" marR="0" algn="l">
                        <a:spcBef>
                          <a:spcPts val="0"/>
                        </a:spcBef>
                        <a:spcAft>
                          <a:spcPts val="0"/>
                        </a:spcAft>
                      </a:pPr>
                      <a:r>
                        <a:rPr lang="en-US" sz="1200">
                          <a:effectLst/>
                        </a:rPr>
                        <a:t>Full	Logistic</a:t>
                      </a:r>
                    </a:p>
                    <a:p>
                      <a:pPr marL="0" marR="0" algn="l">
                        <a:spcBef>
                          <a:spcPts val="0"/>
                        </a:spcBef>
                        <a:spcAft>
                          <a:spcPts val="0"/>
                        </a:spcAft>
                      </a:pPr>
                      <a:r>
                        <a:rPr lang="en-US" sz="1200">
                          <a:effectLst/>
                        </a:rPr>
                        <a:t>	Bayes</a:t>
                      </a:r>
                    </a:p>
                    <a:p>
                      <a:pPr marL="0" marR="0" algn="l">
                        <a:spcBef>
                          <a:spcPts val="0"/>
                        </a:spcBef>
                        <a:spcAft>
                          <a:spcPts val="0"/>
                        </a:spcAft>
                      </a:pPr>
                      <a:r>
                        <a:rPr lang="en-US" sz="1200">
                          <a:effectLst/>
                        </a:rPr>
                        <a:t>	Tree</a:t>
                      </a:r>
                    </a:p>
                    <a:p>
                      <a:pPr marL="0" marR="0" algn="l">
                        <a:spcBef>
                          <a:spcPts val="0"/>
                        </a:spcBef>
                        <a:spcAft>
                          <a:spcPts val="0"/>
                        </a:spcAft>
                      </a:pPr>
                      <a:r>
                        <a:rPr lang="en-US" sz="1200">
                          <a:effectLst/>
                        </a:rPr>
                        <a:t>	Neural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spcBef>
                          <a:spcPts val="0"/>
                        </a:spcBef>
                        <a:spcAft>
                          <a:spcPts val="0"/>
                        </a:spcAft>
                        <a:tabLst>
                          <a:tab pos="406400" algn="r"/>
                        </a:tabLst>
                      </a:pPr>
                      <a:r>
                        <a:rPr lang="en-US" sz="1200" b="1" kern="1000" dirty="0">
                          <a:effectLst/>
                        </a:rPr>
                        <a:t>	3326 </a:t>
                      </a:r>
                    </a:p>
                    <a:p>
                      <a:pPr marL="0" marR="0">
                        <a:spcBef>
                          <a:spcPts val="0"/>
                        </a:spcBef>
                        <a:spcAft>
                          <a:spcPts val="0"/>
                        </a:spcAft>
                        <a:tabLst>
                          <a:tab pos="406400" algn="r"/>
                        </a:tabLst>
                      </a:pPr>
                      <a:r>
                        <a:rPr lang="en-US" sz="1200" b="1" kern="1000" dirty="0">
                          <a:effectLst/>
                        </a:rPr>
                        <a:t>	2959 </a:t>
                      </a:r>
                    </a:p>
                    <a:p>
                      <a:pPr marL="0" marR="0">
                        <a:spcBef>
                          <a:spcPts val="0"/>
                        </a:spcBef>
                        <a:spcAft>
                          <a:spcPts val="0"/>
                        </a:spcAft>
                        <a:tabLst>
                          <a:tab pos="406400" algn="r"/>
                        </a:tabLst>
                      </a:pPr>
                      <a:r>
                        <a:rPr lang="en-US" sz="1200" b="1" kern="1000" dirty="0">
                          <a:effectLst/>
                        </a:rPr>
                        <a:t>	1901 </a:t>
                      </a:r>
                    </a:p>
                    <a:p>
                      <a:pPr marL="0" marR="0">
                        <a:spcBef>
                          <a:spcPts val="0"/>
                        </a:spcBef>
                        <a:spcAft>
                          <a:spcPts val="0"/>
                        </a:spcAft>
                        <a:tabLst>
                          <a:tab pos="406400" algn="r"/>
                        </a:tabLst>
                      </a:pPr>
                      <a:r>
                        <a:rPr lang="en-US" sz="1200" b="1" kern="1000" dirty="0">
                          <a:effectLst/>
                        </a:rPr>
                        <a:t>	3015 </a:t>
                      </a:r>
                      <a:endParaRPr lang="en-US" sz="1200" b="1"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9090" algn="r"/>
                        </a:tabLst>
                      </a:pPr>
                      <a:endParaRPr lang="en-US" sz="1200" kern="1000" dirty="0" smtClean="0">
                        <a:effectLst/>
                      </a:endParaRPr>
                    </a:p>
                    <a:p>
                      <a:pPr marL="0" marR="0">
                        <a:spcBef>
                          <a:spcPts val="0"/>
                        </a:spcBef>
                        <a:spcAft>
                          <a:spcPts val="0"/>
                        </a:spcAft>
                        <a:tabLst>
                          <a:tab pos="339090" algn="r"/>
                        </a:tabLst>
                      </a:pPr>
                      <a:endParaRPr lang="en-US" sz="1200"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48615" algn="r"/>
                        </a:tabLst>
                      </a:pPr>
                      <a:r>
                        <a:rPr lang="en-US" sz="1200" kern="1000" dirty="0">
                          <a:effectLst/>
                        </a:rPr>
                        <a:t>	483</a:t>
                      </a:r>
                    </a:p>
                    <a:p>
                      <a:pPr marL="0" marR="0">
                        <a:spcBef>
                          <a:spcPts val="0"/>
                        </a:spcBef>
                        <a:spcAft>
                          <a:spcPts val="0"/>
                        </a:spcAft>
                        <a:tabLst>
                          <a:tab pos="348615" algn="r"/>
                        </a:tabLst>
                      </a:pPr>
                      <a:r>
                        <a:rPr lang="en-US" sz="1200" kern="1000" dirty="0">
                          <a:effectLst/>
                        </a:rPr>
                        <a:t>	386</a:t>
                      </a:r>
                    </a:p>
                    <a:p>
                      <a:pPr marL="0" marR="0">
                        <a:spcBef>
                          <a:spcPts val="0"/>
                        </a:spcBef>
                        <a:spcAft>
                          <a:spcPts val="0"/>
                        </a:spcAft>
                        <a:tabLst>
                          <a:tab pos="348615" algn="r"/>
                        </a:tabLst>
                      </a:pPr>
                      <a:r>
                        <a:rPr lang="en-US" sz="1200" kern="1000" dirty="0">
                          <a:effectLst/>
                        </a:rPr>
                        <a:t>	212</a:t>
                      </a:r>
                    </a:p>
                    <a:p>
                      <a:pPr marL="0" marR="0">
                        <a:spcBef>
                          <a:spcPts val="0"/>
                        </a:spcBef>
                        <a:spcAft>
                          <a:spcPts val="0"/>
                        </a:spcAft>
                        <a:tabLst>
                          <a:tab pos="348615" algn="r"/>
                        </a:tabLst>
                      </a:pPr>
                      <a:r>
                        <a:rPr lang="en-US" sz="1200" kern="1000" dirty="0">
                          <a:effectLst/>
                        </a:rPr>
                        <a:t>	470</a:t>
                      </a:r>
                      <a:endParaRPr lang="en-US" sz="1200"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453390" algn="r"/>
                        </a:tabLst>
                      </a:pPr>
                      <a:r>
                        <a:rPr lang="en-US" sz="1200" kern="1000">
                          <a:effectLst/>
                        </a:rPr>
                        <a:t>	1530</a:t>
                      </a:r>
                    </a:p>
                    <a:p>
                      <a:pPr marL="0" marR="0">
                        <a:spcBef>
                          <a:spcPts val="0"/>
                        </a:spcBef>
                        <a:spcAft>
                          <a:spcPts val="0"/>
                        </a:spcAft>
                        <a:tabLst>
                          <a:tab pos="453390" algn="r"/>
                        </a:tabLst>
                      </a:pPr>
                      <a:r>
                        <a:rPr lang="en-US" sz="1200" kern="1000">
                          <a:effectLst/>
                        </a:rPr>
                        <a:t>	1384</a:t>
                      </a:r>
                    </a:p>
                    <a:p>
                      <a:pPr marL="0" marR="0">
                        <a:spcBef>
                          <a:spcPts val="0"/>
                        </a:spcBef>
                        <a:spcAft>
                          <a:spcPts val="0"/>
                        </a:spcAft>
                        <a:tabLst>
                          <a:tab pos="453390" algn="r"/>
                        </a:tabLst>
                      </a:pPr>
                      <a:r>
                        <a:rPr lang="en-US" sz="1200" kern="1000">
                          <a:effectLst/>
                        </a:rPr>
                        <a:t>	1029</a:t>
                      </a:r>
                    </a:p>
                    <a:p>
                      <a:pPr marL="0" marR="0">
                        <a:spcBef>
                          <a:spcPts val="0"/>
                        </a:spcBef>
                        <a:spcAft>
                          <a:spcPts val="0"/>
                        </a:spcAft>
                        <a:tabLst>
                          <a:tab pos="453390" algn="r"/>
                        </a:tabLst>
                      </a:pPr>
                      <a:r>
                        <a:rPr lang="en-US" sz="1200" kern="1000">
                          <a:effectLst/>
                        </a:rPr>
                        <a:t>	1337</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04165" algn="r"/>
                        </a:tabLst>
                      </a:pPr>
                      <a:r>
                        <a:rPr lang="en-US" sz="1200" kern="1000">
                          <a:effectLst/>
                        </a:rPr>
                        <a:t>	138</a:t>
                      </a:r>
                    </a:p>
                    <a:p>
                      <a:pPr marL="0" marR="0">
                        <a:spcBef>
                          <a:spcPts val="0"/>
                        </a:spcBef>
                        <a:spcAft>
                          <a:spcPts val="0"/>
                        </a:spcAft>
                        <a:tabLst>
                          <a:tab pos="304165" algn="r"/>
                        </a:tabLst>
                      </a:pPr>
                      <a:r>
                        <a:rPr lang="en-US" sz="1200" kern="1000">
                          <a:effectLst/>
                        </a:rPr>
                        <a:t>	102</a:t>
                      </a:r>
                    </a:p>
                    <a:p>
                      <a:pPr marL="0" marR="0">
                        <a:spcBef>
                          <a:spcPts val="0"/>
                        </a:spcBef>
                        <a:spcAft>
                          <a:spcPts val="0"/>
                        </a:spcAft>
                        <a:tabLst>
                          <a:tab pos="304165" algn="r"/>
                        </a:tabLst>
                      </a:pPr>
                      <a:r>
                        <a:rPr lang="en-US" sz="1200" kern="1000">
                          <a:effectLst/>
                        </a:rPr>
                        <a:t>	53</a:t>
                      </a:r>
                    </a:p>
                    <a:p>
                      <a:pPr marL="0" marR="0">
                        <a:spcBef>
                          <a:spcPts val="0"/>
                        </a:spcBef>
                        <a:spcAft>
                          <a:spcPts val="0"/>
                        </a:spcAft>
                        <a:tabLst>
                          <a:tab pos="304165" algn="r"/>
                        </a:tabLst>
                      </a:pPr>
                      <a:r>
                        <a:rPr lang="en-US" sz="1200" kern="1000">
                          <a:effectLst/>
                        </a:rPr>
                        <a:t>	123</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6550" algn="r"/>
                        </a:tabLst>
                      </a:pPr>
                      <a:r>
                        <a:rPr lang="en-US" sz="1200" kern="1000">
                          <a:effectLst/>
                        </a:rPr>
                        <a:t>	2696</a:t>
                      </a:r>
                    </a:p>
                    <a:p>
                      <a:pPr marL="0" marR="0">
                        <a:spcBef>
                          <a:spcPts val="0"/>
                        </a:spcBef>
                        <a:spcAft>
                          <a:spcPts val="0"/>
                        </a:spcAft>
                        <a:tabLst>
                          <a:tab pos="336550" algn="r"/>
                        </a:tabLst>
                      </a:pPr>
                      <a:r>
                        <a:rPr lang="en-US" sz="1200" kern="1000">
                          <a:effectLst/>
                        </a:rPr>
                        <a:t>	1667</a:t>
                      </a:r>
                    </a:p>
                    <a:p>
                      <a:pPr marL="0" marR="0">
                        <a:spcBef>
                          <a:spcPts val="0"/>
                        </a:spcBef>
                        <a:spcAft>
                          <a:spcPts val="0"/>
                        </a:spcAft>
                        <a:tabLst>
                          <a:tab pos="336550" algn="r"/>
                        </a:tabLst>
                      </a:pPr>
                      <a:r>
                        <a:rPr lang="en-US" sz="1200" kern="1000">
                          <a:effectLst/>
                        </a:rPr>
                        <a:t>	1074</a:t>
                      </a:r>
                    </a:p>
                    <a:p>
                      <a:pPr marL="0" marR="0">
                        <a:spcBef>
                          <a:spcPts val="0"/>
                        </a:spcBef>
                        <a:spcAft>
                          <a:spcPts val="0"/>
                        </a:spcAft>
                        <a:tabLst>
                          <a:tab pos="336550" algn="r"/>
                        </a:tabLst>
                      </a:pPr>
                      <a:r>
                        <a:rPr lang="en-US" sz="1200" kern="1000">
                          <a:effectLst/>
                        </a:rPr>
                        <a:t>	2523</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78460" algn="r"/>
                        </a:tabLst>
                      </a:pPr>
                      <a:r>
                        <a:rPr lang="en-US" sz="1200" kern="1000">
                          <a:effectLst/>
                        </a:rPr>
                        <a:t>	2460</a:t>
                      </a:r>
                    </a:p>
                    <a:p>
                      <a:pPr marL="0" marR="0">
                        <a:spcBef>
                          <a:spcPts val="0"/>
                        </a:spcBef>
                        <a:spcAft>
                          <a:spcPts val="0"/>
                        </a:spcAft>
                        <a:tabLst>
                          <a:tab pos="378460" algn="r"/>
                        </a:tabLst>
                      </a:pPr>
                      <a:r>
                        <a:rPr lang="en-US" sz="1200" kern="1000">
                          <a:effectLst/>
                        </a:rPr>
                        <a:t>	1982</a:t>
                      </a:r>
                    </a:p>
                    <a:p>
                      <a:pPr marL="0" marR="0">
                        <a:spcBef>
                          <a:spcPts val="0"/>
                        </a:spcBef>
                        <a:spcAft>
                          <a:spcPts val="0"/>
                        </a:spcAft>
                        <a:tabLst>
                          <a:tab pos="378460" algn="r"/>
                        </a:tabLst>
                      </a:pPr>
                      <a:r>
                        <a:rPr lang="en-US" sz="1200" kern="1000">
                          <a:effectLst/>
                        </a:rPr>
                        <a:t>	1147</a:t>
                      </a:r>
                    </a:p>
                    <a:p>
                      <a:pPr marL="0" marR="0">
                        <a:spcBef>
                          <a:spcPts val="0"/>
                        </a:spcBef>
                        <a:spcAft>
                          <a:spcPts val="0"/>
                        </a:spcAft>
                        <a:tabLst>
                          <a:tab pos="378460" algn="r"/>
                        </a:tabLst>
                      </a:pPr>
                      <a:r>
                        <a:rPr lang="en-US" sz="1200" kern="1000">
                          <a:effectLst/>
                        </a:rPr>
                        <a:t>	2237</a:t>
                      </a:r>
                      <a:endParaRPr lang="en-US" sz="1200" kern="1000">
                        <a:effectLst/>
                        <a:latin typeface="Calibri"/>
                        <a:ea typeface="Times New Roman"/>
                        <a:cs typeface="Times New Roman"/>
                      </a:endParaRPr>
                    </a:p>
                  </a:txBody>
                  <a:tcPr marL="25200" marR="25200" marT="3937" marB="0"/>
                </a:tc>
              </a:tr>
              <a:tr h="627629">
                <a:tc>
                  <a:txBody>
                    <a:bodyPr/>
                    <a:lstStyle/>
                    <a:p>
                      <a:pPr marL="0" marR="0" algn="l">
                        <a:spcBef>
                          <a:spcPts val="0"/>
                        </a:spcBef>
                        <a:spcAft>
                          <a:spcPts val="0"/>
                        </a:spcAft>
                      </a:pPr>
                      <a:r>
                        <a:rPr lang="en-US" sz="1200">
                          <a:effectLst/>
                        </a:rPr>
                        <a:t>Track 	logistic</a:t>
                      </a:r>
                    </a:p>
                    <a:p>
                      <a:pPr marL="0" marR="0" algn="l">
                        <a:spcBef>
                          <a:spcPts val="0"/>
                        </a:spcBef>
                        <a:spcAft>
                          <a:spcPts val="0"/>
                        </a:spcAft>
                      </a:pPr>
                      <a:r>
                        <a:rPr lang="en-US" sz="1200">
                          <a:effectLst/>
                        </a:rPr>
                        <a:t>	Bayes</a:t>
                      </a:r>
                    </a:p>
                    <a:p>
                      <a:pPr marL="0" marR="0" algn="l">
                        <a:spcBef>
                          <a:spcPts val="0"/>
                        </a:spcBef>
                        <a:spcAft>
                          <a:spcPts val="0"/>
                        </a:spcAft>
                      </a:pPr>
                      <a:r>
                        <a:rPr lang="en-US" sz="1200">
                          <a:effectLst/>
                        </a:rPr>
                        <a:t>	Tree</a:t>
                      </a:r>
                    </a:p>
                    <a:p>
                      <a:pPr marL="0" marR="0" algn="l">
                        <a:spcBef>
                          <a:spcPts val="0"/>
                        </a:spcBef>
                        <a:spcAft>
                          <a:spcPts val="0"/>
                        </a:spcAft>
                      </a:pPr>
                      <a:r>
                        <a:rPr lang="en-US" sz="1200">
                          <a:effectLst/>
                        </a:rPr>
                        <a:t>	Neural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spcBef>
                          <a:spcPts val="0"/>
                        </a:spcBef>
                        <a:spcAft>
                          <a:spcPts val="0"/>
                        </a:spcAft>
                        <a:tabLst>
                          <a:tab pos="406400" algn="r"/>
                        </a:tabLst>
                      </a:pPr>
                      <a:r>
                        <a:rPr lang="en-US" sz="1200" kern="1000" dirty="0">
                          <a:effectLst/>
                        </a:rPr>
                        <a:t>	0</a:t>
                      </a:r>
                    </a:p>
                    <a:p>
                      <a:pPr marL="0" marR="0">
                        <a:spcBef>
                          <a:spcPts val="0"/>
                        </a:spcBef>
                        <a:spcAft>
                          <a:spcPts val="0"/>
                        </a:spcAft>
                        <a:tabLst>
                          <a:tab pos="406400" algn="r"/>
                        </a:tabLst>
                      </a:pPr>
                      <a:r>
                        <a:rPr lang="en-US" sz="1200" kern="1000" dirty="0">
                          <a:effectLst/>
                        </a:rPr>
                        <a:t>	0</a:t>
                      </a:r>
                    </a:p>
                    <a:p>
                      <a:pPr marL="0" marR="0">
                        <a:spcBef>
                          <a:spcPts val="0"/>
                        </a:spcBef>
                        <a:spcAft>
                          <a:spcPts val="0"/>
                        </a:spcAft>
                        <a:tabLst>
                          <a:tab pos="406400" algn="r"/>
                        </a:tabLst>
                      </a:pPr>
                      <a:r>
                        <a:rPr lang="en-US" sz="1200" kern="1000" dirty="0">
                          <a:effectLst/>
                        </a:rPr>
                        <a:t>	0</a:t>
                      </a:r>
                    </a:p>
                    <a:p>
                      <a:pPr marL="0" marR="0">
                        <a:spcBef>
                          <a:spcPts val="0"/>
                        </a:spcBef>
                        <a:spcAft>
                          <a:spcPts val="0"/>
                        </a:spcAft>
                        <a:tabLst>
                          <a:tab pos="406400" algn="r"/>
                        </a:tabLst>
                      </a:pPr>
                      <a:r>
                        <a:rPr lang="en-US" sz="1200" kern="1000" dirty="0">
                          <a:effectLst/>
                        </a:rPr>
                        <a:t>	0</a:t>
                      </a:r>
                      <a:endParaRPr lang="en-US" sz="1200"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9090" algn="r"/>
                        </a:tabLst>
                      </a:pPr>
                      <a:r>
                        <a:rPr lang="en-US" sz="1200" b="1" kern="1000" dirty="0">
                          <a:effectLst/>
                        </a:rPr>
                        <a:t>	0 </a:t>
                      </a:r>
                    </a:p>
                    <a:p>
                      <a:pPr marL="0" marR="0">
                        <a:spcBef>
                          <a:spcPts val="0"/>
                        </a:spcBef>
                        <a:spcAft>
                          <a:spcPts val="0"/>
                        </a:spcAft>
                        <a:tabLst>
                          <a:tab pos="339090" algn="r"/>
                        </a:tabLst>
                      </a:pPr>
                      <a:r>
                        <a:rPr lang="en-US" sz="1200" b="1" kern="1000" dirty="0">
                          <a:effectLst/>
                        </a:rPr>
                        <a:t>	0 </a:t>
                      </a:r>
                    </a:p>
                    <a:p>
                      <a:pPr marL="0" marR="0">
                        <a:spcBef>
                          <a:spcPts val="0"/>
                        </a:spcBef>
                        <a:spcAft>
                          <a:spcPts val="0"/>
                        </a:spcAft>
                        <a:tabLst>
                          <a:tab pos="339090" algn="r"/>
                        </a:tabLst>
                      </a:pPr>
                      <a:r>
                        <a:rPr lang="en-US" sz="1200" b="1" kern="1000" dirty="0">
                          <a:effectLst/>
                        </a:rPr>
                        <a:t>	0 </a:t>
                      </a:r>
                    </a:p>
                    <a:p>
                      <a:pPr marL="0" marR="0">
                        <a:spcBef>
                          <a:spcPts val="0"/>
                        </a:spcBef>
                        <a:spcAft>
                          <a:spcPts val="0"/>
                        </a:spcAft>
                        <a:tabLst>
                          <a:tab pos="339090" algn="r"/>
                        </a:tabLst>
                      </a:pPr>
                      <a:r>
                        <a:rPr lang="en-US" sz="1200" b="1" kern="1000" dirty="0">
                          <a:effectLst/>
                        </a:rPr>
                        <a:t>	0 </a:t>
                      </a:r>
                      <a:endParaRPr lang="en-US" sz="1200" b="1"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48615" algn="r"/>
                        </a:tabLst>
                      </a:pPr>
                      <a:r>
                        <a:rPr lang="en-US" sz="1200" kern="1000">
                          <a:effectLst/>
                        </a:rPr>
                        <a:t>	0</a:t>
                      </a:r>
                    </a:p>
                    <a:p>
                      <a:pPr marL="0" marR="0">
                        <a:spcBef>
                          <a:spcPts val="0"/>
                        </a:spcBef>
                        <a:spcAft>
                          <a:spcPts val="0"/>
                        </a:spcAft>
                        <a:tabLst>
                          <a:tab pos="348615" algn="r"/>
                        </a:tabLst>
                      </a:pPr>
                      <a:r>
                        <a:rPr lang="en-US" sz="1200" kern="1000">
                          <a:effectLst/>
                        </a:rPr>
                        <a:t>	0</a:t>
                      </a:r>
                    </a:p>
                    <a:p>
                      <a:pPr marL="0" marR="0">
                        <a:spcBef>
                          <a:spcPts val="0"/>
                        </a:spcBef>
                        <a:spcAft>
                          <a:spcPts val="0"/>
                        </a:spcAft>
                        <a:tabLst>
                          <a:tab pos="348615" algn="r"/>
                        </a:tabLst>
                      </a:pPr>
                      <a:r>
                        <a:rPr lang="en-US" sz="1200" kern="1000">
                          <a:effectLst/>
                        </a:rPr>
                        <a:t>	0</a:t>
                      </a:r>
                    </a:p>
                    <a:p>
                      <a:pPr marL="0" marR="0">
                        <a:spcBef>
                          <a:spcPts val="0"/>
                        </a:spcBef>
                        <a:spcAft>
                          <a:spcPts val="0"/>
                        </a:spcAft>
                        <a:tabLst>
                          <a:tab pos="348615"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453390" algn="r"/>
                        </a:tabLst>
                      </a:pPr>
                      <a:r>
                        <a:rPr lang="en-US" sz="1200" kern="1000">
                          <a:effectLst/>
                        </a:rPr>
                        <a:t>	0</a:t>
                      </a:r>
                    </a:p>
                    <a:p>
                      <a:pPr marL="0" marR="0">
                        <a:spcBef>
                          <a:spcPts val="0"/>
                        </a:spcBef>
                        <a:spcAft>
                          <a:spcPts val="0"/>
                        </a:spcAft>
                        <a:tabLst>
                          <a:tab pos="453390" algn="r"/>
                        </a:tabLst>
                      </a:pPr>
                      <a:r>
                        <a:rPr lang="en-US" sz="1200" kern="1000">
                          <a:effectLst/>
                        </a:rPr>
                        <a:t>	0</a:t>
                      </a:r>
                    </a:p>
                    <a:p>
                      <a:pPr marL="0" marR="0">
                        <a:spcBef>
                          <a:spcPts val="0"/>
                        </a:spcBef>
                        <a:spcAft>
                          <a:spcPts val="0"/>
                        </a:spcAft>
                        <a:tabLst>
                          <a:tab pos="453390" algn="r"/>
                        </a:tabLst>
                      </a:pPr>
                      <a:r>
                        <a:rPr lang="en-US" sz="1200" kern="1000">
                          <a:effectLst/>
                        </a:rPr>
                        <a:t>	0</a:t>
                      </a:r>
                    </a:p>
                    <a:p>
                      <a:pPr marL="0" marR="0">
                        <a:spcBef>
                          <a:spcPts val="0"/>
                        </a:spcBef>
                        <a:spcAft>
                          <a:spcPts val="0"/>
                        </a:spcAft>
                        <a:tabLst>
                          <a:tab pos="453390"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04165" algn="r"/>
                        </a:tabLst>
                      </a:pPr>
                      <a:r>
                        <a:rPr lang="en-US" sz="1200" kern="1000">
                          <a:effectLst/>
                        </a:rPr>
                        <a:t>	0</a:t>
                      </a:r>
                    </a:p>
                    <a:p>
                      <a:pPr marL="0" marR="0">
                        <a:spcBef>
                          <a:spcPts val="0"/>
                        </a:spcBef>
                        <a:spcAft>
                          <a:spcPts val="0"/>
                        </a:spcAft>
                        <a:tabLst>
                          <a:tab pos="304165" algn="r"/>
                        </a:tabLst>
                      </a:pPr>
                      <a:r>
                        <a:rPr lang="en-US" sz="1200" kern="1000">
                          <a:effectLst/>
                        </a:rPr>
                        <a:t>	0</a:t>
                      </a:r>
                    </a:p>
                    <a:p>
                      <a:pPr marL="0" marR="0">
                        <a:spcBef>
                          <a:spcPts val="0"/>
                        </a:spcBef>
                        <a:spcAft>
                          <a:spcPts val="0"/>
                        </a:spcAft>
                        <a:tabLst>
                          <a:tab pos="304165" algn="r"/>
                        </a:tabLst>
                      </a:pPr>
                      <a:r>
                        <a:rPr lang="en-US" sz="1200" kern="1000">
                          <a:effectLst/>
                        </a:rPr>
                        <a:t>	0</a:t>
                      </a:r>
                    </a:p>
                    <a:p>
                      <a:pPr marL="0" marR="0">
                        <a:spcBef>
                          <a:spcPts val="0"/>
                        </a:spcBef>
                        <a:spcAft>
                          <a:spcPts val="0"/>
                        </a:spcAft>
                        <a:tabLst>
                          <a:tab pos="304165"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6550" algn="r"/>
                        </a:tabLst>
                      </a:pPr>
                      <a:r>
                        <a:rPr lang="en-US" sz="1200" kern="1000">
                          <a:effectLst/>
                        </a:rPr>
                        <a:t>	0</a:t>
                      </a:r>
                    </a:p>
                    <a:p>
                      <a:pPr marL="0" marR="0">
                        <a:spcBef>
                          <a:spcPts val="0"/>
                        </a:spcBef>
                        <a:spcAft>
                          <a:spcPts val="0"/>
                        </a:spcAft>
                        <a:tabLst>
                          <a:tab pos="336550" algn="r"/>
                        </a:tabLst>
                      </a:pPr>
                      <a:r>
                        <a:rPr lang="en-US" sz="1200" kern="1000">
                          <a:effectLst/>
                        </a:rPr>
                        <a:t>	0</a:t>
                      </a:r>
                    </a:p>
                    <a:p>
                      <a:pPr marL="0" marR="0">
                        <a:spcBef>
                          <a:spcPts val="0"/>
                        </a:spcBef>
                        <a:spcAft>
                          <a:spcPts val="0"/>
                        </a:spcAft>
                        <a:tabLst>
                          <a:tab pos="336550" algn="r"/>
                        </a:tabLst>
                      </a:pPr>
                      <a:r>
                        <a:rPr lang="en-US" sz="1200" kern="1000">
                          <a:effectLst/>
                        </a:rPr>
                        <a:t>	0</a:t>
                      </a:r>
                    </a:p>
                    <a:p>
                      <a:pPr marL="0" marR="0">
                        <a:spcBef>
                          <a:spcPts val="0"/>
                        </a:spcBef>
                        <a:spcAft>
                          <a:spcPts val="0"/>
                        </a:spcAft>
                        <a:tabLst>
                          <a:tab pos="336550"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78460" algn="r"/>
                        </a:tabLst>
                      </a:pPr>
                      <a:r>
                        <a:rPr lang="en-US" sz="1200" kern="1000">
                          <a:effectLst/>
                        </a:rPr>
                        <a:t>	0</a:t>
                      </a:r>
                    </a:p>
                    <a:p>
                      <a:pPr marL="0" marR="0">
                        <a:spcBef>
                          <a:spcPts val="0"/>
                        </a:spcBef>
                        <a:spcAft>
                          <a:spcPts val="0"/>
                        </a:spcAft>
                        <a:tabLst>
                          <a:tab pos="378460" algn="r"/>
                        </a:tabLst>
                      </a:pPr>
                      <a:r>
                        <a:rPr lang="en-US" sz="1200" kern="1000">
                          <a:effectLst/>
                        </a:rPr>
                        <a:t>	0</a:t>
                      </a:r>
                    </a:p>
                    <a:p>
                      <a:pPr marL="0" marR="0">
                        <a:spcBef>
                          <a:spcPts val="0"/>
                        </a:spcBef>
                        <a:spcAft>
                          <a:spcPts val="0"/>
                        </a:spcAft>
                        <a:tabLst>
                          <a:tab pos="378460" algn="r"/>
                        </a:tabLst>
                      </a:pPr>
                      <a:r>
                        <a:rPr lang="en-US" sz="1200" kern="1000">
                          <a:effectLst/>
                        </a:rPr>
                        <a:t>	0</a:t>
                      </a:r>
                    </a:p>
                    <a:p>
                      <a:pPr marL="0" marR="0">
                        <a:spcBef>
                          <a:spcPts val="0"/>
                        </a:spcBef>
                        <a:spcAft>
                          <a:spcPts val="0"/>
                        </a:spcAft>
                        <a:tabLst>
                          <a:tab pos="378460" algn="r"/>
                        </a:tabLst>
                      </a:pPr>
                      <a:r>
                        <a:rPr lang="en-US" sz="1200" kern="1000">
                          <a:effectLst/>
                        </a:rPr>
                        <a:t>	0</a:t>
                      </a:r>
                      <a:endParaRPr lang="en-US" sz="1200" kern="1000">
                        <a:effectLst/>
                        <a:latin typeface="Calibri"/>
                        <a:ea typeface="Times New Roman"/>
                        <a:cs typeface="Times New Roman"/>
                      </a:endParaRPr>
                    </a:p>
                  </a:txBody>
                  <a:tcPr marL="25200" marR="25200" marT="3937" marB="0"/>
                </a:tc>
              </a:tr>
              <a:tr h="627629">
                <a:tc>
                  <a:txBody>
                    <a:bodyPr/>
                    <a:lstStyle/>
                    <a:p>
                      <a:pPr marL="0" marR="0" algn="l">
                        <a:spcBef>
                          <a:spcPts val="0"/>
                        </a:spcBef>
                        <a:spcAft>
                          <a:spcPts val="0"/>
                        </a:spcAft>
                      </a:pPr>
                      <a:r>
                        <a:rPr lang="en-US" sz="1200">
                          <a:effectLst/>
                        </a:rPr>
                        <a:t>Tour 	Logistic</a:t>
                      </a:r>
                    </a:p>
                    <a:p>
                      <a:pPr marL="0" marR="0" algn="l">
                        <a:spcBef>
                          <a:spcPts val="0"/>
                        </a:spcBef>
                        <a:spcAft>
                          <a:spcPts val="0"/>
                        </a:spcAft>
                      </a:pPr>
                      <a:r>
                        <a:rPr lang="en-US" sz="1200">
                          <a:effectLst/>
                        </a:rPr>
                        <a:t>	Bayes</a:t>
                      </a:r>
                    </a:p>
                    <a:p>
                      <a:pPr marL="0" marR="0" algn="l">
                        <a:spcBef>
                          <a:spcPts val="0"/>
                        </a:spcBef>
                        <a:spcAft>
                          <a:spcPts val="0"/>
                        </a:spcAft>
                      </a:pPr>
                      <a:r>
                        <a:rPr lang="en-US" sz="1200">
                          <a:effectLst/>
                        </a:rPr>
                        <a:t>	Tree</a:t>
                      </a:r>
                    </a:p>
                    <a:p>
                      <a:pPr marL="0" marR="0" algn="l">
                        <a:spcBef>
                          <a:spcPts val="0"/>
                        </a:spcBef>
                        <a:spcAft>
                          <a:spcPts val="0"/>
                        </a:spcAft>
                      </a:pPr>
                      <a:r>
                        <a:rPr lang="en-US" sz="1200">
                          <a:effectLst/>
                        </a:rPr>
                        <a:t>	Neural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spcBef>
                          <a:spcPts val="0"/>
                        </a:spcBef>
                        <a:spcAft>
                          <a:spcPts val="0"/>
                        </a:spcAft>
                        <a:tabLst>
                          <a:tab pos="406400" algn="r"/>
                        </a:tabLst>
                      </a:pPr>
                      <a:r>
                        <a:rPr lang="en-US" sz="1200" kern="1000">
                          <a:effectLst/>
                        </a:rPr>
                        <a:t>	0</a:t>
                      </a:r>
                    </a:p>
                    <a:p>
                      <a:pPr marL="0" marR="0">
                        <a:spcBef>
                          <a:spcPts val="0"/>
                        </a:spcBef>
                        <a:spcAft>
                          <a:spcPts val="0"/>
                        </a:spcAft>
                        <a:tabLst>
                          <a:tab pos="406400" algn="r"/>
                        </a:tabLst>
                      </a:pPr>
                      <a:r>
                        <a:rPr lang="en-US" sz="1200" kern="1000">
                          <a:effectLst/>
                        </a:rPr>
                        <a:t>	0</a:t>
                      </a:r>
                    </a:p>
                    <a:p>
                      <a:pPr marL="0" marR="0">
                        <a:spcBef>
                          <a:spcPts val="0"/>
                        </a:spcBef>
                        <a:spcAft>
                          <a:spcPts val="0"/>
                        </a:spcAft>
                        <a:tabLst>
                          <a:tab pos="406400" algn="r"/>
                        </a:tabLst>
                      </a:pPr>
                      <a:r>
                        <a:rPr lang="en-US" sz="1200" kern="1000">
                          <a:effectLst/>
                        </a:rPr>
                        <a:t>	0</a:t>
                      </a:r>
                    </a:p>
                    <a:p>
                      <a:pPr marL="0" marR="0">
                        <a:spcBef>
                          <a:spcPts val="0"/>
                        </a:spcBef>
                        <a:spcAft>
                          <a:spcPts val="0"/>
                        </a:spcAft>
                        <a:tabLst>
                          <a:tab pos="406400"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9090" algn="r"/>
                        </a:tabLst>
                      </a:pPr>
                      <a:r>
                        <a:rPr lang="en-US" sz="1200" kern="1000" dirty="0">
                          <a:effectLst/>
                        </a:rPr>
                        <a:t>	0</a:t>
                      </a:r>
                    </a:p>
                    <a:p>
                      <a:pPr marL="0" marR="0">
                        <a:spcBef>
                          <a:spcPts val="0"/>
                        </a:spcBef>
                        <a:spcAft>
                          <a:spcPts val="0"/>
                        </a:spcAft>
                        <a:tabLst>
                          <a:tab pos="339090" algn="r"/>
                        </a:tabLst>
                      </a:pPr>
                      <a:r>
                        <a:rPr lang="en-US" sz="1200" kern="1000" dirty="0">
                          <a:effectLst/>
                        </a:rPr>
                        <a:t>	0</a:t>
                      </a:r>
                    </a:p>
                    <a:p>
                      <a:pPr marL="0" marR="0">
                        <a:spcBef>
                          <a:spcPts val="0"/>
                        </a:spcBef>
                        <a:spcAft>
                          <a:spcPts val="0"/>
                        </a:spcAft>
                        <a:tabLst>
                          <a:tab pos="339090" algn="r"/>
                        </a:tabLst>
                      </a:pPr>
                      <a:r>
                        <a:rPr lang="en-US" sz="1200" kern="1000" dirty="0">
                          <a:effectLst/>
                        </a:rPr>
                        <a:t>	0</a:t>
                      </a:r>
                    </a:p>
                    <a:p>
                      <a:pPr marL="0" marR="0">
                        <a:spcBef>
                          <a:spcPts val="0"/>
                        </a:spcBef>
                        <a:spcAft>
                          <a:spcPts val="0"/>
                        </a:spcAft>
                        <a:tabLst>
                          <a:tab pos="339090" algn="r"/>
                        </a:tabLst>
                      </a:pPr>
                      <a:r>
                        <a:rPr lang="en-US" sz="1200" kern="1000" dirty="0">
                          <a:effectLst/>
                        </a:rPr>
                        <a:t>	0</a:t>
                      </a:r>
                      <a:endParaRPr lang="en-US" sz="1200"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48615" algn="r"/>
                        </a:tabLst>
                      </a:pPr>
                      <a:r>
                        <a:rPr lang="en-US" sz="1200" b="1" kern="1000" dirty="0">
                          <a:effectLst/>
                        </a:rPr>
                        <a:t>	0 </a:t>
                      </a:r>
                    </a:p>
                    <a:p>
                      <a:pPr marL="0" marR="0">
                        <a:spcBef>
                          <a:spcPts val="0"/>
                        </a:spcBef>
                        <a:spcAft>
                          <a:spcPts val="0"/>
                        </a:spcAft>
                        <a:tabLst>
                          <a:tab pos="348615" algn="r"/>
                        </a:tabLst>
                      </a:pPr>
                      <a:r>
                        <a:rPr lang="en-US" sz="1200" b="1" kern="1000" dirty="0">
                          <a:effectLst/>
                        </a:rPr>
                        <a:t>	0 </a:t>
                      </a:r>
                    </a:p>
                    <a:p>
                      <a:pPr marL="0" marR="0">
                        <a:spcBef>
                          <a:spcPts val="0"/>
                        </a:spcBef>
                        <a:spcAft>
                          <a:spcPts val="0"/>
                        </a:spcAft>
                        <a:tabLst>
                          <a:tab pos="348615" algn="r"/>
                        </a:tabLst>
                      </a:pPr>
                      <a:r>
                        <a:rPr lang="en-US" sz="1200" b="1" kern="1000" dirty="0">
                          <a:effectLst/>
                        </a:rPr>
                        <a:t>	0 </a:t>
                      </a:r>
                    </a:p>
                    <a:p>
                      <a:pPr marL="0" marR="0">
                        <a:spcBef>
                          <a:spcPts val="0"/>
                        </a:spcBef>
                        <a:spcAft>
                          <a:spcPts val="0"/>
                        </a:spcAft>
                        <a:tabLst>
                          <a:tab pos="348615" algn="r"/>
                        </a:tabLst>
                      </a:pPr>
                      <a:r>
                        <a:rPr lang="en-US" sz="1200" b="1" kern="1000" dirty="0">
                          <a:effectLst/>
                        </a:rPr>
                        <a:t>	0 </a:t>
                      </a:r>
                      <a:endParaRPr lang="en-US" sz="1200" b="1"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453390" algn="r"/>
                        </a:tabLst>
                      </a:pPr>
                      <a:r>
                        <a:rPr lang="en-US" sz="1200" kern="1000">
                          <a:effectLst/>
                        </a:rPr>
                        <a:t>	0</a:t>
                      </a:r>
                    </a:p>
                    <a:p>
                      <a:pPr marL="0" marR="0">
                        <a:spcBef>
                          <a:spcPts val="0"/>
                        </a:spcBef>
                        <a:spcAft>
                          <a:spcPts val="0"/>
                        </a:spcAft>
                        <a:tabLst>
                          <a:tab pos="453390" algn="r"/>
                        </a:tabLst>
                      </a:pPr>
                      <a:r>
                        <a:rPr lang="en-US" sz="1200" kern="1000">
                          <a:effectLst/>
                        </a:rPr>
                        <a:t>	0</a:t>
                      </a:r>
                    </a:p>
                    <a:p>
                      <a:pPr marL="0" marR="0">
                        <a:spcBef>
                          <a:spcPts val="0"/>
                        </a:spcBef>
                        <a:spcAft>
                          <a:spcPts val="0"/>
                        </a:spcAft>
                        <a:tabLst>
                          <a:tab pos="453390" algn="r"/>
                        </a:tabLst>
                      </a:pPr>
                      <a:r>
                        <a:rPr lang="en-US" sz="1200" kern="1000">
                          <a:effectLst/>
                        </a:rPr>
                        <a:t>	0</a:t>
                      </a:r>
                    </a:p>
                    <a:p>
                      <a:pPr marL="0" marR="0">
                        <a:spcBef>
                          <a:spcPts val="0"/>
                        </a:spcBef>
                        <a:spcAft>
                          <a:spcPts val="0"/>
                        </a:spcAft>
                        <a:tabLst>
                          <a:tab pos="453390"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04165" algn="r"/>
                        </a:tabLst>
                      </a:pPr>
                      <a:r>
                        <a:rPr lang="en-US" sz="1200" kern="1000">
                          <a:effectLst/>
                        </a:rPr>
                        <a:t>	0</a:t>
                      </a:r>
                    </a:p>
                    <a:p>
                      <a:pPr marL="0" marR="0">
                        <a:spcBef>
                          <a:spcPts val="0"/>
                        </a:spcBef>
                        <a:spcAft>
                          <a:spcPts val="0"/>
                        </a:spcAft>
                        <a:tabLst>
                          <a:tab pos="304165" algn="r"/>
                        </a:tabLst>
                      </a:pPr>
                      <a:r>
                        <a:rPr lang="en-US" sz="1200" kern="1000">
                          <a:effectLst/>
                        </a:rPr>
                        <a:t>	0</a:t>
                      </a:r>
                    </a:p>
                    <a:p>
                      <a:pPr marL="0" marR="0">
                        <a:spcBef>
                          <a:spcPts val="0"/>
                        </a:spcBef>
                        <a:spcAft>
                          <a:spcPts val="0"/>
                        </a:spcAft>
                        <a:tabLst>
                          <a:tab pos="304165" algn="r"/>
                        </a:tabLst>
                      </a:pPr>
                      <a:r>
                        <a:rPr lang="en-US" sz="1200" kern="1000">
                          <a:effectLst/>
                        </a:rPr>
                        <a:t>	0</a:t>
                      </a:r>
                    </a:p>
                    <a:p>
                      <a:pPr marL="0" marR="0">
                        <a:spcBef>
                          <a:spcPts val="0"/>
                        </a:spcBef>
                        <a:spcAft>
                          <a:spcPts val="0"/>
                        </a:spcAft>
                        <a:tabLst>
                          <a:tab pos="304165"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6550" algn="r"/>
                        </a:tabLst>
                      </a:pPr>
                      <a:r>
                        <a:rPr lang="en-US" sz="1200" kern="1000">
                          <a:effectLst/>
                        </a:rPr>
                        <a:t>	0</a:t>
                      </a:r>
                    </a:p>
                    <a:p>
                      <a:pPr marL="0" marR="0">
                        <a:spcBef>
                          <a:spcPts val="0"/>
                        </a:spcBef>
                        <a:spcAft>
                          <a:spcPts val="0"/>
                        </a:spcAft>
                        <a:tabLst>
                          <a:tab pos="336550" algn="r"/>
                        </a:tabLst>
                      </a:pPr>
                      <a:r>
                        <a:rPr lang="en-US" sz="1200" kern="1000">
                          <a:effectLst/>
                        </a:rPr>
                        <a:t>	0</a:t>
                      </a:r>
                    </a:p>
                    <a:p>
                      <a:pPr marL="0" marR="0">
                        <a:spcBef>
                          <a:spcPts val="0"/>
                        </a:spcBef>
                        <a:spcAft>
                          <a:spcPts val="0"/>
                        </a:spcAft>
                        <a:tabLst>
                          <a:tab pos="336550" algn="r"/>
                        </a:tabLst>
                      </a:pPr>
                      <a:r>
                        <a:rPr lang="en-US" sz="1200" kern="1000">
                          <a:effectLst/>
                        </a:rPr>
                        <a:t>	0</a:t>
                      </a:r>
                    </a:p>
                    <a:p>
                      <a:pPr marL="0" marR="0">
                        <a:spcBef>
                          <a:spcPts val="0"/>
                        </a:spcBef>
                        <a:spcAft>
                          <a:spcPts val="0"/>
                        </a:spcAft>
                        <a:tabLst>
                          <a:tab pos="336550"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78460" algn="r"/>
                        </a:tabLst>
                      </a:pPr>
                      <a:r>
                        <a:rPr lang="en-US" sz="1200" kern="1000">
                          <a:effectLst/>
                        </a:rPr>
                        <a:t>	0</a:t>
                      </a:r>
                    </a:p>
                    <a:p>
                      <a:pPr marL="0" marR="0">
                        <a:spcBef>
                          <a:spcPts val="0"/>
                        </a:spcBef>
                        <a:spcAft>
                          <a:spcPts val="0"/>
                        </a:spcAft>
                        <a:tabLst>
                          <a:tab pos="378460" algn="r"/>
                        </a:tabLst>
                      </a:pPr>
                      <a:r>
                        <a:rPr lang="en-US" sz="1200" kern="1000">
                          <a:effectLst/>
                        </a:rPr>
                        <a:t>	0</a:t>
                      </a:r>
                    </a:p>
                    <a:p>
                      <a:pPr marL="0" marR="0">
                        <a:spcBef>
                          <a:spcPts val="0"/>
                        </a:spcBef>
                        <a:spcAft>
                          <a:spcPts val="0"/>
                        </a:spcAft>
                        <a:tabLst>
                          <a:tab pos="378460" algn="r"/>
                        </a:tabLst>
                      </a:pPr>
                      <a:r>
                        <a:rPr lang="en-US" sz="1200" kern="1000">
                          <a:effectLst/>
                        </a:rPr>
                        <a:t>	0</a:t>
                      </a:r>
                    </a:p>
                    <a:p>
                      <a:pPr marL="0" marR="0">
                        <a:spcBef>
                          <a:spcPts val="0"/>
                        </a:spcBef>
                        <a:spcAft>
                          <a:spcPts val="0"/>
                        </a:spcAft>
                        <a:tabLst>
                          <a:tab pos="378460" algn="r"/>
                        </a:tabLst>
                      </a:pPr>
                      <a:r>
                        <a:rPr lang="en-US" sz="1200" kern="1000">
                          <a:effectLst/>
                        </a:rPr>
                        <a:t>	0</a:t>
                      </a:r>
                      <a:endParaRPr lang="en-US" sz="1200" kern="1000">
                        <a:effectLst/>
                        <a:latin typeface="Calibri"/>
                        <a:ea typeface="Times New Roman"/>
                        <a:cs typeface="Times New Roman"/>
                      </a:endParaRPr>
                    </a:p>
                  </a:txBody>
                  <a:tcPr marL="25200" marR="25200" marT="3937" marB="0"/>
                </a:tc>
              </a:tr>
              <a:tr h="627629">
                <a:tc>
                  <a:txBody>
                    <a:bodyPr/>
                    <a:lstStyle/>
                    <a:p>
                      <a:pPr marL="0" marR="0" algn="l">
                        <a:spcBef>
                          <a:spcPts val="0"/>
                        </a:spcBef>
                        <a:spcAft>
                          <a:spcPts val="0"/>
                        </a:spcAft>
                      </a:pPr>
                      <a:r>
                        <a:rPr lang="en-US" sz="1200">
                          <a:effectLst/>
                        </a:rPr>
                        <a:t>MTN 	Logistic</a:t>
                      </a:r>
                    </a:p>
                    <a:p>
                      <a:pPr marL="0" marR="0" algn="l">
                        <a:spcBef>
                          <a:spcPts val="0"/>
                        </a:spcBef>
                        <a:spcAft>
                          <a:spcPts val="0"/>
                        </a:spcAft>
                      </a:pPr>
                      <a:r>
                        <a:rPr lang="en-US" sz="1200">
                          <a:effectLst/>
                        </a:rPr>
                        <a:t>	Bayes</a:t>
                      </a:r>
                    </a:p>
                    <a:p>
                      <a:pPr marL="0" marR="0" algn="l">
                        <a:spcBef>
                          <a:spcPts val="0"/>
                        </a:spcBef>
                        <a:spcAft>
                          <a:spcPts val="0"/>
                        </a:spcAft>
                      </a:pPr>
                      <a:r>
                        <a:rPr lang="en-US" sz="1200">
                          <a:effectLst/>
                        </a:rPr>
                        <a:t>	Tree</a:t>
                      </a:r>
                    </a:p>
                    <a:p>
                      <a:pPr marL="0" marR="0" algn="l">
                        <a:spcBef>
                          <a:spcPts val="0"/>
                        </a:spcBef>
                        <a:spcAft>
                          <a:spcPts val="0"/>
                        </a:spcAft>
                      </a:pPr>
                      <a:r>
                        <a:rPr lang="en-US" sz="1200">
                          <a:effectLst/>
                        </a:rPr>
                        <a:t>	Neural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spcBef>
                          <a:spcPts val="0"/>
                        </a:spcBef>
                        <a:spcAft>
                          <a:spcPts val="0"/>
                        </a:spcAft>
                        <a:tabLst>
                          <a:tab pos="406400" algn="r"/>
                        </a:tabLst>
                      </a:pPr>
                      <a:r>
                        <a:rPr lang="en-US" sz="1200" kern="1000">
                          <a:effectLst/>
                        </a:rPr>
                        <a:t>	444</a:t>
                      </a:r>
                    </a:p>
                    <a:p>
                      <a:pPr marL="0" marR="0">
                        <a:spcBef>
                          <a:spcPts val="0"/>
                        </a:spcBef>
                        <a:spcAft>
                          <a:spcPts val="0"/>
                        </a:spcAft>
                        <a:tabLst>
                          <a:tab pos="406400" algn="r"/>
                        </a:tabLst>
                      </a:pPr>
                      <a:r>
                        <a:rPr lang="en-US" sz="1200" kern="1000">
                          <a:effectLst/>
                        </a:rPr>
                        <a:t>	233</a:t>
                      </a:r>
                    </a:p>
                    <a:p>
                      <a:pPr marL="0" marR="0">
                        <a:spcBef>
                          <a:spcPts val="0"/>
                        </a:spcBef>
                        <a:spcAft>
                          <a:spcPts val="0"/>
                        </a:spcAft>
                        <a:tabLst>
                          <a:tab pos="406400" algn="r"/>
                        </a:tabLst>
                      </a:pPr>
                      <a:r>
                        <a:rPr lang="en-US" sz="1200" kern="1000">
                          <a:effectLst/>
                        </a:rPr>
                        <a:t>	239</a:t>
                      </a:r>
                    </a:p>
                    <a:p>
                      <a:pPr marL="0" marR="0">
                        <a:spcBef>
                          <a:spcPts val="0"/>
                        </a:spcBef>
                        <a:spcAft>
                          <a:spcPts val="0"/>
                        </a:spcAft>
                        <a:tabLst>
                          <a:tab pos="406400" algn="r"/>
                        </a:tabLst>
                      </a:pPr>
                      <a:r>
                        <a:rPr lang="en-US" sz="1200" kern="1000">
                          <a:effectLst/>
                        </a:rPr>
                        <a:t>	554</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9090" algn="r"/>
                        </a:tabLst>
                      </a:pPr>
                      <a:r>
                        <a:rPr lang="en-US" sz="1200" kern="1000">
                          <a:effectLst/>
                        </a:rPr>
                        <a:t>	21</a:t>
                      </a:r>
                    </a:p>
                    <a:p>
                      <a:pPr marL="0" marR="0">
                        <a:spcBef>
                          <a:spcPts val="0"/>
                        </a:spcBef>
                        <a:spcAft>
                          <a:spcPts val="0"/>
                        </a:spcAft>
                        <a:tabLst>
                          <a:tab pos="339090" algn="r"/>
                        </a:tabLst>
                      </a:pPr>
                      <a:r>
                        <a:rPr lang="en-US" sz="1200" kern="1000">
                          <a:effectLst/>
                        </a:rPr>
                        <a:t>	6</a:t>
                      </a:r>
                    </a:p>
                    <a:p>
                      <a:pPr marL="0" marR="0">
                        <a:spcBef>
                          <a:spcPts val="0"/>
                        </a:spcBef>
                        <a:spcAft>
                          <a:spcPts val="0"/>
                        </a:spcAft>
                        <a:tabLst>
                          <a:tab pos="339090" algn="r"/>
                        </a:tabLst>
                      </a:pPr>
                      <a:r>
                        <a:rPr lang="en-US" sz="1200" kern="1000">
                          <a:effectLst/>
                        </a:rPr>
                        <a:t>	0</a:t>
                      </a:r>
                    </a:p>
                    <a:p>
                      <a:pPr marL="0" marR="0">
                        <a:spcBef>
                          <a:spcPts val="0"/>
                        </a:spcBef>
                        <a:spcAft>
                          <a:spcPts val="0"/>
                        </a:spcAft>
                        <a:tabLst>
                          <a:tab pos="339090" algn="r"/>
                        </a:tabLst>
                      </a:pPr>
                      <a:r>
                        <a:rPr lang="en-US" sz="1200" kern="1000">
                          <a:effectLst/>
                        </a:rPr>
                        <a:t>	23</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48615" algn="r"/>
                        </a:tabLst>
                      </a:pPr>
                      <a:r>
                        <a:rPr lang="en-US" sz="1200" kern="1000" dirty="0">
                          <a:effectLst/>
                        </a:rPr>
                        <a:t>	186</a:t>
                      </a:r>
                    </a:p>
                    <a:p>
                      <a:pPr marL="0" marR="0">
                        <a:spcBef>
                          <a:spcPts val="0"/>
                        </a:spcBef>
                        <a:spcAft>
                          <a:spcPts val="0"/>
                        </a:spcAft>
                        <a:tabLst>
                          <a:tab pos="348615" algn="r"/>
                        </a:tabLst>
                      </a:pPr>
                      <a:r>
                        <a:rPr lang="en-US" sz="1200" kern="1000" dirty="0">
                          <a:effectLst/>
                        </a:rPr>
                        <a:t>	144</a:t>
                      </a:r>
                    </a:p>
                    <a:p>
                      <a:pPr marL="0" marR="0">
                        <a:spcBef>
                          <a:spcPts val="0"/>
                        </a:spcBef>
                        <a:spcAft>
                          <a:spcPts val="0"/>
                        </a:spcAft>
                        <a:tabLst>
                          <a:tab pos="348615" algn="r"/>
                        </a:tabLst>
                      </a:pPr>
                      <a:r>
                        <a:rPr lang="en-US" sz="1200" kern="1000" dirty="0">
                          <a:effectLst/>
                        </a:rPr>
                        <a:t>	76</a:t>
                      </a:r>
                    </a:p>
                    <a:p>
                      <a:pPr marL="0" marR="0">
                        <a:spcBef>
                          <a:spcPts val="0"/>
                        </a:spcBef>
                        <a:spcAft>
                          <a:spcPts val="0"/>
                        </a:spcAft>
                        <a:tabLst>
                          <a:tab pos="348615" algn="r"/>
                        </a:tabLst>
                      </a:pPr>
                      <a:r>
                        <a:rPr lang="en-US" sz="1200" kern="1000" dirty="0">
                          <a:effectLst/>
                        </a:rPr>
                        <a:t>	206</a:t>
                      </a:r>
                      <a:endParaRPr lang="en-US" sz="1200"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453390" algn="r"/>
                        </a:tabLst>
                      </a:pPr>
                      <a:r>
                        <a:rPr lang="en-US" sz="1200" b="1" kern="1000" dirty="0">
                          <a:effectLst/>
                        </a:rPr>
                        <a:t>	671 </a:t>
                      </a:r>
                    </a:p>
                    <a:p>
                      <a:pPr marL="0" marR="0">
                        <a:spcBef>
                          <a:spcPts val="0"/>
                        </a:spcBef>
                        <a:spcAft>
                          <a:spcPts val="0"/>
                        </a:spcAft>
                        <a:tabLst>
                          <a:tab pos="453390" algn="r"/>
                        </a:tabLst>
                      </a:pPr>
                      <a:r>
                        <a:rPr lang="en-US" sz="1200" b="1" kern="1000" dirty="0">
                          <a:effectLst/>
                        </a:rPr>
                        <a:t>	438 </a:t>
                      </a:r>
                    </a:p>
                    <a:p>
                      <a:pPr marL="0" marR="0">
                        <a:spcBef>
                          <a:spcPts val="0"/>
                        </a:spcBef>
                        <a:spcAft>
                          <a:spcPts val="0"/>
                        </a:spcAft>
                        <a:tabLst>
                          <a:tab pos="453390" algn="r"/>
                        </a:tabLst>
                      </a:pPr>
                      <a:r>
                        <a:rPr lang="en-US" sz="1200" b="1" kern="1000" dirty="0">
                          <a:effectLst/>
                        </a:rPr>
                        <a:t>	530 </a:t>
                      </a:r>
                    </a:p>
                    <a:p>
                      <a:pPr marL="0" marR="0">
                        <a:spcBef>
                          <a:spcPts val="0"/>
                        </a:spcBef>
                        <a:spcAft>
                          <a:spcPts val="0"/>
                        </a:spcAft>
                        <a:tabLst>
                          <a:tab pos="453390" algn="r"/>
                        </a:tabLst>
                      </a:pPr>
                      <a:r>
                        <a:rPr lang="en-US" sz="1200" b="1" kern="1000" dirty="0">
                          <a:effectLst/>
                        </a:rPr>
                        <a:t>	708 </a:t>
                      </a:r>
                      <a:endParaRPr lang="en-US" sz="1200" b="1"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04165" algn="r"/>
                        </a:tabLst>
                      </a:pPr>
                      <a:r>
                        <a:rPr lang="en-US" sz="1200" kern="1000">
                          <a:effectLst/>
                        </a:rPr>
                        <a:t>	158</a:t>
                      </a:r>
                    </a:p>
                    <a:p>
                      <a:pPr marL="0" marR="0">
                        <a:spcBef>
                          <a:spcPts val="0"/>
                        </a:spcBef>
                        <a:spcAft>
                          <a:spcPts val="0"/>
                        </a:spcAft>
                        <a:tabLst>
                          <a:tab pos="304165" algn="r"/>
                        </a:tabLst>
                      </a:pPr>
                      <a:r>
                        <a:rPr lang="en-US" sz="1200" kern="1000">
                          <a:effectLst/>
                        </a:rPr>
                        <a:t>	118</a:t>
                      </a:r>
                    </a:p>
                    <a:p>
                      <a:pPr marL="0" marR="0">
                        <a:spcBef>
                          <a:spcPts val="0"/>
                        </a:spcBef>
                        <a:spcAft>
                          <a:spcPts val="0"/>
                        </a:spcAft>
                        <a:tabLst>
                          <a:tab pos="304165" algn="r"/>
                        </a:tabLst>
                      </a:pPr>
                      <a:r>
                        <a:rPr lang="en-US" sz="1200" kern="1000">
                          <a:effectLst/>
                        </a:rPr>
                        <a:t>	110</a:t>
                      </a:r>
                    </a:p>
                    <a:p>
                      <a:pPr marL="0" marR="0">
                        <a:spcBef>
                          <a:spcPts val="0"/>
                        </a:spcBef>
                        <a:spcAft>
                          <a:spcPts val="0"/>
                        </a:spcAft>
                        <a:tabLst>
                          <a:tab pos="304165" algn="r"/>
                        </a:tabLst>
                      </a:pPr>
                      <a:r>
                        <a:rPr lang="en-US" sz="1200" kern="1000">
                          <a:effectLst/>
                        </a:rPr>
                        <a:t>	149</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6550" algn="r"/>
                        </a:tabLst>
                      </a:pPr>
                      <a:r>
                        <a:rPr lang="en-US" sz="1200" kern="1000">
                          <a:effectLst/>
                        </a:rPr>
                        <a:t>	567</a:t>
                      </a:r>
                    </a:p>
                    <a:p>
                      <a:pPr marL="0" marR="0">
                        <a:spcBef>
                          <a:spcPts val="0"/>
                        </a:spcBef>
                        <a:spcAft>
                          <a:spcPts val="0"/>
                        </a:spcAft>
                        <a:tabLst>
                          <a:tab pos="336550" algn="r"/>
                        </a:tabLst>
                      </a:pPr>
                      <a:r>
                        <a:rPr lang="en-US" sz="1200" kern="1000">
                          <a:effectLst/>
                        </a:rPr>
                        <a:t>	237</a:t>
                      </a:r>
                    </a:p>
                    <a:p>
                      <a:pPr marL="0" marR="0">
                        <a:spcBef>
                          <a:spcPts val="0"/>
                        </a:spcBef>
                        <a:spcAft>
                          <a:spcPts val="0"/>
                        </a:spcAft>
                        <a:tabLst>
                          <a:tab pos="336550" algn="r"/>
                        </a:tabLst>
                      </a:pPr>
                      <a:r>
                        <a:rPr lang="en-US" sz="1200" kern="1000">
                          <a:effectLst/>
                        </a:rPr>
                        <a:t>	374</a:t>
                      </a:r>
                    </a:p>
                    <a:p>
                      <a:pPr marL="0" marR="0">
                        <a:spcBef>
                          <a:spcPts val="0"/>
                        </a:spcBef>
                        <a:spcAft>
                          <a:spcPts val="0"/>
                        </a:spcAft>
                        <a:tabLst>
                          <a:tab pos="336550" algn="r"/>
                        </a:tabLst>
                      </a:pPr>
                      <a:r>
                        <a:rPr lang="en-US" sz="1200" kern="1000">
                          <a:effectLst/>
                        </a:rPr>
                        <a:t>	570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78460" algn="r"/>
                        </a:tabLst>
                      </a:pPr>
                      <a:r>
                        <a:rPr lang="en-US" sz="1200" kern="1000">
                          <a:effectLst/>
                        </a:rPr>
                        <a:t>	426</a:t>
                      </a:r>
                    </a:p>
                    <a:p>
                      <a:pPr marL="0" marR="0">
                        <a:spcBef>
                          <a:spcPts val="0"/>
                        </a:spcBef>
                        <a:spcAft>
                          <a:spcPts val="0"/>
                        </a:spcAft>
                        <a:tabLst>
                          <a:tab pos="378460" algn="r"/>
                        </a:tabLst>
                      </a:pPr>
                      <a:r>
                        <a:rPr lang="en-US" sz="1200" kern="1000">
                          <a:effectLst/>
                        </a:rPr>
                        <a:t>	297</a:t>
                      </a:r>
                    </a:p>
                    <a:p>
                      <a:pPr marL="0" marR="0">
                        <a:spcBef>
                          <a:spcPts val="0"/>
                        </a:spcBef>
                        <a:spcAft>
                          <a:spcPts val="0"/>
                        </a:spcAft>
                        <a:tabLst>
                          <a:tab pos="378460" algn="r"/>
                        </a:tabLst>
                      </a:pPr>
                      <a:r>
                        <a:rPr lang="en-US" sz="1200" kern="1000">
                          <a:effectLst/>
                        </a:rPr>
                        <a:t>	166</a:t>
                      </a:r>
                    </a:p>
                    <a:p>
                      <a:pPr marL="0" marR="0">
                        <a:spcBef>
                          <a:spcPts val="0"/>
                        </a:spcBef>
                        <a:spcAft>
                          <a:spcPts val="0"/>
                        </a:spcAft>
                        <a:tabLst>
                          <a:tab pos="378460" algn="r"/>
                        </a:tabLst>
                      </a:pPr>
                      <a:r>
                        <a:rPr lang="en-US" sz="1200" kern="1000">
                          <a:effectLst/>
                        </a:rPr>
                        <a:t>	525</a:t>
                      </a:r>
                      <a:endParaRPr lang="en-US" sz="1200" kern="1000">
                        <a:effectLst/>
                        <a:latin typeface="Calibri"/>
                        <a:ea typeface="Times New Roman"/>
                        <a:cs typeface="Times New Roman"/>
                      </a:endParaRPr>
                    </a:p>
                  </a:txBody>
                  <a:tcPr marL="25200" marR="25200" marT="3937" marB="0"/>
                </a:tc>
              </a:tr>
              <a:tr h="627629">
                <a:tc>
                  <a:txBody>
                    <a:bodyPr/>
                    <a:lstStyle/>
                    <a:p>
                      <a:pPr marL="0" marR="0" algn="l">
                        <a:spcBef>
                          <a:spcPts val="0"/>
                        </a:spcBef>
                        <a:spcAft>
                          <a:spcPts val="0"/>
                        </a:spcAft>
                      </a:pPr>
                      <a:r>
                        <a:rPr lang="en-US" sz="1200">
                          <a:effectLst/>
                        </a:rPr>
                        <a:t>Hybrid 	Logistic</a:t>
                      </a:r>
                    </a:p>
                    <a:p>
                      <a:pPr marL="0" marR="0" algn="l">
                        <a:spcBef>
                          <a:spcPts val="0"/>
                        </a:spcBef>
                        <a:spcAft>
                          <a:spcPts val="0"/>
                        </a:spcAft>
                      </a:pPr>
                      <a:r>
                        <a:rPr lang="en-US" sz="1200">
                          <a:effectLst/>
                        </a:rPr>
                        <a:t>	Bayes</a:t>
                      </a:r>
                    </a:p>
                    <a:p>
                      <a:pPr marL="0" marR="0" algn="l">
                        <a:spcBef>
                          <a:spcPts val="0"/>
                        </a:spcBef>
                        <a:spcAft>
                          <a:spcPts val="0"/>
                        </a:spcAft>
                      </a:pPr>
                      <a:r>
                        <a:rPr lang="en-US" sz="1200">
                          <a:effectLst/>
                        </a:rPr>
                        <a:t>	Tree</a:t>
                      </a:r>
                    </a:p>
                    <a:p>
                      <a:pPr marL="0" marR="0" algn="l">
                        <a:spcBef>
                          <a:spcPts val="0"/>
                        </a:spcBef>
                        <a:spcAft>
                          <a:spcPts val="0"/>
                        </a:spcAft>
                      </a:pPr>
                      <a:r>
                        <a:rPr lang="en-US" sz="1200">
                          <a:effectLst/>
                        </a:rPr>
                        <a:t>	Neural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spcBef>
                          <a:spcPts val="0"/>
                        </a:spcBef>
                        <a:spcAft>
                          <a:spcPts val="0"/>
                        </a:spcAft>
                        <a:tabLst>
                          <a:tab pos="406400" algn="r"/>
                        </a:tabLst>
                      </a:pPr>
                      <a:r>
                        <a:rPr lang="en-US" sz="1200" kern="1000">
                          <a:effectLst/>
                        </a:rPr>
                        <a:t>	0</a:t>
                      </a:r>
                    </a:p>
                    <a:p>
                      <a:pPr marL="0" marR="0">
                        <a:spcBef>
                          <a:spcPts val="0"/>
                        </a:spcBef>
                        <a:spcAft>
                          <a:spcPts val="0"/>
                        </a:spcAft>
                        <a:tabLst>
                          <a:tab pos="406400" algn="r"/>
                        </a:tabLst>
                      </a:pPr>
                      <a:r>
                        <a:rPr lang="en-US" sz="1200" kern="1000">
                          <a:effectLst/>
                        </a:rPr>
                        <a:t>	0</a:t>
                      </a:r>
                    </a:p>
                    <a:p>
                      <a:pPr marL="0" marR="0">
                        <a:spcBef>
                          <a:spcPts val="0"/>
                        </a:spcBef>
                        <a:spcAft>
                          <a:spcPts val="0"/>
                        </a:spcAft>
                        <a:tabLst>
                          <a:tab pos="406400" algn="r"/>
                        </a:tabLst>
                      </a:pPr>
                      <a:r>
                        <a:rPr lang="en-US" sz="1200" kern="1000">
                          <a:effectLst/>
                        </a:rPr>
                        <a:t>	0</a:t>
                      </a:r>
                    </a:p>
                    <a:p>
                      <a:pPr marL="0" marR="0">
                        <a:spcBef>
                          <a:spcPts val="0"/>
                        </a:spcBef>
                        <a:spcAft>
                          <a:spcPts val="0"/>
                        </a:spcAft>
                        <a:tabLst>
                          <a:tab pos="406400"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9090" algn="r"/>
                        </a:tabLst>
                      </a:pPr>
                      <a:r>
                        <a:rPr lang="en-US" sz="1200" kern="1000">
                          <a:effectLst/>
                        </a:rPr>
                        <a:t>	0</a:t>
                      </a:r>
                    </a:p>
                    <a:p>
                      <a:pPr marL="0" marR="0">
                        <a:spcBef>
                          <a:spcPts val="0"/>
                        </a:spcBef>
                        <a:spcAft>
                          <a:spcPts val="0"/>
                        </a:spcAft>
                        <a:tabLst>
                          <a:tab pos="339090" algn="r"/>
                        </a:tabLst>
                      </a:pPr>
                      <a:r>
                        <a:rPr lang="en-US" sz="1200" kern="1000">
                          <a:effectLst/>
                        </a:rPr>
                        <a:t>	0</a:t>
                      </a:r>
                    </a:p>
                    <a:p>
                      <a:pPr marL="0" marR="0">
                        <a:spcBef>
                          <a:spcPts val="0"/>
                        </a:spcBef>
                        <a:spcAft>
                          <a:spcPts val="0"/>
                        </a:spcAft>
                        <a:tabLst>
                          <a:tab pos="339090" algn="r"/>
                        </a:tabLst>
                      </a:pPr>
                      <a:r>
                        <a:rPr lang="en-US" sz="1200" kern="1000">
                          <a:effectLst/>
                        </a:rPr>
                        <a:t>	0</a:t>
                      </a:r>
                    </a:p>
                    <a:p>
                      <a:pPr marL="0" marR="0">
                        <a:spcBef>
                          <a:spcPts val="0"/>
                        </a:spcBef>
                        <a:spcAft>
                          <a:spcPts val="0"/>
                        </a:spcAft>
                        <a:tabLst>
                          <a:tab pos="339090"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48615" algn="r"/>
                        </a:tabLst>
                      </a:pPr>
                      <a:r>
                        <a:rPr lang="en-US" sz="1200" kern="1000">
                          <a:effectLst/>
                        </a:rPr>
                        <a:t>	0</a:t>
                      </a:r>
                    </a:p>
                    <a:p>
                      <a:pPr marL="0" marR="0">
                        <a:spcBef>
                          <a:spcPts val="0"/>
                        </a:spcBef>
                        <a:spcAft>
                          <a:spcPts val="0"/>
                        </a:spcAft>
                        <a:tabLst>
                          <a:tab pos="348615" algn="r"/>
                        </a:tabLst>
                      </a:pPr>
                      <a:r>
                        <a:rPr lang="en-US" sz="1200" kern="1000">
                          <a:effectLst/>
                        </a:rPr>
                        <a:t>	0</a:t>
                      </a:r>
                    </a:p>
                    <a:p>
                      <a:pPr marL="0" marR="0">
                        <a:spcBef>
                          <a:spcPts val="0"/>
                        </a:spcBef>
                        <a:spcAft>
                          <a:spcPts val="0"/>
                        </a:spcAft>
                        <a:tabLst>
                          <a:tab pos="348615" algn="r"/>
                        </a:tabLst>
                      </a:pPr>
                      <a:r>
                        <a:rPr lang="en-US" sz="1200" kern="1000">
                          <a:effectLst/>
                        </a:rPr>
                        <a:t>	0</a:t>
                      </a:r>
                    </a:p>
                    <a:p>
                      <a:pPr marL="0" marR="0">
                        <a:spcBef>
                          <a:spcPts val="0"/>
                        </a:spcBef>
                        <a:spcAft>
                          <a:spcPts val="0"/>
                        </a:spcAft>
                        <a:tabLst>
                          <a:tab pos="348615"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453390" algn="r"/>
                        </a:tabLst>
                      </a:pPr>
                      <a:r>
                        <a:rPr lang="en-US" sz="1200" kern="1000" dirty="0">
                          <a:effectLst/>
                        </a:rPr>
                        <a:t>	0</a:t>
                      </a:r>
                    </a:p>
                    <a:p>
                      <a:pPr marL="0" marR="0">
                        <a:spcBef>
                          <a:spcPts val="0"/>
                        </a:spcBef>
                        <a:spcAft>
                          <a:spcPts val="0"/>
                        </a:spcAft>
                        <a:tabLst>
                          <a:tab pos="453390" algn="r"/>
                        </a:tabLst>
                      </a:pPr>
                      <a:r>
                        <a:rPr lang="en-US" sz="1200" kern="1000" dirty="0">
                          <a:effectLst/>
                        </a:rPr>
                        <a:t>	0</a:t>
                      </a:r>
                    </a:p>
                    <a:p>
                      <a:pPr marL="0" marR="0">
                        <a:spcBef>
                          <a:spcPts val="0"/>
                        </a:spcBef>
                        <a:spcAft>
                          <a:spcPts val="0"/>
                        </a:spcAft>
                        <a:tabLst>
                          <a:tab pos="453390" algn="r"/>
                        </a:tabLst>
                      </a:pPr>
                      <a:r>
                        <a:rPr lang="en-US" sz="1200" kern="1000" dirty="0">
                          <a:effectLst/>
                        </a:rPr>
                        <a:t>	0</a:t>
                      </a:r>
                    </a:p>
                    <a:p>
                      <a:pPr marL="0" marR="0">
                        <a:spcBef>
                          <a:spcPts val="0"/>
                        </a:spcBef>
                        <a:spcAft>
                          <a:spcPts val="0"/>
                        </a:spcAft>
                        <a:tabLst>
                          <a:tab pos="453390" algn="r"/>
                        </a:tabLst>
                      </a:pPr>
                      <a:r>
                        <a:rPr lang="en-US" sz="1200" kern="1000" dirty="0">
                          <a:effectLst/>
                        </a:rPr>
                        <a:t>	0</a:t>
                      </a:r>
                      <a:endParaRPr lang="en-US" sz="1200"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04165" algn="r"/>
                        </a:tabLst>
                      </a:pPr>
                      <a:r>
                        <a:rPr lang="en-US" sz="1200" b="1" kern="1000" dirty="0">
                          <a:effectLst/>
                        </a:rPr>
                        <a:t>	0 </a:t>
                      </a:r>
                    </a:p>
                    <a:p>
                      <a:pPr marL="0" marR="0">
                        <a:spcBef>
                          <a:spcPts val="0"/>
                        </a:spcBef>
                        <a:spcAft>
                          <a:spcPts val="0"/>
                        </a:spcAft>
                        <a:tabLst>
                          <a:tab pos="304165" algn="r"/>
                        </a:tabLst>
                      </a:pPr>
                      <a:r>
                        <a:rPr lang="en-US" sz="1200" b="1" kern="1000" dirty="0">
                          <a:effectLst/>
                        </a:rPr>
                        <a:t>	0 </a:t>
                      </a:r>
                    </a:p>
                    <a:p>
                      <a:pPr marL="0" marR="0">
                        <a:spcBef>
                          <a:spcPts val="0"/>
                        </a:spcBef>
                        <a:spcAft>
                          <a:spcPts val="0"/>
                        </a:spcAft>
                        <a:tabLst>
                          <a:tab pos="304165" algn="r"/>
                        </a:tabLst>
                      </a:pPr>
                      <a:r>
                        <a:rPr lang="en-US" sz="1200" b="1" kern="1000" dirty="0">
                          <a:effectLst/>
                        </a:rPr>
                        <a:t>	0 </a:t>
                      </a:r>
                    </a:p>
                    <a:p>
                      <a:pPr marL="0" marR="0">
                        <a:spcBef>
                          <a:spcPts val="0"/>
                        </a:spcBef>
                        <a:spcAft>
                          <a:spcPts val="0"/>
                        </a:spcAft>
                        <a:tabLst>
                          <a:tab pos="304165" algn="r"/>
                        </a:tabLst>
                      </a:pPr>
                      <a:r>
                        <a:rPr lang="en-US" sz="1200" b="1" kern="1000" dirty="0">
                          <a:effectLst/>
                        </a:rPr>
                        <a:t>	0 </a:t>
                      </a:r>
                      <a:endParaRPr lang="en-US" sz="1200" b="1"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6550" algn="r"/>
                        </a:tabLst>
                      </a:pPr>
                      <a:r>
                        <a:rPr lang="en-US" sz="1200" kern="1000">
                          <a:effectLst/>
                        </a:rPr>
                        <a:t>	0</a:t>
                      </a:r>
                    </a:p>
                    <a:p>
                      <a:pPr marL="0" marR="0">
                        <a:spcBef>
                          <a:spcPts val="0"/>
                        </a:spcBef>
                        <a:spcAft>
                          <a:spcPts val="0"/>
                        </a:spcAft>
                        <a:tabLst>
                          <a:tab pos="336550" algn="r"/>
                        </a:tabLst>
                      </a:pPr>
                      <a:r>
                        <a:rPr lang="en-US" sz="1200" kern="1000">
                          <a:effectLst/>
                        </a:rPr>
                        <a:t>	0</a:t>
                      </a:r>
                    </a:p>
                    <a:p>
                      <a:pPr marL="0" marR="0">
                        <a:spcBef>
                          <a:spcPts val="0"/>
                        </a:spcBef>
                        <a:spcAft>
                          <a:spcPts val="0"/>
                        </a:spcAft>
                        <a:tabLst>
                          <a:tab pos="336550" algn="r"/>
                        </a:tabLst>
                      </a:pPr>
                      <a:r>
                        <a:rPr lang="en-US" sz="1200" kern="1000">
                          <a:effectLst/>
                        </a:rPr>
                        <a:t>	0</a:t>
                      </a:r>
                    </a:p>
                    <a:p>
                      <a:pPr marL="0" marR="0">
                        <a:spcBef>
                          <a:spcPts val="0"/>
                        </a:spcBef>
                        <a:spcAft>
                          <a:spcPts val="0"/>
                        </a:spcAft>
                        <a:tabLst>
                          <a:tab pos="336550"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78460" algn="r"/>
                        </a:tabLst>
                      </a:pPr>
                      <a:r>
                        <a:rPr lang="en-US" sz="1200" kern="1000">
                          <a:effectLst/>
                        </a:rPr>
                        <a:t>	0</a:t>
                      </a:r>
                    </a:p>
                    <a:p>
                      <a:pPr marL="0" marR="0">
                        <a:spcBef>
                          <a:spcPts val="0"/>
                        </a:spcBef>
                        <a:spcAft>
                          <a:spcPts val="0"/>
                        </a:spcAft>
                        <a:tabLst>
                          <a:tab pos="378460" algn="r"/>
                        </a:tabLst>
                      </a:pPr>
                      <a:r>
                        <a:rPr lang="en-US" sz="1200" kern="1000">
                          <a:effectLst/>
                        </a:rPr>
                        <a:t>	0</a:t>
                      </a:r>
                    </a:p>
                    <a:p>
                      <a:pPr marL="0" marR="0">
                        <a:spcBef>
                          <a:spcPts val="0"/>
                        </a:spcBef>
                        <a:spcAft>
                          <a:spcPts val="0"/>
                        </a:spcAft>
                        <a:tabLst>
                          <a:tab pos="378460" algn="r"/>
                        </a:tabLst>
                      </a:pPr>
                      <a:r>
                        <a:rPr lang="en-US" sz="1200" kern="1000">
                          <a:effectLst/>
                        </a:rPr>
                        <a:t>	0</a:t>
                      </a:r>
                    </a:p>
                    <a:p>
                      <a:pPr marL="0" marR="0">
                        <a:spcBef>
                          <a:spcPts val="0"/>
                        </a:spcBef>
                        <a:spcAft>
                          <a:spcPts val="0"/>
                        </a:spcAft>
                        <a:tabLst>
                          <a:tab pos="378460" algn="r"/>
                        </a:tabLst>
                      </a:pPr>
                      <a:r>
                        <a:rPr lang="en-US" sz="1200" kern="1000">
                          <a:effectLst/>
                        </a:rPr>
                        <a:t>	0</a:t>
                      </a:r>
                      <a:endParaRPr lang="en-US" sz="1200" kern="1000">
                        <a:effectLst/>
                        <a:latin typeface="Calibri"/>
                        <a:ea typeface="Times New Roman"/>
                        <a:cs typeface="Times New Roman"/>
                      </a:endParaRPr>
                    </a:p>
                  </a:txBody>
                  <a:tcPr marL="25200" marR="25200" marT="3937" marB="0"/>
                </a:tc>
              </a:tr>
              <a:tr h="627629">
                <a:tc>
                  <a:txBody>
                    <a:bodyPr/>
                    <a:lstStyle/>
                    <a:p>
                      <a:pPr marL="0" marR="0" algn="l">
                        <a:spcBef>
                          <a:spcPts val="0"/>
                        </a:spcBef>
                        <a:spcAft>
                          <a:spcPts val="0"/>
                        </a:spcAft>
                      </a:pPr>
                      <a:r>
                        <a:rPr lang="en-US" sz="1200">
                          <a:effectLst/>
                        </a:rPr>
                        <a:t>Race 	Logistic</a:t>
                      </a:r>
                    </a:p>
                    <a:p>
                      <a:pPr marL="0" marR="0" algn="l">
                        <a:spcBef>
                          <a:spcPts val="0"/>
                        </a:spcBef>
                        <a:spcAft>
                          <a:spcPts val="0"/>
                        </a:spcAft>
                      </a:pPr>
                      <a:r>
                        <a:rPr lang="en-US" sz="1200">
                          <a:effectLst/>
                        </a:rPr>
                        <a:t>	Bayes</a:t>
                      </a:r>
                    </a:p>
                    <a:p>
                      <a:pPr marL="0" marR="0" algn="l">
                        <a:spcBef>
                          <a:spcPts val="0"/>
                        </a:spcBef>
                        <a:spcAft>
                          <a:spcPts val="0"/>
                        </a:spcAft>
                      </a:pPr>
                      <a:r>
                        <a:rPr lang="en-US" sz="1200">
                          <a:effectLst/>
                        </a:rPr>
                        <a:t>	Tree</a:t>
                      </a:r>
                    </a:p>
                    <a:p>
                      <a:pPr marL="0" marR="0" algn="l">
                        <a:spcBef>
                          <a:spcPts val="0"/>
                        </a:spcBef>
                        <a:spcAft>
                          <a:spcPts val="0"/>
                        </a:spcAft>
                      </a:pPr>
                      <a:r>
                        <a:rPr lang="en-US" sz="1200">
                          <a:effectLst/>
                        </a:rPr>
                        <a:t>	Neural</a:t>
                      </a:r>
                      <a:endParaRPr lang="en-US" sz="1200" b="1">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spcBef>
                          <a:spcPts val="0"/>
                        </a:spcBef>
                        <a:spcAft>
                          <a:spcPts val="0"/>
                        </a:spcAft>
                        <a:tabLst>
                          <a:tab pos="406400" algn="r"/>
                        </a:tabLst>
                      </a:pPr>
                      <a:r>
                        <a:rPr lang="en-US" sz="1200" kern="1000">
                          <a:effectLst/>
                        </a:rPr>
                        <a:t>	111</a:t>
                      </a:r>
                    </a:p>
                    <a:p>
                      <a:pPr marL="0" marR="0">
                        <a:spcBef>
                          <a:spcPts val="0"/>
                        </a:spcBef>
                        <a:spcAft>
                          <a:spcPts val="0"/>
                        </a:spcAft>
                        <a:tabLst>
                          <a:tab pos="406400" algn="r"/>
                        </a:tabLst>
                      </a:pPr>
                      <a:r>
                        <a:rPr lang="en-US" sz="1200" kern="1000">
                          <a:effectLst/>
                        </a:rPr>
                        <a:t>	837</a:t>
                      </a:r>
                    </a:p>
                    <a:p>
                      <a:pPr marL="0" marR="0">
                        <a:spcBef>
                          <a:spcPts val="0"/>
                        </a:spcBef>
                        <a:spcAft>
                          <a:spcPts val="0"/>
                        </a:spcAft>
                        <a:tabLst>
                          <a:tab pos="406400" algn="r"/>
                        </a:tabLst>
                      </a:pPr>
                      <a:r>
                        <a:rPr lang="en-US" sz="1200" kern="1000">
                          <a:effectLst/>
                        </a:rPr>
                        <a:t>	1773</a:t>
                      </a:r>
                    </a:p>
                    <a:p>
                      <a:pPr marL="0" marR="0">
                        <a:spcBef>
                          <a:spcPts val="0"/>
                        </a:spcBef>
                        <a:spcAft>
                          <a:spcPts val="0"/>
                        </a:spcAft>
                        <a:tabLst>
                          <a:tab pos="406400" algn="r"/>
                        </a:tabLst>
                      </a:pPr>
                      <a:r>
                        <a:rPr lang="en-US" sz="1200" kern="1000">
                          <a:effectLst/>
                        </a:rPr>
                        <a:t>	189</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9090" algn="r"/>
                        </a:tabLst>
                      </a:pPr>
                      <a:r>
                        <a:rPr lang="en-US" sz="1200" kern="1000">
                          <a:effectLst/>
                        </a:rPr>
                        <a:t>	1</a:t>
                      </a:r>
                    </a:p>
                    <a:p>
                      <a:pPr marL="0" marR="0">
                        <a:spcBef>
                          <a:spcPts val="0"/>
                        </a:spcBef>
                        <a:spcAft>
                          <a:spcPts val="0"/>
                        </a:spcAft>
                        <a:tabLst>
                          <a:tab pos="339090" algn="r"/>
                        </a:tabLst>
                      </a:pPr>
                      <a:r>
                        <a:rPr lang="en-US" sz="1200" kern="1000">
                          <a:effectLst/>
                        </a:rPr>
                        <a:t>	16</a:t>
                      </a:r>
                    </a:p>
                    <a:p>
                      <a:pPr marL="0" marR="0">
                        <a:spcBef>
                          <a:spcPts val="0"/>
                        </a:spcBef>
                        <a:spcAft>
                          <a:spcPts val="0"/>
                        </a:spcAft>
                        <a:tabLst>
                          <a:tab pos="339090" algn="r"/>
                        </a:tabLst>
                      </a:pPr>
                      <a:r>
                        <a:rPr lang="en-US" sz="1200" kern="1000">
                          <a:effectLst/>
                        </a:rPr>
                        <a:t>	2</a:t>
                      </a:r>
                    </a:p>
                    <a:p>
                      <a:pPr marL="0" marR="0">
                        <a:spcBef>
                          <a:spcPts val="0"/>
                        </a:spcBef>
                        <a:spcAft>
                          <a:spcPts val="0"/>
                        </a:spcAft>
                        <a:tabLst>
                          <a:tab pos="339090" algn="r"/>
                        </a:tabLst>
                      </a:pPr>
                      <a:r>
                        <a:rPr lang="en-US" sz="1200" kern="1000">
                          <a:effectLst/>
                        </a:rPr>
                        <a:t>	1</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48615" algn="r"/>
                        </a:tabLst>
                      </a:pPr>
                      <a:r>
                        <a:rPr lang="en-US" sz="1200" kern="1000">
                          <a:effectLst/>
                        </a:rPr>
                        <a:t>	14</a:t>
                      </a:r>
                    </a:p>
                    <a:p>
                      <a:pPr marL="0" marR="0">
                        <a:spcBef>
                          <a:spcPts val="0"/>
                        </a:spcBef>
                        <a:spcAft>
                          <a:spcPts val="0"/>
                        </a:spcAft>
                        <a:tabLst>
                          <a:tab pos="348615" algn="r"/>
                        </a:tabLst>
                      </a:pPr>
                      <a:r>
                        <a:rPr lang="en-US" sz="1200" kern="1000">
                          <a:effectLst/>
                        </a:rPr>
                        <a:t>	155</a:t>
                      </a:r>
                    </a:p>
                    <a:p>
                      <a:pPr marL="0" marR="0">
                        <a:spcBef>
                          <a:spcPts val="0"/>
                        </a:spcBef>
                        <a:spcAft>
                          <a:spcPts val="0"/>
                        </a:spcAft>
                        <a:tabLst>
                          <a:tab pos="348615" algn="r"/>
                        </a:tabLst>
                      </a:pPr>
                      <a:r>
                        <a:rPr lang="en-US" sz="1200" kern="1000">
                          <a:effectLst/>
                        </a:rPr>
                        <a:t>	339</a:t>
                      </a:r>
                    </a:p>
                    <a:p>
                      <a:pPr marL="0" marR="0">
                        <a:spcBef>
                          <a:spcPts val="0"/>
                        </a:spcBef>
                        <a:spcAft>
                          <a:spcPts val="0"/>
                        </a:spcAft>
                        <a:tabLst>
                          <a:tab pos="348615" algn="r"/>
                        </a:tabLst>
                      </a:pPr>
                      <a:r>
                        <a:rPr lang="en-US" sz="1200" kern="1000">
                          <a:effectLst/>
                        </a:rPr>
                        <a:t>	43</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453390" algn="r"/>
                        </a:tabLst>
                      </a:pPr>
                      <a:r>
                        <a:rPr lang="en-US" sz="1200" kern="1000">
                          <a:effectLst/>
                        </a:rPr>
                        <a:t>	83</a:t>
                      </a:r>
                    </a:p>
                    <a:p>
                      <a:pPr marL="0" marR="0">
                        <a:spcBef>
                          <a:spcPts val="0"/>
                        </a:spcBef>
                        <a:spcAft>
                          <a:spcPts val="0"/>
                        </a:spcAft>
                        <a:tabLst>
                          <a:tab pos="453390" algn="r"/>
                        </a:tabLst>
                      </a:pPr>
                      <a:r>
                        <a:rPr lang="en-US" sz="1200" kern="1000">
                          <a:effectLst/>
                        </a:rPr>
                        <a:t>	394</a:t>
                      </a:r>
                    </a:p>
                    <a:p>
                      <a:pPr marL="0" marR="0">
                        <a:spcBef>
                          <a:spcPts val="0"/>
                        </a:spcBef>
                        <a:spcAft>
                          <a:spcPts val="0"/>
                        </a:spcAft>
                        <a:tabLst>
                          <a:tab pos="453390" algn="r"/>
                        </a:tabLst>
                      </a:pPr>
                      <a:r>
                        <a:rPr lang="en-US" sz="1200" kern="1000">
                          <a:effectLst/>
                        </a:rPr>
                        <a:t>	577</a:t>
                      </a:r>
                    </a:p>
                    <a:p>
                      <a:pPr marL="0" marR="0">
                        <a:spcBef>
                          <a:spcPts val="0"/>
                        </a:spcBef>
                        <a:spcAft>
                          <a:spcPts val="0"/>
                        </a:spcAft>
                        <a:tabLst>
                          <a:tab pos="453390" algn="r"/>
                        </a:tabLst>
                      </a:pPr>
                      <a:r>
                        <a:rPr lang="en-US" sz="1200" kern="1000">
                          <a:effectLst/>
                        </a:rPr>
                        <a:t>	189</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04165" algn="r"/>
                        </a:tabLst>
                      </a:pPr>
                      <a:r>
                        <a:rPr lang="en-US" sz="1200" kern="1000" dirty="0">
                          <a:effectLst/>
                        </a:rPr>
                        <a:t>	11</a:t>
                      </a:r>
                    </a:p>
                    <a:p>
                      <a:pPr marL="0" marR="0">
                        <a:spcBef>
                          <a:spcPts val="0"/>
                        </a:spcBef>
                        <a:spcAft>
                          <a:spcPts val="0"/>
                        </a:spcAft>
                        <a:tabLst>
                          <a:tab pos="304165" algn="r"/>
                        </a:tabLst>
                      </a:pPr>
                      <a:r>
                        <a:rPr lang="en-US" sz="1200" kern="1000" dirty="0">
                          <a:effectLst/>
                        </a:rPr>
                        <a:t>	62</a:t>
                      </a:r>
                    </a:p>
                    <a:p>
                      <a:pPr marL="0" marR="0">
                        <a:spcBef>
                          <a:spcPts val="0"/>
                        </a:spcBef>
                        <a:spcAft>
                          <a:spcPts val="0"/>
                        </a:spcAft>
                        <a:tabLst>
                          <a:tab pos="304165" algn="r"/>
                        </a:tabLst>
                      </a:pPr>
                      <a:r>
                        <a:rPr lang="en-US" sz="1200" kern="1000" dirty="0">
                          <a:effectLst/>
                        </a:rPr>
                        <a:t>	135</a:t>
                      </a:r>
                    </a:p>
                    <a:p>
                      <a:pPr marL="0" marR="0">
                        <a:spcBef>
                          <a:spcPts val="0"/>
                        </a:spcBef>
                        <a:spcAft>
                          <a:spcPts val="0"/>
                        </a:spcAft>
                        <a:tabLst>
                          <a:tab pos="304165" algn="r"/>
                        </a:tabLst>
                      </a:pPr>
                      <a:r>
                        <a:rPr lang="en-US" sz="1200" kern="1000" dirty="0">
                          <a:effectLst/>
                        </a:rPr>
                        <a:t>	12</a:t>
                      </a:r>
                      <a:endParaRPr lang="en-US" sz="1200"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6550" algn="r"/>
                        </a:tabLst>
                      </a:pPr>
                      <a:r>
                        <a:rPr lang="en-US" sz="1200" b="1" kern="1000" dirty="0">
                          <a:effectLst/>
                        </a:rPr>
                        <a:t>	78 </a:t>
                      </a:r>
                    </a:p>
                    <a:p>
                      <a:pPr marL="0" marR="0">
                        <a:spcBef>
                          <a:spcPts val="0"/>
                        </a:spcBef>
                        <a:spcAft>
                          <a:spcPts val="0"/>
                        </a:spcAft>
                        <a:tabLst>
                          <a:tab pos="336550" algn="r"/>
                        </a:tabLst>
                      </a:pPr>
                      <a:r>
                        <a:rPr lang="en-US" sz="1200" b="1" kern="1000" dirty="0">
                          <a:effectLst/>
                        </a:rPr>
                        <a:t>	1430 </a:t>
                      </a:r>
                    </a:p>
                    <a:p>
                      <a:pPr marL="0" marR="0">
                        <a:spcBef>
                          <a:spcPts val="0"/>
                        </a:spcBef>
                        <a:spcAft>
                          <a:spcPts val="0"/>
                        </a:spcAft>
                        <a:tabLst>
                          <a:tab pos="336550" algn="r"/>
                        </a:tabLst>
                      </a:pPr>
                      <a:r>
                        <a:rPr lang="en-US" sz="1200" b="1" kern="1000" dirty="0">
                          <a:effectLst/>
                        </a:rPr>
                        <a:t>	1849 </a:t>
                      </a:r>
                    </a:p>
                    <a:p>
                      <a:pPr marL="0" marR="0">
                        <a:spcBef>
                          <a:spcPts val="0"/>
                        </a:spcBef>
                        <a:spcAft>
                          <a:spcPts val="0"/>
                        </a:spcAft>
                        <a:tabLst>
                          <a:tab pos="336550" algn="r"/>
                        </a:tabLst>
                      </a:pPr>
                      <a:r>
                        <a:rPr lang="en-US" sz="1200" b="1" kern="1000" dirty="0">
                          <a:effectLst/>
                        </a:rPr>
                        <a:t>	295 </a:t>
                      </a:r>
                      <a:endParaRPr lang="en-US" sz="1200" b="1"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78460" algn="r"/>
                        </a:tabLst>
                      </a:pPr>
                      <a:r>
                        <a:rPr lang="en-US" sz="1200" kern="1000">
                          <a:effectLst/>
                        </a:rPr>
                        <a:t>	57</a:t>
                      </a:r>
                    </a:p>
                    <a:p>
                      <a:pPr marL="0" marR="0">
                        <a:spcBef>
                          <a:spcPts val="0"/>
                        </a:spcBef>
                        <a:spcAft>
                          <a:spcPts val="0"/>
                        </a:spcAft>
                        <a:tabLst>
                          <a:tab pos="378460" algn="r"/>
                        </a:tabLst>
                      </a:pPr>
                      <a:r>
                        <a:rPr lang="en-US" sz="1200" kern="1000">
                          <a:effectLst/>
                        </a:rPr>
                        <a:t>	614</a:t>
                      </a:r>
                    </a:p>
                    <a:p>
                      <a:pPr marL="0" marR="0">
                        <a:spcBef>
                          <a:spcPts val="0"/>
                        </a:spcBef>
                        <a:spcAft>
                          <a:spcPts val="0"/>
                        </a:spcAft>
                        <a:tabLst>
                          <a:tab pos="378460" algn="r"/>
                        </a:tabLst>
                      </a:pPr>
                      <a:r>
                        <a:rPr lang="en-US" sz="1200" kern="1000">
                          <a:effectLst/>
                        </a:rPr>
                        <a:t>	1494</a:t>
                      </a:r>
                    </a:p>
                    <a:p>
                      <a:pPr marL="0" marR="0">
                        <a:spcBef>
                          <a:spcPts val="0"/>
                        </a:spcBef>
                        <a:spcAft>
                          <a:spcPts val="0"/>
                        </a:spcAft>
                        <a:tabLst>
                          <a:tab pos="378460" algn="r"/>
                        </a:tabLst>
                      </a:pPr>
                      <a:r>
                        <a:rPr lang="en-US" sz="1200" kern="1000">
                          <a:effectLst/>
                        </a:rPr>
                        <a:t>	201</a:t>
                      </a:r>
                      <a:endParaRPr lang="en-US" sz="1200" kern="1000">
                        <a:effectLst/>
                        <a:latin typeface="Calibri"/>
                        <a:ea typeface="Times New Roman"/>
                        <a:cs typeface="Times New Roman"/>
                      </a:endParaRPr>
                    </a:p>
                  </a:txBody>
                  <a:tcPr marL="25200" marR="25200" marT="3937" marB="0"/>
                </a:tc>
              </a:tr>
              <a:tr h="627629">
                <a:tc>
                  <a:txBody>
                    <a:bodyPr/>
                    <a:lstStyle/>
                    <a:p>
                      <a:pPr marL="0" marR="0" algn="l">
                        <a:spcBef>
                          <a:spcPts val="0"/>
                        </a:spcBef>
                        <a:spcAft>
                          <a:spcPts val="0"/>
                        </a:spcAft>
                      </a:pPr>
                      <a:r>
                        <a:rPr lang="en-US" sz="1200" dirty="0">
                          <a:effectLst/>
                        </a:rPr>
                        <a:t>Road 	Logistic</a:t>
                      </a:r>
                    </a:p>
                    <a:p>
                      <a:pPr marL="0" marR="0" algn="l">
                        <a:spcBef>
                          <a:spcPts val="0"/>
                        </a:spcBef>
                        <a:spcAft>
                          <a:spcPts val="0"/>
                        </a:spcAft>
                      </a:pPr>
                      <a:r>
                        <a:rPr lang="en-US" sz="1200" dirty="0">
                          <a:effectLst/>
                        </a:rPr>
                        <a:t>	Bayes</a:t>
                      </a:r>
                    </a:p>
                    <a:p>
                      <a:pPr marL="0" marR="0" algn="l">
                        <a:spcBef>
                          <a:spcPts val="0"/>
                        </a:spcBef>
                        <a:spcAft>
                          <a:spcPts val="0"/>
                        </a:spcAft>
                      </a:pPr>
                      <a:r>
                        <a:rPr lang="en-US" sz="1200" dirty="0">
                          <a:effectLst/>
                        </a:rPr>
                        <a:t>	Tree</a:t>
                      </a:r>
                    </a:p>
                    <a:p>
                      <a:pPr marL="0" marR="0" algn="l">
                        <a:spcBef>
                          <a:spcPts val="0"/>
                        </a:spcBef>
                        <a:spcAft>
                          <a:spcPts val="0"/>
                        </a:spcAft>
                      </a:pPr>
                      <a:r>
                        <a:rPr lang="en-US" sz="1200" dirty="0">
                          <a:effectLst/>
                        </a:rPr>
                        <a:t>	Neural</a:t>
                      </a:r>
                      <a:endParaRPr lang="en-US" sz="1200" b="1" dirty="0">
                        <a:solidFill>
                          <a:srgbClr val="000000"/>
                        </a:solidFill>
                        <a:effectLst/>
                        <a:latin typeface="Calibri"/>
                        <a:ea typeface="Times New Roman"/>
                        <a:cs typeface="Times New Roman"/>
                      </a:endParaRPr>
                    </a:p>
                  </a:txBody>
                  <a:tcPr marL="25200" marR="25200" marT="3937" marB="0">
                    <a:solidFill>
                      <a:srgbClr val="FFFFCC"/>
                    </a:solidFill>
                  </a:tcPr>
                </a:tc>
                <a:tc>
                  <a:txBody>
                    <a:bodyPr/>
                    <a:lstStyle/>
                    <a:p>
                      <a:pPr marL="0" marR="0">
                        <a:spcBef>
                          <a:spcPts val="0"/>
                        </a:spcBef>
                        <a:spcAft>
                          <a:spcPts val="0"/>
                        </a:spcAft>
                        <a:tabLst>
                          <a:tab pos="406400" algn="r"/>
                        </a:tabLst>
                      </a:pPr>
                      <a:r>
                        <a:rPr lang="en-US" sz="1200" kern="1000">
                          <a:effectLst/>
                        </a:rPr>
                        <a:t>	0</a:t>
                      </a:r>
                    </a:p>
                    <a:p>
                      <a:pPr marL="0" marR="0">
                        <a:spcBef>
                          <a:spcPts val="0"/>
                        </a:spcBef>
                        <a:spcAft>
                          <a:spcPts val="0"/>
                        </a:spcAft>
                        <a:tabLst>
                          <a:tab pos="406400" algn="r"/>
                        </a:tabLst>
                      </a:pPr>
                      <a:r>
                        <a:rPr lang="en-US" sz="1200" kern="1000">
                          <a:effectLst/>
                        </a:rPr>
                        <a:t>	0</a:t>
                      </a:r>
                    </a:p>
                    <a:p>
                      <a:pPr marL="0" marR="0">
                        <a:spcBef>
                          <a:spcPts val="0"/>
                        </a:spcBef>
                        <a:spcAft>
                          <a:spcPts val="0"/>
                        </a:spcAft>
                        <a:tabLst>
                          <a:tab pos="406400" algn="r"/>
                        </a:tabLst>
                      </a:pPr>
                      <a:r>
                        <a:rPr lang="en-US" sz="1200" kern="1000">
                          <a:effectLst/>
                        </a:rPr>
                        <a:t>	0</a:t>
                      </a:r>
                    </a:p>
                    <a:p>
                      <a:pPr marL="0" marR="0">
                        <a:spcBef>
                          <a:spcPts val="0"/>
                        </a:spcBef>
                        <a:spcAft>
                          <a:spcPts val="0"/>
                        </a:spcAft>
                        <a:tabLst>
                          <a:tab pos="406400"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9090" algn="r"/>
                        </a:tabLst>
                      </a:pPr>
                      <a:r>
                        <a:rPr lang="en-US" sz="1200" kern="1000">
                          <a:effectLst/>
                        </a:rPr>
                        <a:t>	0</a:t>
                      </a:r>
                    </a:p>
                    <a:p>
                      <a:pPr marL="0" marR="0">
                        <a:spcBef>
                          <a:spcPts val="0"/>
                        </a:spcBef>
                        <a:spcAft>
                          <a:spcPts val="0"/>
                        </a:spcAft>
                        <a:tabLst>
                          <a:tab pos="339090" algn="r"/>
                        </a:tabLst>
                      </a:pPr>
                      <a:r>
                        <a:rPr lang="en-US" sz="1200" kern="1000">
                          <a:effectLst/>
                        </a:rPr>
                        <a:t>	0</a:t>
                      </a:r>
                    </a:p>
                    <a:p>
                      <a:pPr marL="0" marR="0">
                        <a:spcBef>
                          <a:spcPts val="0"/>
                        </a:spcBef>
                        <a:spcAft>
                          <a:spcPts val="0"/>
                        </a:spcAft>
                        <a:tabLst>
                          <a:tab pos="339090" algn="r"/>
                        </a:tabLst>
                      </a:pPr>
                      <a:r>
                        <a:rPr lang="en-US" sz="1200" kern="1000">
                          <a:effectLst/>
                        </a:rPr>
                        <a:t>	19</a:t>
                      </a:r>
                    </a:p>
                    <a:p>
                      <a:pPr marL="0" marR="0">
                        <a:spcBef>
                          <a:spcPts val="0"/>
                        </a:spcBef>
                        <a:spcAft>
                          <a:spcPts val="0"/>
                        </a:spcAft>
                        <a:tabLst>
                          <a:tab pos="339090"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48615" algn="r"/>
                        </a:tabLst>
                      </a:pPr>
                      <a:r>
                        <a:rPr lang="en-US" sz="1200" kern="1000">
                          <a:effectLst/>
                        </a:rPr>
                        <a:t>	0</a:t>
                      </a:r>
                    </a:p>
                    <a:p>
                      <a:pPr marL="0" marR="0">
                        <a:spcBef>
                          <a:spcPts val="0"/>
                        </a:spcBef>
                        <a:spcAft>
                          <a:spcPts val="0"/>
                        </a:spcAft>
                        <a:tabLst>
                          <a:tab pos="348615" algn="r"/>
                        </a:tabLst>
                      </a:pPr>
                      <a:r>
                        <a:rPr lang="en-US" sz="1200" kern="1000">
                          <a:effectLst/>
                        </a:rPr>
                        <a:t>	0</a:t>
                      </a:r>
                    </a:p>
                    <a:p>
                      <a:pPr marL="0" marR="0">
                        <a:spcBef>
                          <a:spcPts val="0"/>
                        </a:spcBef>
                        <a:spcAft>
                          <a:spcPts val="0"/>
                        </a:spcAft>
                        <a:tabLst>
                          <a:tab pos="348615" algn="r"/>
                        </a:tabLst>
                      </a:pPr>
                      <a:r>
                        <a:rPr lang="en-US" sz="1200" kern="1000">
                          <a:effectLst/>
                        </a:rPr>
                        <a:t>	93</a:t>
                      </a:r>
                    </a:p>
                    <a:p>
                      <a:pPr marL="0" marR="0">
                        <a:spcBef>
                          <a:spcPts val="0"/>
                        </a:spcBef>
                        <a:spcAft>
                          <a:spcPts val="0"/>
                        </a:spcAft>
                        <a:tabLst>
                          <a:tab pos="348615"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453390" algn="r"/>
                        </a:tabLst>
                      </a:pPr>
                      <a:r>
                        <a:rPr lang="en-US" sz="1200" kern="1000">
                          <a:effectLst/>
                        </a:rPr>
                        <a:t>	0</a:t>
                      </a:r>
                    </a:p>
                    <a:p>
                      <a:pPr marL="0" marR="0">
                        <a:spcBef>
                          <a:spcPts val="0"/>
                        </a:spcBef>
                        <a:spcAft>
                          <a:spcPts val="0"/>
                        </a:spcAft>
                        <a:tabLst>
                          <a:tab pos="453390" algn="r"/>
                        </a:tabLst>
                      </a:pPr>
                      <a:r>
                        <a:rPr lang="en-US" sz="1200" kern="1000">
                          <a:effectLst/>
                        </a:rPr>
                        <a:t>	0</a:t>
                      </a:r>
                    </a:p>
                    <a:p>
                      <a:pPr marL="0" marR="0">
                        <a:spcBef>
                          <a:spcPts val="0"/>
                        </a:spcBef>
                        <a:spcAft>
                          <a:spcPts val="0"/>
                        </a:spcAft>
                        <a:tabLst>
                          <a:tab pos="453390" algn="r"/>
                        </a:tabLst>
                      </a:pPr>
                      <a:r>
                        <a:rPr lang="en-US" sz="1200" kern="1000">
                          <a:effectLst/>
                        </a:rPr>
                        <a:t>	83</a:t>
                      </a:r>
                    </a:p>
                    <a:p>
                      <a:pPr marL="0" marR="0">
                        <a:spcBef>
                          <a:spcPts val="0"/>
                        </a:spcBef>
                        <a:spcAft>
                          <a:spcPts val="0"/>
                        </a:spcAft>
                        <a:tabLst>
                          <a:tab pos="453390" algn="r"/>
                        </a:tabLst>
                      </a:pPr>
                      <a:r>
                        <a:rPr lang="en-US" sz="1200" kern="1000">
                          <a:effectLst/>
                        </a:rPr>
                        <a:t>	1</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04165" algn="r"/>
                        </a:tabLst>
                      </a:pPr>
                      <a:r>
                        <a:rPr lang="en-US" sz="1200" kern="1000">
                          <a:effectLst/>
                        </a:rPr>
                        <a:t>	0</a:t>
                      </a:r>
                    </a:p>
                    <a:p>
                      <a:pPr marL="0" marR="0">
                        <a:spcBef>
                          <a:spcPts val="0"/>
                        </a:spcBef>
                        <a:spcAft>
                          <a:spcPts val="0"/>
                        </a:spcAft>
                        <a:tabLst>
                          <a:tab pos="304165" algn="r"/>
                        </a:tabLst>
                      </a:pPr>
                      <a:r>
                        <a:rPr lang="en-US" sz="1200" kern="1000">
                          <a:effectLst/>
                        </a:rPr>
                        <a:t>	0</a:t>
                      </a:r>
                    </a:p>
                    <a:p>
                      <a:pPr marL="0" marR="0">
                        <a:spcBef>
                          <a:spcPts val="0"/>
                        </a:spcBef>
                        <a:spcAft>
                          <a:spcPts val="0"/>
                        </a:spcAft>
                        <a:tabLst>
                          <a:tab pos="304165" algn="r"/>
                        </a:tabLst>
                      </a:pPr>
                      <a:r>
                        <a:rPr lang="en-US" sz="1200" kern="1000">
                          <a:effectLst/>
                        </a:rPr>
                        <a:t>	25</a:t>
                      </a:r>
                    </a:p>
                    <a:p>
                      <a:pPr marL="0" marR="0">
                        <a:spcBef>
                          <a:spcPts val="0"/>
                        </a:spcBef>
                        <a:spcAft>
                          <a:spcPts val="0"/>
                        </a:spcAft>
                        <a:tabLst>
                          <a:tab pos="304165" algn="r"/>
                        </a:tabLst>
                      </a:pPr>
                      <a:r>
                        <a:rPr lang="en-US" sz="1200" kern="1000">
                          <a:effectLst/>
                        </a:rPr>
                        <a:t>	0</a:t>
                      </a:r>
                      <a:endParaRPr lang="en-US" sz="1200" kern="100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36550" algn="r"/>
                        </a:tabLst>
                      </a:pPr>
                      <a:r>
                        <a:rPr lang="en-US" sz="1200" kern="1000" dirty="0">
                          <a:effectLst/>
                        </a:rPr>
                        <a:t>	0</a:t>
                      </a:r>
                    </a:p>
                    <a:p>
                      <a:pPr marL="0" marR="0">
                        <a:spcBef>
                          <a:spcPts val="0"/>
                        </a:spcBef>
                        <a:spcAft>
                          <a:spcPts val="0"/>
                        </a:spcAft>
                        <a:tabLst>
                          <a:tab pos="336550" algn="r"/>
                        </a:tabLst>
                      </a:pPr>
                      <a:r>
                        <a:rPr lang="en-US" sz="1200" kern="1000" dirty="0">
                          <a:effectLst/>
                        </a:rPr>
                        <a:t>	0</a:t>
                      </a:r>
                    </a:p>
                    <a:p>
                      <a:pPr marL="0" marR="0">
                        <a:spcBef>
                          <a:spcPts val="0"/>
                        </a:spcBef>
                        <a:spcAft>
                          <a:spcPts val="0"/>
                        </a:spcAft>
                        <a:tabLst>
                          <a:tab pos="336550" algn="r"/>
                        </a:tabLst>
                      </a:pPr>
                      <a:r>
                        <a:rPr lang="en-US" sz="1200" kern="1000" dirty="0">
                          <a:effectLst/>
                        </a:rPr>
                        <a:t>	37</a:t>
                      </a:r>
                    </a:p>
                    <a:p>
                      <a:pPr marL="0" marR="0">
                        <a:spcBef>
                          <a:spcPts val="0"/>
                        </a:spcBef>
                        <a:spcAft>
                          <a:spcPts val="0"/>
                        </a:spcAft>
                        <a:tabLst>
                          <a:tab pos="336550" algn="r"/>
                        </a:tabLst>
                      </a:pPr>
                      <a:r>
                        <a:rPr lang="en-US" sz="1200" kern="1000" dirty="0">
                          <a:effectLst/>
                        </a:rPr>
                        <a:t>	1</a:t>
                      </a:r>
                      <a:endParaRPr lang="en-US" sz="1200" kern="1000" dirty="0">
                        <a:effectLst/>
                        <a:latin typeface="Calibri"/>
                        <a:ea typeface="Times New Roman"/>
                        <a:cs typeface="Times New Roman"/>
                      </a:endParaRPr>
                    </a:p>
                  </a:txBody>
                  <a:tcPr marL="25200" marR="25200" marT="3937" marB="0"/>
                </a:tc>
                <a:tc>
                  <a:txBody>
                    <a:bodyPr/>
                    <a:lstStyle/>
                    <a:p>
                      <a:pPr marL="0" marR="0">
                        <a:spcBef>
                          <a:spcPts val="0"/>
                        </a:spcBef>
                        <a:spcAft>
                          <a:spcPts val="0"/>
                        </a:spcAft>
                        <a:tabLst>
                          <a:tab pos="378460" algn="r"/>
                        </a:tabLst>
                      </a:pPr>
                      <a:r>
                        <a:rPr lang="en-US" sz="1200" b="1" kern="1000" dirty="0">
                          <a:effectLst/>
                        </a:rPr>
                        <a:t>	0 </a:t>
                      </a:r>
                    </a:p>
                    <a:p>
                      <a:pPr marL="0" marR="0">
                        <a:spcBef>
                          <a:spcPts val="0"/>
                        </a:spcBef>
                        <a:spcAft>
                          <a:spcPts val="0"/>
                        </a:spcAft>
                        <a:tabLst>
                          <a:tab pos="378460" algn="r"/>
                        </a:tabLst>
                      </a:pPr>
                      <a:r>
                        <a:rPr lang="en-US" sz="1200" b="1" kern="1000" dirty="0">
                          <a:effectLst/>
                        </a:rPr>
                        <a:t>	0 </a:t>
                      </a:r>
                    </a:p>
                    <a:p>
                      <a:pPr marL="0" marR="0">
                        <a:spcBef>
                          <a:spcPts val="0"/>
                        </a:spcBef>
                        <a:spcAft>
                          <a:spcPts val="0"/>
                        </a:spcAft>
                        <a:tabLst>
                          <a:tab pos="378460" algn="r"/>
                        </a:tabLst>
                      </a:pPr>
                      <a:r>
                        <a:rPr lang="en-US" sz="1200" b="1" kern="1000" dirty="0">
                          <a:effectLst/>
                        </a:rPr>
                        <a:t>	124 </a:t>
                      </a:r>
                    </a:p>
                    <a:p>
                      <a:pPr marL="0" marR="0">
                        <a:spcBef>
                          <a:spcPts val="0"/>
                        </a:spcBef>
                        <a:spcAft>
                          <a:spcPts val="0"/>
                        </a:spcAft>
                        <a:tabLst>
                          <a:tab pos="378460" algn="r"/>
                        </a:tabLst>
                      </a:pPr>
                      <a:r>
                        <a:rPr lang="en-US" sz="1200" b="1" kern="1000" dirty="0">
                          <a:effectLst/>
                        </a:rPr>
                        <a:t>	1 </a:t>
                      </a:r>
                      <a:endParaRPr lang="en-US" sz="1200" b="1" kern="1000" dirty="0">
                        <a:effectLst/>
                        <a:latin typeface="Calibri"/>
                        <a:ea typeface="Times New Roman"/>
                        <a:cs typeface="Times New Roman"/>
                      </a:endParaRPr>
                    </a:p>
                  </a:txBody>
                  <a:tcPr marL="25200" marR="25200" marT="3937" marB="0"/>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Correct Percentage</a:t>
            </a:r>
            <a:endParaRPr lang="en-US" dirty="0"/>
          </a:p>
        </p:txBody>
      </p:sp>
      <p:sp>
        <p:nvSpPr>
          <p:cNvPr id="4" name="TextBox 3"/>
          <p:cNvSpPr txBox="1"/>
          <p:nvPr/>
        </p:nvSpPr>
        <p:spPr>
          <a:xfrm>
            <a:off x="1752600" y="3566160"/>
            <a:ext cx="5044439" cy="1477328"/>
          </a:xfrm>
          <a:prstGeom prst="rect">
            <a:avLst/>
          </a:prstGeom>
          <a:noFill/>
        </p:spPr>
        <p:txBody>
          <a:bodyPr wrap="square" rtlCol="0">
            <a:spAutoFit/>
          </a:bodyPr>
          <a:lstStyle/>
          <a:p>
            <a:r>
              <a:rPr lang="en-US" dirty="0" smtClean="0"/>
              <a:t>Decision Tree is the only method to predict any sales of Road bikes. But percent is highest for Bayes.</a:t>
            </a:r>
          </a:p>
          <a:p>
            <a:endParaRPr lang="en-US" dirty="0"/>
          </a:p>
          <a:p>
            <a:r>
              <a:rPr lang="en-US" dirty="0" smtClean="0"/>
              <a:t>Correct/Percent table is based on averages from cross-validation results.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72950798"/>
              </p:ext>
            </p:extLst>
          </p:nvPr>
        </p:nvGraphicFramePr>
        <p:xfrm>
          <a:off x="1544773" y="1673336"/>
          <a:ext cx="5460092" cy="1447800"/>
        </p:xfrm>
        <a:graphic>
          <a:graphicData uri="http://schemas.openxmlformats.org/drawingml/2006/table">
            <a:tbl>
              <a:tblPr firstRow="1" firstCol="1" bandRow="1">
                <a:tableStyleId>{5940675A-B579-460E-94D1-54222C63F5DA}</a:tableStyleId>
              </a:tblPr>
              <a:tblGrid>
                <a:gridCol w="1364486"/>
                <a:gridCol w="1364486"/>
                <a:gridCol w="1365560"/>
                <a:gridCol w="1365560"/>
              </a:tblGrid>
              <a:tr h="283641">
                <a:tc>
                  <a:txBody>
                    <a:bodyPr/>
                    <a:lstStyle/>
                    <a:p>
                      <a:pPr marL="0" marR="0" algn="ctr">
                        <a:spcBef>
                          <a:spcPts val="0"/>
                        </a:spcBef>
                        <a:spcAft>
                          <a:spcPts val="0"/>
                        </a:spcAft>
                      </a:pPr>
                      <a:r>
                        <a:rPr lang="en-US" sz="1900" dirty="0">
                          <a:effectLst/>
                        </a:rPr>
                        <a:t>Method</a:t>
                      </a:r>
                      <a:endParaRPr lang="en-US" sz="1900" b="1" dirty="0">
                        <a:solidFill>
                          <a:srgbClr val="000000"/>
                        </a:solidFill>
                        <a:effectLst/>
                        <a:latin typeface="Calibri"/>
                        <a:ea typeface="Times New Roman"/>
                        <a:cs typeface="Times New Roman"/>
                      </a:endParaRPr>
                    </a:p>
                  </a:txBody>
                  <a:tcPr marL="116035" marR="116035" marT="0" marB="0">
                    <a:solidFill>
                      <a:srgbClr val="FFFFCC"/>
                    </a:solidFill>
                  </a:tcPr>
                </a:tc>
                <a:tc>
                  <a:txBody>
                    <a:bodyPr/>
                    <a:lstStyle/>
                    <a:p>
                      <a:pPr marL="0" marR="0" algn="ctr">
                        <a:spcBef>
                          <a:spcPts val="0"/>
                        </a:spcBef>
                        <a:spcAft>
                          <a:spcPts val="0"/>
                        </a:spcAft>
                      </a:pPr>
                      <a:r>
                        <a:rPr lang="en-US" sz="1900">
                          <a:effectLst/>
                        </a:rPr>
                        <a:t># Correct</a:t>
                      </a:r>
                      <a:endParaRPr lang="en-US" sz="1900" b="1">
                        <a:solidFill>
                          <a:srgbClr val="000000"/>
                        </a:solidFill>
                        <a:effectLst/>
                        <a:latin typeface="Calibri"/>
                        <a:ea typeface="Times New Roman"/>
                        <a:cs typeface="Times New Roman"/>
                      </a:endParaRPr>
                    </a:p>
                  </a:txBody>
                  <a:tcPr marL="116035" marR="116035" marT="0" marB="0">
                    <a:solidFill>
                      <a:srgbClr val="FFFFCC"/>
                    </a:solidFill>
                  </a:tcPr>
                </a:tc>
                <a:tc>
                  <a:txBody>
                    <a:bodyPr/>
                    <a:lstStyle/>
                    <a:p>
                      <a:pPr marL="0" marR="0" algn="ctr">
                        <a:spcBef>
                          <a:spcPts val="0"/>
                        </a:spcBef>
                        <a:spcAft>
                          <a:spcPts val="0"/>
                        </a:spcAft>
                      </a:pPr>
                      <a:r>
                        <a:rPr lang="en-US" sz="1900">
                          <a:effectLst/>
                        </a:rPr>
                        <a:t>Percent</a:t>
                      </a:r>
                      <a:endParaRPr lang="en-US" sz="1900" b="1">
                        <a:solidFill>
                          <a:srgbClr val="000000"/>
                        </a:solidFill>
                        <a:effectLst/>
                        <a:latin typeface="Calibri"/>
                        <a:ea typeface="Times New Roman"/>
                        <a:cs typeface="Times New Roman"/>
                      </a:endParaRPr>
                    </a:p>
                  </a:txBody>
                  <a:tcPr marL="116035" marR="116035" marT="0" marB="0">
                    <a:solidFill>
                      <a:srgbClr val="FFFFCC"/>
                    </a:solidFill>
                  </a:tcPr>
                </a:tc>
                <a:tc>
                  <a:txBody>
                    <a:bodyPr/>
                    <a:lstStyle/>
                    <a:p>
                      <a:pPr marL="0" marR="0" algn="ctr">
                        <a:spcBef>
                          <a:spcPts val="0"/>
                        </a:spcBef>
                        <a:spcAft>
                          <a:spcPts val="0"/>
                        </a:spcAft>
                      </a:pPr>
                      <a:r>
                        <a:rPr lang="en-US" sz="1900" dirty="0">
                          <a:effectLst/>
                        </a:rPr>
                        <a:t>RMSE</a:t>
                      </a:r>
                      <a:endParaRPr lang="en-US" sz="1900" b="1" dirty="0">
                        <a:solidFill>
                          <a:srgbClr val="000000"/>
                        </a:solidFill>
                        <a:effectLst/>
                        <a:latin typeface="Calibri"/>
                        <a:ea typeface="Times New Roman"/>
                        <a:cs typeface="Times New Roman"/>
                      </a:endParaRPr>
                    </a:p>
                  </a:txBody>
                  <a:tcPr marL="116035" marR="116035" marT="0" marB="0">
                    <a:solidFill>
                      <a:srgbClr val="FFFFCC"/>
                    </a:solidFill>
                  </a:tcPr>
                </a:tc>
              </a:tr>
              <a:tr h="283641">
                <a:tc>
                  <a:txBody>
                    <a:bodyPr/>
                    <a:lstStyle/>
                    <a:p>
                      <a:pPr marL="0" marR="0" algn="ctr">
                        <a:spcBef>
                          <a:spcPts val="0"/>
                        </a:spcBef>
                        <a:spcAft>
                          <a:spcPts val="0"/>
                        </a:spcAft>
                      </a:pPr>
                      <a:r>
                        <a:rPr lang="en-US" sz="1900">
                          <a:effectLst/>
                        </a:rPr>
                        <a:t>Logistic</a:t>
                      </a:r>
                      <a:endParaRPr lang="en-US" sz="1900" b="1">
                        <a:solidFill>
                          <a:srgbClr val="000000"/>
                        </a:solidFill>
                        <a:effectLst/>
                        <a:latin typeface="Calibri"/>
                        <a:ea typeface="Times New Roman"/>
                        <a:cs typeface="Times New Roman"/>
                      </a:endParaRPr>
                    </a:p>
                  </a:txBody>
                  <a:tcPr marL="116035" marR="116035" marT="0" marB="0">
                    <a:solidFill>
                      <a:srgbClr val="FFFFCC"/>
                    </a:solidFill>
                  </a:tcPr>
                </a:tc>
                <a:tc>
                  <a:txBody>
                    <a:bodyPr/>
                    <a:lstStyle/>
                    <a:p>
                      <a:pPr marL="0" marR="0">
                        <a:spcBef>
                          <a:spcPts val="0"/>
                        </a:spcBef>
                        <a:spcAft>
                          <a:spcPts val="0"/>
                        </a:spcAft>
                        <a:tabLst>
                          <a:tab pos="441325" algn="dec"/>
                        </a:tabLst>
                      </a:pPr>
                      <a:r>
                        <a:rPr lang="en-US" sz="1900" kern="1000">
                          <a:effectLst/>
                        </a:rPr>
                        <a:t>1915.6</a:t>
                      </a:r>
                      <a:endParaRPr lang="en-US" sz="1900" kern="1000">
                        <a:effectLst/>
                        <a:latin typeface="Calibri"/>
                        <a:ea typeface="Times New Roman"/>
                        <a:cs typeface="Times New Roman"/>
                      </a:endParaRPr>
                    </a:p>
                  </a:txBody>
                  <a:tcPr marL="116035" marR="116035" marT="0" marB="0"/>
                </a:tc>
                <a:tc>
                  <a:txBody>
                    <a:bodyPr/>
                    <a:lstStyle/>
                    <a:p>
                      <a:pPr marL="0" marR="0">
                        <a:spcBef>
                          <a:spcPts val="0"/>
                        </a:spcBef>
                        <a:spcAft>
                          <a:spcPts val="0"/>
                        </a:spcAft>
                        <a:tabLst>
                          <a:tab pos="330200" algn="dec"/>
                        </a:tabLst>
                      </a:pPr>
                      <a:r>
                        <a:rPr lang="en-US" sz="1900" kern="1000">
                          <a:effectLst/>
                        </a:rPr>
                        <a:t>30.5</a:t>
                      </a:r>
                      <a:endParaRPr lang="en-US" sz="1900" kern="1000">
                        <a:effectLst/>
                        <a:latin typeface="Calibri"/>
                        <a:ea typeface="Times New Roman"/>
                        <a:cs typeface="Times New Roman"/>
                      </a:endParaRPr>
                    </a:p>
                  </a:txBody>
                  <a:tcPr marL="116035" marR="116035" marT="0" marB="0"/>
                </a:tc>
                <a:tc>
                  <a:txBody>
                    <a:bodyPr/>
                    <a:lstStyle/>
                    <a:p>
                      <a:pPr marL="0" marR="0">
                        <a:spcBef>
                          <a:spcPts val="0"/>
                        </a:spcBef>
                        <a:spcAft>
                          <a:spcPts val="0"/>
                        </a:spcAft>
                        <a:tabLst>
                          <a:tab pos="227965" algn="dec"/>
                        </a:tabLst>
                      </a:pPr>
                      <a:r>
                        <a:rPr lang="en-US" sz="1900" kern="1000">
                          <a:effectLst/>
                        </a:rPr>
                        <a:t>0.647</a:t>
                      </a:r>
                      <a:endParaRPr lang="en-US" sz="1900" kern="1000">
                        <a:effectLst/>
                        <a:latin typeface="Calibri"/>
                        <a:ea typeface="Times New Roman"/>
                        <a:cs typeface="Times New Roman"/>
                      </a:endParaRPr>
                    </a:p>
                  </a:txBody>
                  <a:tcPr marL="116035" marR="116035" marT="0" marB="0"/>
                </a:tc>
              </a:tr>
              <a:tr h="283641">
                <a:tc>
                  <a:txBody>
                    <a:bodyPr/>
                    <a:lstStyle/>
                    <a:p>
                      <a:pPr marL="0" marR="0" algn="ctr">
                        <a:spcBef>
                          <a:spcPts val="0"/>
                        </a:spcBef>
                        <a:spcAft>
                          <a:spcPts val="0"/>
                        </a:spcAft>
                      </a:pPr>
                      <a:r>
                        <a:rPr lang="en-US" sz="1900">
                          <a:effectLst/>
                        </a:rPr>
                        <a:t>Bayes</a:t>
                      </a:r>
                      <a:endParaRPr lang="en-US" sz="1900" b="1">
                        <a:solidFill>
                          <a:srgbClr val="000000"/>
                        </a:solidFill>
                        <a:effectLst/>
                        <a:latin typeface="Calibri"/>
                        <a:ea typeface="Times New Roman"/>
                        <a:cs typeface="Times New Roman"/>
                      </a:endParaRPr>
                    </a:p>
                  </a:txBody>
                  <a:tcPr marL="116035" marR="116035" marT="0" marB="0">
                    <a:solidFill>
                      <a:srgbClr val="FFFFCC"/>
                    </a:solidFill>
                  </a:tcPr>
                </a:tc>
                <a:tc>
                  <a:txBody>
                    <a:bodyPr/>
                    <a:lstStyle/>
                    <a:p>
                      <a:pPr marL="0" marR="0">
                        <a:spcBef>
                          <a:spcPts val="0"/>
                        </a:spcBef>
                        <a:spcAft>
                          <a:spcPts val="0"/>
                        </a:spcAft>
                        <a:tabLst>
                          <a:tab pos="441325" algn="dec"/>
                        </a:tabLst>
                      </a:pPr>
                      <a:r>
                        <a:rPr lang="en-US" sz="1900" kern="1000">
                          <a:effectLst/>
                        </a:rPr>
                        <a:t>2175.2</a:t>
                      </a:r>
                      <a:endParaRPr lang="en-US" sz="1900" kern="1000">
                        <a:effectLst/>
                        <a:latin typeface="Calibri"/>
                        <a:ea typeface="Times New Roman"/>
                        <a:cs typeface="Times New Roman"/>
                      </a:endParaRPr>
                    </a:p>
                  </a:txBody>
                  <a:tcPr marL="116035" marR="116035" marT="0" marB="0"/>
                </a:tc>
                <a:tc>
                  <a:txBody>
                    <a:bodyPr/>
                    <a:lstStyle/>
                    <a:p>
                      <a:pPr marL="0" marR="0">
                        <a:spcBef>
                          <a:spcPts val="0"/>
                        </a:spcBef>
                        <a:spcAft>
                          <a:spcPts val="0"/>
                        </a:spcAft>
                        <a:tabLst>
                          <a:tab pos="330200" algn="dec"/>
                        </a:tabLst>
                      </a:pPr>
                      <a:r>
                        <a:rPr lang="en-US" sz="1900" kern="1000">
                          <a:effectLst/>
                        </a:rPr>
                        <a:t>34.6</a:t>
                      </a:r>
                      <a:endParaRPr lang="en-US" sz="1900" kern="1000">
                        <a:effectLst/>
                        <a:latin typeface="Calibri"/>
                        <a:ea typeface="Times New Roman"/>
                        <a:cs typeface="Times New Roman"/>
                      </a:endParaRPr>
                    </a:p>
                  </a:txBody>
                  <a:tcPr marL="116035" marR="116035" marT="0" marB="0"/>
                </a:tc>
                <a:tc>
                  <a:txBody>
                    <a:bodyPr/>
                    <a:lstStyle/>
                    <a:p>
                      <a:pPr marL="0" marR="0">
                        <a:spcBef>
                          <a:spcPts val="0"/>
                        </a:spcBef>
                        <a:spcAft>
                          <a:spcPts val="0"/>
                        </a:spcAft>
                        <a:tabLst>
                          <a:tab pos="227965" algn="dec"/>
                        </a:tabLst>
                      </a:pPr>
                      <a:r>
                        <a:rPr lang="en-US" sz="1900" kern="1000">
                          <a:effectLst/>
                        </a:rPr>
                        <a:t>0.657</a:t>
                      </a:r>
                      <a:endParaRPr lang="en-US" sz="1900" kern="1000">
                        <a:effectLst/>
                        <a:latin typeface="Calibri"/>
                        <a:ea typeface="Times New Roman"/>
                        <a:cs typeface="Times New Roman"/>
                      </a:endParaRPr>
                    </a:p>
                  </a:txBody>
                  <a:tcPr marL="116035" marR="116035" marT="0" marB="0"/>
                </a:tc>
              </a:tr>
              <a:tr h="283641">
                <a:tc>
                  <a:txBody>
                    <a:bodyPr/>
                    <a:lstStyle/>
                    <a:p>
                      <a:pPr marL="0" marR="0" algn="ctr">
                        <a:spcBef>
                          <a:spcPts val="0"/>
                        </a:spcBef>
                        <a:spcAft>
                          <a:spcPts val="0"/>
                        </a:spcAft>
                      </a:pPr>
                      <a:r>
                        <a:rPr lang="en-US" sz="1900">
                          <a:effectLst/>
                        </a:rPr>
                        <a:t>Tree</a:t>
                      </a:r>
                      <a:endParaRPr lang="en-US" sz="1900" b="1">
                        <a:solidFill>
                          <a:srgbClr val="000000"/>
                        </a:solidFill>
                        <a:effectLst/>
                        <a:latin typeface="Calibri"/>
                        <a:ea typeface="Times New Roman"/>
                        <a:cs typeface="Times New Roman"/>
                      </a:endParaRPr>
                    </a:p>
                  </a:txBody>
                  <a:tcPr marL="116035" marR="116035" marT="0" marB="0">
                    <a:solidFill>
                      <a:srgbClr val="FFFFCC"/>
                    </a:solidFill>
                  </a:tcPr>
                </a:tc>
                <a:tc>
                  <a:txBody>
                    <a:bodyPr/>
                    <a:lstStyle/>
                    <a:p>
                      <a:pPr marL="0" marR="0">
                        <a:spcBef>
                          <a:spcPts val="0"/>
                        </a:spcBef>
                        <a:spcAft>
                          <a:spcPts val="0"/>
                        </a:spcAft>
                        <a:tabLst>
                          <a:tab pos="441325" algn="dec"/>
                        </a:tabLst>
                      </a:pPr>
                      <a:r>
                        <a:rPr lang="en-US" sz="1900" kern="1000">
                          <a:effectLst/>
                        </a:rPr>
                        <a:t>2094.6</a:t>
                      </a:r>
                      <a:endParaRPr lang="en-US" sz="1900" kern="1000">
                        <a:effectLst/>
                        <a:latin typeface="Calibri"/>
                        <a:ea typeface="Times New Roman"/>
                        <a:cs typeface="Times New Roman"/>
                      </a:endParaRPr>
                    </a:p>
                  </a:txBody>
                  <a:tcPr marL="116035" marR="116035" marT="0" marB="0"/>
                </a:tc>
                <a:tc>
                  <a:txBody>
                    <a:bodyPr/>
                    <a:lstStyle/>
                    <a:p>
                      <a:pPr marL="0" marR="0">
                        <a:spcBef>
                          <a:spcPts val="0"/>
                        </a:spcBef>
                        <a:spcAft>
                          <a:spcPts val="0"/>
                        </a:spcAft>
                        <a:tabLst>
                          <a:tab pos="330200" algn="dec"/>
                        </a:tabLst>
                      </a:pPr>
                      <a:r>
                        <a:rPr lang="en-US" sz="1900" kern="1000" dirty="0">
                          <a:effectLst/>
                        </a:rPr>
                        <a:t>33.4</a:t>
                      </a:r>
                      <a:endParaRPr lang="en-US" sz="1900" kern="1000" dirty="0">
                        <a:effectLst/>
                        <a:latin typeface="Calibri"/>
                        <a:ea typeface="Times New Roman"/>
                        <a:cs typeface="Times New Roman"/>
                      </a:endParaRPr>
                    </a:p>
                  </a:txBody>
                  <a:tcPr marL="116035" marR="116035" marT="0" marB="0"/>
                </a:tc>
                <a:tc>
                  <a:txBody>
                    <a:bodyPr/>
                    <a:lstStyle/>
                    <a:p>
                      <a:pPr marL="0" marR="0">
                        <a:spcBef>
                          <a:spcPts val="0"/>
                        </a:spcBef>
                        <a:spcAft>
                          <a:spcPts val="0"/>
                        </a:spcAft>
                        <a:tabLst>
                          <a:tab pos="227965" algn="dec"/>
                        </a:tabLst>
                      </a:pPr>
                      <a:r>
                        <a:rPr lang="en-US" sz="1900" kern="1000">
                          <a:effectLst/>
                        </a:rPr>
                        <a:t>0.668</a:t>
                      </a:r>
                      <a:endParaRPr lang="en-US" sz="1900" kern="1000">
                        <a:effectLst/>
                        <a:latin typeface="Calibri"/>
                        <a:ea typeface="Times New Roman"/>
                        <a:cs typeface="Times New Roman"/>
                      </a:endParaRPr>
                    </a:p>
                  </a:txBody>
                  <a:tcPr marL="116035" marR="116035" marT="0" marB="0"/>
                </a:tc>
              </a:tr>
              <a:tr h="283641">
                <a:tc>
                  <a:txBody>
                    <a:bodyPr/>
                    <a:lstStyle/>
                    <a:p>
                      <a:pPr marL="0" marR="0" algn="ctr">
                        <a:spcBef>
                          <a:spcPts val="0"/>
                        </a:spcBef>
                        <a:spcAft>
                          <a:spcPts val="0"/>
                        </a:spcAft>
                      </a:pPr>
                      <a:r>
                        <a:rPr lang="en-US" sz="1900" dirty="0">
                          <a:effectLst/>
                        </a:rPr>
                        <a:t>Neural</a:t>
                      </a:r>
                      <a:endParaRPr lang="en-US" sz="1900" b="1" dirty="0">
                        <a:solidFill>
                          <a:srgbClr val="000000"/>
                        </a:solidFill>
                        <a:effectLst/>
                        <a:latin typeface="Calibri"/>
                        <a:ea typeface="Times New Roman"/>
                        <a:cs typeface="Times New Roman"/>
                      </a:endParaRPr>
                    </a:p>
                  </a:txBody>
                  <a:tcPr marL="116035" marR="116035" marT="0" marB="0">
                    <a:solidFill>
                      <a:srgbClr val="FFFFCC"/>
                    </a:solidFill>
                  </a:tcPr>
                </a:tc>
                <a:tc>
                  <a:txBody>
                    <a:bodyPr/>
                    <a:lstStyle/>
                    <a:p>
                      <a:pPr marL="0" marR="0">
                        <a:spcBef>
                          <a:spcPts val="0"/>
                        </a:spcBef>
                        <a:spcAft>
                          <a:spcPts val="0"/>
                        </a:spcAft>
                        <a:tabLst>
                          <a:tab pos="441325" algn="dec"/>
                        </a:tabLst>
                      </a:pPr>
                      <a:r>
                        <a:rPr lang="en-US" sz="1900" kern="1000">
                          <a:effectLst/>
                        </a:rPr>
                        <a:t>1928.8</a:t>
                      </a:r>
                      <a:endParaRPr lang="en-US" sz="1900" kern="1000">
                        <a:effectLst/>
                        <a:latin typeface="Calibri"/>
                        <a:ea typeface="Times New Roman"/>
                        <a:cs typeface="Times New Roman"/>
                      </a:endParaRPr>
                    </a:p>
                  </a:txBody>
                  <a:tcPr marL="116035" marR="116035" marT="0" marB="0"/>
                </a:tc>
                <a:tc>
                  <a:txBody>
                    <a:bodyPr/>
                    <a:lstStyle/>
                    <a:p>
                      <a:pPr marL="0" marR="0">
                        <a:spcBef>
                          <a:spcPts val="0"/>
                        </a:spcBef>
                        <a:spcAft>
                          <a:spcPts val="0"/>
                        </a:spcAft>
                        <a:tabLst>
                          <a:tab pos="330200" algn="dec"/>
                        </a:tabLst>
                      </a:pPr>
                      <a:r>
                        <a:rPr lang="en-US" sz="1900" kern="1000">
                          <a:effectLst/>
                        </a:rPr>
                        <a:t>30.7</a:t>
                      </a:r>
                      <a:endParaRPr lang="en-US" sz="1900" kern="1000">
                        <a:effectLst/>
                        <a:latin typeface="Calibri"/>
                        <a:ea typeface="Times New Roman"/>
                        <a:cs typeface="Times New Roman"/>
                      </a:endParaRPr>
                    </a:p>
                  </a:txBody>
                  <a:tcPr marL="116035" marR="116035" marT="0" marB="0"/>
                </a:tc>
                <a:tc>
                  <a:txBody>
                    <a:bodyPr/>
                    <a:lstStyle/>
                    <a:p>
                      <a:pPr marL="0" marR="0">
                        <a:spcBef>
                          <a:spcPts val="0"/>
                        </a:spcBef>
                        <a:spcAft>
                          <a:spcPts val="0"/>
                        </a:spcAft>
                        <a:tabLst>
                          <a:tab pos="227965" algn="dec"/>
                        </a:tabLst>
                      </a:pPr>
                      <a:r>
                        <a:rPr lang="en-US" sz="1900" kern="1000" dirty="0">
                          <a:effectLst/>
                        </a:rPr>
                        <a:t>0.622</a:t>
                      </a:r>
                      <a:endParaRPr lang="en-US" sz="1900" kern="1000" dirty="0">
                        <a:effectLst/>
                        <a:latin typeface="Calibri"/>
                        <a:ea typeface="Times New Roman"/>
                        <a:cs typeface="Times New Roman"/>
                      </a:endParaRPr>
                    </a:p>
                  </a:txBody>
                  <a:tcPr marL="116035" marR="116035" marT="0" marB="0"/>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Model Percent of Sales</a:t>
            </a:r>
            <a:endParaRPr lang="en-US" dirty="0"/>
          </a:p>
        </p:txBody>
      </p:sp>
      <p:sp>
        <p:nvSpPr>
          <p:cNvPr id="4" name="TextBox 3"/>
          <p:cNvSpPr txBox="1"/>
          <p:nvPr/>
        </p:nvSpPr>
        <p:spPr>
          <a:xfrm>
            <a:off x="1051560" y="4404360"/>
            <a:ext cx="6385560" cy="2031325"/>
          </a:xfrm>
          <a:prstGeom prst="rect">
            <a:avLst/>
          </a:prstGeom>
          <a:noFill/>
        </p:spPr>
        <p:txBody>
          <a:bodyPr wrap="square" rtlCol="0">
            <a:spAutoFit/>
          </a:bodyPr>
          <a:lstStyle/>
          <a:p>
            <a:r>
              <a:rPr lang="en-US" dirty="0" smtClean="0">
                <a:solidFill>
                  <a:srgbClr val="0070C0"/>
                </a:solidFill>
              </a:rPr>
              <a:t>Model Type percentages, forecast average and actual for all years.</a:t>
            </a:r>
          </a:p>
          <a:p>
            <a:r>
              <a:rPr lang="en-US" dirty="0" smtClean="0">
                <a:solidFill>
                  <a:srgbClr val="0070C0"/>
                </a:solidFill>
              </a:rPr>
              <a:t>All forecasts are very low for predictions of Race, and Road and are over predicting Mountain full sales.</a:t>
            </a:r>
          </a:p>
          <a:p>
            <a:endParaRPr lang="en-US" dirty="0" smtClean="0">
              <a:solidFill>
                <a:srgbClr val="0070C0"/>
              </a:solidFill>
            </a:endParaRPr>
          </a:p>
          <a:p>
            <a:r>
              <a:rPr lang="en-US" dirty="0" smtClean="0">
                <a:solidFill>
                  <a:srgbClr val="0070C0"/>
                </a:solidFill>
              </a:rPr>
              <a:t>The problem is with the lack of data available on other attributes.</a:t>
            </a:r>
          </a:p>
          <a:p>
            <a:r>
              <a:rPr lang="en-US" dirty="0" smtClean="0">
                <a:solidFill>
                  <a:srgbClr val="0070C0"/>
                </a:solidFill>
              </a:rPr>
              <a:t>Could do much better if forecast as a time series.</a:t>
            </a:r>
          </a:p>
          <a:p>
            <a:r>
              <a:rPr lang="en-US" dirty="0" smtClean="0">
                <a:solidFill>
                  <a:srgbClr val="0070C0"/>
                </a:solidFill>
              </a:rPr>
              <a:t>But the primary goal was to examine attributes of customers.</a:t>
            </a:r>
            <a:endParaRPr lang="en-US" dirty="0">
              <a:solidFill>
                <a:srgbClr val="0070C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907785069"/>
              </p:ext>
            </p:extLst>
          </p:nvPr>
        </p:nvGraphicFramePr>
        <p:xfrm>
          <a:off x="852170" y="1324927"/>
          <a:ext cx="7067941" cy="2866070"/>
        </p:xfrm>
        <a:graphic>
          <a:graphicData uri="http://schemas.openxmlformats.org/drawingml/2006/table">
            <a:tbl>
              <a:tblPr/>
              <a:tblGrid>
                <a:gridCol w="1819871"/>
                <a:gridCol w="1062150"/>
                <a:gridCol w="1046057"/>
                <a:gridCol w="908294"/>
                <a:gridCol w="1099305"/>
                <a:gridCol w="1132264"/>
              </a:tblGrid>
              <a:tr h="588830">
                <a:tc>
                  <a:txBody>
                    <a:bodyPr/>
                    <a:lstStyle/>
                    <a:p>
                      <a:pPr algn="l" fontAlgn="b"/>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Logistic</a:t>
                      </a:r>
                    </a:p>
                  </a:txBody>
                  <a:tcPr marL="16266" marR="16266" marT="16266"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Bayes</a:t>
                      </a:r>
                    </a:p>
                  </a:txBody>
                  <a:tcPr marL="16266" marR="16266" marT="16266"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Tree</a:t>
                      </a:r>
                    </a:p>
                  </a:txBody>
                  <a:tcPr marL="16266" marR="16266" marT="16266"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Neural net</a:t>
                      </a:r>
                    </a:p>
                  </a:txBody>
                  <a:tcPr marL="16266" marR="16266" marT="16266"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2012 </a:t>
                      </a:r>
                      <a:r>
                        <a:rPr lang="en-US" sz="1800" b="0" i="0" u="none" strike="noStrike" dirty="0">
                          <a:solidFill>
                            <a:srgbClr val="000000"/>
                          </a:solidFill>
                          <a:latin typeface="Calibri"/>
                        </a:rPr>
                        <a:t>sales</a:t>
                      </a:r>
                    </a:p>
                  </a:txBody>
                  <a:tcPr marL="16266" marR="16266" marT="16266" marB="0" anchor="b">
                    <a:lnL>
                      <a:noFill/>
                    </a:lnL>
                    <a:lnR>
                      <a:noFill/>
                    </a:lnR>
                    <a:lnT>
                      <a:noFill/>
                    </a:lnT>
                    <a:lnB>
                      <a:noFill/>
                    </a:lnB>
                  </a:tcPr>
                </a:tc>
              </a:tr>
              <a:tr h="325320">
                <a:tc>
                  <a:txBody>
                    <a:bodyPr/>
                    <a:lstStyle/>
                    <a:p>
                      <a:pPr algn="l" fontAlgn="b"/>
                      <a:r>
                        <a:rPr lang="en-US" sz="1800" b="0" i="0" u="none" strike="noStrike">
                          <a:solidFill>
                            <a:srgbClr val="000000"/>
                          </a:solidFill>
                          <a:latin typeface="Calibri"/>
                        </a:rPr>
                        <a:t>MTN full</a:t>
                      </a: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79.0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63.0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40.2</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72.6</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28.41</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r>
              <a:tr h="325320">
                <a:tc>
                  <a:txBody>
                    <a:bodyPr/>
                    <a:lstStyle/>
                    <a:p>
                      <a:pPr algn="l" fontAlgn="b"/>
                      <a:r>
                        <a:rPr lang="en-US" sz="1800" b="0" i="0" u="none" strike="noStrike">
                          <a:solidFill>
                            <a:srgbClr val="000000"/>
                          </a:solidFill>
                          <a:latin typeface="Calibri"/>
                        </a:rPr>
                        <a:t>Track</a:t>
                      </a: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r>
              <a:tr h="325320">
                <a:tc>
                  <a:txBody>
                    <a:bodyPr/>
                    <a:lstStyle/>
                    <a:p>
                      <a:pPr algn="l" fontAlgn="b"/>
                      <a:r>
                        <a:rPr lang="en-US" sz="1800" b="0" i="0" u="none" strike="noStrike">
                          <a:solidFill>
                            <a:srgbClr val="000000"/>
                          </a:solidFill>
                          <a:latin typeface="Calibri"/>
                        </a:rPr>
                        <a:t>Tour</a:t>
                      </a: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4.62</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r>
              <a:tr h="325320">
                <a:tc>
                  <a:txBody>
                    <a:bodyPr/>
                    <a:lstStyle/>
                    <a:p>
                      <a:pPr algn="l" fontAlgn="b"/>
                      <a:r>
                        <a:rPr lang="en-US" sz="1800" b="0" i="0" u="none" strike="noStrike">
                          <a:solidFill>
                            <a:srgbClr val="000000"/>
                          </a:solidFill>
                          <a:latin typeface="Calibri"/>
                        </a:rPr>
                        <a:t>Mountain</a:t>
                      </a: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18.4</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10.9</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11.1</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20.5</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7.32</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r>
              <a:tr h="325320">
                <a:tc>
                  <a:txBody>
                    <a:bodyPr/>
                    <a:lstStyle/>
                    <a:p>
                      <a:pPr algn="l" fontAlgn="b"/>
                      <a:r>
                        <a:rPr lang="en-US" sz="1800" b="0" i="0" u="none" strike="noStrike" dirty="0">
                          <a:solidFill>
                            <a:srgbClr val="000000"/>
                          </a:solidFill>
                          <a:latin typeface="Calibri"/>
                        </a:rPr>
                        <a:t>Hybrid</a:t>
                      </a: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4.58</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r>
              <a:tr h="325320">
                <a:tc>
                  <a:txBody>
                    <a:bodyPr/>
                    <a:lstStyle/>
                    <a:p>
                      <a:pPr algn="l" fontAlgn="b"/>
                      <a:r>
                        <a:rPr lang="en-US" sz="1800" b="0" i="0" u="none" strike="noStrike" dirty="0">
                          <a:solidFill>
                            <a:srgbClr val="000000"/>
                          </a:solidFill>
                          <a:latin typeface="Calibri"/>
                        </a:rPr>
                        <a:t>Race</a:t>
                      </a: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2.6</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26.1</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45.8</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6.9</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31.02</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r>
              <a:tr h="325320">
                <a:tc>
                  <a:txBody>
                    <a:bodyPr/>
                    <a:lstStyle/>
                    <a:p>
                      <a:pPr algn="l" fontAlgn="b"/>
                      <a:r>
                        <a:rPr lang="en-US" sz="1800" b="0" i="0" u="none" strike="noStrike" dirty="0">
                          <a:solidFill>
                            <a:srgbClr val="000000"/>
                          </a:solidFill>
                          <a:latin typeface="Calibri"/>
                        </a:rPr>
                        <a:t>Road</a:t>
                      </a: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2.8</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0.0</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c>
                  <a:txBody>
                    <a:bodyPr/>
                    <a:lstStyle/>
                    <a:p>
                      <a:pPr algn="r" fontAlgn="b"/>
                      <a:r>
                        <a:rPr lang="en-US" sz="1800" b="0" i="0" u="none" strike="noStrike" dirty="0" smtClean="0">
                          <a:solidFill>
                            <a:srgbClr val="000000"/>
                          </a:solidFill>
                          <a:latin typeface="Calibri"/>
                        </a:rPr>
                        <a:t>24.05</a:t>
                      </a:r>
                      <a:endParaRPr lang="en-US" sz="1800" b="0" i="0" u="none" strike="noStrike" dirty="0">
                        <a:solidFill>
                          <a:srgbClr val="000000"/>
                        </a:solidFill>
                        <a:latin typeface="Calibri"/>
                      </a:endParaRPr>
                    </a:p>
                  </a:txBody>
                  <a:tcPr marL="16266" marR="16266" marT="16266"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Comparison: Attributes</a:t>
            </a:r>
            <a:endParaRPr lang="en-US" dirty="0"/>
          </a:p>
        </p:txBody>
      </p:sp>
      <p:sp>
        <p:nvSpPr>
          <p:cNvPr id="4" name="TextBox 3"/>
          <p:cNvSpPr txBox="1"/>
          <p:nvPr/>
        </p:nvSpPr>
        <p:spPr>
          <a:xfrm>
            <a:off x="2058572" y="3276600"/>
            <a:ext cx="4906536" cy="369332"/>
          </a:xfrm>
          <a:prstGeom prst="rect">
            <a:avLst/>
          </a:prstGeom>
          <a:noFill/>
        </p:spPr>
        <p:txBody>
          <a:bodyPr wrap="none" rtlCol="0">
            <a:spAutoFit/>
          </a:bodyPr>
          <a:lstStyle/>
          <a:p>
            <a:r>
              <a:rPr lang="en-US" dirty="0" smtClean="0">
                <a:solidFill>
                  <a:schemeClr val="tx2"/>
                </a:solidFill>
              </a:rPr>
              <a:t>Primarily comparison of mountain full v mountain.</a:t>
            </a:r>
          </a:p>
        </p:txBody>
      </p:sp>
      <p:graphicFrame>
        <p:nvGraphicFramePr>
          <p:cNvPr id="5" name="Table 4"/>
          <p:cNvGraphicFramePr>
            <a:graphicFrameLocks noGrp="1"/>
          </p:cNvGraphicFramePr>
          <p:nvPr>
            <p:extLst>
              <p:ext uri="{D42A27DB-BD31-4B8C-83A1-F6EECF244321}">
                <p14:modId xmlns:p14="http://schemas.microsoft.com/office/powerpoint/2010/main" val="2429873223"/>
              </p:ext>
            </p:extLst>
          </p:nvPr>
        </p:nvGraphicFramePr>
        <p:xfrm>
          <a:off x="1252073" y="1472418"/>
          <a:ext cx="6966944" cy="1219200"/>
        </p:xfrm>
        <a:graphic>
          <a:graphicData uri="http://schemas.openxmlformats.org/drawingml/2006/table">
            <a:tbl>
              <a:tblPr firstRow="1" firstCol="1" bandRow="1">
                <a:tableStyleId>{5940675A-B579-460E-94D1-54222C63F5DA}</a:tableStyleId>
              </a:tblPr>
              <a:tblGrid>
                <a:gridCol w="1668844"/>
                <a:gridCol w="1277177"/>
                <a:gridCol w="1418889"/>
                <a:gridCol w="1399785"/>
                <a:gridCol w="1202249"/>
              </a:tblGrid>
              <a:tr h="299711">
                <a:tc>
                  <a:txBody>
                    <a:bodyPr/>
                    <a:lstStyle/>
                    <a:p>
                      <a:pPr marL="0" marR="0" algn="l">
                        <a:spcBef>
                          <a:spcPts val="0"/>
                        </a:spcBef>
                        <a:spcAft>
                          <a:spcPts val="0"/>
                        </a:spcAft>
                      </a:pPr>
                      <a:r>
                        <a:rPr lang="en-US" sz="2000">
                          <a:effectLst/>
                        </a:rPr>
                        <a:t>Logistic</a:t>
                      </a:r>
                      <a:endParaRPr lang="en-US" sz="2000" b="1">
                        <a:solidFill>
                          <a:srgbClr val="000000"/>
                        </a:solidFill>
                        <a:effectLst/>
                        <a:latin typeface="Calibri"/>
                        <a:ea typeface="Times New Roman"/>
                        <a:cs typeface="Times New Roman"/>
                      </a:endParaRPr>
                    </a:p>
                  </a:txBody>
                  <a:tcPr marL="122609" marR="122609" marT="0" marB="0">
                    <a:solidFill>
                      <a:srgbClr val="FFFFCC"/>
                    </a:solidFill>
                  </a:tcPr>
                </a:tc>
                <a:tc>
                  <a:txBody>
                    <a:bodyPr/>
                    <a:lstStyle/>
                    <a:p>
                      <a:pPr marL="0" marR="0">
                        <a:spcBef>
                          <a:spcPts val="0"/>
                        </a:spcBef>
                        <a:spcAft>
                          <a:spcPts val="0"/>
                        </a:spcAft>
                      </a:pPr>
                      <a:r>
                        <a:rPr lang="en-US" sz="2000" kern="1000">
                          <a:effectLst/>
                        </a:rPr>
                        <a:t>Sale Year</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Gender</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Population</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Income</a:t>
                      </a:r>
                      <a:endParaRPr lang="en-US" sz="2000" kern="1000">
                        <a:effectLst/>
                        <a:latin typeface="Calibri"/>
                        <a:ea typeface="Times New Roman"/>
                        <a:cs typeface="Times New Roman"/>
                      </a:endParaRPr>
                    </a:p>
                  </a:txBody>
                  <a:tcPr marL="122609" marR="122609" marT="0" marB="0"/>
                </a:tc>
              </a:tr>
              <a:tr h="299711">
                <a:tc>
                  <a:txBody>
                    <a:bodyPr/>
                    <a:lstStyle/>
                    <a:p>
                      <a:pPr marL="0" marR="0" algn="l">
                        <a:spcBef>
                          <a:spcPts val="0"/>
                        </a:spcBef>
                        <a:spcAft>
                          <a:spcPts val="0"/>
                        </a:spcAft>
                      </a:pPr>
                      <a:r>
                        <a:rPr lang="en-US" sz="2000">
                          <a:effectLst/>
                        </a:rPr>
                        <a:t>Bayes</a:t>
                      </a:r>
                      <a:endParaRPr lang="en-US" sz="2000" b="1">
                        <a:solidFill>
                          <a:srgbClr val="000000"/>
                        </a:solidFill>
                        <a:effectLst/>
                        <a:latin typeface="Calibri"/>
                        <a:ea typeface="Times New Roman"/>
                        <a:cs typeface="Times New Roman"/>
                      </a:endParaRPr>
                    </a:p>
                  </a:txBody>
                  <a:tcPr marL="122609" marR="122609" marT="0" marB="0">
                    <a:solidFill>
                      <a:srgbClr val="FFFFCC"/>
                    </a:solidFill>
                  </a:tcPr>
                </a:tc>
                <a:tc>
                  <a:txBody>
                    <a:bodyPr/>
                    <a:lstStyle/>
                    <a:p>
                      <a:pPr marL="0" marR="0">
                        <a:spcBef>
                          <a:spcPts val="0"/>
                        </a:spcBef>
                        <a:spcAft>
                          <a:spcPts val="0"/>
                        </a:spcAft>
                      </a:pPr>
                      <a:r>
                        <a:rPr lang="en-US" sz="2000" kern="1000">
                          <a:effectLst/>
                        </a:rPr>
                        <a:t>Gender</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Sale Year</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Population</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 </a:t>
                      </a:r>
                      <a:endParaRPr lang="en-US" sz="2000" kern="1000">
                        <a:effectLst/>
                        <a:latin typeface="Calibri"/>
                        <a:ea typeface="Times New Roman"/>
                        <a:cs typeface="Times New Roman"/>
                      </a:endParaRPr>
                    </a:p>
                  </a:txBody>
                  <a:tcPr marL="122609" marR="122609" marT="0" marB="0"/>
                </a:tc>
              </a:tr>
              <a:tr h="299711">
                <a:tc>
                  <a:txBody>
                    <a:bodyPr/>
                    <a:lstStyle/>
                    <a:p>
                      <a:pPr marL="0" marR="0" algn="l">
                        <a:spcBef>
                          <a:spcPts val="0"/>
                        </a:spcBef>
                        <a:spcAft>
                          <a:spcPts val="0"/>
                        </a:spcAft>
                      </a:pPr>
                      <a:r>
                        <a:rPr lang="en-US" sz="2000">
                          <a:effectLst/>
                        </a:rPr>
                        <a:t>Decision Tree</a:t>
                      </a:r>
                      <a:endParaRPr lang="en-US" sz="2000" b="1">
                        <a:solidFill>
                          <a:srgbClr val="000000"/>
                        </a:solidFill>
                        <a:effectLst/>
                        <a:latin typeface="Calibri"/>
                        <a:ea typeface="Times New Roman"/>
                        <a:cs typeface="Times New Roman"/>
                      </a:endParaRPr>
                    </a:p>
                  </a:txBody>
                  <a:tcPr marL="122609" marR="122609" marT="0" marB="0">
                    <a:solidFill>
                      <a:srgbClr val="FFFFCC"/>
                    </a:solidFill>
                  </a:tcPr>
                </a:tc>
                <a:tc>
                  <a:txBody>
                    <a:bodyPr/>
                    <a:lstStyle/>
                    <a:p>
                      <a:pPr marL="0" marR="0">
                        <a:spcBef>
                          <a:spcPts val="0"/>
                        </a:spcBef>
                        <a:spcAft>
                          <a:spcPts val="0"/>
                        </a:spcAft>
                      </a:pPr>
                      <a:r>
                        <a:rPr lang="en-US" sz="2000" kern="1000">
                          <a:effectLst/>
                        </a:rPr>
                        <a:t>Sale Year</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Gender</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 </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 </a:t>
                      </a:r>
                      <a:endParaRPr lang="en-US" sz="2000" kern="1000">
                        <a:effectLst/>
                        <a:latin typeface="Calibri"/>
                        <a:ea typeface="Times New Roman"/>
                        <a:cs typeface="Times New Roman"/>
                      </a:endParaRPr>
                    </a:p>
                  </a:txBody>
                  <a:tcPr marL="122609" marR="122609" marT="0" marB="0"/>
                </a:tc>
              </a:tr>
              <a:tr h="299711">
                <a:tc>
                  <a:txBody>
                    <a:bodyPr/>
                    <a:lstStyle/>
                    <a:p>
                      <a:pPr marL="0" marR="0" algn="l">
                        <a:spcBef>
                          <a:spcPts val="0"/>
                        </a:spcBef>
                        <a:spcAft>
                          <a:spcPts val="0"/>
                        </a:spcAft>
                      </a:pPr>
                      <a:r>
                        <a:rPr lang="en-US" sz="2000" dirty="0">
                          <a:effectLst/>
                        </a:rPr>
                        <a:t>Neural Net</a:t>
                      </a:r>
                      <a:endParaRPr lang="en-US" sz="2000" b="1" dirty="0">
                        <a:solidFill>
                          <a:srgbClr val="000000"/>
                        </a:solidFill>
                        <a:effectLst/>
                        <a:latin typeface="Calibri"/>
                        <a:ea typeface="Times New Roman"/>
                        <a:cs typeface="Times New Roman"/>
                      </a:endParaRPr>
                    </a:p>
                  </a:txBody>
                  <a:tcPr marL="122609" marR="122609" marT="0" marB="0">
                    <a:solidFill>
                      <a:srgbClr val="FFFFCC"/>
                    </a:solidFill>
                  </a:tcPr>
                </a:tc>
                <a:tc>
                  <a:txBody>
                    <a:bodyPr/>
                    <a:lstStyle/>
                    <a:p>
                      <a:pPr marL="0" marR="0">
                        <a:spcBef>
                          <a:spcPts val="0"/>
                        </a:spcBef>
                        <a:spcAft>
                          <a:spcPts val="0"/>
                        </a:spcAft>
                      </a:pPr>
                      <a:r>
                        <a:rPr lang="en-US" sz="2000" kern="1000">
                          <a:effectLst/>
                        </a:rPr>
                        <a:t>Sale Year</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Population</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a:effectLst/>
                        </a:rPr>
                        <a:t>Income</a:t>
                      </a:r>
                      <a:endParaRPr lang="en-US" sz="2000" kern="1000">
                        <a:effectLst/>
                        <a:latin typeface="Calibri"/>
                        <a:ea typeface="Times New Roman"/>
                        <a:cs typeface="Times New Roman"/>
                      </a:endParaRPr>
                    </a:p>
                  </a:txBody>
                  <a:tcPr marL="122609" marR="122609" marT="0" marB="0"/>
                </a:tc>
                <a:tc>
                  <a:txBody>
                    <a:bodyPr/>
                    <a:lstStyle/>
                    <a:p>
                      <a:pPr marL="0" marR="0">
                        <a:spcBef>
                          <a:spcPts val="0"/>
                        </a:spcBef>
                        <a:spcAft>
                          <a:spcPts val="0"/>
                        </a:spcAft>
                      </a:pPr>
                      <a:r>
                        <a:rPr lang="en-US" sz="2000" kern="1000" dirty="0">
                          <a:effectLst/>
                        </a:rPr>
                        <a:t>Gender</a:t>
                      </a:r>
                      <a:endParaRPr lang="en-US" sz="2000" kern="1000" dirty="0">
                        <a:effectLst/>
                        <a:latin typeface="Calibri"/>
                        <a:ea typeface="Times New Roman"/>
                        <a:cs typeface="Times New Roman"/>
                      </a:endParaRPr>
                    </a:p>
                  </a:txBody>
                  <a:tcPr marL="122609" marR="122609" marT="0" marB="0"/>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Nonlinearity</a:t>
            </a:r>
            <a:endParaRPr lang="en-US" dirty="0"/>
          </a:p>
        </p:txBody>
      </p:sp>
      <p:sp>
        <p:nvSpPr>
          <p:cNvPr id="4" name="TextBox 3"/>
          <p:cNvSpPr txBox="1"/>
          <p:nvPr/>
        </p:nvSpPr>
        <p:spPr>
          <a:xfrm>
            <a:off x="3078480" y="1234440"/>
            <a:ext cx="3188693" cy="369332"/>
          </a:xfrm>
          <a:prstGeom prst="rect">
            <a:avLst/>
          </a:prstGeom>
          <a:noFill/>
        </p:spPr>
        <p:txBody>
          <a:bodyPr wrap="none" rtlCol="0">
            <a:spAutoFit/>
          </a:bodyPr>
          <a:lstStyle/>
          <a:p>
            <a:r>
              <a:rPr lang="en-US" dirty="0" smtClean="0"/>
              <a:t>y= b</a:t>
            </a:r>
            <a:r>
              <a:rPr lang="en-US" baseline="-25000" dirty="0" smtClean="0"/>
              <a:t>0</a:t>
            </a:r>
            <a:r>
              <a:rPr lang="en-US" dirty="0" smtClean="0"/>
              <a:t> + b</a:t>
            </a:r>
            <a:r>
              <a:rPr lang="en-US" baseline="-25000" dirty="0" smtClean="0"/>
              <a:t>1</a:t>
            </a:r>
            <a:r>
              <a:rPr lang="en-US" dirty="0" smtClean="0"/>
              <a:t> x + b</a:t>
            </a:r>
            <a:r>
              <a:rPr lang="en-US" baseline="-25000" dirty="0" smtClean="0"/>
              <a:t>2</a:t>
            </a:r>
            <a:r>
              <a:rPr lang="en-US" dirty="0" smtClean="0"/>
              <a:t> x</a:t>
            </a:r>
            <a:r>
              <a:rPr lang="en-US" baseline="30000" dirty="0" smtClean="0"/>
              <a:t>2</a:t>
            </a:r>
            <a:r>
              <a:rPr lang="en-US" dirty="0" smtClean="0"/>
              <a:t> + b</a:t>
            </a:r>
            <a:r>
              <a:rPr lang="en-US" baseline="-25000" dirty="0" smtClean="0"/>
              <a:t>3</a:t>
            </a:r>
            <a:r>
              <a:rPr lang="en-US" dirty="0" smtClean="0"/>
              <a:t> x</a:t>
            </a:r>
            <a:r>
              <a:rPr lang="en-US" baseline="30000" dirty="0" smtClean="0"/>
              <a:t>3</a:t>
            </a:r>
            <a:r>
              <a:rPr lang="en-US" dirty="0" smtClean="0"/>
              <a:t> + b</a:t>
            </a:r>
            <a:r>
              <a:rPr lang="en-US" baseline="-25000" dirty="0" smtClean="0"/>
              <a:t>4</a:t>
            </a:r>
            <a:r>
              <a:rPr lang="en-US" dirty="0" smtClean="0"/>
              <a:t> x</a:t>
            </a:r>
            <a:r>
              <a:rPr lang="en-US" baseline="30000" dirty="0" smtClean="0"/>
              <a:t>4</a:t>
            </a:r>
            <a:endParaRPr lang="en-US" baseline="30000" dirty="0"/>
          </a:p>
        </p:txBody>
      </p:sp>
      <p:sp>
        <p:nvSpPr>
          <p:cNvPr id="6" name="TextBox 5"/>
          <p:cNvSpPr txBox="1"/>
          <p:nvPr/>
        </p:nvSpPr>
        <p:spPr>
          <a:xfrm>
            <a:off x="640080" y="4587240"/>
            <a:ext cx="2129109" cy="369332"/>
          </a:xfrm>
          <a:prstGeom prst="rect">
            <a:avLst/>
          </a:prstGeom>
          <a:noFill/>
        </p:spPr>
        <p:txBody>
          <a:bodyPr wrap="none" rtlCol="0">
            <a:spAutoFit/>
          </a:bodyPr>
          <a:lstStyle/>
          <a:p>
            <a:r>
              <a:rPr lang="en-US" dirty="0" smtClean="0"/>
              <a:t>1   10   -5   -0.1   0.05</a:t>
            </a:r>
            <a:endParaRPr lang="en-US" dirty="0"/>
          </a:p>
        </p:txBody>
      </p:sp>
      <p:graphicFrame>
        <p:nvGraphicFramePr>
          <p:cNvPr id="7" name="Chart 6"/>
          <p:cNvGraphicFramePr/>
          <p:nvPr/>
        </p:nvGraphicFramePr>
        <p:xfrm>
          <a:off x="228600" y="1859280"/>
          <a:ext cx="4165600" cy="249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450080" y="1844040"/>
          <a:ext cx="4191000" cy="2514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4587240"/>
            <a:ext cx="2129109" cy="369332"/>
          </a:xfrm>
          <a:prstGeom prst="rect">
            <a:avLst/>
          </a:prstGeom>
          <a:noFill/>
        </p:spPr>
        <p:txBody>
          <a:bodyPr wrap="none" rtlCol="0">
            <a:spAutoFit/>
          </a:bodyPr>
          <a:lstStyle/>
          <a:p>
            <a:r>
              <a:rPr lang="en-US" dirty="0" smtClean="0"/>
              <a:t>1   10   -5   -0.1   0.03</a:t>
            </a:r>
            <a:endParaRPr lang="en-US" dirty="0"/>
          </a:p>
        </p:txBody>
      </p:sp>
      <p:sp>
        <p:nvSpPr>
          <p:cNvPr id="10" name="TextBox 9"/>
          <p:cNvSpPr txBox="1"/>
          <p:nvPr/>
        </p:nvSpPr>
        <p:spPr>
          <a:xfrm>
            <a:off x="975360" y="5120640"/>
            <a:ext cx="6782947" cy="646331"/>
          </a:xfrm>
          <a:prstGeom prst="rect">
            <a:avLst/>
          </a:prstGeom>
          <a:noFill/>
        </p:spPr>
        <p:txBody>
          <a:bodyPr wrap="none" rtlCol="0">
            <a:spAutoFit/>
          </a:bodyPr>
          <a:lstStyle/>
          <a:p>
            <a:r>
              <a:rPr lang="en-US" dirty="0" smtClean="0"/>
              <a:t>Nonlinear equations are highly sensitive to small coefficient changes.</a:t>
            </a:r>
          </a:p>
          <a:p>
            <a:r>
              <a:rPr lang="en-US" dirty="0" smtClean="0"/>
              <a:t>Nonlinear forecasts are highly risky—particularly exponential forecasts.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Fitting Lines</a:t>
            </a:r>
            <a:endParaRPr lang="en-US" dirty="0"/>
          </a:p>
        </p:txBody>
      </p:sp>
      <p:graphicFrame>
        <p:nvGraphicFramePr>
          <p:cNvPr id="9" name="Chart 8"/>
          <p:cNvGraphicFramePr/>
          <p:nvPr/>
        </p:nvGraphicFramePr>
        <p:xfrm>
          <a:off x="1143000" y="1600200"/>
          <a:ext cx="6604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rot="5400000" flipH="1" flipV="1">
            <a:off x="2971800" y="3962400"/>
            <a:ext cx="4572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174169" y="3837480"/>
            <a:ext cx="587115" cy="400562"/>
            <a:chOff x="2514600" y="5988570"/>
            <a:chExt cx="587115" cy="400562"/>
          </a:xfrm>
        </p:grpSpPr>
        <p:sp>
          <p:nvSpPr>
            <p:cNvPr id="13" name="TextBox 12"/>
            <p:cNvSpPr txBox="1"/>
            <p:nvPr/>
          </p:nvSpPr>
          <p:spPr>
            <a:xfrm>
              <a:off x="2514600" y="6019800"/>
              <a:ext cx="479618" cy="369332"/>
            </a:xfrm>
            <a:prstGeom prst="rect">
              <a:avLst/>
            </a:prstGeom>
            <a:noFill/>
          </p:spPr>
          <p:txBody>
            <a:bodyPr wrap="none" rtlCol="0">
              <a:spAutoFit/>
            </a:bodyPr>
            <a:lstStyle/>
            <a:p>
              <a:r>
                <a:rPr lang="en-US" dirty="0" smtClean="0"/>
                <a:t>Y-Y</a:t>
              </a:r>
              <a:endParaRPr lang="en-US" dirty="0"/>
            </a:p>
          </p:txBody>
        </p:sp>
        <p:sp>
          <p:nvSpPr>
            <p:cNvPr id="14" name="TextBox 1"/>
            <p:cNvSpPr txBox="1"/>
            <p:nvPr/>
          </p:nvSpPr>
          <p:spPr>
            <a:xfrm>
              <a:off x="2720715" y="5988570"/>
              <a:ext cx="381000" cy="228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a:t>
              </a:r>
              <a:endParaRPr lang="en-US" sz="1100" dirty="0"/>
            </a:p>
          </p:txBody>
        </p:sp>
      </p:grpSp>
      <p:graphicFrame>
        <p:nvGraphicFramePr>
          <p:cNvPr id="1026" name="Object 2"/>
          <p:cNvGraphicFramePr>
            <a:graphicFrameLocks noChangeAspect="1"/>
          </p:cNvGraphicFramePr>
          <p:nvPr/>
        </p:nvGraphicFramePr>
        <p:xfrm>
          <a:off x="2073275" y="5518150"/>
          <a:ext cx="1828800" cy="369888"/>
        </p:xfrm>
        <a:graphic>
          <a:graphicData uri="http://schemas.openxmlformats.org/presentationml/2006/ole">
            <mc:AlternateContent xmlns:mc="http://schemas.openxmlformats.org/markup-compatibility/2006">
              <mc:Choice xmlns:v="urn:schemas-microsoft-com:vml" Requires="v">
                <p:oleObj spid="_x0000_s1081" name="Document" r:id="rId4" imgW="1846457" imgH="372508" progId="Word.Document.12">
                  <p:embed/>
                </p:oleObj>
              </mc:Choice>
              <mc:Fallback>
                <p:oleObj name="Document" r:id="rId4" imgW="1846457" imgH="37250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3275" y="5518150"/>
                        <a:ext cx="1828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3957144" y="5517932"/>
            <a:ext cx="3199594" cy="369332"/>
          </a:xfrm>
          <a:prstGeom prst="rect">
            <a:avLst/>
          </a:prstGeom>
          <a:noFill/>
        </p:spPr>
        <p:txBody>
          <a:bodyPr wrap="none" rtlCol="0">
            <a:spAutoFit/>
          </a:bodyPr>
          <a:lstStyle/>
          <a:p>
            <a:r>
              <a:rPr lang="en-US" dirty="0" smtClean="0"/>
              <a:t>Sales = </a:t>
            </a:r>
            <a:r>
              <a:rPr lang="en-US" dirty="0" smtClean="0">
                <a:solidFill>
                  <a:srgbClr val="FF0000"/>
                </a:solidFill>
              </a:rPr>
              <a:t>21.897</a:t>
            </a:r>
            <a:r>
              <a:rPr lang="en-US" dirty="0" smtClean="0"/>
              <a:t> + </a:t>
            </a:r>
            <a:r>
              <a:rPr lang="en-US" dirty="0" smtClean="0">
                <a:solidFill>
                  <a:srgbClr val="FF0000"/>
                </a:solidFill>
              </a:rPr>
              <a:t>0.0138</a:t>
            </a:r>
            <a:r>
              <a:rPr lang="en-US" dirty="0" smtClean="0"/>
              <a:t>*Income</a:t>
            </a:r>
            <a:endParaRPr lang="en-US" dirty="0"/>
          </a:p>
        </p:txBody>
      </p:sp>
      <p:cxnSp>
        <p:nvCxnSpPr>
          <p:cNvPr id="19" name="Straight Connector 18"/>
          <p:cNvCxnSpPr/>
          <p:nvPr/>
        </p:nvCxnSpPr>
        <p:spPr>
          <a:xfrm rot="10800000" flipV="1">
            <a:off x="1708880" y="3620125"/>
            <a:ext cx="1798819" cy="667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64105" y="4092315"/>
            <a:ext cx="458780" cy="276999"/>
          </a:xfrm>
          <a:prstGeom prst="rect">
            <a:avLst/>
          </a:prstGeom>
          <a:noFill/>
        </p:spPr>
        <p:txBody>
          <a:bodyPr wrap="none" rtlCol="0">
            <a:spAutoFit/>
          </a:bodyPr>
          <a:lstStyle/>
          <a:p>
            <a:r>
              <a:rPr lang="en-US" sz="1200" dirty="0" smtClean="0">
                <a:solidFill>
                  <a:srgbClr val="FF0000"/>
                </a:solidFill>
              </a:rPr>
              <a:t>21.9</a:t>
            </a:r>
            <a:endParaRPr lang="en-US" sz="1200" dirty="0">
              <a:solidFill>
                <a:srgbClr val="FF0000"/>
              </a:solidFill>
            </a:endParaRPr>
          </a:p>
        </p:txBody>
      </p:sp>
      <p:sp>
        <p:nvSpPr>
          <p:cNvPr id="21" name="TextBox 20"/>
          <p:cNvSpPr txBox="1"/>
          <p:nvPr/>
        </p:nvSpPr>
        <p:spPr>
          <a:xfrm>
            <a:off x="5089160" y="2998033"/>
            <a:ext cx="1037463" cy="276999"/>
          </a:xfrm>
          <a:prstGeom prst="rect">
            <a:avLst/>
          </a:prstGeom>
          <a:noFill/>
        </p:spPr>
        <p:txBody>
          <a:bodyPr wrap="none" rtlCol="0">
            <a:spAutoFit/>
          </a:bodyPr>
          <a:lstStyle/>
          <a:p>
            <a:r>
              <a:rPr lang="en-US" sz="1200" dirty="0" smtClean="0">
                <a:solidFill>
                  <a:srgbClr val="FF0000"/>
                </a:solidFill>
              </a:rPr>
              <a:t>Slope=0.0138</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to Numeric</a:t>
            </a:r>
            <a:endParaRPr lang="en-US" dirty="0"/>
          </a:p>
        </p:txBody>
      </p:sp>
      <p:sp>
        <p:nvSpPr>
          <p:cNvPr id="3" name="Rectangle 2"/>
          <p:cNvSpPr/>
          <p:nvPr/>
        </p:nvSpPr>
        <p:spPr>
          <a:xfrm>
            <a:off x="756745" y="1691514"/>
            <a:ext cx="3168869" cy="2031325"/>
          </a:xfrm>
          <a:prstGeom prst="rect">
            <a:avLst/>
          </a:prstGeom>
        </p:spPr>
        <p:txBody>
          <a:bodyPr wrap="square">
            <a:spAutoFit/>
          </a:bodyPr>
          <a:lstStyle/>
          <a:p>
            <a:r>
              <a:rPr lang="en-US" dirty="0" smtClean="0"/>
              <a:t>SELECT </a:t>
            </a:r>
            <a:r>
              <a:rPr lang="en-US" dirty="0" err="1" smtClean="0"/>
              <a:t>CustomerID</a:t>
            </a:r>
            <a:r>
              <a:rPr lang="en-US" dirty="0" smtClean="0"/>
              <a:t>, Gender,</a:t>
            </a:r>
          </a:p>
          <a:p>
            <a:r>
              <a:rPr lang="en-US" dirty="0" smtClean="0"/>
              <a:t>CASE Gender</a:t>
            </a:r>
          </a:p>
          <a:p>
            <a:r>
              <a:rPr lang="en-US" dirty="0" smtClean="0"/>
              <a:t>  WHEN 'F' THEN 1</a:t>
            </a:r>
          </a:p>
          <a:p>
            <a:r>
              <a:rPr lang="en-US" dirty="0" smtClean="0"/>
              <a:t>  WHEN 'M' THEN 2</a:t>
            </a:r>
          </a:p>
          <a:p>
            <a:r>
              <a:rPr lang="en-US" dirty="0" smtClean="0"/>
              <a:t>  ELSE 0</a:t>
            </a:r>
          </a:p>
          <a:p>
            <a:r>
              <a:rPr lang="en-US" dirty="0" smtClean="0"/>
              <a:t>END As </a:t>
            </a:r>
            <a:r>
              <a:rPr lang="en-US" dirty="0" err="1" smtClean="0"/>
              <a:t>NewGender</a:t>
            </a:r>
            <a:endParaRPr lang="en-US" dirty="0" smtClean="0"/>
          </a:p>
          <a:p>
            <a:r>
              <a:rPr lang="en-US" dirty="0" smtClean="0"/>
              <a:t>FROM Customer </a:t>
            </a:r>
          </a:p>
        </p:txBody>
      </p:sp>
      <p:graphicFrame>
        <p:nvGraphicFramePr>
          <p:cNvPr id="5" name="Table 4"/>
          <p:cNvGraphicFramePr>
            <a:graphicFrameLocks noGrp="1"/>
          </p:cNvGraphicFramePr>
          <p:nvPr/>
        </p:nvGraphicFramePr>
        <p:xfrm>
          <a:off x="4142389" y="1420206"/>
          <a:ext cx="3714597" cy="3507100"/>
        </p:xfrm>
        <a:graphic>
          <a:graphicData uri="http://schemas.openxmlformats.org/drawingml/2006/table">
            <a:tbl>
              <a:tblPr/>
              <a:tblGrid>
                <a:gridCol w="1402839"/>
                <a:gridCol w="862158"/>
                <a:gridCol w="1449600"/>
              </a:tblGrid>
              <a:tr h="350710">
                <a:tc>
                  <a:txBody>
                    <a:bodyPr/>
                    <a:lstStyle/>
                    <a:p>
                      <a:pPr algn="l" fontAlgn="b"/>
                      <a:r>
                        <a:rPr lang="en-US" sz="2000" b="0" i="0" u="none" strike="noStrike" dirty="0" err="1">
                          <a:solidFill>
                            <a:srgbClr val="000000"/>
                          </a:solidFill>
                          <a:latin typeface="Calibri"/>
                        </a:rPr>
                        <a:t>CustomerID</a:t>
                      </a:r>
                      <a:endParaRPr lang="en-US" sz="2000" b="0" i="0" u="none" strike="noStrike" dirty="0">
                        <a:solidFill>
                          <a:srgbClr val="000000"/>
                        </a:solidFill>
                        <a:latin typeface="Calibri"/>
                      </a:endParaRPr>
                    </a:p>
                  </a:txBody>
                  <a:tcPr marL="17535" marR="17535" marT="17535" marB="0" anchor="b">
                    <a:lnL>
                      <a:noFill/>
                    </a:lnL>
                    <a:lnR>
                      <a:noFill/>
                    </a:lnR>
                    <a:lnT>
                      <a:noFill/>
                    </a:lnT>
                    <a:lnB>
                      <a:noFill/>
                    </a:lnB>
                  </a:tcPr>
                </a:tc>
                <a:tc>
                  <a:txBody>
                    <a:bodyPr/>
                    <a:lstStyle/>
                    <a:p>
                      <a:pPr algn="l" fontAlgn="b"/>
                      <a:r>
                        <a:rPr lang="en-US" sz="2000" b="0" i="0" u="none" strike="noStrike">
                          <a:solidFill>
                            <a:srgbClr val="000000"/>
                          </a:solidFill>
                          <a:latin typeface="Calibri"/>
                        </a:rPr>
                        <a:t>Gender</a:t>
                      </a:r>
                    </a:p>
                  </a:txBody>
                  <a:tcPr marL="17535" marR="17535" marT="17535" marB="0" anchor="b">
                    <a:lnL>
                      <a:noFill/>
                    </a:lnL>
                    <a:lnR>
                      <a:noFill/>
                    </a:lnR>
                    <a:lnT>
                      <a:noFill/>
                    </a:lnT>
                    <a:lnB>
                      <a:noFill/>
                    </a:lnB>
                  </a:tcPr>
                </a:tc>
                <a:tc>
                  <a:txBody>
                    <a:bodyPr/>
                    <a:lstStyle/>
                    <a:p>
                      <a:pPr algn="l" fontAlgn="b"/>
                      <a:r>
                        <a:rPr lang="en-US" sz="2000" b="0" i="0" u="none" strike="noStrike">
                          <a:solidFill>
                            <a:srgbClr val="000000"/>
                          </a:solidFill>
                          <a:latin typeface="Calibri"/>
                        </a:rPr>
                        <a:t>NewGender</a:t>
                      </a:r>
                    </a:p>
                  </a:txBody>
                  <a:tcPr marL="17535" marR="17535" marT="17535" marB="0" anchor="b">
                    <a:lnL>
                      <a:noFill/>
                    </a:lnL>
                    <a:lnR>
                      <a:noFill/>
                    </a:lnR>
                    <a:lnT>
                      <a:noFill/>
                    </a:lnT>
                    <a:lnB>
                      <a:noFill/>
                    </a:lnB>
                  </a:tcPr>
                </a:tc>
              </a:tr>
              <a:tr h="350710">
                <a:tc>
                  <a:txBody>
                    <a:bodyPr/>
                    <a:lstStyle/>
                    <a:p>
                      <a:pPr algn="ctr" fontAlgn="b"/>
                      <a:r>
                        <a:rPr lang="en-US" sz="2000" b="0" i="0" u="none" strike="noStrike" dirty="0">
                          <a:solidFill>
                            <a:srgbClr val="000000"/>
                          </a:solidFill>
                          <a:latin typeface="Calibri"/>
                        </a:rPr>
                        <a:t>1</a:t>
                      </a:r>
                    </a:p>
                  </a:txBody>
                  <a:tcPr marL="17535" marR="17535" marT="17535" marB="0" anchor="b">
                    <a:lnL>
                      <a:noFill/>
                    </a:lnL>
                    <a:lnR>
                      <a:noFill/>
                    </a:lnR>
                    <a:lnT>
                      <a:noFill/>
                    </a:lnT>
                    <a:lnB>
                      <a:noFill/>
                    </a:lnB>
                  </a:tcPr>
                </a:tc>
                <a:tc>
                  <a:txBody>
                    <a:bodyPr/>
                    <a:lstStyle/>
                    <a:p>
                      <a:pPr algn="ctr" fontAlgn="b"/>
                      <a:r>
                        <a:rPr lang="en-US" sz="2000" b="0" i="0" u="none" strike="noStrike">
                          <a:solidFill>
                            <a:srgbClr val="000000"/>
                          </a:solidFill>
                          <a:latin typeface="Calibri"/>
                        </a:rPr>
                        <a:t>F</a:t>
                      </a:r>
                    </a:p>
                  </a:txBody>
                  <a:tcPr marL="17535" marR="17535" marT="1753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1</a:t>
                      </a:r>
                    </a:p>
                  </a:txBody>
                  <a:tcPr marL="17535" marR="17535" marT="17535" marB="0" anchor="b">
                    <a:lnL>
                      <a:noFill/>
                    </a:lnL>
                    <a:lnR>
                      <a:noFill/>
                    </a:lnR>
                    <a:lnT>
                      <a:noFill/>
                    </a:lnT>
                    <a:lnB>
                      <a:noFill/>
                    </a:lnB>
                  </a:tcPr>
                </a:tc>
              </a:tr>
              <a:tr h="350710">
                <a:tc>
                  <a:txBody>
                    <a:bodyPr/>
                    <a:lstStyle/>
                    <a:p>
                      <a:pPr algn="ctr" fontAlgn="b"/>
                      <a:r>
                        <a:rPr lang="en-US" sz="2000" b="0" i="0" u="none" strike="noStrike">
                          <a:solidFill>
                            <a:srgbClr val="000000"/>
                          </a:solidFill>
                          <a:latin typeface="Calibri"/>
                        </a:rPr>
                        <a:t>2</a:t>
                      </a:r>
                    </a:p>
                  </a:txBody>
                  <a:tcPr marL="17535" marR="17535" marT="1753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M</a:t>
                      </a:r>
                    </a:p>
                  </a:txBody>
                  <a:tcPr marL="17535" marR="17535" marT="17535" marB="0" anchor="b">
                    <a:lnL>
                      <a:noFill/>
                    </a:lnL>
                    <a:lnR>
                      <a:noFill/>
                    </a:lnR>
                    <a:lnT>
                      <a:noFill/>
                    </a:lnT>
                    <a:lnB>
                      <a:noFill/>
                    </a:lnB>
                  </a:tcPr>
                </a:tc>
                <a:tc>
                  <a:txBody>
                    <a:bodyPr/>
                    <a:lstStyle/>
                    <a:p>
                      <a:pPr algn="ctr" fontAlgn="b"/>
                      <a:r>
                        <a:rPr lang="en-US" sz="2000" b="0" i="0" u="none" strike="noStrike">
                          <a:solidFill>
                            <a:srgbClr val="000000"/>
                          </a:solidFill>
                          <a:latin typeface="Calibri"/>
                        </a:rPr>
                        <a:t>2</a:t>
                      </a:r>
                    </a:p>
                  </a:txBody>
                  <a:tcPr marL="17535" marR="17535" marT="17535" marB="0" anchor="b">
                    <a:lnL>
                      <a:noFill/>
                    </a:lnL>
                    <a:lnR>
                      <a:noFill/>
                    </a:lnR>
                    <a:lnT>
                      <a:noFill/>
                    </a:lnT>
                    <a:lnB>
                      <a:noFill/>
                    </a:lnB>
                  </a:tcPr>
                </a:tc>
              </a:tr>
              <a:tr h="350710">
                <a:tc>
                  <a:txBody>
                    <a:bodyPr/>
                    <a:lstStyle/>
                    <a:p>
                      <a:pPr algn="ctr" fontAlgn="b"/>
                      <a:r>
                        <a:rPr lang="en-US" sz="2000" b="0" i="0" u="none" strike="noStrike">
                          <a:solidFill>
                            <a:srgbClr val="000000"/>
                          </a:solidFill>
                          <a:latin typeface="Calibri"/>
                        </a:rPr>
                        <a:t>3</a:t>
                      </a:r>
                    </a:p>
                  </a:txBody>
                  <a:tcPr marL="17535" marR="17535" marT="17535" marB="0" anchor="b">
                    <a:lnL>
                      <a:noFill/>
                    </a:lnL>
                    <a:lnR>
                      <a:noFill/>
                    </a:lnR>
                    <a:lnT>
                      <a:noFill/>
                    </a:lnT>
                    <a:lnB>
                      <a:noFill/>
                    </a:lnB>
                  </a:tcPr>
                </a:tc>
                <a:tc>
                  <a:txBody>
                    <a:bodyPr/>
                    <a:lstStyle/>
                    <a:p>
                      <a:pPr algn="ctr" fontAlgn="b"/>
                      <a:r>
                        <a:rPr lang="en-US" sz="2000" b="0" i="0" u="none" strike="noStrike">
                          <a:solidFill>
                            <a:srgbClr val="000000"/>
                          </a:solidFill>
                          <a:latin typeface="Calibri"/>
                        </a:rPr>
                        <a:t>M</a:t>
                      </a:r>
                    </a:p>
                  </a:txBody>
                  <a:tcPr marL="17535" marR="17535" marT="1753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2</a:t>
                      </a:r>
                    </a:p>
                  </a:txBody>
                  <a:tcPr marL="17535" marR="17535" marT="17535" marB="0" anchor="b">
                    <a:lnL>
                      <a:noFill/>
                    </a:lnL>
                    <a:lnR>
                      <a:noFill/>
                    </a:lnR>
                    <a:lnT>
                      <a:noFill/>
                    </a:lnT>
                    <a:lnB>
                      <a:noFill/>
                    </a:lnB>
                  </a:tcPr>
                </a:tc>
              </a:tr>
              <a:tr h="350710">
                <a:tc>
                  <a:txBody>
                    <a:bodyPr/>
                    <a:lstStyle/>
                    <a:p>
                      <a:pPr algn="ctr" fontAlgn="b"/>
                      <a:r>
                        <a:rPr lang="en-US" sz="2000" b="0" i="0" u="none" strike="noStrike">
                          <a:solidFill>
                            <a:srgbClr val="000000"/>
                          </a:solidFill>
                          <a:latin typeface="Calibri"/>
                        </a:rPr>
                        <a:t>4</a:t>
                      </a:r>
                    </a:p>
                  </a:txBody>
                  <a:tcPr marL="17535" marR="17535" marT="17535" marB="0" anchor="b">
                    <a:lnL>
                      <a:noFill/>
                    </a:lnL>
                    <a:lnR>
                      <a:noFill/>
                    </a:lnR>
                    <a:lnT>
                      <a:noFill/>
                    </a:lnT>
                    <a:lnB>
                      <a:noFill/>
                    </a:lnB>
                  </a:tcPr>
                </a:tc>
                <a:tc>
                  <a:txBody>
                    <a:bodyPr/>
                    <a:lstStyle/>
                    <a:p>
                      <a:pPr algn="ctr" fontAlgn="b"/>
                      <a:r>
                        <a:rPr lang="en-US" sz="2000" b="0" i="0" u="none" strike="noStrike">
                          <a:solidFill>
                            <a:srgbClr val="000000"/>
                          </a:solidFill>
                          <a:latin typeface="Calibri"/>
                        </a:rPr>
                        <a:t>M</a:t>
                      </a:r>
                    </a:p>
                  </a:txBody>
                  <a:tcPr marL="17535" marR="17535" marT="17535" marB="0" anchor="b">
                    <a:lnL>
                      <a:noFill/>
                    </a:lnL>
                    <a:lnR>
                      <a:noFill/>
                    </a:lnR>
                    <a:lnT>
                      <a:noFill/>
                    </a:lnT>
                    <a:lnB>
                      <a:noFill/>
                    </a:lnB>
                  </a:tcPr>
                </a:tc>
                <a:tc>
                  <a:txBody>
                    <a:bodyPr/>
                    <a:lstStyle/>
                    <a:p>
                      <a:pPr algn="ctr" fontAlgn="b"/>
                      <a:r>
                        <a:rPr lang="en-US" sz="2000" b="0" i="0" u="none" strike="noStrike">
                          <a:solidFill>
                            <a:srgbClr val="000000"/>
                          </a:solidFill>
                          <a:latin typeface="Calibri"/>
                        </a:rPr>
                        <a:t>2</a:t>
                      </a:r>
                    </a:p>
                  </a:txBody>
                  <a:tcPr marL="17535" marR="17535" marT="17535" marB="0" anchor="b">
                    <a:lnL>
                      <a:noFill/>
                    </a:lnL>
                    <a:lnR>
                      <a:noFill/>
                    </a:lnR>
                    <a:lnT>
                      <a:noFill/>
                    </a:lnT>
                    <a:lnB>
                      <a:noFill/>
                    </a:lnB>
                  </a:tcPr>
                </a:tc>
              </a:tr>
              <a:tr h="350710">
                <a:tc>
                  <a:txBody>
                    <a:bodyPr/>
                    <a:lstStyle/>
                    <a:p>
                      <a:pPr algn="ctr" fontAlgn="b"/>
                      <a:r>
                        <a:rPr lang="en-US" sz="2000" b="0" i="0" u="none" strike="noStrike">
                          <a:solidFill>
                            <a:srgbClr val="000000"/>
                          </a:solidFill>
                          <a:latin typeface="Calibri"/>
                        </a:rPr>
                        <a:t>5</a:t>
                      </a:r>
                    </a:p>
                  </a:txBody>
                  <a:tcPr marL="17535" marR="17535" marT="17535" marB="0" anchor="b">
                    <a:lnL>
                      <a:noFill/>
                    </a:lnL>
                    <a:lnR>
                      <a:noFill/>
                    </a:lnR>
                    <a:lnT>
                      <a:noFill/>
                    </a:lnT>
                    <a:lnB>
                      <a:noFill/>
                    </a:lnB>
                  </a:tcPr>
                </a:tc>
                <a:tc>
                  <a:txBody>
                    <a:bodyPr/>
                    <a:lstStyle/>
                    <a:p>
                      <a:pPr algn="ctr" fontAlgn="b"/>
                      <a:r>
                        <a:rPr lang="en-US" sz="2000" b="0" i="0" u="none" strike="noStrike">
                          <a:solidFill>
                            <a:srgbClr val="000000"/>
                          </a:solidFill>
                          <a:latin typeface="Calibri"/>
                        </a:rPr>
                        <a:t>M</a:t>
                      </a:r>
                    </a:p>
                  </a:txBody>
                  <a:tcPr marL="17535" marR="17535" marT="17535" marB="0" anchor="b">
                    <a:lnL>
                      <a:noFill/>
                    </a:lnL>
                    <a:lnR>
                      <a:noFill/>
                    </a:lnR>
                    <a:lnT>
                      <a:noFill/>
                    </a:lnT>
                    <a:lnB>
                      <a:noFill/>
                    </a:lnB>
                  </a:tcPr>
                </a:tc>
                <a:tc>
                  <a:txBody>
                    <a:bodyPr/>
                    <a:lstStyle/>
                    <a:p>
                      <a:pPr algn="ctr" fontAlgn="b"/>
                      <a:r>
                        <a:rPr lang="en-US" sz="2000" b="0" i="0" u="none" strike="noStrike">
                          <a:solidFill>
                            <a:srgbClr val="000000"/>
                          </a:solidFill>
                          <a:latin typeface="Calibri"/>
                        </a:rPr>
                        <a:t>2</a:t>
                      </a:r>
                    </a:p>
                  </a:txBody>
                  <a:tcPr marL="17535" marR="17535" marT="17535" marB="0" anchor="b">
                    <a:lnL>
                      <a:noFill/>
                    </a:lnL>
                    <a:lnR>
                      <a:noFill/>
                    </a:lnR>
                    <a:lnT>
                      <a:noFill/>
                    </a:lnT>
                    <a:lnB>
                      <a:noFill/>
                    </a:lnB>
                  </a:tcPr>
                </a:tc>
              </a:tr>
              <a:tr h="350710">
                <a:tc>
                  <a:txBody>
                    <a:bodyPr/>
                    <a:lstStyle/>
                    <a:p>
                      <a:pPr algn="ctr" fontAlgn="b"/>
                      <a:r>
                        <a:rPr lang="en-US" sz="2000" b="0" i="0" u="none" strike="noStrike" dirty="0">
                          <a:solidFill>
                            <a:srgbClr val="000000"/>
                          </a:solidFill>
                          <a:latin typeface="Calibri"/>
                        </a:rPr>
                        <a:t>6</a:t>
                      </a:r>
                    </a:p>
                  </a:txBody>
                  <a:tcPr marL="17535" marR="17535" marT="17535" marB="0" anchor="b">
                    <a:lnL>
                      <a:noFill/>
                    </a:lnL>
                    <a:lnR>
                      <a:noFill/>
                    </a:lnR>
                    <a:lnT>
                      <a:noFill/>
                    </a:lnT>
                    <a:lnB>
                      <a:noFill/>
                    </a:lnB>
                  </a:tcPr>
                </a:tc>
                <a:tc>
                  <a:txBody>
                    <a:bodyPr/>
                    <a:lstStyle/>
                    <a:p>
                      <a:pPr algn="ctr" fontAlgn="b"/>
                      <a:r>
                        <a:rPr lang="en-US" sz="2000" b="0" i="0" u="none" strike="noStrike">
                          <a:solidFill>
                            <a:srgbClr val="000000"/>
                          </a:solidFill>
                          <a:latin typeface="Calibri"/>
                        </a:rPr>
                        <a:t>M</a:t>
                      </a:r>
                    </a:p>
                  </a:txBody>
                  <a:tcPr marL="17535" marR="17535" marT="1753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2</a:t>
                      </a:r>
                    </a:p>
                  </a:txBody>
                  <a:tcPr marL="17535" marR="17535" marT="17535" marB="0" anchor="b">
                    <a:lnL>
                      <a:noFill/>
                    </a:lnL>
                    <a:lnR>
                      <a:noFill/>
                    </a:lnR>
                    <a:lnT>
                      <a:noFill/>
                    </a:lnT>
                    <a:lnB>
                      <a:noFill/>
                    </a:lnB>
                  </a:tcPr>
                </a:tc>
              </a:tr>
              <a:tr h="350710">
                <a:tc>
                  <a:txBody>
                    <a:bodyPr/>
                    <a:lstStyle/>
                    <a:p>
                      <a:pPr algn="ctr" fontAlgn="b"/>
                      <a:r>
                        <a:rPr lang="en-US" sz="2000" b="0" i="0" u="none" strike="noStrike">
                          <a:solidFill>
                            <a:srgbClr val="000000"/>
                          </a:solidFill>
                          <a:latin typeface="Calibri"/>
                        </a:rPr>
                        <a:t>7</a:t>
                      </a:r>
                    </a:p>
                  </a:txBody>
                  <a:tcPr marL="17535" marR="17535" marT="1753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M</a:t>
                      </a:r>
                    </a:p>
                  </a:txBody>
                  <a:tcPr marL="17535" marR="17535" marT="1753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2</a:t>
                      </a:r>
                    </a:p>
                  </a:txBody>
                  <a:tcPr marL="17535" marR="17535" marT="17535" marB="0" anchor="b">
                    <a:lnL>
                      <a:noFill/>
                    </a:lnL>
                    <a:lnR>
                      <a:noFill/>
                    </a:lnR>
                    <a:lnT>
                      <a:noFill/>
                    </a:lnT>
                    <a:lnB>
                      <a:noFill/>
                    </a:lnB>
                  </a:tcPr>
                </a:tc>
              </a:tr>
              <a:tr h="350710">
                <a:tc>
                  <a:txBody>
                    <a:bodyPr/>
                    <a:lstStyle/>
                    <a:p>
                      <a:pPr algn="ctr" fontAlgn="b"/>
                      <a:r>
                        <a:rPr lang="en-US" sz="2000" b="0" i="0" u="none" strike="noStrike">
                          <a:solidFill>
                            <a:srgbClr val="000000"/>
                          </a:solidFill>
                          <a:latin typeface="Calibri"/>
                        </a:rPr>
                        <a:t>8</a:t>
                      </a:r>
                    </a:p>
                  </a:txBody>
                  <a:tcPr marL="17535" marR="17535" marT="1753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F</a:t>
                      </a:r>
                    </a:p>
                  </a:txBody>
                  <a:tcPr marL="17535" marR="17535" marT="1753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1</a:t>
                      </a:r>
                    </a:p>
                  </a:txBody>
                  <a:tcPr marL="17535" marR="17535" marT="17535" marB="0" anchor="b">
                    <a:lnL>
                      <a:noFill/>
                    </a:lnL>
                    <a:lnR>
                      <a:noFill/>
                    </a:lnR>
                    <a:lnT>
                      <a:noFill/>
                    </a:lnT>
                    <a:lnB>
                      <a:noFill/>
                    </a:lnB>
                  </a:tcPr>
                </a:tc>
              </a:tr>
              <a:tr h="350710">
                <a:tc>
                  <a:txBody>
                    <a:bodyPr/>
                    <a:lstStyle/>
                    <a:p>
                      <a:pPr algn="ctr" fontAlgn="b"/>
                      <a:r>
                        <a:rPr lang="en-US" sz="2000" b="0" i="0" u="none" strike="noStrike" dirty="0">
                          <a:solidFill>
                            <a:srgbClr val="000000"/>
                          </a:solidFill>
                          <a:latin typeface="Calibri"/>
                        </a:rPr>
                        <a:t>9</a:t>
                      </a:r>
                    </a:p>
                  </a:txBody>
                  <a:tcPr marL="17535" marR="17535" marT="1753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M</a:t>
                      </a:r>
                    </a:p>
                  </a:txBody>
                  <a:tcPr marL="17535" marR="17535" marT="17535" marB="0" anchor="b">
                    <a:lnL>
                      <a:noFill/>
                    </a:lnL>
                    <a:lnR>
                      <a:noFill/>
                    </a:lnR>
                    <a:lnT>
                      <a:noFill/>
                    </a:lnT>
                    <a:lnB>
                      <a:noFill/>
                    </a:lnB>
                  </a:tcPr>
                </a:tc>
                <a:tc>
                  <a:txBody>
                    <a:bodyPr/>
                    <a:lstStyle/>
                    <a:p>
                      <a:pPr algn="ctr" fontAlgn="b"/>
                      <a:r>
                        <a:rPr lang="en-US" sz="2000" b="0" i="0" u="none" strike="noStrike" dirty="0">
                          <a:solidFill>
                            <a:srgbClr val="000000"/>
                          </a:solidFill>
                          <a:latin typeface="Calibri"/>
                        </a:rPr>
                        <a:t>2</a:t>
                      </a:r>
                    </a:p>
                  </a:txBody>
                  <a:tcPr marL="17535" marR="17535" marT="1753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Recode in Data Source View</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1578389" y="1313958"/>
            <a:ext cx="5419725" cy="3914775"/>
          </a:xfrm>
          <a:prstGeom prst="rect">
            <a:avLst/>
          </a:prstGeom>
          <a:noFill/>
          <a:ln w="9525">
            <a:noFill/>
            <a:miter lim="800000"/>
            <a:headEnd/>
            <a:tailEnd/>
          </a:ln>
        </p:spPr>
      </p:pic>
      <p:sp>
        <p:nvSpPr>
          <p:cNvPr id="4" name="TextBox 3"/>
          <p:cNvSpPr txBox="1"/>
          <p:nvPr/>
        </p:nvSpPr>
        <p:spPr>
          <a:xfrm>
            <a:off x="1797299" y="5297214"/>
            <a:ext cx="5025799" cy="1200329"/>
          </a:xfrm>
          <a:prstGeom prst="rect">
            <a:avLst/>
          </a:prstGeom>
          <a:noFill/>
        </p:spPr>
        <p:txBody>
          <a:bodyPr wrap="none" rtlCol="0">
            <a:spAutoFit/>
          </a:bodyPr>
          <a:lstStyle/>
          <a:p>
            <a:r>
              <a:rPr lang="en-US" dirty="0" smtClean="0"/>
              <a:t>Open the data source view .</a:t>
            </a:r>
          </a:p>
          <a:p>
            <a:r>
              <a:rPr lang="en-US" dirty="0" smtClean="0"/>
              <a:t>In the Design screen, right-click the Customer table.</a:t>
            </a:r>
          </a:p>
          <a:p>
            <a:r>
              <a:rPr lang="en-US" dirty="0" smtClean="0"/>
              <a:t>Choose New Named Calculation.</a:t>
            </a:r>
          </a:p>
          <a:p>
            <a:r>
              <a:rPr lang="en-US" dirty="0" smtClean="0"/>
              <a:t>Enter the values shown.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5511</TotalTime>
  <Words>3133</Words>
  <Application>Microsoft Office PowerPoint</Application>
  <PresentationFormat>On-screen Show (4:3)</PresentationFormat>
  <Paragraphs>1404</Paragraphs>
  <Slides>68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1" baseType="lpstr">
      <vt:lpstr>Office Theme</vt:lpstr>
      <vt:lpstr>Document</vt:lpstr>
      <vt:lpstr>Worksheet</vt:lpstr>
      <vt:lpstr>7: Evaluation of Dimensions</vt:lpstr>
      <vt:lpstr>Models</vt:lpstr>
      <vt:lpstr>Data</vt:lpstr>
      <vt:lpstr>Tools and Data Requirements</vt:lpstr>
      <vt:lpstr>Microsoft: Key Column</vt:lpstr>
      <vt:lpstr>Linear Regression</vt:lpstr>
      <vt:lpstr>Regression: Fitting Lines</vt:lpstr>
      <vt:lpstr>Categorical to Numeric</vt:lpstr>
      <vt:lpstr>Recode in Data Source View</vt:lpstr>
      <vt:lpstr>Data: Query</vt:lpstr>
      <vt:lpstr>Least Squares: Excel</vt:lpstr>
      <vt:lpstr>Least Squares: gretl</vt:lpstr>
      <vt:lpstr>Results: Interpretation</vt:lpstr>
      <vt:lpstr>SQL Data Mining: Linear Regression</vt:lpstr>
      <vt:lpstr>Data Mining: Regression</vt:lpstr>
      <vt:lpstr>Single Node Results</vt:lpstr>
      <vt:lpstr>Regression Results: Microsoft</vt:lpstr>
      <vt:lpstr>Regression: Scatter Chart</vt:lpstr>
      <vt:lpstr>Cross Validation</vt:lpstr>
      <vt:lpstr>Attribute Evaluation: Elasticity</vt:lpstr>
      <vt:lpstr>Prediction</vt:lpstr>
      <vt:lpstr>BI Prediction Pane/singleton</vt:lpstr>
      <vt:lpstr>Logistic Regression</vt:lpstr>
      <vt:lpstr>SQL CASE to get Discrete Numbers</vt:lpstr>
      <vt:lpstr>Data for Microsoft Logistic Regression</vt:lpstr>
      <vt:lpstr>Traditional Logistic Results</vt:lpstr>
      <vt:lpstr>Gender Investigation</vt:lpstr>
      <vt:lpstr>Microsoft Logistic Results</vt:lpstr>
      <vt:lpstr>Logistic Details</vt:lpstr>
      <vt:lpstr>Mining Accuracy Chart</vt:lpstr>
      <vt:lpstr>Traditional Logistic Prediction</vt:lpstr>
      <vt:lpstr>Microsoft Prediction</vt:lpstr>
      <vt:lpstr>Prediction Results</vt:lpstr>
      <vt:lpstr>Classification Matrix: Logit</vt:lpstr>
      <vt:lpstr>Naïve Bayes</vt:lpstr>
      <vt:lpstr>Bayes’ Theorem</vt:lpstr>
      <vt:lpstr>Interpretation of Bayes</vt:lpstr>
      <vt:lpstr>Bayes: Partial Example</vt:lpstr>
      <vt:lpstr>Bayes’ Theorem for Data</vt:lpstr>
      <vt:lpstr>Named Query for Bayes</vt:lpstr>
      <vt:lpstr>Naïve Bayes Results</vt:lpstr>
      <vt:lpstr>Attribute Evaluation</vt:lpstr>
      <vt:lpstr>Attribute Discrimination</vt:lpstr>
      <vt:lpstr>Prediction: Single Row</vt:lpstr>
      <vt:lpstr>Classification Matrix: Bayes</vt:lpstr>
      <vt:lpstr>Decision Trees</vt:lpstr>
      <vt:lpstr>Tree as Bayesian Network</vt:lpstr>
      <vt:lpstr>Shannon Entropy/Information</vt:lpstr>
      <vt:lpstr>Microsoft Decision Tree</vt:lpstr>
      <vt:lpstr>Decision Tree Results</vt:lpstr>
      <vt:lpstr>Mining Legend</vt:lpstr>
      <vt:lpstr>Attribute Evaluation</vt:lpstr>
      <vt:lpstr>Prediction: Manually</vt:lpstr>
      <vt:lpstr>Prediction</vt:lpstr>
      <vt:lpstr>Classification Errors: Tree</vt:lpstr>
      <vt:lpstr>Cross Validation</vt:lpstr>
      <vt:lpstr>Error Measures</vt:lpstr>
      <vt:lpstr>Neural Networks</vt:lpstr>
      <vt:lpstr>Layers are Critical</vt:lpstr>
      <vt:lpstr>RT Neural Network Results</vt:lpstr>
      <vt:lpstr>Attribute Evaluation</vt:lpstr>
      <vt:lpstr>Prediction</vt:lpstr>
      <vt:lpstr>Classification Errors: NN</vt:lpstr>
      <vt:lpstr>Modeling Comparison: Prediction</vt:lpstr>
      <vt:lpstr>Correct Percentage</vt:lpstr>
      <vt:lpstr>Forecast  Model Percent of Sales</vt:lpstr>
      <vt:lpstr>Model Comparison: Attributes</vt:lpstr>
      <vt:lpstr>Nonlinearity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Evaluation of Dimensions</dc:title>
  <dc:creator>Jerry Post</dc:creator>
  <cp:lastModifiedBy>JPost</cp:lastModifiedBy>
  <cp:revision>354</cp:revision>
  <dcterms:created xsi:type="dcterms:W3CDTF">2009-06-02T19:11:19Z</dcterms:created>
  <dcterms:modified xsi:type="dcterms:W3CDTF">2012-08-23T01:50:34Z</dcterms:modified>
</cp:coreProperties>
</file>