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7" r:id="rId11"/>
    <p:sldId id="262" r:id="rId12"/>
    <p:sldId id="264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8" r:id="rId42"/>
    <p:sldId id="299" r:id="rId43"/>
    <p:sldId id="295" r:id="rId44"/>
    <p:sldId id="313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4" r:id="rId53"/>
    <p:sldId id="307" r:id="rId54"/>
    <p:sldId id="315" r:id="rId55"/>
    <p:sldId id="308" r:id="rId56"/>
    <p:sldId id="309" r:id="rId57"/>
    <p:sldId id="310" r:id="rId58"/>
    <p:sldId id="311" r:id="rId59"/>
    <p:sldId id="31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EF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Examples\RTPctMonthlySales201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Examples\ForecastCompare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9TimeSeries%20Examp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Sheet2!$B$4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cat>
            <c:numRef>
              <c:f>Sheet2!$A$5:$A$18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Sheet2!$B$5:$B$18</c:f>
              <c:numCache>
                <c:formatCode>General</c:formatCode>
                <c:ptCount val="14"/>
                <c:pt idx="0">
                  <c:v>103</c:v>
                </c:pt>
                <c:pt idx="1">
                  <c:v>96.7</c:v>
                </c:pt>
                <c:pt idx="2">
                  <c:v>94.03</c:v>
                </c:pt>
                <c:pt idx="3">
                  <c:v>95.62700000000001</c:v>
                </c:pt>
                <c:pt idx="4">
                  <c:v>93.064300000000017</c:v>
                </c:pt>
                <c:pt idx="5">
                  <c:v>103.75787000000001</c:v>
                </c:pt>
                <c:pt idx="6">
                  <c:v>111.38208300000001</c:v>
                </c:pt>
                <c:pt idx="7">
                  <c:v>104.24387470000002</c:v>
                </c:pt>
                <c:pt idx="8">
                  <c:v>105.81948723000001</c:v>
                </c:pt>
                <c:pt idx="9">
                  <c:v>110.23753850700001</c:v>
                </c:pt>
                <c:pt idx="10">
                  <c:v>119.21378465630002</c:v>
                </c:pt>
                <c:pt idx="11">
                  <c:v>112.29240619067001</c:v>
                </c:pt>
                <c:pt idx="12">
                  <c:v>109.06316557160302</c:v>
                </c:pt>
                <c:pt idx="13">
                  <c:v>115.15684901444253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12544"/>
        <c:axId val="63245696"/>
      </c:lineChart>
      <c:catAx>
        <c:axId val="125612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</a:t>
                </a:r>
              </a:p>
            </c:rich>
          </c:tx>
          <c:layout>
            <c:manualLayout>
              <c:xMode val="edge"/>
              <c:yMode val="edge"/>
              <c:x val="0.91312598425196856"/>
              <c:y val="0.874050743657042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3245696"/>
        <c:crosses val="autoZero"/>
        <c:auto val="1"/>
        <c:lblAlgn val="ctr"/>
        <c:lblOffset val="100"/>
        <c:noMultiLvlLbl val="0"/>
      </c:catAx>
      <c:valAx>
        <c:axId val="6324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61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Exponential!$F$4</c:f>
              <c:strCache>
                <c:ptCount val="1"/>
                <c:pt idx="0">
                  <c:v>Sales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numRef>
              <c:f>Exponential!$E$5:$E$14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Exponential!$F$5:$F$14</c:f>
              <c:numCache>
                <c:formatCode>General</c:formatCode>
                <c:ptCount val="10"/>
                <c:pt idx="0">
                  <c:v>193.62206077884443</c:v>
                </c:pt>
                <c:pt idx="1">
                  <c:v>435.86685334677009</c:v>
                </c:pt>
                <c:pt idx="2">
                  <c:v>1080.2712853028772</c:v>
                </c:pt>
                <c:pt idx="3">
                  <c:v>2404.1879593167137</c:v>
                </c:pt>
                <c:pt idx="4">
                  <c:v>5678.207603447001</c:v>
                </c:pt>
                <c:pt idx="5">
                  <c:v>12880.104256985916</c:v>
                </c:pt>
                <c:pt idx="6">
                  <c:v>27313.067150041428</c:v>
                </c:pt>
                <c:pt idx="7">
                  <c:v>56573.433559975732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Exponential!$G$4</c:f>
              <c:strCache>
                <c:ptCount val="1"/>
                <c:pt idx="0">
                  <c:v>Exponential</c:v>
                </c:pt>
              </c:strCache>
            </c:strRef>
          </c:tx>
          <c:cat>
            <c:numRef>
              <c:f>Exponential!$E$5:$E$14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Exponential!$G$5:$G$14</c:f>
              <c:numCache>
                <c:formatCode>General</c:formatCode>
                <c:ptCount val="10"/>
                <c:pt idx="7">
                  <c:v>56573.433559975732</c:v>
                </c:pt>
                <c:pt idx="8">
                  <c:v>133943.07643944168</c:v>
                </c:pt>
                <c:pt idx="9">
                  <c:v>310019.63065233972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Exponential!$H$4</c:f>
              <c:strCache>
                <c:ptCount val="1"/>
                <c:pt idx="0">
                  <c:v>Linear</c:v>
                </c:pt>
              </c:strCache>
            </c:strRef>
          </c:tx>
          <c:cat>
            <c:numRef>
              <c:f>Exponential!$E$5:$E$14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Exponential!$H$5:$H$14</c:f>
              <c:numCache>
                <c:formatCode>General</c:formatCode>
                <c:ptCount val="10"/>
                <c:pt idx="7">
                  <c:v>56573.433559975732</c:v>
                </c:pt>
                <c:pt idx="8">
                  <c:v>43733.320119918899</c:v>
                </c:pt>
                <c:pt idx="9">
                  <c:v>50491.870126312097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Exponential!$I$4</c:f>
              <c:strCache>
                <c:ptCount val="1"/>
                <c:pt idx="0">
                  <c:v>Last Linear</c:v>
                </c:pt>
              </c:strCache>
            </c:strRef>
          </c:tx>
          <c:cat>
            <c:numRef>
              <c:f>Exponential!$E$5:$E$14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Exponential!$I$5:$I$14</c:f>
              <c:numCache>
                <c:formatCode>General</c:formatCode>
                <c:ptCount val="10"/>
                <c:pt idx="7">
                  <c:v>56573.433559975732</c:v>
                </c:pt>
                <c:pt idx="8">
                  <c:v>75948.864291990802</c:v>
                </c:pt>
                <c:pt idx="9">
                  <c:v>97795.528943485697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83456"/>
        <c:axId val="38849920"/>
      </c:lineChart>
      <c:catAx>
        <c:axId val="384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849920"/>
        <c:crosses val="autoZero"/>
        <c:auto val="1"/>
        <c:lblAlgn val="ctr"/>
        <c:lblOffset val="100"/>
        <c:noMultiLvlLbl val="0"/>
      </c:catAx>
      <c:valAx>
        <c:axId val="3884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83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Recognizing Trends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Sheet4!$I$6</c:f>
              <c:strCache>
                <c:ptCount val="1"/>
                <c:pt idx="0">
                  <c:v>Linear Trend</c:v>
                </c:pt>
              </c:strCache>
            </c:strRef>
          </c:tx>
          <c:marker>
            <c:symbol val="none"/>
          </c:marker>
          <c:cat>
            <c:numRef>
              <c:f>Sheet4!$H$7:$H$16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Sheet4!$I$7:$I$16</c:f>
              <c:numCache>
                <c:formatCode>General</c:formatCode>
                <c:ptCount val="10"/>
                <c:pt idx="0">
                  <c:v>104</c:v>
                </c:pt>
                <c:pt idx="1">
                  <c:v>114</c:v>
                </c:pt>
                <c:pt idx="2">
                  <c:v>105</c:v>
                </c:pt>
                <c:pt idx="3">
                  <c:v>121</c:v>
                </c:pt>
                <c:pt idx="4">
                  <c:v>123</c:v>
                </c:pt>
                <c:pt idx="5">
                  <c:v>132</c:v>
                </c:pt>
                <c:pt idx="6">
                  <c:v>144</c:v>
                </c:pt>
                <c:pt idx="7">
                  <c:v>141</c:v>
                </c:pt>
                <c:pt idx="8">
                  <c:v>140</c:v>
                </c:pt>
                <c:pt idx="9">
                  <c:v>158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Sheet4!$J$6</c:f>
              <c:strCache>
                <c:ptCount val="1"/>
                <c:pt idx="0">
                  <c:v>Quad. Trend</c:v>
                </c:pt>
              </c:strCache>
            </c:strRef>
          </c:tx>
          <c:marker>
            <c:symbol val="none"/>
          </c:marker>
          <c:cat>
            <c:numRef>
              <c:f>Sheet4!$H$7:$H$16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Sheet4!$J$7:$J$16</c:f>
              <c:numCache>
                <c:formatCode>General</c:formatCode>
                <c:ptCount val="10"/>
                <c:pt idx="0">
                  <c:v>113.5</c:v>
                </c:pt>
                <c:pt idx="1">
                  <c:v>115</c:v>
                </c:pt>
                <c:pt idx="2">
                  <c:v>119.5</c:v>
                </c:pt>
                <c:pt idx="3">
                  <c:v>118</c:v>
                </c:pt>
                <c:pt idx="4">
                  <c:v>144.5</c:v>
                </c:pt>
                <c:pt idx="5">
                  <c:v>144</c:v>
                </c:pt>
                <c:pt idx="6">
                  <c:v>157.5</c:v>
                </c:pt>
                <c:pt idx="7">
                  <c:v>173</c:v>
                </c:pt>
                <c:pt idx="8">
                  <c:v>182.5</c:v>
                </c:pt>
                <c:pt idx="9">
                  <c:v>210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76640"/>
        <c:axId val="38849344"/>
      </c:lineChart>
      <c:catAx>
        <c:axId val="3857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849344"/>
        <c:crosses val="autoZero"/>
        <c:auto val="1"/>
        <c:lblAlgn val="ctr"/>
        <c:lblOffset val="100"/>
        <c:noMultiLvlLbl val="0"/>
      </c:catAx>
      <c:valAx>
        <c:axId val="3884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576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178786475220014E-2"/>
          <c:y val="0.19486529257372268"/>
          <c:w val="0.86176238999536658"/>
          <c:h val="0.775220395244712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Sheet3!$B$6</c:f>
              <c:strCache>
                <c:ptCount val="1"/>
                <c:pt idx="0">
                  <c:v>ACF</c:v>
                </c:pt>
              </c:strCache>
            </c:strRef>
          </c:tx>
          <c:invertIfNegative val="0"/>
          <c:cat>
            <c:numRef>
              <c:f>Sheet3!$A$7:$A$28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Sheet3!$B$7:$B$28</c:f>
              <c:numCache>
                <c:formatCode>General</c:formatCode>
                <c:ptCount val="22"/>
                <c:pt idx="0">
                  <c:v>0.9</c:v>
                </c:pt>
                <c:pt idx="1">
                  <c:v>0.60000000000000064</c:v>
                </c:pt>
                <c:pt idx="2">
                  <c:v>0.30000000000000032</c:v>
                </c:pt>
                <c:pt idx="3">
                  <c:v>0.2</c:v>
                </c:pt>
                <c:pt idx="4">
                  <c:v>0.1</c:v>
                </c:pt>
                <c:pt idx="5">
                  <c:v>-0.1</c:v>
                </c:pt>
                <c:pt idx="6">
                  <c:v>-0.2</c:v>
                </c:pt>
                <c:pt idx="7">
                  <c:v>-0.1</c:v>
                </c:pt>
                <c:pt idx="8">
                  <c:v>0</c:v>
                </c:pt>
                <c:pt idx="9">
                  <c:v>0.1</c:v>
                </c:pt>
                <c:pt idx="10">
                  <c:v>0.05</c:v>
                </c:pt>
                <c:pt idx="11">
                  <c:v>0.05</c:v>
                </c:pt>
                <c:pt idx="12">
                  <c:v>-0.05</c:v>
                </c:pt>
                <c:pt idx="13">
                  <c:v>0</c:v>
                </c:pt>
                <c:pt idx="14">
                  <c:v>0.05</c:v>
                </c:pt>
                <c:pt idx="15">
                  <c:v>-0.05</c:v>
                </c:pt>
                <c:pt idx="16">
                  <c:v>0</c:v>
                </c:pt>
                <c:pt idx="17">
                  <c:v>0</c:v>
                </c:pt>
                <c:pt idx="18">
                  <c:v>0.05</c:v>
                </c:pt>
                <c:pt idx="19">
                  <c:v>-0.05</c:v>
                </c:pt>
                <c:pt idx="20">
                  <c:v>0.05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95424"/>
        <c:axId val="85509824"/>
      </c:barChart>
      <c:catAx>
        <c:axId val="3869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509824"/>
        <c:crosses val="autoZero"/>
        <c:auto val="1"/>
        <c:lblAlgn val="ctr"/>
        <c:lblOffset val="100"/>
        <c:noMultiLvlLbl val="0"/>
      </c:catAx>
      <c:valAx>
        <c:axId val="8550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69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082722418318216E-2"/>
          <c:y val="0.17601781458352211"/>
          <c:w val="0.8649402660874298"/>
          <c:h val="0.7803877424804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Sheet3!$C$6</c:f>
              <c:strCache>
                <c:ptCount val="1"/>
                <c:pt idx="0">
                  <c:v>PACF</c:v>
                </c:pt>
              </c:strCache>
            </c:strRef>
          </c:tx>
          <c:invertIfNegative val="0"/>
          <c:cat>
            <c:numRef>
              <c:f>Sheet3!$A$7:$A$28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Sheet3!$C$7:$C$28</c:f>
              <c:numCache>
                <c:formatCode>General</c:formatCode>
                <c:ptCount val="22"/>
                <c:pt idx="0">
                  <c:v>0.9</c:v>
                </c:pt>
                <c:pt idx="1">
                  <c:v>-0.8</c:v>
                </c:pt>
                <c:pt idx="2">
                  <c:v>0.2</c:v>
                </c:pt>
                <c:pt idx="3">
                  <c:v>-0.1</c:v>
                </c:pt>
                <c:pt idx="4">
                  <c:v>0</c:v>
                </c:pt>
                <c:pt idx="5">
                  <c:v>0.05</c:v>
                </c:pt>
                <c:pt idx="6">
                  <c:v>0.05</c:v>
                </c:pt>
                <c:pt idx="7">
                  <c:v>-0.05</c:v>
                </c:pt>
                <c:pt idx="8">
                  <c:v>0</c:v>
                </c:pt>
                <c:pt idx="9">
                  <c:v>0.05</c:v>
                </c:pt>
                <c:pt idx="10">
                  <c:v>0.05</c:v>
                </c:pt>
                <c:pt idx="11">
                  <c:v>0.1</c:v>
                </c:pt>
                <c:pt idx="12">
                  <c:v>-1.0000000000000005E-2</c:v>
                </c:pt>
                <c:pt idx="13">
                  <c:v>0</c:v>
                </c:pt>
                <c:pt idx="14">
                  <c:v>0</c:v>
                </c:pt>
                <c:pt idx="15">
                  <c:v>0.05</c:v>
                </c:pt>
                <c:pt idx="16">
                  <c:v>0</c:v>
                </c:pt>
                <c:pt idx="17">
                  <c:v>0.05</c:v>
                </c:pt>
                <c:pt idx="18">
                  <c:v>0.05</c:v>
                </c:pt>
                <c:pt idx="19">
                  <c:v>0</c:v>
                </c:pt>
                <c:pt idx="20">
                  <c:v>0</c:v>
                </c:pt>
                <c:pt idx="2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96448"/>
        <c:axId val="38851648"/>
      </c:barChart>
      <c:catAx>
        <c:axId val="3869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851648"/>
        <c:crosses val="autoZero"/>
        <c:auto val="1"/>
        <c:lblAlgn val="ctr"/>
        <c:lblOffset val="100"/>
        <c:noMultiLvlLbl val="0"/>
      </c:catAx>
      <c:valAx>
        <c:axId val="3885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69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Cross Correlation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'Cross-Cor'!$B$5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cat>
            <c:numRef>
              <c:f>'Cross-Cor'!$A$6:$A$25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'Cross-Cor'!$B$6:$B$25</c:f>
              <c:numCache>
                <c:formatCode>General</c:formatCode>
                <c:ptCount val="20"/>
                <c:pt idx="0">
                  <c:v>180</c:v>
                </c:pt>
                <c:pt idx="1">
                  <c:v>200</c:v>
                </c:pt>
                <c:pt idx="2">
                  <c:v>205</c:v>
                </c:pt>
                <c:pt idx="3">
                  <c:v>225</c:v>
                </c:pt>
                <c:pt idx="4">
                  <c:v>195</c:v>
                </c:pt>
                <c:pt idx="5">
                  <c:v>195</c:v>
                </c:pt>
                <c:pt idx="6">
                  <c:v>140</c:v>
                </c:pt>
                <c:pt idx="7">
                  <c:v>135</c:v>
                </c:pt>
                <c:pt idx="8">
                  <c:v>110</c:v>
                </c:pt>
                <c:pt idx="9">
                  <c:v>105</c:v>
                </c:pt>
                <c:pt idx="10">
                  <c:v>90</c:v>
                </c:pt>
                <c:pt idx="11">
                  <c:v>95</c:v>
                </c:pt>
                <c:pt idx="12">
                  <c:v>105</c:v>
                </c:pt>
                <c:pt idx="13">
                  <c:v>115</c:v>
                </c:pt>
                <c:pt idx="14">
                  <c:v>125</c:v>
                </c:pt>
                <c:pt idx="15">
                  <c:v>120</c:v>
                </c:pt>
                <c:pt idx="16">
                  <c:v>115</c:v>
                </c:pt>
                <c:pt idx="17">
                  <c:v>130</c:v>
                </c:pt>
                <c:pt idx="18">
                  <c:v>150</c:v>
                </c:pt>
                <c:pt idx="19">
                  <c:v>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75136"/>
        <c:axId val="116867648"/>
      </c:lineChart>
      <c:lineChart>
        <c:grouping val="standard"/>
        <c:varyColors val="0"/>
        <c:ser>
          <c:idx val="2"/>
          <c:order val="1"/>
          <c:tx>
            <c:strRef>
              <c:f>'Cross-Cor'!$C$5</c:f>
              <c:strCache>
                <c:ptCount val="1"/>
                <c:pt idx="0">
                  <c:v>Unemp.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'Cross-Cor'!$A$6:$A$25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'Cross-Cor'!$C$6:$C$25</c:f>
              <c:numCache>
                <c:formatCode>General</c:formatCode>
                <c:ptCount val="20"/>
                <c:pt idx="0">
                  <c:v>5</c:v>
                </c:pt>
                <c:pt idx="1">
                  <c:v>5.2</c:v>
                </c:pt>
                <c:pt idx="2">
                  <c:v>6</c:v>
                </c:pt>
                <c:pt idx="3">
                  <c:v>5.9</c:v>
                </c:pt>
                <c:pt idx="4">
                  <c:v>6.5</c:v>
                </c:pt>
                <c:pt idx="5">
                  <c:v>7</c:v>
                </c:pt>
                <c:pt idx="6">
                  <c:v>8</c:v>
                </c:pt>
                <c:pt idx="7">
                  <c:v>9.5</c:v>
                </c:pt>
                <c:pt idx="8">
                  <c:v>10.5</c:v>
                </c:pt>
                <c:pt idx="9">
                  <c:v>11</c:v>
                </c:pt>
                <c:pt idx="10">
                  <c:v>11</c:v>
                </c:pt>
                <c:pt idx="11">
                  <c:v>10.5</c:v>
                </c:pt>
                <c:pt idx="12">
                  <c:v>9.5</c:v>
                </c:pt>
                <c:pt idx="13">
                  <c:v>9</c:v>
                </c:pt>
                <c:pt idx="14">
                  <c:v>8.5</c:v>
                </c:pt>
                <c:pt idx="15">
                  <c:v>8.5</c:v>
                </c:pt>
                <c:pt idx="16">
                  <c:v>8.7000000000000011</c:v>
                </c:pt>
                <c:pt idx="17">
                  <c:v>8.3000000000000007</c:v>
                </c:pt>
                <c:pt idx="18">
                  <c:v>8</c:v>
                </c:pt>
                <c:pt idx="19">
                  <c:v>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76160"/>
        <c:axId val="116868224"/>
      </c:lineChart>
      <c:catAx>
        <c:axId val="3887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867648"/>
        <c:crosses val="autoZero"/>
        <c:auto val="1"/>
        <c:lblAlgn val="ctr"/>
        <c:lblOffset val="100"/>
        <c:noMultiLvlLbl val="0"/>
      </c:catAx>
      <c:valAx>
        <c:axId val="11686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75136"/>
        <c:crosses val="autoZero"/>
        <c:crossBetween val="between"/>
      </c:valAx>
      <c:valAx>
        <c:axId val="1168682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8876160"/>
        <c:crosses val="max"/>
        <c:crossBetween val="between"/>
      </c:valAx>
      <c:catAx>
        <c:axId val="3887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686822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RT Monthly Pct of Sales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Sheet1!$AE$1</c:f>
              <c:strCache>
                <c:ptCount val="1"/>
                <c:pt idx="0">
                  <c:v>PctSales</c:v>
                </c:pt>
              </c:strCache>
            </c:strRef>
          </c:tx>
          <c:invertIfNegative val="0"/>
          <c:cat>
            <c:strRef>
              <c:f>Sheet1!$AC$2:$AC$13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Sheet1!$AE$2:$AE$13</c:f>
              <c:numCache>
                <c:formatCode>General</c:formatCode>
                <c:ptCount val="12"/>
                <c:pt idx="0">
                  <c:v>7.2208895501634729E-2</c:v>
                </c:pt>
                <c:pt idx="1">
                  <c:v>6.5333945843211921E-2</c:v>
                </c:pt>
                <c:pt idx="2">
                  <c:v>7.5873053718284719E-2</c:v>
                </c:pt>
                <c:pt idx="3">
                  <c:v>8.6939246308203169E-2</c:v>
                </c:pt>
                <c:pt idx="4">
                  <c:v>8.1523586690970096E-2</c:v>
                </c:pt>
                <c:pt idx="5">
                  <c:v>7.4732765043363403E-2</c:v>
                </c:pt>
                <c:pt idx="6">
                  <c:v>7.8734280300548826E-2</c:v>
                </c:pt>
                <c:pt idx="7">
                  <c:v>7.4710768679667847E-2</c:v>
                </c:pt>
                <c:pt idx="8">
                  <c:v>6.6214726995093218E-2</c:v>
                </c:pt>
                <c:pt idx="9">
                  <c:v>7.3904231905900439E-2</c:v>
                </c:pt>
                <c:pt idx="10">
                  <c:v>0.13109324296130781</c:v>
                </c:pt>
                <c:pt idx="11">
                  <c:v>0.1187312560518138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78720"/>
        <c:axId val="85512704"/>
      </c:barChart>
      <c:catAx>
        <c:axId val="3887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85512704"/>
        <c:crosses val="autoZero"/>
        <c:auto val="1"/>
        <c:lblAlgn val="ctr"/>
        <c:lblOffset val="100"/>
        <c:noMultiLvlLbl val="0"/>
      </c:catAx>
      <c:valAx>
        <c:axId val="8551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7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New Model Forecast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201407</c:v>
                </c:pt>
                <c:pt idx="1">
                  <c:v>201408</c:v>
                </c:pt>
                <c:pt idx="2">
                  <c:v>201409</c:v>
                </c:pt>
                <c:pt idx="3">
                  <c:v>201410</c:v>
                </c:pt>
                <c:pt idx="4">
                  <c:v>201411</c:v>
                </c:pt>
                <c:pt idx="5">
                  <c:v>201412</c:v>
                </c:pt>
                <c:pt idx="6">
                  <c:v>201501</c:v>
                </c:pt>
                <c:pt idx="7">
                  <c:v>201502</c:v>
                </c:pt>
                <c:pt idx="8">
                  <c:v>201503</c:v>
                </c:pt>
                <c:pt idx="9">
                  <c:v>201504</c:v>
                </c:pt>
                <c:pt idx="10">
                  <c:v>201505</c:v>
                </c:pt>
                <c:pt idx="11">
                  <c:v>201506</c:v>
                </c:pt>
                <c:pt idx="12">
                  <c:v>201507</c:v>
                </c:pt>
                <c:pt idx="13">
                  <c:v>201508</c:v>
                </c:pt>
                <c:pt idx="14">
                  <c:v>201509</c:v>
                </c:pt>
                <c:pt idx="15">
                  <c:v>201510</c:v>
                </c:pt>
                <c:pt idx="16">
                  <c:v>201511</c:v>
                </c:pt>
                <c:pt idx="17">
                  <c:v>201512</c:v>
                </c:pt>
                <c:pt idx="18">
                  <c:v>201601</c:v>
                </c:pt>
                <c:pt idx="19">
                  <c:v>201602</c:v>
                </c:pt>
                <c:pt idx="20">
                  <c:v>201603</c:v>
                </c:pt>
                <c:pt idx="21">
                  <c:v>201604</c:v>
                </c:pt>
                <c:pt idx="22">
                  <c:v>201605</c:v>
                </c:pt>
                <c:pt idx="23">
                  <c:v>201606</c:v>
                </c:pt>
                <c:pt idx="24">
                  <c:v>201607</c:v>
                </c:pt>
                <c:pt idx="25">
                  <c:v>201608</c:v>
                </c:pt>
                <c:pt idx="26">
                  <c:v>201609</c:v>
                </c:pt>
                <c:pt idx="27">
                  <c:v>201610</c:v>
                </c:pt>
                <c:pt idx="28">
                  <c:v>201611</c:v>
                </c:pt>
                <c:pt idx="29">
                  <c:v>201612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25621</c:v>
                </c:pt>
                <c:pt idx="1">
                  <c:v>25621</c:v>
                </c:pt>
                <c:pt idx="2">
                  <c:v>11592</c:v>
                </c:pt>
                <c:pt idx="3">
                  <c:v>32119</c:v>
                </c:pt>
                <c:pt idx="4">
                  <c:v>27559</c:v>
                </c:pt>
                <c:pt idx="5">
                  <c:v>18225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Predict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201407</c:v>
                </c:pt>
                <c:pt idx="1">
                  <c:v>201408</c:v>
                </c:pt>
                <c:pt idx="2">
                  <c:v>201409</c:v>
                </c:pt>
                <c:pt idx="3">
                  <c:v>201410</c:v>
                </c:pt>
                <c:pt idx="4">
                  <c:v>201411</c:v>
                </c:pt>
                <c:pt idx="5">
                  <c:v>201412</c:v>
                </c:pt>
                <c:pt idx="6">
                  <c:v>201501</c:v>
                </c:pt>
                <c:pt idx="7">
                  <c:v>201502</c:v>
                </c:pt>
                <c:pt idx="8">
                  <c:v>201503</c:v>
                </c:pt>
                <c:pt idx="9">
                  <c:v>201504</c:v>
                </c:pt>
                <c:pt idx="10">
                  <c:v>201505</c:v>
                </c:pt>
                <c:pt idx="11">
                  <c:v>201506</c:v>
                </c:pt>
                <c:pt idx="12">
                  <c:v>201507</c:v>
                </c:pt>
                <c:pt idx="13">
                  <c:v>201508</c:v>
                </c:pt>
                <c:pt idx="14">
                  <c:v>201509</c:v>
                </c:pt>
                <c:pt idx="15">
                  <c:v>201510</c:v>
                </c:pt>
                <c:pt idx="16">
                  <c:v>201511</c:v>
                </c:pt>
                <c:pt idx="17">
                  <c:v>201512</c:v>
                </c:pt>
                <c:pt idx="18">
                  <c:v>201601</c:v>
                </c:pt>
                <c:pt idx="19">
                  <c:v>201602</c:v>
                </c:pt>
                <c:pt idx="20">
                  <c:v>201603</c:v>
                </c:pt>
                <c:pt idx="21">
                  <c:v>201604</c:v>
                </c:pt>
                <c:pt idx="22">
                  <c:v>201605</c:v>
                </c:pt>
                <c:pt idx="23">
                  <c:v>201606</c:v>
                </c:pt>
                <c:pt idx="24">
                  <c:v>201607</c:v>
                </c:pt>
                <c:pt idx="25">
                  <c:v>201608</c:v>
                </c:pt>
                <c:pt idx="26">
                  <c:v>201609</c:v>
                </c:pt>
                <c:pt idx="27">
                  <c:v>201610</c:v>
                </c:pt>
                <c:pt idx="28">
                  <c:v>201611</c:v>
                </c:pt>
                <c:pt idx="29">
                  <c:v>201612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5">
                  <c:v>18225</c:v>
                </c:pt>
                <c:pt idx="6">
                  <c:v>18682.8598751272</c:v>
                </c:pt>
                <c:pt idx="7">
                  <c:v>16852.9357946952</c:v>
                </c:pt>
                <c:pt idx="8">
                  <c:v>18384.661419664299</c:v>
                </c:pt>
                <c:pt idx="9">
                  <c:v>19048.931442475099</c:v>
                </c:pt>
                <c:pt idx="10">
                  <c:v>19634.9050299763</c:v>
                </c:pt>
                <c:pt idx="11">
                  <c:v>17831.888485158699</c:v>
                </c:pt>
                <c:pt idx="12">
                  <c:v>21726.395173131601</c:v>
                </c:pt>
                <c:pt idx="13">
                  <c:v>21538.555373012401</c:v>
                </c:pt>
                <c:pt idx="14">
                  <c:v>13997.318416497401</c:v>
                </c:pt>
                <c:pt idx="15">
                  <c:v>24918.985924415101</c:v>
                </c:pt>
                <c:pt idx="16">
                  <c:v>21104.6986152758</c:v>
                </c:pt>
                <c:pt idx="17">
                  <c:v>16666.751797017601</c:v>
                </c:pt>
                <c:pt idx="18">
                  <c:v>17096.926887951598</c:v>
                </c:pt>
                <c:pt idx="19">
                  <c:v>16423.127028466301</c:v>
                </c:pt>
                <c:pt idx="20">
                  <c:v>17026.0746642548</c:v>
                </c:pt>
                <c:pt idx="21">
                  <c:v>17223.092730800399</c:v>
                </c:pt>
                <c:pt idx="22">
                  <c:v>17463.234303719801</c:v>
                </c:pt>
                <c:pt idx="23">
                  <c:v>16938.838895090201</c:v>
                </c:pt>
                <c:pt idx="24">
                  <c:v>18216.142786025099</c:v>
                </c:pt>
                <c:pt idx="25">
                  <c:v>18238.349046755498</c:v>
                </c:pt>
                <c:pt idx="26">
                  <c:v>15898.447303021499</c:v>
                </c:pt>
                <c:pt idx="27">
                  <c:v>19357.759787776002</c:v>
                </c:pt>
                <c:pt idx="28">
                  <c:v>17968.913482828899</c:v>
                </c:pt>
                <c:pt idx="29">
                  <c:v>16766.034411827801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83904"/>
        <c:axId val="116872832"/>
      </c:lineChart>
      <c:catAx>
        <c:axId val="3788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872832"/>
        <c:crosses val="autoZero"/>
        <c:auto val="1"/>
        <c:lblAlgn val="ctr"/>
        <c:lblOffset val="100"/>
        <c:noMultiLvlLbl val="0"/>
      </c:catAx>
      <c:valAx>
        <c:axId val="11687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8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Forecast Comparison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ARIMA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2015:01</c:v>
                </c:pt>
                <c:pt idx="1">
                  <c:v>2015:02</c:v>
                </c:pt>
                <c:pt idx="2">
                  <c:v>2015:03</c:v>
                </c:pt>
                <c:pt idx="3">
                  <c:v>2015:04</c:v>
                </c:pt>
                <c:pt idx="4">
                  <c:v>2015:05</c:v>
                </c:pt>
                <c:pt idx="5">
                  <c:v>2015:06</c:v>
                </c:pt>
                <c:pt idx="6">
                  <c:v>2015:07</c:v>
                </c:pt>
                <c:pt idx="7">
                  <c:v>2015:08</c:v>
                </c:pt>
                <c:pt idx="8">
                  <c:v>2015:09</c:v>
                </c:pt>
                <c:pt idx="9">
                  <c:v>2015:10</c:v>
                </c:pt>
                <c:pt idx="10">
                  <c:v>2015:11</c:v>
                </c:pt>
                <c:pt idx="11">
                  <c:v>2015:12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1276797</c:v>
                </c:pt>
                <c:pt idx="1">
                  <c:v>1097255</c:v>
                </c:pt>
                <c:pt idx="2">
                  <c:v>1402733</c:v>
                </c:pt>
                <c:pt idx="3">
                  <c:v>1663312</c:v>
                </c:pt>
                <c:pt idx="4">
                  <c:v>1746264</c:v>
                </c:pt>
                <c:pt idx="5">
                  <c:v>1510111</c:v>
                </c:pt>
                <c:pt idx="6">
                  <c:v>1587235</c:v>
                </c:pt>
                <c:pt idx="7">
                  <c:v>1515373</c:v>
                </c:pt>
                <c:pt idx="8">
                  <c:v>1228551</c:v>
                </c:pt>
                <c:pt idx="9">
                  <c:v>1494301</c:v>
                </c:pt>
                <c:pt idx="10">
                  <c:v>2617069</c:v>
                </c:pt>
                <c:pt idx="11">
                  <c:v>2290510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Microsoft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2015:01</c:v>
                </c:pt>
                <c:pt idx="1">
                  <c:v>2015:02</c:v>
                </c:pt>
                <c:pt idx="2">
                  <c:v>2015:03</c:v>
                </c:pt>
                <c:pt idx="3">
                  <c:v>2015:04</c:v>
                </c:pt>
                <c:pt idx="4">
                  <c:v>2015:05</c:v>
                </c:pt>
                <c:pt idx="5">
                  <c:v>2015:06</c:v>
                </c:pt>
                <c:pt idx="6">
                  <c:v>2015:07</c:v>
                </c:pt>
                <c:pt idx="7">
                  <c:v>2015:08</c:v>
                </c:pt>
                <c:pt idx="8">
                  <c:v>2015:09</c:v>
                </c:pt>
                <c:pt idx="9">
                  <c:v>2015:10</c:v>
                </c:pt>
                <c:pt idx="10">
                  <c:v>2015:11</c:v>
                </c:pt>
                <c:pt idx="11">
                  <c:v>2015:12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1831835</c:v>
                </c:pt>
                <c:pt idx="1">
                  <c:v>1709642</c:v>
                </c:pt>
                <c:pt idx="2">
                  <c:v>1914923</c:v>
                </c:pt>
                <c:pt idx="3">
                  <c:v>1991393</c:v>
                </c:pt>
                <c:pt idx="4">
                  <c:v>2130782</c:v>
                </c:pt>
                <c:pt idx="5">
                  <c:v>1980396</c:v>
                </c:pt>
                <c:pt idx="6">
                  <c:v>2098216</c:v>
                </c:pt>
                <c:pt idx="7">
                  <c:v>2056840</c:v>
                </c:pt>
                <c:pt idx="8">
                  <c:v>1971231</c:v>
                </c:pt>
                <c:pt idx="9">
                  <c:v>2148194</c:v>
                </c:pt>
                <c:pt idx="10">
                  <c:v>2868532</c:v>
                </c:pt>
                <c:pt idx="11">
                  <c:v>2647986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Regression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2015:01</c:v>
                </c:pt>
                <c:pt idx="1">
                  <c:v>2015:02</c:v>
                </c:pt>
                <c:pt idx="2">
                  <c:v>2015:03</c:v>
                </c:pt>
                <c:pt idx="3">
                  <c:v>2015:04</c:v>
                </c:pt>
                <c:pt idx="4">
                  <c:v>2015:05</c:v>
                </c:pt>
                <c:pt idx="5">
                  <c:v>2015:06</c:v>
                </c:pt>
                <c:pt idx="6">
                  <c:v>2015:07</c:v>
                </c:pt>
                <c:pt idx="7">
                  <c:v>2015:08</c:v>
                </c:pt>
                <c:pt idx="8">
                  <c:v>2015:09</c:v>
                </c:pt>
                <c:pt idx="9">
                  <c:v>2015:10</c:v>
                </c:pt>
                <c:pt idx="10">
                  <c:v>2015:11</c:v>
                </c:pt>
                <c:pt idx="11">
                  <c:v>2015:12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1502890.5166579997</c:v>
                </c:pt>
                <c:pt idx="1">
                  <c:v>1275769.448381156</c:v>
                </c:pt>
                <c:pt idx="2">
                  <c:v>1465919.4905968781</c:v>
                </c:pt>
                <c:pt idx="3">
                  <c:v>1603987.704009698</c:v>
                </c:pt>
                <c:pt idx="4">
                  <c:v>1549079.9726601872</c:v>
                </c:pt>
                <c:pt idx="5">
                  <c:v>1427012.1943330418</c:v>
                </c:pt>
                <c:pt idx="6">
                  <c:v>1449907.2586189515</c:v>
                </c:pt>
                <c:pt idx="7">
                  <c:v>1421933.0637306147</c:v>
                </c:pt>
                <c:pt idx="8">
                  <c:v>1287393.1330192853</c:v>
                </c:pt>
                <c:pt idx="9">
                  <c:v>1376984.1305700936</c:v>
                </c:pt>
                <c:pt idx="10">
                  <c:v>2164696.6216201792</c:v>
                </c:pt>
                <c:pt idx="11">
                  <c:v>2165877.9785687579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2015:01</c:v>
                </c:pt>
                <c:pt idx="1">
                  <c:v>2015:02</c:v>
                </c:pt>
                <c:pt idx="2">
                  <c:v>2015:03</c:v>
                </c:pt>
                <c:pt idx="3">
                  <c:v>2015:04</c:v>
                </c:pt>
                <c:pt idx="4">
                  <c:v>2015:05</c:v>
                </c:pt>
                <c:pt idx="5">
                  <c:v>2015:06</c:v>
                </c:pt>
                <c:pt idx="6">
                  <c:v>2015:07</c:v>
                </c:pt>
                <c:pt idx="7">
                  <c:v>2015:08</c:v>
                </c:pt>
                <c:pt idx="8">
                  <c:v>2015:09</c:v>
                </c:pt>
                <c:pt idx="9">
                  <c:v>2015:10</c:v>
                </c:pt>
                <c:pt idx="10">
                  <c:v>2015:11</c:v>
                </c:pt>
                <c:pt idx="11">
                  <c:v>2015:12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1315670</c:v>
                </c:pt>
                <c:pt idx="1">
                  <c:v>1083150</c:v>
                </c:pt>
                <c:pt idx="2">
                  <c:v>1326840</c:v>
                </c:pt>
                <c:pt idx="3">
                  <c:v>1552810</c:v>
                </c:pt>
                <c:pt idx="4">
                  <c:v>1590780</c:v>
                </c:pt>
                <c:pt idx="5">
                  <c:v>1264660</c:v>
                </c:pt>
                <c:pt idx="6">
                  <c:v>1436180</c:v>
                </c:pt>
                <c:pt idx="7">
                  <c:v>1294910</c:v>
                </c:pt>
                <c:pt idx="8">
                  <c:v>1048880</c:v>
                </c:pt>
                <c:pt idx="9">
                  <c:v>1373260</c:v>
                </c:pt>
                <c:pt idx="10">
                  <c:v>2959000</c:v>
                </c:pt>
                <c:pt idx="11">
                  <c:v>2459090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85440"/>
        <c:axId val="116874560"/>
      </c:lineChart>
      <c:catAx>
        <c:axId val="3788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16874560"/>
        <c:crosses val="autoZero"/>
        <c:auto val="1"/>
        <c:lblAlgn val="ctr"/>
        <c:lblOffset val="100"/>
        <c:noMultiLvlLbl val="0"/>
      </c:catAx>
      <c:valAx>
        <c:axId val="11687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85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Sales Trend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Sheet2!$B$24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Sheet2!$A$25:$A$48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Sheet2!$B$25:$B$48</c:f>
              <c:numCache>
                <c:formatCode>General</c:formatCode>
                <c:ptCount val="24"/>
                <c:pt idx="0">
                  <c:v>104</c:v>
                </c:pt>
                <c:pt idx="1">
                  <c:v>133.19999999999999</c:v>
                </c:pt>
                <c:pt idx="2">
                  <c:v>137.86000000000001</c:v>
                </c:pt>
                <c:pt idx="3">
                  <c:v>160.75300000000001</c:v>
                </c:pt>
                <c:pt idx="4">
                  <c:v>169.79064999999997</c:v>
                </c:pt>
                <c:pt idx="5">
                  <c:v>160.2801825</c:v>
                </c:pt>
                <c:pt idx="6">
                  <c:v>182.29419162499963</c:v>
                </c:pt>
                <c:pt idx="7">
                  <c:v>198.40890120624999</c:v>
                </c:pt>
                <c:pt idx="8">
                  <c:v>183.32934626656251</c:v>
                </c:pt>
                <c:pt idx="9">
                  <c:v>208.49581357989058</c:v>
                </c:pt>
                <c:pt idx="10">
                  <c:v>203.92060425888519</c:v>
                </c:pt>
                <c:pt idx="11">
                  <c:v>196.11663447182912</c:v>
                </c:pt>
                <c:pt idx="12">
                  <c:v>181.92246619542146</c:v>
                </c:pt>
                <c:pt idx="13">
                  <c:v>209.01858950519198</c:v>
                </c:pt>
                <c:pt idx="14">
                  <c:v>242.46951898045162</c:v>
                </c:pt>
                <c:pt idx="15">
                  <c:v>276.59299492947423</c:v>
                </c:pt>
                <c:pt idx="16">
                  <c:v>272.42264467594867</c:v>
                </c:pt>
                <c:pt idx="17">
                  <c:v>271.04377690974536</c:v>
                </c:pt>
                <c:pt idx="18">
                  <c:v>287.59596575523199</c:v>
                </c:pt>
                <c:pt idx="19">
                  <c:v>292.97576404299338</c:v>
                </c:pt>
                <c:pt idx="20">
                  <c:v>323.62455224514395</c:v>
                </c:pt>
                <c:pt idx="21">
                  <c:v>362.80577985740126</c:v>
                </c:pt>
                <c:pt idx="22">
                  <c:v>390.94606885027048</c:v>
                </c:pt>
                <c:pt idx="23">
                  <c:v>391.49337229278353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14592"/>
        <c:axId val="63249152"/>
      </c:lineChart>
      <c:catAx>
        <c:axId val="12561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86775109361330227"/>
              <c:y val="0.87868037328667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3249152"/>
        <c:crosses val="autoZero"/>
        <c:auto val="1"/>
        <c:lblAlgn val="ctr"/>
        <c:lblOffset val="100"/>
        <c:noMultiLvlLbl val="0"/>
      </c:catAx>
      <c:valAx>
        <c:axId val="6324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61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Seasonal</a:t>
            </a:r>
            <a:r>
              <a:rPr lang="en-US" sz="1200" baseline="0"/>
              <a:t> Sales</a:t>
            </a:r>
            <a:endParaRPr lang="en-US" sz="1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Sheet2!$B$60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cat>
            <c:numRef>
              <c:f>Sheet2!$A$61:$A$84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Sheet2!$B$61:$B$84</c:f>
              <c:numCache>
                <c:formatCode>General</c:formatCode>
                <c:ptCount val="24"/>
                <c:pt idx="0">
                  <c:v>150</c:v>
                </c:pt>
                <c:pt idx="1">
                  <c:v>146</c:v>
                </c:pt>
                <c:pt idx="2">
                  <c:v>146</c:v>
                </c:pt>
                <c:pt idx="3">
                  <c:v>125</c:v>
                </c:pt>
                <c:pt idx="4">
                  <c:v>112</c:v>
                </c:pt>
                <c:pt idx="5">
                  <c:v>110.00000000000001</c:v>
                </c:pt>
                <c:pt idx="6">
                  <c:v>110</c:v>
                </c:pt>
                <c:pt idx="7">
                  <c:v>126</c:v>
                </c:pt>
                <c:pt idx="8">
                  <c:v>133</c:v>
                </c:pt>
                <c:pt idx="9">
                  <c:v>152</c:v>
                </c:pt>
                <c:pt idx="10">
                  <c:v>189</c:v>
                </c:pt>
                <c:pt idx="11">
                  <c:v>203</c:v>
                </c:pt>
                <c:pt idx="12">
                  <c:v>155</c:v>
                </c:pt>
                <c:pt idx="13">
                  <c:v>146</c:v>
                </c:pt>
                <c:pt idx="14">
                  <c:v>146</c:v>
                </c:pt>
                <c:pt idx="15">
                  <c:v>128</c:v>
                </c:pt>
                <c:pt idx="16">
                  <c:v>123</c:v>
                </c:pt>
                <c:pt idx="17">
                  <c:v>112.00000000000001</c:v>
                </c:pt>
                <c:pt idx="18">
                  <c:v>115</c:v>
                </c:pt>
                <c:pt idx="19">
                  <c:v>126</c:v>
                </c:pt>
                <c:pt idx="20">
                  <c:v>146</c:v>
                </c:pt>
                <c:pt idx="21">
                  <c:v>168</c:v>
                </c:pt>
                <c:pt idx="22">
                  <c:v>171</c:v>
                </c:pt>
                <c:pt idx="23">
                  <c:v>193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33344"/>
        <c:axId val="37036608"/>
      </c:lineChart>
      <c:catAx>
        <c:axId val="37433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89275109361330085"/>
              <c:y val="0.87868037328667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036608"/>
        <c:crosses val="autoZero"/>
        <c:auto val="1"/>
        <c:lblAlgn val="ctr"/>
        <c:lblOffset val="100"/>
        <c:noMultiLvlLbl val="0"/>
      </c:catAx>
      <c:valAx>
        <c:axId val="3703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33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Cyclical Pattern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Sheet2!$D$90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cat>
            <c:numRef>
              <c:f>Sheet2!$A$91:$A$119</c:f>
              <c:numCache>
                <c:formatCode>General</c:formatCod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numCache>
            </c:numRef>
          </c:cat>
          <c:val>
            <c:numRef>
              <c:f>Sheet2!$D$91:$D$119</c:f>
              <c:numCache>
                <c:formatCode>General</c:formatCode>
                <c:ptCount val="29"/>
                <c:pt idx="0">
                  <c:v>194.6</c:v>
                </c:pt>
                <c:pt idx="1">
                  <c:v>210.99999999999997</c:v>
                </c:pt>
                <c:pt idx="2">
                  <c:v>191.2</c:v>
                </c:pt>
                <c:pt idx="3">
                  <c:v>213</c:v>
                </c:pt>
                <c:pt idx="4">
                  <c:v>219.4</c:v>
                </c:pt>
                <c:pt idx="5">
                  <c:v>199.2</c:v>
                </c:pt>
                <c:pt idx="6">
                  <c:v>205.99999999999997</c:v>
                </c:pt>
                <c:pt idx="7">
                  <c:v>206.8</c:v>
                </c:pt>
                <c:pt idx="8">
                  <c:v>214.2</c:v>
                </c:pt>
                <c:pt idx="9">
                  <c:v>207.99999999999997</c:v>
                </c:pt>
                <c:pt idx="10">
                  <c:v>207.79999999999998</c:v>
                </c:pt>
                <c:pt idx="11">
                  <c:v>203.6</c:v>
                </c:pt>
                <c:pt idx="12">
                  <c:v>212.6</c:v>
                </c:pt>
                <c:pt idx="13">
                  <c:v>213.4</c:v>
                </c:pt>
                <c:pt idx="14">
                  <c:v>208</c:v>
                </c:pt>
                <c:pt idx="15">
                  <c:v>209.99999999999997</c:v>
                </c:pt>
                <c:pt idx="16">
                  <c:v>214.4</c:v>
                </c:pt>
                <c:pt idx="17">
                  <c:v>216</c:v>
                </c:pt>
                <c:pt idx="18">
                  <c:v>217.4</c:v>
                </c:pt>
                <c:pt idx="19">
                  <c:v>215</c:v>
                </c:pt>
                <c:pt idx="20">
                  <c:v>214.4</c:v>
                </c:pt>
                <c:pt idx="21">
                  <c:v>201.6</c:v>
                </c:pt>
                <c:pt idx="22">
                  <c:v>203.2</c:v>
                </c:pt>
                <c:pt idx="23">
                  <c:v>199.99999999999997</c:v>
                </c:pt>
                <c:pt idx="24">
                  <c:v>216.20000000000002</c:v>
                </c:pt>
                <c:pt idx="25">
                  <c:v>213.79999999999998</c:v>
                </c:pt>
                <c:pt idx="26">
                  <c:v>206.6</c:v>
                </c:pt>
                <c:pt idx="27">
                  <c:v>209</c:v>
                </c:pt>
                <c:pt idx="28">
                  <c:v>211.2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33856"/>
        <c:axId val="37038336"/>
      </c:lineChart>
      <c:lineChart>
        <c:grouping val="standard"/>
        <c:varyColors val="0"/>
        <c:ser>
          <c:idx val="0"/>
          <c:order val="0"/>
          <c:tx>
            <c:strRef>
              <c:f>Sheet2!$C$90</c:f>
              <c:strCache>
                <c:ptCount val="1"/>
                <c:pt idx="0">
                  <c:v>GDP Pct</c:v>
                </c:pt>
              </c:strCache>
            </c:strRef>
          </c:tx>
          <c:marker>
            <c:symbol val="none"/>
          </c:marker>
          <c:cat>
            <c:numRef>
              <c:f>Sheet2!$A$91:$A$119</c:f>
              <c:numCache>
                <c:formatCode>General</c:formatCod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numCache>
            </c:numRef>
          </c:cat>
          <c:val>
            <c:numRef>
              <c:f>Sheet2!$C$91:$C$119</c:f>
              <c:numCache>
                <c:formatCode>General</c:formatCode>
                <c:ptCount val="29"/>
                <c:pt idx="0">
                  <c:v>-0.2</c:v>
                </c:pt>
                <c:pt idx="1">
                  <c:v>2.5</c:v>
                </c:pt>
                <c:pt idx="2">
                  <c:v>-1.9000000000000001</c:v>
                </c:pt>
                <c:pt idx="3">
                  <c:v>4.5</c:v>
                </c:pt>
                <c:pt idx="4">
                  <c:v>7.2</c:v>
                </c:pt>
                <c:pt idx="5">
                  <c:v>4.0999999999999996</c:v>
                </c:pt>
                <c:pt idx="6">
                  <c:v>3.5</c:v>
                </c:pt>
                <c:pt idx="7">
                  <c:v>3.4</c:v>
                </c:pt>
                <c:pt idx="8">
                  <c:v>4.0999999999999996</c:v>
                </c:pt>
                <c:pt idx="9">
                  <c:v>3.5</c:v>
                </c:pt>
                <c:pt idx="10">
                  <c:v>1.9000000000000001</c:v>
                </c:pt>
                <c:pt idx="11">
                  <c:v>-0.2</c:v>
                </c:pt>
                <c:pt idx="12">
                  <c:v>3.3</c:v>
                </c:pt>
                <c:pt idx="13">
                  <c:v>2.7</c:v>
                </c:pt>
                <c:pt idx="14">
                  <c:v>4</c:v>
                </c:pt>
                <c:pt idx="15">
                  <c:v>2.5</c:v>
                </c:pt>
                <c:pt idx="16">
                  <c:v>3.7</c:v>
                </c:pt>
                <c:pt idx="17">
                  <c:v>4.5</c:v>
                </c:pt>
                <c:pt idx="18">
                  <c:v>4.2</c:v>
                </c:pt>
                <c:pt idx="19">
                  <c:v>4.5</c:v>
                </c:pt>
                <c:pt idx="20">
                  <c:v>3.7</c:v>
                </c:pt>
                <c:pt idx="21">
                  <c:v>0.8</c:v>
                </c:pt>
                <c:pt idx="22">
                  <c:v>1.6</c:v>
                </c:pt>
                <c:pt idx="23">
                  <c:v>2.5</c:v>
                </c:pt>
                <c:pt idx="24">
                  <c:v>3.6</c:v>
                </c:pt>
                <c:pt idx="25">
                  <c:v>2.9</c:v>
                </c:pt>
                <c:pt idx="26">
                  <c:v>2.8</c:v>
                </c:pt>
                <c:pt idx="27">
                  <c:v>2</c:v>
                </c:pt>
                <c:pt idx="28">
                  <c:v>1.1000000000000001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15616"/>
        <c:axId val="63248000"/>
      </c:lineChart>
      <c:catAx>
        <c:axId val="374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038336"/>
        <c:crosses val="autoZero"/>
        <c:auto val="1"/>
        <c:lblAlgn val="ctr"/>
        <c:lblOffset val="100"/>
        <c:noMultiLvlLbl val="0"/>
      </c:catAx>
      <c:valAx>
        <c:axId val="3703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33856"/>
        <c:crosses val="autoZero"/>
        <c:crossBetween val="between"/>
      </c:valAx>
      <c:valAx>
        <c:axId val="632480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25615616"/>
        <c:crosses val="max"/>
        <c:crossBetween val="between"/>
      </c:valAx>
      <c:catAx>
        <c:axId val="1256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324800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Auto Regression Examples AR(1)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04765670666712"/>
          <c:y val="0.12646477323522334"/>
          <c:w val="0.76282570573874775"/>
          <c:h val="0.75533702392004498"/>
        </c:manualLayout>
      </c:layout>
      <c:lineChart>
        <c:grouping val="standard"/>
        <c:varyColors val="0"/>
        <c:ser>
          <c:idx val="1"/>
          <c:order val="0"/>
          <c:tx>
            <c:strRef>
              <c:f>ARData!$B$5</c:f>
              <c:strCache>
                <c:ptCount val="1"/>
                <c:pt idx="0">
                  <c:v>AR 0.9</c:v>
                </c:pt>
              </c:strCache>
            </c:strRef>
          </c:tx>
          <c:marker>
            <c:symbol val="none"/>
          </c:marker>
          <c:cat>
            <c:numRef>
              <c:f>ARData!$A$6:$A$29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ARData!$B$6:$B$29</c:f>
              <c:numCache>
                <c:formatCode>0.0</c:formatCode>
                <c:ptCount val="24"/>
                <c:pt idx="0">
                  <c:v>102</c:v>
                </c:pt>
                <c:pt idx="1">
                  <c:v>85</c:v>
                </c:pt>
                <c:pt idx="2">
                  <c:v>97</c:v>
                </c:pt>
                <c:pt idx="3">
                  <c:v>83</c:v>
                </c:pt>
                <c:pt idx="4">
                  <c:v>110</c:v>
                </c:pt>
                <c:pt idx="5">
                  <c:v>111</c:v>
                </c:pt>
                <c:pt idx="6">
                  <c:v>115.9</c:v>
                </c:pt>
                <c:pt idx="7">
                  <c:v>115.31</c:v>
                </c:pt>
                <c:pt idx="8">
                  <c:v>117.77900000000001</c:v>
                </c:pt>
                <c:pt idx="9">
                  <c:v>119.00110000000002</c:v>
                </c:pt>
                <c:pt idx="10">
                  <c:v>121.10099000000001</c:v>
                </c:pt>
                <c:pt idx="11">
                  <c:v>123.990891</c:v>
                </c:pt>
                <c:pt idx="12">
                  <c:v>124.59180190000002</c:v>
                </c:pt>
                <c:pt idx="13">
                  <c:v>123.13262171000001</c:v>
                </c:pt>
                <c:pt idx="14">
                  <c:v>126.819359539</c:v>
                </c:pt>
                <c:pt idx="15">
                  <c:v>122.13742358510031</c:v>
                </c:pt>
                <c:pt idx="16">
                  <c:v>121.92368122659001</c:v>
                </c:pt>
                <c:pt idx="17">
                  <c:v>122.731313103931</c:v>
                </c:pt>
                <c:pt idx="18">
                  <c:v>116.45818179353788</c:v>
                </c:pt>
                <c:pt idx="19">
                  <c:v>111.81236361418411</c:v>
                </c:pt>
                <c:pt idx="20">
                  <c:v>115.63112725276571</c:v>
                </c:pt>
                <c:pt idx="21">
                  <c:v>111.06801452748897</c:v>
                </c:pt>
                <c:pt idx="22">
                  <c:v>114.96121307474057</c:v>
                </c:pt>
                <c:pt idx="23">
                  <c:v>114.4650917672662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ARData!$C$5</c:f>
              <c:strCache>
                <c:ptCount val="1"/>
                <c:pt idx="0">
                  <c:v>AR 0.5</c:v>
                </c:pt>
              </c:strCache>
            </c:strRef>
          </c:tx>
          <c:marker>
            <c:symbol val="none"/>
          </c:marker>
          <c:cat>
            <c:numRef>
              <c:f>ARData!$A$6:$A$29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ARData!$C$6:$C$29</c:f>
              <c:numCache>
                <c:formatCode>0.0</c:formatCode>
                <c:ptCount val="24"/>
                <c:pt idx="0">
                  <c:v>102</c:v>
                </c:pt>
                <c:pt idx="1">
                  <c:v>85</c:v>
                </c:pt>
                <c:pt idx="2">
                  <c:v>97</c:v>
                </c:pt>
                <c:pt idx="3">
                  <c:v>83</c:v>
                </c:pt>
                <c:pt idx="4">
                  <c:v>110</c:v>
                </c:pt>
                <c:pt idx="5">
                  <c:v>106</c:v>
                </c:pt>
                <c:pt idx="6">
                  <c:v>112</c:v>
                </c:pt>
                <c:pt idx="7">
                  <c:v>106</c:v>
                </c:pt>
                <c:pt idx="8">
                  <c:v>109</c:v>
                </c:pt>
                <c:pt idx="9">
                  <c:v>114.5</c:v>
                </c:pt>
                <c:pt idx="10">
                  <c:v>117.25</c:v>
                </c:pt>
                <c:pt idx="11">
                  <c:v>112.62499999999999</c:v>
                </c:pt>
                <c:pt idx="12">
                  <c:v>115.3125</c:v>
                </c:pt>
                <c:pt idx="13">
                  <c:v>108.65625</c:v>
                </c:pt>
                <c:pt idx="14">
                  <c:v>105.328125</c:v>
                </c:pt>
                <c:pt idx="15">
                  <c:v>108.6640625</c:v>
                </c:pt>
                <c:pt idx="16">
                  <c:v>109.33203124999983</c:v>
                </c:pt>
                <c:pt idx="17">
                  <c:v>109.66601562500017</c:v>
                </c:pt>
                <c:pt idx="18">
                  <c:v>104.83300781249952</c:v>
                </c:pt>
                <c:pt idx="19">
                  <c:v>107.41650390625017</c:v>
                </c:pt>
                <c:pt idx="20">
                  <c:v>104.708251953125</c:v>
                </c:pt>
                <c:pt idx="21">
                  <c:v>106.3541259765625</c:v>
                </c:pt>
                <c:pt idx="22">
                  <c:v>111.17706298828125</c:v>
                </c:pt>
                <c:pt idx="23">
                  <c:v>110.58853149414061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ARData!$D$5</c:f>
              <c:strCache>
                <c:ptCount val="1"/>
                <c:pt idx="0">
                  <c:v>AR 0.1</c:v>
                </c:pt>
              </c:strCache>
            </c:strRef>
          </c:tx>
          <c:marker>
            <c:symbol val="none"/>
          </c:marker>
          <c:cat>
            <c:numRef>
              <c:f>ARData!$A$6:$A$29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ARData!$D$6:$D$29</c:f>
              <c:numCache>
                <c:formatCode>0.0</c:formatCode>
                <c:ptCount val="24"/>
                <c:pt idx="0">
                  <c:v>102</c:v>
                </c:pt>
                <c:pt idx="1">
                  <c:v>85</c:v>
                </c:pt>
                <c:pt idx="2">
                  <c:v>97</c:v>
                </c:pt>
                <c:pt idx="3">
                  <c:v>83</c:v>
                </c:pt>
                <c:pt idx="4">
                  <c:v>110</c:v>
                </c:pt>
                <c:pt idx="5">
                  <c:v>104</c:v>
                </c:pt>
                <c:pt idx="6">
                  <c:v>102.4</c:v>
                </c:pt>
                <c:pt idx="7">
                  <c:v>100.24000000000002</c:v>
                </c:pt>
                <c:pt idx="8">
                  <c:v>105.024</c:v>
                </c:pt>
                <c:pt idx="9">
                  <c:v>103.50239999999998</c:v>
                </c:pt>
                <c:pt idx="10">
                  <c:v>97.350239999999999</c:v>
                </c:pt>
                <c:pt idx="11">
                  <c:v>99.735023999999996</c:v>
                </c:pt>
                <c:pt idx="12">
                  <c:v>102.9735024</c:v>
                </c:pt>
                <c:pt idx="13">
                  <c:v>103.29735024000017</c:v>
                </c:pt>
                <c:pt idx="14">
                  <c:v>100.3297350239997</c:v>
                </c:pt>
                <c:pt idx="15">
                  <c:v>102.03297350239983</c:v>
                </c:pt>
                <c:pt idx="16">
                  <c:v>101.20329735024002</c:v>
                </c:pt>
                <c:pt idx="17">
                  <c:v>104.12032973502383</c:v>
                </c:pt>
                <c:pt idx="18">
                  <c:v>97.412032973502349</c:v>
                </c:pt>
                <c:pt idx="19">
                  <c:v>102.74120329735054</c:v>
                </c:pt>
                <c:pt idx="20">
                  <c:v>95.274120329735027</c:v>
                </c:pt>
                <c:pt idx="21">
                  <c:v>99.527412032973459</c:v>
                </c:pt>
                <c:pt idx="22">
                  <c:v>104.95274120329735</c:v>
                </c:pt>
                <c:pt idx="23">
                  <c:v>100.49527412032974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36416"/>
        <c:axId val="37043520"/>
      </c:lineChart>
      <c:catAx>
        <c:axId val="3743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043520"/>
        <c:crosses val="autoZero"/>
        <c:auto val="1"/>
        <c:lblAlgn val="ctr"/>
        <c:lblOffset val="100"/>
        <c:noMultiLvlLbl val="0"/>
      </c:catAx>
      <c:valAx>
        <c:axId val="370435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7436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Multiple</a:t>
            </a:r>
            <a:r>
              <a:rPr lang="en-US" sz="1200" baseline="0"/>
              <a:t> AR Coefficients (0 or 0.1)</a:t>
            </a:r>
            <a:endParaRPr lang="en-US" sz="1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ARData!$B$35</c:f>
              <c:strCache>
                <c:ptCount val="1"/>
                <c:pt idx="0">
                  <c:v>AR(4)</c:v>
                </c:pt>
              </c:strCache>
            </c:strRef>
          </c:tx>
          <c:marker>
            <c:symbol val="none"/>
          </c:marker>
          <c:cat>
            <c:numRef>
              <c:f>ARData!$A$36:$A$59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ARData!$B$36:$B$59</c:f>
              <c:numCache>
                <c:formatCode>General</c:formatCode>
                <c:ptCount val="24"/>
                <c:pt idx="0">
                  <c:v>80</c:v>
                </c:pt>
                <c:pt idx="1">
                  <c:v>85</c:v>
                </c:pt>
                <c:pt idx="2">
                  <c:v>107</c:v>
                </c:pt>
                <c:pt idx="3">
                  <c:v>83</c:v>
                </c:pt>
                <c:pt idx="4">
                  <c:v>110</c:v>
                </c:pt>
                <c:pt idx="5">
                  <c:v>128.5</c:v>
                </c:pt>
                <c:pt idx="6">
                  <c:v>132.85000000000034</c:v>
                </c:pt>
                <c:pt idx="7">
                  <c:v>135.435</c:v>
                </c:pt>
                <c:pt idx="8">
                  <c:v>140.67849999999999</c:v>
                </c:pt>
                <c:pt idx="9">
                  <c:v>143.74634999999998</c:v>
                </c:pt>
                <c:pt idx="10">
                  <c:v>145.27098499999965</c:v>
                </c:pt>
                <c:pt idx="11">
                  <c:v>146.51308349999965</c:v>
                </c:pt>
                <c:pt idx="12">
                  <c:v>147.62089185000033</c:v>
                </c:pt>
                <c:pt idx="13">
                  <c:v>148.31513103500001</c:v>
                </c:pt>
                <c:pt idx="14">
                  <c:v>148.77200913849998</c:v>
                </c:pt>
                <c:pt idx="15">
                  <c:v>149.12211155235033</c:v>
                </c:pt>
                <c:pt idx="16">
                  <c:v>149.38301435758547</c:v>
                </c:pt>
                <c:pt idx="17">
                  <c:v>149.55922660834349</c:v>
                </c:pt>
                <c:pt idx="18">
                  <c:v>149.68363616567785</c:v>
                </c:pt>
                <c:pt idx="19">
                  <c:v>149.77479886839558</c:v>
                </c:pt>
                <c:pt idx="20">
                  <c:v>149.8400676000002</c:v>
                </c:pt>
                <c:pt idx="21">
                  <c:v>149.88577292424139</c:v>
                </c:pt>
                <c:pt idx="22">
                  <c:v>149.91842755583204</c:v>
                </c:pt>
                <c:pt idx="23">
                  <c:v>149.94190669484644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ARData!$C$35</c:f>
              <c:strCache>
                <c:ptCount val="1"/>
                <c:pt idx="0">
                  <c:v>AR(3)</c:v>
                </c:pt>
              </c:strCache>
            </c:strRef>
          </c:tx>
          <c:marker>
            <c:symbol val="none"/>
          </c:marker>
          <c:cat>
            <c:numRef>
              <c:f>ARData!$A$36:$A$59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ARData!$C$36:$C$59</c:f>
              <c:numCache>
                <c:formatCode>General</c:formatCode>
                <c:ptCount val="24"/>
                <c:pt idx="0">
                  <c:v>80</c:v>
                </c:pt>
                <c:pt idx="1">
                  <c:v>85</c:v>
                </c:pt>
                <c:pt idx="2">
                  <c:v>107</c:v>
                </c:pt>
                <c:pt idx="3">
                  <c:v>83</c:v>
                </c:pt>
                <c:pt idx="4">
                  <c:v>110</c:v>
                </c:pt>
                <c:pt idx="5">
                  <c:v>120</c:v>
                </c:pt>
                <c:pt idx="6">
                  <c:v>121.3</c:v>
                </c:pt>
                <c:pt idx="7">
                  <c:v>125.13</c:v>
                </c:pt>
                <c:pt idx="8">
                  <c:v>126.643</c:v>
                </c:pt>
                <c:pt idx="9">
                  <c:v>127.3073</c:v>
                </c:pt>
                <c:pt idx="10">
                  <c:v>127.90803</c:v>
                </c:pt>
                <c:pt idx="11">
                  <c:v>128.185833</c:v>
                </c:pt>
                <c:pt idx="12">
                  <c:v>128.34011630000043</c:v>
                </c:pt>
                <c:pt idx="13">
                  <c:v>128.44339793</c:v>
                </c:pt>
                <c:pt idx="14">
                  <c:v>128.49693472300001</c:v>
                </c:pt>
                <c:pt idx="15">
                  <c:v>128.52804489530001</c:v>
                </c:pt>
                <c:pt idx="16">
                  <c:v>128.54683775482999</c:v>
                </c:pt>
                <c:pt idx="17">
                  <c:v>128.55718173731299</c:v>
                </c:pt>
                <c:pt idx="18">
                  <c:v>128.56320643874434</c:v>
                </c:pt>
                <c:pt idx="19">
                  <c:v>128.5667225930884</c:v>
                </c:pt>
                <c:pt idx="20">
                  <c:v>128.56871107691461</c:v>
                </c:pt>
                <c:pt idx="21">
                  <c:v>128.56986401087443</c:v>
                </c:pt>
                <c:pt idx="22">
                  <c:v>128.57052976808748</c:v>
                </c:pt>
                <c:pt idx="23">
                  <c:v>128.57091048558777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ARData!$D$35</c:f>
              <c:strCache>
                <c:ptCount val="1"/>
                <c:pt idx="0">
                  <c:v>AR(2)</c:v>
                </c:pt>
              </c:strCache>
            </c:strRef>
          </c:tx>
          <c:marker>
            <c:symbol val="none"/>
          </c:marker>
          <c:cat>
            <c:numRef>
              <c:f>ARData!$A$36:$A$59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ARData!$D$36:$D$59</c:f>
              <c:numCache>
                <c:formatCode>General</c:formatCode>
                <c:ptCount val="24"/>
                <c:pt idx="0">
                  <c:v>80</c:v>
                </c:pt>
                <c:pt idx="1">
                  <c:v>85</c:v>
                </c:pt>
                <c:pt idx="2">
                  <c:v>107</c:v>
                </c:pt>
                <c:pt idx="3">
                  <c:v>83</c:v>
                </c:pt>
                <c:pt idx="4">
                  <c:v>110</c:v>
                </c:pt>
                <c:pt idx="5">
                  <c:v>109.3</c:v>
                </c:pt>
                <c:pt idx="6">
                  <c:v>111.93</c:v>
                </c:pt>
                <c:pt idx="7">
                  <c:v>112.12299999999998</c:v>
                </c:pt>
                <c:pt idx="8">
                  <c:v>112.4053</c:v>
                </c:pt>
                <c:pt idx="9">
                  <c:v>112.45283000000001</c:v>
                </c:pt>
                <c:pt idx="10">
                  <c:v>112.48581300000002</c:v>
                </c:pt>
                <c:pt idx="11">
                  <c:v>112.49386430000017</c:v>
                </c:pt>
                <c:pt idx="12">
                  <c:v>112.49796773000017</c:v>
                </c:pt>
                <c:pt idx="13">
                  <c:v>112.49918320300017</c:v>
                </c:pt>
                <c:pt idx="14">
                  <c:v>112.49971509330017</c:v>
                </c:pt>
                <c:pt idx="15">
                  <c:v>112.49988982962998</c:v>
                </c:pt>
                <c:pt idx="16">
                  <c:v>112.49996049229317</c:v>
                </c:pt>
                <c:pt idx="17">
                  <c:v>112.4999850321923</c:v>
                </c:pt>
                <c:pt idx="18">
                  <c:v>112.49999455244853</c:v>
                </c:pt>
                <c:pt idx="19">
                  <c:v>112.49999795846408</c:v>
                </c:pt>
                <c:pt idx="20">
                  <c:v>112.49999925109132</c:v>
                </c:pt>
                <c:pt idx="21">
                  <c:v>112.4999997209557</c:v>
                </c:pt>
                <c:pt idx="22">
                  <c:v>112.49999989720467</c:v>
                </c:pt>
                <c:pt idx="23">
                  <c:v>112.49999996181636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ARData!$E$35</c:f>
              <c:strCache>
                <c:ptCount val="1"/>
                <c:pt idx="0">
                  <c:v>AR(1)</c:v>
                </c:pt>
              </c:strCache>
            </c:strRef>
          </c:tx>
          <c:marker>
            <c:symbol val="none"/>
          </c:marker>
          <c:cat>
            <c:numRef>
              <c:f>ARData!$A$36:$A$59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ARData!$E$36:$E$59</c:f>
              <c:numCache>
                <c:formatCode>General</c:formatCode>
                <c:ptCount val="24"/>
                <c:pt idx="0">
                  <c:v>80</c:v>
                </c:pt>
                <c:pt idx="1">
                  <c:v>85</c:v>
                </c:pt>
                <c:pt idx="2">
                  <c:v>107</c:v>
                </c:pt>
                <c:pt idx="3">
                  <c:v>83</c:v>
                </c:pt>
                <c:pt idx="4">
                  <c:v>110</c:v>
                </c:pt>
                <c:pt idx="5">
                  <c:v>101</c:v>
                </c:pt>
                <c:pt idx="6">
                  <c:v>100.1</c:v>
                </c:pt>
                <c:pt idx="7">
                  <c:v>100.01</c:v>
                </c:pt>
                <c:pt idx="8">
                  <c:v>100.001</c:v>
                </c:pt>
                <c:pt idx="9">
                  <c:v>100.0001</c:v>
                </c:pt>
                <c:pt idx="10">
                  <c:v>100.00001</c:v>
                </c:pt>
                <c:pt idx="11">
                  <c:v>100.000001</c:v>
                </c:pt>
                <c:pt idx="12">
                  <c:v>100.00000009999998</c:v>
                </c:pt>
                <c:pt idx="13">
                  <c:v>100.00000001000001</c:v>
                </c:pt>
                <c:pt idx="14">
                  <c:v>100.000000001</c:v>
                </c:pt>
                <c:pt idx="15">
                  <c:v>100.0000000001</c:v>
                </c:pt>
                <c:pt idx="16">
                  <c:v>100.00000000001</c:v>
                </c:pt>
                <c:pt idx="17">
                  <c:v>100.00000000000098</c:v>
                </c:pt>
                <c:pt idx="18">
                  <c:v>100.0000000000001</c:v>
                </c:pt>
                <c:pt idx="19">
                  <c:v>100.00000000000001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48160"/>
        <c:axId val="85510976"/>
      </c:lineChart>
      <c:catAx>
        <c:axId val="371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510976"/>
        <c:crosses val="autoZero"/>
        <c:auto val="1"/>
        <c:lblAlgn val="ctr"/>
        <c:lblOffset val="100"/>
        <c:noMultiLvlLbl val="0"/>
      </c:catAx>
      <c:valAx>
        <c:axId val="85510976"/>
        <c:scaling>
          <c:orientation val="minMax"/>
          <c:max val="160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48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Simple Moving Average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'MA Base'!$B$4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cat>
            <c:numRef>
              <c:f>'MA Base'!$A$5:$A$24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'MA Base'!$B$5:$B$24</c:f>
              <c:numCache>
                <c:formatCode>General</c:formatCode>
                <c:ptCount val="20"/>
                <c:pt idx="0">
                  <c:v>75</c:v>
                </c:pt>
                <c:pt idx="1">
                  <c:v>89</c:v>
                </c:pt>
                <c:pt idx="2">
                  <c:v>92</c:v>
                </c:pt>
                <c:pt idx="3">
                  <c:v>90</c:v>
                </c:pt>
                <c:pt idx="4">
                  <c:v>102</c:v>
                </c:pt>
                <c:pt idx="5">
                  <c:v>98</c:v>
                </c:pt>
                <c:pt idx="6">
                  <c:v>106</c:v>
                </c:pt>
                <c:pt idx="7">
                  <c:v>93</c:v>
                </c:pt>
                <c:pt idx="8">
                  <c:v>87</c:v>
                </c:pt>
                <c:pt idx="9">
                  <c:v>96</c:v>
                </c:pt>
                <c:pt idx="10">
                  <c:v>101</c:v>
                </c:pt>
                <c:pt idx="11">
                  <c:v>89</c:v>
                </c:pt>
                <c:pt idx="12">
                  <c:v>85</c:v>
                </c:pt>
                <c:pt idx="13">
                  <c:v>94</c:v>
                </c:pt>
                <c:pt idx="14">
                  <c:v>101</c:v>
                </c:pt>
                <c:pt idx="15">
                  <c:v>105</c:v>
                </c:pt>
                <c:pt idx="16">
                  <c:v>92</c:v>
                </c:pt>
                <c:pt idx="17">
                  <c:v>87</c:v>
                </c:pt>
                <c:pt idx="18">
                  <c:v>94</c:v>
                </c:pt>
                <c:pt idx="19">
                  <c:v>90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'MA Base'!$C$4</c:f>
              <c:strCache>
                <c:ptCount val="1"/>
                <c:pt idx="0">
                  <c:v>MA3-c</c:v>
                </c:pt>
              </c:strCache>
            </c:strRef>
          </c:tx>
          <c:marker>
            <c:symbol val="none"/>
          </c:marker>
          <c:cat>
            <c:numRef>
              <c:f>'MA Base'!$A$5:$A$24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'MA Base'!$C$5:$C$24</c:f>
              <c:numCache>
                <c:formatCode>0.0</c:formatCode>
                <c:ptCount val="20"/>
                <c:pt idx="1">
                  <c:v>85.333333333333258</c:v>
                </c:pt>
                <c:pt idx="2">
                  <c:v>90.333333333333258</c:v>
                </c:pt>
                <c:pt idx="3">
                  <c:v>94.666666666666671</c:v>
                </c:pt>
                <c:pt idx="4">
                  <c:v>96.666666666666671</c:v>
                </c:pt>
                <c:pt idx="5">
                  <c:v>102</c:v>
                </c:pt>
                <c:pt idx="6">
                  <c:v>99</c:v>
                </c:pt>
                <c:pt idx="7">
                  <c:v>95.333333333333258</c:v>
                </c:pt>
                <c:pt idx="8">
                  <c:v>92</c:v>
                </c:pt>
                <c:pt idx="9">
                  <c:v>94.666666666666671</c:v>
                </c:pt>
                <c:pt idx="10">
                  <c:v>95.333333333333258</c:v>
                </c:pt>
                <c:pt idx="11">
                  <c:v>91.666666666666671</c:v>
                </c:pt>
                <c:pt idx="12">
                  <c:v>89.333333333333258</c:v>
                </c:pt>
                <c:pt idx="13">
                  <c:v>93.333333333333258</c:v>
                </c:pt>
                <c:pt idx="14">
                  <c:v>100</c:v>
                </c:pt>
                <c:pt idx="15">
                  <c:v>99.333333333333258</c:v>
                </c:pt>
                <c:pt idx="16">
                  <c:v>94.666666666666671</c:v>
                </c:pt>
                <c:pt idx="17">
                  <c:v>91</c:v>
                </c:pt>
                <c:pt idx="18">
                  <c:v>90.333333333333258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 Base'!$D$4</c:f>
              <c:strCache>
                <c:ptCount val="1"/>
                <c:pt idx="0">
                  <c:v>MA5-c</c:v>
                </c:pt>
              </c:strCache>
            </c:strRef>
          </c:tx>
          <c:marker>
            <c:symbol val="none"/>
          </c:marker>
          <c:cat>
            <c:numRef>
              <c:f>'MA Base'!$A$5:$A$24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'MA Base'!$D$5:$D$24</c:f>
              <c:numCache>
                <c:formatCode>General</c:formatCode>
                <c:ptCount val="20"/>
                <c:pt idx="2">
                  <c:v>89.6</c:v>
                </c:pt>
                <c:pt idx="3">
                  <c:v>94.2</c:v>
                </c:pt>
                <c:pt idx="4">
                  <c:v>97.6</c:v>
                </c:pt>
                <c:pt idx="5">
                  <c:v>97.8</c:v>
                </c:pt>
                <c:pt idx="6">
                  <c:v>97.2</c:v>
                </c:pt>
                <c:pt idx="7">
                  <c:v>96</c:v>
                </c:pt>
                <c:pt idx="8">
                  <c:v>96.6</c:v>
                </c:pt>
                <c:pt idx="9">
                  <c:v>93.2</c:v>
                </c:pt>
                <c:pt idx="10">
                  <c:v>91.6</c:v>
                </c:pt>
                <c:pt idx="11">
                  <c:v>93</c:v>
                </c:pt>
                <c:pt idx="12">
                  <c:v>94</c:v>
                </c:pt>
                <c:pt idx="13">
                  <c:v>94.8</c:v>
                </c:pt>
                <c:pt idx="14">
                  <c:v>95.4</c:v>
                </c:pt>
                <c:pt idx="15">
                  <c:v>95.8</c:v>
                </c:pt>
                <c:pt idx="16">
                  <c:v>95.8</c:v>
                </c:pt>
                <c:pt idx="17">
                  <c:v>93.6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50208"/>
        <c:axId val="85511552"/>
      </c:lineChart>
      <c:catAx>
        <c:axId val="371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511552"/>
        <c:crosses val="autoZero"/>
        <c:auto val="1"/>
        <c:lblAlgn val="ctr"/>
        <c:lblOffset val="100"/>
        <c:noMultiLvlLbl val="0"/>
      </c:catAx>
      <c:valAx>
        <c:axId val="85511552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50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MA(1) Different Coefficients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MAData!$B$5</c:f>
              <c:strCache>
                <c:ptCount val="1"/>
                <c:pt idx="0">
                  <c:v>MA 0.1</c:v>
                </c:pt>
              </c:strCache>
            </c:strRef>
          </c:tx>
          <c:marker>
            <c:symbol val="none"/>
          </c:marker>
          <c:cat>
            <c:numRef>
              <c:f>MAData!$A$6:$A$29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MAData!$B$6:$B$29</c:f>
              <c:numCache>
                <c:formatCode>General</c:formatCode>
                <c:ptCount val="24"/>
                <c:pt idx="0">
                  <c:v>80</c:v>
                </c:pt>
                <c:pt idx="1">
                  <c:v>85</c:v>
                </c:pt>
                <c:pt idx="2">
                  <c:v>107</c:v>
                </c:pt>
                <c:pt idx="3">
                  <c:v>83</c:v>
                </c:pt>
                <c:pt idx="4">
                  <c:v>110</c:v>
                </c:pt>
                <c:pt idx="5">
                  <c:v>105.72375</c:v>
                </c:pt>
                <c:pt idx="6">
                  <c:v>104.87762499999999</c:v>
                </c:pt>
                <c:pt idx="7">
                  <c:v>105.05223749999998</c:v>
                </c:pt>
                <c:pt idx="8">
                  <c:v>105.01477625</c:v>
                </c:pt>
                <c:pt idx="9">
                  <c:v>104.94852237500002</c:v>
                </c:pt>
                <c:pt idx="10">
                  <c:v>105.04514776249975</c:v>
                </c:pt>
                <c:pt idx="11">
                  <c:v>105.03548522374983</c:v>
                </c:pt>
                <c:pt idx="12">
                  <c:v>104.97645147762501</c:v>
                </c:pt>
                <c:pt idx="13">
                  <c:v>105.03235485223748</c:v>
                </c:pt>
                <c:pt idx="14">
                  <c:v>105.03676451477625</c:v>
                </c:pt>
                <c:pt idx="15">
                  <c:v>105.00632354852237</c:v>
                </c:pt>
                <c:pt idx="16">
                  <c:v>105.0493676451481</c:v>
                </c:pt>
                <c:pt idx="17">
                  <c:v>105.02506323548521</c:v>
                </c:pt>
                <c:pt idx="18">
                  <c:v>104.97749367645145</c:v>
                </c:pt>
                <c:pt idx="19">
                  <c:v>105.00225063235469</c:v>
                </c:pt>
                <c:pt idx="20">
                  <c:v>104.98977493676421</c:v>
                </c:pt>
                <c:pt idx="21">
                  <c:v>105.05102250632355</c:v>
                </c:pt>
                <c:pt idx="22">
                  <c:v>105.04489774936795</c:v>
                </c:pt>
                <c:pt idx="23">
                  <c:v>105.01551022506332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MAData!$C$5</c:f>
              <c:strCache>
                <c:ptCount val="1"/>
                <c:pt idx="0">
                  <c:v>MA 0.5</c:v>
                </c:pt>
              </c:strCache>
            </c:strRef>
          </c:tx>
          <c:marker>
            <c:symbol val="none"/>
          </c:marker>
          <c:cat>
            <c:numRef>
              <c:f>MAData!$A$6:$A$29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MAData!$C$6:$C$29</c:f>
              <c:numCache>
                <c:formatCode>General</c:formatCode>
                <c:ptCount val="24"/>
                <c:pt idx="0">
                  <c:v>80</c:v>
                </c:pt>
                <c:pt idx="1">
                  <c:v>85</c:v>
                </c:pt>
                <c:pt idx="2">
                  <c:v>107</c:v>
                </c:pt>
                <c:pt idx="3">
                  <c:v>83</c:v>
                </c:pt>
                <c:pt idx="4">
                  <c:v>110</c:v>
                </c:pt>
                <c:pt idx="5">
                  <c:v>113.71875</c:v>
                </c:pt>
                <c:pt idx="6">
                  <c:v>100.14062500000017</c:v>
                </c:pt>
                <c:pt idx="7">
                  <c:v>106.4296875</c:v>
                </c:pt>
                <c:pt idx="8">
                  <c:v>103.03515625</c:v>
                </c:pt>
                <c:pt idx="9">
                  <c:v>105.232421875</c:v>
                </c:pt>
                <c:pt idx="10">
                  <c:v>106.13378906249967</c:v>
                </c:pt>
                <c:pt idx="11">
                  <c:v>103.43310546875017</c:v>
                </c:pt>
                <c:pt idx="12">
                  <c:v>106.033447265625</c:v>
                </c:pt>
                <c:pt idx="13">
                  <c:v>104.4832763671875</c:v>
                </c:pt>
                <c:pt idx="14">
                  <c:v>105.50836181640585</c:v>
                </c:pt>
                <c:pt idx="15">
                  <c:v>104.49581909179687</c:v>
                </c:pt>
                <c:pt idx="16">
                  <c:v>105.75209045410155</c:v>
                </c:pt>
                <c:pt idx="17">
                  <c:v>105.37395477294918</c:v>
                </c:pt>
                <c:pt idx="18">
                  <c:v>103.56302261352538</c:v>
                </c:pt>
                <c:pt idx="19">
                  <c:v>106.4684886932373</c:v>
                </c:pt>
                <c:pt idx="20">
                  <c:v>103.01575565338135</c:v>
                </c:pt>
                <c:pt idx="21">
                  <c:v>106.24212217330933</c:v>
                </c:pt>
                <c:pt idx="22">
                  <c:v>105.6289389133451</c:v>
                </c:pt>
                <c:pt idx="23">
                  <c:v>104.43553054332733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MAData!$D$5</c:f>
              <c:strCache>
                <c:ptCount val="1"/>
                <c:pt idx="0">
                  <c:v>MA 0.9</c:v>
                </c:pt>
              </c:strCache>
            </c:strRef>
          </c:tx>
          <c:marker>
            <c:symbol val="none"/>
          </c:marker>
          <c:cat>
            <c:numRef>
              <c:f>MAData!$A$6:$A$29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MAData!$D$6:$D$29</c:f>
              <c:numCache>
                <c:formatCode>General</c:formatCode>
                <c:ptCount val="24"/>
                <c:pt idx="0">
                  <c:v>80</c:v>
                </c:pt>
                <c:pt idx="1">
                  <c:v>85</c:v>
                </c:pt>
                <c:pt idx="2">
                  <c:v>107</c:v>
                </c:pt>
                <c:pt idx="3">
                  <c:v>83</c:v>
                </c:pt>
                <c:pt idx="4">
                  <c:v>110</c:v>
                </c:pt>
                <c:pt idx="5">
                  <c:v>127.13775000000001</c:v>
                </c:pt>
                <c:pt idx="6">
                  <c:v>84.266025000000027</c:v>
                </c:pt>
                <c:pt idx="7">
                  <c:v>123.66057749999995</c:v>
                </c:pt>
                <c:pt idx="8">
                  <c:v>91.445480249999974</c:v>
                </c:pt>
                <c:pt idx="9">
                  <c:v>113.95906777500002</c:v>
                </c:pt>
                <c:pt idx="10">
                  <c:v>96.126839002499551</c:v>
                </c:pt>
                <c:pt idx="11">
                  <c:v>114.60584489774971</c:v>
                </c:pt>
                <c:pt idx="12">
                  <c:v>99.594739592024695</c:v>
                </c:pt>
                <c:pt idx="13">
                  <c:v>109.86473436717752</c:v>
                </c:pt>
                <c:pt idx="14">
                  <c:v>96.571739069540229</c:v>
                </c:pt>
                <c:pt idx="15">
                  <c:v>111.77543483741344</c:v>
                </c:pt>
                <c:pt idx="16">
                  <c:v>102.95210864632759</c:v>
                </c:pt>
                <c:pt idx="17">
                  <c:v>110.08310221830517</c:v>
                </c:pt>
                <c:pt idx="18">
                  <c:v>104.47520800352515</c:v>
                </c:pt>
                <c:pt idx="19">
                  <c:v>107.092312796827</c:v>
                </c:pt>
                <c:pt idx="20">
                  <c:v>100.68691848285555</c:v>
                </c:pt>
                <c:pt idx="21">
                  <c:v>104.83177336543001</c:v>
                </c:pt>
                <c:pt idx="22">
                  <c:v>101.91140397111336</c:v>
                </c:pt>
                <c:pt idx="23">
                  <c:v>106.15973642599828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20992"/>
        <c:axId val="85514432"/>
      </c:lineChart>
      <c:catAx>
        <c:axId val="384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514432"/>
        <c:crosses val="autoZero"/>
        <c:auto val="1"/>
        <c:lblAlgn val="ctr"/>
        <c:lblOffset val="100"/>
        <c:noMultiLvlLbl val="0"/>
      </c:catAx>
      <c:valAx>
        <c:axId val="85514432"/>
        <c:scaling>
          <c:orientation val="minMax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2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MA(1) -MA(4) Same Coefficients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MAData!$B$40</c:f>
              <c:strCache>
                <c:ptCount val="1"/>
                <c:pt idx="0">
                  <c:v>MA(1)</c:v>
                </c:pt>
              </c:strCache>
            </c:strRef>
          </c:tx>
          <c:marker>
            <c:symbol val="none"/>
          </c:marker>
          <c:cat>
            <c:numRef>
              <c:f>MAData!$A$41:$A$64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MAData!$B$41:$B$64</c:f>
              <c:numCache>
                <c:formatCode>General</c:formatCode>
                <c:ptCount val="24"/>
                <c:pt idx="0">
                  <c:v>105</c:v>
                </c:pt>
                <c:pt idx="1">
                  <c:v>92.5</c:v>
                </c:pt>
                <c:pt idx="2">
                  <c:v>101.25</c:v>
                </c:pt>
                <c:pt idx="3">
                  <c:v>107.87499999999999</c:v>
                </c:pt>
                <c:pt idx="4">
                  <c:v>92.5625</c:v>
                </c:pt>
                <c:pt idx="5">
                  <c:v>113.71875</c:v>
                </c:pt>
                <c:pt idx="6">
                  <c:v>100.89062500000017</c:v>
                </c:pt>
                <c:pt idx="7">
                  <c:v>106.0546875</c:v>
                </c:pt>
                <c:pt idx="8">
                  <c:v>103.22265625</c:v>
                </c:pt>
                <c:pt idx="9">
                  <c:v>106.13867187499967</c:v>
                </c:pt>
                <c:pt idx="10">
                  <c:v>103.1806640625</c:v>
                </c:pt>
                <c:pt idx="11">
                  <c:v>106.90966796875017</c:v>
                </c:pt>
                <c:pt idx="12">
                  <c:v>102.795166015625</c:v>
                </c:pt>
                <c:pt idx="13">
                  <c:v>105.85241699218733</c:v>
                </c:pt>
                <c:pt idx="14">
                  <c:v>103.82379150390599</c:v>
                </c:pt>
                <c:pt idx="15">
                  <c:v>106.58810424804687</c:v>
                </c:pt>
                <c:pt idx="16">
                  <c:v>103.20594787597655</c:v>
                </c:pt>
                <c:pt idx="17">
                  <c:v>107.14702606201172</c:v>
                </c:pt>
                <c:pt idx="18">
                  <c:v>103.42648696899414</c:v>
                </c:pt>
                <c:pt idx="19">
                  <c:v>106.03675651550276</c:v>
                </c:pt>
                <c:pt idx="20">
                  <c:v>104.98162174224883</c:v>
                </c:pt>
                <c:pt idx="21">
                  <c:v>105.25918912887573</c:v>
                </c:pt>
                <c:pt idx="22">
                  <c:v>103.87040543556211</c:v>
                </c:pt>
                <c:pt idx="23">
                  <c:v>106.56479728221893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MAData!$C$40</c:f>
              <c:strCache>
                <c:ptCount val="1"/>
                <c:pt idx="0">
                  <c:v>MA(2)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MAData!$A$41:$A$64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MAData!$C$41:$C$64</c:f>
              <c:numCache>
                <c:formatCode>General</c:formatCode>
                <c:ptCount val="24"/>
                <c:pt idx="0">
                  <c:v>105</c:v>
                </c:pt>
                <c:pt idx="1">
                  <c:v>92.5</c:v>
                </c:pt>
                <c:pt idx="2">
                  <c:v>88.75</c:v>
                </c:pt>
                <c:pt idx="3">
                  <c:v>110.37499999999999</c:v>
                </c:pt>
                <c:pt idx="4">
                  <c:v>100.43750000000017</c:v>
                </c:pt>
                <c:pt idx="5">
                  <c:v>96.09375</c:v>
                </c:pt>
                <c:pt idx="6">
                  <c:v>114.984375</c:v>
                </c:pt>
                <c:pt idx="7">
                  <c:v>105.4609375</c:v>
                </c:pt>
                <c:pt idx="8">
                  <c:v>100.77734375</c:v>
                </c:pt>
                <c:pt idx="9">
                  <c:v>106.880859375</c:v>
                </c:pt>
                <c:pt idx="10">
                  <c:v>105.17089843749952</c:v>
                </c:pt>
                <c:pt idx="11">
                  <c:v>103.97412109375</c:v>
                </c:pt>
                <c:pt idx="12">
                  <c:v>106.92749023437517</c:v>
                </c:pt>
                <c:pt idx="13">
                  <c:v>105.79919433593767</c:v>
                </c:pt>
                <c:pt idx="14">
                  <c:v>103.63665771484375</c:v>
                </c:pt>
                <c:pt idx="15">
                  <c:v>106.53207397460935</c:v>
                </c:pt>
                <c:pt idx="16">
                  <c:v>104.91563415527349</c:v>
                </c:pt>
                <c:pt idx="17">
                  <c:v>102.77614593505858</c:v>
                </c:pt>
                <c:pt idx="18">
                  <c:v>105.65410995483398</c:v>
                </c:pt>
                <c:pt idx="19">
                  <c:v>106.53487205505354</c:v>
                </c:pt>
                <c:pt idx="20">
                  <c:v>103.90550899505615</c:v>
                </c:pt>
                <c:pt idx="21">
                  <c:v>104.77980947494522</c:v>
                </c:pt>
                <c:pt idx="22">
                  <c:v>106.15734076499938</c:v>
                </c:pt>
                <c:pt idx="23">
                  <c:v>105.03142488002794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MAData!$D$40</c:f>
              <c:strCache>
                <c:ptCount val="1"/>
                <c:pt idx="0">
                  <c:v>MA(3)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MAData!$A$41:$A$64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MAData!$D$41:$D$64</c:f>
              <c:numCache>
                <c:formatCode>General</c:formatCode>
                <c:ptCount val="24"/>
                <c:pt idx="0">
                  <c:v>105</c:v>
                </c:pt>
                <c:pt idx="1">
                  <c:v>92.5</c:v>
                </c:pt>
                <c:pt idx="2">
                  <c:v>88.75</c:v>
                </c:pt>
                <c:pt idx="3">
                  <c:v>97.874999999999986</c:v>
                </c:pt>
                <c:pt idx="4">
                  <c:v>102.93750000000017</c:v>
                </c:pt>
                <c:pt idx="5">
                  <c:v>110.21875</c:v>
                </c:pt>
                <c:pt idx="6">
                  <c:v>97.484375</c:v>
                </c:pt>
                <c:pt idx="7">
                  <c:v>108.17968749999983</c:v>
                </c:pt>
                <c:pt idx="8">
                  <c:v>102.80859375</c:v>
                </c:pt>
                <c:pt idx="9">
                  <c:v>108.763671875</c:v>
                </c:pt>
                <c:pt idx="10">
                  <c:v>103.8740234375</c:v>
                </c:pt>
                <c:pt idx="11">
                  <c:v>106.27685546875</c:v>
                </c:pt>
                <c:pt idx="12">
                  <c:v>102.29272460937534</c:v>
                </c:pt>
                <c:pt idx="13">
                  <c:v>105.77819824218733</c:v>
                </c:pt>
                <c:pt idx="14">
                  <c:v>106.07611083984375</c:v>
                </c:pt>
                <c:pt idx="15">
                  <c:v>108.42648315429685</c:v>
                </c:pt>
                <c:pt idx="16">
                  <c:v>105.60960388183599</c:v>
                </c:pt>
                <c:pt idx="17">
                  <c:v>103.44390106201172</c:v>
                </c:pt>
                <c:pt idx="18">
                  <c:v>103.51000595092773</c:v>
                </c:pt>
                <c:pt idx="19">
                  <c:v>106.2182445526123</c:v>
                </c:pt>
                <c:pt idx="20">
                  <c:v>107.66392421722411</c:v>
                </c:pt>
                <c:pt idx="21">
                  <c:v>104.55391263961792</c:v>
                </c:pt>
                <c:pt idx="22">
                  <c:v>103.78195929527317</c:v>
                </c:pt>
                <c:pt idx="23">
                  <c:v>103.00010192394259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MAData!$E$40</c:f>
              <c:strCache>
                <c:ptCount val="1"/>
                <c:pt idx="0">
                  <c:v>MA(4)</c:v>
                </c:pt>
              </c:strCache>
            </c:strRef>
          </c:tx>
          <c:marker>
            <c:symbol val="none"/>
          </c:marker>
          <c:cat>
            <c:numRef>
              <c:f>MAData!$A$41:$A$64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MAData!$E$41:$E$64</c:f>
              <c:numCache>
                <c:formatCode>General</c:formatCode>
                <c:ptCount val="24"/>
                <c:pt idx="0">
                  <c:v>105</c:v>
                </c:pt>
                <c:pt idx="1">
                  <c:v>92.5</c:v>
                </c:pt>
                <c:pt idx="2">
                  <c:v>88.75</c:v>
                </c:pt>
                <c:pt idx="3">
                  <c:v>97.874999999999986</c:v>
                </c:pt>
                <c:pt idx="4">
                  <c:v>90.437500000000171</c:v>
                </c:pt>
                <c:pt idx="5">
                  <c:v>112.71875</c:v>
                </c:pt>
                <c:pt idx="6">
                  <c:v>113.10937499999983</c:v>
                </c:pt>
                <c:pt idx="7">
                  <c:v>98.9296875</c:v>
                </c:pt>
                <c:pt idx="8">
                  <c:v>109.15234374999983</c:v>
                </c:pt>
                <c:pt idx="9">
                  <c:v>97.294921875000171</c:v>
                </c:pt>
                <c:pt idx="10">
                  <c:v>105.50683593749967</c:v>
                </c:pt>
                <c:pt idx="11">
                  <c:v>109.55810546875</c:v>
                </c:pt>
                <c:pt idx="12">
                  <c:v>103.49389648437534</c:v>
                </c:pt>
                <c:pt idx="13">
                  <c:v>107.57312011718733</c:v>
                </c:pt>
                <c:pt idx="14">
                  <c:v>100.43402099609376</c:v>
                </c:pt>
                <c:pt idx="15">
                  <c:v>103.22042846679685</c:v>
                </c:pt>
                <c:pt idx="16">
                  <c:v>107.63926696777349</c:v>
                </c:pt>
                <c:pt idx="17">
                  <c:v>104.06658172607418</c:v>
                </c:pt>
                <c:pt idx="18">
                  <c:v>107.56985092163086</c:v>
                </c:pt>
                <c:pt idx="19">
                  <c:v>105.7519359588623</c:v>
                </c:pt>
                <c:pt idx="20">
                  <c:v>103.48618221282929</c:v>
                </c:pt>
                <c:pt idx="21">
                  <c:v>106.56272459030151</c:v>
                </c:pt>
                <c:pt idx="22">
                  <c:v>105.31465315818789</c:v>
                </c:pt>
                <c:pt idx="23">
                  <c:v>105.69225203990935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23040"/>
        <c:axId val="38850496"/>
      </c:lineChart>
      <c:catAx>
        <c:axId val="384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850496"/>
        <c:crosses val="autoZero"/>
        <c:auto val="1"/>
        <c:lblAlgn val="ctr"/>
        <c:lblOffset val="100"/>
        <c:noMultiLvlLbl val="0"/>
      </c:catAx>
      <c:valAx>
        <c:axId val="38850496"/>
        <c:scaling>
          <c:orientation val="minMax"/>
          <c:max val="115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2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67A7-F889-4B8B-9945-80D0FDEB2E8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Document4.docx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stats.gov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8: Time Series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Mining Applications</a:t>
            </a:r>
          </a:p>
          <a:p>
            <a:r>
              <a:rPr lang="en-US" dirty="0" smtClean="0"/>
              <a:t>Jerry Post</a:t>
            </a:r>
          </a:p>
          <a:p>
            <a:r>
              <a:rPr lang="en-US" sz="1600" dirty="0" smtClean="0"/>
              <a:t>Copyright ©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 General Model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2480" y="3644053"/>
          <a:ext cx="702564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687"/>
                <a:gridCol w="557687"/>
                <a:gridCol w="732556"/>
                <a:gridCol w="862952"/>
                <a:gridCol w="862952"/>
                <a:gridCol w="862952"/>
                <a:gridCol w="862952"/>
                <a:gridCol w="862952"/>
                <a:gridCol w="862952"/>
              </a:tblGrid>
              <a:tr h="181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</a:tr>
              <a:tr h="235373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t-1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α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3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t-2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t-3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ψ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t-6</a:t>
                      </a: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endParaRPr 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Wtd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 (S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) + </a:t>
                      </a:r>
                      <a:r>
                        <a:rPr lang="en-US" baseline="0" dirty="0" err="1" smtClean="0"/>
                        <a:t>Wtd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(S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 + </a:t>
                      </a:r>
                      <a:r>
                        <a:rPr lang="en-US" baseline="0" dirty="0" err="1" smtClean="0"/>
                        <a:t>Wtd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(S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 + </a:t>
                      </a:r>
                      <a:r>
                        <a:rPr lang="en-US" baseline="0" dirty="0" err="1" smtClean="0"/>
                        <a:t>Wtd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Avg</a:t>
                      </a:r>
                      <a:r>
                        <a:rPr lang="en-US" baseline="0" dirty="0" smtClean="0"/>
                        <a:t>(S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74520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Model: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5120" y="2667000"/>
            <a:ext cx="295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Quarterly, 4-period MA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9840" y="1691640"/>
            <a:ext cx="414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= </a:t>
            </a:r>
            <a:r>
              <a:rPr lang="el-GR" sz="2400" dirty="0" smtClean="0"/>
              <a:t>μ</a:t>
            </a:r>
            <a:r>
              <a:rPr lang="en-US" sz="2400" dirty="0" smtClean="0"/>
              <a:t> + </a:t>
            </a:r>
            <a:r>
              <a:rPr lang="el-GR" sz="2400" dirty="0" smtClean="0"/>
              <a:t>ψ</a:t>
            </a:r>
            <a:r>
              <a:rPr lang="en-US" sz="2400" baseline="-25000" dirty="0" smtClean="0"/>
              <a:t>0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+ </a:t>
            </a:r>
            <a:r>
              <a:rPr lang="el-GR" sz="2400" dirty="0" smtClean="0"/>
              <a:t>ψ</a:t>
            </a:r>
            <a:r>
              <a:rPr lang="en-US" sz="2400" baseline="-25000" dirty="0" smtClean="0"/>
              <a:t>1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t-1 </a:t>
            </a:r>
            <a:r>
              <a:rPr lang="en-US" sz="2400" dirty="0" smtClean="0"/>
              <a:t>+ </a:t>
            </a:r>
            <a:r>
              <a:rPr lang="el-GR" sz="2400" dirty="0" smtClean="0"/>
              <a:t>ψ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t-2</a:t>
            </a:r>
            <a:r>
              <a:rPr lang="en-US" sz="2400" dirty="0" smtClean="0"/>
              <a:t> +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MA(1) Different Coefficients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9776" y="1275080"/>
          <a:ext cx="2080768" cy="4064000"/>
        </p:xfrm>
        <a:graphic>
          <a:graphicData uri="http://schemas.openxmlformats.org/drawingml/2006/table">
            <a:tbl>
              <a:tblPr/>
              <a:tblGrid>
                <a:gridCol w="520192"/>
                <a:gridCol w="520192"/>
                <a:gridCol w="520192"/>
                <a:gridCol w="520192"/>
              </a:tblGrid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 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 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 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105.7238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113.7188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127.1378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104.8776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100.1406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84.26603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106.4297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123.6606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103.0352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91.44548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104.9485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105.2324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113.9591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105.0451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106.1338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96.12684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103.4331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114.6058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104.9765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106.0334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99.59474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104.4833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109.8647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105.0368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105.5084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96.57174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104.4958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111.7754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105.0494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105.7521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102.9521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105.374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110.0831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104.9775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103.563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104.4752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106.4685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107.0923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104.9898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103.0158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100.6869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106.2421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104.8318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105.0449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105.6289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101.9114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105.0155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104.4355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106.1597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636520" y="1325880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2240" y="537972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MA(1)=0.1 quickly dampens down</a:t>
            </a:r>
          </a:p>
          <a:p>
            <a:r>
              <a:rPr lang="en-US" dirty="0" smtClean="0"/>
              <a:t>MA(1)=0.9 keeps initial series variability for longer.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MA(1)-MA(4) Same Coefficients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960120" y="1183004"/>
          <a:ext cx="5974080" cy="415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61760" y="1539240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Coefficients: 0.5</a:t>
            </a:r>
          </a:p>
          <a:p>
            <a:r>
              <a:rPr lang="en-US" dirty="0" smtClean="0"/>
              <a:t>No added error.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5840" y="5379720"/>
            <a:ext cx="612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more terms increases the variation in the prediction.</a:t>
            </a:r>
          </a:p>
          <a:p>
            <a:r>
              <a:rPr lang="en-US" dirty="0" smtClean="0"/>
              <a:t>Compare MA(1) to MA(4)</a:t>
            </a:r>
          </a:p>
          <a:p>
            <a:r>
              <a:rPr lang="en-US" dirty="0" smtClean="0"/>
              <a:t>The additional terms pick up more of the initial variation.</a:t>
            </a:r>
          </a:p>
          <a:p>
            <a:r>
              <a:rPr lang="en-US" dirty="0" smtClean="0"/>
              <a:t>Variation dies down over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5880" y="5105400"/>
            <a:ext cx="6659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Long-term change in data.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Usually predict as linear, can use linear regression.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Exponential growth forecasts are highly risky.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Chart shows three trends with forecast.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Most likely forecast is probably linear based on the last few points.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1264920"/>
          <a:ext cx="6273800" cy="376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0640" y="188663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t</a:t>
            </a:r>
            <a:r>
              <a:rPr lang="en-US" dirty="0" smtClean="0"/>
              <a:t> = θ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 smtClean="0"/>
              <a:t>t-1</a:t>
            </a:r>
            <a:r>
              <a:rPr lang="en-US" dirty="0" smtClean="0"/>
              <a:t> + θ</a:t>
            </a:r>
            <a:r>
              <a:rPr lang="en-US" baseline="-25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t-2</a:t>
            </a:r>
            <a:r>
              <a:rPr lang="en-US" dirty="0" smtClean="0"/>
              <a:t> + … +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p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-p</a:t>
            </a:r>
            <a:r>
              <a:rPr lang="en-US" dirty="0" smtClean="0"/>
              <a:t>  +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t</a:t>
            </a:r>
            <a:r>
              <a:rPr lang="en-US" dirty="0" smtClean="0"/>
              <a:t> + ψ</a:t>
            </a:r>
            <a:r>
              <a:rPr lang="en-US" baseline="-25000" dirty="0" smtClean="0"/>
              <a:t>1</a:t>
            </a:r>
            <a:r>
              <a:rPr lang="en-US" dirty="0" smtClean="0"/>
              <a:t>ε</a:t>
            </a:r>
            <a:r>
              <a:rPr lang="en-US" baseline="-25000" dirty="0" smtClean="0"/>
              <a:t>t-1</a:t>
            </a:r>
            <a:r>
              <a:rPr lang="en-US" dirty="0" smtClean="0"/>
              <a:t> + ψ</a:t>
            </a:r>
            <a:r>
              <a:rPr lang="en-US" baseline="-25000" dirty="0" smtClean="0"/>
              <a:t>2</a:t>
            </a:r>
            <a:r>
              <a:rPr lang="en-US" dirty="0" smtClean="0"/>
              <a:t>ε</a:t>
            </a:r>
            <a:r>
              <a:rPr lang="en-US" baseline="-25000" dirty="0" smtClean="0"/>
              <a:t>t-2</a:t>
            </a:r>
            <a:r>
              <a:rPr lang="en-US" dirty="0" smtClean="0"/>
              <a:t> + … + </a:t>
            </a:r>
            <a:r>
              <a:rPr lang="en-US" dirty="0" err="1" smtClean="0"/>
              <a:t>ψ</a:t>
            </a:r>
            <a:r>
              <a:rPr lang="en-US" baseline="-25000" dirty="0" err="1" smtClean="0"/>
              <a:t>q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-q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9840" y="1143000"/>
            <a:ext cx="42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Auto-regressive integrated moving average.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53640"/>
            <a:ext cx="264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AR: auto-regressive, p lags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2480" y="2453640"/>
            <a:ext cx="275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MA: moving average, q lags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rot="16200000" flipV="1">
            <a:off x="2521577" y="1974223"/>
            <a:ext cx="213360" cy="74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</p:cNvCxnSpPr>
          <p:nvPr/>
        </p:nvCxnSpPr>
        <p:spPr>
          <a:xfrm rot="5400000" flipH="1" flipV="1">
            <a:off x="3306437" y="1995797"/>
            <a:ext cx="152400" cy="763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rot="16200000" flipV="1">
            <a:off x="5245891" y="1718789"/>
            <a:ext cx="182880" cy="1286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5400000" flipH="1" flipV="1">
            <a:off x="6206011" y="2030251"/>
            <a:ext cx="198120" cy="648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4440" y="2971800"/>
            <a:ext cx="5928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ARMA(p, q)</a:t>
            </a:r>
          </a:p>
          <a:p>
            <a:endParaRPr lang="en-US" dirty="0" smtClean="0"/>
          </a:p>
          <a:p>
            <a:r>
              <a:rPr lang="en-US" dirty="0" smtClean="0"/>
              <a:t>A series value is determined from information in prior values, plus information from prior variations, such as seasonality.</a:t>
            </a:r>
          </a:p>
          <a:p>
            <a:r>
              <a:rPr lang="en-US" dirty="0" smtClean="0"/>
              <a:t>ARIMA or Box-Jenkins tools estimate the coefficients of the equation to identify the time series pattern.</a:t>
            </a:r>
          </a:p>
          <a:p>
            <a:r>
              <a:rPr lang="en-US" dirty="0" smtClean="0"/>
              <a:t>The coefficients make it easy to predict new values.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ARIMA: No Trend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935480" y="1158240"/>
          <a:ext cx="5166360" cy="309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3480" y="4297680"/>
            <a:ext cx="7182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ARMA cannot be estimated if a trend exists in the series (is not stationary).</a:t>
            </a:r>
          </a:p>
          <a:p>
            <a:r>
              <a:rPr lang="en-US" dirty="0" smtClean="0"/>
              <a:t>ARIMA: Remove trends by differencing: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 = y</a:t>
            </a:r>
            <a:r>
              <a:rPr lang="en-US" baseline="-25000" dirty="0" smtClean="0"/>
              <a:t>t</a:t>
            </a:r>
            <a:r>
              <a:rPr lang="en-US" dirty="0" smtClean="0"/>
              <a:t> – y</a:t>
            </a:r>
            <a:r>
              <a:rPr lang="en-US" baseline="-25000" dirty="0" smtClean="0"/>
              <a:t>t-1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Difference once if linear, twice if nonlinear.</a:t>
            </a:r>
          </a:p>
          <a:p>
            <a:r>
              <a:rPr lang="en-US" dirty="0" smtClean="0"/>
              <a:t>Extreme cases, define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 = log(y</a:t>
            </a:r>
            <a:r>
              <a:rPr lang="en-US" baseline="-25000" dirty="0" smtClean="0"/>
              <a:t>t</a:t>
            </a:r>
            <a:r>
              <a:rPr lang="en-US" dirty="0" smtClean="0"/>
              <a:t>) and then difference.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0160" y="554736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ARIMA(p, d, q)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7080" y="5562600"/>
            <a:ext cx="4855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p: max lag for auto-regressive (AR)</a:t>
            </a:r>
          </a:p>
          <a:p>
            <a:r>
              <a:rPr lang="en-US" dirty="0" smtClean="0"/>
              <a:t>d: number of differences to remove trend (0, 1, 2)</a:t>
            </a:r>
          </a:p>
          <a:p>
            <a:r>
              <a:rPr lang="en-US" dirty="0" smtClean="0"/>
              <a:t>q: max lag for moving average (MA)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p, q for ARMA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" y="1493520"/>
            <a:ext cx="8199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time series can be estimated with p, q from 1-3.</a:t>
            </a:r>
          </a:p>
          <a:p>
            <a:r>
              <a:rPr lang="en-US" dirty="0" smtClean="0"/>
              <a:t>You might be able to choose relatively high-order lags; </a:t>
            </a:r>
          </a:p>
          <a:p>
            <a:r>
              <a:rPr lang="en-US" dirty="0" smtClean="0"/>
              <a:t>but it takes a lot of data to estimate and the intermediate lags might be unimportant.</a:t>
            </a:r>
          </a:p>
          <a:p>
            <a:endParaRPr lang="en-US" dirty="0" smtClean="0"/>
          </a:p>
          <a:p>
            <a:r>
              <a:rPr lang="en-US" dirty="0" smtClean="0"/>
              <a:t>Still, with monthly data, to pick up an annual/seasonal effect, need p or q of 12,</a:t>
            </a:r>
          </a:p>
          <a:p>
            <a:r>
              <a:rPr lang="en-US" dirty="0" smtClean="0"/>
              <a:t>And it is unlikely that intermediate lags are important.</a:t>
            </a:r>
          </a:p>
          <a:p>
            <a:endParaRPr lang="en-US" dirty="0" smtClean="0"/>
          </a:p>
          <a:p>
            <a:r>
              <a:rPr lang="en-US" dirty="0" smtClean="0"/>
              <a:t>Most tools you can enter specific lags: such as 1, 2, 3, 12</a:t>
            </a:r>
          </a:p>
          <a:p>
            <a:r>
              <a:rPr lang="en-US" dirty="0" smtClean="0"/>
              <a:t>Skipping the intermediate values.</a:t>
            </a:r>
          </a:p>
          <a:p>
            <a:r>
              <a:rPr lang="en-US" dirty="0" smtClean="0"/>
              <a:t>But, then you have to know which values to enter.</a:t>
            </a:r>
          </a:p>
          <a:p>
            <a:endParaRPr lang="en-US" dirty="0" smtClean="0"/>
          </a:p>
          <a:p>
            <a:r>
              <a:rPr lang="en-US" dirty="0" smtClean="0"/>
              <a:t>Some tools (e.g., Microsoft BI) use other statistical methods to guess which lags will be important. Sometimes the guesses are good, sometimes they need help.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(RT Sales by Month)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5760" y="1155700"/>
            <a:ext cx="7711440" cy="5203886"/>
            <a:chOff x="365760" y="1155700"/>
            <a:chExt cx="7711440" cy="5203886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" y="1155700"/>
              <a:ext cx="3337560" cy="250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6395" y="1158240"/>
              <a:ext cx="3520805" cy="264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1" y="3867439"/>
              <a:ext cx="3322320" cy="249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188720" y="1584960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9240" y="1584960"/>
              <a:ext cx="1367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difference=1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1560" y="4267200"/>
              <a:ext cx="1367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difference=2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13960" y="4770120"/>
            <a:ext cx="3383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Appears to be a linear trend.</a:t>
            </a:r>
          </a:p>
          <a:p>
            <a:r>
              <a:rPr lang="en-US" dirty="0" smtClean="0"/>
              <a:t>One differencing seems to have eliminated the trend and centered the variations on zero.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rot="16200000" flipV="1">
            <a:off x="6332221" y="4396739"/>
            <a:ext cx="7467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rot="16200000" flipV="1">
            <a:off x="4671061" y="2735579"/>
            <a:ext cx="1188720" cy="288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Autocorrelation and Partial Autocorrelation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5951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Autocorrelation function (ACF)</a:t>
            </a:r>
          </a:p>
          <a:p>
            <a:r>
              <a:rPr lang="en-US" dirty="0" smtClean="0"/>
              <a:t>Partial autocorrelation function (PACF)</a:t>
            </a:r>
          </a:p>
          <a:p>
            <a:r>
              <a:rPr lang="en-US" dirty="0" smtClean="0"/>
              <a:t>Used to check for trends/stationary and likely AR and MA lags.</a:t>
            </a:r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657985" y="2628900"/>
          <a:ext cx="31305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3" name="Document" r:id="rId3" imgW="3081393" imgH="614729" progId="Word.Document.12">
                  <p:embed/>
                </p:oleObj>
              </mc:Choice>
              <mc:Fallback>
                <p:oleObj name="Document" r:id="rId3" imgW="3081393" imgH="61472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985" y="2628900"/>
                        <a:ext cx="31305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69110" y="3566795"/>
          <a:ext cx="296068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Document" r:id="rId5" imgW="2913828" imgH="689950" progId="Word.Document.12">
                  <p:embed/>
                </p:oleObj>
              </mc:Choice>
              <mc:Fallback>
                <p:oleObj name="Document" r:id="rId5" imgW="2913828" imgH="68995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110" y="3566795"/>
                        <a:ext cx="2960688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758825" y="4665663"/>
          <a:ext cx="6959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Document" r:id="rId7" imgW="6849622" imgH="537348" progId="Word.Document.12">
                  <p:embed/>
                </p:oleObj>
              </mc:Choice>
              <mc:Fallback>
                <p:oleObj name="Document" r:id="rId7" imgW="6849622" imgH="53734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4665663"/>
                        <a:ext cx="69596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2697480"/>
            <a:ext cx="283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Autocorrelation: -1 &lt;= r &lt;=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764280"/>
            <a:ext cx="362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Partial Autocorrelation: -1 &lt;= r &lt;= 1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Without effects of intermediate lags.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Correlogram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87680" y="746760"/>
          <a:ext cx="4318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47040" y="3307080"/>
          <a:ext cx="4368800" cy="262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1386840"/>
            <a:ext cx="3010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Dies down over time.</a:t>
            </a:r>
          </a:p>
          <a:p>
            <a:r>
              <a:rPr lang="en-US" dirty="0" smtClean="0"/>
              <a:t>Stable, no trend.</a:t>
            </a:r>
          </a:p>
          <a:p>
            <a:r>
              <a:rPr lang="en-US" dirty="0" smtClean="0"/>
              <a:t>Probably not Moving Average.</a:t>
            </a:r>
          </a:p>
          <a:p>
            <a:r>
              <a:rPr lang="en-US" dirty="0" smtClean="0"/>
              <a:t>ACF cutoff reveals MA lags.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3764280"/>
            <a:ext cx="2753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Cuts off after 2 or 3 lags.</a:t>
            </a:r>
          </a:p>
          <a:p>
            <a:r>
              <a:rPr lang="en-US" dirty="0" smtClean="0"/>
              <a:t>Stable, no trend.</a:t>
            </a:r>
          </a:p>
          <a:p>
            <a:r>
              <a:rPr lang="en-US" dirty="0" smtClean="0"/>
              <a:t>Most likely AR(2)</a:t>
            </a:r>
          </a:p>
          <a:p>
            <a:r>
              <a:rPr lang="en-US" dirty="0" smtClean="0"/>
              <a:t>PACF cutoff reveals AR lags.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5880" y="5349240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patterns were reversed, then  most likely it would be MA(2).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" y="600455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either chart does not die down or cut off then series is not stable and need differencing.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Time Series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63040" y="1341120"/>
          <a:ext cx="5664200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6360" y="4998720"/>
            <a:ext cx="611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 can be based on what happened in the prior periods.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Correlation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" y="4191000"/>
            <a:ext cx="8442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ARIMA is purely internal patterns.</a:t>
            </a:r>
          </a:p>
          <a:p>
            <a:r>
              <a:rPr lang="en-US" dirty="0" smtClean="0"/>
              <a:t>Primary series might depend on external factors—particularly economic.</a:t>
            </a:r>
          </a:p>
          <a:p>
            <a:r>
              <a:rPr lang="en-US" dirty="0" smtClean="0"/>
              <a:t>Can include lagged effects.</a:t>
            </a:r>
          </a:p>
          <a:p>
            <a:r>
              <a:rPr lang="en-US" dirty="0" smtClean="0"/>
              <a:t>Essentially combines economic model with time series.</a:t>
            </a:r>
          </a:p>
          <a:p>
            <a:r>
              <a:rPr lang="en-US" dirty="0" smtClean="0"/>
              <a:t>Example matches Sales to Unemployment rate (simple correlation = -0.91).</a:t>
            </a:r>
          </a:p>
          <a:p>
            <a:r>
              <a:rPr lang="en-US" dirty="0" smtClean="0"/>
              <a:t>Another problem type: New product or new region with insufficient data (need 50+).</a:t>
            </a:r>
          </a:p>
          <a:p>
            <a:r>
              <a:rPr lang="en-US" dirty="0" smtClean="0"/>
              <a:t>Use sales from another region or overall to correlate with new data.</a:t>
            </a:r>
          </a:p>
          <a:p>
            <a:r>
              <a:rPr lang="en-US" dirty="0" smtClean="0"/>
              <a:t>One drawback: You have to predict any series used.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935480" y="1158240"/>
          <a:ext cx="4953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Models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47345" y="1458913"/>
          <a:ext cx="2386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Document" r:id="rId3" imgW="2358882" imgH="769851" progId="Word.Document.12">
                  <p:embed/>
                </p:oleObj>
              </mc:Choice>
              <mc:Fallback>
                <p:oleObj name="Document" r:id="rId3" imgW="2358882" imgH="76985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" y="1458913"/>
                        <a:ext cx="23860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47345" y="2582228"/>
          <a:ext cx="26035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Document" r:id="rId5" imgW="2562842" imgH="810161" progId="Word.Document.12">
                  <p:embed/>
                </p:oleObj>
              </mc:Choice>
              <mc:Fallback>
                <p:oleObj name="Document" r:id="rId5" imgW="2562842" imgH="81016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" y="2582228"/>
                        <a:ext cx="26035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56560" y="1478280"/>
            <a:ext cx="440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Box-Jenkins Chi-Square, measures autocorrelation remaining in the K residuals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6560" y="2636520"/>
            <a:ext cx="440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RMSE.</a:t>
            </a:r>
          </a:p>
          <a:p>
            <a:r>
              <a:rPr lang="en-US" dirty="0" smtClean="0"/>
              <a:t>More commonly evaluated by variations (using logs and some minor transformations)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Akaike</a:t>
            </a:r>
            <a:r>
              <a:rPr lang="en-US" dirty="0" smtClean="0"/>
              <a:t> Information Criterion (AIC)</a:t>
            </a:r>
          </a:p>
          <a:p>
            <a:r>
              <a:rPr lang="en-US" dirty="0" smtClean="0"/>
              <a:t>	Schwarz Criterion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2040" y="1673275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Year(</a:t>
            </a:r>
            <a:r>
              <a:rPr lang="en-US" dirty="0" err="1" smtClean="0"/>
              <a:t>SaleDate</a:t>
            </a:r>
            <a:r>
              <a:rPr lang="en-US" dirty="0" smtClean="0"/>
              <a:t>)*100+Month(</a:t>
            </a:r>
            <a:r>
              <a:rPr lang="en-US" dirty="0" err="1" smtClean="0"/>
              <a:t>SaleDate</a:t>
            </a:r>
            <a:r>
              <a:rPr lang="en-US" dirty="0" smtClean="0"/>
              <a:t>) As </a:t>
            </a:r>
            <a:r>
              <a:rPr lang="en-US" dirty="0" err="1" smtClean="0"/>
              <a:t>YearMonth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402840"/>
          <a:ext cx="1969707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4539"/>
                <a:gridCol w="705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YearMonth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5720" y="2148840"/>
            <a:ext cx="441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Numeric and sorts correctly.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Do not subtract to get distance.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Works well with Microsoft Time Series.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Can be used as a JOIN column if importing data from an external (government) source.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79476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Missing data options:</a:t>
            </a:r>
          </a:p>
          <a:p>
            <a:pPr marL="342900" indent="-342900">
              <a:buAutoNum type="arabicParenBoth"/>
            </a:pPr>
            <a:r>
              <a:rPr lang="en-US" dirty="0" smtClean="0"/>
              <a:t>Average the two nearest values.</a:t>
            </a:r>
          </a:p>
          <a:p>
            <a:pPr marL="342900" indent="-342900">
              <a:buAutoNum type="arabicParenBoth"/>
            </a:pPr>
            <a:r>
              <a:rPr lang="en-US" dirty="0" smtClean="0"/>
              <a:t>Copy the nearest older neighboring value into the missing value,.</a:t>
            </a:r>
          </a:p>
          <a:p>
            <a:pPr marL="342900" indent="-342900">
              <a:buAutoNum type="arabicParenBoth"/>
            </a:pPr>
            <a:r>
              <a:rPr lang="en-US" dirty="0" smtClean="0"/>
              <a:t>Compute an average of all data for that time slot (e.g., quarter 1 or specific month). </a:t>
            </a:r>
          </a:p>
          <a:p>
            <a:pPr marL="342900" indent="-342900">
              <a:buAutoNum type="arabicParenBoth"/>
            </a:pPr>
            <a:endParaRPr lang="en-US" dirty="0" smtClean="0"/>
          </a:p>
          <a:p>
            <a:pPr marL="342900" indent="-342900"/>
            <a:r>
              <a:rPr lang="en-US" dirty="0" smtClean="0"/>
              <a:t>Only works for limited number of missing values.</a:t>
            </a:r>
          </a:p>
          <a:p>
            <a:pPr marL="342900" indent="-342900"/>
            <a:r>
              <a:rPr lang="en-US" dirty="0" smtClean="0"/>
              <a:t>Best to aggregate to wider interval.  Weeks </a:t>
            </a:r>
            <a:r>
              <a:rPr lang="en-US" dirty="0" smtClean="0">
                <a:sym typeface="Wingdings" pitchFamily="2" charset="2"/>
              </a:rPr>
              <a:t>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ARIMA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520" y="1356360"/>
            <a:ext cx="379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 Query to get total sales by month: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02398"/>
            <a:ext cx="6416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YEAR(</a:t>
            </a:r>
            <a:r>
              <a:rPr lang="en-US" dirty="0" err="1" smtClean="0"/>
              <a:t>OrderDate</a:t>
            </a:r>
            <a:r>
              <a:rPr lang="en-US" dirty="0" smtClean="0"/>
              <a:t>)*100+MONTH(</a:t>
            </a:r>
            <a:r>
              <a:rPr lang="en-US" dirty="0" err="1" smtClean="0"/>
              <a:t>OrderDate</a:t>
            </a:r>
            <a:r>
              <a:rPr lang="en-US" dirty="0" smtClean="0"/>
              <a:t>) As </a:t>
            </a:r>
            <a:r>
              <a:rPr lang="en-US" dirty="0" err="1" smtClean="0"/>
              <a:t>YearMonth</a:t>
            </a:r>
            <a:r>
              <a:rPr lang="en-US" dirty="0" smtClean="0"/>
              <a:t>,</a:t>
            </a:r>
          </a:p>
          <a:p>
            <a:r>
              <a:rPr lang="en-US" dirty="0" smtClean="0"/>
              <a:t>	SUM(</a:t>
            </a:r>
            <a:r>
              <a:rPr lang="en-US" dirty="0" err="1" smtClean="0"/>
              <a:t>SalePrice</a:t>
            </a:r>
            <a:r>
              <a:rPr lang="en-US" dirty="0" smtClean="0"/>
              <a:t>) As Sales</a:t>
            </a:r>
          </a:p>
          <a:p>
            <a:r>
              <a:rPr lang="en-US" dirty="0" smtClean="0"/>
              <a:t>FROM Bicycle </a:t>
            </a:r>
          </a:p>
          <a:p>
            <a:r>
              <a:rPr lang="en-US" dirty="0" smtClean="0"/>
              <a:t>GROUP BY YEAR(</a:t>
            </a:r>
            <a:r>
              <a:rPr lang="en-US" dirty="0" err="1" smtClean="0"/>
              <a:t>OrderDate</a:t>
            </a:r>
            <a:r>
              <a:rPr lang="en-US" dirty="0" smtClean="0"/>
              <a:t>)*100+MONTH(</a:t>
            </a:r>
            <a:r>
              <a:rPr lang="en-US" dirty="0" err="1" smtClean="0"/>
              <a:t>OrderDate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ORDER BY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1240" y="2491442"/>
            <a:ext cx="2026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YearMonth</a:t>
            </a:r>
            <a:r>
              <a:rPr lang="en-US" sz="1600" dirty="0" smtClean="0"/>
              <a:t>	Sales</a:t>
            </a:r>
          </a:p>
          <a:p>
            <a:r>
              <a:rPr lang="en-US" sz="1600" dirty="0" smtClean="0"/>
              <a:t>199401	215836.97</a:t>
            </a:r>
          </a:p>
          <a:p>
            <a:r>
              <a:rPr lang="en-US" sz="1600" dirty="0" smtClean="0"/>
              <a:t>199402	205952.48</a:t>
            </a:r>
          </a:p>
          <a:p>
            <a:r>
              <a:rPr lang="en-US" sz="1600" dirty="0" smtClean="0"/>
              <a:t>199403	211128.77</a:t>
            </a:r>
          </a:p>
          <a:p>
            <a:r>
              <a:rPr lang="en-US" sz="1600" dirty="0" smtClean="0"/>
              <a:t>199404	188159.83</a:t>
            </a:r>
          </a:p>
          <a:p>
            <a:r>
              <a:rPr lang="en-US" sz="1600" dirty="0" smtClean="0"/>
              <a:t>199405	225387.63</a:t>
            </a:r>
          </a:p>
          <a:p>
            <a:r>
              <a:rPr lang="en-US" sz="1600" dirty="0" smtClean="0"/>
              <a:t>199406	210278.66</a:t>
            </a:r>
          </a:p>
          <a:p>
            <a:r>
              <a:rPr lang="en-US" sz="1600" dirty="0" smtClean="0"/>
              <a:t>199407	244788.67</a:t>
            </a:r>
          </a:p>
          <a:p>
            <a:r>
              <a:rPr lang="en-US" sz="1600" dirty="0" smtClean="0"/>
              <a:t>199408	197913.77</a:t>
            </a:r>
          </a:p>
          <a:p>
            <a:r>
              <a:rPr lang="en-US" sz="1600" dirty="0" smtClean="0"/>
              <a:t>199409	200731.22</a:t>
            </a:r>
          </a:p>
          <a:p>
            <a:r>
              <a:rPr lang="en-US" sz="1600" dirty="0" smtClean="0"/>
              <a:t>199410	219020.42</a:t>
            </a:r>
          </a:p>
          <a:p>
            <a:r>
              <a:rPr lang="en-US" sz="1600" dirty="0" smtClean="0"/>
              <a:t>199411	216574.56</a:t>
            </a:r>
          </a:p>
          <a:p>
            <a:r>
              <a:rPr lang="en-US" sz="1600" dirty="0" smtClean="0"/>
              <a:t>199412	219240.02</a:t>
            </a:r>
          </a:p>
          <a:p>
            <a:r>
              <a:rPr lang="en-US" sz="1600" dirty="0" smtClean="0"/>
              <a:t>199501	240050.00</a:t>
            </a:r>
          </a:p>
          <a:p>
            <a:r>
              <a:rPr lang="en-US" sz="1600" dirty="0" smtClean="0"/>
              <a:t>199502	274500.00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17" y="1397537"/>
            <a:ext cx="6629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Thunder Monthly Sales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7920" y="4285957"/>
            <a:ext cx="69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trend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160" y="2011680"/>
            <a:ext cx="24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Possible seasonal peaks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582" y="6274191"/>
            <a:ext cx="30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retl</a:t>
            </a:r>
            <a:r>
              <a:rPr lang="en-US" dirty="0" smtClean="0"/>
              <a:t>: View/Graph/Time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2" y="1129079"/>
            <a:ext cx="6248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Correlogram</a:t>
            </a:r>
            <a:r>
              <a:rPr lang="en-US" dirty="0" smtClean="0"/>
              <a:t> on Raw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9480" y="1569720"/>
            <a:ext cx="1569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ACF does not cut off or die down so need to difference the data.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8590" y="3327009"/>
            <a:ext cx="189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new series in </a:t>
            </a:r>
            <a:r>
              <a:rPr lang="en-US" dirty="0" err="1" smtClean="0"/>
              <a:t>gretl</a:t>
            </a:r>
            <a:r>
              <a:rPr lang="en-US" dirty="0" smtClean="0"/>
              <a:t>:  Sales2=diff(Sales)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2190" y="6372664"/>
            <a:ext cx="488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gretl</a:t>
            </a:r>
            <a:r>
              <a:rPr lang="en-US" dirty="0" smtClean="0"/>
              <a:t>: </a:t>
            </a:r>
            <a:r>
              <a:rPr lang="en-US" dirty="0" err="1" smtClean="0"/>
              <a:t>righ</a:t>
            </a:r>
            <a:r>
              <a:rPr lang="en-US" dirty="0" smtClean="0"/>
              <a:t>-click Sales column and pick </a:t>
            </a:r>
            <a:r>
              <a:rPr lang="en-US" dirty="0" err="1" smtClean="0"/>
              <a:t>correlogram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ACF and PACF for diff(Sales)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8041" y="435864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Dies down, with additional peaks at lags 10 and 12.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8041" y="178308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Cuts off, but has peaks at lags 2, 8, 10, 12, and 14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" y="6202680"/>
            <a:ext cx="613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initial ARIMA(4, 1, 3) with an additional MA 12: MA 1,2,3,12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3" y="1248765"/>
            <a:ext cx="5797062" cy="478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Estimate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7760" y="1371600"/>
            <a:ext cx="487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initial ARIMA(4, 1, 3) with an additional MA 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8280" y="4937760"/>
            <a:ext cx="2908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Akaike</a:t>
            </a:r>
            <a:r>
              <a:rPr lang="en-US" dirty="0" smtClean="0"/>
              <a:t> criterion:	6930.493</a:t>
            </a:r>
          </a:p>
          <a:p>
            <a:r>
              <a:rPr lang="en-US" dirty="0" smtClean="0"/>
              <a:t>Schwarz criterion:	6965.747</a:t>
            </a:r>
          </a:p>
          <a:p>
            <a:r>
              <a:rPr lang="en-US" dirty="0" err="1" smtClean="0"/>
              <a:t>Hannan</a:t>
            </a:r>
            <a:r>
              <a:rPr lang="en-US" dirty="0" smtClean="0"/>
              <a:t>-Quinn:	6944.680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5640" y="2423160"/>
            <a:ext cx="10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AR terms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5640" y="3947160"/>
            <a:ext cx="111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 terms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35386"/>
              </p:ext>
            </p:extLst>
          </p:nvPr>
        </p:nvGraphicFramePr>
        <p:xfrm>
          <a:off x="1293317" y="2005536"/>
          <a:ext cx="5348939" cy="26227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5595"/>
                <a:gridCol w="834470"/>
                <a:gridCol w="859870"/>
                <a:gridCol w="834470"/>
                <a:gridCol w="937267"/>
                <a:gridCol w="937267"/>
              </a:tblGrid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Coeff.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Std. Err.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Z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P-value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const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6607.7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7364.5</a:t>
                      </a:r>
                      <a:endParaRPr lang="en-US" sz="15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0.8972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0.3696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-0.1559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0.0991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-1.5730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0.1157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-0.6170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0.0981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-6.2910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-0.0234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0.0777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-0.3009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0.7635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-0.2196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0.0764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-2.8750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0.0040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-0.0594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0.0794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-0.7484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0.4542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0.0363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0.0734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0.0494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0.6213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5766" marR="95766" marT="0" marB="0" anchor="b"/>
                </a:tc>
              </a:tr>
              <a:tr h="266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-0.4407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0.0659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-6.6850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</a:tr>
              <a:tr h="208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theta_12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0.5127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0.0517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9.9160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***</a:t>
                      </a:r>
                      <a:endParaRPr lang="en-US" sz="15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5766" marR="95766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</a:t>
            </a:r>
            <a:r>
              <a:rPr lang="en-US" dirty="0" err="1" smtClean="0"/>
              <a:t>Correlogram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22" y="1269756"/>
            <a:ext cx="6248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1080" y="5652868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ARIMA(1 2 3 4 12, 1, 1 2 3 10 14 )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3120" y="2225040"/>
            <a:ext cx="2908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Akaike</a:t>
            </a:r>
            <a:r>
              <a:rPr lang="en-US" dirty="0" smtClean="0"/>
              <a:t> criterion:	6863.546</a:t>
            </a:r>
          </a:p>
          <a:p>
            <a:r>
              <a:rPr lang="en-US" dirty="0" smtClean="0"/>
              <a:t>Schwarz criterion:	6905.851</a:t>
            </a:r>
          </a:p>
          <a:p>
            <a:r>
              <a:rPr lang="en-US" dirty="0" err="1" smtClean="0"/>
              <a:t>Hannan</a:t>
            </a:r>
            <a:r>
              <a:rPr lang="en-US" dirty="0" smtClean="0"/>
              <a:t>-Quinn:	6880.571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52419"/>
              </p:ext>
            </p:extLst>
          </p:nvPr>
        </p:nvGraphicFramePr>
        <p:xfrm>
          <a:off x="759655" y="1336599"/>
          <a:ext cx="5063930" cy="35730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7223"/>
                <a:gridCol w="851133"/>
                <a:gridCol w="840416"/>
                <a:gridCol w="1012786"/>
                <a:gridCol w="857385"/>
                <a:gridCol w="584987"/>
              </a:tblGrid>
              <a:tr h="47156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Coeff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std. error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t-ratio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p-value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6456" marR="96456" marT="0" marB="0" anchor="b"/>
                </a:tc>
              </a:tr>
              <a:tr h="471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dirty="0" err="1">
                          <a:effectLst/>
                        </a:rPr>
                        <a:t>const</a:t>
                      </a:r>
                      <a:endParaRPr lang="en-US" sz="15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5589.04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757.496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7.378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0.0255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0.0795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0.3208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0.7484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-0.2282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0.0779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-2.9290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0.0034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-0.0000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0.0626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-0.0005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0.9996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-0.0917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0.0504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-1.8180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0.0690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phi_12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0.6707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0.0492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13.640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-0.3340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0.1031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-3.2410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0.0012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-0.2690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0.1139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-2.3610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0.0182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</a:tr>
              <a:tr h="267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-0.2348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0.0963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-2.4370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0.0148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</a:tr>
              <a:tr h="247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theta_10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-0.1499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0.0567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-2.6410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0.0083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</a:tr>
              <a:tr h="239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theta_14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-0.0124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0.0611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-0.2032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0.8390</a:t>
                      </a:r>
                      <a:endParaRPr lang="en-US" sz="15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96456" marR="96456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96456" marR="96456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Components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28600" y="1188720"/>
          <a:ext cx="3835400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069080" y="1234440"/>
          <a:ext cx="4023360" cy="241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89560" y="3476625"/>
          <a:ext cx="4983480" cy="269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28725"/>
            <a:ext cx="6629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v. Actual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1680" y="5654040"/>
            <a:ext cx="5471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over-estimation in 2001.</a:t>
            </a:r>
          </a:p>
          <a:p>
            <a:r>
              <a:rPr lang="en-US" dirty="0" smtClean="0"/>
              <a:t>Probably an external effect.  (9/11? E-Commerce crash?)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4093698" y="4346917"/>
            <a:ext cx="653699" cy="1307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40812" y="3840481"/>
            <a:ext cx="464234" cy="1800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39" y="1185349"/>
            <a:ext cx="6248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Values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1160" y="5593080"/>
            <a:ext cx="626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gretl</a:t>
            </a:r>
            <a:r>
              <a:rPr lang="en-US" dirty="0" smtClean="0">
                <a:solidFill>
                  <a:schemeClr val="accent1"/>
                </a:solidFill>
              </a:rPr>
              <a:t> also provides standard errors and 95% confidence interval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34251"/>
              </p:ext>
            </p:extLst>
          </p:nvPr>
        </p:nvGraphicFramePr>
        <p:xfrm>
          <a:off x="3474720" y="1473456"/>
          <a:ext cx="1738630" cy="30985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4390"/>
                <a:gridCol w="824240"/>
              </a:tblGrid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2015:01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1276797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2015:02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1097255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2015:03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1402733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2015:04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1663312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2015:05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1746264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2015:06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1510111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2015:07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1587235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2015:08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1515373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2015:09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1228551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2015:10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1494301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2015:11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2617069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  <a:tr h="25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2015:12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2290510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11" marR="12911" marT="1291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Effects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823936"/>
            <a:ext cx="6120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Year(</a:t>
            </a:r>
            <a:r>
              <a:rPr lang="en-US" dirty="0" err="1" smtClean="0"/>
              <a:t>OrderDate</a:t>
            </a:r>
            <a:r>
              <a:rPr lang="en-US" dirty="0"/>
              <a:t>)*100+Month(</a:t>
            </a:r>
            <a:r>
              <a:rPr lang="en-US" dirty="0" err="1"/>
              <a:t>OrderDate</a:t>
            </a:r>
            <a:r>
              <a:rPr lang="en-US" dirty="0"/>
              <a:t>), Sum(</a:t>
            </a:r>
            <a:r>
              <a:rPr lang="en-US" dirty="0" err="1"/>
              <a:t>SalePrice</a:t>
            </a:r>
            <a:r>
              <a:rPr lang="en-US" dirty="0"/>
              <a:t>)</a:t>
            </a:r>
          </a:p>
          <a:p>
            <a:r>
              <a:rPr lang="en-US" dirty="0"/>
              <a:t>FROM Bicycle</a:t>
            </a:r>
          </a:p>
          <a:p>
            <a:r>
              <a:rPr lang="en-US" dirty="0"/>
              <a:t>WHERE Month(</a:t>
            </a:r>
            <a:r>
              <a:rPr lang="en-US" dirty="0" err="1"/>
              <a:t>OrderDate</a:t>
            </a:r>
            <a:r>
              <a:rPr lang="en-US" dirty="0"/>
              <a:t>)=1</a:t>
            </a:r>
          </a:p>
          <a:p>
            <a:r>
              <a:rPr lang="en-US" dirty="0"/>
              <a:t>GROUP BY Year(</a:t>
            </a:r>
            <a:r>
              <a:rPr lang="en-US" dirty="0" err="1"/>
              <a:t>OrderDate</a:t>
            </a:r>
            <a:r>
              <a:rPr lang="en-US" dirty="0"/>
              <a:t>)*100+Month(</a:t>
            </a:r>
            <a:r>
              <a:rPr lang="en-US" dirty="0" err="1"/>
              <a:t>OrderDate</a:t>
            </a:r>
            <a:r>
              <a:rPr lang="en-US" dirty="0"/>
              <a:t>)</a:t>
            </a:r>
          </a:p>
          <a:p>
            <a:r>
              <a:rPr lang="en-US" dirty="0"/>
              <a:t>ORDER BY Year(</a:t>
            </a:r>
            <a:r>
              <a:rPr lang="en-US" dirty="0" err="1"/>
              <a:t>OrderDate</a:t>
            </a:r>
            <a:r>
              <a:rPr lang="en-US" dirty="0"/>
              <a:t>)*100+Month(</a:t>
            </a:r>
            <a:r>
              <a:rPr lang="en-US" dirty="0" err="1"/>
              <a:t>OrderDate</a:t>
            </a:r>
            <a:r>
              <a:rPr lang="en-US" dirty="0" smtClean="0"/>
              <a:t>) </a:t>
            </a:r>
            <a:r>
              <a:rPr lang="en" dirty="0" smtClean="0"/>
              <a:t>;</a:t>
            </a:r>
            <a:endParaRPr lang="en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973294"/>
              </p:ext>
            </p:extLst>
          </p:nvPr>
        </p:nvGraphicFramePr>
        <p:xfrm>
          <a:off x="1709224" y="1199270"/>
          <a:ext cx="5738445" cy="344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3852" y="5261317"/>
            <a:ext cx="226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Avg</a:t>
            </a:r>
            <a:r>
              <a:rPr lang="en-US" i="1" dirty="0" smtClean="0"/>
              <a:t>, </a:t>
            </a:r>
            <a:r>
              <a:rPr lang="en-US" i="1" dirty="0" err="1" smtClean="0"/>
              <a:t>Pct</a:t>
            </a:r>
            <a:r>
              <a:rPr lang="en-US" i="1" dirty="0" smtClean="0"/>
              <a:t>, and chart are created in Excel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ARTxp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880360"/>
            <a:ext cx="12344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9880" y="2057400"/>
            <a:ext cx="149352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&lt; 2003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9880" y="3627120"/>
            <a:ext cx="149352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&gt;= 2003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3" idx="3"/>
            <a:endCxn id="4" idx="1"/>
          </p:cNvCxnSpPr>
          <p:nvPr/>
        </p:nvCxnSpPr>
        <p:spPr>
          <a:xfrm flipV="1">
            <a:off x="1996440" y="2400300"/>
            <a:ext cx="853440" cy="82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3"/>
            <a:endCxn id="5" idx="1"/>
          </p:cNvCxnSpPr>
          <p:nvPr/>
        </p:nvCxnSpPr>
        <p:spPr>
          <a:xfrm>
            <a:off x="1996440" y="3223260"/>
            <a:ext cx="85344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73040" y="1615440"/>
            <a:ext cx="149352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Income &gt; 50,000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3040" y="2834640"/>
            <a:ext cx="149352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Income &lt;= 50,000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4" idx="3"/>
            <a:endCxn id="12" idx="1"/>
          </p:cNvCxnSpPr>
          <p:nvPr/>
        </p:nvCxnSpPr>
        <p:spPr>
          <a:xfrm flipV="1">
            <a:off x="4343400" y="1958340"/>
            <a:ext cx="92964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  <a:endCxn id="13" idx="1"/>
          </p:cNvCxnSpPr>
          <p:nvPr/>
        </p:nvCxnSpPr>
        <p:spPr>
          <a:xfrm>
            <a:off x="4343400" y="2400300"/>
            <a:ext cx="929640" cy="77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61360" y="435864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ARIMA - 1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23560" y="227076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ARIMA - 2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348996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ARIMA - 3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5840" y="5074920"/>
            <a:ext cx="6416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ARTxp</a:t>
            </a:r>
            <a:r>
              <a:rPr lang="en-US" dirty="0" smtClean="0"/>
              <a:t>  (and MIXED) tries to find the points where a different model can produce better estimates. These node splits can be based on the data (time) or a secondary attribute (e.g., Income).</a:t>
            </a:r>
          </a:p>
          <a:p>
            <a:r>
              <a:rPr lang="en-US" dirty="0" smtClean="0"/>
              <a:t>Mixed with ARIMA, each leaf node creates a new set of estimates for the ARIMA model.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Time Series 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866037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       YEAR(</a:t>
            </a:r>
            <a:r>
              <a:rPr lang="en-US" dirty="0" err="1" smtClean="0"/>
              <a:t>OrderDate</a:t>
            </a:r>
            <a:r>
              <a:rPr lang="en-US" dirty="0" smtClean="0"/>
              <a:t>) * 100 + MONTH(</a:t>
            </a:r>
            <a:r>
              <a:rPr lang="en-US" dirty="0" err="1" smtClean="0"/>
              <a:t>OrderDate</a:t>
            </a:r>
            <a:r>
              <a:rPr lang="en-US" dirty="0" smtClean="0"/>
              <a:t>) AS </a:t>
            </a:r>
            <a:r>
              <a:rPr lang="en-US" dirty="0" err="1" smtClean="0"/>
              <a:t>SaleYearMonth</a:t>
            </a:r>
            <a:r>
              <a:rPr lang="en-US" dirty="0" smtClean="0"/>
              <a:t>, SUM(</a:t>
            </a:r>
            <a:r>
              <a:rPr lang="en-US" dirty="0" err="1" smtClean="0"/>
              <a:t>SalePrice</a:t>
            </a:r>
            <a:r>
              <a:rPr lang="en-US" dirty="0" smtClean="0"/>
              <a:t>) AS </a:t>
            </a:r>
            <a:r>
              <a:rPr lang="en-US" dirty="0" err="1" smtClean="0"/>
              <a:t>MonthlySales</a:t>
            </a:r>
            <a:endParaRPr lang="en-US" dirty="0" smtClean="0"/>
          </a:p>
          <a:p>
            <a:r>
              <a:rPr lang="en-US" dirty="0" smtClean="0"/>
              <a:t>FROM            </a:t>
            </a:r>
            <a:r>
              <a:rPr lang="en-US" dirty="0" err="1" smtClean="0"/>
              <a:t>dbo.Bicycle</a:t>
            </a:r>
            <a:endParaRPr lang="en-US" dirty="0" smtClean="0"/>
          </a:p>
          <a:p>
            <a:r>
              <a:rPr lang="en-US" dirty="0" smtClean="0"/>
              <a:t>GROUP BY YEAR(</a:t>
            </a:r>
            <a:r>
              <a:rPr lang="en-US" dirty="0" err="1" smtClean="0"/>
              <a:t>OrderDate</a:t>
            </a:r>
            <a:r>
              <a:rPr lang="en-US" dirty="0" smtClean="0"/>
              <a:t>) * 100 + MONTH(</a:t>
            </a:r>
            <a:r>
              <a:rPr lang="en-US" dirty="0" err="1" smtClean="0"/>
              <a:t>OrderDate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1080" y="1447800"/>
            <a:ext cx="542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Named query to get time key column and subtotal data: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Seasonal ARIMA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10167" t="16400" r="36333" b="22667"/>
          <a:stretch>
            <a:fillRect/>
          </a:stretch>
        </p:blipFill>
        <p:spPr bwMode="auto">
          <a:xfrm>
            <a:off x="1113072" y="1207615"/>
            <a:ext cx="7197484" cy="512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9437" y="3115159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Enter ARIMA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9437" y="4083803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Enter {1, 12}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47634" y="3394129"/>
            <a:ext cx="449451" cy="147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86380" y="4393769"/>
            <a:ext cx="449451" cy="201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ARIMA Results Chart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8" y="1225452"/>
            <a:ext cx="6686758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ARIMA Results with Periodicity Hints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1433" y="1646146"/>
            <a:ext cx="69986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ARIMA </a:t>
            </a:r>
            <a:r>
              <a:rPr lang="en-US" dirty="0"/>
              <a:t>equation:</a:t>
            </a:r>
          </a:p>
          <a:p>
            <a:r>
              <a:rPr lang="en-US" dirty="0"/>
              <a:t>ARIMA </a:t>
            </a:r>
            <a:r>
              <a:rPr lang="en-US" dirty="0" smtClean="0"/>
              <a:t>(</a:t>
            </a:r>
          </a:p>
          <a:p>
            <a:r>
              <a:rPr lang="en-US" dirty="0"/>
              <a:t>	</a:t>
            </a:r>
            <a:r>
              <a:rPr lang="en-US" dirty="0" smtClean="0"/>
              <a:t>{</a:t>
            </a:r>
            <a:r>
              <a:rPr lang="en-US" dirty="0"/>
              <a:t>1,0.23311204599679</a:t>
            </a:r>
            <a:r>
              <a:rPr lang="en-US" dirty="0" smtClean="0"/>
              <a:t>}, 	AR(1)</a:t>
            </a:r>
          </a:p>
          <a:p>
            <a:r>
              <a:rPr lang="en-US" dirty="0"/>
              <a:t>	</a:t>
            </a:r>
            <a:r>
              <a:rPr lang="en-US" dirty="0" smtClean="0"/>
              <a:t>1,			difference</a:t>
            </a:r>
          </a:p>
          <a:p>
            <a:r>
              <a:rPr lang="en-US" dirty="0"/>
              <a:t>	</a:t>
            </a:r>
            <a:r>
              <a:rPr lang="en-US" dirty="0" smtClean="0"/>
              <a:t>{</a:t>
            </a:r>
            <a:r>
              <a:rPr lang="en-US" dirty="0"/>
              <a:t>1,-0.140261553333308}) </a:t>
            </a:r>
            <a:r>
              <a:rPr lang="en-US" dirty="0" smtClean="0"/>
              <a:t>	MA(1)</a:t>
            </a:r>
          </a:p>
          <a:p>
            <a:r>
              <a:rPr lang="en-US" dirty="0" smtClean="0"/>
              <a:t>X (</a:t>
            </a:r>
          </a:p>
          <a:p>
            <a:r>
              <a:rPr lang="en-US" dirty="0"/>
              <a:t>	</a:t>
            </a:r>
            <a:r>
              <a:rPr lang="en-US" dirty="0" smtClean="0"/>
              <a:t>{</a:t>
            </a:r>
            <a:r>
              <a:rPr lang="en-US" dirty="0"/>
              <a:t>1,-0.397745131343896,5.34084824481309E-02</a:t>
            </a:r>
            <a:r>
              <a:rPr lang="en-US" dirty="0" smtClean="0"/>
              <a:t>}, SAR(12)</a:t>
            </a:r>
          </a:p>
          <a:p>
            <a:r>
              <a:rPr lang="en-US" dirty="0"/>
              <a:t>	</a:t>
            </a:r>
            <a:r>
              <a:rPr lang="en-US" dirty="0" smtClean="0"/>
              <a:t>0, 					S difference</a:t>
            </a:r>
          </a:p>
          <a:p>
            <a:r>
              <a:rPr lang="en-US" dirty="0"/>
              <a:t>	</a:t>
            </a:r>
            <a:r>
              <a:rPr lang="en-US" dirty="0" smtClean="0"/>
              <a:t>{1</a:t>
            </a:r>
            <a:r>
              <a:rPr lang="en-US" dirty="0"/>
              <a:t>,-6.72065385064266E-02</a:t>
            </a:r>
            <a:r>
              <a:rPr lang="en-US" dirty="0" smtClean="0"/>
              <a:t>})			SMA(12)</a:t>
            </a:r>
          </a:p>
          <a:p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dirty="0"/>
              <a:t>12) </a:t>
            </a:r>
            <a:endParaRPr lang="en-US" dirty="0" smtClean="0"/>
          </a:p>
          <a:p>
            <a:r>
              <a:rPr lang="en-US" dirty="0" smtClean="0"/>
              <a:t>Intercept:7225.83418153909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17253" r="32593" b="18653"/>
          <a:stretch/>
        </p:blipFill>
        <p:spPr bwMode="auto">
          <a:xfrm>
            <a:off x="2156153" y="1266093"/>
            <a:ext cx="5191909" cy="43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Microsoft </a:t>
            </a:r>
            <a:r>
              <a:rPr lang="en-US" dirty="0" err="1" smtClean="0"/>
              <a:t>ARTxp</a:t>
            </a:r>
            <a:r>
              <a:rPr lang="en-US" dirty="0" smtClean="0"/>
              <a:t> Forecast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9390" y="5662583"/>
            <a:ext cx="23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big forecast gain.</a:t>
            </a:r>
          </a:p>
          <a:p>
            <a:r>
              <a:rPr lang="en-US" dirty="0" smtClean="0"/>
              <a:t>Compare to ARIMA.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147700" y="2866240"/>
            <a:ext cx="717557" cy="1865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Regression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61160" y="1629848"/>
            <a:ext cx="4937760" cy="3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= a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+ a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t-1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+ a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t-2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+ …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-p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ε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10312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10312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lags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0312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error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rot="16200000" flipV="1">
            <a:off x="3771477" y="1943523"/>
            <a:ext cx="30480" cy="28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1025" idx="2"/>
          </p:cNvCxnSpPr>
          <p:nvPr/>
        </p:nvCxnSpPr>
        <p:spPr>
          <a:xfrm rot="5400000" flipH="1" flipV="1">
            <a:off x="3977216" y="1950297"/>
            <a:ext cx="106680" cy="198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rot="5400000" flipH="1" flipV="1">
            <a:off x="4609678" y="1378795"/>
            <a:ext cx="45720" cy="1402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45080" y="2499360"/>
            <a:ext cx="304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a: Coefficients to be estimated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ARIMA Coefficients without Periodicity Hints</a:t>
            </a:r>
            <a:endParaRPr lang="en-US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142999" y="1644509"/>
            <a:ext cx="505595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dirty="0"/>
              <a:t>ARIMA (</a:t>
            </a:r>
            <a:endParaRPr lang="en-US" dirty="0"/>
          </a:p>
          <a:p>
            <a:r>
              <a:rPr lang="es-MX" dirty="0"/>
              <a:t>	{1,-1.45534E-02},	AR(1)</a:t>
            </a:r>
            <a:endParaRPr lang="en-US" dirty="0"/>
          </a:p>
          <a:p>
            <a:r>
              <a:rPr lang="es-MX" dirty="0"/>
              <a:t>	1,	</a:t>
            </a:r>
            <a:r>
              <a:rPr lang="es-MX" dirty="0" err="1"/>
              <a:t>Diff</a:t>
            </a:r>
            <a:r>
              <a:rPr lang="es-MX" dirty="0"/>
              <a:t>.</a:t>
            </a:r>
            <a:endParaRPr lang="en-US" dirty="0"/>
          </a:p>
          <a:p>
            <a:r>
              <a:rPr lang="es-MX" dirty="0"/>
              <a:t>	{1,-0.74364}) X 	MA(1) </a:t>
            </a:r>
            <a:endParaRPr lang="en-US" dirty="0"/>
          </a:p>
          <a:p>
            <a:r>
              <a:rPr lang="es-MX" dirty="0"/>
              <a:t>	({1,0.27151,	SAR (6)</a:t>
            </a:r>
            <a:endParaRPr lang="en-US" dirty="0"/>
          </a:p>
          <a:p>
            <a:r>
              <a:rPr lang="es-MX" dirty="0"/>
              <a:t>	4.86931661E-02},	SAR(12)</a:t>
            </a:r>
            <a:endParaRPr lang="en-US" dirty="0"/>
          </a:p>
          <a:p>
            <a:r>
              <a:rPr lang="es-MX" dirty="0"/>
              <a:t>	0,	</a:t>
            </a:r>
            <a:r>
              <a:rPr lang="es-MX" dirty="0" err="1"/>
              <a:t>Diff</a:t>
            </a:r>
            <a:r>
              <a:rPr lang="es-MX" dirty="0"/>
              <a:t>.</a:t>
            </a:r>
            <a:endParaRPr lang="en-US" dirty="0"/>
          </a:p>
          <a:p>
            <a:r>
              <a:rPr lang="es-MX" dirty="0"/>
              <a:t>	{1,0.767121})(6) X 	SMA(6)</a:t>
            </a:r>
            <a:endParaRPr lang="en-US" dirty="0"/>
          </a:p>
          <a:p>
            <a:r>
              <a:rPr lang="es-MX" dirty="0"/>
              <a:t>	({1,0.10754, 	SAR(4)</a:t>
            </a:r>
            <a:endParaRPr lang="en-US" dirty="0"/>
          </a:p>
          <a:p>
            <a:r>
              <a:rPr lang="es-MX" dirty="0"/>
              <a:t>	0.09174323},	SAR(8)</a:t>
            </a:r>
            <a:endParaRPr lang="en-US" dirty="0"/>
          </a:p>
          <a:p>
            <a:r>
              <a:rPr lang="es-MX" dirty="0"/>
              <a:t>	1,	</a:t>
            </a:r>
            <a:r>
              <a:rPr lang="es-MX" dirty="0" err="1"/>
              <a:t>Diff</a:t>
            </a:r>
            <a:r>
              <a:rPr lang="es-MX" dirty="0"/>
              <a:t>.</a:t>
            </a:r>
            <a:endParaRPr lang="en-US" dirty="0"/>
          </a:p>
          <a:p>
            <a:r>
              <a:rPr lang="es-MX" dirty="0"/>
              <a:t>	{1,2.832889E-02})(4) 	SMA(4)</a:t>
            </a:r>
            <a:endParaRPr lang="en-US" dirty="0"/>
          </a:p>
          <a:p>
            <a:r>
              <a:rPr lang="es-MX" dirty="0"/>
              <a:t>Intercept:7293.6173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Mixed Model: Monthly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1680" y="1706880"/>
            <a:ext cx="2727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 a new Time Series model and make one change from the default.</a:t>
            </a:r>
          </a:p>
          <a:p>
            <a:r>
              <a:rPr lang="en-US" dirty="0" smtClean="0"/>
              <a:t>Set the PERIODICITY_HINT to {1, 12}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27781" r="44848" b="17987"/>
          <a:stretch/>
        </p:blipFill>
        <p:spPr bwMode="auto">
          <a:xfrm>
            <a:off x="566057" y="1161143"/>
            <a:ext cx="5268686" cy="47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Model Monthly: ARIMA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89760" y="1550521"/>
            <a:ext cx="528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ARIMA (</a:t>
            </a:r>
            <a:endParaRPr lang="en-US" dirty="0"/>
          </a:p>
          <a:p>
            <a:r>
              <a:rPr lang="es-MX" dirty="0"/>
              <a:t>	{1, 0.23311},	</a:t>
            </a:r>
            <a:r>
              <a:rPr lang="es-MX" dirty="0" smtClean="0"/>
              <a:t>	AR(1</a:t>
            </a:r>
            <a:r>
              <a:rPr lang="es-MX" dirty="0"/>
              <a:t>)</a:t>
            </a:r>
            <a:endParaRPr lang="en-US" dirty="0"/>
          </a:p>
          <a:p>
            <a:r>
              <a:rPr lang="es-MX" dirty="0"/>
              <a:t>	1,	</a:t>
            </a:r>
            <a:r>
              <a:rPr lang="es-MX" dirty="0" smtClean="0"/>
              <a:t>		</a:t>
            </a:r>
            <a:r>
              <a:rPr lang="es-MX" dirty="0" err="1" smtClean="0"/>
              <a:t>diff</a:t>
            </a:r>
            <a:r>
              <a:rPr lang="es-MX" dirty="0"/>
              <a:t>.</a:t>
            </a:r>
            <a:endParaRPr lang="en-US" dirty="0"/>
          </a:p>
          <a:p>
            <a:r>
              <a:rPr lang="es-MX" dirty="0"/>
              <a:t>	{1,-0.14026}) 	</a:t>
            </a:r>
            <a:r>
              <a:rPr lang="es-MX" dirty="0" smtClean="0"/>
              <a:t>	MA(1</a:t>
            </a:r>
            <a:r>
              <a:rPr lang="es-MX" dirty="0"/>
              <a:t>)</a:t>
            </a:r>
            <a:endParaRPr lang="en-US" dirty="0"/>
          </a:p>
          <a:p>
            <a:r>
              <a:rPr lang="es-MX" dirty="0"/>
              <a:t>X (</a:t>
            </a:r>
            <a:endParaRPr lang="en-US" dirty="0"/>
          </a:p>
          <a:p>
            <a:r>
              <a:rPr lang="es-MX" dirty="0"/>
              <a:t>	{1,-0.39775, 	</a:t>
            </a:r>
            <a:r>
              <a:rPr lang="es-MX" dirty="0" smtClean="0"/>
              <a:t>	SAR(12</a:t>
            </a:r>
            <a:r>
              <a:rPr lang="es-MX" dirty="0"/>
              <a:t>)</a:t>
            </a:r>
            <a:endParaRPr lang="en-US" dirty="0"/>
          </a:p>
          <a:p>
            <a:r>
              <a:rPr lang="es-MX" dirty="0"/>
              <a:t>	0.0534085},	</a:t>
            </a:r>
            <a:r>
              <a:rPr lang="es-MX" dirty="0" smtClean="0"/>
              <a:t>	SAR(24</a:t>
            </a:r>
            <a:r>
              <a:rPr lang="es-MX" dirty="0"/>
              <a:t>)</a:t>
            </a:r>
            <a:endParaRPr lang="en-US" dirty="0"/>
          </a:p>
          <a:p>
            <a:r>
              <a:rPr lang="es-MX" dirty="0"/>
              <a:t>	0,	</a:t>
            </a:r>
            <a:r>
              <a:rPr lang="es-MX" dirty="0" smtClean="0"/>
              <a:t>		</a:t>
            </a:r>
            <a:r>
              <a:rPr lang="es-MX" dirty="0" err="1" smtClean="0"/>
              <a:t>diff</a:t>
            </a:r>
            <a:r>
              <a:rPr lang="es-MX" dirty="0"/>
              <a:t>.</a:t>
            </a:r>
            <a:endParaRPr lang="en-US" dirty="0"/>
          </a:p>
          <a:p>
            <a:r>
              <a:rPr lang="es-MX" dirty="0"/>
              <a:t>	{1,-</a:t>
            </a:r>
            <a:r>
              <a:rPr lang="es-MX" dirty="0" smtClean="0"/>
              <a:t>0.06721})(</a:t>
            </a:r>
            <a:r>
              <a:rPr lang="es-MX" dirty="0"/>
              <a:t>12) 	</a:t>
            </a:r>
            <a:r>
              <a:rPr lang="es-MX" dirty="0" smtClean="0"/>
              <a:t>	SMA(12</a:t>
            </a:r>
            <a:r>
              <a:rPr lang="es-MX" dirty="0"/>
              <a:t>)</a:t>
            </a:r>
            <a:endParaRPr lang="en-US" dirty="0"/>
          </a:p>
          <a:p>
            <a:r>
              <a:rPr lang="es-MX" dirty="0"/>
              <a:t>Intercept:7225.8342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754" y="4895557"/>
            <a:ext cx="682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periodicity hint: {1, 12}</a:t>
            </a:r>
          </a:p>
          <a:p>
            <a:r>
              <a:rPr lang="en-US" dirty="0" smtClean="0"/>
              <a:t>The ARIMA model is for the root node of the </a:t>
            </a:r>
            <a:r>
              <a:rPr lang="en-US" dirty="0" err="1" smtClean="0"/>
              <a:t>ARTxp</a:t>
            </a:r>
            <a:r>
              <a:rPr lang="en-US" dirty="0" smtClean="0"/>
              <a:t> model.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Mixed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8" y="439144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199" y="397996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Sales-7 &lt;490221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199" y="469624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Sales-7 &gt;=490221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7519" y="416284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YearMonth</a:t>
            </a:r>
            <a:r>
              <a:rPr lang="en-US" sz="1400" dirty="0" smtClean="0">
                <a:solidFill>
                  <a:schemeClr val="tx1"/>
                </a:solidFill>
              </a:rPr>
              <a:t> &lt;200176.3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2279" y="5597210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Sales-7 &gt;= 1175181.5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8679" y="385804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YearMonth</a:t>
            </a:r>
            <a:r>
              <a:rPr lang="en-US" sz="1200" dirty="0" smtClean="0">
                <a:solidFill>
                  <a:schemeClr val="tx1"/>
                </a:solidFill>
              </a:rPr>
              <a:t> &lt; 200322.9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19" y="529060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YearMonth</a:t>
            </a:r>
            <a:r>
              <a:rPr lang="en-US" sz="1200" dirty="0" smtClean="0">
                <a:solidFill>
                  <a:schemeClr val="tx1"/>
                </a:solidFill>
              </a:rPr>
              <a:t> &gt;= 200322.9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4119" y="343132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Sales-12 &lt; 481724.3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4119" y="413236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Sales-12 &gt;=  481724.3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9359" y="486388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YearMonth</a:t>
            </a:r>
            <a:r>
              <a:rPr lang="en-US" sz="1400" dirty="0" smtClean="0">
                <a:solidFill>
                  <a:schemeClr val="tx1"/>
                </a:solidFill>
              </a:rPr>
              <a:t> &lt; 200854.1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4599" y="551920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YearMonth</a:t>
            </a:r>
            <a:r>
              <a:rPr lang="en-US" sz="1400" dirty="0" smtClean="0">
                <a:solidFill>
                  <a:schemeClr val="tx1"/>
                </a:solidFill>
              </a:rPr>
              <a:t> &gt;= 200854.1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26679" y="404092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Sales-7 &lt; 710039.8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26679" y="4741962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Sales-7 &gt;= 710039.8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4" idx="3"/>
            <a:endCxn id="5" idx="1"/>
          </p:cNvCxnSpPr>
          <p:nvPr/>
        </p:nvCxnSpPr>
        <p:spPr>
          <a:xfrm flipV="1">
            <a:off x="1325878" y="4254282"/>
            <a:ext cx="274321" cy="41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3"/>
            <a:endCxn id="6" idx="1"/>
          </p:cNvCxnSpPr>
          <p:nvPr/>
        </p:nvCxnSpPr>
        <p:spPr>
          <a:xfrm>
            <a:off x="1325878" y="4665762"/>
            <a:ext cx="274321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3"/>
            <a:endCxn id="7" idx="1"/>
          </p:cNvCxnSpPr>
          <p:nvPr/>
        </p:nvCxnSpPr>
        <p:spPr>
          <a:xfrm>
            <a:off x="2697479" y="4254282"/>
            <a:ext cx="32004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3"/>
            <a:endCxn id="8" idx="1"/>
          </p:cNvCxnSpPr>
          <p:nvPr/>
        </p:nvCxnSpPr>
        <p:spPr>
          <a:xfrm>
            <a:off x="2697479" y="4970562"/>
            <a:ext cx="304800" cy="90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1" idx="3"/>
            <a:endCxn id="9" idx="1"/>
          </p:cNvCxnSpPr>
          <p:nvPr/>
        </p:nvCxnSpPr>
        <p:spPr>
          <a:xfrm flipV="1">
            <a:off x="4099559" y="4132362"/>
            <a:ext cx="579120" cy="1026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1" idx="3"/>
            <a:endCxn id="11" idx="1"/>
          </p:cNvCxnSpPr>
          <p:nvPr/>
        </p:nvCxnSpPr>
        <p:spPr>
          <a:xfrm>
            <a:off x="4099559" y="5158608"/>
            <a:ext cx="594360" cy="406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3"/>
            <a:endCxn id="13" idx="1"/>
          </p:cNvCxnSpPr>
          <p:nvPr/>
        </p:nvCxnSpPr>
        <p:spPr>
          <a:xfrm flipV="1">
            <a:off x="5775959" y="3705642"/>
            <a:ext cx="51816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3"/>
            <a:endCxn id="14" idx="1"/>
          </p:cNvCxnSpPr>
          <p:nvPr/>
        </p:nvCxnSpPr>
        <p:spPr>
          <a:xfrm>
            <a:off x="5775959" y="4132362"/>
            <a:ext cx="518160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3"/>
            <a:endCxn id="15" idx="1"/>
          </p:cNvCxnSpPr>
          <p:nvPr/>
        </p:nvCxnSpPr>
        <p:spPr>
          <a:xfrm flipV="1">
            <a:off x="5791199" y="5138202"/>
            <a:ext cx="51816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3"/>
            <a:endCxn id="16" idx="1"/>
          </p:cNvCxnSpPr>
          <p:nvPr/>
        </p:nvCxnSpPr>
        <p:spPr>
          <a:xfrm>
            <a:off x="5791199" y="5564922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3"/>
            <a:endCxn id="17" idx="1"/>
          </p:cNvCxnSpPr>
          <p:nvPr/>
        </p:nvCxnSpPr>
        <p:spPr>
          <a:xfrm flipV="1">
            <a:off x="7406639" y="4315242"/>
            <a:ext cx="320040" cy="82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3"/>
            <a:endCxn id="18" idx="1"/>
          </p:cNvCxnSpPr>
          <p:nvPr/>
        </p:nvCxnSpPr>
        <p:spPr>
          <a:xfrm flipV="1">
            <a:off x="7406639" y="5016282"/>
            <a:ext cx="320040" cy="12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E9"/>
              </a:clrFrom>
              <a:clrTo>
                <a:srgbClr val="FFF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164921"/>
            <a:ext cx="8425996" cy="22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017519" y="3449920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YearMonth</a:t>
            </a:r>
            <a:r>
              <a:rPr lang="en-US" sz="1400" dirty="0" smtClean="0">
                <a:solidFill>
                  <a:schemeClr val="tx1"/>
                </a:solidFill>
              </a:rPr>
              <a:t> &gt;=200176.3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02279" y="4884288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Sales-7 &lt; 1175181.5</a:t>
            </a:r>
          </a:p>
        </p:txBody>
      </p:sp>
      <p:cxnSp>
        <p:nvCxnSpPr>
          <p:cNvPr id="43" name="Straight Connector 42"/>
          <p:cNvCxnSpPr>
            <a:stCxn id="5" idx="3"/>
            <a:endCxn id="40" idx="1"/>
          </p:cNvCxnSpPr>
          <p:nvPr/>
        </p:nvCxnSpPr>
        <p:spPr>
          <a:xfrm flipV="1">
            <a:off x="2697479" y="3724240"/>
            <a:ext cx="320040" cy="530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" idx="3"/>
            <a:endCxn id="41" idx="1"/>
          </p:cNvCxnSpPr>
          <p:nvPr/>
        </p:nvCxnSpPr>
        <p:spPr>
          <a:xfrm>
            <a:off x="2697479" y="4970562"/>
            <a:ext cx="304800" cy="188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726679" y="5490014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Sales-7 &gt;= 985478.9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26679" y="6191054"/>
            <a:ext cx="109728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Sales-7 &lt; 985478.9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16" idx="3"/>
            <a:endCxn id="56" idx="1"/>
          </p:cNvCxnSpPr>
          <p:nvPr/>
        </p:nvCxnSpPr>
        <p:spPr>
          <a:xfrm flipV="1">
            <a:off x="7421879" y="5764334"/>
            <a:ext cx="304800" cy="2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3"/>
            <a:endCxn id="58" idx="1"/>
          </p:cNvCxnSpPr>
          <p:nvPr/>
        </p:nvCxnSpPr>
        <p:spPr>
          <a:xfrm>
            <a:off x="7421879" y="5793522"/>
            <a:ext cx="304800" cy="671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Differences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4" t="43444" r="35874" b="17588"/>
          <a:stretch/>
        </p:blipFill>
        <p:spPr bwMode="auto">
          <a:xfrm>
            <a:off x="255670" y="2061029"/>
            <a:ext cx="5878286" cy="44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68683" y="2866684"/>
            <a:ext cx="2862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Monthly Sales = 395688.159 + 0.499 * Monthly Sales(-12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ARIMA is unchanged.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5556739" y="3605348"/>
            <a:ext cx="611944" cy="24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>
            <a:off x="4951829" y="4344012"/>
            <a:ext cx="2648242" cy="692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30658" y="2602523"/>
            <a:ext cx="618979" cy="1195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1479" r="39946" b="44271"/>
          <a:stretch/>
        </p:blipFill>
        <p:spPr bwMode="auto">
          <a:xfrm>
            <a:off x="1402751" y="1293558"/>
            <a:ext cx="606697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Forecast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7720" y="5693956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FLATTENED </a:t>
            </a:r>
            <a:r>
              <a:rPr lang="en-US" dirty="0" err="1"/>
              <a:t>PredictTimeSeries</a:t>
            </a:r>
            <a:r>
              <a:rPr lang="en-US" dirty="0"/>
              <a:t>([Monthly Sales], 12) As Forecast </a:t>
            </a:r>
          </a:p>
          <a:p>
            <a:r>
              <a:rPr lang="en-US" dirty="0"/>
              <a:t>FROM [RT Monthly Sales Time Series </a:t>
            </a:r>
            <a:r>
              <a:rPr lang="en-US" dirty="0" err="1"/>
              <a:t>ARTxp</a:t>
            </a:r>
            <a:r>
              <a:rPr lang="en-US" dirty="0"/>
              <a:t> 12]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34112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772339" y="1525786"/>
            <a:ext cx="782141" cy="89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96596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080885" y="1798320"/>
            <a:ext cx="382155" cy="352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700997" y="2447778"/>
            <a:ext cx="436098" cy="3601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Forecast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" y="1119276"/>
            <a:ext cx="5196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FLATTENED </a:t>
            </a:r>
          </a:p>
          <a:p>
            <a:r>
              <a:rPr lang="en-US" dirty="0"/>
              <a:t>(SELECT *, </a:t>
            </a:r>
            <a:r>
              <a:rPr lang="en-US" dirty="0" err="1"/>
              <a:t>PredictStdev</a:t>
            </a:r>
            <a:r>
              <a:rPr lang="en-US" dirty="0"/>
              <a:t>([Monthly Sales]) As [</a:t>
            </a:r>
            <a:r>
              <a:rPr lang="en-US" dirty="0" err="1"/>
              <a:t>StDev</a:t>
            </a:r>
            <a:r>
              <a:rPr lang="en-US" dirty="0"/>
              <a:t>]</a:t>
            </a:r>
          </a:p>
          <a:p>
            <a:r>
              <a:rPr lang="en-US" dirty="0"/>
              <a:t>FROM </a:t>
            </a:r>
            <a:r>
              <a:rPr lang="en-US" dirty="0" err="1"/>
              <a:t>PredictTimeSeries</a:t>
            </a:r>
            <a:r>
              <a:rPr lang="en-US" dirty="0"/>
              <a:t>([Monthly Sales], 12))</a:t>
            </a:r>
          </a:p>
          <a:p>
            <a:r>
              <a:rPr lang="en-US" dirty="0"/>
              <a:t>As Forecast</a:t>
            </a:r>
          </a:p>
          <a:p>
            <a:r>
              <a:rPr lang="en-US" dirty="0"/>
              <a:t>FROM [RT Monthly Sales Time Series </a:t>
            </a:r>
            <a:r>
              <a:rPr lang="en-US" dirty="0" err="1"/>
              <a:t>ARTxp</a:t>
            </a:r>
            <a:r>
              <a:rPr lang="en-US" dirty="0"/>
              <a:t> 12]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9120" y="2712720"/>
            <a:ext cx="303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Compute standard deviation for each forecast value.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Can be used to obtain 95% confidence interval.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16200000" flipV="1">
            <a:off x="4872990" y="1680210"/>
            <a:ext cx="990600" cy="1074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</p:cNvCxnSpPr>
          <p:nvPr/>
        </p:nvCxnSpPr>
        <p:spPr>
          <a:xfrm rot="16200000" flipH="1" flipV="1">
            <a:off x="4362450" y="1352550"/>
            <a:ext cx="182880" cy="290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02751"/>
              </p:ext>
            </p:extLst>
          </p:nvPr>
        </p:nvGraphicFramePr>
        <p:xfrm>
          <a:off x="373184" y="2795661"/>
          <a:ext cx="2890521" cy="35629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6971"/>
                <a:gridCol w="1031014"/>
                <a:gridCol w="942536"/>
              </a:tblGrid>
              <a:tr h="274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04" marR="13704" marT="13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Sales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04" marR="13704" marT="13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StDev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04" marR="13704" marT="13704" marB="0" anchor="b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201413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1831835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115390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201414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1709642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113679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1914923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110646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1991393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77833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2130782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105124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1980396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102778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2098216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100685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2056840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102464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1971231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106954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2148194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91530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2868532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96244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  <a:tr h="2740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201424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2647986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93432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13704" marR="13704" marT="1370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Forecast: New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" y="2347526"/>
            <a:ext cx="8016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FLATTENED</a:t>
            </a:r>
          </a:p>
          <a:p>
            <a:r>
              <a:rPr lang="en-US" dirty="0"/>
              <a:t>    </a:t>
            </a:r>
            <a:r>
              <a:rPr lang="en-US" dirty="0" err="1"/>
              <a:t>PredictTimeSeries</a:t>
            </a:r>
            <a:r>
              <a:rPr lang="en-US" dirty="0"/>
              <a:t>([Monthly Sales], 24, REPLACE_MODEL_CASES)</a:t>
            </a:r>
          </a:p>
          <a:p>
            <a:r>
              <a:rPr lang="en-US" dirty="0"/>
              <a:t>FROM [RT Monthly Sales Time Series </a:t>
            </a:r>
            <a:r>
              <a:rPr lang="en-US" dirty="0" err="1"/>
              <a:t>ARTxp</a:t>
            </a:r>
            <a:r>
              <a:rPr lang="en-US" dirty="0"/>
              <a:t> 12]</a:t>
            </a:r>
          </a:p>
          <a:p>
            <a:r>
              <a:rPr lang="en-US" dirty="0"/>
              <a:t>PREDICTION JOIN</a:t>
            </a:r>
          </a:p>
          <a:p>
            <a:r>
              <a:rPr lang="en-US" dirty="0"/>
              <a:t>( SELECT 201407 AS [Sale Year Month], 25621 As [New Model]</a:t>
            </a:r>
          </a:p>
          <a:p>
            <a:r>
              <a:rPr lang="en-US" dirty="0"/>
              <a:t>  UNION SELECT 201408 AS [Sale Year Month], 25621 As [New Model]</a:t>
            </a:r>
          </a:p>
          <a:p>
            <a:r>
              <a:rPr lang="en-US" dirty="0"/>
              <a:t>  UNION SELECT 201409 AS [Sale Year Month], 11592 As [New Model]</a:t>
            </a:r>
          </a:p>
          <a:p>
            <a:r>
              <a:rPr lang="en-US" dirty="0"/>
              <a:t>  UNION SELECT 201410 AS [Sale Year Month], 32119 As [New Model]</a:t>
            </a:r>
          </a:p>
          <a:p>
            <a:r>
              <a:rPr lang="en-US" dirty="0"/>
              <a:t>  UNION SELECT 201411 AS [Sale Year Month], 27559 As [New Model]</a:t>
            </a:r>
          </a:p>
          <a:p>
            <a:r>
              <a:rPr lang="en-US" dirty="0"/>
              <a:t>  UNION SELECT 201412 AS [Sale Year Month], 18225 As [New Model]</a:t>
            </a:r>
          </a:p>
          <a:p>
            <a:r>
              <a:rPr lang="en-US" dirty="0"/>
              <a:t>) AS t</a:t>
            </a:r>
          </a:p>
          <a:p>
            <a:r>
              <a:rPr lang="en-US" dirty="0"/>
              <a:t>ON [RT Monthly Sales Time Series </a:t>
            </a:r>
            <a:r>
              <a:rPr lang="en-US" dirty="0" err="1"/>
              <a:t>ARTxp</a:t>
            </a:r>
            <a:r>
              <a:rPr lang="en-US" dirty="0"/>
              <a:t> 12].[Sale Year Month] = t.[Sale Year Month]</a:t>
            </a:r>
          </a:p>
          <a:p>
            <a:r>
              <a:rPr lang="en-US" dirty="0"/>
              <a:t> AND [RT Monthly Sales Time Series </a:t>
            </a:r>
            <a:r>
              <a:rPr lang="en-US" dirty="0" err="1"/>
              <a:t>ARTxp</a:t>
            </a:r>
            <a:r>
              <a:rPr lang="en-US" dirty="0"/>
              <a:t> 12].[Monthly Sales] = t.[New Model]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02080"/>
            <a:ext cx="715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New model has only 6 months of sales. Not enough to forecast by itself.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Goal: Apply pattern from total sales to the limited data for the new model.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Forecast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7841" y="5532120"/>
            <a:ext cx="461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Seasonal pattern from overall sales applied to limited set of data for the new model.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777825"/>
              </p:ext>
            </p:extLst>
          </p:nvPr>
        </p:nvGraphicFramePr>
        <p:xfrm>
          <a:off x="943707" y="1252025"/>
          <a:ext cx="7151077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Seasonality Evaluation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2828836"/>
            <a:ext cx="4632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dec"/>
                <a:tab pos="3140075" algn="l"/>
              </a:tabLst>
            </a:pPr>
            <a:r>
              <a:rPr lang="en-US" dirty="0" smtClean="0"/>
              <a:t>	-0.398	SAR(12)</a:t>
            </a:r>
          </a:p>
          <a:p>
            <a:pPr>
              <a:tabLst>
                <a:tab pos="457200" algn="dec"/>
                <a:tab pos="3140075" algn="l"/>
              </a:tabLst>
            </a:pPr>
            <a:r>
              <a:rPr lang="en-US" dirty="0"/>
              <a:t>	</a:t>
            </a:r>
            <a:r>
              <a:rPr lang="en-US" dirty="0" smtClean="0"/>
              <a:t>0.053	SAR(24)</a:t>
            </a:r>
          </a:p>
          <a:p>
            <a:pPr>
              <a:tabLst>
                <a:tab pos="457200" algn="dec"/>
                <a:tab pos="3140075" algn="l"/>
              </a:tabLst>
            </a:pPr>
            <a:r>
              <a:rPr lang="en-US" dirty="0"/>
              <a:t>	</a:t>
            </a:r>
            <a:r>
              <a:rPr lang="en-US" dirty="0" smtClean="0"/>
              <a:t>-0.067	SMA(12)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478280"/>
            <a:ext cx="6811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ARTxp</a:t>
            </a:r>
            <a:r>
              <a:rPr lang="en-US" dirty="0" smtClean="0">
                <a:solidFill>
                  <a:srgbClr val="0070C0"/>
                </a:solidFill>
              </a:rPr>
              <a:t> uses an auto-regressive model, not moving average.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It can pick up some 12-month patterns but they are somewhat limited.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Instead, focus on the ARIMA model –particularly the SMA terms: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AR(1) Different Coefficients</a:t>
            </a:r>
            <a:endParaRPr lang="en-US" sz="36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895600" y="1219200"/>
          <a:ext cx="5816600" cy="34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30518" y="45720"/>
          <a:ext cx="2447925" cy="66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Worksheet" r:id="rId4" imgW="2447945" imgH="6676957" progId="Excel.Sheet.12">
                  <p:embed/>
                </p:oleObj>
              </mc:Choice>
              <mc:Fallback>
                <p:oleObj name="Worksheet" r:id="rId4" imgW="2447945" imgH="6676957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8" y="45720"/>
                        <a:ext cx="2447925" cy="667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6640" y="4648200"/>
            <a:ext cx="499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values of AR(1). Mean a0 was adjusted each time to keep predictions within similar ranges.</a:t>
            </a:r>
          </a:p>
          <a:p>
            <a:endParaRPr lang="en-US" dirty="0" smtClean="0"/>
          </a:p>
          <a:p>
            <a:r>
              <a:rPr lang="en-US" dirty="0" smtClean="0"/>
              <a:t>Notice that when AR(1) = 0.9 (high correlation), the series is smoother because a high proportion of value is retained each period.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Correlation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22120"/>
            <a:ext cx="7421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Add a series that is likely to be correlated with the original data series.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Need to predict the new series to forecast the primary series.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Often use economic data.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www.fedstats.gov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 Much economic data is seasonally adjusted but that is often OK.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Need to import the data.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Usually use CSV.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Need to include time key column so data can be joined to internal series.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 Common tools: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Microsoft </a:t>
            </a:r>
            <a:r>
              <a:rPr lang="en-US" dirty="0" err="1" smtClean="0"/>
              <a:t>ARTxp</a:t>
            </a:r>
            <a:r>
              <a:rPr lang="en-US" dirty="0" smtClean="0"/>
              <a:t>, decision tree—loosely a piece-wise linear regression.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ARMAX (Box-Jenkins) extension to  ARIMA.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Linear regression with custom X-variables (lags, time, seasons, 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</a:t>
            </a:r>
            <a:r>
              <a:rPr lang="en-US" dirty="0" err="1" smtClean="0"/>
              <a:t>ARTxp</a:t>
            </a:r>
            <a:r>
              <a:rPr lang="en-US" dirty="0" smtClean="0"/>
              <a:t>: Cross Correlations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5320" y="1372999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SELECT        </a:t>
            </a:r>
            <a:r>
              <a:rPr lang="en-US" sz="1600" dirty="0" err="1" smtClean="0"/>
              <a:t>t.SaleYearMonth</a:t>
            </a:r>
            <a:r>
              <a:rPr lang="en-US" sz="1600" dirty="0" smtClean="0"/>
              <a:t>, </a:t>
            </a:r>
            <a:r>
              <a:rPr lang="en-US" sz="1600" dirty="0" err="1" smtClean="0"/>
              <a:t>t.MonthlySales</a:t>
            </a:r>
            <a:r>
              <a:rPr lang="en-US" sz="1600" dirty="0" smtClean="0"/>
              <a:t>, </a:t>
            </a:r>
            <a:r>
              <a:rPr lang="en-US" sz="1600" dirty="0" err="1" smtClean="0"/>
              <a:t>dbo.DPI.DPI</a:t>
            </a:r>
            <a:r>
              <a:rPr lang="en-US" sz="1600" dirty="0" smtClean="0"/>
              <a:t>, </a:t>
            </a:r>
            <a:r>
              <a:rPr lang="en-US" sz="1600" dirty="0" err="1" smtClean="0"/>
              <a:t>dbo.DPI.PCI</a:t>
            </a:r>
            <a:endParaRPr lang="en-US" sz="1600" dirty="0" smtClean="0"/>
          </a:p>
          <a:p>
            <a:r>
              <a:rPr lang="en-US" sz="1600" dirty="0" smtClean="0"/>
              <a:t>FROM            dbo.DPI INNER JOIN</a:t>
            </a:r>
          </a:p>
          <a:p>
            <a:r>
              <a:rPr lang="en-US" sz="1600" dirty="0" smtClean="0"/>
              <a:t>                             (SELECT YEAR(</a:t>
            </a:r>
            <a:r>
              <a:rPr lang="en-US" sz="1600" dirty="0" err="1" smtClean="0"/>
              <a:t>OrderDate</a:t>
            </a:r>
            <a:r>
              <a:rPr lang="en-US" sz="1600" dirty="0" smtClean="0"/>
              <a:t>) * 100 + MONTH(</a:t>
            </a:r>
            <a:r>
              <a:rPr lang="en-US" sz="1600" dirty="0" err="1" smtClean="0"/>
              <a:t>OrderDate</a:t>
            </a:r>
            <a:r>
              <a:rPr lang="en-US" sz="1600" dirty="0" smtClean="0"/>
              <a:t>) AS </a:t>
            </a:r>
            <a:r>
              <a:rPr lang="en-US" sz="1600" dirty="0" err="1" smtClean="0"/>
              <a:t>SaleYearMonth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		SUM(</a:t>
            </a:r>
            <a:r>
              <a:rPr lang="en-US" sz="1600" dirty="0" err="1" smtClean="0"/>
              <a:t>SalePrice</a:t>
            </a:r>
            <a:r>
              <a:rPr lang="en-US" sz="1600" dirty="0" smtClean="0"/>
              <a:t>) AS </a:t>
            </a:r>
            <a:r>
              <a:rPr lang="en-US" sz="1600" dirty="0" err="1" smtClean="0"/>
              <a:t>MonthlySales</a:t>
            </a:r>
            <a:endParaRPr lang="en-US" sz="1600" dirty="0" smtClean="0"/>
          </a:p>
          <a:p>
            <a:r>
              <a:rPr lang="en-US" sz="1600" dirty="0" smtClean="0"/>
              <a:t>                               FROM  </a:t>
            </a:r>
            <a:r>
              <a:rPr lang="en-US" sz="1600" dirty="0" err="1" smtClean="0"/>
              <a:t>dbo.Bicycle</a:t>
            </a:r>
            <a:endParaRPr lang="en-US" sz="1600" dirty="0" smtClean="0"/>
          </a:p>
          <a:p>
            <a:r>
              <a:rPr lang="en-US" sz="1600" dirty="0" smtClean="0"/>
              <a:t>                               GROUP BY YEAR(</a:t>
            </a:r>
            <a:r>
              <a:rPr lang="en-US" sz="1600" dirty="0" err="1" smtClean="0"/>
              <a:t>OrderDate</a:t>
            </a:r>
            <a:r>
              <a:rPr lang="en-US" sz="1600" dirty="0" smtClean="0"/>
              <a:t>) * 100 + MONTH(</a:t>
            </a:r>
            <a:r>
              <a:rPr lang="en-US" sz="1600" dirty="0" err="1" smtClean="0"/>
              <a:t>OrderDate</a:t>
            </a:r>
            <a:r>
              <a:rPr lang="en-US" sz="1600" dirty="0" smtClean="0"/>
              <a:t>)) AS t </a:t>
            </a:r>
          </a:p>
          <a:p>
            <a:r>
              <a:rPr lang="en-US" sz="1600" dirty="0" smtClean="0"/>
              <a:t>	ON </a:t>
            </a:r>
            <a:r>
              <a:rPr lang="en-US" sz="1600" dirty="0" err="1" smtClean="0"/>
              <a:t>dbo.DPI.YearMonth</a:t>
            </a:r>
            <a:r>
              <a:rPr lang="en-US" sz="1600" dirty="0" smtClean="0"/>
              <a:t> = </a:t>
            </a:r>
            <a:r>
              <a:rPr lang="en-US" sz="1600" dirty="0" err="1" smtClean="0"/>
              <a:t>t.SaleYearMonth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" y="3474720"/>
            <a:ext cx="733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tricky part is getting the downloaded DPI data joined to the computed monthly sales totals. Named queries cannot pull data from other named queries. Plus, one-to-one joins in the data source seem problematic.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Could create the first view within SQL Server and then join to it.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trick to building the entire query as a named query is to write an inner SELECT query that is handled as a temporary table; then join this table to the downloaded DPI data.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&gt;&gt;&gt; Note that you should be cautious about performance issues. This approach might be slow with huge data sets.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with Cross Correlations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2093" r="43078" b="28135"/>
          <a:stretch/>
        </p:blipFill>
        <p:spPr bwMode="auto">
          <a:xfrm>
            <a:off x="1023145" y="1111347"/>
            <a:ext cx="5733142" cy="52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41809" y="3727939"/>
            <a:ext cx="1505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 data was only available through 2012.06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E9"/>
              </a:clrFrom>
              <a:clrTo>
                <a:srgbClr val="FFF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1" y="1376587"/>
            <a:ext cx="8715674" cy="166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ARTxp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277" y="3474720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DPI-1 &lt; 7940.6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7277" y="4346917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DPI-1 &gt;= 7940.6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56918" y="3123027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Sales-1 &gt;= 529908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56918" y="3615396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Sales-1 &lt; 529908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56918" y="4178103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Sales-12 &lt; 1296675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6918" y="4670472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Sales-12 &gt;= 1296675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40460" y="3882682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Sales-12 &lt; 511775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40460" y="4375051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Sales-12 &gt;= 511775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668084" y="3207430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Month &gt;= 200713.7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2492" y="4473524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DPI-1 &gt;= 11028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94011" y="3390314"/>
            <a:ext cx="14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Month &lt; 200850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06552" y="4797083"/>
            <a:ext cx="14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Month&gt;=200850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52492" y="5064367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DPI-1 &lt; 11028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68084" y="3643528"/>
            <a:ext cx="171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Month &lt; 200713.7</a:t>
            </a:r>
            <a:endParaRPr lang="en-US" sz="1400" dirty="0"/>
          </a:p>
        </p:txBody>
      </p:sp>
      <p:cxnSp>
        <p:nvCxnSpPr>
          <p:cNvPr id="10" name="Straight Connector 9"/>
          <p:cNvCxnSpPr>
            <a:stCxn id="4" idx="3"/>
            <a:endCxn id="16" idx="1"/>
          </p:cNvCxnSpPr>
          <p:nvPr/>
        </p:nvCxnSpPr>
        <p:spPr>
          <a:xfrm flipV="1">
            <a:off x="1730317" y="3276916"/>
            <a:ext cx="126601" cy="35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3"/>
            <a:endCxn id="18" idx="1"/>
          </p:cNvCxnSpPr>
          <p:nvPr/>
        </p:nvCxnSpPr>
        <p:spPr>
          <a:xfrm>
            <a:off x="1730317" y="3628609"/>
            <a:ext cx="126601" cy="140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3"/>
            <a:endCxn id="19" idx="1"/>
          </p:cNvCxnSpPr>
          <p:nvPr/>
        </p:nvCxnSpPr>
        <p:spPr>
          <a:xfrm flipV="1">
            <a:off x="1730317" y="4331992"/>
            <a:ext cx="126601" cy="16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93" name="Straight Connector 59392"/>
          <p:cNvCxnSpPr>
            <a:stCxn id="14" idx="3"/>
            <a:endCxn id="20" idx="1"/>
          </p:cNvCxnSpPr>
          <p:nvPr/>
        </p:nvCxnSpPr>
        <p:spPr>
          <a:xfrm>
            <a:off x="1730317" y="4500806"/>
            <a:ext cx="126601" cy="32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96" name="Straight Connector 59395"/>
          <p:cNvCxnSpPr>
            <a:stCxn id="19" idx="3"/>
            <a:endCxn id="21" idx="1"/>
          </p:cNvCxnSpPr>
          <p:nvPr/>
        </p:nvCxnSpPr>
        <p:spPr>
          <a:xfrm flipV="1">
            <a:off x="3573178" y="4036571"/>
            <a:ext cx="267282" cy="295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98" name="Straight Connector 59397"/>
          <p:cNvCxnSpPr>
            <a:stCxn id="19" idx="3"/>
            <a:endCxn id="22" idx="1"/>
          </p:cNvCxnSpPr>
          <p:nvPr/>
        </p:nvCxnSpPr>
        <p:spPr>
          <a:xfrm>
            <a:off x="3573178" y="4331992"/>
            <a:ext cx="267282" cy="19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00" name="Straight Connector 59399"/>
          <p:cNvCxnSpPr>
            <a:stCxn id="22" idx="3"/>
            <a:endCxn id="25" idx="1"/>
          </p:cNvCxnSpPr>
          <p:nvPr/>
        </p:nvCxnSpPr>
        <p:spPr>
          <a:xfrm flipH="1" flipV="1">
            <a:off x="4994011" y="3544203"/>
            <a:ext cx="562709" cy="984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02" name="Straight Connector 59401"/>
          <p:cNvCxnSpPr>
            <a:endCxn id="26" idx="1"/>
          </p:cNvCxnSpPr>
          <p:nvPr/>
        </p:nvCxnSpPr>
        <p:spPr>
          <a:xfrm flipH="1">
            <a:off x="5106552" y="4557932"/>
            <a:ext cx="520526" cy="39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06" name="Straight Connector 59405"/>
          <p:cNvCxnSpPr>
            <a:stCxn id="25" idx="3"/>
            <a:endCxn id="23" idx="1"/>
          </p:cNvCxnSpPr>
          <p:nvPr/>
        </p:nvCxnSpPr>
        <p:spPr>
          <a:xfrm flipV="1">
            <a:off x="6457071" y="3361319"/>
            <a:ext cx="211013" cy="182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08" name="Straight Connector 59407"/>
          <p:cNvCxnSpPr>
            <a:stCxn id="25" idx="3"/>
            <a:endCxn id="28" idx="1"/>
          </p:cNvCxnSpPr>
          <p:nvPr/>
        </p:nvCxnSpPr>
        <p:spPr>
          <a:xfrm>
            <a:off x="6457071" y="3544203"/>
            <a:ext cx="211013" cy="25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10" name="Straight Connector 59409"/>
          <p:cNvCxnSpPr>
            <a:stCxn id="26" idx="3"/>
            <a:endCxn id="24" idx="1"/>
          </p:cNvCxnSpPr>
          <p:nvPr/>
        </p:nvCxnSpPr>
        <p:spPr>
          <a:xfrm flipV="1">
            <a:off x="6569612" y="4627413"/>
            <a:ext cx="182880" cy="32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12" name="Straight Connector 59411"/>
          <p:cNvCxnSpPr>
            <a:stCxn id="26" idx="3"/>
            <a:endCxn id="27" idx="1"/>
          </p:cNvCxnSpPr>
          <p:nvPr/>
        </p:nvCxnSpPr>
        <p:spPr>
          <a:xfrm>
            <a:off x="6569612" y="4950972"/>
            <a:ext cx="182880" cy="267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090118" y="5674601"/>
            <a:ext cx="136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PCI-1 &gt;= 98.5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7090118" y="6133515"/>
            <a:ext cx="136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PCI-1 &lt; 98.5</a:t>
            </a:r>
            <a:endParaRPr lang="en-US" sz="1400" dirty="0"/>
          </a:p>
        </p:txBody>
      </p:sp>
      <p:cxnSp>
        <p:nvCxnSpPr>
          <p:cNvPr id="59415" name="Straight Connector 59414"/>
          <p:cNvCxnSpPr>
            <a:stCxn id="28" idx="3"/>
            <a:endCxn id="55" idx="1"/>
          </p:cNvCxnSpPr>
          <p:nvPr/>
        </p:nvCxnSpPr>
        <p:spPr>
          <a:xfrm flipH="1">
            <a:off x="7090118" y="3797417"/>
            <a:ext cx="1294226" cy="2031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18" name="Straight Connector 59417"/>
          <p:cNvCxnSpPr>
            <a:stCxn id="28" idx="3"/>
            <a:endCxn id="56" idx="1"/>
          </p:cNvCxnSpPr>
          <p:nvPr/>
        </p:nvCxnSpPr>
        <p:spPr>
          <a:xfrm flipH="1">
            <a:off x="7090118" y="3797417"/>
            <a:ext cx="1294226" cy="248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9" name="Oval 59418"/>
          <p:cNvSpPr/>
          <p:nvPr/>
        </p:nvSpPr>
        <p:spPr>
          <a:xfrm>
            <a:off x="6583680" y="3179298"/>
            <a:ext cx="1969477" cy="450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69613" y="4417255"/>
            <a:ext cx="1969477" cy="450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ARTxp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E9"/>
              </a:clrFrom>
              <a:clrTo>
                <a:srgbClr val="FFF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1" y="1376587"/>
            <a:ext cx="8715674" cy="166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8" t="56727" r="1272" b="19484"/>
          <a:stretch/>
        </p:blipFill>
        <p:spPr bwMode="auto">
          <a:xfrm>
            <a:off x="2643833" y="3627008"/>
            <a:ext cx="2772229" cy="20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62466" idx="0"/>
          </p:cNvCxnSpPr>
          <p:nvPr/>
        </p:nvCxnSpPr>
        <p:spPr>
          <a:xfrm flipH="1">
            <a:off x="4029948" y="1800665"/>
            <a:ext cx="2708477" cy="1826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6" t="59888" r="1137" b="19318"/>
          <a:stretch/>
        </p:blipFill>
        <p:spPr bwMode="auto">
          <a:xfrm>
            <a:off x="6003779" y="3914392"/>
            <a:ext cx="2743200" cy="18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>
            <a:endCxn id="62467" idx="0"/>
          </p:cNvCxnSpPr>
          <p:nvPr/>
        </p:nvCxnSpPr>
        <p:spPr>
          <a:xfrm>
            <a:off x="7301132" y="2475914"/>
            <a:ext cx="74247" cy="1438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04048" y="5838092"/>
            <a:ext cx="214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YearMonth</a:t>
            </a:r>
            <a:r>
              <a:rPr lang="en-US" dirty="0" smtClean="0"/>
              <a:t> &gt; 200713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06904" y="5838092"/>
            <a:ext cx="2554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YearMonth</a:t>
            </a:r>
            <a:r>
              <a:rPr lang="en-US" dirty="0" smtClean="0"/>
              <a:t> &gt; 200813 and</a:t>
            </a:r>
          </a:p>
          <a:p>
            <a:r>
              <a:rPr lang="en-US" dirty="0" smtClean="0"/>
              <a:t>DPI-1 &gt;= 11028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ARMAX: ARIMA with Other Series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41378"/>
              </p:ext>
            </p:extLst>
          </p:nvPr>
        </p:nvGraphicFramePr>
        <p:xfrm>
          <a:off x="1017068" y="1588228"/>
          <a:ext cx="7179557" cy="3848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5920"/>
                <a:gridCol w="1482607"/>
                <a:gridCol w="1350845"/>
                <a:gridCol w="1157170"/>
                <a:gridCol w="1138120"/>
                <a:gridCol w="734895"/>
              </a:tblGrid>
              <a:tr h="636998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coefficient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</a:rPr>
                        <a:t>std. error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t-ratio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p-value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const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-8710.8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8019.9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-1.086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0.2774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phi_1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0.0286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0.0812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0.3529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0.7242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phi_12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0.5701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0.0591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9.6520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0.0000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***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theta_1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-0.2700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0.0950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-2.8420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0.0045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***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theta_2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-0.4881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0.0802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-6.0870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0.0000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***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theta_3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-0.0854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0.0892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-0.9572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0.3885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imes New Roman"/>
                      </a:endParaRPr>
                    </a:p>
                  </a:txBody>
                  <a:tcPr marL="130116" marR="130116" marT="0" marB="0" anchor="b"/>
                </a:tc>
              </a:tr>
              <a:tr h="234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theta_10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-0.1565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0.0552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-2.8350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0.0046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***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DPI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220.61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187.1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1.1790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0.2385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imes New Roman"/>
                      </a:endParaRPr>
                    </a:p>
                  </a:txBody>
                  <a:tcPr marL="130116" marR="130116" marT="0" marB="0" anchor="b"/>
                </a:tc>
              </a:tr>
              <a:tr h="36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PCI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37251.3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42794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0.8705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0.3840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0116" marR="130116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130116" marR="130116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8680" y="1795194"/>
            <a:ext cx="6278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Sales = b</a:t>
            </a:r>
            <a:r>
              <a:rPr lang="en-US" baseline="-25000" dirty="0" smtClean="0"/>
              <a:t>0</a:t>
            </a:r>
            <a:r>
              <a:rPr lang="en-US" dirty="0" smtClean="0"/>
              <a:t> + b</a:t>
            </a:r>
            <a:r>
              <a:rPr lang="en-US" baseline="-25000" dirty="0" smtClean="0"/>
              <a:t>1</a:t>
            </a:r>
            <a:r>
              <a:rPr lang="en-US" dirty="0" smtClean="0"/>
              <a:t>Sales(-1) + b</a:t>
            </a:r>
            <a:r>
              <a:rPr lang="en-US" baseline="-25000" dirty="0" smtClean="0"/>
              <a:t>2</a:t>
            </a:r>
            <a:r>
              <a:rPr lang="en-US" dirty="0" smtClean="0"/>
              <a:t>Sales(-2) + b</a:t>
            </a:r>
            <a:r>
              <a:rPr lang="en-US" baseline="-25000" dirty="0" smtClean="0"/>
              <a:t>3</a:t>
            </a:r>
            <a:r>
              <a:rPr lang="en-US" dirty="0" smtClean="0"/>
              <a:t>Sales(-3) + b</a:t>
            </a:r>
            <a:r>
              <a:rPr lang="en-US" baseline="-25000" dirty="0" smtClean="0"/>
              <a:t>4</a:t>
            </a:r>
            <a:r>
              <a:rPr lang="en-US" dirty="0" smtClean="0"/>
              <a:t>Sales(-12)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8680" y="2536874"/>
            <a:ext cx="301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Sales = b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</a:t>
            </a:r>
            <a:r>
              <a:rPr lang="en-US" dirty="0" err="1" smtClean="0"/>
              <a:t>Sales</a:t>
            </a:r>
            <a:r>
              <a:rPr lang="en-US" dirty="0" smtClean="0"/>
              <a:t>(-</a:t>
            </a:r>
            <a:r>
              <a:rPr lang="en-US" dirty="0" err="1" smtClean="0"/>
              <a:t>i</a:t>
            </a:r>
            <a:r>
              <a:rPr lang="en-US" dirty="0" smtClean="0"/>
              <a:t>)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y</a:t>
            </a:r>
            <a:r>
              <a:rPr lang="en-US" dirty="0" err="1" smtClean="0"/>
              <a:t>Year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680" y="3278554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Sales = b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</a:t>
            </a:r>
            <a:r>
              <a:rPr lang="en-US" dirty="0" err="1" smtClean="0"/>
              <a:t>Sales</a:t>
            </a:r>
            <a:r>
              <a:rPr lang="en-US" dirty="0" smtClean="0"/>
              <a:t>(-</a:t>
            </a:r>
            <a:r>
              <a:rPr lang="en-US" dirty="0" err="1" smtClean="0"/>
              <a:t>i</a:t>
            </a:r>
            <a:r>
              <a:rPr lang="en-US" dirty="0" smtClean="0"/>
              <a:t>)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y</a:t>
            </a:r>
            <a:r>
              <a:rPr lang="en-US" dirty="0" err="1" smtClean="0"/>
              <a:t>Year</a:t>
            </a:r>
            <a:r>
              <a:rPr lang="en-US" dirty="0" smtClean="0"/>
              <a:t> + b</a:t>
            </a:r>
            <a:r>
              <a:rPr lang="en-US" baseline="-25000" dirty="0" smtClean="0"/>
              <a:t> m2</a:t>
            </a:r>
            <a:r>
              <a:rPr lang="en-US" dirty="0" smtClean="0"/>
              <a:t>M02 + … b</a:t>
            </a:r>
            <a:r>
              <a:rPr lang="en-US" baseline="-25000" dirty="0" smtClean="0"/>
              <a:t>m12</a:t>
            </a:r>
            <a:r>
              <a:rPr lang="en-US" dirty="0" smtClean="0"/>
              <a:t>M12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8680" y="4020235"/>
            <a:ext cx="72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Sales = b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</a:t>
            </a:r>
            <a:r>
              <a:rPr lang="en-US" dirty="0" err="1" smtClean="0"/>
              <a:t>Sales</a:t>
            </a:r>
            <a:r>
              <a:rPr lang="en-US" dirty="0" smtClean="0"/>
              <a:t>(-</a:t>
            </a:r>
            <a:r>
              <a:rPr lang="en-US" dirty="0" err="1" smtClean="0"/>
              <a:t>i</a:t>
            </a:r>
            <a:r>
              <a:rPr lang="en-US" dirty="0" smtClean="0"/>
              <a:t>)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y</a:t>
            </a:r>
            <a:r>
              <a:rPr lang="en-US" dirty="0" err="1" smtClean="0"/>
              <a:t>Year</a:t>
            </a:r>
            <a:r>
              <a:rPr lang="en-US" dirty="0" smtClean="0"/>
              <a:t> + b</a:t>
            </a:r>
            <a:r>
              <a:rPr lang="en-US" baseline="-25000" dirty="0" smtClean="0"/>
              <a:t> m2</a:t>
            </a:r>
            <a:r>
              <a:rPr lang="en-US" dirty="0" smtClean="0"/>
              <a:t>M02 + … b</a:t>
            </a:r>
            <a:r>
              <a:rPr lang="en-US" baseline="-25000" dirty="0" smtClean="0"/>
              <a:t>m12</a:t>
            </a:r>
            <a:r>
              <a:rPr lang="en-US" dirty="0" smtClean="0"/>
              <a:t>M12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err="1" smtClean="0"/>
              <a:t>DPI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err="1" smtClean="0"/>
              <a:t>PCI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34812" y="2909054"/>
            <a:ext cx="18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M02=(Month==2)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8360" y="1417320"/>
            <a:ext cx="224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Auto-regressive terms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8480" y="2255520"/>
            <a:ext cx="71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Trend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91084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Seasonal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6920" y="437388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Other variables, can also include lags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" y="5288280"/>
            <a:ext cx="743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Dummy variable note: Cannot include all 12 months and the constant term. </a:t>
            </a:r>
          </a:p>
          <a:p>
            <a:r>
              <a:rPr lang="en-US" dirty="0" smtClean="0"/>
              <a:t>Those 13 would be perfectly linearly correlated (perfect </a:t>
            </a:r>
            <a:r>
              <a:rPr lang="en-US" dirty="0" err="1" smtClean="0"/>
              <a:t>multicolinearity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Drop constant term or typically, first month.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63640" y="1051560"/>
            <a:ext cx="124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Seasonal:</a:t>
            </a:r>
          </a:p>
          <a:p>
            <a:pPr>
              <a:tabLst>
                <a:tab pos="288925" algn="l"/>
              </a:tabLst>
            </a:pPr>
            <a:r>
              <a:rPr lang="en-US" dirty="0" smtClean="0"/>
              <a:t>	M04 +</a:t>
            </a:r>
          </a:p>
          <a:p>
            <a:pPr>
              <a:tabLst>
                <a:tab pos="288925" algn="l"/>
              </a:tabLst>
            </a:pPr>
            <a:r>
              <a:rPr lang="en-US" dirty="0" smtClean="0"/>
              <a:t>	M10 +</a:t>
            </a:r>
          </a:p>
          <a:p>
            <a:pPr>
              <a:tabLst>
                <a:tab pos="288925" algn="l"/>
              </a:tabLst>
            </a:pPr>
            <a:r>
              <a:rPr lang="en-US" dirty="0" smtClean="0"/>
              <a:t>	M11 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7920" y="2926080"/>
            <a:ext cx="184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Trend:</a:t>
            </a:r>
          </a:p>
          <a:p>
            <a:pPr>
              <a:tabLst>
                <a:tab pos="457200" algn="l"/>
              </a:tabLst>
            </a:pPr>
            <a:r>
              <a:rPr lang="en-US" dirty="0" smtClean="0"/>
              <a:t>	Year: 87,203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3886200"/>
            <a:ext cx="181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Lags/AR:</a:t>
            </a:r>
          </a:p>
          <a:p>
            <a:pPr>
              <a:tabLst>
                <a:tab pos="396875" algn="l"/>
                <a:tab pos="914400" algn="dec"/>
              </a:tabLst>
            </a:pPr>
            <a:r>
              <a:rPr lang="en-US" dirty="0" smtClean="0"/>
              <a:t>	1	0.604</a:t>
            </a:r>
          </a:p>
          <a:p>
            <a:pPr>
              <a:tabLst>
                <a:tab pos="396875" algn="l"/>
                <a:tab pos="914400" algn="dec"/>
              </a:tabLst>
            </a:pPr>
            <a:r>
              <a:rPr lang="en-US" dirty="0" smtClean="0"/>
              <a:t>	2	-0.325</a:t>
            </a:r>
          </a:p>
          <a:p>
            <a:pPr>
              <a:tabLst>
                <a:tab pos="396875" algn="l"/>
                <a:tab pos="914400" algn="dec"/>
              </a:tabLst>
            </a:pPr>
            <a:r>
              <a:rPr lang="en-US" dirty="0" smtClean="0"/>
              <a:t>	12	0.270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3307" y="5423654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0.7799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86764"/>
              </p:ext>
            </p:extLst>
          </p:nvPr>
        </p:nvGraphicFramePr>
        <p:xfrm>
          <a:off x="353377" y="964650"/>
          <a:ext cx="5618801" cy="53517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9214"/>
                <a:gridCol w="1231289"/>
                <a:gridCol w="1075284"/>
                <a:gridCol w="886669"/>
                <a:gridCol w="869041"/>
                <a:gridCol w="577304"/>
              </a:tblGrid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coefficient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std. error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t-ratio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p-value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const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-173894000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64787700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-2.684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0.0079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DPI_1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-105.5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181.089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-0.582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0.5610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DPI_3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-137.9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186.6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-0.739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0.4608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PCI_1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7500.1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45595.8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0.1645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0.8695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PCI_3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7349.5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44302.2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0.1659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0.8684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51363.2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78077.0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0.6579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0.5114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105546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81738.7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1.291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0.1982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136553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78115.6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1.748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0.0821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*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78413.0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73504.1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1.067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0.2874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98425.6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73524.4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1.339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0.1823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123598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76786.4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1.610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0.1092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98079.3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78434.4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1.250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0.2127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M09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68710.6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77535.8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0.8862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0.3767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M10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146903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78651.6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1.868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0.0634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*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M11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438455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82203.4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5.334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M12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130437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83798.5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1.557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0.1213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Year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87203.4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32756.3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2.662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0.0084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Sales_1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0.6043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0.0709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8.527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Sales_2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-0.3251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0.0829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-3.925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0.0001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***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Sales_3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0.1356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0.0826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1.642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0.1023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Sales_4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-0.02148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0.0734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-0.3051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0.7606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 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  <a:tr h="232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Sales_12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0.2702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0.0615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4.395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>
                          <a:effectLst/>
                        </a:rPr>
                        <a:t>0.0000</a:t>
                      </a:r>
                      <a:endParaRPr lang="en-US" sz="1500" kern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0" dirty="0">
                          <a:effectLst/>
                        </a:rPr>
                        <a:t>***</a:t>
                      </a:r>
                      <a:endParaRPr lang="en-US" sz="1500" kern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189" marR="9518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Forecasts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674216"/>
              </p:ext>
            </p:extLst>
          </p:nvPr>
        </p:nvGraphicFramePr>
        <p:xfrm>
          <a:off x="731519" y="1360531"/>
          <a:ext cx="7294591" cy="450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Seasonality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9027" y="4907279"/>
            <a:ext cx="5716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to compare because ARIMA results rely on MA terms, Regression relies on AR terms, and Microsoft </a:t>
            </a:r>
            <a:r>
              <a:rPr lang="en-US" dirty="0" err="1" smtClean="0"/>
              <a:t>ARTxp</a:t>
            </a:r>
            <a:r>
              <a:rPr lang="en-US" dirty="0" smtClean="0"/>
              <a:t> combines both AR and MA; plus other data.</a:t>
            </a:r>
          </a:p>
          <a:p>
            <a:r>
              <a:rPr lang="en-US" dirty="0" smtClean="0"/>
              <a:t>The 2-period lag (also picked up by Microsoft MA(1) is interesting because it is negative, or a damping effect.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01010"/>
              </p:ext>
            </p:extLst>
          </p:nvPr>
        </p:nvGraphicFramePr>
        <p:xfrm>
          <a:off x="1223889" y="1846092"/>
          <a:ext cx="6231289" cy="24180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0097"/>
                <a:gridCol w="1627672"/>
                <a:gridCol w="1921360"/>
                <a:gridCol w="1972160"/>
              </a:tblGrid>
              <a:tr h="235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</a:rPr>
                        <a:t>Lag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ARIMA/MA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Microsoft/MA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Regression/AR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</a:tr>
              <a:tr h="364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1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0.3340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0.1403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448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0.6043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</a:tr>
              <a:tr h="364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0.2690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endParaRPr lang="en-US" sz="1900">
                        <a:effectLst/>
                        <a:latin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448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0.3251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</a:tr>
              <a:tr h="364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3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0.2348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endParaRPr lang="en-US" sz="1900">
                        <a:effectLst/>
                        <a:latin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448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0.1356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</a:tr>
              <a:tr h="364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4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0.0917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endParaRPr lang="en-US" sz="1900">
                        <a:effectLst/>
                        <a:latin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448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0.0215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10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0.1499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endParaRPr lang="en-US" sz="1900">
                        <a:effectLst/>
                        <a:latin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endParaRPr lang="en-US" sz="1900" dirty="0">
                        <a:effectLst/>
                        <a:latin typeface="Times New Roman"/>
                      </a:endParaRPr>
                    </a:p>
                  </a:txBody>
                  <a:tcPr marL="131211" marR="1312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</a:rPr>
                        <a:t>12</a:t>
                      </a:r>
                      <a:endParaRPr lang="en-US" sz="21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0.0124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-</a:t>
                      </a:r>
                      <a:r>
                        <a:rPr lang="en-US" sz="2100" kern="0" dirty="0">
                          <a:effectLst/>
                        </a:rPr>
                        <a:t>0.0672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4485" algn="dec"/>
                        </a:tabLst>
                      </a:pPr>
                      <a:r>
                        <a:rPr lang="en-US" sz="2100" kern="0" dirty="0" smtClean="0">
                          <a:effectLst/>
                        </a:rPr>
                        <a:t>	0.2702</a:t>
                      </a:r>
                      <a:endParaRPr lang="en-US" sz="21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31211" marR="131211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AR(1)-AR(4) Same Coefficients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77240" y="1158240"/>
          <a:ext cx="5994400" cy="359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4327" y="4855360"/>
            <a:ext cx="5944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coefficient of 0.1 in all cases (or 0).</a:t>
            </a:r>
          </a:p>
          <a:p>
            <a:r>
              <a:rPr lang="en-US" dirty="0" smtClean="0"/>
              <a:t>AR(1) is one lag, AR(4) includes one through four lags.</a:t>
            </a:r>
          </a:p>
          <a:p>
            <a:r>
              <a:rPr lang="en-US" dirty="0" smtClean="0"/>
              <a:t>No random component (zero).</a:t>
            </a:r>
          </a:p>
          <a:p>
            <a:r>
              <a:rPr lang="en-US" dirty="0" smtClean="0"/>
              <a:t>AR(4) picks up the lag dips and the early peak, but all level off.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Moving Average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" y="1276350"/>
          <a:ext cx="2743200" cy="2559840"/>
        </p:xfrm>
        <a:graphic>
          <a:graphicData uri="http://schemas.openxmlformats.org/drawingml/2006/table">
            <a:tbl>
              <a:tblPr/>
              <a:tblGrid>
                <a:gridCol w="427038"/>
                <a:gridCol w="819150"/>
                <a:gridCol w="819150"/>
                <a:gridCol w="677862"/>
              </a:tblGrid>
              <a:tr h="255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 3-c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 5-c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58240" y="1569720"/>
            <a:ext cx="350520" cy="76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508760" y="1950720"/>
            <a:ext cx="32004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34476" y="1813560"/>
            <a:ext cx="359044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08760" y="2194560"/>
            <a:ext cx="330631" cy="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2087880"/>
            <a:ext cx="350520" cy="76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08760" y="2438400"/>
            <a:ext cx="320040" cy="158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/>
        </p:nvGraphicFramePr>
        <p:xfrm>
          <a:off x="3291840" y="1264920"/>
          <a:ext cx="5664200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406583" y="4719003"/>
          <a:ext cx="27749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Document" r:id="rId4" imgW="2730768" imgH="281811" progId="Word.Document.12">
                  <p:embed/>
                </p:oleObj>
              </mc:Choice>
              <mc:Fallback>
                <p:oleObj name="Document" r:id="rId4" imgW="2730768" imgH="28181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583" y="4719003"/>
                        <a:ext cx="27749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44240" y="5120640"/>
            <a:ext cx="524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Centering the moving average keeps the alignment.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Notice that averaging </a:t>
            </a:r>
            <a:r>
              <a:rPr lang="en-US" dirty="0" err="1" smtClean="0">
                <a:solidFill>
                  <a:schemeClr val="accent1"/>
                </a:solidFill>
              </a:rPr>
              <a:t>smooths</a:t>
            </a:r>
            <a:r>
              <a:rPr lang="en-US" dirty="0" smtClean="0">
                <a:solidFill>
                  <a:schemeClr val="accent1"/>
                </a:solidFill>
              </a:rPr>
              <a:t> the series. A wider average (higher number) is smoother yet. An average equal to annual (4 or 12) would eliminate seasonality.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214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model, assume four seasons and that effects in each season are independent.</a:t>
            </a:r>
          </a:p>
          <a:p>
            <a:r>
              <a:rPr lang="en-US" dirty="0" smtClean="0"/>
              <a:t>	Y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dirty="0" smtClean="0"/>
              <a:t> + S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	Y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dirty="0" smtClean="0"/>
              <a:t>        + S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	Y</a:t>
            </a:r>
            <a:r>
              <a:rPr lang="en-US" baseline="-25000" dirty="0" smtClean="0"/>
              <a:t>3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dirty="0" smtClean="0"/>
              <a:t>               + S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	Y</a:t>
            </a:r>
            <a:r>
              <a:rPr lang="en-US" baseline="-25000" dirty="0" smtClean="0"/>
              <a:t>4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dirty="0" smtClean="0"/>
              <a:t>                      + S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Compute the average: (Y</a:t>
            </a:r>
            <a:r>
              <a:rPr lang="en-US" baseline="-25000" dirty="0" smtClean="0"/>
              <a:t>1</a:t>
            </a:r>
            <a:r>
              <a:rPr lang="en-US" dirty="0" smtClean="0"/>
              <a:t> + Y</a:t>
            </a:r>
            <a:r>
              <a:rPr lang="en-US" baseline="-25000" dirty="0" smtClean="0"/>
              <a:t>2</a:t>
            </a:r>
            <a:r>
              <a:rPr lang="en-US" dirty="0" smtClean="0"/>
              <a:t> + Y</a:t>
            </a:r>
            <a:r>
              <a:rPr lang="en-US" baseline="-25000" dirty="0" smtClean="0"/>
              <a:t>3</a:t>
            </a:r>
            <a:r>
              <a:rPr lang="en-US" dirty="0" smtClean="0"/>
              <a:t> + Y</a:t>
            </a:r>
            <a:r>
              <a:rPr lang="en-US" baseline="-25000" dirty="0" smtClean="0"/>
              <a:t>4</a:t>
            </a:r>
            <a:r>
              <a:rPr lang="en-US" dirty="0" smtClean="0"/>
              <a:t>)/4 = </a:t>
            </a:r>
            <a:r>
              <a:rPr lang="el-GR" dirty="0" smtClean="0"/>
              <a:t>μ</a:t>
            </a:r>
            <a:r>
              <a:rPr lang="en-US" dirty="0" smtClean="0"/>
              <a:t> + </a:t>
            </a:r>
            <a:r>
              <a:rPr lang="en-US" dirty="0" err="1" smtClean="0"/>
              <a:t>Avg</a:t>
            </a:r>
            <a:r>
              <a:rPr lang="en-US" dirty="0" smtClean="0"/>
              <a:t>(S</a:t>
            </a:r>
            <a:r>
              <a:rPr lang="en-US" baseline="-25000" dirty="0" smtClean="0"/>
              <a:t>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If the seasonal effects are neutral (e.g., stationary), then </a:t>
            </a:r>
            <a:r>
              <a:rPr lang="en-US" dirty="0" err="1" smtClean="0"/>
              <a:t>Avg</a:t>
            </a:r>
            <a:r>
              <a:rPr lang="en-US" dirty="0" smtClean="0"/>
              <a:t>(S</a:t>
            </a:r>
            <a:r>
              <a:rPr lang="en-US" baseline="-25000" dirty="0" smtClean="0"/>
              <a:t>i</a:t>
            </a:r>
            <a:r>
              <a:rPr lang="en-US" dirty="0" smtClean="0"/>
              <a:t>) = 0.</a:t>
            </a:r>
          </a:p>
          <a:p>
            <a:r>
              <a:rPr lang="en-US" dirty="0" smtClean="0"/>
              <a:t>So the moving average that covers the entire season yields the overall mean with no seasonal effect.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5040" y="1813560"/>
            <a:ext cx="414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= </a:t>
            </a:r>
            <a:r>
              <a:rPr lang="el-GR" sz="2400" dirty="0" smtClean="0"/>
              <a:t>μ</a:t>
            </a:r>
            <a:r>
              <a:rPr lang="en-US" sz="2400" dirty="0" smtClean="0"/>
              <a:t> + </a:t>
            </a:r>
            <a:r>
              <a:rPr lang="el-GR" sz="2400" dirty="0" smtClean="0"/>
              <a:t>ψ</a:t>
            </a:r>
            <a:r>
              <a:rPr lang="en-US" sz="2400" baseline="-25000" dirty="0" smtClean="0"/>
              <a:t>0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+ </a:t>
            </a:r>
            <a:r>
              <a:rPr lang="el-GR" sz="2400" dirty="0" smtClean="0"/>
              <a:t>ψ</a:t>
            </a:r>
            <a:r>
              <a:rPr lang="en-US" sz="2400" baseline="-25000" dirty="0" smtClean="0"/>
              <a:t>1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t-1 </a:t>
            </a:r>
            <a:r>
              <a:rPr lang="en-US" sz="2400" dirty="0" smtClean="0"/>
              <a:t>+ </a:t>
            </a:r>
            <a:r>
              <a:rPr lang="el-GR" sz="2400" dirty="0" smtClean="0"/>
              <a:t>ψ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t-2</a:t>
            </a:r>
            <a:r>
              <a:rPr lang="en-US" sz="2400" dirty="0" smtClean="0"/>
              <a:t> + 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99360" y="260604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606040"/>
            <a:ext cx="14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Lagged errors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7480" y="3063240"/>
            <a:ext cx="309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ψ</a:t>
            </a:r>
            <a:r>
              <a:rPr lang="en-US" dirty="0" smtClean="0">
                <a:solidFill>
                  <a:schemeClr val="accent1"/>
                </a:solidFill>
              </a:rPr>
              <a:t>: Coefficients to be estimated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16200000" flipV="1">
            <a:off x="4626358" y="2234612"/>
            <a:ext cx="330815" cy="412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rot="5400000" flipH="1" flipV="1">
            <a:off x="5120172" y="2178853"/>
            <a:ext cx="304800" cy="549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105208" y="2612390"/>
          <a:ext cx="18907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Document" r:id="rId3" imgW="1861232" imgH="375388" progId="Word.Document.12">
                  <p:embed/>
                </p:oleObj>
              </mc:Choice>
              <mc:Fallback>
                <p:oleObj name="Document" r:id="rId3" imgW="1861232" imgH="37538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208" y="2612390"/>
                        <a:ext cx="18907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520" y="4099560"/>
            <a:ext cx="7650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longer simple. It is a weighted, exponential average. </a:t>
            </a:r>
          </a:p>
          <a:p>
            <a:r>
              <a:rPr lang="en-US" dirty="0" smtClean="0"/>
              <a:t>Each coefficient transfers  the effect from one period to another.</a:t>
            </a:r>
          </a:p>
          <a:p>
            <a:r>
              <a:rPr lang="en-US" dirty="0" smtClean="0"/>
              <a:t>Under basic conditions, a moving average can be converted into auto regressive.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8412</TotalTime>
  <Words>3280</Words>
  <Application>Microsoft Office PowerPoint</Application>
  <PresentationFormat>On-screen Show (4:3)</PresentationFormat>
  <Paragraphs>1010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Worksheet</vt:lpstr>
      <vt:lpstr>Document</vt:lpstr>
      <vt:lpstr>8: Time Series Analysis</vt:lpstr>
      <vt:lpstr>Simple Time Series</vt:lpstr>
      <vt:lpstr>Time Series Components</vt:lpstr>
      <vt:lpstr>Auto Regression</vt:lpstr>
      <vt:lpstr>AR(1) Different Coefficients</vt:lpstr>
      <vt:lpstr>AR(1)-AR(4) Same Coefficients</vt:lpstr>
      <vt:lpstr>Simple Moving Average</vt:lpstr>
      <vt:lpstr>Moving Average Model</vt:lpstr>
      <vt:lpstr>Moving Average</vt:lpstr>
      <vt:lpstr>Moving Average General Model</vt:lpstr>
      <vt:lpstr>MA(1) Different Coefficients</vt:lpstr>
      <vt:lpstr>MA(1)-MA(4) Same Coefficients</vt:lpstr>
      <vt:lpstr>Trend</vt:lpstr>
      <vt:lpstr>ARIMA</vt:lpstr>
      <vt:lpstr>ARIMA: No Trend</vt:lpstr>
      <vt:lpstr>Choose p, q for ARMA</vt:lpstr>
      <vt:lpstr>Time Series (RT Sales by Month)</vt:lpstr>
      <vt:lpstr>Autocorrelation and Partial Autocorrelation</vt:lpstr>
      <vt:lpstr>Correlogram</vt:lpstr>
      <vt:lpstr>Cross Correlation</vt:lpstr>
      <vt:lpstr>Evaluating Models</vt:lpstr>
      <vt:lpstr>Data</vt:lpstr>
      <vt:lpstr>Traditional ARIMA</vt:lpstr>
      <vt:lpstr>Rolling Thunder Monthly Sales</vt:lpstr>
      <vt:lpstr>Correlogram on Raw Data</vt:lpstr>
      <vt:lpstr>ACF and PACF for diff(Sales)</vt:lpstr>
      <vt:lpstr>Initial Estimate</vt:lpstr>
      <vt:lpstr>Residual Correlogram</vt:lpstr>
      <vt:lpstr>New Model</vt:lpstr>
      <vt:lpstr>Prediction v. Actual</vt:lpstr>
      <vt:lpstr>Forecast</vt:lpstr>
      <vt:lpstr>Forecast Values</vt:lpstr>
      <vt:lpstr>Seasonal Effects</vt:lpstr>
      <vt:lpstr>Microsoft ARTxp</vt:lpstr>
      <vt:lpstr>Microsoft Time Series Data</vt:lpstr>
      <vt:lpstr>Microsoft Seasonal ARIMA</vt:lpstr>
      <vt:lpstr>Microsoft ARIMA Results Chart</vt:lpstr>
      <vt:lpstr>Microsoft ARIMA Results with Periodicity Hints</vt:lpstr>
      <vt:lpstr>Base Microsoft ARTxp Forecast</vt:lpstr>
      <vt:lpstr>Microsoft ARIMA Coefficients without Periodicity Hints</vt:lpstr>
      <vt:lpstr>Microsoft Mixed Model: Monthly</vt:lpstr>
      <vt:lpstr>Mixed Model Monthly: ARIMA</vt:lpstr>
      <vt:lpstr>Microsoft Mixed Model</vt:lpstr>
      <vt:lpstr>Node Differences</vt:lpstr>
      <vt:lpstr>Time Series Forecast</vt:lpstr>
      <vt:lpstr>Time Series Forecast</vt:lpstr>
      <vt:lpstr>Tricky Forecast: New Model</vt:lpstr>
      <vt:lpstr>Tricky Forecast Results</vt:lpstr>
      <vt:lpstr>Seasonality Evaluation</vt:lpstr>
      <vt:lpstr>Cross Correlation</vt:lpstr>
      <vt:lpstr>Microsoft ARTxp: Cross Correlations</vt:lpstr>
      <vt:lpstr>Prediction with Cross Correlations</vt:lpstr>
      <vt:lpstr>Microsoft ARTxp Results</vt:lpstr>
      <vt:lpstr>ARTxp Results</vt:lpstr>
      <vt:lpstr>ARMAX: ARIMA with Other Series</vt:lpstr>
      <vt:lpstr>Linear Regression</vt:lpstr>
      <vt:lpstr>Linear Regression Results</vt:lpstr>
      <vt:lpstr>Compare Forecasts</vt:lpstr>
      <vt:lpstr>Compare Seasonality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8: Evaluation of Dimensions</dc:title>
  <dc:creator>Jerry Post</dc:creator>
  <cp:lastModifiedBy>JPost</cp:lastModifiedBy>
  <cp:revision>489</cp:revision>
  <dcterms:created xsi:type="dcterms:W3CDTF">2009-06-02T19:11:19Z</dcterms:created>
  <dcterms:modified xsi:type="dcterms:W3CDTF">2012-08-24T17:47:07Z</dcterms:modified>
</cp:coreProperties>
</file>