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316" r:id="rId4"/>
    <p:sldId id="258" r:id="rId5"/>
    <p:sldId id="259" r:id="rId6"/>
    <p:sldId id="313" r:id="rId7"/>
    <p:sldId id="261" r:id="rId8"/>
    <p:sldId id="314" r:id="rId9"/>
    <p:sldId id="315" r:id="rId10"/>
    <p:sldId id="317" r:id="rId11"/>
    <p:sldId id="318" r:id="rId12"/>
    <p:sldId id="319" r:id="rId13"/>
    <p:sldId id="320" r:id="rId14"/>
    <p:sldId id="321" r:id="rId15"/>
    <p:sldId id="322" r:id="rId16"/>
    <p:sldId id="323" r:id="rId17"/>
    <p:sldId id="324" r:id="rId18"/>
    <p:sldId id="325" r:id="rId19"/>
    <p:sldId id="326" r:id="rId20"/>
    <p:sldId id="327" r:id="rId21"/>
    <p:sldId id="328" r:id="rId22"/>
    <p:sldId id="329" r:id="rId23"/>
    <p:sldId id="330" r:id="rId24"/>
    <p:sldId id="331" r:id="rId25"/>
    <p:sldId id="332" r:id="rId26"/>
    <p:sldId id="333" r:id="rId27"/>
    <p:sldId id="334" r:id="rId28"/>
    <p:sldId id="335" r:id="rId29"/>
    <p:sldId id="336" r:id="rId30"/>
    <p:sldId id="337" r:id="rId31"/>
    <p:sldId id="338" r:id="rId32"/>
    <p:sldId id="339" r:id="rId33"/>
    <p:sldId id="340" r:id="rId34"/>
    <p:sldId id="341" r:id="rId35"/>
    <p:sldId id="342" r:id="rId36"/>
    <p:sldId id="343" r:id="rId37"/>
    <p:sldId id="344" r:id="rId38"/>
    <p:sldId id="345" r:id="rId39"/>
    <p:sldId id="346" r:id="rId40"/>
    <p:sldId id="347" r:id="rId41"/>
    <p:sldId id="348" r:id="rId42"/>
    <p:sldId id="349" r:id="rId43"/>
    <p:sldId id="350" r:id="rId44"/>
    <p:sldId id="351" r:id="rId45"/>
    <p:sldId id="352" r:id="rId46"/>
    <p:sldId id="353" r:id="rId47"/>
    <p:sldId id="354"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F5FF"/>
    <a:srgbClr val="FFFFCC"/>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192"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56067A7-F889-4B8B-9945-80D0FDEB2E82}" type="datetimeFigureOut">
              <a:rPr lang="en-US" smtClean="0"/>
              <a:pPr/>
              <a:t>8/11/2012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3ED14B-9BA8-4411-B840-4AA9F8B9672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6067A7-F889-4B8B-9945-80D0FDEB2E82}" type="datetimeFigureOut">
              <a:rPr lang="en-US" smtClean="0"/>
              <a:pPr/>
              <a:t>8/11/2012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3ED14B-9BA8-4411-B840-4AA9F8B9672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6067A7-F889-4B8B-9945-80D0FDEB2E82}" type="datetimeFigureOut">
              <a:rPr lang="en-US" smtClean="0"/>
              <a:pPr/>
              <a:t>8/11/2012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3ED14B-9BA8-4411-B840-4AA9F8B9672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6067A7-F889-4B8B-9945-80D0FDEB2E82}" type="datetimeFigureOut">
              <a:rPr lang="en-US" smtClean="0"/>
              <a:pPr/>
              <a:t>8/11/2012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3ED14B-9BA8-4411-B840-4AA9F8B9672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56067A7-F889-4B8B-9945-80D0FDEB2E82}" type="datetimeFigureOut">
              <a:rPr lang="en-US" smtClean="0"/>
              <a:pPr/>
              <a:t>8/11/2012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3ED14B-9BA8-4411-B840-4AA9F8B9672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56067A7-F889-4B8B-9945-80D0FDEB2E82}" type="datetimeFigureOut">
              <a:rPr lang="en-US" smtClean="0"/>
              <a:pPr/>
              <a:t>8/11/2012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3ED14B-9BA8-4411-B840-4AA9F8B9672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56067A7-F889-4B8B-9945-80D0FDEB2E82}" type="datetimeFigureOut">
              <a:rPr lang="en-US" smtClean="0"/>
              <a:pPr/>
              <a:t>8/11/2012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63ED14B-9BA8-4411-B840-4AA9F8B9672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56067A7-F889-4B8B-9945-80D0FDEB2E82}" type="datetimeFigureOut">
              <a:rPr lang="en-US" smtClean="0"/>
              <a:pPr/>
              <a:t>8/11/2012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3ED14B-9BA8-4411-B840-4AA9F8B9672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6067A7-F889-4B8B-9945-80D0FDEB2E82}" type="datetimeFigureOut">
              <a:rPr lang="en-US" smtClean="0"/>
              <a:pPr/>
              <a:t>8/11/2012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63ED14B-9BA8-4411-B840-4AA9F8B9672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6067A7-F889-4B8B-9945-80D0FDEB2E82}" type="datetimeFigureOut">
              <a:rPr lang="en-US" smtClean="0"/>
              <a:pPr/>
              <a:t>8/11/2012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3ED14B-9BA8-4411-B840-4AA9F8B9672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6067A7-F889-4B8B-9945-80D0FDEB2E82}" type="datetimeFigureOut">
              <a:rPr lang="en-US" smtClean="0"/>
              <a:pPr/>
              <a:t>8/11/2012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3ED14B-9BA8-4411-B840-4AA9F8B9672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6067A7-F889-4B8B-9945-80D0FDEB2E82}" type="datetimeFigureOut">
              <a:rPr lang="en-US" smtClean="0"/>
              <a:pPr/>
              <a:t>8/11/2012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3ED14B-9BA8-4411-B840-4AA9F8B9672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 Target="slide30.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help.arcgis.com/en/webapi/javascript/arcgis/help/jssamples_start.htm" TargetMode="Externa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 Id="rId4" Type="http://schemas.openxmlformats.org/officeDocument/2006/relationships/image" Target="../media/image21.jpeg"/></Relationships>
</file>

<file path=ppt/slides/_rels/slide46.xml.rels><?xml version="1.0" encoding="UTF-8" standalone="yes"?>
<Relationships xmlns="http://schemas.openxmlformats.org/package/2006/relationships"><Relationship Id="rId8" Type="http://schemas.openxmlformats.org/officeDocument/2006/relationships/hyperlink" Target="http://www.fedmaps.com/" TargetMode="External"/><Relationship Id="rId3" Type="http://schemas.openxmlformats.org/officeDocument/2006/relationships/hyperlink" Target="http://www.usgs.gov/" TargetMode="External"/><Relationship Id="rId7" Type="http://schemas.openxmlformats.org/officeDocument/2006/relationships/hyperlink" Target="msi.nga.mil" TargetMode="External"/><Relationship Id="rId2" Type="http://schemas.openxmlformats.org/officeDocument/2006/relationships/hyperlink" Target="http://www.census.gov/" TargetMode="External"/><Relationship Id="rId1" Type="http://schemas.openxmlformats.org/officeDocument/2006/relationships/slideLayout" Target="../slideLayouts/slideLayout2.xml"/><Relationship Id="rId6" Type="http://schemas.openxmlformats.org/officeDocument/2006/relationships/hyperlink" Target="http://www.nauticalcharts.noaa.gov/" TargetMode="External"/><Relationship Id="rId5" Type="http://schemas.openxmlformats.org/officeDocument/2006/relationships/hyperlink" Target="aeronav.faa.gov" TargetMode="External"/><Relationship Id="rId10" Type="http://schemas.openxmlformats.org/officeDocument/2006/relationships/hyperlink" Target="http://www.grida.no/graphicslib" TargetMode="External"/><Relationship Id="rId4" Type="http://schemas.openxmlformats.org/officeDocument/2006/relationships/hyperlink" Target="geo.data.gov" TargetMode="External"/><Relationship Id="rId9" Type="http://schemas.openxmlformats.org/officeDocument/2006/relationships/hyperlink" Target="http://www.un.org/Depts/Cartographic/english/htmain.hml" TargetMode="External"/></Relationships>
</file>

<file path=ppt/slides/_rels/slide47.xml.rels><?xml version="1.0" encoding="UTF-8" standalone="yes"?>
<Relationships xmlns="http://schemas.openxmlformats.org/package/2006/relationships"><Relationship Id="rId2" Type="http://schemas.openxmlformats.org/officeDocument/2006/relationships/hyperlink" Target="http://www.openstreetmap.or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9</a:t>
            </a:r>
            <a:r>
              <a:rPr lang="en-US" dirty="0" smtClean="0"/>
              <a:t>: Sequence and Geographic Analysis</a:t>
            </a:r>
            <a:endParaRPr lang="en-US" dirty="0"/>
          </a:p>
        </p:txBody>
      </p:sp>
      <p:sp>
        <p:nvSpPr>
          <p:cNvPr id="3" name="Subtitle 2"/>
          <p:cNvSpPr>
            <a:spLocks noGrp="1"/>
          </p:cNvSpPr>
          <p:nvPr>
            <p:ph type="subTitle" idx="1"/>
          </p:nvPr>
        </p:nvSpPr>
        <p:spPr/>
        <p:txBody>
          <a:bodyPr/>
          <a:lstStyle/>
          <a:p>
            <a:r>
              <a:rPr lang="en-US" dirty="0" smtClean="0"/>
              <a:t>Data Mining Applications</a:t>
            </a:r>
          </a:p>
          <a:p>
            <a:r>
              <a:rPr lang="en-US" dirty="0" smtClean="0"/>
              <a:t>Jerry Post</a:t>
            </a:r>
          </a:p>
          <a:p>
            <a:r>
              <a:rPr lang="en-US" sz="1600" dirty="0" smtClean="0"/>
              <a:t>Copyright </a:t>
            </a:r>
            <a:r>
              <a:rPr lang="en-US" sz="1600" smtClean="0"/>
              <a:t>© </a:t>
            </a:r>
            <a:r>
              <a:rPr lang="en-US" sz="1600" smtClean="0"/>
              <a:t>2013</a:t>
            </a:r>
            <a:endParaRPr lang="en-US" sz="1600" dirty="0" smtClean="0"/>
          </a:p>
        </p:txBody>
      </p:sp>
      <p:sp>
        <p:nvSpPr>
          <p:cNvPr id="4" name="TextBox 3"/>
          <p:cNvSpPr txBox="1"/>
          <p:nvPr/>
        </p:nvSpPr>
        <p:spPr>
          <a:xfrm>
            <a:off x="5328355" y="5892237"/>
            <a:ext cx="2077155" cy="369332"/>
          </a:xfrm>
          <a:prstGeom prst="rect">
            <a:avLst/>
          </a:prstGeom>
          <a:noFill/>
        </p:spPr>
        <p:txBody>
          <a:bodyPr wrap="square" rtlCol="0">
            <a:spAutoFit/>
          </a:bodyPr>
          <a:lstStyle/>
          <a:p>
            <a:r>
              <a:rPr lang="en-US" dirty="0" smtClean="0">
                <a:hlinkClick r:id="rId2" action="ppaction://hlinksldjump"/>
              </a:rPr>
              <a:t>Geographic section</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Business Applications</a:t>
            </a:r>
            <a:endParaRPr lang="en-US" dirty="0"/>
          </a:p>
        </p:txBody>
      </p:sp>
      <p:sp>
        <p:nvSpPr>
          <p:cNvPr id="3" name="Content Placeholder 2"/>
          <p:cNvSpPr>
            <a:spLocks noGrp="1"/>
          </p:cNvSpPr>
          <p:nvPr>
            <p:ph idx="1"/>
          </p:nvPr>
        </p:nvSpPr>
        <p:spPr/>
        <p:txBody>
          <a:bodyPr>
            <a:normAutofit lnSpcReduction="10000"/>
          </a:bodyPr>
          <a:lstStyle/>
          <a:p>
            <a:r>
              <a:rPr lang="en-US" dirty="0" smtClean="0"/>
              <a:t>Most applications use clustering</a:t>
            </a:r>
          </a:p>
          <a:p>
            <a:pPr lvl="1"/>
            <a:r>
              <a:rPr lang="en-US" dirty="0" smtClean="0"/>
              <a:t>Discrete events or items where order is important</a:t>
            </a:r>
          </a:p>
          <a:p>
            <a:pPr lvl="1"/>
            <a:r>
              <a:rPr lang="en-US" dirty="0" smtClean="0"/>
              <a:t>Multiple, random paths through the items</a:t>
            </a:r>
          </a:p>
          <a:p>
            <a:r>
              <a:rPr lang="en-US" dirty="0" smtClean="0"/>
              <a:t>Typically involves customers to be random</a:t>
            </a:r>
          </a:p>
          <a:p>
            <a:r>
              <a:rPr lang="en-US" dirty="0" smtClean="0"/>
              <a:t>Production is usually a fixed sequence</a:t>
            </a:r>
          </a:p>
          <a:p>
            <a:r>
              <a:rPr lang="en-US" dirty="0" smtClean="0"/>
              <a:t>Sometimes possible to use time between events</a:t>
            </a:r>
          </a:p>
          <a:p>
            <a:pPr lvl="1"/>
            <a:r>
              <a:rPr lang="en-US" dirty="0" smtClean="0"/>
              <a:t>Adds random component</a:t>
            </a:r>
          </a:p>
          <a:p>
            <a:pPr lvl="1"/>
            <a:r>
              <a:rPr lang="en-US" dirty="0" smtClean="0"/>
              <a:t>Discretize: Define bins or categories</a:t>
            </a:r>
          </a:p>
        </p:txBody>
      </p:sp>
    </p:spTree>
    <p:extLst>
      <p:ext uri="{BB962C8B-B14F-4D97-AF65-F5344CB8AC3E}">
        <p14:creationId xmlns:p14="http://schemas.microsoft.com/office/powerpoint/2010/main" val="26419795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Organizing Data</a:t>
            </a:r>
            <a:endParaRPr lang="en-US" dirty="0"/>
          </a:p>
        </p:txBody>
      </p:sp>
      <p:sp>
        <p:nvSpPr>
          <p:cNvPr id="4" name="TextBox 3"/>
          <p:cNvSpPr txBox="1"/>
          <p:nvPr/>
        </p:nvSpPr>
        <p:spPr>
          <a:xfrm>
            <a:off x="1049867" y="1433689"/>
            <a:ext cx="4620880" cy="369332"/>
          </a:xfrm>
          <a:prstGeom prst="rect">
            <a:avLst/>
          </a:prstGeom>
          <a:noFill/>
        </p:spPr>
        <p:txBody>
          <a:bodyPr wrap="none" rtlCol="0">
            <a:spAutoFit/>
          </a:bodyPr>
          <a:lstStyle/>
          <a:p>
            <a:r>
              <a:rPr lang="en-US" dirty="0" smtClean="0"/>
              <a:t>The DNA example is easy to write and visualize:</a:t>
            </a:r>
            <a:endParaRPr lang="en-US" dirty="0"/>
          </a:p>
        </p:txBody>
      </p:sp>
      <p:sp>
        <p:nvSpPr>
          <p:cNvPr id="5" name="TextBox 4"/>
          <p:cNvSpPr txBox="1"/>
          <p:nvPr/>
        </p:nvSpPr>
        <p:spPr>
          <a:xfrm>
            <a:off x="2280356" y="2065867"/>
            <a:ext cx="2299797" cy="923330"/>
          </a:xfrm>
          <a:prstGeom prst="rect">
            <a:avLst/>
          </a:prstGeom>
          <a:noFill/>
        </p:spPr>
        <p:txBody>
          <a:bodyPr wrap="none" rtlCol="0">
            <a:spAutoFit/>
          </a:bodyPr>
          <a:lstStyle/>
          <a:p>
            <a:pPr marL="342900" indent="-342900">
              <a:buAutoNum type="arabicPeriod"/>
            </a:pPr>
            <a:r>
              <a:rPr lang="en-US" dirty="0" smtClean="0"/>
              <a:t>ACAGGTACTGGA… </a:t>
            </a:r>
          </a:p>
          <a:p>
            <a:pPr marL="342900" indent="-342900">
              <a:buAutoNum type="arabicPeriod"/>
            </a:pPr>
            <a:r>
              <a:rPr lang="en-US" dirty="0" smtClean="0"/>
              <a:t>CCAGGAATACGG… </a:t>
            </a:r>
          </a:p>
          <a:p>
            <a:pPr marL="342900" indent="-342900">
              <a:buAutoNum type="arabicPeriod"/>
            </a:pPr>
            <a:r>
              <a:rPr lang="en-US" dirty="0" smtClean="0"/>
              <a:t>ACATTACTGAAG… </a:t>
            </a:r>
          </a:p>
        </p:txBody>
      </p:sp>
      <p:sp>
        <p:nvSpPr>
          <p:cNvPr id="6" name="TextBox 5"/>
          <p:cNvSpPr txBox="1"/>
          <p:nvPr/>
        </p:nvSpPr>
        <p:spPr>
          <a:xfrm>
            <a:off x="1140178" y="4289779"/>
            <a:ext cx="6186312" cy="923330"/>
          </a:xfrm>
          <a:prstGeom prst="rect">
            <a:avLst/>
          </a:prstGeom>
          <a:noFill/>
        </p:spPr>
        <p:txBody>
          <a:bodyPr wrap="square" rtlCol="0">
            <a:spAutoFit/>
          </a:bodyPr>
          <a:lstStyle/>
          <a:p>
            <a:r>
              <a:rPr lang="en-US" dirty="0" smtClean="0"/>
              <a:t>Each string represents a sequence for a single individual.</a:t>
            </a:r>
          </a:p>
          <a:p>
            <a:r>
              <a:rPr lang="en-US" dirty="0" smtClean="0"/>
              <a:t>The order is contained within the data string (left-to-right).</a:t>
            </a:r>
          </a:p>
          <a:p>
            <a:r>
              <a:rPr lang="en-US" dirty="0" smtClean="0"/>
              <a:t>Additional data might exist for each individual (gender, age, …)</a:t>
            </a:r>
            <a:endParaRPr lang="en-US" dirty="0"/>
          </a:p>
        </p:txBody>
      </p:sp>
      <p:sp>
        <p:nvSpPr>
          <p:cNvPr id="7" name="TextBox 6"/>
          <p:cNvSpPr txBox="1"/>
          <p:nvPr/>
        </p:nvSpPr>
        <p:spPr>
          <a:xfrm>
            <a:off x="1456266" y="3138311"/>
            <a:ext cx="1356462" cy="923330"/>
          </a:xfrm>
          <a:prstGeom prst="rect">
            <a:avLst/>
          </a:prstGeom>
          <a:noFill/>
        </p:spPr>
        <p:txBody>
          <a:bodyPr wrap="none" rtlCol="0">
            <a:spAutoFit/>
          </a:bodyPr>
          <a:lstStyle/>
          <a:p>
            <a:pPr marL="342900" indent="-342900">
              <a:buAutoNum type="arabicPeriod"/>
            </a:pPr>
            <a:r>
              <a:rPr lang="en-US" dirty="0" smtClean="0"/>
              <a:t>M, 32, …</a:t>
            </a:r>
          </a:p>
          <a:p>
            <a:pPr marL="342900" indent="-342900">
              <a:buAutoNum type="arabicPeriod"/>
            </a:pPr>
            <a:r>
              <a:rPr lang="en-US" dirty="0" smtClean="0"/>
              <a:t>F, 45, …</a:t>
            </a:r>
          </a:p>
          <a:p>
            <a:pPr marL="342900" indent="-342900">
              <a:buAutoNum type="arabicPeriod"/>
            </a:pPr>
            <a:r>
              <a:rPr lang="en-US" dirty="0" smtClean="0"/>
              <a:t>M, 62, …</a:t>
            </a:r>
            <a:endParaRPr lang="en-US" dirty="0"/>
          </a:p>
        </p:txBody>
      </p:sp>
    </p:spTree>
    <p:extLst>
      <p:ext uri="{BB962C8B-B14F-4D97-AF65-F5344CB8AC3E}">
        <p14:creationId xmlns:p14="http://schemas.microsoft.com/office/powerpoint/2010/main" val="9312082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Organizing Web Log Data</a:t>
            </a:r>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2371735640"/>
              </p:ext>
            </p:extLst>
          </p:nvPr>
        </p:nvGraphicFramePr>
        <p:xfrm>
          <a:off x="259644" y="1670822"/>
          <a:ext cx="8635539" cy="1962912"/>
        </p:xfrm>
        <a:graphic>
          <a:graphicData uri="http://schemas.openxmlformats.org/drawingml/2006/table">
            <a:tbl>
              <a:tblPr firstRow="1" firstCol="1" bandRow="1">
                <a:tableStyleId>{5940675A-B579-460E-94D1-54222C63F5DA}</a:tableStyleId>
              </a:tblPr>
              <a:tblGrid>
                <a:gridCol w="286476"/>
                <a:gridCol w="1166967"/>
                <a:gridCol w="755741"/>
                <a:gridCol w="908205"/>
                <a:gridCol w="1170714"/>
                <a:gridCol w="890361"/>
                <a:gridCol w="484032"/>
                <a:gridCol w="1607864"/>
                <a:gridCol w="702846"/>
                <a:gridCol w="662333"/>
              </a:tblGrid>
              <a:tr h="234096">
                <a:tc>
                  <a:txBody>
                    <a:bodyPr/>
                    <a:lstStyle/>
                    <a:p>
                      <a:pPr marL="0" marR="0">
                        <a:lnSpc>
                          <a:spcPct val="115000"/>
                        </a:lnSpc>
                        <a:spcBef>
                          <a:spcPts val="0"/>
                        </a:spcBef>
                        <a:spcAft>
                          <a:spcPts val="0"/>
                        </a:spcAft>
                      </a:pPr>
                      <a:r>
                        <a:rPr lang="en-US" sz="1400" dirty="0">
                          <a:effectLst/>
                        </a:rPr>
                        <a:t>ID</a:t>
                      </a:r>
                      <a:endParaRPr lang="en-US" sz="1400" dirty="0">
                        <a:effectLst/>
                        <a:latin typeface="Century Schoolbook"/>
                        <a:ea typeface="Calibri"/>
                        <a:cs typeface="Times New Roman"/>
                      </a:endParaRPr>
                    </a:p>
                  </a:txBody>
                  <a:tcPr marL="41638" marR="41638" marT="0" marB="0" anchor="b"/>
                </a:tc>
                <a:tc>
                  <a:txBody>
                    <a:bodyPr/>
                    <a:lstStyle/>
                    <a:p>
                      <a:pPr marL="0" marR="0">
                        <a:lnSpc>
                          <a:spcPct val="115000"/>
                        </a:lnSpc>
                        <a:spcBef>
                          <a:spcPts val="0"/>
                        </a:spcBef>
                        <a:spcAft>
                          <a:spcPts val="0"/>
                        </a:spcAft>
                      </a:pPr>
                      <a:r>
                        <a:rPr lang="en-US" sz="1400">
                          <a:effectLst/>
                        </a:rPr>
                        <a:t>WebDateTime</a:t>
                      </a:r>
                      <a:endParaRPr lang="en-US" sz="1400">
                        <a:effectLst/>
                        <a:latin typeface="Century Schoolbook"/>
                        <a:ea typeface="Calibri"/>
                        <a:cs typeface="Times New Roman"/>
                      </a:endParaRPr>
                    </a:p>
                  </a:txBody>
                  <a:tcPr marL="41638" marR="41638" marT="0" marB="0" anchor="b"/>
                </a:tc>
                <a:tc>
                  <a:txBody>
                    <a:bodyPr/>
                    <a:lstStyle/>
                    <a:p>
                      <a:pPr marL="0" marR="0">
                        <a:lnSpc>
                          <a:spcPct val="115000"/>
                        </a:lnSpc>
                        <a:spcBef>
                          <a:spcPts val="0"/>
                        </a:spcBef>
                        <a:spcAft>
                          <a:spcPts val="0"/>
                        </a:spcAft>
                      </a:pPr>
                      <a:r>
                        <a:rPr lang="en-US" sz="1400">
                          <a:effectLst/>
                        </a:rPr>
                        <a:t>SCStatus</a:t>
                      </a:r>
                      <a:endParaRPr lang="en-US" sz="1400">
                        <a:effectLst/>
                        <a:latin typeface="Century Schoolbook"/>
                        <a:ea typeface="Calibri"/>
                        <a:cs typeface="Times New Roman"/>
                      </a:endParaRPr>
                    </a:p>
                  </a:txBody>
                  <a:tcPr marL="41638" marR="41638" marT="0" marB="0" anchor="b"/>
                </a:tc>
                <a:tc>
                  <a:txBody>
                    <a:bodyPr/>
                    <a:lstStyle/>
                    <a:p>
                      <a:pPr marL="0" marR="0">
                        <a:lnSpc>
                          <a:spcPct val="115000"/>
                        </a:lnSpc>
                        <a:spcBef>
                          <a:spcPts val="0"/>
                        </a:spcBef>
                        <a:spcAft>
                          <a:spcPts val="0"/>
                        </a:spcAft>
                      </a:pPr>
                      <a:r>
                        <a:rPr lang="en-US" sz="1400">
                          <a:effectLst/>
                        </a:rPr>
                        <a:t>TimeTaken</a:t>
                      </a:r>
                      <a:endParaRPr lang="en-US" sz="1400">
                        <a:effectLst/>
                        <a:latin typeface="Century Schoolbook"/>
                        <a:ea typeface="Calibri"/>
                        <a:cs typeface="Times New Roman"/>
                      </a:endParaRPr>
                    </a:p>
                  </a:txBody>
                  <a:tcPr marL="41638" marR="41638" marT="0" marB="0" anchor="b"/>
                </a:tc>
                <a:tc>
                  <a:txBody>
                    <a:bodyPr/>
                    <a:lstStyle/>
                    <a:p>
                      <a:pPr marL="0" marR="0">
                        <a:lnSpc>
                          <a:spcPct val="115000"/>
                        </a:lnSpc>
                        <a:spcBef>
                          <a:spcPts val="0"/>
                        </a:spcBef>
                        <a:spcAft>
                          <a:spcPts val="0"/>
                        </a:spcAft>
                      </a:pPr>
                      <a:r>
                        <a:rPr lang="en-US" sz="1400" dirty="0" err="1">
                          <a:effectLst/>
                        </a:rPr>
                        <a:t>UserIP</a:t>
                      </a:r>
                      <a:endParaRPr lang="en-US" sz="1400" dirty="0">
                        <a:effectLst/>
                        <a:latin typeface="Century Schoolbook"/>
                        <a:ea typeface="Calibri"/>
                        <a:cs typeface="Times New Roman"/>
                      </a:endParaRPr>
                    </a:p>
                  </a:txBody>
                  <a:tcPr marL="41638" marR="41638" marT="0" marB="0" anchor="b"/>
                </a:tc>
                <a:tc>
                  <a:txBody>
                    <a:bodyPr/>
                    <a:lstStyle/>
                    <a:p>
                      <a:pPr marL="0" marR="0">
                        <a:lnSpc>
                          <a:spcPct val="115000"/>
                        </a:lnSpc>
                        <a:spcBef>
                          <a:spcPts val="0"/>
                        </a:spcBef>
                        <a:spcAft>
                          <a:spcPts val="0"/>
                        </a:spcAft>
                      </a:pPr>
                      <a:r>
                        <a:rPr lang="en-US" sz="1400" dirty="0" err="1">
                          <a:effectLst/>
                        </a:rPr>
                        <a:t>CSMethod</a:t>
                      </a:r>
                      <a:endParaRPr lang="en-US" sz="1400" dirty="0">
                        <a:effectLst/>
                        <a:latin typeface="Century Schoolbook"/>
                        <a:ea typeface="Calibri"/>
                        <a:cs typeface="Times New Roman"/>
                      </a:endParaRPr>
                    </a:p>
                  </a:txBody>
                  <a:tcPr marL="41638" marR="41638" marT="0" marB="0" anchor="b"/>
                </a:tc>
                <a:tc>
                  <a:txBody>
                    <a:bodyPr/>
                    <a:lstStyle/>
                    <a:p>
                      <a:pPr marL="0" marR="0">
                        <a:lnSpc>
                          <a:spcPct val="115000"/>
                        </a:lnSpc>
                        <a:spcBef>
                          <a:spcPts val="0"/>
                        </a:spcBef>
                        <a:spcAft>
                          <a:spcPts val="0"/>
                        </a:spcAft>
                      </a:pPr>
                      <a:r>
                        <a:rPr lang="en-US" sz="1400">
                          <a:effectLst/>
                        </a:rPr>
                        <a:t>Bytes</a:t>
                      </a:r>
                      <a:endParaRPr lang="en-US" sz="1400">
                        <a:effectLst/>
                        <a:latin typeface="Century Schoolbook"/>
                        <a:ea typeface="Calibri"/>
                        <a:cs typeface="Times New Roman"/>
                      </a:endParaRPr>
                    </a:p>
                  </a:txBody>
                  <a:tcPr marL="41638" marR="41638" marT="0" marB="0" anchor="b"/>
                </a:tc>
                <a:tc>
                  <a:txBody>
                    <a:bodyPr/>
                    <a:lstStyle/>
                    <a:p>
                      <a:pPr marL="0" marR="0">
                        <a:lnSpc>
                          <a:spcPct val="115000"/>
                        </a:lnSpc>
                        <a:spcBef>
                          <a:spcPts val="0"/>
                        </a:spcBef>
                        <a:spcAft>
                          <a:spcPts val="0"/>
                        </a:spcAft>
                      </a:pPr>
                      <a:r>
                        <a:rPr lang="en-US" sz="1400" dirty="0" err="1">
                          <a:effectLst/>
                        </a:rPr>
                        <a:t>URIStem</a:t>
                      </a:r>
                      <a:endParaRPr lang="en-US" sz="1400" dirty="0">
                        <a:effectLst/>
                        <a:latin typeface="Century Schoolbook"/>
                        <a:ea typeface="Calibri"/>
                        <a:cs typeface="Times New Roman"/>
                      </a:endParaRPr>
                    </a:p>
                  </a:txBody>
                  <a:tcPr marL="41638" marR="41638" marT="0" marB="0" anchor="b"/>
                </a:tc>
                <a:tc>
                  <a:txBody>
                    <a:bodyPr/>
                    <a:lstStyle/>
                    <a:p>
                      <a:pPr marL="0" marR="0">
                        <a:lnSpc>
                          <a:spcPct val="115000"/>
                        </a:lnSpc>
                        <a:spcBef>
                          <a:spcPts val="0"/>
                        </a:spcBef>
                        <a:spcAft>
                          <a:spcPts val="0"/>
                        </a:spcAft>
                      </a:pPr>
                      <a:r>
                        <a:rPr lang="en-US" sz="1400">
                          <a:effectLst/>
                        </a:rPr>
                        <a:t>CSBytes</a:t>
                      </a:r>
                      <a:endParaRPr lang="en-US" sz="1400">
                        <a:effectLst/>
                        <a:latin typeface="Century Schoolbook"/>
                        <a:ea typeface="Calibri"/>
                        <a:cs typeface="Times New Roman"/>
                      </a:endParaRPr>
                    </a:p>
                  </a:txBody>
                  <a:tcPr marL="41638" marR="41638" marT="0" marB="0" anchor="b"/>
                </a:tc>
                <a:tc>
                  <a:txBody>
                    <a:bodyPr/>
                    <a:lstStyle/>
                    <a:p>
                      <a:pPr marL="0" marR="0">
                        <a:lnSpc>
                          <a:spcPct val="115000"/>
                        </a:lnSpc>
                        <a:spcBef>
                          <a:spcPts val="0"/>
                        </a:spcBef>
                        <a:spcAft>
                          <a:spcPts val="0"/>
                        </a:spcAft>
                      </a:pPr>
                      <a:r>
                        <a:rPr lang="en-US" sz="1400">
                          <a:effectLst/>
                        </a:rPr>
                        <a:t>Referer</a:t>
                      </a:r>
                      <a:endParaRPr lang="en-US" sz="1400">
                        <a:effectLst/>
                        <a:latin typeface="Century Schoolbook"/>
                        <a:ea typeface="Calibri"/>
                        <a:cs typeface="Times New Roman"/>
                      </a:endParaRPr>
                    </a:p>
                  </a:txBody>
                  <a:tcPr marL="41638" marR="41638" marT="0" marB="0" anchor="b"/>
                </a:tc>
              </a:tr>
              <a:tr h="234096">
                <a:tc>
                  <a:txBody>
                    <a:bodyPr/>
                    <a:lstStyle/>
                    <a:p>
                      <a:pPr marL="0" marR="0" algn="r">
                        <a:lnSpc>
                          <a:spcPct val="115000"/>
                        </a:lnSpc>
                        <a:spcBef>
                          <a:spcPts val="0"/>
                        </a:spcBef>
                        <a:spcAft>
                          <a:spcPts val="0"/>
                        </a:spcAft>
                      </a:pPr>
                      <a:r>
                        <a:rPr lang="en-US" sz="1400">
                          <a:effectLst/>
                        </a:rPr>
                        <a:t>1</a:t>
                      </a:r>
                      <a:endParaRPr lang="en-US" sz="1400">
                        <a:effectLst/>
                        <a:latin typeface="Century Schoolbook"/>
                        <a:ea typeface="Calibri"/>
                        <a:cs typeface="Times New Roman"/>
                      </a:endParaRPr>
                    </a:p>
                  </a:txBody>
                  <a:tcPr marL="41638" marR="41638" marT="0" marB="0" anchor="b"/>
                </a:tc>
                <a:tc>
                  <a:txBody>
                    <a:bodyPr/>
                    <a:lstStyle/>
                    <a:p>
                      <a:pPr marL="0" marR="0" algn="r">
                        <a:lnSpc>
                          <a:spcPct val="115000"/>
                        </a:lnSpc>
                        <a:spcBef>
                          <a:spcPts val="0"/>
                        </a:spcBef>
                        <a:spcAft>
                          <a:spcPts val="0"/>
                        </a:spcAft>
                      </a:pPr>
                      <a:r>
                        <a:rPr lang="en-US" sz="1400" dirty="0">
                          <a:effectLst/>
                        </a:rPr>
                        <a:t>01:28.0</a:t>
                      </a:r>
                      <a:endParaRPr lang="en-US" sz="1400" dirty="0">
                        <a:effectLst/>
                        <a:latin typeface="Century Schoolbook"/>
                        <a:ea typeface="Calibri"/>
                        <a:cs typeface="Times New Roman"/>
                      </a:endParaRPr>
                    </a:p>
                  </a:txBody>
                  <a:tcPr marL="41638" marR="41638" marT="0" marB="0" anchor="b"/>
                </a:tc>
                <a:tc>
                  <a:txBody>
                    <a:bodyPr/>
                    <a:lstStyle/>
                    <a:p>
                      <a:pPr marL="0" marR="0" algn="r">
                        <a:lnSpc>
                          <a:spcPct val="115000"/>
                        </a:lnSpc>
                        <a:spcBef>
                          <a:spcPts val="0"/>
                        </a:spcBef>
                        <a:spcAft>
                          <a:spcPts val="0"/>
                        </a:spcAft>
                      </a:pPr>
                      <a:r>
                        <a:rPr lang="en-US" sz="1400">
                          <a:effectLst/>
                        </a:rPr>
                        <a:t>200</a:t>
                      </a:r>
                      <a:endParaRPr lang="en-US" sz="1400">
                        <a:effectLst/>
                        <a:latin typeface="Century Schoolbook"/>
                        <a:ea typeface="Calibri"/>
                        <a:cs typeface="Times New Roman"/>
                      </a:endParaRPr>
                    </a:p>
                  </a:txBody>
                  <a:tcPr marL="41638" marR="41638" marT="0" marB="0" anchor="b"/>
                </a:tc>
                <a:tc>
                  <a:txBody>
                    <a:bodyPr/>
                    <a:lstStyle/>
                    <a:p>
                      <a:pPr marL="0" marR="0" algn="r">
                        <a:lnSpc>
                          <a:spcPct val="115000"/>
                        </a:lnSpc>
                        <a:spcBef>
                          <a:spcPts val="0"/>
                        </a:spcBef>
                        <a:spcAft>
                          <a:spcPts val="0"/>
                        </a:spcAft>
                      </a:pPr>
                      <a:r>
                        <a:rPr lang="en-US" sz="1400">
                          <a:effectLst/>
                        </a:rPr>
                        <a:t>250</a:t>
                      </a:r>
                      <a:endParaRPr lang="en-US" sz="1400">
                        <a:effectLst/>
                        <a:latin typeface="Century Schoolbook"/>
                        <a:ea typeface="Calibri"/>
                        <a:cs typeface="Times New Roman"/>
                      </a:endParaRPr>
                    </a:p>
                  </a:txBody>
                  <a:tcPr marL="41638" marR="41638" marT="0" marB="0" anchor="b"/>
                </a:tc>
                <a:tc>
                  <a:txBody>
                    <a:bodyPr/>
                    <a:lstStyle/>
                    <a:p>
                      <a:pPr marL="0" marR="0">
                        <a:lnSpc>
                          <a:spcPct val="115000"/>
                        </a:lnSpc>
                        <a:spcBef>
                          <a:spcPts val="0"/>
                        </a:spcBef>
                        <a:spcAft>
                          <a:spcPts val="0"/>
                        </a:spcAft>
                      </a:pPr>
                      <a:r>
                        <a:rPr lang="en-US" sz="1400">
                          <a:effectLst/>
                        </a:rPr>
                        <a:t>207.46.199.39</a:t>
                      </a:r>
                      <a:endParaRPr lang="en-US" sz="1400">
                        <a:effectLst/>
                        <a:latin typeface="Century Schoolbook"/>
                        <a:ea typeface="Calibri"/>
                        <a:cs typeface="Times New Roman"/>
                      </a:endParaRPr>
                    </a:p>
                  </a:txBody>
                  <a:tcPr marL="41638" marR="41638" marT="0" marB="0" anchor="b"/>
                </a:tc>
                <a:tc>
                  <a:txBody>
                    <a:bodyPr/>
                    <a:lstStyle/>
                    <a:p>
                      <a:pPr marL="0" marR="0">
                        <a:lnSpc>
                          <a:spcPct val="115000"/>
                        </a:lnSpc>
                        <a:spcBef>
                          <a:spcPts val="0"/>
                        </a:spcBef>
                        <a:spcAft>
                          <a:spcPts val="0"/>
                        </a:spcAft>
                      </a:pPr>
                      <a:r>
                        <a:rPr lang="en-US" sz="1400" dirty="0">
                          <a:effectLst/>
                        </a:rPr>
                        <a:t>GET</a:t>
                      </a:r>
                      <a:endParaRPr lang="en-US" sz="1400" dirty="0">
                        <a:effectLst/>
                        <a:latin typeface="Century Schoolbook"/>
                        <a:ea typeface="Calibri"/>
                        <a:cs typeface="Times New Roman"/>
                      </a:endParaRPr>
                    </a:p>
                  </a:txBody>
                  <a:tcPr marL="41638" marR="41638" marT="0" marB="0" anchor="b"/>
                </a:tc>
                <a:tc>
                  <a:txBody>
                    <a:bodyPr/>
                    <a:lstStyle/>
                    <a:p>
                      <a:pPr marL="0" marR="0" algn="r">
                        <a:lnSpc>
                          <a:spcPct val="115000"/>
                        </a:lnSpc>
                        <a:spcBef>
                          <a:spcPts val="0"/>
                        </a:spcBef>
                        <a:spcAft>
                          <a:spcPts val="0"/>
                        </a:spcAft>
                      </a:pPr>
                      <a:r>
                        <a:rPr lang="en-US" sz="1400">
                          <a:effectLst/>
                        </a:rPr>
                        <a:t>29247</a:t>
                      </a:r>
                      <a:endParaRPr lang="en-US" sz="1400">
                        <a:effectLst/>
                        <a:latin typeface="Century Schoolbook"/>
                        <a:ea typeface="Calibri"/>
                        <a:cs typeface="Times New Roman"/>
                      </a:endParaRPr>
                    </a:p>
                  </a:txBody>
                  <a:tcPr marL="41638" marR="41638" marT="0" marB="0" anchor="b"/>
                </a:tc>
                <a:tc>
                  <a:txBody>
                    <a:bodyPr/>
                    <a:lstStyle/>
                    <a:p>
                      <a:pPr marL="0" marR="0">
                        <a:lnSpc>
                          <a:spcPct val="115000"/>
                        </a:lnSpc>
                        <a:spcBef>
                          <a:spcPts val="0"/>
                        </a:spcBef>
                        <a:spcAft>
                          <a:spcPts val="0"/>
                        </a:spcAft>
                      </a:pPr>
                      <a:r>
                        <a:rPr lang="en-US" sz="1400">
                          <a:effectLst/>
                        </a:rPr>
                        <a:t>/DBMS/DBMSSyllabus.html</a:t>
                      </a:r>
                      <a:endParaRPr lang="en-US" sz="1400">
                        <a:effectLst/>
                        <a:latin typeface="Century Schoolbook"/>
                        <a:ea typeface="Calibri"/>
                        <a:cs typeface="Times New Roman"/>
                      </a:endParaRPr>
                    </a:p>
                  </a:txBody>
                  <a:tcPr marL="41638" marR="41638" marT="0" marB="0" anchor="b"/>
                </a:tc>
                <a:tc>
                  <a:txBody>
                    <a:bodyPr/>
                    <a:lstStyle/>
                    <a:p>
                      <a:pPr marL="0" marR="0" algn="r">
                        <a:lnSpc>
                          <a:spcPct val="115000"/>
                        </a:lnSpc>
                        <a:spcBef>
                          <a:spcPts val="0"/>
                        </a:spcBef>
                        <a:spcAft>
                          <a:spcPts val="0"/>
                        </a:spcAft>
                      </a:pPr>
                      <a:r>
                        <a:rPr lang="en-US" sz="1400">
                          <a:effectLst/>
                        </a:rPr>
                        <a:t>344</a:t>
                      </a:r>
                      <a:endParaRPr lang="en-US" sz="1400">
                        <a:effectLst/>
                        <a:latin typeface="Century Schoolbook"/>
                        <a:ea typeface="Calibri"/>
                        <a:cs typeface="Times New Roman"/>
                      </a:endParaRPr>
                    </a:p>
                  </a:txBody>
                  <a:tcPr marL="41638" marR="41638" marT="0" marB="0" anchor="b"/>
                </a:tc>
                <a:tc>
                  <a:txBody>
                    <a:bodyPr/>
                    <a:lstStyle/>
                    <a:p>
                      <a:pPr marL="0" marR="0">
                        <a:lnSpc>
                          <a:spcPct val="115000"/>
                        </a:lnSpc>
                        <a:spcBef>
                          <a:spcPts val="0"/>
                        </a:spcBef>
                        <a:spcAft>
                          <a:spcPts val="0"/>
                        </a:spcAft>
                      </a:pPr>
                      <a:r>
                        <a:rPr lang="en-US" sz="1400">
                          <a:effectLst/>
                        </a:rPr>
                        <a:t>NULL</a:t>
                      </a:r>
                      <a:endParaRPr lang="en-US" sz="1400">
                        <a:effectLst/>
                        <a:latin typeface="Century Schoolbook"/>
                        <a:ea typeface="Calibri"/>
                        <a:cs typeface="Times New Roman"/>
                      </a:endParaRPr>
                    </a:p>
                  </a:txBody>
                  <a:tcPr marL="41638" marR="41638" marT="0" marB="0" anchor="b"/>
                </a:tc>
              </a:tr>
              <a:tr h="234096">
                <a:tc>
                  <a:txBody>
                    <a:bodyPr/>
                    <a:lstStyle/>
                    <a:p>
                      <a:pPr marL="0" marR="0" algn="r">
                        <a:lnSpc>
                          <a:spcPct val="115000"/>
                        </a:lnSpc>
                        <a:spcBef>
                          <a:spcPts val="0"/>
                        </a:spcBef>
                        <a:spcAft>
                          <a:spcPts val="0"/>
                        </a:spcAft>
                      </a:pPr>
                      <a:r>
                        <a:rPr lang="en-US" sz="1400">
                          <a:effectLst/>
                        </a:rPr>
                        <a:t>2</a:t>
                      </a:r>
                      <a:endParaRPr lang="en-US" sz="1400">
                        <a:effectLst/>
                        <a:latin typeface="Century Schoolbook"/>
                        <a:ea typeface="Calibri"/>
                        <a:cs typeface="Times New Roman"/>
                      </a:endParaRPr>
                    </a:p>
                  </a:txBody>
                  <a:tcPr marL="41638" marR="41638" marT="0" marB="0" anchor="b"/>
                </a:tc>
                <a:tc>
                  <a:txBody>
                    <a:bodyPr/>
                    <a:lstStyle/>
                    <a:p>
                      <a:pPr marL="0" marR="0" algn="r">
                        <a:lnSpc>
                          <a:spcPct val="115000"/>
                        </a:lnSpc>
                        <a:spcBef>
                          <a:spcPts val="0"/>
                        </a:spcBef>
                        <a:spcAft>
                          <a:spcPts val="0"/>
                        </a:spcAft>
                      </a:pPr>
                      <a:r>
                        <a:rPr lang="en-US" sz="1400">
                          <a:effectLst/>
                        </a:rPr>
                        <a:t>03:11.0</a:t>
                      </a:r>
                      <a:endParaRPr lang="en-US" sz="1400">
                        <a:effectLst/>
                        <a:latin typeface="Century Schoolbook"/>
                        <a:ea typeface="Calibri"/>
                        <a:cs typeface="Times New Roman"/>
                      </a:endParaRPr>
                    </a:p>
                  </a:txBody>
                  <a:tcPr marL="41638" marR="41638" marT="0" marB="0" anchor="b"/>
                </a:tc>
                <a:tc>
                  <a:txBody>
                    <a:bodyPr/>
                    <a:lstStyle/>
                    <a:p>
                      <a:pPr marL="0" marR="0" algn="r">
                        <a:lnSpc>
                          <a:spcPct val="115000"/>
                        </a:lnSpc>
                        <a:spcBef>
                          <a:spcPts val="0"/>
                        </a:spcBef>
                        <a:spcAft>
                          <a:spcPts val="0"/>
                        </a:spcAft>
                      </a:pPr>
                      <a:r>
                        <a:rPr lang="en-US" sz="1400">
                          <a:effectLst/>
                        </a:rPr>
                        <a:t>200</a:t>
                      </a:r>
                      <a:endParaRPr lang="en-US" sz="1400">
                        <a:effectLst/>
                        <a:latin typeface="Century Schoolbook"/>
                        <a:ea typeface="Calibri"/>
                        <a:cs typeface="Times New Roman"/>
                      </a:endParaRPr>
                    </a:p>
                  </a:txBody>
                  <a:tcPr marL="41638" marR="41638" marT="0" marB="0" anchor="b"/>
                </a:tc>
                <a:tc>
                  <a:txBody>
                    <a:bodyPr/>
                    <a:lstStyle/>
                    <a:p>
                      <a:pPr marL="0" marR="0" algn="r">
                        <a:lnSpc>
                          <a:spcPct val="115000"/>
                        </a:lnSpc>
                        <a:spcBef>
                          <a:spcPts val="0"/>
                        </a:spcBef>
                        <a:spcAft>
                          <a:spcPts val="0"/>
                        </a:spcAft>
                      </a:pPr>
                      <a:r>
                        <a:rPr lang="en-US" sz="1400">
                          <a:effectLst/>
                        </a:rPr>
                        <a:t>46</a:t>
                      </a:r>
                      <a:endParaRPr lang="en-US" sz="1400">
                        <a:effectLst/>
                        <a:latin typeface="Century Schoolbook"/>
                        <a:ea typeface="Calibri"/>
                        <a:cs typeface="Times New Roman"/>
                      </a:endParaRPr>
                    </a:p>
                  </a:txBody>
                  <a:tcPr marL="41638" marR="41638" marT="0" marB="0" anchor="b"/>
                </a:tc>
                <a:tc>
                  <a:txBody>
                    <a:bodyPr/>
                    <a:lstStyle/>
                    <a:p>
                      <a:pPr marL="0" marR="0">
                        <a:lnSpc>
                          <a:spcPct val="115000"/>
                        </a:lnSpc>
                        <a:spcBef>
                          <a:spcPts val="0"/>
                        </a:spcBef>
                        <a:spcAft>
                          <a:spcPts val="0"/>
                        </a:spcAft>
                      </a:pPr>
                      <a:r>
                        <a:rPr lang="en-US" sz="1400">
                          <a:effectLst/>
                        </a:rPr>
                        <a:t>173.192.34.91</a:t>
                      </a:r>
                      <a:endParaRPr lang="en-US" sz="1400">
                        <a:effectLst/>
                        <a:latin typeface="Century Schoolbook"/>
                        <a:ea typeface="Calibri"/>
                        <a:cs typeface="Times New Roman"/>
                      </a:endParaRPr>
                    </a:p>
                  </a:txBody>
                  <a:tcPr marL="41638" marR="41638" marT="0" marB="0" anchor="b"/>
                </a:tc>
                <a:tc>
                  <a:txBody>
                    <a:bodyPr/>
                    <a:lstStyle/>
                    <a:p>
                      <a:pPr marL="0" marR="0">
                        <a:lnSpc>
                          <a:spcPct val="115000"/>
                        </a:lnSpc>
                        <a:spcBef>
                          <a:spcPts val="0"/>
                        </a:spcBef>
                        <a:spcAft>
                          <a:spcPts val="0"/>
                        </a:spcAft>
                      </a:pPr>
                      <a:r>
                        <a:rPr lang="en-US" sz="1400" dirty="0">
                          <a:effectLst/>
                        </a:rPr>
                        <a:t>GET</a:t>
                      </a:r>
                      <a:endParaRPr lang="en-US" sz="1400" dirty="0">
                        <a:effectLst/>
                        <a:latin typeface="Century Schoolbook"/>
                        <a:ea typeface="Calibri"/>
                        <a:cs typeface="Times New Roman"/>
                      </a:endParaRPr>
                    </a:p>
                  </a:txBody>
                  <a:tcPr marL="41638" marR="41638" marT="0" marB="0" anchor="b"/>
                </a:tc>
                <a:tc>
                  <a:txBody>
                    <a:bodyPr/>
                    <a:lstStyle/>
                    <a:p>
                      <a:pPr marL="0" marR="0" algn="r">
                        <a:lnSpc>
                          <a:spcPct val="115000"/>
                        </a:lnSpc>
                        <a:spcBef>
                          <a:spcPts val="0"/>
                        </a:spcBef>
                        <a:spcAft>
                          <a:spcPts val="0"/>
                        </a:spcAft>
                      </a:pPr>
                      <a:r>
                        <a:rPr lang="en-US" sz="1400">
                          <a:effectLst/>
                        </a:rPr>
                        <a:t>0</a:t>
                      </a:r>
                      <a:endParaRPr lang="en-US" sz="1400">
                        <a:effectLst/>
                        <a:latin typeface="Century Schoolbook"/>
                        <a:ea typeface="Calibri"/>
                        <a:cs typeface="Times New Roman"/>
                      </a:endParaRPr>
                    </a:p>
                  </a:txBody>
                  <a:tcPr marL="41638" marR="41638" marT="0" marB="0" anchor="b"/>
                </a:tc>
                <a:tc>
                  <a:txBody>
                    <a:bodyPr/>
                    <a:lstStyle/>
                    <a:p>
                      <a:pPr marL="0" marR="0">
                        <a:lnSpc>
                          <a:spcPct val="115000"/>
                        </a:lnSpc>
                        <a:spcBef>
                          <a:spcPts val="0"/>
                        </a:spcBef>
                        <a:spcAft>
                          <a:spcPts val="0"/>
                        </a:spcAft>
                      </a:pPr>
                      <a:r>
                        <a:rPr lang="en-US" sz="1400" dirty="0">
                          <a:effectLst/>
                        </a:rPr>
                        <a:t>/</a:t>
                      </a:r>
                      <a:endParaRPr lang="en-US" sz="1400" dirty="0">
                        <a:effectLst/>
                        <a:latin typeface="Century Schoolbook"/>
                        <a:ea typeface="Calibri"/>
                        <a:cs typeface="Times New Roman"/>
                      </a:endParaRPr>
                    </a:p>
                  </a:txBody>
                  <a:tcPr marL="41638" marR="41638" marT="0" marB="0" anchor="b"/>
                </a:tc>
                <a:tc>
                  <a:txBody>
                    <a:bodyPr/>
                    <a:lstStyle/>
                    <a:p>
                      <a:pPr marL="0" marR="0" algn="r">
                        <a:lnSpc>
                          <a:spcPct val="115000"/>
                        </a:lnSpc>
                        <a:spcBef>
                          <a:spcPts val="0"/>
                        </a:spcBef>
                        <a:spcAft>
                          <a:spcPts val="0"/>
                        </a:spcAft>
                      </a:pPr>
                      <a:r>
                        <a:rPr lang="en-US" sz="1400">
                          <a:effectLst/>
                        </a:rPr>
                        <a:t>162</a:t>
                      </a:r>
                      <a:endParaRPr lang="en-US" sz="1400">
                        <a:effectLst/>
                        <a:latin typeface="Century Schoolbook"/>
                        <a:ea typeface="Calibri"/>
                        <a:cs typeface="Times New Roman"/>
                      </a:endParaRPr>
                    </a:p>
                  </a:txBody>
                  <a:tcPr marL="41638" marR="41638" marT="0" marB="0" anchor="b"/>
                </a:tc>
                <a:tc>
                  <a:txBody>
                    <a:bodyPr/>
                    <a:lstStyle/>
                    <a:p>
                      <a:pPr marL="0" marR="0">
                        <a:lnSpc>
                          <a:spcPct val="115000"/>
                        </a:lnSpc>
                        <a:spcBef>
                          <a:spcPts val="0"/>
                        </a:spcBef>
                        <a:spcAft>
                          <a:spcPts val="0"/>
                        </a:spcAft>
                      </a:pPr>
                      <a:r>
                        <a:rPr lang="en-US" sz="1400">
                          <a:effectLst/>
                        </a:rPr>
                        <a:t>NULL</a:t>
                      </a:r>
                      <a:endParaRPr lang="en-US" sz="1400">
                        <a:effectLst/>
                        <a:latin typeface="Century Schoolbook"/>
                        <a:ea typeface="Calibri"/>
                        <a:cs typeface="Times New Roman"/>
                      </a:endParaRPr>
                    </a:p>
                  </a:txBody>
                  <a:tcPr marL="41638" marR="41638" marT="0" marB="0" anchor="b"/>
                </a:tc>
              </a:tr>
              <a:tr h="234096">
                <a:tc>
                  <a:txBody>
                    <a:bodyPr/>
                    <a:lstStyle/>
                    <a:p>
                      <a:pPr marL="0" marR="0" algn="r">
                        <a:lnSpc>
                          <a:spcPct val="115000"/>
                        </a:lnSpc>
                        <a:spcBef>
                          <a:spcPts val="0"/>
                        </a:spcBef>
                        <a:spcAft>
                          <a:spcPts val="0"/>
                        </a:spcAft>
                      </a:pPr>
                      <a:r>
                        <a:rPr lang="en-US" sz="1400">
                          <a:effectLst/>
                        </a:rPr>
                        <a:t>3</a:t>
                      </a:r>
                      <a:endParaRPr lang="en-US" sz="1400">
                        <a:effectLst/>
                        <a:latin typeface="Century Schoolbook"/>
                        <a:ea typeface="Calibri"/>
                        <a:cs typeface="Times New Roman"/>
                      </a:endParaRPr>
                    </a:p>
                  </a:txBody>
                  <a:tcPr marL="41638" marR="41638" marT="0" marB="0" anchor="b"/>
                </a:tc>
                <a:tc>
                  <a:txBody>
                    <a:bodyPr/>
                    <a:lstStyle/>
                    <a:p>
                      <a:pPr marL="0" marR="0" algn="r">
                        <a:lnSpc>
                          <a:spcPct val="115000"/>
                        </a:lnSpc>
                        <a:spcBef>
                          <a:spcPts val="0"/>
                        </a:spcBef>
                        <a:spcAft>
                          <a:spcPts val="0"/>
                        </a:spcAft>
                      </a:pPr>
                      <a:r>
                        <a:rPr lang="en-US" sz="1400">
                          <a:effectLst/>
                        </a:rPr>
                        <a:t>08:11.0</a:t>
                      </a:r>
                      <a:endParaRPr lang="en-US" sz="1400">
                        <a:effectLst/>
                        <a:latin typeface="Century Schoolbook"/>
                        <a:ea typeface="Calibri"/>
                        <a:cs typeface="Times New Roman"/>
                      </a:endParaRPr>
                    </a:p>
                  </a:txBody>
                  <a:tcPr marL="41638" marR="41638" marT="0" marB="0" anchor="b"/>
                </a:tc>
                <a:tc>
                  <a:txBody>
                    <a:bodyPr/>
                    <a:lstStyle/>
                    <a:p>
                      <a:pPr marL="0" marR="0" algn="r">
                        <a:lnSpc>
                          <a:spcPct val="115000"/>
                        </a:lnSpc>
                        <a:spcBef>
                          <a:spcPts val="0"/>
                        </a:spcBef>
                        <a:spcAft>
                          <a:spcPts val="0"/>
                        </a:spcAft>
                      </a:pPr>
                      <a:r>
                        <a:rPr lang="en-US" sz="1400">
                          <a:effectLst/>
                        </a:rPr>
                        <a:t>200</a:t>
                      </a:r>
                      <a:endParaRPr lang="en-US" sz="1400">
                        <a:effectLst/>
                        <a:latin typeface="Century Schoolbook"/>
                        <a:ea typeface="Calibri"/>
                        <a:cs typeface="Times New Roman"/>
                      </a:endParaRPr>
                    </a:p>
                  </a:txBody>
                  <a:tcPr marL="41638" marR="41638" marT="0" marB="0" anchor="b"/>
                </a:tc>
                <a:tc>
                  <a:txBody>
                    <a:bodyPr/>
                    <a:lstStyle/>
                    <a:p>
                      <a:pPr marL="0" marR="0" algn="r">
                        <a:lnSpc>
                          <a:spcPct val="115000"/>
                        </a:lnSpc>
                        <a:spcBef>
                          <a:spcPts val="0"/>
                        </a:spcBef>
                        <a:spcAft>
                          <a:spcPts val="0"/>
                        </a:spcAft>
                      </a:pPr>
                      <a:r>
                        <a:rPr lang="en-US" sz="1400">
                          <a:effectLst/>
                        </a:rPr>
                        <a:t>46</a:t>
                      </a:r>
                      <a:endParaRPr lang="en-US" sz="1400">
                        <a:effectLst/>
                        <a:latin typeface="Century Schoolbook"/>
                        <a:ea typeface="Calibri"/>
                        <a:cs typeface="Times New Roman"/>
                      </a:endParaRPr>
                    </a:p>
                  </a:txBody>
                  <a:tcPr marL="41638" marR="41638" marT="0" marB="0" anchor="b"/>
                </a:tc>
                <a:tc>
                  <a:txBody>
                    <a:bodyPr/>
                    <a:lstStyle/>
                    <a:p>
                      <a:pPr marL="0" marR="0">
                        <a:lnSpc>
                          <a:spcPct val="115000"/>
                        </a:lnSpc>
                        <a:spcBef>
                          <a:spcPts val="0"/>
                        </a:spcBef>
                        <a:spcAft>
                          <a:spcPts val="0"/>
                        </a:spcAft>
                      </a:pPr>
                      <a:r>
                        <a:rPr lang="en-US" sz="1400">
                          <a:effectLst/>
                        </a:rPr>
                        <a:t>173.192.34.91</a:t>
                      </a:r>
                      <a:endParaRPr lang="en-US" sz="1400">
                        <a:effectLst/>
                        <a:latin typeface="Century Schoolbook"/>
                        <a:ea typeface="Calibri"/>
                        <a:cs typeface="Times New Roman"/>
                      </a:endParaRPr>
                    </a:p>
                  </a:txBody>
                  <a:tcPr marL="41638" marR="41638" marT="0" marB="0" anchor="b"/>
                </a:tc>
                <a:tc>
                  <a:txBody>
                    <a:bodyPr/>
                    <a:lstStyle/>
                    <a:p>
                      <a:pPr marL="0" marR="0">
                        <a:lnSpc>
                          <a:spcPct val="115000"/>
                        </a:lnSpc>
                        <a:spcBef>
                          <a:spcPts val="0"/>
                        </a:spcBef>
                        <a:spcAft>
                          <a:spcPts val="0"/>
                        </a:spcAft>
                      </a:pPr>
                      <a:r>
                        <a:rPr lang="en-US" sz="1400" dirty="0">
                          <a:effectLst/>
                        </a:rPr>
                        <a:t>GET</a:t>
                      </a:r>
                      <a:endParaRPr lang="en-US" sz="1400" dirty="0">
                        <a:effectLst/>
                        <a:latin typeface="Century Schoolbook"/>
                        <a:ea typeface="Calibri"/>
                        <a:cs typeface="Times New Roman"/>
                      </a:endParaRPr>
                    </a:p>
                  </a:txBody>
                  <a:tcPr marL="41638" marR="41638" marT="0" marB="0" anchor="b"/>
                </a:tc>
                <a:tc>
                  <a:txBody>
                    <a:bodyPr/>
                    <a:lstStyle/>
                    <a:p>
                      <a:pPr marL="0" marR="0" algn="r">
                        <a:lnSpc>
                          <a:spcPct val="115000"/>
                        </a:lnSpc>
                        <a:spcBef>
                          <a:spcPts val="0"/>
                        </a:spcBef>
                        <a:spcAft>
                          <a:spcPts val="0"/>
                        </a:spcAft>
                      </a:pPr>
                      <a:r>
                        <a:rPr lang="en-US" sz="1400">
                          <a:effectLst/>
                        </a:rPr>
                        <a:t>0</a:t>
                      </a:r>
                      <a:endParaRPr lang="en-US" sz="1400">
                        <a:effectLst/>
                        <a:latin typeface="Century Schoolbook"/>
                        <a:ea typeface="Calibri"/>
                        <a:cs typeface="Times New Roman"/>
                      </a:endParaRPr>
                    </a:p>
                  </a:txBody>
                  <a:tcPr marL="41638" marR="41638" marT="0" marB="0" anchor="b"/>
                </a:tc>
                <a:tc>
                  <a:txBody>
                    <a:bodyPr/>
                    <a:lstStyle/>
                    <a:p>
                      <a:pPr marL="0" marR="0">
                        <a:lnSpc>
                          <a:spcPct val="115000"/>
                        </a:lnSpc>
                        <a:spcBef>
                          <a:spcPts val="0"/>
                        </a:spcBef>
                        <a:spcAft>
                          <a:spcPts val="0"/>
                        </a:spcAft>
                      </a:pPr>
                      <a:r>
                        <a:rPr lang="en-US" sz="1400">
                          <a:effectLst/>
                        </a:rPr>
                        <a:t>/</a:t>
                      </a:r>
                      <a:endParaRPr lang="en-US" sz="1400">
                        <a:effectLst/>
                        <a:latin typeface="Century Schoolbook"/>
                        <a:ea typeface="Calibri"/>
                        <a:cs typeface="Times New Roman"/>
                      </a:endParaRPr>
                    </a:p>
                  </a:txBody>
                  <a:tcPr marL="41638" marR="41638" marT="0" marB="0" anchor="b"/>
                </a:tc>
                <a:tc>
                  <a:txBody>
                    <a:bodyPr/>
                    <a:lstStyle/>
                    <a:p>
                      <a:pPr marL="0" marR="0" algn="r">
                        <a:lnSpc>
                          <a:spcPct val="115000"/>
                        </a:lnSpc>
                        <a:spcBef>
                          <a:spcPts val="0"/>
                        </a:spcBef>
                        <a:spcAft>
                          <a:spcPts val="0"/>
                        </a:spcAft>
                      </a:pPr>
                      <a:r>
                        <a:rPr lang="en-US" sz="1400">
                          <a:effectLst/>
                        </a:rPr>
                        <a:t>162</a:t>
                      </a:r>
                      <a:endParaRPr lang="en-US" sz="1400">
                        <a:effectLst/>
                        <a:latin typeface="Century Schoolbook"/>
                        <a:ea typeface="Calibri"/>
                        <a:cs typeface="Times New Roman"/>
                      </a:endParaRPr>
                    </a:p>
                  </a:txBody>
                  <a:tcPr marL="41638" marR="41638" marT="0" marB="0" anchor="b"/>
                </a:tc>
                <a:tc>
                  <a:txBody>
                    <a:bodyPr/>
                    <a:lstStyle/>
                    <a:p>
                      <a:pPr marL="0" marR="0">
                        <a:lnSpc>
                          <a:spcPct val="115000"/>
                        </a:lnSpc>
                        <a:spcBef>
                          <a:spcPts val="0"/>
                        </a:spcBef>
                        <a:spcAft>
                          <a:spcPts val="0"/>
                        </a:spcAft>
                      </a:pPr>
                      <a:r>
                        <a:rPr lang="en-US" sz="1400">
                          <a:effectLst/>
                        </a:rPr>
                        <a:t>NULL</a:t>
                      </a:r>
                      <a:endParaRPr lang="en-US" sz="1400">
                        <a:effectLst/>
                        <a:latin typeface="Century Schoolbook"/>
                        <a:ea typeface="Calibri"/>
                        <a:cs typeface="Times New Roman"/>
                      </a:endParaRPr>
                    </a:p>
                  </a:txBody>
                  <a:tcPr marL="41638" marR="41638" marT="0" marB="0" anchor="b"/>
                </a:tc>
              </a:tr>
              <a:tr h="234096">
                <a:tc>
                  <a:txBody>
                    <a:bodyPr/>
                    <a:lstStyle/>
                    <a:p>
                      <a:pPr marL="0" marR="0" algn="r">
                        <a:lnSpc>
                          <a:spcPct val="115000"/>
                        </a:lnSpc>
                        <a:spcBef>
                          <a:spcPts val="0"/>
                        </a:spcBef>
                        <a:spcAft>
                          <a:spcPts val="0"/>
                        </a:spcAft>
                      </a:pPr>
                      <a:r>
                        <a:rPr lang="en-US" sz="1400">
                          <a:effectLst/>
                        </a:rPr>
                        <a:t>4</a:t>
                      </a:r>
                      <a:endParaRPr lang="en-US" sz="1400">
                        <a:effectLst/>
                        <a:latin typeface="Century Schoolbook"/>
                        <a:ea typeface="Calibri"/>
                        <a:cs typeface="Times New Roman"/>
                      </a:endParaRPr>
                    </a:p>
                  </a:txBody>
                  <a:tcPr marL="41638" marR="41638" marT="0" marB="0" anchor="b"/>
                </a:tc>
                <a:tc>
                  <a:txBody>
                    <a:bodyPr/>
                    <a:lstStyle/>
                    <a:p>
                      <a:pPr marL="0" marR="0" algn="r">
                        <a:lnSpc>
                          <a:spcPct val="115000"/>
                        </a:lnSpc>
                        <a:spcBef>
                          <a:spcPts val="0"/>
                        </a:spcBef>
                        <a:spcAft>
                          <a:spcPts val="0"/>
                        </a:spcAft>
                      </a:pPr>
                      <a:r>
                        <a:rPr lang="en-US" sz="1400">
                          <a:effectLst/>
                        </a:rPr>
                        <a:t>11:16.0</a:t>
                      </a:r>
                      <a:endParaRPr lang="en-US" sz="1400">
                        <a:effectLst/>
                        <a:latin typeface="Century Schoolbook"/>
                        <a:ea typeface="Calibri"/>
                        <a:cs typeface="Times New Roman"/>
                      </a:endParaRPr>
                    </a:p>
                  </a:txBody>
                  <a:tcPr marL="41638" marR="41638" marT="0" marB="0" anchor="b"/>
                </a:tc>
                <a:tc>
                  <a:txBody>
                    <a:bodyPr/>
                    <a:lstStyle/>
                    <a:p>
                      <a:pPr marL="0" marR="0" algn="r">
                        <a:lnSpc>
                          <a:spcPct val="115000"/>
                        </a:lnSpc>
                        <a:spcBef>
                          <a:spcPts val="0"/>
                        </a:spcBef>
                        <a:spcAft>
                          <a:spcPts val="0"/>
                        </a:spcAft>
                      </a:pPr>
                      <a:r>
                        <a:rPr lang="en-US" sz="1400">
                          <a:effectLst/>
                        </a:rPr>
                        <a:t>200</a:t>
                      </a:r>
                      <a:endParaRPr lang="en-US" sz="1400">
                        <a:effectLst/>
                        <a:latin typeface="Century Schoolbook"/>
                        <a:ea typeface="Calibri"/>
                        <a:cs typeface="Times New Roman"/>
                      </a:endParaRPr>
                    </a:p>
                  </a:txBody>
                  <a:tcPr marL="41638" marR="41638" marT="0" marB="0" anchor="b"/>
                </a:tc>
                <a:tc>
                  <a:txBody>
                    <a:bodyPr/>
                    <a:lstStyle/>
                    <a:p>
                      <a:pPr marL="0" marR="0" algn="r">
                        <a:lnSpc>
                          <a:spcPct val="115000"/>
                        </a:lnSpc>
                        <a:spcBef>
                          <a:spcPts val="0"/>
                        </a:spcBef>
                        <a:spcAft>
                          <a:spcPts val="0"/>
                        </a:spcAft>
                      </a:pPr>
                      <a:r>
                        <a:rPr lang="en-US" sz="1400">
                          <a:effectLst/>
                        </a:rPr>
                        <a:t>140</a:t>
                      </a:r>
                      <a:endParaRPr lang="en-US" sz="1400">
                        <a:effectLst/>
                        <a:latin typeface="Century Schoolbook"/>
                        <a:ea typeface="Calibri"/>
                        <a:cs typeface="Times New Roman"/>
                      </a:endParaRPr>
                    </a:p>
                  </a:txBody>
                  <a:tcPr marL="41638" marR="41638" marT="0" marB="0" anchor="b"/>
                </a:tc>
                <a:tc>
                  <a:txBody>
                    <a:bodyPr/>
                    <a:lstStyle/>
                    <a:p>
                      <a:pPr marL="0" marR="0">
                        <a:lnSpc>
                          <a:spcPct val="115000"/>
                        </a:lnSpc>
                        <a:spcBef>
                          <a:spcPts val="0"/>
                        </a:spcBef>
                        <a:spcAft>
                          <a:spcPts val="0"/>
                        </a:spcAft>
                      </a:pPr>
                      <a:r>
                        <a:rPr lang="en-US" sz="1400">
                          <a:effectLst/>
                        </a:rPr>
                        <a:t>62.212.73.211</a:t>
                      </a:r>
                      <a:endParaRPr lang="en-US" sz="1400">
                        <a:effectLst/>
                        <a:latin typeface="Century Schoolbook"/>
                        <a:ea typeface="Calibri"/>
                        <a:cs typeface="Times New Roman"/>
                      </a:endParaRPr>
                    </a:p>
                  </a:txBody>
                  <a:tcPr marL="41638" marR="41638" marT="0" marB="0" anchor="b"/>
                </a:tc>
                <a:tc>
                  <a:txBody>
                    <a:bodyPr/>
                    <a:lstStyle/>
                    <a:p>
                      <a:pPr marL="0" marR="0">
                        <a:lnSpc>
                          <a:spcPct val="115000"/>
                        </a:lnSpc>
                        <a:spcBef>
                          <a:spcPts val="0"/>
                        </a:spcBef>
                        <a:spcAft>
                          <a:spcPts val="0"/>
                        </a:spcAft>
                      </a:pPr>
                      <a:r>
                        <a:rPr lang="en-US" sz="1400" dirty="0">
                          <a:effectLst/>
                        </a:rPr>
                        <a:t>GET</a:t>
                      </a:r>
                      <a:endParaRPr lang="en-US" sz="1400" dirty="0">
                        <a:effectLst/>
                        <a:latin typeface="Century Schoolbook"/>
                        <a:ea typeface="Calibri"/>
                        <a:cs typeface="Times New Roman"/>
                      </a:endParaRPr>
                    </a:p>
                  </a:txBody>
                  <a:tcPr marL="41638" marR="41638" marT="0" marB="0" anchor="b"/>
                </a:tc>
                <a:tc>
                  <a:txBody>
                    <a:bodyPr/>
                    <a:lstStyle/>
                    <a:p>
                      <a:pPr marL="0" marR="0" algn="r">
                        <a:lnSpc>
                          <a:spcPct val="115000"/>
                        </a:lnSpc>
                        <a:spcBef>
                          <a:spcPts val="0"/>
                        </a:spcBef>
                        <a:spcAft>
                          <a:spcPts val="0"/>
                        </a:spcAft>
                      </a:pPr>
                      <a:r>
                        <a:rPr lang="en-US" sz="1400">
                          <a:effectLst/>
                        </a:rPr>
                        <a:t>318</a:t>
                      </a:r>
                      <a:endParaRPr lang="en-US" sz="1400">
                        <a:effectLst/>
                        <a:latin typeface="Century Schoolbook"/>
                        <a:ea typeface="Calibri"/>
                        <a:cs typeface="Times New Roman"/>
                      </a:endParaRPr>
                    </a:p>
                  </a:txBody>
                  <a:tcPr marL="41638" marR="41638" marT="0" marB="0" anchor="b"/>
                </a:tc>
                <a:tc>
                  <a:txBody>
                    <a:bodyPr/>
                    <a:lstStyle/>
                    <a:p>
                      <a:pPr marL="0" marR="0">
                        <a:lnSpc>
                          <a:spcPct val="115000"/>
                        </a:lnSpc>
                        <a:spcBef>
                          <a:spcPts val="0"/>
                        </a:spcBef>
                        <a:spcAft>
                          <a:spcPts val="0"/>
                        </a:spcAft>
                      </a:pPr>
                      <a:r>
                        <a:rPr lang="en-US" sz="1400">
                          <a:effectLst/>
                        </a:rPr>
                        <a:t>/robots.txt</a:t>
                      </a:r>
                      <a:endParaRPr lang="en-US" sz="1400">
                        <a:effectLst/>
                        <a:latin typeface="Century Schoolbook"/>
                        <a:ea typeface="Calibri"/>
                        <a:cs typeface="Times New Roman"/>
                      </a:endParaRPr>
                    </a:p>
                  </a:txBody>
                  <a:tcPr marL="41638" marR="41638" marT="0" marB="0" anchor="b"/>
                </a:tc>
                <a:tc>
                  <a:txBody>
                    <a:bodyPr/>
                    <a:lstStyle/>
                    <a:p>
                      <a:pPr marL="0" marR="0" algn="r">
                        <a:lnSpc>
                          <a:spcPct val="115000"/>
                        </a:lnSpc>
                        <a:spcBef>
                          <a:spcPts val="0"/>
                        </a:spcBef>
                        <a:spcAft>
                          <a:spcPts val="0"/>
                        </a:spcAft>
                      </a:pPr>
                      <a:r>
                        <a:rPr lang="en-US" sz="1400">
                          <a:effectLst/>
                        </a:rPr>
                        <a:t>327</a:t>
                      </a:r>
                      <a:endParaRPr lang="en-US" sz="1400">
                        <a:effectLst/>
                        <a:latin typeface="Century Schoolbook"/>
                        <a:ea typeface="Calibri"/>
                        <a:cs typeface="Times New Roman"/>
                      </a:endParaRPr>
                    </a:p>
                  </a:txBody>
                  <a:tcPr marL="41638" marR="41638" marT="0" marB="0" anchor="b"/>
                </a:tc>
                <a:tc>
                  <a:txBody>
                    <a:bodyPr/>
                    <a:lstStyle/>
                    <a:p>
                      <a:pPr marL="0" marR="0">
                        <a:lnSpc>
                          <a:spcPct val="115000"/>
                        </a:lnSpc>
                        <a:spcBef>
                          <a:spcPts val="0"/>
                        </a:spcBef>
                        <a:spcAft>
                          <a:spcPts val="0"/>
                        </a:spcAft>
                      </a:pPr>
                      <a:r>
                        <a:rPr lang="en-US" sz="1400">
                          <a:effectLst/>
                        </a:rPr>
                        <a:t>NULL</a:t>
                      </a:r>
                      <a:endParaRPr lang="en-US" sz="1400">
                        <a:effectLst/>
                        <a:latin typeface="Century Schoolbook"/>
                        <a:ea typeface="Calibri"/>
                        <a:cs typeface="Times New Roman"/>
                      </a:endParaRPr>
                    </a:p>
                  </a:txBody>
                  <a:tcPr marL="41638" marR="41638" marT="0" marB="0" anchor="b"/>
                </a:tc>
              </a:tr>
              <a:tr h="234096">
                <a:tc>
                  <a:txBody>
                    <a:bodyPr/>
                    <a:lstStyle/>
                    <a:p>
                      <a:pPr marL="0" marR="0" algn="r">
                        <a:lnSpc>
                          <a:spcPct val="115000"/>
                        </a:lnSpc>
                        <a:spcBef>
                          <a:spcPts val="0"/>
                        </a:spcBef>
                        <a:spcAft>
                          <a:spcPts val="0"/>
                        </a:spcAft>
                      </a:pPr>
                      <a:r>
                        <a:rPr lang="en-US" sz="1400">
                          <a:effectLst/>
                        </a:rPr>
                        <a:t>5</a:t>
                      </a:r>
                      <a:endParaRPr lang="en-US" sz="1400">
                        <a:effectLst/>
                        <a:latin typeface="Century Schoolbook"/>
                        <a:ea typeface="Calibri"/>
                        <a:cs typeface="Times New Roman"/>
                      </a:endParaRPr>
                    </a:p>
                  </a:txBody>
                  <a:tcPr marL="41638" marR="41638" marT="0" marB="0" anchor="b"/>
                </a:tc>
                <a:tc>
                  <a:txBody>
                    <a:bodyPr/>
                    <a:lstStyle/>
                    <a:p>
                      <a:pPr marL="0" marR="0" algn="r">
                        <a:lnSpc>
                          <a:spcPct val="115000"/>
                        </a:lnSpc>
                        <a:spcBef>
                          <a:spcPts val="0"/>
                        </a:spcBef>
                        <a:spcAft>
                          <a:spcPts val="0"/>
                        </a:spcAft>
                      </a:pPr>
                      <a:r>
                        <a:rPr lang="en-US" sz="1400">
                          <a:effectLst/>
                        </a:rPr>
                        <a:t>11:17.0</a:t>
                      </a:r>
                      <a:endParaRPr lang="en-US" sz="1400">
                        <a:effectLst/>
                        <a:latin typeface="Century Schoolbook"/>
                        <a:ea typeface="Calibri"/>
                        <a:cs typeface="Times New Roman"/>
                      </a:endParaRPr>
                    </a:p>
                  </a:txBody>
                  <a:tcPr marL="41638" marR="41638" marT="0" marB="0" anchor="b"/>
                </a:tc>
                <a:tc>
                  <a:txBody>
                    <a:bodyPr/>
                    <a:lstStyle/>
                    <a:p>
                      <a:pPr marL="0" marR="0" algn="r">
                        <a:lnSpc>
                          <a:spcPct val="115000"/>
                        </a:lnSpc>
                        <a:spcBef>
                          <a:spcPts val="0"/>
                        </a:spcBef>
                        <a:spcAft>
                          <a:spcPts val="0"/>
                        </a:spcAft>
                      </a:pPr>
                      <a:r>
                        <a:rPr lang="en-US" sz="1400">
                          <a:effectLst/>
                        </a:rPr>
                        <a:t>200</a:t>
                      </a:r>
                      <a:endParaRPr lang="en-US" sz="1400">
                        <a:effectLst/>
                        <a:latin typeface="Century Schoolbook"/>
                        <a:ea typeface="Calibri"/>
                        <a:cs typeface="Times New Roman"/>
                      </a:endParaRPr>
                    </a:p>
                  </a:txBody>
                  <a:tcPr marL="41638" marR="41638" marT="0" marB="0" anchor="b"/>
                </a:tc>
                <a:tc>
                  <a:txBody>
                    <a:bodyPr/>
                    <a:lstStyle/>
                    <a:p>
                      <a:pPr marL="0" marR="0" algn="r">
                        <a:lnSpc>
                          <a:spcPct val="115000"/>
                        </a:lnSpc>
                        <a:spcBef>
                          <a:spcPts val="0"/>
                        </a:spcBef>
                        <a:spcAft>
                          <a:spcPts val="0"/>
                        </a:spcAft>
                      </a:pPr>
                      <a:r>
                        <a:rPr lang="en-US" sz="1400">
                          <a:effectLst/>
                        </a:rPr>
                        <a:t>140</a:t>
                      </a:r>
                      <a:endParaRPr lang="en-US" sz="1400">
                        <a:effectLst/>
                        <a:latin typeface="Century Schoolbook"/>
                        <a:ea typeface="Calibri"/>
                        <a:cs typeface="Times New Roman"/>
                      </a:endParaRPr>
                    </a:p>
                  </a:txBody>
                  <a:tcPr marL="41638" marR="41638" marT="0" marB="0" anchor="b"/>
                </a:tc>
                <a:tc>
                  <a:txBody>
                    <a:bodyPr/>
                    <a:lstStyle/>
                    <a:p>
                      <a:pPr marL="0" marR="0">
                        <a:lnSpc>
                          <a:spcPct val="115000"/>
                        </a:lnSpc>
                        <a:spcBef>
                          <a:spcPts val="0"/>
                        </a:spcBef>
                        <a:spcAft>
                          <a:spcPts val="0"/>
                        </a:spcAft>
                      </a:pPr>
                      <a:r>
                        <a:rPr lang="en-US" sz="1400">
                          <a:effectLst/>
                        </a:rPr>
                        <a:t>62.212.73.211</a:t>
                      </a:r>
                      <a:endParaRPr lang="en-US" sz="1400">
                        <a:effectLst/>
                        <a:latin typeface="Century Schoolbook"/>
                        <a:ea typeface="Calibri"/>
                        <a:cs typeface="Times New Roman"/>
                      </a:endParaRPr>
                    </a:p>
                  </a:txBody>
                  <a:tcPr marL="41638" marR="41638" marT="0" marB="0" anchor="b"/>
                </a:tc>
                <a:tc>
                  <a:txBody>
                    <a:bodyPr/>
                    <a:lstStyle/>
                    <a:p>
                      <a:pPr marL="0" marR="0">
                        <a:lnSpc>
                          <a:spcPct val="115000"/>
                        </a:lnSpc>
                        <a:spcBef>
                          <a:spcPts val="0"/>
                        </a:spcBef>
                        <a:spcAft>
                          <a:spcPts val="0"/>
                        </a:spcAft>
                      </a:pPr>
                      <a:r>
                        <a:rPr lang="en-US" sz="1400" dirty="0">
                          <a:effectLst/>
                        </a:rPr>
                        <a:t>GET</a:t>
                      </a:r>
                      <a:endParaRPr lang="en-US" sz="1400" dirty="0">
                        <a:effectLst/>
                        <a:latin typeface="Century Schoolbook"/>
                        <a:ea typeface="Calibri"/>
                        <a:cs typeface="Times New Roman"/>
                      </a:endParaRPr>
                    </a:p>
                  </a:txBody>
                  <a:tcPr marL="41638" marR="41638" marT="0" marB="0" anchor="b"/>
                </a:tc>
                <a:tc>
                  <a:txBody>
                    <a:bodyPr/>
                    <a:lstStyle/>
                    <a:p>
                      <a:pPr marL="0" marR="0" algn="r">
                        <a:lnSpc>
                          <a:spcPct val="115000"/>
                        </a:lnSpc>
                        <a:spcBef>
                          <a:spcPts val="0"/>
                        </a:spcBef>
                        <a:spcAft>
                          <a:spcPts val="0"/>
                        </a:spcAft>
                      </a:pPr>
                      <a:r>
                        <a:rPr lang="en-US" sz="1400">
                          <a:effectLst/>
                        </a:rPr>
                        <a:t>715</a:t>
                      </a:r>
                      <a:endParaRPr lang="en-US" sz="1400">
                        <a:effectLst/>
                        <a:latin typeface="Century Schoolbook"/>
                        <a:ea typeface="Calibri"/>
                        <a:cs typeface="Times New Roman"/>
                      </a:endParaRPr>
                    </a:p>
                  </a:txBody>
                  <a:tcPr marL="41638" marR="41638" marT="0" marB="0" anchor="b"/>
                </a:tc>
                <a:tc>
                  <a:txBody>
                    <a:bodyPr/>
                    <a:lstStyle/>
                    <a:p>
                      <a:pPr marL="0" marR="0">
                        <a:lnSpc>
                          <a:spcPct val="115000"/>
                        </a:lnSpc>
                        <a:spcBef>
                          <a:spcPts val="0"/>
                        </a:spcBef>
                        <a:spcAft>
                          <a:spcPts val="0"/>
                        </a:spcAft>
                      </a:pPr>
                      <a:r>
                        <a:rPr lang="en-US" sz="1400">
                          <a:effectLst/>
                        </a:rPr>
                        <a:t>/petstore/sallyclass.html</a:t>
                      </a:r>
                      <a:endParaRPr lang="en-US" sz="1400">
                        <a:effectLst/>
                        <a:latin typeface="Century Schoolbook"/>
                        <a:ea typeface="Calibri"/>
                        <a:cs typeface="Times New Roman"/>
                      </a:endParaRPr>
                    </a:p>
                  </a:txBody>
                  <a:tcPr marL="41638" marR="41638" marT="0" marB="0" anchor="b"/>
                </a:tc>
                <a:tc>
                  <a:txBody>
                    <a:bodyPr/>
                    <a:lstStyle/>
                    <a:p>
                      <a:pPr marL="0" marR="0" algn="r">
                        <a:lnSpc>
                          <a:spcPct val="115000"/>
                        </a:lnSpc>
                        <a:spcBef>
                          <a:spcPts val="0"/>
                        </a:spcBef>
                        <a:spcAft>
                          <a:spcPts val="0"/>
                        </a:spcAft>
                      </a:pPr>
                      <a:r>
                        <a:rPr lang="en-US" sz="1400">
                          <a:effectLst/>
                        </a:rPr>
                        <a:t>364</a:t>
                      </a:r>
                      <a:endParaRPr lang="en-US" sz="1400">
                        <a:effectLst/>
                        <a:latin typeface="Century Schoolbook"/>
                        <a:ea typeface="Calibri"/>
                        <a:cs typeface="Times New Roman"/>
                      </a:endParaRPr>
                    </a:p>
                  </a:txBody>
                  <a:tcPr marL="41638" marR="41638" marT="0" marB="0" anchor="b"/>
                </a:tc>
                <a:tc>
                  <a:txBody>
                    <a:bodyPr/>
                    <a:lstStyle/>
                    <a:p>
                      <a:pPr marL="0" marR="0">
                        <a:lnSpc>
                          <a:spcPct val="115000"/>
                        </a:lnSpc>
                        <a:spcBef>
                          <a:spcPts val="0"/>
                        </a:spcBef>
                        <a:spcAft>
                          <a:spcPts val="0"/>
                        </a:spcAft>
                      </a:pPr>
                      <a:r>
                        <a:rPr lang="en-US" sz="1400" dirty="0">
                          <a:effectLst/>
                        </a:rPr>
                        <a:t>NULL</a:t>
                      </a:r>
                      <a:endParaRPr lang="en-US" sz="1400" dirty="0">
                        <a:effectLst/>
                        <a:latin typeface="Century Schoolbook"/>
                        <a:ea typeface="Calibri"/>
                        <a:cs typeface="Times New Roman"/>
                      </a:endParaRPr>
                    </a:p>
                  </a:txBody>
                  <a:tcPr marL="41638" marR="41638" marT="0" marB="0" anchor="b"/>
                </a:tc>
              </a:tr>
            </a:tbl>
          </a:graphicData>
        </a:graphic>
      </p:graphicFrame>
    </p:spTree>
    <p:extLst>
      <p:ext uri="{BB962C8B-B14F-4D97-AF65-F5344CB8AC3E}">
        <p14:creationId xmlns:p14="http://schemas.microsoft.com/office/powerpoint/2010/main" val="34455820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DNA Data Stored in a Table</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90580916"/>
              </p:ext>
            </p:extLst>
          </p:nvPr>
        </p:nvGraphicFramePr>
        <p:xfrm>
          <a:off x="1715912" y="1938867"/>
          <a:ext cx="2591751" cy="2595880"/>
        </p:xfrm>
        <a:graphic>
          <a:graphicData uri="http://schemas.openxmlformats.org/drawingml/2006/table">
            <a:tbl>
              <a:tblPr firstRow="1" bandRow="1">
                <a:tableStyleId>{5940675A-B579-460E-94D1-54222C63F5DA}</a:tableStyleId>
              </a:tblPr>
              <a:tblGrid>
                <a:gridCol w="1066546"/>
                <a:gridCol w="768816"/>
                <a:gridCol w="756389"/>
              </a:tblGrid>
              <a:tr h="370840">
                <a:tc>
                  <a:txBody>
                    <a:bodyPr/>
                    <a:lstStyle/>
                    <a:p>
                      <a:r>
                        <a:rPr lang="en-US" dirty="0" err="1" smtClean="0"/>
                        <a:t>PersonID</a:t>
                      </a:r>
                      <a:endParaRPr lang="en-US" dirty="0"/>
                    </a:p>
                  </a:txBody>
                  <a:tcPr/>
                </a:tc>
                <a:tc>
                  <a:txBody>
                    <a:bodyPr/>
                    <a:lstStyle/>
                    <a:p>
                      <a:r>
                        <a:rPr lang="en-US" dirty="0" err="1" smtClean="0"/>
                        <a:t>Seq</a:t>
                      </a:r>
                      <a:endParaRPr lang="en-US" dirty="0"/>
                    </a:p>
                  </a:txBody>
                  <a:tcPr/>
                </a:tc>
                <a:tc>
                  <a:txBody>
                    <a:bodyPr/>
                    <a:lstStyle/>
                    <a:p>
                      <a:r>
                        <a:rPr lang="en-US" dirty="0" smtClean="0"/>
                        <a:t>Item</a:t>
                      </a:r>
                      <a:endParaRPr lang="en-US" dirty="0"/>
                    </a:p>
                  </a:txBody>
                  <a:tcPr/>
                </a:tc>
              </a:tr>
              <a:tr h="370840">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A</a:t>
                      </a:r>
                      <a:endParaRPr lang="en-US" dirty="0"/>
                    </a:p>
                  </a:txBody>
                  <a:tcPr/>
                </a:tc>
              </a:tr>
              <a:tr h="370840">
                <a:tc>
                  <a:txBody>
                    <a:bodyPr/>
                    <a:lstStyle/>
                    <a:p>
                      <a:r>
                        <a:rPr lang="en-US" dirty="0" smtClean="0"/>
                        <a:t>1</a:t>
                      </a:r>
                      <a:endParaRPr lang="en-US" dirty="0"/>
                    </a:p>
                  </a:txBody>
                  <a:tcPr/>
                </a:tc>
                <a:tc>
                  <a:txBody>
                    <a:bodyPr/>
                    <a:lstStyle/>
                    <a:p>
                      <a:r>
                        <a:rPr lang="en-US" dirty="0" smtClean="0"/>
                        <a:t>2</a:t>
                      </a:r>
                      <a:endParaRPr lang="en-US" dirty="0"/>
                    </a:p>
                  </a:txBody>
                  <a:tcPr/>
                </a:tc>
                <a:tc>
                  <a:txBody>
                    <a:bodyPr/>
                    <a:lstStyle/>
                    <a:p>
                      <a:r>
                        <a:rPr lang="en-US" dirty="0" smtClean="0"/>
                        <a:t>C</a:t>
                      </a:r>
                      <a:endParaRPr lang="en-US" dirty="0"/>
                    </a:p>
                  </a:txBody>
                  <a:tcPr/>
                </a:tc>
              </a:tr>
              <a:tr h="370840">
                <a:tc>
                  <a:txBody>
                    <a:bodyPr/>
                    <a:lstStyle/>
                    <a:p>
                      <a:r>
                        <a:rPr lang="en-US" dirty="0" smtClean="0"/>
                        <a:t>2</a:t>
                      </a:r>
                      <a:endParaRPr lang="en-US" dirty="0"/>
                    </a:p>
                  </a:txBody>
                  <a:tcPr/>
                </a:tc>
                <a:tc>
                  <a:txBody>
                    <a:bodyPr/>
                    <a:lstStyle/>
                    <a:p>
                      <a:r>
                        <a:rPr lang="en-US" dirty="0" smtClean="0"/>
                        <a:t>1</a:t>
                      </a:r>
                      <a:endParaRPr lang="en-US" dirty="0"/>
                    </a:p>
                  </a:txBody>
                  <a:tcPr/>
                </a:tc>
                <a:tc>
                  <a:txBody>
                    <a:bodyPr/>
                    <a:lstStyle/>
                    <a:p>
                      <a:r>
                        <a:rPr lang="en-US" dirty="0" smtClean="0"/>
                        <a:t>C</a:t>
                      </a:r>
                      <a:endParaRPr lang="en-US" dirty="0"/>
                    </a:p>
                  </a:txBody>
                  <a:tcPr/>
                </a:tc>
              </a:tr>
              <a:tr h="370840">
                <a:tc>
                  <a:txBody>
                    <a:bodyPr/>
                    <a:lstStyle/>
                    <a:p>
                      <a:r>
                        <a:rPr lang="en-US" dirty="0" smtClean="0"/>
                        <a:t>1</a:t>
                      </a:r>
                      <a:endParaRPr lang="en-US" dirty="0"/>
                    </a:p>
                  </a:txBody>
                  <a:tcPr/>
                </a:tc>
                <a:tc>
                  <a:txBody>
                    <a:bodyPr/>
                    <a:lstStyle/>
                    <a:p>
                      <a:r>
                        <a:rPr lang="en-US" dirty="0" smtClean="0"/>
                        <a:t>3</a:t>
                      </a:r>
                      <a:endParaRPr lang="en-US" dirty="0"/>
                    </a:p>
                  </a:txBody>
                  <a:tcPr/>
                </a:tc>
                <a:tc>
                  <a:txBody>
                    <a:bodyPr/>
                    <a:lstStyle/>
                    <a:p>
                      <a:r>
                        <a:rPr lang="en-US" dirty="0" smtClean="0"/>
                        <a:t>A</a:t>
                      </a:r>
                      <a:endParaRPr lang="en-US" dirty="0"/>
                    </a:p>
                  </a:txBody>
                  <a:tcPr/>
                </a:tc>
              </a:tr>
              <a:tr h="370840">
                <a:tc>
                  <a:txBody>
                    <a:bodyPr/>
                    <a:lstStyle/>
                    <a:p>
                      <a:r>
                        <a:rPr lang="en-US" dirty="0" smtClean="0"/>
                        <a:t>2</a:t>
                      </a:r>
                      <a:endParaRPr lang="en-US" dirty="0"/>
                    </a:p>
                  </a:txBody>
                  <a:tcPr/>
                </a:tc>
                <a:tc>
                  <a:txBody>
                    <a:bodyPr/>
                    <a:lstStyle/>
                    <a:p>
                      <a:r>
                        <a:rPr lang="en-US" dirty="0" smtClean="0"/>
                        <a:t>2</a:t>
                      </a:r>
                      <a:endParaRPr lang="en-US" dirty="0"/>
                    </a:p>
                  </a:txBody>
                  <a:tcPr/>
                </a:tc>
                <a:tc>
                  <a:txBody>
                    <a:bodyPr/>
                    <a:lstStyle/>
                    <a:p>
                      <a:r>
                        <a:rPr lang="en-US" dirty="0" smtClean="0"/>
                        <a:t>C</a:t>
                      </a:r>
                      <a:endParaRPr lang="en-US" dirty="0"/>
                    </a:p>
                  </a:txBody>
                  <a:tcPr/>
                </a:tc>
              </a:tr>
              <a:tr h="370840">
                <a:tc>
                  <a:txBody>
                    <a:bodyPr/>
                    <a:lstStyle/>
                    <a:p>
                      <a:r>
                        <a:rPr lang="en-US" dirty="0" smtClean="0"/>
                        <a:t>3</a:t>
                      </a:r>
                      <a:endParaRPr lang="en-US" dirty="0"/>
                    </a:p>
                  </a:txBody>
                  <a:tcPr/>
                </a:tc>
                <a:tc>
                  <a:txBody>
                    <a:bodyPr/>
                    <a:lstStyle/>
                    <a:p>
                      <a:r>
                        <a:rPr lang="en-US" dirty="0" smtClean="0"/>
                        <a:t>1</a:t>
                      </a:r>
                      <a:endParaRPr lang="en-US" dirty="0"/>
                    </a:p>
                  </a:txBody>
                  <a:tcPr/>
                </a:tc>
                <a:tc>
                  <a:txBody>
                    <a:bodyPr/>
                    <a:lstStyle/>
                    <a:p>
                      <a:r>
                        <a:rPr lang="en-US" dirty="0" smtClean="0"/>
                        <a:t>A</a:t>
                      </a:r>
                      <a:endParaRPr lang="en-US" dirty="0"/>
                    </a:p>
                  </a:txBody>
                  <a:tcPr/>
                </a:tc>
              </a:tr>
            </a:tbl>
          </a:graphicData>
        </a:graphic>
      </p:graphicFrame>
      <p:sp>
        <p:nvSpPr>
          <p:cNvPr id="4" name="TextBox 3"/>
          <p:cNvSpPr txBox="1"/>
          <p:nvPr/>
        </p:nvSpPr>
        <p:spPr>
          <a:xfrm>
            <a:off x="5102578" y="2686755"/>
            <a:ext cx="2299797" cy="923330"/>
          </a:xfrm>
          <a:prstGeom prst="rect">
            <a:avLst/>
          </a:prstGeom>
          <a:noFill/>
        </p:spPr>
        <p:txBody>
          <a:bodyPr wrap="none" rtlCol="0">
            <a:spAutoFit/>
          </a:bodyPr>
          <a:lstStyle/>
          <a:p>
            <a:pPr marL="342900" indent="-342900">
              <a:buAutoNum type="arabicPeriod"/>
            </a:pPr>
            <a:r>
              <a:rPr lang="en-US" dirty="0" smtClean="0"/>
              <a:t>ACAGGTACTGGA… </a:t>
            </a:r>
          </a:p>
          <a:p>
            <a:pPr marL="342900" indent="-342900">
              <a:buAutoNum type="arabicPeriod"/>
            </a:pPr>
            <a:r>
              <a:rPr lang="en-US" dirty="0" smtClean="0"/>
              <a:t>CCAGGAATACGG… </a:t>
            </a:r>
          </a:p>
          <a:p>
            <a:pPr marL="342900" indent="-342900">
              <a:buAutoNum type="arabicPeriod"/>
            </a:pPr>
            <a:r>
              <a:rPr lang="en-US" dirty="0" smtClean="0"/>
              <a:t>ACATTACTGAAG… </a:t>
            </a:r>
          </a:p>
        </p:txBody>
      </p:sp>
    </p:spTree>
    <p:extLst>
      <p:ext uri="{BB962C8B-B14F-4D97-AF65-F5344CB8AC3E}">
        <p14:creationId xmlns:p14="http://schemas.microsoft.com/office/powerpoint/2010/main" val="42679025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Table for Individuals</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558275281"/>
              </p:ext>
            </p:extLst>
          </p:nvPr>
        </p:nvGraphicFramePr>
        <p:xfrm>
          <a:off x="1524000" y="1397000"/>
          <a:ext cx="6096000" cy="1483360"/>
        </p:xfrm>
        <a:graphic>
          <a:graphicData uri="http://schemas.openxmlformats.org/drawingml/2006/table">
            <a:tbl>
              <a:tblPr firstRow="1" bandRow="1">
                <a:tableStyleId>{5940675A-B579-460E-94D1-54222C63F5DA}</a:tableStyleId>
              </a:tblPr>
              <a:tblGrid>
                <a:gridCol w="1524000"/>
                <a:gridCol w="1524000"/>
                <a:gridCol w="1524000"/>
                <a:gridCol w="1524000"/>
              </a:tblGrid>
              <a:tr h="370840">
                <a:tc>
                  <a:txBody>
                    <a:bodyPr/>
                    <a:lstStyle/>
                    <a:p>
                      <a:r>
                        <a:rPr lang="en-US" dirty="0" err="1" smtClean="0"/>
                        <a:t>PersonID</a:t>
                      </a:r>
                      <a:endParaRPr lang="en-US" dirty="0"/>
                    </a:p>
                  </a:txBody>
                  <a:tcPr/>
                </a:tc>
                <a:tc>
                  <a:txBody>
                    <a:bodyPr/>
                    <a:lstStyle/>
                    <a:p>
                      <a:r>
                        <a:rPr lang="en-US" dirty="0" smtClean="0"/>
                        <a:t>Gender</a:t>
                      </a:r>
                      <a:endParaRPr lang="en-US" dirty="0"/>
                    </a:p>
                  </a:txBody>
                  <a:tcPr/>
                </a:tc>
                <a:tc>
                  <a:txBody>
                    <a:bodyPr/>
                    <a:lstStyle/>
                    <a:p>
                      <a:r>
                        <a:rPr lang="en-US" dirty="0" smtClean="0"/>
                        <a:t>Age</a:t>
                      </a:r>
                      <a:endParaRPr lang="en-US" dirty="0"/>
                    </a:p>
                  </a:txBody>
                  <a:tcPr/>
                </a:tc>
                <a:tc>
                  <a:txBody>
                    <a:bodyPr/>
                    <a:lstStyle/>
                    <a:p>
                      <a:r>
                        <a:rPr lang="en-US" dirty="0" smtClean="0"/>
                        <a:t>…</a:t>
                      </a:r>
                      <a:endParaRPr lang="en-US" dirty="0"/>
                    </a:p>
                  </a:txBody>
                  <a:tcPr/>
                </a:tc>
              </a:tr>
              <a:tr h="370840">
                <a:tc>
                  <a:txBody>
                    <a:bodyPr/>
                    <a:lstStyle/>
                    <a:p>
                      <a:r>
                        <a:rPr lang="en-US" dirty="0" smtClean="0"/>
                        <a:t>1</a:t>
                      </a:r>
                      <a:endParaRPr lang="en-US" dirty="0"/>
                    </a:p>
                  </a:txBody>
                  <a:tcPr/>
                </a:tc>
                <a:tc>
                  <a:txBody>
                    <a:bodyPr/>
                    <a:lstStyle/>
                    <a:p>
                      <a:r>
                        <a:rPr lang="en-US" dirty="0" smtClean="0"/>
                        <a:t>M</a:t>
                      </a:r>
                      <a:endParaRPr lang="en-US" dirty="0"/>
                    </a:p>
                  </a:txBody>
                  <a:tcPr/>
                </a:tc>
                <a:tc>
                  <a:txBody>
                    <a:bodyPr/>
                    <a:lstStyle/>
                    <a:p>
                      <a:r>
                        <a:rPr lang="en-US" dirty="0" smtClean="0"/>
                        <a:t>32</a:t>
                      </a:r>
                      <a:endParaRPr lang="en-US" dirty="0"/>
                    </a:p>
                  </a:txBody>
                  <a:tcPr/>
                </a:tc>
                <a:tc>
                  <a:txBody>
                    <a:bodyPr/>
                    <a:lstStyle/>
                    <a:p>
                      <a:endParaRPr lang="en-US"/>
                    </a:p>
                  </a:txBody>
                  <a:tcPr/>
                </a:tc>
              </a:tr>
              <a:tr h="370840">
                <a:tc>
                  <a:txBody>
                    <a:bodyPr/>
                    <a:lstStyle/>
                    <a:p>
                      <a:r>
                        <a:rPr lang="en-US" dirty="0" smtClean="0"/>
                        <a:t>2</a:t>
                      </a:r>
                      <a:endParaRPr lang="en-US" dirty="0"/>
                    </a:p>
                  </a:txBody>
                  <a:tcPr/>
                </a:tc>
                <a:tc>
                  <a:txBody>
                    <a:bodyPr/>
                    <a:lstStyle/>
                    <a:p>
                      <a:r>
                        <a:rPr lang="en-US" dirty="0" smtClean="0"/>
                        <a:t>F</a:t>
                      </a:r>
                      <a:endParaRPr lang="en-US" dirty="0"/>
                    </a:p>
                  </a:txBody>
                  <a:tcPr/>
                </a:tc>
                <a:tc>
                  <a:txBody>
                    <a:bodyPr/>
                    <a:lstStyle/>
                    <a:p>
                      <a:r>
                        <a:rPr lang="en-US" dirty="0" smtClean="0"/>
                        <a:t>45</a:t>
                      </a:r>
                      <a:endParaRPr lang="en-US" dirty="0"/>
                    </a:p>
                  </a:txBody>
                  <a:tcPr/>
                </a:tc>
                <a:tc>
                  <a:txBody>
                    <a:bodyPr/>
                    <a:lstStyle/>
                    <a:p>
                      <a:endParaRPr lang="en-US"/>
                    </a:p>
                  </a:txBody>
                  <a:tcPr/>
                </a:tc>
              </a:tr>
              <a:tr h="370840">
                <a:tc>
                  <a:txBody>
                    <a:bodyPr/>
                    <a:lstStyle/>
                    <a:p>
                      <a:r>
                        <a:rPr lang="en-US" dirty="0" smtClean="0"/>
                        <a:t>3</a:t>
                      </a:r>
                      <a:endParaRPr lang="en-US" dirty="0"/>
                    </a:p>
                  </a:txBody>
                  <a:tcPr/>
                </a:tc>
                <a:tc>
                  <a:txBody>
                    <a:bodyPr/>
                    <a:lstStyle/>
                    <a:p>
                      <a:r>
                        <a:rPr lang="en-US" dirty="0" smtClean="0"/>
                        <a:t>M</a:t>
                      </a:r>
                      <a:endParaRPr lang="en-US" dirty="0"/>
                    </a:p>
                  </a:txBody>
                  <a:tcPr/>
                </a:tc>
                <a:tc>
                  <a:txBody>
                    <a:bodyPr/>
                    <a:lstStyle/>
                    <a:p>
                      <a:r>
                        <a:rPr lang="en-US" dirty="0" smtClean="0"/>
                        <a:t>62</a:t>
                      </a:r>
                      <a:endParaRPr lang="en-US" dirty="0"/>
                    </a:p>
                  </a:txBody>
                  <a:tcPr/>
                </a:tc>
                <a:tc>
                  <a:txBody>
                    <a:bodyPr/>
                    <a:lstStyle/>
                    <a:p>
                      <a:endParaRPr lang="en-US" dirty="0"/>
                    </a:p>
                  </a:txBody>
                  <a:tcPr/>
                </a:tc>
              </a:tr>
            </a:tbl>
          </a:graphicData>
        </a:graphic>
      </p:graphicFrame>
      <p:sp>
        <p:nvSpPr>
          <p:cNvPr id="4" name="TextBox 3"/>
          <p:cNvSpPr txBox="1"/>
          <p:nvPr/>
        </p:nvSpPr>
        <p:spPr>
          <a:xfrm>
            <a:off x="1591733" y="3251200"/>
            <a:ext cx="5138586" cy="1477328"/>
          </a:xfrm>
          <a:prstGeom prst="rect">
            <a:avLst/>
          </a:prstGeom>
          <a:noFill/>
        </p:spPr>
        <p:txBody>
          <a:bodyPr wrap="none" rtlCol="0">
            <a:spAutoFit/>
          </a:bodyPr>
          <a:lstStyle/>
          <a:p>
            <a:r>
              <a:rPr lang="en-US" dirty="0" smtClean="0"/>
              <a:t>If only the Web logs exist, no added data is available.</a:t>
            </a:r>
          </a:p>
          <a:p>
            <a:r>
              <a:rPr lang="en-US" dirty="0" smtClean="0"/>
              <a:t>But tools often require a table with unique ID values.</a:t>
            </a:r>
          </a:p>
          <a:p>
            <a:r>
              <a:rPr lang="en-US" dirty="0" smtClean="0"/>
              <a:t>So use a query: </a:t>
            </a:r>
          </a:p>
          <a:p>
            <a:r>
              <a:rPr lang="en-US" dirty="0" smtClean="0"/>
              <a:t>	SELECT DISTINCT </a:t>
            </a:r>
            <a:r>
              <a:rPr lang="en-US" dirty="0" err="1" smtClean="0"/>
              <a:t>UserIP</a:t>
            </a:r>
            <a:endParaRPr lang="en-US" dirty="0"/>
          </a:p>
          <a:p>
            <a:r>
              <a:rPr lang="en-US" dirty="0" smtClean="0"/>
              <a:t>	FROM </a:t>
            </a:r>
            <a:r>
              <a:rPr lang="en-US" dirty="0" err="1" smtClean="0"/>
              <a:t>WebLog</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685660895"/>
              </p:ext>
            </p:extLst>
          </p:nvPr>
        </p:nvGraphicFramePr>
        <p:xfrm>
          <a:off x="2077156" y="4885267"/>
          <a:ext cx="1681480" cy="1483360"/>
        </p:xfrm>
        <a:graphic>
          <a:graphicData uri="http://schemas.openxmlformats.org/drawingml/2006/table">
            <a:tbl>
              <a:tblPr firstRow="1" bandRow="1">
                <a:tableStyleId>{5940675A-B579-460E-94D1-54222C63F5DA}</a:tableStyleId>
              </a:tblPr>
              <a:tblGrid>
                <a:gridCol w="1681480"/>
              </a:tblGrid>
              <a:tr h="370840">
                <a:tc>
                  <a:txBody>
                    <a:bodyPr/>
                    <a:lstStyle/>
                    <a:p>
                      <a:r>
                        <a:rPr lang="en-US" dirty="0" err="1" smtClean="0"/>
                        <a:t>UserIP</a:t>
                      </a:r>
                      <a:endParaRPr lang="en-US" dirty="0"/>
                    </a:p>
                  </a:txBody>
                  <a:tcPr/>
                </a:tc>
              </a:tr>
              <a:tr h="370840">
                <a:tc>
                  <a:txBody>
                    <a:bodyPr/>
                    <a:lstStyle/>
                    <a:p>
                      <a:r>
                        <a:rPr lang="en-US" dirty="0" smtClean="0"/>
                        <a:t>62.212.73.211</a:t>
                      </a:r>
                      <a:endParaRPr lang="en-US" dirty="0"/>
                    </a:p>
                  </a:txBody>
                  <a:tcPr/>
                </a:tc>
              </a:tr>
              <a:tr h="370840">
                <a:tc>
                  <a:txBody>
                    <a:bodyPr/>
                    <a:lstStyle/>
                    <a:p>
                      <a:r>
                        <a:rPr lang="en-US" dirty="0" smtClean="0"/>
                        <a:t>173.192.34.191</a:t>
                      </a:r>
                      <a:endParaRPr lang="en-US" dirty="0"/>
                    </a:p>
                  </a:txBody>
                  <a:tcPr/>
                </a:tc>
              </a:tr>
              <a:tr h="370840">
                <a:tc>
                  <a:txBody>
                    <a:bodyPr/>
                    <a:lstStyle/>
                    <a:p>
                      <a:r>
                        <a:rPr lang="en-US" dirty="0" smtClean="0"/>
                        <a:t>207.46.199.39</a:t>
                      </a:r>
                      <a:endParaRPr lang="en-US" dirty="0"/>
                    </a:p>
                  </a:txBody>
                  <a:tcPr/>
                </a:tc>
              </a:tr>
            </a:tbl>
          </a:graphicData>
        </a:graphic>
      </p:graphicFrame>
    </p:spTree>
    <p:extLst>
      <p:ext uri="{BB962C8B-B14F-4D97-AF65-F5344CB8AC3E}">
        <p14:creationId xmlns:p14="http://schemas.microsoft.com/office/powerpoint/2010/main" val="35668999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Missing Data</a:t>
            </a:r>
            <a:endParaRPr lang="en-US" dirty="0"/>
          </a:p>
        </p:txBody>
      </p:sp>
      <p:sp>
        <p:nvSpPr>
          <p:cNvPr id="3" name="TextBox 2"/>
          <p:cNvSpPr txBox="1"/>
          <p:nvPr/>
        </p:nvSpPr>
        <p:spPr>
          <a:xfrm>
            <a:off x="1444978" y="1524000"/>
            <a:ext cx="6445955" cy="3693319"/>
          </a:xfrm>
          <a:prstGeom prst="rect">
            <a:avLst/>
          </a:prstGeom>
          <a:noFill/>
        </p:spPr>
        <p:txBody>
          <a:bodyPr wrap="square" rtlCol="0">
            <a:spAutoFit/>
          </a:bodyPr>
          <a:lstStyle/>
          <a:p>
            <a:r>
              <a:rPr lang="en-US" dirty="0" smtClean="0"/>
              <a:t>Key values cannot be null.</a:t>
            </a:r>
          </a:p>
          <a:p>
            <a:r>
              <a:rPr lang="en-US" dirty="0" smtClean="0"/>
              <a:t>Most business sequences avoid null values because they are varying length and simply record events that occurred.</a:t>
            </a:r>
          </a:p>
          <a:p>
            <a:r>
              <a:rPr lang="en-US" dirty="0" smtClean="0"/>
              <a:t>Missing sequence data could be an issue for classification tools.</a:t>
            </a:r>
          </a:p>
          <a:p>
            <a:endParaRPr lang="en-US" dirty="0"/>
          </a:p>
          <a:p>
            <a:r>
              <a:rPr lang="en-US" dirty="0" smtClean="0"/>
              <a:t>Possible to treat missing/null as a new item value.</a:t>
            </a:r>
          </a:p>
          <a:p>
            <a:r>
              <a:rPr lang="en-US" dirty="0" smtClean="0"/>
              <a:t>In the DNA example, that would create five values: C, G, A, T, m</a:t>
            </a:r>
          </a:p>
          <a:p>
            <a:endParaRPr lang="en-US" dirty="0"/>
          </a:p>
          <a:p>
            <a:r>
              <a:rPr lang="en-US" dirty="0" smtClean="0"/>
              <a:t>But, does the partial string:  </a:t>
            </a:r>
            <a:r>
              <a:rPr lang="en-US" dirty="0" err="1" smtClean="0"/>
              <a:t>CCAmT</a:t>
            </a:r>
            <a:endParaRPr lang="en-US" dirty="0" smtClean="0"/>
          </a:p>
          <a:p>
            <a:r>
              <a:rPr lang="en-US" dirty="0" smtClean="0"/>
              <a:t>Match	CCAGT or CCATT or neither one?</a:t>
            </a:r>
          </a:p>
          <a:p>
            <a:endParaRPr lang="en-US" dirty="0"/>
          </a:p>
          <a:p>
            <a:r>
              <a:rPr lang="en-US" dirty="0" smtClean="0"/>
              <a:t>The answer depends on the problem and the researcher.</a:t>
            </a:r>
          </a:p>
          <a:p>
            <a:r>
              <a:rPr lang="en-US" dirty="0" smtClean="0"/>
              <a:t>Ideally, it should be controllable through tool parameters.</a:t>
            </a:r>
            <a:endParaRPr lang="en-US" dirty="0"/>
          </a:p>
        </p:txBody>
      </p:sp>
    </p:spTree>
    <p:extLst>
      <p:ext uri="{BB962C8B-B14F-4D97-AF65-F5344CB8AC3E}">
        <p14:creationId xmlns:p14="http://schemas.microsoft.com/office/powerpoint/2010/main" val="22053677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Log Files</a:t>
            </a:r>
            <a:endParaRPr lang="en-US" dirty="0"/>
          </a:p>
        </p:txBody>
      </p:sp>
      <p:sp>
        <p:nvSpPr>
          <p:cNvPr id="3" name="TextBox 2"/>
          <p:cNvSpPr txBox="1"/>
          <p:nvPr/>
        </p:nvSpPr>
        <p:spPr>
          <a:xfrm>
            <a:off x="654756" y="1388533"/>
            <a:ext cx="6705600" cy="4524315"/>
          </a:xfrm>
          <a:prstGeom prst="rect">
            <a:avLst/>
          </a:prstGeom>
          <a:noFill/>
        </p:spPr>
        <p:txBody>
          <a:bodyPr wrap="square" rtlCol="0">
            <a:spAutoFit/>
          </a:bodyPr>
          <a:lstStyle/>
          <a:p>
            <a:r>
              <a:rPr lang="en-US" dirty="0" smtClean="0"/>
              <a:t>Web log files are text files—usually one for each day. Often stored in a standard format with one line for each event and multiple dimensions stored on the line.</a:t>
            </a:r>
          </a:p>
          <a:p>
            <a:endParaRPr lang="en-US" dirty="0"/>
          </a:p>
          <a:p>
            <a:r>
              <a:rPr lang="en-US" dirty="0" smtClean="0"/>
              <a:t>Need to convert from text file and load into a database.</a:t>
            </a:r>
          </a:p>
          <a:p>
            <a:pPr marL="800100" lvl="1" indent="-342900">
              <a:buAutoNum type="arabicPeriod"/>
            </a:pPr>
            <a:r>
              <a:rPr lang="en-US" dirty="0" smtClean="0"/>
              <a:t>Download the log files.</a:t>
            </a:r>
          </a:p>
          <a:p>
            <a:pPr marL="800100" lvl="1" indent="-342900">
              <a:buAutoNum type="arabicPeriod"/>
            </a:pPr>
            <a:r>
              <a:rPr lang="en-US" dirty="0" smtClean="0"/>
              <a:t>Convert them (parser).</a:t>
            </a:r>
          </a:p>
          <a:p>
            <a:pPr marL="800100" lvl="1" indent="-342900">
              <a:buAutoNum type="arabicPeriod"/>
            </a:pPr>
            <a:r>
              <a:rPr lang="en-US" dirty="0" smtClean="0"/>
              <a:t>Load them into a database table.</a:t>
            </a:r>
          </a:p>
          <a:p>
            <a:endParaRPr lang="en-US" dirty="0" smtClean="0"/>
          </a:p>
          <a:p>
            <a:r>
              <a:rPr lang="en-US" dirty="0" smtClean="0"/>
              <a:t>Best to use a Log Parser</a:t>
            </a:r>
          </a:p>
          <a:p>
            <a:r>
              <a:rPr lang="en-US" dirty="0" smtClean="0"/>
              <a:t>Microsoft: Log Parser 2.2 (command line; free download)</a:t>
            </a:r>
          </a:p>
          <a:p>
            <a:r>
              <a:rPr lang="en-US" dirty="0"/>
              <a:t>	</a:t>
            </a:r>
            <a:r>
              <a:rPr lang="en-US" dirty="0" smtClean="0"/>
              <a:t>Log Parser Studio (graphical interface on top of Log Parser)</a:t>
            </a:r>
          </a:p>
          <a:p>
            <a:endParaRPr lang="en-US" dirty="0" smtClean="0"/>
          </a:p>
          <a:p>
            <a:r>
              <a:rPr lang="en-US" dirty="0" smtClean="0"/>
              <a:t>Log Parser reads data from multiple files, extracts desired elements, and reformats into CSV file.</a:t>
            </a:r>
            <a:endParaRPr lang="en-US" dirty="0"/>
          </a:p>
          <a:p>
            <a:endParaRPr lang="en-US" dirty="0"/>
          </a:p>
        </p:txBody>
      </p:sp>
      <p:sp>
        <p:nvSpPr>
          <p:cNvPr id="5" name="Rectangle 4"/>
          <p:cNvSpPr/>
          <p:nvPr/>
        </p:nvSpPr>
        <p:spPr>
          <a:xfrm>
            <a:off x="2015067" y="5699246"/>
            <a:ext cx="4572000" cy="923330"/>
          </a:xfrm>
          <a:prstGeom prst="rect">
            <a:avLst/>
          </a:prstGeom>
        </p:spPr>
        <p:txBody>
          <a:bodyPr>
            <a:spAutoFit/>
          </a:bodyPr>
          <a:lstStyle/>
          <a:p>
            <a:r>
              <a:rPr lang="en-US" i="1" dirty="0">
                <a:solidFill>
                  <a:schemeClr val="accent2"/>
                </a:solidFill>
              </a:rPr>
              <a:t>Note: This section is only necessary if you want to read your own Web log files. It is not needed to load the sample databases for the book.</a:t>
            </a:r>
            <a:endParaRPr lang="en-US" dirty="0">
              <a:solidFill>
                <a:schemeClr val="accent2"/>
              </a:solidFill>
            </a:endParaRPr>
          </a:p>
        </p:txBody>
      </p:sp>
    </p:spTree>
    <p:extLst>
      <p:ext uri="{BB962C8B-B14F-4D97-AF65-F5344CB8AC3E}">
        <p14:creationId xmlns:p14="http://schemas.microsoft.com/office/powerpoint/2010/main" val="17092174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 Parser 2.2 on IIS Logs</a:t>
            </a:r>
            <a:endParaRPr lang="en-US" dirty="0"/>
          </a:p>
        </p:txBody>
      </p:sp>
      <p:sp>
        <p:nvSpPr>
          <p:cNvPr id="3" name="Rectangle 2"/>
          <p:cNvSpPr/>
          <p:nvPr/>
        </p:nvSpPr>
        <p:spPr>
          <a:xfrm>
            <a:off x="845525" y="1641818"/>
            <a:ext cx="7653867" cy="3970318"/>
          </a:xfrm>
          <a:prstGeom prst="rect">
            <a:avLst/>
          </a:prstGeom>
        </p:spPr>
        <p:txBody>
          <a:bodyPr wrap="square">
            <a:spAutoFit/>
          </a:bodyPr>
          <a:lstStyle/>
          <a:p>
            <a:r>
              <a:rPr lang="en-US" dirty="0"/>
              <a:t>"c:\Program Files (x86)\Log Parser 2.2\</a:t>
            </a:r>
            <a:r>
              <a:rPr lang="en-US" dirty="0" err="1"/>
              <a:t>LogParser</a:t>
            </a:r>
            <a:r>
              <a:rPr lang="en-US" dirty="0"/>
              <a:t>" </a:t>
            </a:r>
            <a:endParaRPr lang="en-US" dirty="0" smtClean="0"/>
          </a:p>
          <a:p>
            <a:r>
              <a:rPr lang="en-US" dirty="0" smtClean="0"/>
              <a:t>"</a:t>
            </a:r>
            <a:r>
              <a:rPr lang="en-US" dirty="0"/>
              <a:t>SELECT OUT_ROW_NUMBER() AS ID, </a:t>
            </a:r>
            <a:endParaRPr lang="en-US" dirty="0" smtClean="0"/>
          </a:p>
          <a:p>
            <a:r>
              <a:rPr lang="en-US" dirty="0" smtClean="0"/>
              <a:t>ADD(TO_STRING(</a:t>
            </a:r>
            <a:r>
              <a:rPr lang="en-US" dirty="0" err="1" smtClean="0"/>
              <a:t>date</a:t>
            </a:r>
            <a:r>
              <a:rPr lang="en-US" dirty="0" err="1"/>
              <a:t>,'MM</a:t>
            </a:r>
            <a:r>
              <a:rPr lang="en-US" dirty="0"/>
              <a:t>/</a:t>
            </a:r>
            <a:r>
              <a:rPr lang="en-US" dirty="0" err="1"/>
              <a:t>dd</a:t>
            </a:r>
            <a:r>
              <a:rPr lang="en-US" dirty="0"/>
              <a:t>/</a:t>
            </a:r>
            <a:r>
              <a:rPr lang="en-US" dirty="0" err="1"/>
              <a:t>yyyy</a:t>
            </a:r>
            <a:r>
              <a:rPr lang="en-US" dirty="0"/>
              <a:t>'), TO_STRING(time,' </a:t>
            </a:r>
            <a:r>
              <a:rPr lang="en-US" dirty="0" err="1"/>
              <a:t>hh:mm:ss</a:t>
            </a:r>
            <a:r>
              <a:rPr lang="en-US" dirty="0"/>
              <a:t>')) AS </a:t>
            </a:r>
            <a:r>
              <a:rPr lang="en-US" dirty="0" err="1"/>
              <a:t>dt</a:t>
            </a:r>
            <a:r>
              <a:rPr lang="en-US" dirty="0"/>
              <a:t>, </a:t>
            </a:r>
            <a:endParaRPr lang="en-US" dirty="0" smtClean="0"/>
          </a:p>
          <a:p>
            <a:r>
              <a:rPr lang="en-US" dirty="0" err="1" smtClean="0"/>
              <a:t>sc</a:t>
            </a:r>
            <a:r>
              <a:rPr lang="en-US" dirty="0" smtClean="0"/>
              <a:t>-status</a:t>
            </a:r>
            <a:r>
              <a:rPr lang="en-US" dirty="0"/>
              <a:t>, </a:t>
            </a:r>
            <a:endParaRPr lang="en-US" dirty="0" smtClean="0"/>
          </a:p>
          <a:p>
            <a:r>
              <a:rPr lang="en-US" dirty="0" smtClean="0"/>
              <a:t>time-taken</a:t>
            </a:r>
            <a:r>
              <a:rPr lang="en-US" dirty="0"/>
              <a:t>, </a:t>
            </a:r>
            <a:endParaRPr lang="en-US" dirty="0" smtClean="0"/>
          </a:p>
          <a:p>
            <a:r>
              <a:rPr lang="en-US" dirty="0" smtClean="0"/>
              <a:t>REPLACE_CHR(SUBSTR(</a:t>
            </a:r>
            <a:r>
              <a:rPr lang="en-US" dirty="0" err="1" smtClean="0"/>
              <a:t>cs</a:t>
            </a:r>
            <a:r>
              <a:rPr lang="en-US" dirty="0" smtClean="0"/>
              <a:t>(User-Agent</a:t>
            </a:r>
            <a:r>
              <a:rPr lang="en-US" dirty="0"/>
              <a:t>),0,512), ',',';') AS User-Agent, </a:t>
            </a:r>
            <a:endParaRPr lang="en-US" dirty="0" smtClean="0"/>
          </a:p>
          <a:p>
            <a:r>
              <a:rPr lang="en-US" dirty="0" smtClean="0"/>
              <a:t>c-</a:t>
            </a:r>
            <a:r>
              <a:rPr lang="en-US" dirty="0" err="1" smtClean="0"/>
              <a:t>ip</a:t>
            </a:r>
            <a:r>
              <a:rPr lang="en-US" dirty="0"/>
              <a:t>, </a:t>
            </a:r>
            <a:r>
              <a:rPr lang="en-US" dirty="0" err="1"/>
              <a:t>cs</a:t>
            </a:r>
            <a:r>
              <a:rPr lang="en-US" dirty="0"/>
              <a:t>-method, </a:t>
            </a:r>
            <a:r>
              <a:rPr lang="en-US" dirty="0" err="1"/>
              <a:t>sc</a:t>
            </a:r>
            <a:r>
              <a:rPr lang="en-US" dirty="0"/>
              <a:t>-bytes, </a:t>
            </a:r>
            <a:r>
              <a:rPr lang="en-US" dirty="0" err="1"/>
              <a:t>cs</a:t>
            </a:r>
            <a:r>
              <a:rPr lang="en-US" dirty="0"/>
              <a:t>-version, </a:t>
            </a:r>
            <a:endParaRPr lang="en-US" dirty="0" smtClean="0"/>
          </a:p>
          <a:p>
            <a:r>
              <a:rPr lang="en-US" dirty="0" smtClean="0"/>
              <a:t>REPLACE_CHR(SUBSTR(cs-uri-stem,0,512</a:t>
            </a:r>
            <a:r>
              <a:rPr lang="en-US" dirty="0"/>
              <a:t>), ',',';') AS </a:t>
            </a:r>
            <a:r>
              <a:rPr lang="en-US" dirty="0" err="1"/>
              <a:t>CS_URI_Stem</a:t>
            </a:r>
            <a:r>
              <a:rPr lang="en-US" dirty="0"/>
              <a:t>, </a:t>
            </a:r>
            <a:endParaRPr lang="en-US" dirty="0" smtClean="0"/>
          </a:p>
          <a:p>
            <a:r>
              <a:rPr lang="en-US" dirty="0" err="1" smtClean="0"/>
              <a:t>cs</a:t>
            </a:r>
            <a:r>
              <a:rPr lang="en-US" dirty="0" smtClean="0"/>
              <a:t>-bytes</a:t>
            </a:r>
            <a:r>
              <a:rPr lang="en-US" dirty="0"/>
              <a:t>, </a:t>
            </a:r>
            <a:endParaRPr lang="en-US" dirty="0" smtClean="0"/>
          </a:p>
          <a:p>
            <a:r>
              <a:rPr lang="en-US" dirty="0" smtClean="0"/>
              <a:t>REPLACE_CHR(SUBSTR(</a:t>
            </a:r>
            <a:r>
              <a:rPr lang="en-US" dirty="0" err="1" smtClean="0"/>
              <a:t>cs</a:t>
            </a:r>
            <a:r>
              <a:rPr lang="en-US" dirty="0" smtClean="0"/>
              <a:t>(</a:t>
            </a:r>
            <a:r>
              <a:rPr lang="en-US" dirty="0" err="1" smtClean="0"/>
              <a:t>Referer</a:t>
            </a:r>
            <a:r>
              <a:rPr lang="en-US" dirty="0"/>
              <a:t>),0,512), ',',';') AS </a:t>
            </a:r>
            <a:r>
              <a:rPr lang="en-US" dirty="0" err="1"/>
              <a:t>CS_Referrer</a:t>
            </a:r>
            <a:r>
              <a:rPr lang="en-US" dirty="0"/>
              <a:t>  </a:t>
            </a:r>
            <a:endParaRPr lang="en-US" dirty="0" smtClean="0"/>
          </a:p>
          <a:p>
            <a:r>
              <a:rPr lang="en-US" dirty="0" smtClean="0"/>
              <a:t>INTO </a:t>
            </a:r>
            <a:r>
              <a:rPr lang="en-US" dirty="0"/>
              <a:t>temp.csv </a:t>
            </a:r>
            <a:endParaRPr lang="en-US" dirty="0" smtClean="0"/>
          </a:p>
          <a:p>
            <a:r>
              <a:rPr lang="en-US" dirty="0" smtClean="0"/>
              <a:t>FROM </a:t>
            </a:r>
            <a:r>
              <a:rPr lang="en-US" dirty="0"/>
              <a:t>*.log </a:t>
            </a:r>
            <a:endParaRPr lang="en-US" dirty="0" smtClean="0"/>
          </a:p>
          <a:p>
            <a:r>
              <a:rPr lang="en-US" dirty="0" smtClean="0"/>
              <a:t>ORDER </a:t>
            </a:r>
            <a:r>
              <a:rPr lang="en-US" dirty="0"/>
              <a:t>BY </a:t>
            </a:r>
            <a:r>
              <a:rPr lang="en-US" dirty="0" err="1" smtClean="0"/>
              <a:t>dt</a:t>
            </a:r>
            <a:r>
              <a:rPr lang="en-US" dirty="0" smtClean="0"/>
              <a:t>“ </a:t>
            </a:r>
          </a:p>
          <a:p>
            <a:r>
              <a:rPr lang="en-US" dirty="0" smtClean="0"/>
              <a:t>-</a:t>
            </a:r>
            <a:r>
              <a:rPr lang="en-US" dirty="0"/>
              <a:t>i:IISW3C -</a:t>
            </a:r>
            <a:r>
              <a:rPr lang="en-US" dirty="0" err="1"/>
              <a:t>o:CSV</a:t>
            </a:r>
            <a:endParaRPr lang="en-US" dirty="0"/>
          </a:p>
        </p:txBody>
      </p:sp>
      <p:sp>
        <p:nvSpPr>
          <p:cNvPr id="4" name="TextBox 3"/>
          <p:cNvSpPr txBox="1"/>
          <p:nvPr/>
        </p:nvSpPr>
        <p:spPr>
          <a:xfrm>
            <a:off x="1038577" y="1140178"/>
            <a:ext cx="7168886" cy="369332"/>
          </a:xfrm>
          <a:prstGeom prst="rect">
            <a:avLst/>
          </a:prstGeom>
          <a:noFill/>
        </p:spPr>
        <p:txBody>
          <a:bodyPr wrap="none" rtlCol="0">
            <a:spAutoFit/>
          </a:bodyPr>
          <a:lstStyle/>
          <a:p>
            <a:r>
              <a:rPr lang="en-US" dirty="0" smtClean="0">
                <a:solidFill>
                  <a:schemeClr val="tx2"/>
                </a:solidFill>
              </a:rPr>
              <a:t>Needs to be entered as one single-row command. Split here for readability.</a:t>
            </a:r>
            <a:endParaRPr lang="en-US" dirty="0">
              <a:solidFill>
                <a:schemeClr val="tx2"/>
              </a:solidFill>
            </a:endParaRPr>
          </a:p>
        </p:txBody>
      </p:sp>
      <p:sp>
        <p:nvSpPr>
          <p:cNvPr id="6" name="TextBox 5"/>
          <p:cNvSpPr txBox="1"/>
          <p:nvPr/>
        </p:nvSpPr>
        <p:spPr>
          <a:xfrm>
            <a:off x="5937956" y="1919111"/>
            <a:ext cx="1600375" cy="369332"/>
          </a:xfrm>
          <a:prstGeom prst="rect">
            <a:avLst/>
          </a:prstGeom>
          <a:noFill/>
        </p:spPr>
        <p:txBody>
          <a:bodyPr wrap="none" rtlCol="0">
            <a:spAutoFit/>
          </a:bodyPr>
          <a:lstStyle/>
          <a:p>
            <a:r>
              <a:rPr lang="en-US" i="1" dirty="0" smtClean="0">
                <a:solidFill>
                  <a:schemeClr val="accent2"/>
                </a:solidFill>
              </a:rPr>
              <a:t>Generated ID #</a:t>
            </a:r>
            <a:endParaRPr lang="en-US" i="1" dirty="0">
              <a:solidFill>
                <a:schemeClr val="accent2"/>
              </a:solidFill>
            </a:endParaRPr>
          </a:p>
        </p:txBody>
      </p:sp>
      <p:sp>
        <p:nvSpPr>
          <p:cNvPr id="7" name="TextBox 6"/>
          <p:cNvSpPr txBox="1"/>
          <p:nvPr/>
        </p:nvSpPr>
        <p:spPr>
          <a:xfrm>
            <a:off x="5463822" y="2460978"/>
            <a:ext cx="3240439" cy="369332"/>
          </a:xfrm>
          <a:prstGeom prst="rect">
            <a:avLst/>
          </a:prstGeom>
          <a:noFill/>
        </p:spPr>
        <p:txBody>
          <a:bodyPr wrap="none" rtlCol="0">
            <a:spAutoFit/>
          </a:bodyPr>
          <a:lstStyle/>
          <a:p>
            <a:r>
              <a:rPr lang="en-US" i="1" dirty="0" smtClean="0">
                <a:solidFill>
                  <a:schemeClr val="accent2"/>
                </a:solidFill>
              </a:rPr>
              <a:t>Combine date and time into one.</a:t>
            </a:r>
            <a:endParaRPr lang="en-US" i="1" dirty="0">
              <a:solidFill>
                <a:schemeClr val="accent2"/>
              </a:solidFill>
            </a:endParaRPr>
          </a:p>
        </p:txBody>
      </p:sp>
      <p:sp>
        <p:nvSpPr>
          <p:cNvPr id="8" name="TextBox 7"/>
          <p:cNvSpPr txBox="1"/>
          <p:nvPr/>
        </p:nvSpPr>
        <p:spPr>
          <a:xfrm>
            <a:off x="7351068" y="3487837"/>
            <a:ext cx="1399393" cy="1200329"/>
          </a:xfrm>
          <a:prstGeom prst="rect">
            <a:avLst/>
          </a:prstGeom>
          <a:noFill/>
        </p:spPr>
        <p:txBody>
          <a:bodyPr wrap="square" rtlCol="0">
            <a:spAutoFit/>
          </a:bodyPr>
          <a:lstStyle/>
          <a:p>
            <a:r>
              <a:rPr lang="en-US" i="1" dirty="0" smtClean="0">
                <a:solidFill>
                  <a:schemeClr val="accent2"/>
                </a:solidFill>
              </a:rPr>
              <a:t>Limit length and change commas to semicolons</a:t>
            </a:r>
            <a:endParaRPr lang="en-US" i="1" dirty="0">
              <a:solidFill>
                <a:schemeClr val="accent2"/>
              </a:solidFill>
            </a:endParaRPr>
          </a:p>
        </p:txBody>
      </p:sp>
      <p:cxnSp>
        <p:nvCxnSpPr>
          <p:cNvPr id="10" name="Straight Arrow Connector 9"/>
          <p:cNvCxnSpPr>
            <a:stCxn id="8" idx="1"/>
          </p:cNvCxnSpPr>
          <p:nvPr/>
        </p:nvCxnSpPr>
        <p:spPr>
          <a:xfrm flipH="1" flipV="1">
            <a:off x="6944810" y="3379808"/>
            <a:ext cx="406258" cy="708194"/>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8" idx="1"/>
          </p:cNvCxnSpPr>
          <p:nvPr/>
        </p:nvCxnSpPr>
        <p:spPr>
          <a:xfrm flipH="1" flipV="1">
            <a:off x="6863788" y="3923818"/>
            <a:ext cx="487280" cy="164184"/>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8" idx="1"/>
          </p:cNvCxnSpPr>
          <p:nvPr/>
        </p:nvCxnSpPr>
        <p:spPr>
          <a:xfrm flipH="1">
            <a:off x="6956386" y="4088002"/>
            <a:ext cx="394682" cy="159907"/>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021135" y="5183172"/>
            <a:ext cx="4915385" cy="369332"/>
          </a:xfrm>
          <a:prstGeom prst="rect">
            <a:avLst/>
          </a:prstGeom>
          <a:noFill/>
        </p:spPr>
        <p:txBody>
          <a:bodyPr wrap="none" rtlCol="0">
            <a:spAutoFit/>
          </a:bodyPr>
          <a:lstStyle/>
          <a:p>
            <a:r>
              <a:rPr lang="en-US" i="1" dirty="0" smtClean="0">
                <a:solidFill>
                  <a:schemeClr val="accent2"/>
                </a:solidFill>
              </a:rPr>
              <a:t>Specify Web log format as input and CSV as output</a:t>
            </a:r>
            <a:endParaRPr lang="en-US" i="1" dirty="0">
              <a:solidFill>
                <a:schemeClr val="accent2"/>
              </a:solidFill>
            </a:endParaRPr>
          </a:p>
        </p:txBody>
      </p:sp>
    </p:spTree>
    <p:extLst>
      <p:ext uri="{BB962C8B-B14F-4D97-AF65-F5344CB8AC3E}">
        <p14:creationId xmlns:p14="http://schemas.microsoft.com/office/powerpoint/2010/main" val="2630176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Database Table for Logs</a:t>
            </a:r>
            <a:endParaRPr lang="en-US" dirty="0"/>
          </a:p>
        </p:txBody>
      </p:sp>
      <p:sp>
        <p:nvSpPr>
          <p:cNvPr id="3" name="Rectangle 2"/>
          <p:cNvSpPr/>
          <p:nvPr/>
        </p:nvSpPr>
        <p:spPr>
          <a:xfrm>
            <a:off x="1806221" y="1160777"/>
            <a:ext cx="5683956" cy="4801314"/>
          </a:xfrm>
          <a:prstGeom prst="rect">
            <a:avLst/>
          </a:prstGeom>
        </p:spPr>
        <p:txBody>
          <a:bodyPr wrap="square">
            <a:spAutoFit/>
          </a:bodyPr>
          <a:lstStyle/>
          <a:p>
            <a:r>
              <a:rPr lang="en-US" dirty="0"/>
              <a:t>CREATE TABLE </a:t>
            </a:r>
            <a:r>
              <a:rPr lang="en-US" dirty="0" err="1"/>
              <a:t>WebLogs</a:t>
            </a:r>
            <a:endParaRPr lang="en-US" dirty="0"/>
          </a:p>
          <a:p>
            <a:r>
              <a:rPr lang="en-US" dirty="0"/>
              <a:t>( </a:t>
            </a:r>
          </a:p>
          <a:p>
            <a:r>
              <a:rPr lang="en-US" dirty="0"/>
              <a:t>  ID </a:t>
            </a:r>
            <a:r>
              <a:rPr lang="en-US" dirty="0" err="1"/>
              <a:t>int</a:t>
            </a:r>
            <a:r>
              <a:rPr lang="en-US" dirty="0"/>
              <a:t> identity(1,1) NOT NULL,</a:t>
            </a:r>
          </a:p>
          <a:p>
            <a:r>
              <a:rPr lang="en-US" dirty="0"/>
              <a:t>  </a:t>
            </a:r>
            <a:r>
              <a:rPr lang="en-US" dirty="0" err="1"/>
              <a:t>WebDateTime</a:t>
            </a:r>
            <a:r>
              <a:rPr lang="en-US" dirty="0"/>
              <a:t> </a:t>
            </a:r>
            <a:r>
              <a:rPr lang="en-US" dirty="0" err="1"/>
              <a:t>datetime</a:t>
            </a:r>
            <a:r>
              <a:rPr lang="en-US" dirty="0"/>
              <a:t> NULL,</a:t>
            </a:r>
          </a:p>
          <a:p>
            <a:r>
              <a:rPr lang="en-US" dirty="0"/>
              <a:t>  </a:t>
            </a:r>
            <a:r>
              <a:rPr lang="en-US" dirty="0" err="1"/>
              <a:t>SCStatus</a:t>
            </a:r>
            <a:r>
              <a:rPr lang="en-US" dirty="0"/>
              <a:t> </a:t>
            </a:r>
            <a:r>
              <a:rPr lang="en-US" dirty="0" err="1"/>
              <a:t>int</a:t>
            </a:r>
            <a:r>
              <a:rPr lang="en-US" dirty="0"/>
              <a:t> NULL,</a:t>
            </a:r>
          </a:p>
          <a:p>
            <a:r>
              <a:rPr lang="en-US" dirty="0"/>
              <a:t>  </a:t>
            </a:r>
            <a:r>
              <a:rPr lang="en-US" dirty="0" err="1"/>
              <a:t>TimeTaken</a:t>
            </a:r>
            <a:r>
              <a:rPr lang="en-US" dirty="0"/>
              <a:t> </a:t>
            </a:r>
            <a:r>
              <a:rPr lang="en-US" dirty="0" err="1"/>
              <a:t>int</a:t>
            </a:r>
            <a:r>
              <a:rPr lang="en-US" dirty="0"/>
              <a:t> NULL,</a:t>
            </a:r>
          </a:p>
          <a:p>
            <a:r>
              <a:rPr lang="en-US" dirty="0"/>
              <a:t>  </a:t>
            </a:r>
            <a:r>
              <a:rPr lang="en-US" dirty="0" err="1"/>
              <a:t>UserAgent</a:t>
            </a:r>
            <a:r>
              <a:rPr lang="en-US" dirty="0"/>
              <a:t> </a:t>
            </a:r>
            <a:r>
              <a:rPr lang="en-US" dirty="0" err="1"/>
              <a:t>nvarchar</a:t>
            </a:r>
            <a:r>
              <a:rPr lang="en-US" dirty="0"/>
              <a:t>(512) NULL,</a:t>
            </a:r>
          </a:p>
          <a:p>
            <a:r>
              <a:rPr lang="en-US" dirty="0"/>
              <a:t>  </a:t>
            </a:r>
            <a:r>
              <a:rPr lang="en-US" dirty="0" err="1"/>
              <a:t>UserIP</a:t>
            </a:r>
            <a:r>
              <a:rPr lang="en-US" dirty="0"/>
              <a:t> </a:t>
            </a:r>
            <a:r>
              <a:rPr lang="en-US" dirty="0" err="1"/>
              <a:t>nvarchar</a:t>
            </a:r>
            <a:r>
              <a:rPr lang="en-US" dirty="0"/>
              <a:t>(250) NULL,</a:t>
            </a:r>
          </a:p>
          <a:p>
            <a:r>
              <a:rPr lang="en-US" dirty="0"/>
              <a:t>  </a:t>
            </a:r>
            <a:r>
              <a:rPr lang="en-US" dirty="0" err="1"/>
              <a:t>CSMethod</a:t>
            </a:r>
            <a:r>
              <a:rPr lang="en-US" dirty="0"/>
              <a:t> </a:t>
            </a:r>
            <a:r>
              <a:rPr lang="en-US" dirty="0" err="1"/>
              <a:t>nvarchar</a:t>
            </a:r>
            <a:r>
              <a:rPr lang="en-US" dirty="0"/>
              <a:t>(250) NULL,</a:t>
            </a:r>
          </a:p>
          <a:p>
            <a:r>
              <a:rPr lang="en-US" dirty="0"/>
              <a:t>  Bytes </a:t>
            </a:r>
            <a:r>
              <a:rPr lang="en-US" dirty="0" err="1"/>
              <a:t>bigint</a:t>
            </a:r>
            <a:r>
              <a:rPr lang="en-US" dirty="0"/>
              <a:t> NULL,</a:t>
            </a:r>
          </a:p>
          <a:p>
            <a:r>
              <a:rPr lang="en-US" dirty="0"/>
              <a:t>  </a:t>
            </a:r>
            <a:r>
              <a:rPr lang="en-US" dirty="0" err="1"/>
              <a:t>CSVersion</a:t>
            </a:r>
            <a:r>
              <a:rPr lang="en-US" dirty="0"/>
              <a:t> </a:t>
            </a:r>
            <a:r>
              <a:rPr lang="en-US" dirty="0" err="1"/>
              <a:t>nvarchar</a:t>
            </a:r>
            <a:r>
              <a:rPr lang="en-US" dirty="0"/>
              <a:t>(250) NULL,</a:t>
            </a:r>
          </a:p>
          <a:p>
            <a:r>
              <a:rPr lang="en-US" dirty="0"/>
              <a:t>  </a:t>
            </a:r>
            <a:r>
              <a:rPr lang="en-US" dirty="0" err="1"/>
              <a:t>URIStem</a:t>
            </a:r>
            <a:r>
              <a:rPr lang="en-US" dirty="0"/>
              <a:t> </a:t>
            </a:r>
            <a:r>
              <a:rPr lang="en-US" dirty="0" err="1"/>
              <a:t>nvarchar</a:t>
            </a:r>
            <a:r>
              <a:rPr lang="en-US" dirty="0"/>
              <a:t>(512) NULL,</a:t>
            </a:r>
          </a:p>
          <a:p>
            <a:r>
              <a:rPr lang="en-US" dirty="0"/>
              <a:t>  </a:t>
            </a:r>
            <a:r>
              <a:rPr lang="en-US" dirty="0" err="1"/>
              <a:t>CSBytes</a:t>
            </a:r>
            <a:r>
              <a:rPr lang="en-US" dirty="0"/>
              <a:t> </a:t>
            </a:r>
            <a:r>
              <a:rPr lang="en-US" dirty="0" err="1"/>
              <a:t>bigint</a:t>
            </a:r>
            <a:r>
              <a:rPr lang="en-US" dirty="0"/>
              <a:t> NULL,</a:t>
            </a:r>
          </a:p>
          <a:p>
            <a:r>
              <a:rPr lang="en-US" dirty="0"/>
              <a:t>  </a:t>
            </a:r>
            <a:r>
              <a:rPr lang="en-US" dirty="0" err="1"/>
              <a:t>Referer</a:t>
            </a:r>
            <a:r>
              <a:rPr lang="en-US" dirty="0"/>
              <a:t> </a:t>
            </a:r>
            <a:r>
              <a:rPr lang="en-US" dirty="0" err="1"/>
              <a:t>nvarchar</a:t>
            </a:r>
            <a:r>
              <a:rPr lang="en-US" dirty="0"/>
              <a:t>(512) NULL,</a:t>
            </a:r>
          </a:p>
          <a:p>
            <a:r>
              <a:rPr lang="en-US" dirty="0"/>
              <a:t>     CONSTRAINT </a:t>
            </a:r>
            <a:r>
              <a:rPr lang="en-US" dirty="0" err="1"/>
              <a:t>pk_WebLogs</a:t>
            </a:r>
            <a:r>
              <a:rPr lang="en-US" dirty="0"/>
              <a:t> PRIMARY KEY (ID)</a:t>
            </a:r>
          </a:p>
          <a:p>
            <a:r>
              <a:rPr lang="en-US" dirty="0"/>
              <a:t>)</a:t>
            </a:r>
          </a:p>
          <a:p>
            <a:r>
              <a:rPr lang="en-US" dirty="0"/>
              <a:t>;</a:t>
            </a:r>
          </a:p>
        </p:txBody>
      </p:sp>
    </p:spTree>
    <p:extLst>
      <p:ext uri="{BB962C8B-B14F-4D97-AF65-F5344CB8AC3E}">
        <p14:creationId xmlns:p14="http://schemas.microsoft.com/office/powerpoint/2010/main" val="954859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Loading the CSV Data to a Table</a:t>
            </a:r>
            <a:endParaRPr lang="en-US" dirty="0"/>
          </a:p>
        </p:txBody>
      </p:sp>
      <p:sp>
        <p:nvSpPr>
          <p:cNvPr id="3" name="Rectangle 2"/>
          <p:cNvSpPr/>
          <p:nvPr/>
        </p:nvSpPr>
        <p:spPr>
          <a:xfrm>
            <a:off x="1016001" y="1859340"/>
            <a:ext cx="7179732" cy="4247317"/>
          </a:xfrm>
          <a:prstGeom prst="rect">
            <a:avLst/>
          </a:prstGeom>
        </p:spPr>
        <p:txBody>
          <a:bodyPr wrap="square">
            <a:spAutoFit/>
          </a:bodyPr>
          <a:lstStyle/>
          <a:p>
            <a:r>
              <a:rPr lang="en-US" dirty="0"/>
              <a:t>DECLARE @</a:t>
            </a:r>
            <a:r>
              <a:rPr lang="en-US" dirty="0" err="1"/>
              <a:t>data_path</a:t>
            </a:r>
            <a:r>
              <a:rPr lang="en-US" dirty="0"/>
              <a:t> </a:t>
            </a:r>
            <a:r>
              <a:rPr lang="en-US" dirty="0" err="1"/>
              <a:t>nvarchar</a:t>
            </a:r>
            <a:r>
              <a:rPr lang="en-US" dirty="0"/>
              <a:t>(256);</a:t>
            </a:r>
          </a:p>
          <a:p>
            <a:r>
              <a:rPr lang="en-US" dirty="0"/>
              <a:t>SELECT @</a:t>
            </a:r>
            <a:r>
              <a:rPr lang="en-US" dirty="0" err="1"/>
              <a:t>data_path</a:t>
            </a:r>
            <a:r>
              <a:rPr lang="en-US" dirty="0"/>
              <a:t> = '&lt;PATH&gt;';</a:t>
            </a:r>
          </a:p>
          <a:p>
            <a:r>
              <a:rPr lang="en-US" dirty="0"/>
              <a:t>--</a:t>
            </a:r>
          </a:p>
          <a:p>
            <a:endParaRPr lang="en-US" dirty="0" smtClean="0"/>
          </a:p>
          <a:p>
            <a:endParaRPr lang="en-US" dirty="0"/>
          </a:p>
          <a:p>
            <a:r>
              <a:rPr lang="en-US" dirty="0" smtClean="0"/>
              <a:t>EXECUTE </a:t>
            </a:r>
            <a:r>
              <a:rPr lang="en-US" dirty="0"/>
              <a:t>(N'BULK INSERT Weblogs FROM ''' + @</a:t>
            </a:r>
            <a:r>
              <a:rPr lang="en-US" dirty="0" err="1"/>
              <a:t>data_path</a:t>
            </a:r>
            <a:r>
              <a:rPr lang="en-US" dirty="0"/>
              <a:t> + N'temp.csv''</a:t>
            </a:r>
          </a:p>
          <a:p>
            <a:r>
              <a:rPr lang="en-US" dirty="0"/>
              <a:t>WITH (</a:t>
            </a:r>
          </a:p>
          <a:p>
            <a:r>
              <a:rPr lang="en-US" dirty="0"/>
              <a:t>    CHECK_CONSTRAINTS,</a:t>
            </a:r>
          </a:p>
          <a:p>
            <a:r>
              <a:rPr lang="en-US" dirty="0"/>
              <a:t>    CODEPAGE=''ACP'',</a:t>
            </a:r>
          </a:p>
          <a:p>
            <a:r>
              <a:rPr lang="en-US" dirty="0"/>
              <a:t>    DATAFILETYPE = ''char'',</a:t>
            </a:r>
          </a:p>
          <a:p>
            <a:r>
              <a:rPr lang="en-US" dirty="0"/>
              <a:t>    FIELDTERMINATOR= '','',</a:t>
            </a:r>
          </a:p>
          <a:p>
            <a:r>
              <a:rPr lang="en-US" dirty="0"/>
              <a:t>    ROWTERMINATOR = ''\n'',</a:t>
            </a:r>
          </a:p>
          <a:p>
            <a:r>
              <a:rPr lang="en-US" dirty="0"/>
              <a:t>    KEEPIDENTITY,</a:t>
            </a:r>
          </a:p>
          <a:p>
            <a:r>
              <a:rPr lang="en-US" dirty="0"/>
              <a:t>    TABLOCK</a:t>
            </a:r>
          </a:p>
          <a:p>
            <a:r>
              <a:rPr lang="en-US" dirty="0"/>
              <a:t>);');</a:t>
            </a:r>
          </a:p>
        </p:txBody>
      </p:sp>
      <p:sp>
        <p:nvSpPr>
          <p:cNvPr id="4" name="TextBox 3"/>
          <p:cNvSpPr txBox="1"/>
          <p:nvPr/>
        </p:nvSpPr>
        <p:spPr>
          <a:xfrm>
            <a:off x="4267200" y="2235200"/>
            <a:ext cx="3883378" cy="646331"/>
          </a:xfrm>
          <a:prstGeom prst="rect">
            <a:avLst/>
          </a:prstGeom>
          <a:noFill/>
        </p:spPr>
        <p:txBody>
          <a:bodyPr wrap="square" rtlCol="0">
            <a:spAutoFit/>
          </a:bodyPr>
          <a:lstStyle/>
          <a:p>
            <a:r>
              <a:rPr lang="en-US" dirty="0" smtClean="0">
                <a:solidFill>
                  <a:schemeClr val="accent2"/>
                </a:solidFill>
              </a:rPr>
              <a:t>Change &lt;PATH&gt; to the location of your CSV file, such as C:\Temp\</a:t>
            </a:r>
            <a:endParaRPr lang="en-US" dirty="0">
              <a:solidFill>
                <a:schemeClr val="accent2"/>
              </a:solidFill>
            </a:endParaRPr>
          </a:p>
        </p:txBody>
      </p:sp>
    </p:spTree>
    <p:extLst>
      <p:ext uri="{BB962C8B-B14F-4D97-AF65-F5344CB8AC3E}">
        <p14:creationId xmlns:p14="http://schemas.microsoft.com/office/powerpoint/2010/main" val="2741106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Sequence Examples</a:t>
            </a:r>
            <a:endParaRPr lang="en-US" dirty="0"/>
          </a:p>
        </p:txBody>
      </p:sp>
      <p:sp>
        <p:nvSpPr>
          <p:cNvPr id="5" name="TextBox 4"/>
          <p:cNvSpPr txBox="1"/>
          <p:nvPr/>
        </p:nvSpPr>
        <p:spPr>
          <a:xfrm>
            <a:off x="1388533" y="1399822"/>
            <a:ext cx="3885551" cy="2031325"/>
          </a:xfrm>
          <a:prstGeom prst="rect">
            <a:avLst/>
          </a:prstGeom>
          <a:noFill/>
        </p:spPr>
        <p:txBody>
          <a:bodyPr wrap="none" rtlCol="0">
            <a:spAutoFit/>
          </a:bodyPr>
          <a:lstStyle/>
          <a:p>
            <a:r>
              <a:rPr lang="en-US" dirty="0" smtClean="0"/>
              <a:t>DNA: Items are </a:t>
            </a:r>
            <a:r>
              <a:rPr lang="en-US" dirty="0" err="1" smtClean="0"/>
              <a:t>Nucleobases</a:t>
            </a:r>
            <a:r>
              <a:rPr lang="en-US" dirty="0" smtClean="0"/>
              <a:t>:</a:t>
            </a:r>
          </a:p>
          <a:p>
            <a:r>
              <a:rPr lang="en-US" dirty="0"/>
              <a:t>	</a:t>
            </a:r>
            <a:r>
              <a:rPr lang="en-US" dirty="0" err="1" smtClean="0"/>
              <a:t>Cystine</a:t>
            </a:r>
            <a:r>
              <a:rPr lang="en-US" dirty="0" smtClean="0"/>
              <a:t>	C</a:t>
            </a:r>
          </a:p>
          <a:p>
            <a:r>
              <a:rPr lang="en-US" dirty="0"/>
              <a:t>	</a:t>
            </a:r>
            <a:r>
              <a:rPr lang="en-US" dirty="0" smtClean="0"/>
              <a:t>Guanine	G</a:t>
            </a:r>
          </a:p>
          <a:p>
            <a:r>
              <a:rPr lang="en-US" dirty="0"/>
              <a:t>	</a:t>
            </a:r>
            <a:r>
              <a:rPr lang="en-US" dirty="0" smtClean="0"/>
              <a:t>Adenine	A</a:t>
            </a:r>
          </a:p>
          <a:p>
            <a:r>
              <a:rPr lang="en-US" dirty="0"/>
              <a:t>	</a:t>
            </a:r>
            <a:r>
              <a:rPr lang="en-US" dirty="0" smtClean="0"/>
              <a:t>Thymine	T</a:t>
            </a:r>
          </a:p>
          <a:p>
            <a:r>
              <a:rPr lang="en-US" dirty="0" smtClean="0"/>
              <a:t>Written as a sequence of the bases.</a:t>
            </a:r>
          </a:p>
          <a:p>
            <a:r>
              <a:rPr lang="en-US" dirty="0" smtClean="0"/>
              <a:t>(Very short) example:    ACAATGCTGATC</a:t>
            </a:r>
            <a:endParaRPr lang="en-US" dirty="0"/>
          </a:p>
        </p:txBody>
      </p:sp>
      <p:sp>
        <p:nvSpPr>
          <p:cNvPr id="6" name="TextBox 5"/>
          <p:cNvSpPr txBox="1"/>
          <p:nvPr/>
        </p:nvSpPr>
        <p:spPr>
          <a:xfrm>
            <a:off x="1388533" y="3962400"/>
            <a:ext cx="5658729" cy="1200329"/>
          </a:xfrm>
          <a:prstGeom prst="rect">
            <a:avLst/>
          </a:prstGeom>
          <a:noFill/>
        </p:spPr>
        <p:txBody>
          <a:bodyPr wrap="none" rtlCol="0">
            <a:spAutoFit/>
          </a:bodyPr>
          <a:lstStyle/>
          <a:p>
            <a:r>
              <a:rPr lang="en-US" dirty="0" smtClean="0"/>
              <a:t>Web browsing: Items are pages</a:t>
            </a:r>
          </a:p>
          <a:p>
            <a:r>
              <a:rPr lang="en-US" dirty="0"/>
              <a:t>	</a:t>
            </a:r>
            <a:r>
              <a:rPr lang="en-US" dirty="0" smtClean="0"/>
              <a:t>Pages available (by name or create a notation)</a:t>
            </a:r>
          </a:p>
          <a:p>
            <a:r>
              <a:rPr lang="en-US" dirty="0" smtClean="0"/>
              <a:t>	Order that a person (or IP address) browses</a:t>
            </a:r>
          </a:p>
          <a:p>
            <a:r>
              <a:rPr lang="en-US" dirty="0" smtClean="0"/>
              <a:t>(Abbreviated) example: Default, </a:t>
            </a:r>
            <a:r>
              <a:rPr lang="en-US" dirty="0" err="1" smtClean="0"/>
              <a:t>ItemList</a:t>
            </a:r>
            <a:r>
              <a:rPr lang="en-US" dirty="0" smtClean="0"/>
              <a:t>, Description, Cart</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Sequence Cluster: Case + Nested</a:t>
            </a:r>
            <a:endParaRPr lang="en-US" dirty="0"/>
          </a:p>
        </p:txBody>
      </p:sp>
      <p:pic>
        <p:nvPicPr>
          <p:cNvPr id="3" name="Picture 2"/>
          <p:cNvPicPr/>
          <p:nvPr/>
        </p:nvPicPr>
        <p:blipFill>
          <a:blip r:embed="rId2"/>
          <a:stretch>
            <a:fillRect/>
          </a:stretch>
        </p:blipFill>
        <p:spPr>
          <a:xfrm>
            <a:off x="2553652" y="1604327"/>
            <a:ext cx="4036695" cy="3649345"/>
          </a:xfrm>
          <a:prstGeom prst="rect">
            <a:avLst/>
          </a:prstGeom>
        </p:spPr>
      </p:pic>
      <p:sp>
        <p:nvSpPr>
          <p:cNvPr id="4" name="TextBox 3"/>
          <p:cNvSpPr txBox="1"/>
          <p:nvPr/>
        </p:nvSpPr>
        <p:spPr>
          <a:xfrm>
            <a:off x="440267" y="5418665"/>
            <a:ext cx="8287140" cy="646331"/>
          </a:xfrm>
          <a:prstGeom prst="rect">
            <a:avLst/>
          </a:prstGeom>
          <a:noFill/>
        </p:spPr>
        <p:txBody>
          <a:bodyPr wrap="none" rtlCol="0">
            <a:spAutoFit/>
          </a:bodyPr>
          <a:lstStyle/>
          <a:p>
            <a:r>
              <a:rPr lang="en-US" dirty="0" smtClean="0"/>
              <a:t>The Case table (</a:t>
            </a:r>
            <a:r>
              <a:rPr lang="en-US" dirty="0" err="1" smtClean="0"/>
              <a:t>UserIPView</a:t>
            </a:r>
            <a:r>
              <a:rPr lang="en-US" dirty="0" smtClean="0"/>
              <a:t>) contains a row for each person.</a:t>
            </a:r>
          </a:p>
          <a:p>
            <a:r>
              <a:rPr lang="en-US" dirty="0" smtClean="0"/>
              <a:t>The Nested table (</a:t>
            </a:r>
            <a:r>
              <a:rPr lang="en-US" dirty="0" err="1" smtClean="0"/>
              <a:t>WebLogs</a:t>
            </a:r>
            <a:r>
              <a:rPr lang="en-US" dirty="0" smtClean="0"/>
              <a:t>) contains a row for each person each item in the sequence.</a:t>
            </a:r>
            <a:endParaRPr lang="en-US" dirty="0"/>
          </a:p>
        </p:txBody>
      </p:sp>
      <p:sp>
        <p:nvSpPr>
          <p:cNvPr id="5" name="TextBox 4"/>
          <p:cNvSpPr txBox="1"/>
          <p:nvPr/>
        </p:nvSpPr>
        <p:spPr>
          <a:xfrm>
            <a:off x="7044267" y="2833511"/>
            <a:ext cx="1715911" cy="1754326"/>
          </a:xfrm>
          <a:prstGeom prst="rect">
            <a:avLst/>
          </a:prstGeom>
          <a:noFill/>
        </p:spPr>
        <p:txBody>
          <a:bodyPr wrap="square" rtlCol="0">
            <a:spAutoFit/>
          </a:bodyPr>
          <a:lstStyle/>
          <a:p>
            <a:r>
              <a:rPr lang="en-US" dirty="0" err="1" smtClean="0"/>
              <a:t>UserIPView</a:t>
            </a:r>
            <a:r>
              <a:rPr lang="en-US" dirty="0" smtClean="0"/>
              <a:t> is a Named Query created by: SELECT DISTINCT </a:t>
            </a:r>
            <a:r>
              <a:rPr lang="en-US" dirty="0" err="1" smtClean="0"/>
              <a:t>UserIP</a:t>
            </a:r>
            <a:r>
              <a:rPr lang="en-US" dirty="0" smtClean="0"/>
              <a:t> FROM </a:t>
            </a:r>
            <a:r>
              <a:rPr lang="en-US" dirty="0" err="1" smtClean="0"/>
              <a:t>WebLogs</a:t>
            </a:r>
            <a:r>
              <a:rPr lang="en-US" dirty="0" smtClean="0"/>
              <a:t>;</a:t>
            </a:r>
            <a:endParaRPr lang="en-US" dirty="0"/>
          </a:p>
        </p:txBody>
      </p:sp>
    </p:spTree>
    <p:extLst>
      <p:ext uri="{BB962C8B-B14F-4D97-AF65-F5344CB8AC3E}">
        <p14:creationId xmlns:p14="http://schemas.microsoft.com/office/powerpoint/2010/main" val="31104557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Choose Columns: Keys + Sequence</a:t>
            </a:r>
            <a:endParaRPr lang="en-US" dirty="0"/>
          </a:p>
        </p:txBody>
      </p:sp>
      <p:pic>
        <p:nvPicPr>
          <p:cNvPr id="3" name="Picture 2"/>
          <p:cNvPicPr/>
          <p:nvPr/>
        </p:nvPicPr>
        <p:blipFill>
          <a:blip r:embed="rId2"/>
          <a:stretch>
            <a:fillRect/>
          </a:stretch>
        </p:blipFill>
        <p:spPr>
          <a:xfrm>
            <a:off x="2700407" y="1431926"/>
            <a:ext cx="4036695" cy="4197350"/>
          </a:xfrm>
          <a:prstGeom prst="rect">
            <a:avLst/>
          </a:prstGeom>
        </p:spPr>
      </p:pic>
      <p:sp>
        <p:nvSpPr>
          <p:cNvPr id="4" name="TextBox 3"/>
          <p:cNvSpPr txBox="1"/>
          <p:nvPr/>
        </p:nvSpPr>
        <p:spPr>
          <a:xfrm>
            <a:off x="203200" y="1873956"/>
            <a:ext cx="2348089" cy="923330"/>
          </a:xfrm>
          <a:prstGeom prst="rect">
            <a:avLst/>
          </a:prstGeom>
          <a:noFill/>
        </p:spPr>
        <p:txBody>
          <a:bodyPr wrap="square" rtlCol="0">
            <a:spAutoFit/>
          </a:bodyPr>
          <a:lstStyle/>
          <a:p>
            <a:r>
              <a:rPr lang="en-US" dirty="0" smtClean="0"/>
              <a:t>Case key is set to the individual. Only have </a:t>
            </a:r>
            <a:r>
              <a:rPr lang="en-US" dirty="0" err="1" smtClean="0"/>
              <a:t>UserIP</a:t>
            </a:r>
            <a:r>
              <a:rPr lang="en-US" dirty="0" smtClean="0"/>
              <a:t> here.</a:t>
            </a:r>
            <a:endParaRPr lang="en-US" dirty="0"/>
          </a:p>
        </p:txBody>
      </p:sp>
      <p:sp>
        <p:nvSpPr>
          <p:cNvPr id="5" name="TextBox 4"/>
          <p:cNvSpPr txBox="1"/>
          <p:nvPr/>
        </p:nvSpPr>
        <p:spPr>
          <a:xfrm>
            <a:off x="203200" y="3341512"/>
            <a:ext cx="2348089" cy="1477328"/>
          </a:xfrm>
          <a:prstGeom prst="rect">
            <a:avLst/>
          </a:prstGeom>
          <a:noFill/>
        </p:spPr>
        <p:txBody>
          <a:bodyPr wrap="square" rtlCol="0">
            <a:spAutoFit/>
          </a:bodyPr>
          <a:lstStyle/>
          <a:p>
            <a:r>
              <a:rPr lang="en-US" dirty="0" smtClean="0"/>
              <a:t>Nested key is ID because </a:t>
            </a:r>
            <a:r>
              <a:rPr lang="en-US" dirty="0" err="1" smtClean="0"/>
              <a:t>WebDateTime</a:t>
            </a:r>
            <a:r>
              <a:rPr lang="en-US" dirty="0" smtClean="0"/>
              <a:t> is not unique in this case (multitasking server).</a:t>
            </a:r>
            <a:endParaRPr lang="en-US" dirty="0"/>
          </a:p>
        </p:txBody>
      </p:sp>
      <p:sp>
        <p:nvSpPr>
          <p:cNvPr id="6" name="TextBox 5"/>
          <p:cNvSpPr txBox="1"/>
          <p:nvPr/>
        </p:nvSpPr>
        <p:spPr>
          <a:xfrm>
            <a:off x="6920089" y="3048000"/>
            <a:ext cx="1862667" cy="2031325"/>
          </a:xfrm>
          <a:prstGeom prst="rect">
            <a:avLst/>
          </a:prstGeom>
          <a:noFill/>
        </p:spPr>
        <p:txBody>
          <a:bodyPr wrap="square" rtlCol="0">
            <a:spAutoFit/>
          </a:bodyPr>
          <a:lstStyle/>
          <a:p>
            <a:r>
              <a:rPr lang="en-US" dirty="0" smtClean="0"/>
              <a:t>Critical: Pick the column holding the sequence item values: </a:t>
            </a:r>
            <a:r>
              <a:rPr lang="en-US" dirty="0" err="1" smtClean="0"/>
              <a:t>URIStem</a:t>
            </a:r>
            <a:r>
              <a:rPr lang="en-US" dirty="0" smtClean="0"/>
              <a:t> in this case is the name of each page.</a:t>
            </a:r>
            <a:endParaRPr lang="en-US" dirty="0"/>
          </a:p>
        </p:txBody>
      </p:sp>
      <p:sp>
        <p:nvSpPr>
          <p:cNvPr id="7" name="TextBox 6"/>
          <p:cNvSpPr txBox="1"/>
          <p:nvPr/>
        </p:nvSpPr>
        <p:spPr>
          <a:xfrm>
            <a:off x="203200" y="5238042"/>
            <a:ext cx="1727200" cy="646331"/>
          </a:xfrm>
          <a:prstGeom prst="rect">
            <a:avLst/>
          </a:prstGeom>
          <a:noFill/>
        </p:spPr>
        <p:txBody>
          <a:bodyPr wrap="square" rtlCol="0">
            <a:spAutoFit/>
          </a:bodyPr>
          <a:lstStyle/>
          <a:p>
            <a:r>
              <a:rPr lang="en-US" dirty="0" smtClean="0"/>
              <a:t>The keys define the sort order.</a:t>
            </a:r>
            <a:endParaRPr lang="en-US" dirty="0"/>
          </a:p>
        </p:txBody>
      </p:sp>
    </p:spTree>
    <p:extLst>
      <p:ext uri="{BB962C8B-B14F-4D97-AF65-F5344CB8AC3E}">
        <p14:creationId xmlns:p14="http://schemas.microsoft.com/office/powerpoint/2010/main" val="34542913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Processing Options</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9370577"/>
              </p:ext>
            </p:extLst>
          </p:nvPr>
        </p:nvGraphicFramePr>
        <p:xfrm>
          <a:off x="1056929" y="2049525"/>
          <a:ext cx="7284975" cy="1314564"/>
        </p:xfrm>
        <a:graphic>
          <a:graphicData uri="http://schemas.openxmlformats.org/drawingml/2006/table">
            <a:tbl>
              <a:tblPr firstRow="1" firstCol="1" bandRow="1">
                <a:tableStyleId>{5940675A-B579-460E-94D1-54222C63F5DA}</a:tableStyleId>
              </a:tblPr>
              <a:tblGrid>
                <a:gridCol w="3013359"/>
                <a:gridCol w="2135808"/>
                <a:gridCol w="2135808"/>
              </a:tblGrid>
              <a:tr h="265468">
                <a:tc>
                  <a:txBody>
                    <a:bodyPr/>
                    <a:lstStyle/>
                    <a:p>
                      <a:pPr marL="0" marR="0">
                        <a:spcBef>
                          <a:spcPts val="0"/>
                        </a:spcBef>
                        <a:spcAft>
                          <a:spcPts val="0"/>
                        </a:spcAft>
                      </a:pPr>
                      <a:r>
                        <a:rPr lang="en-US" sz="1700" kern="1000" dirty="0">
                          <a:effectLst/>
                        </a:rPr>
                        <a:t>Parameter</a:t>
                      </a:r>
                      <a:endParaRPr lang="en-US" sz="1700" kern="1000" dirty="0">
                        <a:effectLst/>
                        <a:latin typeface="Calibri"/>
                        <a:ea typeface="Times New Roman"/>
                        <a:cs typeface="Times New Roman"/>
                      </a:endParaRPr>
                    </a:p>
                  </a:txBody>
                  <a:tcPr marL="108600" marR="108600" marT="0" marB="0"/>
                </a:tc>
                <a:tc>
                  <a:txBody>
                    <a:bodyPr/>
                    <a:lstStyle/>
                    <a:p>
                      <a:pPr marL="0" marR="0">
                        <a:spcBef>
                          <a:spcPts val="0"/>
                        </a:spcBef>
                        <a:spcAft>
                          <a:spcPts val="0"/>
                        </a:spcAft>
                      </a:pPr>
                      <a:r>
                        <a:rPr lang="en-US" sz="1700" kern="1000">
                          <a:effectLst/>
                        </a:rPr>
                        <a:t>Default</a:t>
                      </a:r>
                      <a:endParaRPr lang="en-US" sz="1700" kern="1000">
                        <a:effectLst/>
                        <a:latin typeface="Calibri"/>
                        <a:ea typeface="Times New Roman"/>
                        <a:cs typeface="Times New Roman"/>
                      </a:endParaRPr>
                    </a:p>
                  </a:txBody>
                  <a:tcPr marL="108600" marR="108600" marT="0" marB="0"/>
                </a:tc>
                <a:tc>
                  <a:txBody>
                    <a:bodyPr/>
                    <a:lstStyle/>
                    <a:p>
                      <a:pPr marL="0" marR="0">
                        <a:spcBef>
                          <a:spcPts val="0"/>
                        </a:spcBef>
                        <a:spcAft>
                          <a:spcPts val="0"/>
                        </a:spcAft>
                      </a:pPr>
                      <a:r>
                        <a:rPr lang="en-US" sz="1700" kern="1000">
                          <a:effectLst/>
                        </a:rPr>
                        <a:t>Range</a:t>
                      </a:r>
                      <a:endParaRPr lang="en-US" sz="1700" kern="1000">
                        <a:effectLst/>
                        <a:latin typeface="Calibri"/>
                        <a:ea typeface="Times New Roman"/>
                        <a:cs typeface="Times New Roman"/>
                      </a:endParaRPr>
                    </a:p>
                  </a:txBody>
                  <a:tcPr marL="108600" marR="108600" marT="0" marB="0"/>
                </a:tc>
              </a:tr>
              <a:tr h="265468">
                <a:tc>
                  <a:txBody>
                    <a:bodyPr/>
                    <a:lstStyle/>
                    <a:p>
                      <a:pPr marL="0" marR="0">
                        <a:spcBef>
                          <a:spcPts val="0"/>
                        </a:spcBef>
                        <a:spcAft>
                          <a:spcPts val="0"/>
                        </a:spcAft>
                      </a:pPr>
                      <a:r>
                        <a:rPr lang="en-US" sz="1700" kern="1000">
                          <a:effectLst/>
                        </a:rPr>
                        <a:t>CLUSTER_COUNT</a:t>
                      </a:r>
                      <a:endParaRPr lang="en-US" sz="1700" kern="1000">
                        <a:effectLst/>
                        <a:latin typeface="Calibri"/>
                        <a:ea typeface="Times New Roman"/>
                        <a:cs typeface="Times New Roman"/>
                      </a:endParaRPr>
                    </a:p>
                  </a:txBody>
                  <a:tcPr marL="108600" marR="108600" marT="0" marB="0"/>
                </a:tc>
                <a:tc>
                  <a:txBody>
                    <a:bodyPr/>
                    <a:lstStyle/>
                    <a:p>
                      <a:pPr marL="0" marR="0">
                        <a:spcBef>
                          <a:spcPts val="0"/>
                        </a:spcBef>
                        <a:spcAft>
                          <a:spcPts val="0"/>
                        </a:spcAft>
                      </a:pPr>
                      <a:r>
                        <a:rPr lang="en-US" sz="1700" kern="1000">
                          <a:effectLst/>
                        </a:rPr>
                        <a:t>10</a:t>
                      </a:r>
                      <a:endParaRPr lang="en-US" sz="1700" kern="1000">
                        <a:effectLst/>
                        <a:latin typeface="Calibri"/>
                        <a:ea typeface="Times New Roman"/>
                        <a:cs typeface="Times New Roman"/>
                      </a:endParaRPr>
                    </a:p>
                  </a:txBody>
                  <a:tcPr marL="108600" marR="108600" marT="0" marB="0"/>
                </a:tc>
                <a:tc>
                  <a:txBody>
                    <a:bodyPr/>
                    <a:lstStyle/>
                    <a:p>
                      <a:pPr marL="0" marR="0">
                        <a:spcBef>
                          <a:spcPts val="0"/>
                        </a:spcBef>
                        <a:spcAft>
                          <a:spcPts val="0"/>
                        </a:spcAft>
                      </a:pPr>
                      <a:r>
                        <a:rPr lang="en-US" sz="1700" kern="1000">
                          <a:effectLst/>
                        </a:rPr>
                        <a:t>[0,…)</a:t>
                      </a:r>
                      <a:endParaRPr lang="en-US" sz="1700" kern="1000">
                        <a:effectLst/>
                        <a:latin typeface="Calibri"/>
                        <a:ea typeface="Times New Roman"/>
                        <a:cs typeface="Times New Roman"/>
                      </a:endParaRPr>
                    </a:p>
                  </a:txBody>
                  <a:tcPr marL="108600" marR="108600" marT="0" marB="0"/>
                </a:tc>
              </a:tr>
              <a:tr h="0">
                <a:tc>
                  <a:txBody>
                    <a:bodyPr/>
                    <a:lstStyle/>
                    <a:p>
                      <a:pPr marL="0" marR="0">
                        <a:spcBef>
                          <a:spcPts val="0"/>
                        </a:spcBef>
                        <a:spcAft>
                          <a:spcPts val="0"/>
                        </a:spcAft>
                      </a:pPr>
                      <a:r>
                        <a:rPr lang="en-US" sz="1700" kern="1000">
                          <a:effectLst/>
                        </a:rPr>
                        <a:t>MAXIMUM_SEQUENCE_STATES</a:t>
                      </a:r>
                      <a:endParaRPr lang="en-US" sz="1700" kern="1000">
                        <a:effectLst/>
                        <a:latin typeface="Calibri"/>
                        <a:ea typeface="Times New Roman"/>
                        <a:cs typeface="Times New Roman"/>
                      </a:endParaRPr>
                    </a:p>
                  </a:txBody>
                  <a:tcPr marL="108600" marR="108600" marT="0" marB="0"/>
                </a:tc>
                <a:tc>
                  <a:txBody>
                    <a:bodyPr/>
                    <a:lstStyle/>
                    <a:p>
                      <a:pPr marL="0" marR="0">
                        <a:spcBef>
                          <a:spcPts val="0"/>
                        </a:spcBef>
                        <a:spcAft>
                          <a:spcPts val="0"/>
                        </a:spcAft>
                      </a:pPr>
                      <a:r>
                        <a:rPr lang="en-US" sz="1700" kern="1000">
                          <a:effectLst/>
                        </a:rPr>
                        <a:t>64</a:t>
                      </a:r>
                      <a:endParaRPr lang="en-US" sz="1700" kern="1000">
                        <a:effectLst/>
                        <a:latin typeface="Calibri"/>
                        <a:ea typeface="Times New Roman"/>
                        <a:cs typeface="Times New Roman"/>
                      </a:endParaRPr>
                    </a:p>
                  </a:txBody>
                  <a:tcPr marL="108600" marR="108600" marT="0" marB="0"/>
                </a:tc>
                <a:tc>
                  <a:txBody>
                    <a:bodyPr/>
                    <a:lstStyle/>
                    <a:p>
                      <a:pPr marL="0" marR="0">
                        <a:spcBef>
                          <a:spcPts val="0"/>
                        </a:spcBef>
                        <a:spcAft>
                          <a:spcPts val="0"/>
                        </a:spcAft>
                      </a:pPr>
                      <a:r>
                        <a:rPr lang="en-US" sz="1700" kern="1000">
                          <a:effectLst/>
                        </a:rPr>
                        <a:t>0, [2,65535]</a:t>
                      </a:r>
                      <a:endParaRPr lang="en-US" sz="1700" kern="1000">
                        <a:effectLst/>
                        <a:latin typeface="Calibri"/>
                        <a:ea typeface="Times New Roman"/>
                        <a:cs typeface="Times New Roman"/>
                      </a:endParaRPr>
                    </a:p>
                  </a:txBody>
                  <a:tcPr marL="108600" marR="108600" marT="0" marB="0"/>
                </a:tc>
              </a:tr>
              <a:tr h="265468">
                <a:tc>
                  <a:txBody>
                    <a:bodyPr/>
                    <a:lstStyle/>
                    <a:p>
                      <a:pPr marL="0" marR="0">
                        <a:spcBef>
                          <a:spcPts val="0"/>
                        </a:spcBef>
                        <a:spcAft>
                          <a:spcPts val="0"/>
                        </a:spcAft>
                      </a:pPr>
                      <a:r>
                        <a:rPr lang="en-US" sz="1700" kern="1000">
                          <a:effectLst/>
                        </a:rPr>
                        <a:t>MAXIMUM_STATES</a:t>
                      </a:r>
                      <a:endParaRPr lang="en-US" sz="1700" kern="1000">
                        <a:effectLst/>
                        <a:latin typeface="Calibri"/>
                        <a:ea typeface="Times New Roman"/>
                        <a:cs typeface="Times New Roman"/>
                      </a:endParaRPr>
                    </a:p>
                  </a:txBody>
                  <a:tcPr marL="108600" marR="108600" marT="0" marB="0"/>
                </a:tc>
                <a:tc>
                  <a:txBody>
                    <a:bodyPr/>
                    <a:lstStyle/>
                    <a:p>
                      <a:pPr marL="0" marR="0">
                        <a:spcBef>
                          <a:spcPts val="0"/>
                        </a:spcBef>
                        <a:spcAft>
                          <a:spcPts val="0"/>
                        </a:spcAft>
                      </a:pPr>
                      <a:r>
                        <a:rPr lang="en-US" sz="1700" kern="1000">
                          <a:effectLst/>
                        </a:rPr>
                        <a:t>10</a:t>
                      </a:r>
                      <a:endParaRPr lang="en-US" sz="1700" kern="1000">
                        <a:effectLst/>
                        <a:latin typeface="Calibri"/>
                        <a:ea typeface="Times New Roman"/>
                        <a:cs typeface="Times New Roman"/>
                      </a:endParaRPr>
                    </a:p>
                  </a:txBody>
                  <a:tcPr marL="108600" marR="108600" marT="0" marB="0"/>
                </a:tc>
                <a:tc>
                  <a:txBody>
                    <a:bodyPr/>
                    <a:lstStyle/>
                    <a:p>
                      <a:pPr marL="0" marR="0">
                        <a:spcBef>
                          <a:spcPts val="0"/>
                        </a:spcBef>
                        <a:spcAft>
                          <a:spcPts val="0"/>
                        </a:spcAft>
                      </a:pPr>
                      <a:r>
                        <a:rPr lang="en-US" sz="1700" kern="1000">
                          <a:effectLst/>
                        </a:rPr>
                        <a:t>0, [2,65535]</a:t>
                      </a:r>
                      <a:endParaRPr lang="en-US" sz="1700" kern="1000">
                        <a:effectLst/>
                        <a:latin typeface="Calibri"/>
                        <a:ea typeface="Times New Roman"/>
                        <a:cs typeface="Times New Roman"/>
                      </a:endParaRPr>
                    </a:p>
                  </a:txBody>
                  <a:tcPr marL="108600" marR="108600" marT="0" marB="0"/>
                </a:tc>
              </a:tr>
              <a:tr h="141138">
                <a:tc>
                  <a:txBody>
                    <a:bodyPr/>
                    <a:lstStyle/>
                    <a:p>
                      <a:pPr marL="0" marR="0">
                        <a:spcBef>
                          <a:spcPts val="0"/>
                        </a:spcBef>
                        <a:spcAft>
                          <a:spcPts val="0"/>
                        </a:spcAft>
                      </a:pPr>
                      <a:r>
                        <a:rPr lang="en-US" sz="1700" kern="1000">
                          <a:effectLst/>
                        </a:rPr>
                        <a:t>MINIMUM_SUPPORT</a:t>
                      </a:r>
                      <a:endParaRPr lang="en-US" sz="1700" kern="1000">
                        <a:effectLst/>
                        <a:latin typeface="Calibri"/>
                        <a:ea typeface="Times New Roman"/>
                        <a:cs typeface="Times New Roman"/>
                      </a:endParaRPr>
                    </a:p>
                  </a:txBody>
                  <a:tcPr marL="108600" marR="108600" marT="0" marB="0"/>
                </a:tc>
                <a:tc>
                  <a:txBody>
                    <a:bodyPr/>
                    <a:lstStyle/>
                    <a:p>
                      <a:pPr marL="0" marR="0">
                        <a:spcBef>
                          <a:spcPts val="0"/>
                        </a:spcBef>
                        <a:spcAft>
                          <a:spcPts val="0"/>
                        </a:spcAft>
                      </a:pPr>
                      <a:r>
                        <a:rPr lang="en-US" sz="1700" kern="1000" dirty="0">
                          <a:effectLst/>
                        </a:rPr>
                        <a:t>10</a:t>
                      </a:r>
                      <a:endParaRPr lang="en-US" sz="1700" kern="1000" dirty="0">
                        <a:effectLst/>
                        <a:latin typeface="Calibri"/>
                        <a:ea typeface="Times New Roman"/>
                        <a:cs typeface="Times New Roman"/>
                      </a:endParaRPr>
                    </a:p>
                  </a:txBody>
                  <a:tcPr marL="108600" marR="108600" marT="0" marB="0"/>
                </a:tc>
                <a:tc>
                  <a:txBody>
                    <a:bodyPr/>
                    <a:lstStyle/>
                    <a:p>
                      <a:pPr marL="0" marR="0">
                        <a:spcBef>
                          <a:spcPts val="0"/>
                        </a:spcBef>
                        <a:spcAft>
                          <a:spcPts val="0"/>
                        </a:spcAft>
                      </a:pPr>
                      <a:r>
                        <a:rPr lang="en-US" sz="1700" kern="1000" dirty="0">
                          <a:effectLst/>
                        </a:rPr>
                        <a:t>[0,…)</a:t>
                      </a:r>
                      <a:endParaRPr lang="en-US" sz="1700" kern="1000" dirty="0">
                        <a:effectLst/>
                        <a:latin typeface="Calibri"/>
                        <a:ea typeface="Times New Roman"/>
                        <a:cs typeface="Times New Roman"/>
                      </a:endParaRPr>
                    </a:p>
                  </a:txBody>
                  <a:tcPr marL="108600" marR="108600" marT="0" marB="0"/>
                </a:tc>
              </a:tr>
            </a:tbl>
          </a:graphicData>
        </a:graphic>
      </p:graphicFrame>
      <p:sp>
        <p:nvSpPr>
          <p:cNvPr id="4" name="TextBox 3"/>
          <p:cNvSpPr txBox="1"/>
          <p:nvPr/>
        </p:nvSpPr>
        <p:spPr>
          <a:xfrm>
            <a:off x="982134" y="3826933"/>
            <a:ext cx="7323993" cy="1477328"/>
          </a:xfrm>
          <a:prstGeom prst="rect">
            <a:avLst/>
          </a:prstGeom>
          <a:noFill/>
        </p:spPr>
        <p:txBody>
          <a:bodyPr wrap="none" rtlCol="0">
            <a:spAutoFit/>
          </a:bodyPr>
          <a:lstStyle/>
          <a:p>
            <a:r>
              <a:rPr lang="en-US" dirty="0" smtClean="0"/>
              <a:t>CLUSTER_COUNT is a hint not a fixed constraint. </a:t>
            </a:r>
          </a:p>
          <a:p>
            <a:r>
              <a:rPr lang="en-US" dirty="0" smtClean="0"/>
              <a:t>A value of zero uses a heuristic to estimate the best number.</a:t>
            </a:r>
          </a:p>
          <a:p>
            <a:r>
              <a:rPr lang="en-US" dirty="0" smtClean="0"/>
              <a:t>MAXIMUM_SEQUENCE_STATES controls the number of item values.</a:t>
            </a:r>
          </a:p>
          <a:p>
            <a:r>
              <a:rPr lang="en-US" dirty="0" smtClean="0"/>
              <a:t>64 is low for a Web site (pages) , and will generate a warning message.</a:t>
            </a:r>
          </a:p>
          <a:p>
            <a:r>
              <a:rPr lang="en-US" dirty="0" smtClean="0"/>
              <a:t>But Microsoft says values greater than 100 can result in meaningless models.</a:t>
            </a:r>
            <a:endParaRPr lang="en-US" dirty="0"/>
          </a:p>
        </p:txBody>
      </p:sp>
    </p:spTree>
    <p:extLst>
      <p:ext uri="{BB962C8B-B14F-4D97-AF65-F5344CB8AC3E}">
        <p14:creationId xmlns:p14="http://schemas.microsoft.com/office/powerpoint/2010/main" val="23616163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Cluster Diagram</a:t>
            </a:r>
            <a:endParaRPr lang="en-US" dirty="0"/>
          </a:p>
        </p:txBody>
      </p:sp>
      <p:pic>
        <p:nvPicPr>
          <p:cNvPr id="3" name="Picture 2"/>
          <p:cNvPicPr/>
          <p:nvPr/>
        </p:nvPicPr>
        <p:blipFill rotWithShape="1">
          <a:blip r:embed="rId2"/>
          <a:srcRect l="2992" t="19200" r="27518" b="27441"/>
          <a:stretch/>
        </p:blipFill>
        <p:spPr>
          <a:xfrm>
            <a:off x="1004711" y="1219199"/>
            <a:ext cx="7224889" cy="3959951"/>
          </a:xfrm>
          <a:prstGeom prst="rect">
            <a:avLst/>
          </a:prstGeom>
        </p:spPr>
      </p:pic>
      <p:sp>
        <p:nvSpPr>
          <p:cNvPr id="4" name="TextBox 3"/>
          <p:cNvSpPr txBox="1"/>
          <p:nvPr/>
        </p:nvSpPr>
        <p:spPr>
          <a:xfrm>
            <a:off x="869244" y="5486400"/>
            <a:ext cx="7349067" cy="923330"/>
          </a:xfrm>
          <a:prstGeom prst="rect">
            <a:avLst/>
          </a:prstGeom>
          <a:noFill/>
        </p:spPr>
        <p:txBody>
          <a:bodyPr wrap="square" rtlCol="0">
            <a:spAutoFit/>
          </a:bodyPr>
          <a:lstStyle/>
          <a:p>
            <a:r>
              <a:rPr lang="en-US" dirty="0" smtClean="0"/>
              <a:t>Option: Changing from Population to URI Stem (state variable).</a:t>
            </a:r>
          </a:p>
          <a:p>
            <a:r>
              <a:rPr lang="en-US" dirty="0" smtClean="0"/>
              <a:t>Then pick a specific state item (page) to see which sequences use it.</a:t>
            </a:r>
          </a:p>
          <a:p>
            <a:r>
              <a:rPr lang="en-US" dirty="0" smtClean="0"/>
              <a:t>Try with \robots.txt to see search engine clusters.</a:t>
            </a:r>
            <a:endParaRPr lang="en-US" dirty="0"/>
          </a:p>
        </p:txBody>
      </p:sp>
    </p:spTree>
    <p:extLst>
      <p:ext uri="{BB962C8B-B14F-4D97-AF65-F5344CB8AC3E}">
        <p14:creationId xmlns:p14="http://schemas.microsoft.com/office/powerpoint/2010/main" val="17452530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Cluster Profile/Sequence</a:t>
            </a:r>
            <a:endParaRPr lang="en-US" dirty="0"/>
          </a:p>
        </p:txBody>
      </p:sp>
      <p:pic>
        <p:nvPicPr>
          <p:cNvPr id="3" name="Picture 2"/>
          <p:cNvPicPr/>
          <p:nvPr/>
        </p:nvPicPr>
        <p:blipFill>
          <a:blip r:embed="rId2"/>
          <a:stretch>
            <a:fillRect/>
          </a:stretch>
        </p:blipFill>
        <p:spPr>
          <a:xfrm>
            <a:off x="730955" y="1311980"/>
            <a:ext cx="7816992" cy="4885620"/>
          </a:xfrm>
          <a:prstGeom prst="rect">
            <a:avLst/>
          </a:prstGeom>
        </p:spPr>
      </p:pic>
    </p:spTree>
    <p:extLst>
      <p:ext uri="{BB962C8B-B14F-4D97-AF65-F5344CB8AC3E}">
        <p14:creationId xmlns:p14="http://schemas.microsoft.com/office/powerpoint/2010/main" val="7475412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Cluster Profile/Pages</a:t>
            </a:r>
            <a:endParaRPr lang="en-US" dirty="0"/>
          </a:p>
        </p:txBody>
      </p:sp>
      <p:pic>
        <p:nvPicPr>
          <p:cNvPr id="3" name="Picture 2"/>
          <p:cNvPicPr/>
          <p:nvPr/>
        </p:nvPicPr>
        <p:blipFill>
          <a:blip r:embed="rId2"/>
          <a:stretch>
            <a:fillRect/>
          </a:stretch>
        </p:blipFill>
        <p:spPr>
          <a:xfrm>
            <a:off x="1035756" y="1289402"/>
            <a:ext cx="7058378" cy="4411486"/>
          </a:xfrm>
          <a:prstGeom prst="rect">
            <a:avLst/>
          </a:prstGeom>
        </p:spPr>
      </p:pic>
      <p:sp>
        <p:nvSpPr>
          <p:cNvPr id="4" name="TextBox 3"/>
          <p:cNvSpPr txBox="1"/>
          <p:nvPr/>
        </p:nvSpPr>
        <p:spPr>
          <a:xfrm>
            <a:off x="1275644" y="5870221"/>
            <a:ext cx="6445955" cy="923330"/>
          </a:xfrm>
          <a:prstGeom prst="rect">
            <a:avLst/>
          </a:prstGeom>
          <a:noFill/>
        </p:spPr>
        <p:txBody>
          <a:bodyPr wrap="square" rtlCol="0">
            <a:spAutoFit/>
          </a:bodyPr>
          <a:lstStyle/>
          <a:p>
            <a:r>
              <a:rPr lang="en-US" dirty="0" smtClean="0"/>
              <a:t>The probability numbers on the page cluster indicate that Cluster 7 represents interactions with the </a:t>
            </a:r>
            <a:r>
              <a:rPr lang="en-US" dirty="0" err="1" smtClean="0"/>
              <a:t>DBDesign</a:t>
            </a:r>
            <a:r>
              <a:rPr lang="en-US" dirty="0" smtClean="0"/>
              <a:t> tool on the Web site (Save and Grade pages).</a:t>
            </a:r>
            <a:endParaRPr lang="en-US" dirty="0"/>
          </a:p>
        </p:txBody>
      </p:sp>
    </p:spTree>
    <p:extLst>
      <p:ext uri="{BB962C8B-B14F-4D97-AF65-F5344CB8AC3E}">
        <p14:creationId xmlns:p14="http://schemas.microsoft.com/office/powerpoint/2010/main" val="13874651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Cluster Characteristics</a:t>
            </a:r>
            <a:endParaRPr lang="en-US" dirty="0"/>
          </a:p>
        </p:txBody>
      </p:sp>
      <p:pic>
        <p:nvPicPr>
          <p:cNvPr id="3" name="Picture 2"/>
          <p:cNvPicPr/>
          <p:nvPr/>
        </p:nvPicPr>
        <p:blipFill rotWithShape="1">
          <a:blip r:embed="rId2"/>
          <a:srcRect l="1662" t="13060" r="49997" b="44332"/>
          <a:stretch/>
        </p:blipFill>
        <p:spPr>
          <a:xfrm>
            <a:off x="709193" y="1196621"/>
            <a:ext cx="7934105" cy="4370801"/>
          </a:xfrm>
          <a:prstGeom prst="rect">
            <a:avLst/>
          </a:prstGeom>
        </p:spPr>
      </p:pic>
      <p:sp>
        <p:nvSpPr>
          <p:cNvPr id="4" name="TextBox 3"/>
          <p:cNvSpPr txBox="1"/>
          <p:nvPr/>
        </p:nvSpPr>
        <p:spPr>
          <a:xfrm>
            <a:off x="838523" y="5717464"/>
            <a:ext cx="6233610" cy="923330"/>
          </a:xfrm>
          <a:prstGeom prst="rect">
            <a:avLst/>
          </a:prstGeom>
          <a:noFill/>
        </p:spPr>
        <p:txBody>
          <a:bodyPr wrap="square" rtlCol="0">
            <a:spAutoFit/>
          </a:bodyPr>
          <a:lstStyle/>
          <a:p>
            <a:r>
              <a:rPr lang="en-US" dirty="0" smtClean="0"/>
              <a:t>The main pages for Cluster 7 are the database book login, </a:t>
            </a:r>
            <a:r>
              <a:rPr lang="en-US" dirty="0" err="1" smtClean="0"/>
              <a:t>DBDesign</a:t>
            </a:r>
            <a:r>
              <a:rPr lang="en-US" dirty="0" smtClean="0"/>
              <a:t>, and chapters 1-3 for the database book.</a:t>
            </a:r>
          </a:p>
          <a:p>
            <a:r>
              <a:rPr lang="en-US" dirty="0" smtClean="0"/>
              <a:t>So Cluster 7 represents students working on database design.</a:t>
            </a:r>
            <a:endParaRPr lang="en-US" dirty="0"/>
          </a:p>
        </p:txBody>
      </p:sp>
    </p:spTree>
    <p:extLst>
      <p:ext uri="{BB962C8B-B14F-4D97-AF65-F5344CB8AC3E}">
        <p14:creationId xmlns:p14="http://schemas.microsoft.com/office/powerpoint/2010/main" val="42126715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Cluster Discrimination</a:t>
            </a:r>
            <a:endParaRPr lang="en-US" dirty="0"/>
          </a:p>
        </p:txBody>
      </p:sp>
      <p:pic>
        <p:nvPicPr>
          <p:cNvPr id="3" name="Picture 2"/>
          <p:cNvPicPr/>
          <p:nvPr/>
        </p:nvPicPr>
        <p:blipFill rotWithShape="1">
          <a:blip r:embed="rId2"/>
          <a:srcRect l="1567" t="13000" r="37464" b="27740"/>
          <a:stretch/>
        </p:blipFill>
        <p:spPr>
          <a:xfrm>
            <a:off x="1072445" y="1828799"/>
            <a:ext cx="6852355" cy="4162645"/>
          </a:xfrm>
          <a:prstGeom prst="rect">
            <a:avLst/>
          </a:prstGeom>
        </p:spPr>
      </p:pic>
      <p:sp>
        <p:nvSpPr>
          <p:cNvPr id="4" name="TextBox 3"/>
          <p:cNvSpPr txBox="1"/>
          <p:nvPr/>
        </p:nvSpPr>
        <p:spPr>
          <a:xfrm>
            <a:off x="4582574" y="1214055"/>
            <a:ext cx="3288212" cy="646331"/>
          </a:xfrm>
          <a:prstGeom prst="rect">
            <a:avLst/>
          </a:prstGeom>
          <a:noFill/>
        </p:spPr>
        <p:txBody>
          <a:bodyPr wrap="square" rtlCol="0">
            <a:spAutoFit/>
          </a:bodyPr>
          <a:lstStyle/>
          <a:p>
            <a:r>
              <a:rPr lang="en-US" dirty="0" smtClean="0">
                <a:solidFill>
                  <a:srgbClr val="0070C0"/>
                </a:solidFill>
              </a:rPr>
              <a:t>Compare to complement (not in) or to a second cluster.</a:t>
            </a:r>
            <a:endParaRPr lang="en-US" dirty="0">
              <a:solidFill>
                <a:srgbClr val="0070C0"/>
              </a:solidFill>
            </a:endParaRPr>
          </a:p>
        </p:txBody>
      </p:sp>
      <p:cxnSp>
        <p:nvCxnSpPr>
          <p:cNvPr id="6" name="Straight Arrow Connector 5"/>
          <p:cNvCxnSpPr>
            <a:stCxn id="4" idx="1"/>
          </p:cNvCxnSpPr>
          <p:nvPr/>
        </p:nvCxnSpPr>
        <p:spPr>
          <a:xfrm flipH="1">
            <a:off x="4120587" y="1537221"/>
            <a:ext cx="461987" cy="49992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250066" y="6123008"/>
            <a:ext cx="6261904" cy="646331"/>
          </a:xfrm>
          <a:prstGeom prst="rect">
            <a:avLst/>
          </a:prstGeom>
          <a:noFill/>
        </p:spPr>
        <p:txBody>
          <a:bodyPr wrap="square" rtlCol="0">
            <a:spAutoFit/>
          </a:bodyPr>
          <a:lstStyle/>
          <a:p>
            <a:r>
              <a:rPr lang="en-US" dirty="0" smtClean="0"/>
              <a:t>Note that Cluster 7 emphasizes database concepts as opposed to the MIS book.</a:t>
            </a:r>
            <a:endParaRPr lang="en-US" dirty="0"/>
          </a:p>
        </p:txBody>
      </p:sp>
    </p:spTree>
    <p:extLst>
      <p:ext uri="{BB962C8B-B14F-4D97-AF65-F5344CB8AC3E}">
        <p14:creationId xmlns:p14="http://schemas.microsoft.com/office/powerpoint/2010/main" val="17342844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State Transitions</a:t>
            </a:r>
            <a:endParaRPr lang="en-US" dirty="0"/>
          </a:p>
        </p:txBody>
      </p:sp>
      <p:pic>
        <p:nvPicPr>
          <p:cNvPr id="3" name="Picture 2"/>
          <p:cNvPicPr/>
          <p:nvPr/>
        </p:nvPicPr>
        <p:blipFill rotWithShape="1">
          <a:blip r:embed="rId2"/>
          <a:srcRect l="1947" t="13000" r="21510" b="22574"/>
          <a:stretch/>
        </p:blipFill>
        <p:spPr>
          <a:xfrm>
            <a:off x="282220" y="1241777"/>
            <a:ext cx="8519440" cy="4481690"/>
          </a:xfrm>
          <a:prstGeom prst="rect">
            <a:avLst/>
          </a:prstGeom>
        </p:spPr>
      </p:pic>
      <p:sp>
        <p:nvSpPr>
          <p:cNvPr id="4" name="TextBox 3"/>
          <p:cNvSpPr txBox="1"/>
          <p:nvPr/>
        </p:nvSpPr>
        <p:spPr>
          <a:xfrm>
            <a:off x="485422" y="6005689"/>
            <a:ext cx="7843429" cy="646331"/>
          </a:xfrm>
          <a:prstGeom prst="rect">
            <a:avLst/>
          </a:prstGeom>
          <a:noFill/>
        </p:spPr>
        <p:txBody>
          <a:bodyPr wrap="none" rtlCol="0">
            <a:spAutoFit/>
          </a:bodyPr>
          <a:lstStyle/>
          <a:p>
            <a:r>
              <a:rPr lang="en-US" dirty="0" smtClean="0"/>
              <a:t>Page probabilities based on the population (everyone) cluster.</a:t>
            </a:r>
          </a:p>
          <a:p>
            <a:r>
              <a:rPr lang="en-US" dirty="0" smtClean="0"/>
              <a:t>Note the two or three main page collections: MIS Book, Database book, </a:t>
            </a:r>
            <a:r>
              <a:rPr lang="en-US" dirty="0" err="1" smtClean="0"/>
              <a:t>DBDesign</a:t>
            </a:r>
            <a:r>
              <a:rPr lang="en-US" dirty="0" smtClean="0"/>
              <a:t>.</a:t>
            </a:r>
            <a:endParaRPr lang="en-US" dirty="0"/>
          </a:p>
        </p:txBody>
      </p:sp>
    </p:spTree>
    <p:extLst>
      <p:ext uri="{BB962C8B-B14F-4D97-AF65-F5344CB8AC3E}">
        <p14:creationId xmlns:p14="http://schemas.microsoft.com/office/powerpoint/2010/main" val="24874343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Tree Viewer Details</a:t>
            </a:r>
            <a:endParaRPr lang="en-US" dirty="0"/>
          </a:p>
        </p:txBody>
      </p:sp>
      <p:pic>
        <p:nvPicPr>
          <p:cNvPr id="3" name="Picture 2"/>
          <p:cNvPicPr/>
          <p:nvPr/>
        </p:nvPicPr>
        <p:blipFill rotWithShape="1">
          <a:blip r:embed="rId2"/>
          <a:srcRect l="1187" t="8581" r="16761" b="19112"/>
          <a:stretch/>
        </p:blipFill>
        <p:spPr>
          <a:xfrm>
            <a:off x="654755" y="1128888"/>
            <a:ext cx="7908897" cy="4210756"/>
          </a:xfrm>
          <a:prstGeom prst="rect">
            <a:avLst/>
          </a:prstGeom>
        </p:spPr>
      </p:pic>
      <p:sp>
        <p:nvSpPr>
          <p:cNvPr id="4" name="TextBox 3"/>
          <p:cNvSpPr txBox="1"/>
          <p:nvPr/>
        </p:nvSpPr>
        <p:spPr>
          <a:xfrm>
            <a:off x="970844" y="5678311"/>
            <a:ext cx="7623305" cy="923330"/>
          </a:xfrm>
          <a:prstGeom prst="rect">
            <a:avLst/>
          </a:prstGeom>
          <a:noFill/>
        </p:spPr>
        <p:txBody>
          <a:bodyPr wrap="none" rtlCol="0">
            <a:spAutoFit/>
          </a:bodyPr>
          <a:lstStyle/>
          <a:p>
            <a:r>
              <a:rPr lang="en-US" dirty="0" smtClean="0"/>
              <a:t>Transition probabilities. Left window to select a starting state/page (64 entries).</a:t>
            </a:r>
          </a:p>
          <a:p>
            <a:r>
              <a:rPr lang="en-US" dirty="0" smtClean="0"/>
              <a:t>Scroll window in the middle to see target states and probabilities.</a:t>
            </a:r>
          </a:p>
          <a:p>
            <a:r>
              <a:rPr lang="en-US" i="1" dirty="0" smtClean="0"/>
              <a:t>Note that support is count of support modified by cluster probability.</a:t>
            </a:r>
            <a:endParaRPr lang="en-US" i="1" dirty="0"/>
          </a:p>
        </p:txBody>
      </p:sp>
    </p:spTree>
    <p:extLst>
      <p:ext uri="{BB962C8B-B14F-4D97-AF65-F5344CB8AC3E}">
        <p14:creationId xmlns:p14="http://schemas.microsoft.com/office/powerpoint/2010/main" val="14996619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Sequence Definitions</a:t>
            </a:r>
            <a:endParaRPr lang="en-US" dirty="0"/>
          </a:p>
        </p:txBody>
      </p:sp>
      <p:sp>
        <p:nvSpPr>
          <p:cNvPr id="3" name="TextBox 2"/>
          <p:cNvSpPr txBox="1"/>
          <p:nvPr/>
        </p:nvSpPr>
        <p:spPr>
          <a:xfrm>
            <a:off x="722489" y="1546578"/>
            <a:ext cx="7868436" cy="4247317"/>
          </a:xfrm>
          <a:prstGeom prst="rect">
            <a:avLst/>
          </a:prstGeom>
          <a:noFill/>
        </p:spPr>
        <p:txBody>
          <a:bodyPr wrap="none" rtlCol="0">
            <a:spAutoFit/>
          </a:bodyPr>
          <a:lstStyle/>
          <a:p>
            <a:r>
              <a:rPr lang="en-US" dirty="0" smtClean="0"/>
              <a:t>A sequence (S) is a set of discrete items arranged in a specific order.</a:t>
            </a:r>
          </a:p>
          <a:p>
            <a:r>
              <a:rPr lang="en-US" dirty="0" smtClean="0"/>
              <a:t>In general form it can be written: S</a:t>
            </a:r>
            <a:r>
              <a:rPr lang="en-US" baseline="-25000" dirty="0" smtClean="0"/>
              <a:t>1</a:t>
            </a:r>
            <a:r>
              <a:rPr lang="en-US" dirty="0" smtClean="0"/>
              <a:t>, S</a:t>
            </a:r>
            <a:r>
              <a:rPr lang="en-US" baseline="-25000" dirty="0" smtClean="0"/>
              <a:t>2</a:t>
            </a:r>
            <a:r>
              <a:rPr lang="en-US" dirty="0" smtClean="0"/>
              <a:t>, … </a:t>
            </a:r>
            <a:r>
              <a:rPr lang="en-US" dirty="0" err="1" smtClean="0"/>
              <a:t>S</a:t>
            </a:r>
            <a:r>
              <a:rPr lang="en-US" baseline="-25000" dirty="0" err="1" smtClean="0"/>
              <a:t>n</a:t>
            </a:r>
            <a:r>
              <a:rPr lang="en-US" baseline="-25000" dirty="0" smtClean="0"/>
              <a:t> </a:t>
            </a:r>
            <a:endParaRPr lang="en-US" dirty="0" smtClean="0"/>
          </a:p>
          <a:p>
            <a:r>
              <a:rPr lang="en-US" dirty="0" smtClean="0"/>
              <a:t>The discrete set of items is sometimes called the alphabet (A).</a:t>
            </a:r>
          </a:p>
          <a:p>
            <a:r>
              <a:rPr lang="en-US" dirty="0" smtClean="0"/>
              <a:t>In DNA terms, the alphabet consists of only the letters: C, G, A, T</a:t>
            </a:r>
          </a:p>
          <a:p>
            <a:r>
              <a:rPr lang="en-US" dirty="0" smtClean="0"/>
              <a:t>In Web site terms, the alphabet consists of the names of the Web pages.</a:t>
            </a:r>
          </a:p>
          <a:p>
            <a:endParaRPr lang="en-US" dirty="0"/>
          </a:p>
          <a:p>
            <a:r>
              <a:rPr lang="en-US" dirty="0" smtClean="0"/>
              <a:t>A sequence represents a path defined by a single object or person.</a:t>
            </a:r>
          </a:p>
          <a:p>
            <a:r>
              <a:rPr lang="en-US" dirty="0" smtClean="0"/>
              <a:t>For example, it is one track in a single Web browsing setting or one strand of DNA.</a:t>
            </a:r>
          </a:p>
          <a:p>
            <a:r>
              <a:rPr lang="en-US" dirty="0" smtClean="0"/>
              <a:t>Analysis requires multiple sequences for the same task, </a:t>
            </a:r>
          </a:p>
          <a:p>
            <a:r>
              <a:rPr lang="en-US" dirty="0" smtClean="0"/>
              <a:t>Such as Web browsing sessions by several people, or DNA from multiple sources.</a:t>
            </a:r>
          </a:p>
          <a:p>
            <a:endParaRPr lang="en-US" dirty="0" smtClean="0"/>
          </a:p>
          <a:p>
            <a:r>
              <a:rPr lang="en-US" dirty="0" smtClean="0"/>
              <a:t>Sequence clustering involves finding several similar sequences,</a:t>
            </a:r>
          </a:p>
          <a:p>
            <a:r>
              <a:rPr lang="en-US" dirty="0" smtClean="0"/>
              <a:t>Where a group has taken a similar path through the data items,</a:t>
            </a:r>
          </a:p>
          <a:p>
            <a:r>
              <a:rPr lang="en-US" dirty="0" smtClean="0"/>
              <a:t>And this “average” path or sequence is different from that of other clusters.</a:t>
            </a:r>
            <a:endParaRPr lang="en-US" dirty="0"/>
          </a:p>
          <a:p>
            <a:endParaRPr lang="en-US" dirty="0" smtClean="0"/>
          </a:p>
        </p:txBody>
      </p:sp>
    </p:spTree>
    <p:extLst>
      <p:ext uri="{BB962C8B-B14F-4D97-AF65-F5344CB8AC3E}">
        <p14:creationId xmlns:p14="http://schemas.microsoft.com/office/powerpoint/2010/main" val="7684325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Sample GIS Layer: Per Capita Income (2007)</a:t>
            </a:r>
          </a:p>
        </p:txBody>
      </p:sp>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0462" t="29452" r="13277" b="18077"/>
          <a:stretch/>
        </p:blipFill>
        <p:spPr bwMode="auto">
          <a:xfrm>
            <a:off x="409990" y="1458506"/>
            <a:ext cx="8336226" cy="4859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397956" y="6355642"/>
            <a:ext cx="2057743" cy="369332"/>
          </a:xfrm>
          <a:prstGeom prst="rect">
            <a:avLst/>
          </a:prstGeom>
          <a:noFill/>
        </p:spPr>
        <p:txBody>
          <a:bodyPr wrap="none" rtlCol="0">
            <a:spAutoFit/>
          </a:bodyPr>
          <a:lstStyle/>
          <a:p>
            <a:r>
              <a:rPr lang="en-US" dirty="0" smtClean="0"/>
              <a:t>Microsoft MapPoint</a:t>
            </a:r>
            <a:endParaRPr lang="en-US" dirty="0"/>
          </a:p>
        </p:txBody>
      </p:sp>
    </p:spTree>
    <p:extLst>
      <p:ext uri="{BB962C8B-B14F-4D97-AF65-F5344CB8AC3E}">
        <p14:creationId xmlns:p14="http://schemas.microsoft.com/office/powerpoint/2010/main" val="322461598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Correlation Example</a:t>
            </a:r>
            <a:endParaRPr lang="en-US" dirty="0"/>
          </a:p>
        </p:txBody>
      </p:sp>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9653" t="21926" r="936" b="3892"/>
          <a:stretch/>
        </p:blipFill>
        <p:spPr bwMode="auto">
          <a:xfrm>
            <a:off x="1678329" y="1215341"/>
            <a:ext cx="6007260" cy="4375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944547" y="5798916"/>
            <a:ext cx="1917192" cy="646331"/>
          </a:xfrm>
          <a:prstGeom prst="rect">
            <a:avLst/>
          </a:prstGeom>
          <a:noFill/>
        </p:spPr>
        <p:txBody>
          <a:bodyPr wrap="none" rtlCol="0">
            <a:spAutoFit/>
          </a:bodyPr>
          <a:lstStyle/>
          <a:p>
            <a:r>
              <a:rPr lang="en-US" dirty="0" smtClean="0"/>
              <a:t>Shading -&gt; Income</a:t>
            </a:r>
          </a:p>
          <a:p>
            <a:r>
              <a:rPr lang="en-US" dirty="0" smtClean="0"/>
              <a:t>Circle size -&gt; Sales</a:t>
            </a:r>
            <a:endParaRPr lang="en-US" dirty="0"/>
          </a:p>
        </p:txBody>
      </p:sp>
      <p:sp>
        <p:nvSpPr>
          <p:cNvPr id="5" name="TextBox 4"/>
          <p:cNvSpPr txBox="1"/>
          <p:nvPr/>
        </p:nvSpPr>
        <p:spPr>
          <a:xfrm>
            <a:off x="4479403" y="5798917"/>
            <a:ext cx="3614836" cy="923330"/>
          </a:xfrm>
          <a:prstGeom prst="rect">
            <a:avLst/>
          </a:prstGeom>
          <a:noFill/>
        </p:spPr>
        <p:txBody>
          <a:bodyPr wrap="none" rtlCol="0">
            <a:spAutoFit/>
          </a:bodyPr>
          <a:lstStyle/>
          <a:p>
            <a:r>
              <a:rPr lang="en-US" dirty="0" smtClean="0"/>
              <a:t>Is there a correlation?</a:t>
            </a:r>
          </a:p>
          <a:p>
            <a:r>
              <a:rPr lang="en-US" dirty="0" smtClean="0"/>
              <a:t>Is it significant?</a:t>
            </a:r>
          </a:p>
          <a:p>
            <a:r>
              <a:rPr lang="en-US" dirty="0" smtClean="0"/>
              <a:t>Correlation coefficient is 0.86 so yes.</a:t>
            </a:r>
            <a:endParaRPr lang="en-US" dirty="0"/>
          </a:p>
        </p:txBody>
      </p:sp>
    </p:spTree>
    <p:extLst>
      <p:ext uri="{BB962C8B-B14F-4D97-AF65-F5344CB8AC3E}">
        <p14:creationId xmlns:p14="http://schemas.microsoft.com/office/powerpoint/2010/main" val="265515934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Indirect Correlation</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The correlation in the example is between two dimensions (sales and income).</a:t>
            </a:r>
          </a:p>
          <a:p>
            <a:r>
              <a:rPr lang="en-US" dirty="0" smtClean="0"/>
              <a:t>Sales are not directly related to geography (such as east/west or water, and so on)</a:t>
            </a:r>
          </a:p>
          <a:p>
            <a:r>
              <a:rPr lang="en-US" dirty="0" smtClean="0"/>
              <a:t>The statistical tests provide numeric measures and significance tests.</a:t>
            </a:r>
          </a:p>
          <a:p>
            <a:r>
              <a:rPr lang="en-US" dirty="0" smtClean="0"/>
              <a:t>Geography comes into play because income is related to location, so finding new sales territories suggests looking for regions of higher income.</a:t>
            </a:r>
          </a:p>
          <a:p>
            <a:r>
              <a:rPr lang="en-US" dirty="0" smtClean="0"/>
              <a:t>The GIS mapping tools can be helpful in these cases but the statistical tools are more useful when the correlation is not directly tied </a:t>
            </a:r>
            <a:r>
              <a:rPr lang="en-US" smtClean="0"/>
              <a:t>to location.</a:t>
            </a:r>
            <a:endParaRPr lang="en-US" dirty="0"/>
          </a:p>
        </p:txBody>
      </p:sp>
    </p:spTree>
    <p:extLst>
      <p:ext uri="{BB962C8B-B14F-4D97-AF65-F5344CB8AC3E}">
        <p14:creationId xmlns:p14="http://schemas.microsoft.com/office/powerpoint/2010/main" val="37247633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RT Query: Sales by State for 2012</a:t>
            </a:r>
            <a:endParaRPr lang="en-US" dirty="0"/>
          </a:p>
        </p:txBody>
      </p:sp>
      <p:sp>
        <p:nvSpPr>
          <p:cNvPr id="4" name="Rectangle 3"/>
          <p:cNvSpPr/>
          <p:nvPr/>
        </p:nvSpPr>
        <p:spPr>
          <a:xfrm>
            <a:off x="801511" y="1829348"/>
            <a:ext cx="7608712" cy="1200329"/>
          </a:xfrm>
          <a:prstGeom prst="rect">
            <a:avLst/>
          </a:prstGeom>
        </p:spPr>
        <p:txBody>
          <a:bodyPr wrap="square">
            <a:spAutoFit/>
          </a:bodyPr>
          <a:lstStyle/>
          <a:p>
            <a:r>
              <a:rPr lang="en-US" dirty="0"/>
              <a:t>SELECT </a:t>
            </a:r>
            <a:r>
              <a:rPr lang="en-US" dirty="0" err="1"/>
              <a:t>Bicycle.SaleState</a:t>
            </a:r>
            <a:r>
              <a:rPr lang="en-US" dirty="0"/>
              <a:t>, Sum(</a:t>
            </a:r>
            <a:r>
              <a:rPr lang="en-US" dirty="0" err="1"/>
              <a:t>Bicycle.SalePrice</a:t>
            </a:r>
            <a:r>
              <a:rPr lang="en-US" dirty="0"/>
              <a:t>) AS </a:t>
            </a:r>
            <a:r>
              <a:rPr lang="en-US" dirty="0" err="1"/>
              <a:t>SumOfSalePrice</a:t>
            </a:r>
            <a:endParaRPr lang="en-US" dirty="0"/>
          </a:p>
          <a:p>
            <a:r>
              <a:rPr lang="en-US" dirty="0"/>
              <a:t>FROM Bicycle</a:t>
            </a:r>
          </a:p>
          <a:p>
            <a:r>
              <a:rPr lang="en-US" dirty="0"/>
              <a:t>WHERE (</a:t>
            </a:r>
            <a:r>
              <a:rPr lang="en-US" dirty="0" err="1"/>
              <a:t>Bicycle.OrderDate</a:t>
            </a:r>
            <a:r>
              <a:rPr lang="en-US" dirty="0"/>
              <a:t> Between ’01-Jan-2012’ And ’31-Dec-2012’)</a:t>
            </a:r>
          </a:p>
          <a:p>
            <a:r>
              <a:rPr lang="en-US" dirty="0"/>
              <a:t>GROUP BY </a:t>
            </a:r>
            <a:r>
              <a:rPr lang="en-US" dirty="0" err="1"/>
              <a:t>Bicycle.SaleState</a:t>
            </a:r>
            <a:r>
              <a:rPr lang="en-US" dirty="0"/>
              <a:t>;</a:t>
            </a:r>
          </a:p>
        </p:txBody>
      </p:sp>
      <p:sp>
        <p:nvSpPr>
          <p:cNvPr id="5" name="TextBox 4"/>
          <p:cNvSpPr txBox="1"/>
          <p:nvPr/>
        </p:nvSpPr>
        <p:spPr>
          <a:xfrm>
            <a:off x="1444978" y="3556000"/>
            <a:ext cx="5373459" cy="369332"/>
          </a:xfrm>
          <a:prstGeom prst="rect">
            <a:avLst/>
          </a:prstGeom>
          <a:noFill/>
        </p:spPr>
        <p:txBody>
          <a:bodyPr wrap="none" rtlCol="0">
            <a:spAutoFit/>
          </a:bodyPr>
          <a:lstStyle/>
          <a:p>
            <a:r>
              <a:rPr lang="en-US" dirty="0" smtClean="0"/>
              <a:t>Save query as a view so  MapPoint can access it directly.</a:t>
            </a:r>
            <a:endParaRPr lang="en-US" dirty="0"/>
          </a:p>
        </p:txBody>
      </p:sp>
    </p:spTree>
    <p:extLst>
      <p:ext uri="{BB962C8B-B14F-4D97-AF65-F5344CB8AC3E}">
        <p14:creationId xmlns:p14="http://schemas.microsoft.com/office/powerpoint/2010/main" val="204845610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MapPoint Data Wizard</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4113" y="1281113"/>
            <a:ext cx="4295775" cy="429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541305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 or Link the Data</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2824" y="1800402"/>
            <a:ext cx="4295775" cy="429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180959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RT Sales on MapPoint</a:t>
            </a:r>
            <a:endParaRPr lang="en-US" dirty="0"/>
          </a:p>
        </p:txBody>
      </p:sp>
      <p:pic>
        <p:nvPicPr>
          <p:cNvPr id="307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9387" t="29229" r="852" b="4727"/>
          <a:stretch/>
        </p:blipFill>
        <p:spPr bwMode="auto">
          <a:xfrm>
            <a:off x="921831" y="1278645"/>
            <a:ext cx="7386791" cy="4765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898541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RT With Demographics</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4113" y="1281113"/>
            <a:ext cx="4295775" cy="429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105577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Population</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4113" y="1281113"/>
            <a:ext cx="4295775" cy="429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318881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Sales v. Population</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0224" y="1241777"/>
            <a:ext cx="7834488" cy="5029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020711" y="6355645"/>
            <a:ext cx="5064335" cy="369332"/>
          </a:xfrm>
          <a:prstGeom prst="rect">
            <a:avLst/>
          </a:prstGeom>
          <a:noFill/>
        </p:spPr>
        <p:txBody>
          <a:bodyPr wrap="none" rtlCol="0">
            <a:spAutoFit/>
          </a:bodyPr>
          <a:lstStyle/>
          <a:p>
            <a:r>
              <a:rPr lang="en-US" dirty="0" smtClean="0"/>
              <a:t>MapPoint allows only one series as a shaded region.</a:t>
            </a:r>
            <a:endParaRPr lang="en-US" dirty="0"/>
          </a:p>
        </p:txBody>
      </p:sp>
    </p:spTree>
    <p:extLst>
      <p:ext uri="{BB962C8B-B14F-4D97-AF65-F5344CB8AC3E}">
        <p14:creationId xmlns:p14="http://schemas.microsoft.com/office/powerpoint/2010/main" val="30772557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Sequence Mining Goals</a:t>
            </a:r>
            <a:endParaRPr lang="en-US" dirty="0"/>
          </a:p>
        </p:txBody>
      </p:sp>
      <p:sp>
        <p:nvSpPr>
          <p:cNvPr id="6" name="Content Placeholder 5"/>
          <p:cNvSpPr>
            <a:spLocks noGrp="1"/>
          </p:cNvSpPr>
          <p:nvPr>
            <p:ph idx="1"/>
          </p:nvPr>
        </p:nvSpPr>
        <p:spPr/>
        <p:txBody>
          <a:bodyPr>
            <a:normAutofit fontScale="70000" lnSpcReduction="20000"/>
          </a:bodyPr>
          <a:lstStyle/>
          <a:p>
            <a:r>
              <a:rPr lang="en-US" dirty="0" smtClean="0"/>
              <a:t>Classification</a:t>
            </a:r>
          </a:p>
          <a:p>
            <a:pPr lvl="1"/>
            <a:r>
              <a:rPr lang="en-US" dirty="0" smtClean="0"/>
              <a:t>Researcher has an outcome and possibly a pattern</a:t>
            </a:r>
          </a:p>
          <a:p>
            <a:pPr lvl="1"/>
            <a:r>
              <a:rPr lang="en-US" dirty="0" smtClean="0"/>
              <a:t>Find sequences that have the pattern</a:t>
            </a:r>
          </a:p>
          <a:p>
            <a:pPr lvl="1"/>
            <a:r>
              <a:rPr lang="en-US" dirty="0" smtClean="0"/>
              <a:t>Or find sequences unique that occur in the outcome group</a:t>
            </a:r>
          </a:p>
          <a:p>
            <a:pPr lvl="1"/>
            <a:r>
              <a:rPr lang="en-US" dirty="0" smtClean="0"/>
              <a:t>Example: Patients with rare disease (outcome); compare DNA sequences to see if they have (partial) sequences in common.</a:t>
            </a:r>
          </a:p>
          <a:p>
            <a:pPr lvl="1"/>
            <a:r>
              <a:rPr lang="en-US" dirty="0" smtClean="0"/>
              <a:t>Example: Customers who make a Web purchase versus those who do not. How do their browsing sequences differ?</a:t>
            </a:r>
          </a:p>
          <a:p>
            <a:r>
              <a:rPr lang="en-US" dirty="0" smtClean="0"/>
              <a:t>Clustering</a:t>
            </a:r>
          </a:p>
          <a:p>
            <a:pPr lvl="1"/>
            <a:r>
              <a:rPr lang="en-US" dirty="0" smtClean="0"/>
              <a:t>Data consists of many random sequences or paths through the events/items</a:t>
            </a:r>
          </a:p>
          <a:p>
            <a:pPr lvl="1"/>
            <a:r>
              <a:rPr lang="en-US" dirty="0" smtClean="0"/>
              <a:t>Find groups (clusters) of sequences that are similar to each other but different from other clusters.</a:t>
            </a:r>
          </a:p>
          <a:p>
            <a:pPr lvl="1"/>
            <a:r>
              <a:rPr lang="en-US" dirty="0" smtClean="0"/>
              <a:t>Example: Do different groups of customers browse differently on a Web site?</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Tools</a:t>
            </a:r>
            <a:endParaRPr lang="en-US" dirty="0"/>
          </a:p>
        </p:txBody>
      </p:sp>
      <p:sp>
        <p:nvSpPr>
          <p:cNvPr id="3" name="Content Placeholder 2"/>
          <p:cNvSpPr>
            <a:spLocks noGrp="1"/>
          </p:cNvSpPr>
          <p:nvPr>
            <p:ph idx="1"/>
          </p:nvPr>
        </p:nvSpPr>
        <p:spPr/>
        <p:txBody>
          <a:bodyPr>
            <a:normAutofit fontScale="92500" lnSpcReduction="10000"/>
          </a:bodyPr>
          <a:lstStyle/>
          <a:p>
            <a:r>
              <a:rPr lang="en-US" dirty="0" err="1" smtClean="0"/>
              <a:t>Esri</a:t>
            </a:r>
            <a:endParaRPr lang="en-US" dirty="0" smtClean="0"/>
          </a:p>
          <a:p>
            <a:pPr lvl="1"/>
            <a:r>
              <a:rPr lang="en-US" dirty="0" smtClean="0"/>
              <a:t>ArcGIS (old name was </a:t>
            </a:r>
            <a:r>
              <a:rPr lang="en-US" dirty="0" err="1" smtClean="0"/>
              <a:t>ArcInfo</a:t>
            </a:r>
            <a:r>
              <a:rPr lang="en-US" dirty="0" smtClean="0"/>
              <a:t>)</a:t>
            </a:r>
          </a:p>
          <a:p>
            <a:pPr lvl="1"/>
            <a:r>
              <a:rPr lang="en-US" dirty="0" smtClean="0"/>
              <a:t>Desktop/Server: Subscription</a:t>
            </a:r>
          </a:p>
          <a:p>
            <a:pPr lvl="1"/>
            <a:r>
              <a:rPr lang="en-US" dirty="0" smtClean="0"/>
              <a:t>Web based—free base maps and some GIS capabilities</a:t>
            </a:r>
          </a:p>
          <a:p>
            <a:pPr lvl="1"/>
            <a:r>
              <a:rPr lang="en-US" dirty="0" smtClean="0"/>
              <a:t>Often used by government agencies</a:t>
            </a:r>
          </a:p>
          <a:p>
            <a:r>
              <a:rPr lang="en-US" dirty="0" smtClean="0"/>
              <a:t>Google</a:t>
            </a:r>
          </a:p>
          <a:p>
            <a:pPr lvl="1"/>
            <a:r>
              <a:rPr lang="en-US" dirty="0" smtClean="0"/>
              <a:t>Online Maps</a:t>
            </a:r>
          </a:p>
          <a:p>
            <a:pPr lvl="1"/>
            <a:r>
              <a:rPr lang="en-US" dirty="0" smtClean="0"/>
              <a:t>Google Earth for desktop interaction</a:t>
            </a:r>
          </a:p>
          <a:p>
            <a:r>
              <a:rPr lang="en-US" dirty="0" smtClean="0"/>
              <a:t>Bing (Microsoft)</a:t>
            </a:r>
            <a:endParaRPr lang="en-US" dirty="0"/>
          </a:p>
        </p:txBody>
      </p:sp>
    </p:spTree>
    <p:extLst>
      <p:ext uri="{BB962C8B-B14F-4D97-AF65-F5344CB8AC3E}">
        <p14:creationId xmlns:p14="http://schemas.microsoft.com/office/powerpoint/2010/main" val="218544617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ArcGIS Sample</a:t>
            </a:r>
            <a:endParaRPr lang="en-US" dirty="0"/>
          </a:p>
        </p:txBody>
      </p:sp>
      <p:sp>
        <p:nvSpPr>
          <p:cNvPr id="5" name="Rectangle 4"/>
          <p:cNvSpPr/>
          <p:nvPr/>
        </p:nvSpPr>
        <p:spPr>
          <a:xfrm>
            <a:off x="479777" y="1251424"/>
            <a:ext cx="8009467" cy="276999"/>
          </a:xfrm>
          <a:prstGeom prst="rect">
            <a:avLst/>
          </a:prstGeom>
        </p:spPr>
        <p:txBody>
          <a:bodyPr wrap="square">
            <a:spAutoFit/>
          </a:bodyPr>
          <a:lstStyle/>
          <a:p>
            <a:r>
              <a:rPr lang="en-US" sz="1200" dirty="0">
                <a:hlinkClick r:id="rId2"/>
              </a:rPr>
              <a:t>http://help.arcgis.com/en/webapi/javascript/arcgis/help/jssamples_start.htm#jssamples/map_terraindemographic.html</a:t>
            </a:r>
            <a:endParaRPr lang="en-US" sz="12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7512" y="1659466"/>
            <a:ext cx="5198725" cy="3944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219200" y="5949245"/>
            <a:ext cx="6696833" cy="369332"/>
          </a:xfrm>
          <a:prstGeom prst="rect">
            <a:avLst/>
          </a:prstGeom>
          <a:noFill/>
        </p:spPr>
        <p:txBody>
          <a:bodyPr wrap="none" rtlCol="0">
            <a:spAutoFit/>
          </a:bodyPr>
          <a:lstStyle/>
          <a:p>
            <a:r>
              <a:rPr lang="en-US" dirty="0" smtClean="0"/>
              <a:t>A population map generated solely with an HTML file using JavaScript.</a:t>
            </a:r>
            <a:endParaRPr lang="en-US" dirty="0"/>
          </a:p>
        </p:txBody>
      </p:sp>
    </p:spTree>
    <p:extLst>
      <p:ext uri="{BB962C8B-B14F-4D97-AF65-F5344CB8AC3E}">
        <p14:creationId xmlns:p14="http://schemas.microsoft.com/office/powerpoint/2010/main" val="288648965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HTML/</a:t>
            </a:r>
            <a:r>
              <a:rPr lang="en-US" dirty="0" err="1" smtClean="0"/>
              <a:t>Javascript</a:t>
            </a:r>
            <a:r>
              <a:rPr lang="en-US" dirty="0" smtClean="0"/>
              <a:t> for </a:t>
            </a:r>
            <a:r>
              <a:rPr lang="en-US" dirty="0" err="1" smtClean="0"/>
              <a:t>Esri</a:t>
            </a:r>
            <a:r>
              <a:rPr lang="en-US" dirty="0" smtClean="0"/>
              <a:t>: setup</a:t>
            </a:r>
            <a:endParaRPr lang="en-US" dirty="0"/>
          </a:p>
        </p:txBody>
      </p:sp>
      <p:sp>
        <p:nvSpPr>
          <p:cNvPr id="3" name="Rectangle 2"/>
          <p:cNvSpPr/>
          <p:nvPr/>
        </p:nvSpPr>
        <p:spPr>
          <a:xfrm>
            <a:off x="282222" y="1391442"/>
            <a:ext cx="8455378" cy="4401205"/>
          </a:xfrm>
          <a:prstGeom prst="rect">
            <a:avLst/>
          </a:prstGeom>
        </p:spPr>
        <p:txBody>
          <a:bodyPr wrap="square">
            <a:spAutoFit/>
          </a:bodyPr>
          <a:lstStyle/>
          <a:p>
            <a:r>
              <a:rPr lang="en-US" sz="1400" dirty="0"/>
              <a:t>&lt;!DOCTYPE HTML PUBLIC "-//W3C//DTD HTML 4.01//EN" "http://www.w3.org/TR/html4/strict.dtd"&gt;</a:t>
            </a:r>
          </a:p>
          <a:p>
            <a:r>
              <a:rPr lang="en-US" sz="1400" dirty="0"/>
              <a:t>&lt;html&gt;</a:t>
            </a:r>
          </a:p>
          <a:p>
            <a:r>
              <a:rPr lang="en-US" sz="1400" dirty="0"/>
              <a:t>&lt;head&gt;</a:t>
            </a:r>
          </a:p>
          <a:p>
            <a:r>
              <a:rPr lang="en-US" sz="1400" dirty="0"/>
              <a:t>&lt;meta http-</a:t>
            </a:r>
            <a:r>
              <a:rPr lang="en-US" sz="1400" dirty="0" err="1"/>
              <a:t>equiv</a:t>
            </a:r>
            <a:r>
              <a:rPr lang="en-US" sz="1400" dirty="0"/>
              <a:t>="Content-Type" content="text/html; charset=utf-8"&gt;</a:t>
            </a:r>
          </a:p>
          <a:p>
            <a:r>
              <a:rPr lang="it-IT" sz="1400" dirty="0"/>
              <a:t>&lt;meta http-equiv="X-UA-Compatible" content="IE=7,IE=9" /&gt;</a:t>
            </a:r>
          </a:p>
          <a:p>
            <a:r>
              <a:rPr lang="en-US" sz="1400" dirty="0"/>
              <a:t>&lt;!--The viewport meta tag is used to improve the presentation and behavior of the samples </a:t>
            </a:r>
            <a:r>
              <a:rPr lang="en-US" sz="1400" dirty="0" smtClean="0"/>
              <a:t>on </a:t>
            </a:r>
            <a:r>
              <a:rPr lang="en-US" sz="1400" dirty="0" err="1"/>
              <a:t>iOS</a:t>
            </a:r>
            <a:r>
              <a:rPr lang="en-US" sz="1400" dirty="0"/>
              <a:t> devices--&gt;</a:t>
            </a:r>
          </a:p>
          <a:p>
            <a:r>
              <a:rPr lang="en-US" sz="1400" dirty="0"/>
              <a:t>&lt;meta name="viewport" content="initial-scale=1, maximum-scale=1,user-scalable=no"/&gt;</a:t>
            </a:r>
          </a:p>
          <a:p>
            <a:r>
              <a:rPr lang="en-US" sz="1400" dirty="0"/>
              <a:t>&lt;title&gt;Terrain </a:t>
            </a:r>
            <a:r>
              <a:rPr lang="en-US" sz="1400" dirty="0" err="1"/>
              <a:t>basemap</a:t>
            </a:r>
            <a:r>
              <a:rPr lang="en-US" sz="1400" dirty="0"/>
              <a:t> with custom data&lt;/title&gt;</a:t>
            </a:r>
          </a:p>
          <a:p>
            <a:r>
              <a:rPr lang="en-US" sz="1400" dirty="0"/>
              <a:t>&lt;link </a:t>
            </a:r>
            <a:r>
              <a:rPr lang="en-US" sz="1400" dirty="0" err="1"/>
              <a:t>rel</a:t>
            </a:r>
            <a:r>
              <a:rPr lang="en-US" sz="1400" dirty="0"/>
              <a:t>="</a:t>
            </a:r>
            <a:r>
              <a:rPr lang="en-US" sz="1400" dirty="0" err="1"/>
              <a:t>stylesheet</a:t>
            </a:r>
            <a:r>
              <a:rPr lang="en-US" sz="1400" dirty="0"/>
              <a:t>" type="text/</a:t>
            </a:r>
            <a:r>
              <a:rPr lang="en-US" sz="1400" dirty="0" err="1"/>
              <a:t>css</a:t>
            </a:r>
            <a:r>
              <a:rPr lang="en-US" sz="1400" dirty="0"/>
              <a:t>" </a:t>
            </a:r>
            <a:r>
              <a:rPr lang="en-US" sz="1400" dirty="0" err="1"/>
              <a:t>href</a:t>
            </a:r>
            <a:r>
              <a:rPr lang="en-US" sz="1400" dirty="0"/>
              <a:t>="http://serverapi.arcgisonline.com/</a:t>
            </a:r>
            <a:r>
              <a:rPr lang="en-US" sz="1400" dirty="0" err="1"/>
              <a:t>jsapi</a:t>
            </a:r>
            <a:r>
              <a:rPr lang="en-US" sz="1400" dirty="0"/>
              <a:t>/</a:t>
            </a:r>
            <a:r>
              <a:rPr lang="en-US" sz="1400" dirty="0" err="1"/>
              <a:t>arcgis</a:t>
            </a:r>
            <a:r>
              <a:rPr lang="en-US" sz="1400" dirty="0"/>
              <a:t>/3.0/</a:t>
            </a:r>
            <a:r>
              <a:rPr lang="en-US" sz="1400" dirty="0" err="1"/>
              <a:t>js</a:t>
            </a:r>
            <a:r>
              <a:rPr lang="en-US" sz="1400" dirty="0"/>
              <a:t>/dojo/</a:t>
            </a:r>
            <a:r>
              <a:rPr lang="en-US" sz="1400" dirty="0" err="1"/>
              <a:t>dijit</a:t>
            </a:r>
            <a:r>
              <a:rPr lang="en-US" sz="1400" dirty="0"/>
              <a:t>/themes/</a:t>
            </a:r>
            <a:r>
              <a:rPr lang="en-US" sz="1400" dirty="0" err="1"/>
              <a:t>claro</a:t>
            </a:r>
            <a:r>
              <a:rPr lang="en-US" sz="1400" dirty="0"/>
              <a:t>/claro.css"&gt;</a:t>
            </a:r>
          </a:p>
          <a:p>
            <a:r>
              <a:rPr lang="en-US" sz="1400" dirty="0"/>
              <a:t>&lt;style&gt;</a:t>
            </a:r>
          </a:p>
          <a:p>
            <a:r>
              <a:rPr lang="en-US" sz="1400" dirty="0"/>
              <a:t>html, body { height: 100%; width: 100%; margin: 0; padding: 0; }</a:t>
            </a:r>
          </a:p>
          <a:p>
            <a:r>
              <a:rPr lang="en-US" sz="1400" dirty="0"/>
              <a:t>#map{padding:0;}</a:t>
            </a:r>
          </a:p>
          <a:p>
            <a:r>
              <a:rPr lang="en-US" sz="1400" dirty="0"/>
              <a:t>&lt;/style&gt;</a:t>
            </a:r>
          </a:p>
          <a:p>
            <a:r>
              <a:rPr lang="en-US" sz="1400" dirty="0"/>
              <a:t>&lt;script type="text/</a:t>
            </a:r>
            <a:r>
              <a:rPr lang="en-US" sz="1400" dirty="0" err="1"/>
              <a:t>javascript</a:t>
            </a:r>
            <a:r>
              <a:rPr lang="en-US" sz="1400" dirty="0"/>
              <a:t>"&gt;</a:t>
            </a:r>
            <a:r>
              <a:rPr lang="en-US" sz="1400" dirty="0" err="1"/>
              <a:t>var</a:t>
            </a:r>
            <a:r>
              <a:rPr lang="en-US" sz="1400" dirty="0"/>
              <a:t> </a:t>
            </a:r>
            <a:r>
              <a:rPr lang="en-US" sz="1400" dirty="0" err="1"/>
              <a:t>djConfig</a:t>
            </a:r>
            <a:r>
              <a:rPr lang="en-US" sz="1400" dirty="0"/>
              <a:t> = {</a:t>
            </a:r>
            <a:r>
              <a:rPr lang="en-US" sz="1400" dirty="0" err="1"/>
              <a:t>parseOnLoad</a:t>
            </a:r>
            <a:r>
              <a:rPr lang="en-US" sz="1400" dirty="0"/>
              <a:t>: true};&lt;/script&gt;</a:t>
            </a:r>
          </a:p>
          <a:p>
            <a:r>
              <a:rPr lang="en-US" sz="1400" dirty="0"/>
              <a:t>&lt;script type="text/</a:t>
            </a:r>
            <a:r>
              <a:rPr lang="en-US" sz="1400" dirty="0" err="1"/>
              <a:t>javascript</a:t>
            </a:r>
            <a:r>
              <a:rPr lang="en-US" sz="1400" dirty="0"/>
              <a:t>" </a:t>
            </a:r>
            <a:r>
              <a:rPr lang="en-US" sz="1400" dirty="0" err="1"/>
              <a:t>src</a:t>
            </a:r>
            <a:r>
              <a:rPr lang="en-US" sz="1400" dirty="0"/>
              <a:t>="http://serverapi.arcgisonline.com/</a:t>
            </a:r>
            <a:r>
              <a:rPr lang="en-US" sz="1400" dirty="0" err="1"/>
              <a:t>jsapi</a:t>
            </a:r>
            <a:r>
              <a:rPr lang="en-US" sz="1400" dirty="0"/>
              <a:t>/</a:t>
            </a:r>
            <a:r>
              <a:rPr lang="en-US" sz="1400" dirty="0" err="1"/>
              <a:t>arcgis</a:t>
            </a:r>
            <a:r>
              <a:rPr lang="en-US" sz="1400" dirty="0"/>
              <a:t>/?v=3.0"&gt;&lt;/script&gt;</a:t>
            </a:r>
          </a:p>
          <a:p>
            <a:r>
              <a:rPr lang="en-US" sz="1400" dirty="0"/>
              <a:t>&lt;script type="text/</a:t>
            </a:r>
            <a:r>
              <a:rPr lang="en-US" sz="1400" dirty="0" err="1"/>
              <a:t>javascript</a:t>
            </a:r>
            <a:r>
              <a:rPr lang="en-US" sz="1400" dirty="0"/>
              <a:t>"&gt;</a:t>
            </a:r>
          </a:p>
          <a:p>
            <a:r>
              <a:rPr lang="en-US" sz="1400" dirty="0" err="1"/>
              <a:t>dojo.require</a:t>
            </a:r>
            <a:r>
              <a:rPr lang="en-US" sz="1400" dirty="0"/>
              <a:t>("</a:t>
            </a:r>
            <a:r>
              <a:rPr lang="en-US" sz="1400" dirty="0" err="1"/>
              <a:t>dijit.layout.BorderContainer</a:t>
            </a:r>
            <a:r>
              <a:rPr lang="en-US" sz="1400" dirty="0"/>
              <a:t>");</a:t>
            </a:r>
          </a:p>
          <a:p>
            <a:r>
              <a:rPr lang="en-US" sz="1400" dirty="0" err="1"/>
              <a:t>dojo.require</a:t>
            </a:r>
            <a:r>
              <a:rPr lang="en-US" sz="1400" dirty="0"/>
              <a:t>("</a:t>
            </a:r>
            <a:r>
              <a:rPr lang="en-US" sz="1400" dirty="0" err="1"/>
              <a:t>dijit.layout.ContentPane</a:t>
            </a:r>
            <a:r>
              <a:rPr lang="en-US" sz="1400" dirty="0"/>
              <a:t>");</a:t>
            </a:r>
          </a:p>
          <a:p>
            <a:r>
              <a:rPr lang="en-US" sz="1400" dirty="0" err="1"/>
              <a:t>dojo.require</a:t>
            </a:r>
            <a:r>
              <a:rPr lang="en-US" sz="1400" dirty="0"/>
              <a:t>("</a:t>
            </a:r>
            <a:r>
              <a:rPr lang="en-US" sz="1400" dirty="0" err="1"/>
              <a:t>esri.map</a:t>
            </a:r>
            <a:r>
              <a:rPr lang="en-US" sz="1400" dirty="0"/>
              <a:t>");</a:t>
            </a:r>
          </a:p>
        </p:txBody>
      </p:sp>
    </p:spTree>
    <p:extLst>
      <p:ext uri="{BB962C8B-B14F-4D97-AF65-F5344CB8AC3E}">
        <p14:creationId xmlns:p14="http://schemas.microsoft.com/office/powerpoint/2010/main" val="187124023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HTML/</a:t>
            </a:r>
            <a:r>
              <a:rPr lang="en-US" dirty="0" err="1"/>
              <a:t>Javascript</a:t>
            </a:r>
            <a:r>
              <a:rPr lang="en-US" dirty="0"/>
              <a:t> for </a:t>
            </a:r>
            <a:r>
              <a:rPr lang="en-US" dirty="0" err="1"/>
              <a:t>Esri</a:t>
            </a:r>
            <a:r>
              <a:rPr lang="en-US" dirty="0" smtClean="0"/>
              <a:t>: functions</a:t>
            </a:r>
            <a:endParaRPr lang="en-US" dirty="0"/>
          </a:p>
        </p:txBody>
      </p:sp>
      <p:sp>
        <p:nvSpPr>
          <p:cNvPr id="3" name="Rectangle 2"/>
          <p:cNvSpPr/>
          <p:nvPr/>
        </p:nvSpPr>
        <p:spPr>
          <a:xfrm>
            <a:off x="180623" y="1068445"/>
            <a:ext cx="8737600" cy="5632311"/>
          </a:xfrm>
          <a:prstGeom prst="rect">
            <a:avLst/>
          </a:prstGeom>
        </p:spPr>
        <p:txBody>
          <a:bodyPr wrap="square">
            <a:spAutoFit/>
          </a:bodyPr>
          <a:lstStyle/>
          <a:p>
            <a:r>
              <a:rPr lang="en-US" sz="1200" dirty="0" err="1"/>
              <a:t>var</a:t>
            </a:r>
            <a:r>
              <a:rPr lang="en-US" sz="1200" dirty="0"/>
              <a:t> map;</a:t>
            </a:r>
          </a:p>
          <a:p>
            <a:r>
              <a:rPr lang="en-US" sz="1200" dirty="0" smtClean="0"/>
              <a:t>function </a:t>
            </a:r>
            <a:r>
              <a:rPr lang="en-US" sz="1200" dirty="0" err="1"/>
              <a:t>init</a:t>
            </a:r>
            <a:r>
              <a:rPr lang="en-US" sz="1200" dirty="0"/>
              <a:t>() {</a:t>
            </a:r>
          </a:p>
          <a:p>
            <a:r>
              <a:rPr lang="en-US" sz="1200" dirty="0" err="1"/>
              <a:t>var</a:t>
            </a:r>
            <a:r>
              <a:rPr lang="en-US" sz="1200" dirty="0"/>
              <a:t> </a:t>
            </a:r>
            <a:r>
              <a:rPr lang="en-US" sz="1200" dirty="0" err="1"/>
              <a:t>initExtent</a:t>
            </a:r>
            <a:r>
              <a:rPr lang="en-US" sz="1200" dirty="0"/>
              <a:t> = new </a:t>
            </a:r>
            <a:r>
              <a:rPr lang="en-US" sz="1200" dirty="0" err="1"/>
              <a:t>esri.geometry.Extent</a:t>
            </a:r>
            <a:r>
              <a:rPr lang="en-US" sz="1200" dirty="0"/>
              <a:t>({"</a:t>
            </a:r>
            <a:r>
              <a:rPr lang="en-US" sz="1200" dirty="0" err="1"/>
              <a:t>xmin</a:t>
            </a:r>
            <a:r>
              <a:rPr lang="en-US" sz="1200" dirty="0" smtClean="0"/>
              <a:t>":-5.54</a:t>
            </a:r>
            <a:r>
              <a:rPr lang="en-US" sz="1200" dirty="0"/>
              <a:t>,"ymin":40.81,"xmax":44.46,"ymax":58.35,"spatialReference":{"wkid":4326}});</a:t>
            </a:r>
          </a:p>
          <a:p>
            <a:r>
              <a:rPr lang="en-US" sz="1200" dirty="0"/>
              <a:t>map = new </a:t>
            </a:r>
            <a:r>
              <a:rPr lang="en-US" sz="1200" dirty="0" err="1"/>
              <a:t>esri.Map</a:t>
            </a:r>
            <a:r>
              <a:rPr lang="en-US" sz="1200" dirty="0"/>
              <a:t>("map",{</a:t>
            </a:r>
          </a:p>
          <a:p>
            <a:r>
              <a:rPr lang="en-US" sz="1200" dirty="0" err="1"/>
              <a:t>extent:esri.geometry.geographicToWebMercator</a:t>
            </a:r>
            <a:r>
              <a:rPr lang="en-US" sz="1200" dirty="0"/>
              <a:t>(</a:t>
            </a:r>
            <a:r>
              <a:rPr lang="en-US" sz="1200" dirty="0" err="1"/>
              <a:t>initExtent</a:t>
            </a:r>
            <a:r>
              <a:rPr lang="en-US" sz="1200" dirty="0"/>
              <a:t>)</a:t>
            </a:r>
          </a:p>
          <a:p>
            <a:r>
              <a:rPr lang="en-US" sz="1200" dirty="0"/>
              <a:t>});</a:t>
            </a:r>
          </a:p>
          <a:p>
            <a:r>
              <a:rPr lang="en-US" sz="1200" dirty="0"/>
              <a:t>//Add the terrain service to the map. View the ArcGIS Online site for services http://arcgisonline/home/search.html?t=content&amp;f=typekeywords:service </a:t>
            </a:r>
          </a:p>
          <a:p>
            <a:r>
              <a:rPr lang="nn-NO" sz="1200" dirty="0"/>
              <a:t>var basemap = new esri.layers.ArcGISTiledMapServiceLayer("http://server.arcgisonline.com/ArcGIS/rest/services/World_Terrain_Base/MapServer");</a:t>
            </a:r>
          </a:p>
          <a:p>
            <a:r>
              <a:rPr lang="en-US" sz="1200" dirty="0" err="1"/>
              <a:t>map.addLayer</a:t>
            </a:r>
            <a:r>
              <a:rPr lang="en-US" sz="1200" dirty="0"/>
              <a:t>(</a:t>
            </a:r>
            <a:r>
              <a:rPr lang="en-US" sz="1200" dirty="0" err="1"/>
              <a:t>basemap</a:t>
            </a:r>
            <a:r>
              <a:rPr lang="en-US" sz="1200" dirty="0"/>
              <a:t>);</a:t>
            </a:r>
          </a:p>
          <a:p>
            <a:endParaRPr lang="en-US" sz="1200" dirty="0"/>
          </a:p>
          <a:p>
            <a:r>
              <a:rPr lang="en-US" sz="1200" dirty="0"/>
              <a:t>//add custom services in the middle. This is typically data like demographic data, soils, geology etc.</a:t>
            </a:r>
          </a:p>
          <a:p>
            <a:r>
              <a:rPr lang="en-US" sz="1200" dirty="0"/>
              <a:t>//This layer is typically partly opaque so the base layer is visible. </a:t>
            </a:r>
          </a:p>
          <a:p>
            <a:r>
              <a:rPr lang="en-US" sz="1200" dirty="0" err="1"/>
              <a:t>var</a:t>
            </a:r>
            <a:r>
              <a:rPr lang="en-US" sz="1200" dirty="0"/>
              <a:t> </a:t>
            </a:r>
            <a:r>
              <a:rPr lang="en-US" sz="1200" dirty="0" err="1"/>
              <a:t>operationalLayer</a:t>
            </a:r>
            <a:r>
              <a:rPr lang="en-US" sz="1200" dirty="0"/>
              <a:t> = new </a:t>
            </a:r>
            <a:r>
              <a:rPr lang="en-US" sz="1200" dirty="0" err="1"/>
              <a:t>esri.layers.ArcGISDynamicMapServiceLayer</a:t>
            </a:r>
            <a:r>
              <a:rPr lang="en-US" sz="1200" dirty="0"/>
              <a:t>("http://sampleserver1.arcgisonline.com/ArcGIS/rest/services/Demographics/</a:t>
            </a:r>
            <a:r>
              <a:rPr lang="en-US" sz="1200" dirty="0" err="1"/>
              <a:t>ESRI_Population_World</a:t>
            </a:r>
            <a:r>
              <a:rPr lang="en-US" sz="1200" dirty="0"/>
              <a:t>/</a:t>
            </a:r>
            <a:r>
              <a:rPr lang="en-US" sz="1200" dirty="0" err="1"/>
              <a:t>MapServer</a:t>
            </a:r>
            <a:r>
              <a:rPr lang="en-US" sz="1200" dirty="0"/>
              <a:t>", {"opacity":0.5});</a:t>
            </a:r>
          </a:p>
          <a:p>
            <a:r>
              <a:rPr lang="en-US" sz="1200" dirty="0" err="1"/>
              <a:t>map.addLayer</a:t>
            </a:r>
            <a:r>
              <a:rPr lang="en-US" sz="1200" dirty="0"/>
              <a:t>(</a:t>
            </a:r>
            <a:r>
              <a:rPr lang="en-US" sz="1200" dirty="0" err="1"/>
              <a:t>operationalLayer</a:t>
            </a:r>
            <a:r>
              <a:rPr lang="en-US" sz="1200" dirty="0"/>
              <a:t>);</a:t>
            </a:r>
          </a:p>
          <a:p>
            <a:endParaRPr lang="en-US" sz="1200" dirty="0"/>
          </a:p>
          <a:p>
            <a:r>
              <a:rPr lang="en-US" sz="1200" dirty="0"/>
              <a:t>//add the reference layer</a:t>
            </a:r>
          </a:p>
          <a:p>
            <a:r>
              <a:rPr lang="en-US" sz="1200" dirty="0" err="1"/>
              <a:t>var</a:t>
            </a:r>
            <a:r>
              <a:rPr lang="en-US" sz="1200" dirty="0"/>
              <a:t> </a:t>
            </a:r>
            <a:r>
              <a:rPr lang="en-US" sz="1200" dirty="0" err="1"/>
              <a:t>referenceLayer</a:t>
            </a:r>
            <a:r>
              <a:rPr lang="en-US" sz="1200" dirty="0"/>
              <a:t> = new </a:t>
            </a:r>
            <a:r>
              <a:rPr lang="en-US" sz="1200" dirty="0" err="1"/>
              <a:t>esri.layers.ArcGISTiledMapServiceLayer</a:t>
            </a:r>
            <a:r>
              <a:rPr lang="en-US" sz="1200" dirty="0"/>
              <a:t>("http://server.arcgisonline.com/ArcGIS/rest/services/Reference/</a:t>
            </a:r>
            <a:r>
              <a:rPr lang="en-US" sz="1200" dirty="0" err="1"/>
              <a:t>World_Reference_Overlay</a:t>
            </a:r>
            <a:r>
              <a:rPr lang="en-US" sz="1200" dirty="0"/>
              <a:t>/</a:t>
            </a:r>
            <a:r>
              <a:rPr lang="en-US" sz="1200" dirty="0" err="1"/>
              <a:t>MapServer</a:t>
            </a:r>
            <a:r>
              <a:rPr lang="en-US" sz="1200" dirty="0"/>
              <a:t>"); </a:t>
            </a:r>
          </a:p>
          <a:p>
            <a:r>
              <a:rPr lang="en-US" sz="1200" dirty="0" err="1"/>
              <a:t>map.addLayer</a:t>
            </a:r>
            <a:r>
              <a:rPr lang="en-US" sz="1200" dirty="0"/>
              <a:t>(</a:t>
            </a:r>
            <a:r>
              <a:rPr lang="en-US" sz="1200" dirty="0" err="1"/>
              <a:t>referenceLayer</a:t>
            </a:r>
            <a:r>
              <a:rPr lang="en-US" sz="1200" dirty="0" smtClean="0"/>
              <a:t>);</a:t>
            </a:r>
          </a:p>
          <a:p>
            <a:endParaRPr lang="en-US" sz="1200" dirty="0"/>
          </a:p>
          <a:p>
            <a:r>
              <a:rPr lang="en-US" sz="1200" dirty="0" err="1"/>
              <a:t>dojo.connect</a:t>
            </a:r>
            <a:r>
              <a:rPr lang="en-US" sz="1200" dirty="0"/>
              <a:t>(map, '</a:t>
            </a:r>
            <a:r>
              <a:rPr lang="en-US" sz="1200" dirty="0" err="1"/>
              <a:t>onLoad</a:t>
            </a:r>
            <a:r>
              <a:rPr lang="en-US" sz="1200" dirty="0"/>
              <a:t>', function(</a:t>
            </a:r>
            <a:r>
              <a:rPr lang="en-US" sz="1200" dirty="0" err="1"/>
              <a:t>theMap</a:t>
            </a:r>
            <a:r>
              <a:rPr lang="en-US" sz="1200" dirty="0"/>
              <a:t>) {</a:t>
            </a:r>
          </a:p>
          <a:p>
            <a:r>
              <a:rPr lang="en-US" sz="1200" dirty="0"/>
              <a:t>//resize the map when the browser resizes</a:t>
            </a:r>
          </a:p>
          <a:p>
            <a:r>
              <a:rPr lang="en-US" sz="1200" dirty="0" err="1"/>
              <a:t>dojo.connect</a:t>
            </a:r>
            <a:r>
              <a:rPr lang="en-US" sz="1200" dirty="0"/>
              <a:t>(</a:t>
            </a:r>
            <a:r>
              <a:rPr lang="en-US" sz="1200" dirty="0" err="1"/>
              <a:t>dijit.byId</a:t>
            </a:r>
            <a:r>
              <a:rPr lang="en-US" sz="1200" dirty="0"/>
              <a:t>('map'), 'resize', </a:t>
            </a:r>
            <a:r>
              <a:rPr lang="en-US" sz="1200" dirty="0" err="1"/>
              <a:t>map,map.resize</a:t>
            </a:r>
            <a:r>
              <a:rPr lang="en-US" sz="1200" dirty="0"/>
              <a:t>);</a:t>
            </a:r>
          </a:p>
          <a:p>
            <a:r>
              <a:rPr lang="en-US" sz="1200" dirty="0"/>
              <a:t>});</a:t>
            </a:r>
          </a:p>
          <a:p>
            <a:r>
              <a:rPr lang="en-US" sz="1200" dirty="0"/>
              <a:t>}</a:t>
            </a:r>
          </a:p>
        </p:txBody>
      </p:sp>
    </p:spTree>
    <p:extLst>
      <p:ext uri="{BB962C8B-B14F-4D97-AF65-F5344CB8AC3E}">
        <p14:creationId xmlns:p14="http://schemas.microsoft.com/office/powerpoint/2010/main" val="20535483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HTML/</a:t>
            </a:r>
            <a:r>
              <a:rPr lang="en-US" dirty="0" err="1"/>
              <a:t>Javascript</a:t>
            </a:r>
            <a:r>
              <a:rPr lang="en-US" dirty="0"/>
              <a:t> for </a:t>
            </a:r>
            <a:r>
              <a:rPr lang="en-US" dirty="0" err="1" smtClean="0"/>
              <a:t>Esri</a:t>
            </a:r>
            <a:r>
              <a:rPr lang="en-US" dirty="0" smtClean="0"/>
              <a:t>: HTML</a:t>
            </a:r>
            <a:endParaRPr lang="en-US" dirty="0"/>
          </a:p>
        </p:txBody>
      </p:sp>
      <p:sp>
        <p:nvSpPr>
          <p:cNvPr id="3" name="Rectangle 2"/>
          <p:cNvSpPr/>
          <p:nvPr/>
        </p:nvSpPr>
        <p:spPr>
          <a:xfrm>
            <a:off x="406400" y="1750832"/>
            <a:ext cx="8026400" cy="3970318"/>
          </a:xfrm>
          <a:prstGeom prst="rect">
            <a:avLst/>
          </a:prstGeom>
        </p:spPr>
        <p:txBody>
          <a:bodyPr wrap="square">
            <a:spAutoFit/>
          </a:bodyPr>
          <a:lstStyle/>
          <a:p>
            <a:r>
              <a:rPr lang="en-US" dirty="0" err="1"/>
              <a:t>dojo.addOnLoad</a:t>
            </a:r>
            <a:r>
              <a:rPr lang="en-US" dirty="0"/>
              <a:t>(</a:t>
            </a:r>
            <a:r>
              <a:rPr lang="en-US" dirty="0" err="1"/>
              <a:t>init</a:t>
            </a:r>
            <a:r>
              <a:rPr lang="en-US" dirty="0"/>
              <a:t>);</a:t>
            </a:r>
          </a:p>
          <a:p>
            <a:r>
              <a:rPr lang="en-US" dirty="0"/>
              <a:t>&lt;/script&gt;</a:t>
            </a:r>
          </a:p>
          <a:p>
            <a:r>
              <a:rPr lang="en-US" dirty="0"/>
              <a:t>&lt;/head&gt;</a:t>
            </a:r>
          </a:p>
          <a:p>
            <a:endParaRPr lang="en-US" dirty="0"/>
          </a:p>
          <a:p>
            <a:r>
              <a:rPr lang="en-US" dirty="0"/>
              <a:t>&lt;body class="</a:t>
            </a:r>
            <a:r>
              <a:rPr lang="en-US" dirty="0" err="1"/>
              <a:t>claro</a:t>
            </a:r>
            <a:r>
              <a:rPr lang="en-US" dirty="0"/>
              <a:t>"&gt;</a:t>
            </a:r>
          </a:p>
          <a:p>
            <a:r>
              <a:rPr lang="en-US" dirty="0"/>
              <a:t>&lt;div </a:t>
            </a:r>
            <a:r>
              <a:rPr lang="en-US" dirty="0" err="1"/>
              <a:t>dojotype</a:t>
            </a:r>
            <a:r>
              <a:rPr lang="en-US" dirty="0"/>
              <a:t>="</a:t>
            </a:r>
            <a:r>
              <a:rPr lang="en-US" dirty="0" err="1"/>
              <a:t>dijit.layout.BorderContainer</a:t>
            </a:r>
            <a:r>
              <a:rPr lang="en-US" dirty="0"/>
              <a:t>" design="headline" gutters="false"</a:t>
            </a:r>
          </a:p>
          <a:p>
            <a:r>
              <a:rPr lang="en-US" dirty="0"/>
              <a:t>style="width: 100%; height: 100%; margin: 0;"&gt;</a:t>
            </a:r>
          </a:p>
          <a:p>
            <a:r>
              <a:rPr lang="en-US" dirty="0"/>
              <a:t>&lt;div id="map" </a:t>
            </a:r>
            <a:r>
              <a:rPr lang="en-US" dirty="0" err="1"/>
              <a:t>dojotype</a:t>
            </a:r>
            <a:r>
              <a:rPr lang="en-US" dirty="0"/>
              <a:t>="</a:t>
            </a:r>
            <a:r>
              <a:rPr lang="en-US" dirty="0" err="1"/>
              <a:t>dijit.layout.ContentPane</a:t>
            </a:r>
            <a:r>
              <a:rPr lang="en-US" dirty="0"/>
              <a:t>" region="center" style="</a:t>
            </a:r>
            <a:r>
              <a:rPr lang="en-US" dirty="0" err="1"/>
              <a:t>overflow:hidden</a:t>
            </a:r>
            <a:r>
              <a:rPr lang="en-US" dirty="0"/>
              <a:t>;"&gt;</a:t>
            </a:r>
          </a:p>
          <a:p>
            <a:r>
              <a:rPr lang="en-US" dirty="0"/>
              <a:t>&lt;/div&gt;</a:t>
            </a:r>
          </a:p>
          <a:p>
            <a:r>
              <a:rPr lang="en-US" dirty="0"/>
              <a:t>&lt;/div&gt;</a:t>
            </a:r>
          </a:p>
          <a:p>
            <a:r>
              <a:rPr lang="en-US" dirty="0"/>
              <a:t>&lt;/body&gt;</a:t>
            </a:r>
          </a:p>
          <a:p>
            <a:endParaRPr lang="en-US" dirty="0"/>
          </a:p>
          <a:p>
            <a:r>
              <a:rPr lang="en-US" dirty="0"/>
              <a:t>&lt;/html&gt;</a:t>
            </a:r>
          </a:p>
        </p:txBody>
      </p:sp>
    </p:spTree>
    <p:extLst>
      <p:ext uri="{BB962C8B-B14F-4D97-AF65-F5344CB8AC3E}">
        <p14:creationId xmlns:p14="http://schemas.microsoft.com/office/powerpoint/2010/main" val="291549480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Tiers</a:t>
            </a:r>
            <a:endParaRPr lang="en-US" dirty="0"/>
          </a:p>
        </p:txBody>
      </p:sp>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59845" y="3330221"/>
            <a:ext cx="2059591" cy="1562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068712" y="4989688"/>
            <a:ext cx="2335639" cy="369332"/>
          </a:xfrm>
          <a:prstGeom prst="rect">
            <a:avLst/>
          </a:prstGeom>
          <a:noFill/>
        </p:spPr>
        <p:txBody>
          <a:bodyPr wrap="none" rtlCol="0">
            <a:spAutoFit/>
          </a:bodyPr>
          <a:lstStyle/>
          <a:p>
            <a:r>
              <a:rPr lang="en-US" dirty="0" smtClean="0"/>
              <a:t>Browser Client: Display</a:t>
            </a:r>
            <a:endParaRPr lang="en-US" dirty="0"/>
          </a:p>
        </p:txBody>
      </p:sp>
      <p:grpSp>
        <p:nvGrpSpPr>
          <p:cNvPr id="20" name="Group 19"/>
          <p:cNvGrpSpPr/>
          <p:nvPr/>
        </p:nvGrpSpPr>
        <p:grpSpPr>
          <a:xfrm>
            <a:off x="1061156" y="3905957"/>
            <a:ext cx="293511" cy="203199"/>
            <a:chOff x="1207911" y="4899379"/>
            <a:chExt cx="293511" cy="203199"/>
          </a:xfrm>
        </p:grpSpPr>
        <p:sp>
          <p:nvSpPr>
            <p:cNvPr id="5" name="Oval 4"/>
            <p:cNvSpPr/>
            <p:nvPr/>
          </p:nvSpPr>
          <p:spPr>
            <a:xfrm>
              <a:off x="1207911" y="5023556"/>
              <a:ext cx="293511" cy="79022"/>
            </a:xfrm>
            <a:prstGeom prst="ellipse">
              <a:avLst/>
            </a:prstGeom>
            <a:solidFill>
              <a:schemeClr val="accent5">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207911" y="4978401"/>
              <a:ext cx="293511" cy="79022"/>
            </a:xfrm>
            <a:prstGeom prst="ellipse">
              <a:avLst/>
            </a:prstGeom>
            <a:solidFill>
              <a:schemeClr val="accent5">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207911" y="4944534"/>
              <a:ext cx="293511" cy="79022"/>
            </a:xfrm>
            <a:prstGeom prst="ellipse">
              <a:avLst/>
            </a:prstGeom>
            <a:solidFill>
              <a:schemeClr val="accent5">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07911" y="4899379"/>
              <a:ext cx="293511" cy="79022"/>
            </a:xfrm>
            <a:prstGeom prst="ellipse">
              <a:avLst/>
            </a:prstGeom>
            <a:solidFill>
              <a:schemeClr val="accent5">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p:cNvSpPr txBox="1"/>
          <p:nvPr/>
        </p:nvSpPr>
        <p:spPr>
          <a:xfrm>
            <a:off x="451556" y="4075288"/>
            <a:ext cx="1696042" cy="369332"/>
          </a:xfrm>
          <a:prstGeom prst="rect">
            <a:avLst/>
          </a:prstGeom>
          <a:noFill/>
        </p:spPr>
        <p:txBody>
          <a:bodyPr wrap="none" rtlCol="0">
            <a:spAutoFit/>
          </a:bodyPr>
          <a:lstStyle/>
          <a:p>
            <a:r>
              <a:rPr lang="en-US" dirty="0" smtClean="0"/>
              <a:t>Database server</a:t>
            </a:r>
            <a:endParaRPr lang="en-US" dirty="0"/>
          </a:p>
        </p:txBody>
      </p:sp>
      <p:grpSp>
        <p:nvGrpSpPr>
          <p:cNvPr id="10" name="Group 9"/>
          <p:cNvGrpSpPr/>
          <p:nvPr/>
        </p:nvGrpSpPr>
        <p:grpSpPr>
          <a:xfrm>
            <a:off x="3510839" y="1895910"/>
            <a:ext cx="969513" cy="1011986"/>
            <a:chOff x="5698671" y="1682227"/>
            <a:chExt cx="2149928" cy="2244113"/>
          </a:xfrm>
        </p:grpSpPr>
        <p:pic>
          <p:nvPicPr>
            <p:cNvPr id="11" name="Picture 4"/>
            <p:cNvPicPr>
              <a:picLocks noChangeAspect="1" noChangeArrowheads="1"/>
            </p:cNvPicPr>
            <p:nvPr/>
          </p:nvPicPr>
          <p:blipFill>
            <a:blip r:embed="rId3" cstate="print"/>
            <a:srcRect/>
            <a:stretch>
              <a:fillRect/>
            </a:stretch>
          </p:blipFill>
          <p:spPr bwMode="auto">
            <a:xfrm>
              <a:off x="5698671" y="1682227"/>
              <a:ext cx="2149928" cy="807201"/>
            </a:xfrm>
            <a:prstGeom prst="rect">
              <a:avLst/>
            </a:prstGeom>
            <a:noFill/>
            <a:ln w="9525">
              <a:noFill/>
              <a:miter lim="800000"/>
              <a:headEnd/>
              <a:tailEnd/>
            </a:ln>
          </p:spPr>
        </p:pic>
        <p:pic>
          <p:nvPicPr>
            <p:cNvPr id="12" name="Picture 4"/>
            <p:cNvPicPr>
              <a:picLocks noChangeAspect="1" noChangeArrowheads="1"/>
            </p:cNvPicPr>
            <p:nvPr/>
          </p:nvPicPr>
          <p:blipFill>
            <a:blip r:embed="rId4" cstate="print"/>
            <a:srcRect/>
            <a:stretch>
              <a:fillRect/>
            </a:stretch>
          </p:blipFill>
          <p:spPr bwMode="auto">
            <a:xfrm>
              <a:off x="5698671" y="2417012"/>
              <a:ext cx="2149928" cy="807201"/>
            </a:xfrm>
            <a:prstGeom prst="rect">
              <a:avLst/>
            </a:prstGeom>
            <a:noFill/>
            <a:ln w="9525">
              <a:noFill/>
              <a:miter lim="800000"/>
              <a:headEnd/>
              <a:tailEnd/>
            </a:ln>
          </p:spPr>
        </p:pic>
        <p:pic>
          <p:nvPicPr>
            <p:cNvPr id="13" name="Picture 4"/>
            <p:cNvPicPr>
              <a:picLocks noChangeAspect="1" noChangeArrowheads="1"/>
            </p:cNvPicPr>
            <p:nvPr/>
          </p:nvPicPr>
          <p:blipFill>
            <a:blip r:embed="rId4" cstate="print"/>
            <a:srcRect/>
            <a:stretch>
              <a:fillRect/>
            </a:stretch>
          </p:blipFill>
          <p:spPr bwMode="auto">
            <a:xfrm>
              <a:off x="5698671" y="3119139"/>
              <a:ext cx="2149928" cy="807201"/>
            </a:xfrm>
            <a:prstGeom prst="rect">
              <a:avLst/>
            </a:prstGeom>
            <a:noFill/>
            <a:ln w="9525">
              <a:noFill/>
              <a:miter lim="800000"/>
              <a:headEnd/>
              <a:tailEnd/>
            </a:ln>
          </p:spPr>
        </p:pic>
      </p:grpSp>
      <p:sp>
        <p:nvSpPr>
          <p:cNvPr id="14" name="TextBox 13"/>
          <p:cNvSpPr txBox="1"/>
          <p:nvPr/>
        </p:nvSpPr>
        <p:spPr>
          <a:xfrm>
            <a:off x="3420534" y="2991556"/>
            <a:ext cx="1320799" cy="1200329"/>
          </a:xfrm>
          <a:prstGeom prst="rect">
            <a:avLst/>
          </a:prstGeom>
          <a:noFill/>
        </p:spPr>
        <p:txBody>
          <a:bodyPr wrap="square" rtlCol="0">
            <a:spAutoFit/>
          </a:bodyPr>
          <a:lstStyle/>
          <a:p>
            <a:r>
              <a:rPr lang="en-US" dirty="0" smtClean="0"/>
              <a:t>Map server:</a:t>
            </a:r>
          </a:p>
          <a:p>
            <a:r>
              <a:rPr lang="en-US" dirty="0" err="1" smtClean="0"/>
              <a:t>Esri</a:t>
            </a:r>
            <a:r>
              <a:rPr lang="en-US" dirty="0" smtClean="0"/>
              <a:t>, Google, Bing, …</a:t>
            </a:r>
            <a:endParaRPr lang="en-US" dirty="0"/>
          </a:p>
        </p:txBody>
      </p:sp>
      <p:grpSp>
        <p:nvGrpSpPr>
          <p:cNvPr id="15" name="Group 14"/>
          <p:cNvGrpSpPr/>
          <p:nvPr/>
        </p:nvGrpSpPr>
        <p:grpSpPr>
          <a:xfrm>
            <a:off x="1456262" y="2619022"/>
            <a:ext cx="514682" cy="537230"/>
            <a:chOff x="5698671" y="1682227"/>
            <a:chExt cx="2149928" cy="2244113"/>
          </a:xfrm>
        </p:grpSpPr>
        <p:pic>
          <p:nvPicPr>
            <p:cNvPr id="16" name="Picture 4"/>
            <p:cNvPicPr>
              <a:picLocks noChangeAspect="1" noChangeArrowheads="1"/>
            </p:cNvPicPr>
            <p:nvPr/>
          </p:nvPicPr>
          <p:blipFill>
            <a:blip r:embed="rId3" cstate="print"/>
            <a:srcRect/>
            <a:stretch>
              <a:fillRect/>
            </a:stretch>
          </p:blipFill>
          <p:spPr bwMode="auto">
            <a:xfrm>
              <a:off x="5698671" y="1682227"/>
              <a:ext cx="2149928" cy="807201"/>
            </a:xfrm>
            <a:prstGeom prst="rect">
              <a:avLst/>
            </a:prstGeom>
            <a:noFill/>
            <a:ln w="9525">
              <a:noFill/>
              <a:miter lim="800000"/>
              <a:headEnd/>
              <a:tailEnd/>
            </a:ln>
          </p:spPr>
        </p:pic>
        <p:pic>
          <p:nvPicPr>
            <p:cNvPr id="17" name="Picture 4"/>
            <p:cNvPicPr>
              <a:picLocks noChangeAspect="1" noChangeArrowheads="1"/>
            </p:cNvPicPr>
            <p:nvPr/>
          </p:nvPicPr>
          <p:blipFill>
            <a:blip r:embed="rId4" cstate="print"/>
            <a:srcRect/>
            <a:stretch>
              <a:fillRect/>
            </a:stretch>
          </p:blipFill>
          <p:spPr bwMode="auto">
            <a:xfrm>
              <a:off x="5698671" y="2417012"/>
              <a:ext cx="2149928" cy="807201"/>
            </a:xfrm>
            <a:prstGeom prst="rect">
              <a:avLst/>
            </a:prstGeom>
            <a:noFill/>
            <a:ln w="9525">
              <a:noFill/>
              <a:miter lim="800000"/>
              <a:headEnd/>
              <a:tailEnd/>
            </a:ln>
          </p:spPr>
        </p:pic>
        <p:pic>
          <p:nvPicPr>
            <p:cNvPr id="18" name="Picture 4"/>
            <p:cNvPicPr>
              <a:picLocks noChangeAspect="1" noChangeArrowheads="1"/>
            </p:cNvPicPr>
            <p:nvPr/>
          </p:nvPicPr>
          <p:blipFill>
            <a:blip r:embed="rId4" cstate="print"/>
            <a:srcRect/>
            <a:stretch>
              <a:fillRect/>
            </a:stretch>
          </p:blipFill>
          <p:spPr bwMode="auto">
            <a:xfrm>
              <a:off x="5698671" y="3119139"/>
              <a:ext cx="2149928" cy="807201"/>
            </a:xfrm>
            <a:prstGeom prst="rect">
              <a:avLst/>
            </a:prstGeom>
            <a:noFill/>
            <a:ln w="9525">
              <a:noFill/>
              <a:miter lim="800000"/>
              <a:headEnd/>
              <a:tailEnd/>
            </a:ln>
          </p:spPr>
        </p:pic>
      </p:grpSp>
      <p:sp>
        <p:nvSpPr>
          <p:cNvPr id="19" name="TextBox 18"/>
          <p:cNvSpPr txBox="1"/>
          <p:nvPr/>
        </p:nvSpPr>
        <p:spPr>
          <a:xfrm>
            <a:off x="970845" y="3239910"/>
            <a:ext cx="1256498" cy="369332"/>
          </a:xfrm>
          <a:prstGeom prst="rect">
            <a:avLst/>
          </a:prstGeom>
          <a:noFill/>
        </p:spPr>
        <p:txBody>
          <a:bodyPr wrap="none" rtlCol="0">
            <a:spAutoFit/>
          </a:bodyPr>
          <a:lstStyle/>
          <a:p>
            <a:r>
              <a:rPr lang="en-US" dirty="0" smtClean="0"/>
              <a:t>Web server</a:t>
            </a:r>
            <a:endParaRPr lang="en-US" dirty="0"/>
          </a:p>
        </p:txBody>
      </p:sp>
      <p:cxnSp>
        <p:nvCxnSpPr>
          <p:cNvPr id="22" name="Straight Arrow Connector 21"/>
          <p:cNvCxnSpPr>
            <a:stCxn id="8" idx="0"/>
            <a:endCxn id="18" idx="2"/>
          </p:cNvCxnSpPr>
          <p:nvPr/>
        </p:nvCxnSpPr>
        <p:spPr>
          <a:xfrm flipV="1">
            <a:off x="1207912" y="3156252"/>
            <a:ext cx="505691" cy="749705"/>
          </a:xfrm>
          <a:prstGeom prst="straightConnector1">
            <a:avLst/>
          </a:prstGeom>
          <a:ln>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6" idx="3"/>
            <a:endCxn id="12" idx="1"/>
          </p:cNvCxnSpPr>
          <p:nvPr/>
        </p:nvCxnSpPr>
        <p:spPr>
          <a:xfrm flipV="1">
            <a:off x="1970944" y="2409266"/>
            <a:ext cx="1539895" cy="306376"/>
          </a:xfrm>
          <a:prstGeom prst="straightConnector1">
            <a:avLst/>
          </a:prstGeom>
          <a:ln>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2" idx="3"/>
            <a:endCxn id="3" idx="0"/>
          </p:cNvCxnSpPr>
          <p:nvPr/>
        </p:nvCxnSpPr>
        <p:spPr>
          <a:xfrm>
            <a:off x="4480352" y="2409266"/>
            <a:ext cx="1709289" cy="920955"/>
          </a:xfrm>
          <a:prstGeom prst="straightConnector1">
            <a:avLst/>
          </a:prstGeom>
          <a:ln>
            <a:tailEnd type="stealth"/>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677333" y="5429956"/>
            <a:ext cx="5260622" cy="923330"/>
          </a:xfrm>
          <a:prstGeom prst="rect">
            <a:avLst/>
          </a:prstGeom>
          <a:noFill/>
        </p:spPr>
        <p:txBody>
          <a:bodyPr wrap="square" rtlCol="0">
            <a:spAutoFit/>
          </a:bodyPr>
          <a:lstStyle/>
          <a:p>
            <a:r>
              <a:rPr lang="en-US" dirty="0" smtClean="0"/>
              <a:t>A custom Web application has to retrieve the desired data and convert it to a form acceptable to the Map server. And it has to function as a Web service.</a:t>
            </a:r>
            <a:endParaRPr lang="en-US" dirty="0"/>
          </a:p>
        </p:txBody>
      </p:sp>
    </p:spTree>
    <p:extLst>
      <p:ext uri="{BB962C8B-B14F-4D97-AF65-F5344CB8AC3E}">
        <p14:creationId xmlns:p14="http://schemas.microsoft.com/office/powerpoint/2010/main" val="351796339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Government Map Sources</a:t>
            </a:r>
            <a:endParaRPr lang="en-US" dirty="0"/>
          </a:p>
        </p:txBody>
      </p:sp>
      <p:sp>
        <p:nvSpPr>
          <p:cNvPr id="3" name="Content Placeholder 2"/>
          <p:cNvSpPr>
            <a:spLocks noGrp="1"/>
          </p:cNvSpPr>
          <p:nvPr>
            <p:ph idx="1"/>
          </p:nvPr>
        </p:nvSpPr>
        <p:spPr/>
        <p:txBody>
          <a:bodyPr>
            <a:normAutofit fontScale="47500" lnSpcReduction="20000"/>
          </a:bodyPr>
          <a:lstStyle/>
          <a:p>
            <a:r>
              <a:rPr lang="en-US" dirty="0" smtClean="0"/>
              <a:t>Census</a:t>
            </a:r>
          </a:p>
          <a:p>
            <a:pPr lvl="1"/>
            <a:r>
              <a:rPr lang="en-US" dirty="0" smtClean="0">
                <a:hlinkClick r:id="rId2"/>
              </a:rPr>
              <a:t>www.census.gov</a:t>
            </a:r>
            <a:endParaRPr lang="en-US" dirty="0" smtClean="0"/>
          </a:p>
          <a:p>
            <a:r>
              <a:rPr lang="en-US" dirty="0" smtClean="0"/>
              <a:t>USGS</a:t>
            </a:r>
          </a:p>
          <a:p>
            <a:pPr lvl="1"/>
            <a:r>
              <a:rPr lang="en-US" dirty="0" smtClean="0">
                <a:hlinkClick r:id="rId3"/>
              </a:rPr>
              <a:t>www.usgs.gov</a:t>
            </a:r>
            <a:endParaRPr lang="en-US" dirty="0" smtClean="0"/>
          </a:p>
          <a:p>
            <a:r>
              <a:rPr lang="en-US" dirty="0" smtClean="0"/>
              <a:t>Geospatial</a:t>
            </a:r>
          </a:p>
          <a:p>
            <a:pPr lvl="1"/>
            <a:r>
              <a:rPr lang="en-US" dirty="0" smtClean="0">
                <a:hlinkClick r:id="rId4" action="ppaction://hlinkfile"/>
              </a:rPr>
              <a:t>geo.data.gov</a:t>
            </a:r>
            <a:endParaRPr lang="en-US" dirty="0" smtClean="0"/>
          </a:p>
          <a:p>
            <a:r>
              <a:rPr lang="en-US" dirty="0" smtClean="0"/>
              <a:t>FAA</a:t>
            </a:r>
          </a:p>
          <a:p>
            <a:pPr lvl="1"/>
            <a:r>
              <a:rPr lang="en-US" dirty="0" smtClean="0">
                <a:hlinkClick r:id="rId5" action="ppaction://hlinkfile"/>
              </a:rPr>
              <a:t>aeronav.faa.gov</a:t>
            </a:r>
            <a:endParaRPr lang="en-US" dirty="0" smtClean="0"/>
          </a:p>
          <a:p>
            <a:r>
              <a:rPr lang="en-US" dirty="0" smtClean="0"/>
              <a:t>NOAA</a:t>
            </a:r>
          </a:p>
          <a:p>
            <a:pPr lvl="1"/>
            <a:r>
              <a:rPr lang="en-US" dirty="0" smtClean="0">
                <a:hlinkClick r:id="rId6"/>
              </a:rPr>
              <a:t>www.nauticalcharts.noaa.gov</a:t>
            </a:r>
            <a:endParaRPr lang="en-US" dirty="0" smtClean="0"/>
          </a:p>
          <a:p>
            <a:r>
              <a:rPr lang="en-US" dirty="0" smtClean="0"/>
              <a:t>NGA: National Geospatial  Intelligence Agency </a:t>
            </a:r>
          </a:p>
          <a:p>
            <a:pPr lvl="1"/>
            <a:r>
              <a:rPr lang="en-US" dirty="0">
                <a:hlinkClick r:id="rId7" action="ppaction://hlinkfile"/>
              </a:rPr>
              <a:t>m</a:t>
            </a:r>
            <a:r>
              <a:rPr lang="en-US" dirty="0" smtClean="0">
                <a:hlinkClick r:id="rId7" action="ppaction://hlinkfile"/>
              </a:rPr>
              <a:t>si.nga.mil</a:t>
            </a:r>
            <a:endParaRPr lang="en-US" dirty="0" smtClean="0"/>
          </a:p>
          <a:p>
            <a:r>
              <a:rPr lang="en-US" dirty="0" smtClean="0"/>
              <a:t>Others: Many use maps to display data</a:t>
            </a:r>
          </a:p>
          <a:p>
            <a:r>
              <a:rPr lang="en-US" dirty="0" smtClean="0"/>
              <a:t>Local/County: Many use </a:t>
            </a:r>
            <a:r>
              <a:rPr lang="en-US" dirty="0" err="1" smtClean="0"/>
              <a:t>Esri</a:t>
            </a:r>
            <a:r>
              <a:rPr lang="en-US" dirty="0" smtClean="0"/>
              <a:t> to display property maps and local data. Search for the county assessor.</a:t>
            </a:r>
          </a:p>
          <a:p>
            <a:r>
              <a:rPr lang="en-US" dirty="0" smtClean="0"/>
              <a:t>Canada</a:t>
            </a:r>
          </a:p>
          <a:p>
            <a:pPr lvl="1"/>
            <a:r>
              <a:rPr lang="en-US" dirty="0" smtClean="0">
                <a:hlinkClick r:id="rId8"/>
              </a:rPr>
              <a:t>www.fedmaps.com</a:t>
            </a:r>
            <a:endParaRPr lang="en-US" dirty="0" smtClean="0"/>
          </a:p>
          <a:p>
            <a:r>
              <a:rPr lang="en-US" dirty="0" smtClean="0"/>
              <a:t>United Nations</a:t>
            </a:r>
          </a:p>
          <a:p>
            <a:pPr lvl="1"/>
            <a:r>
              <a:rPr lang="en-US" dirty="0" smtClean="0">
                <a:hlinkClick r:id="rId9"/>
              </a:rPr>
              <a:t>www.un.org/Depts/Cartographic/english/htmain.hml</a:t>
            </a:r>
            <a:r>
              <a:rPr lang="en-US" dirty="0" smtClean="0"/>
              <a:t> </a:t>
            </a:r>
          </a:p>
          <a:p>
            <a:pPr lvl="1"/>
            <a:r>
              <a:rPr lang="en-US" dirty="0">
                <a:hlinkClick r:id="rId10"/>
              </a:rPr>
              <a:t>http://</a:t>
            </a:r>
            <a:r>
              <a:rPr lang="en-US" dirty="0" smtClean="0">
                <a:hlinkClick r:id="rId10"/>
              </a:rPr>
              <a:t>www.grida.no/graphicslib</a:t>
            </a:r>
            <a:r>
              <a:rPr lang="en-US" dirty="0" smtClean="0"/>
              <a:t> </a:t>
            </a:r>
            <a:endParaRPr lang="en-US" dirty="0"/>
          </a:p>
        </p:txBody>
      </p:sp>
    </p:spTree>
    <p:extLst>
      <p:ext uri="{BB962C8B-B14F-4D97-AF65-F5344CB8AC3E}">
        <p14:creationId xmlns:p14="http://schemas.microsoft.com/office/powerpoint/2010/main" val="324661195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OpenStreetMap.Org</a:t>
            </a:r>
            <a:endParaRPr lang="en-US" dirty="0"/>
          </a:p>
        </p:txBody>
      </p:sp>
      <p:sp>
        <p:nvSpPr>
          <p:cNvPr id="3" name="Content Placeholder 2"/>
          <p:cNvSpPr>
            <a:spLocks noGrp="1"/>
          </p:cNvSpPr>
          <p:nvPr>
            <p:ph idx="1"/>
          </p:nvPr>
        </p:nvSpPr>
        <p:spPr/>
        <p:txBody>
          <a:bodyPr/>
          <a:lstStyle/>
          <a:p>
            <a:r>
              <a:rPr lang="en-US" dirty="0" smtClean="0"/>
              <a:t>Open source mapping data</a:t>
            </a:r>
          </a:p>
          <a:p>
            <a:r>
              <a:rPr lang="en-US" dirty="0" smtClean="0">
                <a:hlinkClick r:id="rId2"/>
              </a:rPr>
              <a:t>http://www.openstreetmap.org</a:t>
            </a:r>
            <a:endParaRPr lang="en-US" dirty="0" smtClean="0"/>
          </a:p>
          <a:p>
            <a:r>
              <a:rPr lang="en-US" dirty="0" smtClean="0"/>
              <a:t>The data is largely contributed by individuals using personal GPS tracks. (A few companies contributed early datasets.)</a:t>
            </a:r>
          </a:p>
          <a:p>
            <a:r>
              <a:rPr lang="en-US" dirty="0" smtClean="0"/>
              <a:t>Most commercial datasets are copyrighted and collect by two main companies: </a:t>
            </a:r>
            <a:r>
              <a:rPr lang="en-US" dirty="0" err="1" smtClean="0"/>
              <a:t>Navteq</a:t>
            </a:r>
            <a:r>
              <a:rPr lang="en-US" dirty="0" smtClean="0"/>
              <a:t> (Nokia) and </a:t>
            </a:r>
            <a:r>
              <a:rPr lang="en-US" dirty="0" err="1" smtClean="0"/>
              <a:t>TomTom</a:t>
            </a:r>
            <a:r>
              <a:rPr lang="en-US" dirty="0" smtClean="0"/>
              <a:t> (</a:t>
            </a:r>
            <a:r>
              <a:rPr lang="en-US" smtClean="0"/>
              <a:t>Tele Atlas) </a:t>
            </a:r>
            <a:endParaRPr lang="en-US" dirty="0"/>
          </a:p>
        </p:txBody>
      </p:sp>
    </p:spTree>
    <p:extLst>
      <p:ext uri="{BB962C8B-B14F-4D97-AF65-F5344CB8AC3E}">
        <p14:creationId xmlns:p14="http://schemas.microsoft.com/office/powerpoint/2010/main" val="26894868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Sequences: Comparison Issues</a:t>
            </a:r>
            <a:endParaRPr lang="en-US" dirty="0"/>
          </a:p>
        </p:txBody>
      </p:sp>
      <p:sp>
        <p:nvSpPr>
          <p:cNvPr id="3" name="TextBox 2"/>
          <p:cNvSpPr txBox="1"/>
          <p:nvPr/>
        </p:nvSpPr>
        <p:spPr>
          <a:xfrm>
            <a:off x="1230489" y="1467556"/>
            <a:ext cx="7037311" cy="4801314"/>
          </a:xfrm>
          <a:prstGeom prst="rect">
            <a:avLst/>
          </a:prstGeom>
          <a:noFill/>
        </p:spPr>
        <p:txBody>
          <a:bodyPr wrap="none" rtlCol="0">
            <a:spAutoFit/>
          </a:bodyPr>
          <a:lstStyle/>
          <a:p>
            <a:r>
              <a:rPr lang="en-US" dirty="0" smtClean="0"/>
              <a:t>Items/Alphabet: List of possible item values</a:t>
            </a:r>
          </a:p>
          <a:p>
            <a:r>
              <a:rPr lang="en-US" dirty="0"/>
              <a:t>	</a:t>
            </a:r>
            <a:r>
              <a:rPr lang="en-US" dirty="0" smtClean="0"/>
              <a:t>DNA: C, G, A, T</a:t>
            </a:r>
          </a:p>
          <a:p>
            <a:r>
              <a:rPr lang="en-US" dirty="0"/>
              <a:t>	</a:t>
            </a:r>
            <a:r>
              <a:rPr lang="en-US" dirty="0" smtClean="0"/>
              <a:t>Web site: List of pages</a:t>
            </a:r>
          </a:p>
          <a:p>
            <a:endParaRPr lang="en-US" dirty="0"/>
          </a:p>
          <a:p>
            <a:r>
              <a:rPr lang="en-US" dirty="0" smtClean="0"/>
              <a:t>Sequence: S: S</a:t>
            </a:r>
            <a:r>
              <a:rPr lang="en-US" baseline="-25000" dirty="0" smtClean="0"/>
              <a:t>1</a:t>
            </a:r>
            <a:r>
              <a:rPr lang="en-US" dirty="0" smtClean="0"/>
              <a:t>, S</a:t>
            </a:r>
            <a:r>
              <a:rPr lang="en-US" baseline="-25000" dirty="0" smtClean="0"/>
              <a:t>2</a:t>
            </a:r>
            <a:r>
              <a:rPr lang="en-US" dirty="0" smtClean="0"/>
              <a:t>, S</a:t>
            </a:r>
            <a:r>
              <a:rPr lang="en-US" baseline="-25000" dirty="0" smtClean="0"/>
              <a:t>3</a:t>
            </a:r>
            <a:r>
              <a:rPr lang="en-US" dirty="0" smtClean="0"/>
              <a:t>, S</a:t>
            </a:r>
            <a:r>
              <a:rPr lang="en-US" baseline="-25000" dirty="0" smtClean="0"/>
              <a:t>4</a:t>
            </a:r>
            <a:r>
              <a:rPr lang="en-US" dirty="0" smtClean="0"/>
              <a:t>, …, S</a:t>
            </a:r>
            <a:r>
              <a:rPr lang="en-US" baseline="-25000" dirty="0" smtClean="0"/>
              <a:t>i</a:t>
            </a:r>
            <a:endParaRPr lang="en-US" dirty="0" smtClean="0"/>
          </a:p>
          <a:p>
            <a:r>
              <a:rPr lang="en-US" dirty="0" smtClean="0"/>
              <a:t>The order is crucial.</a:t>
            </a:r>
          </a:p>
          <a:p>
            <a:endParaRPr lang="en-US" dirty="0" smtClean="0"/>
          </a:p>
          <a:p>
            <a:r>
              <a:rPr lang="en-US" dirty="0" smtClean="0"/>
              <a:t>Need multiple sequence instances, usually generated by multiple people.</a:t>
            </a:r>
          </a:p>
          <a:p>
            <a:endParaRPr lang="en-US" dirty="0" smtClean="0"/>
          </a:p>
          <a:p>
            <a:r>
              <a:rPr lang="en-US" dirty="0" smtClean="0"/>
              <a:t>Comparing sequences can be a challenge.</a:t>
            </a:r>
          </a:p>
          <a:p>
            <a:r>
              <a:rPr lang="en-US" dirty="0" smtClean="0"/>
              <a:t>Subsets and Alignment/Starting Point:</a:t>
            </a:r>
          </a:p>
          <a:p>
            <a:r>
              <a:rPr lang="en-US" dirty="0"/>
              <a:t>	</a:t>
            </a:r>
            <a:r>
              <a:rPr lang="en-US" dirty="0" smtClean="0"/>
              <a:t>CC</a:t>
            </a:r>
            <a:r>
              <a:rPr lang="en-US" dirty="0" smtClean="0">
                <a:solidFill>
                  <a:srgbClr val="FF0000"/>
                </a:solidFill>
              </a:rPr>
              <a:t>GATAT</a:t>
            </a:r>
            <a:r>
              <a:rPr lang="en-US" dirty="0" smtClean="0"/>
              <a:t>C</a:t>
            </a:r>
          </a:p>
          <a:p>
            <a:r>
              <a:rPr lang="en-US" dirty="0"/>
              <a:t>	</a:t>
            </a:r>
            <a:r>
              <a:rPr lang="en-US" dirty="0" smtClean="0"/>
              <a:t>T</a:t>
            </a:r>
            <a:r>
              <a:rPr lang="en-US" dirty="0" smtClean="0">
                <a:solidFill>
                  <a:srgbClr val="FF0000"/>
                </a:solidFill>
              </a:rPr>
              <a:t>GATAT</a:t>
            </a:r>
            <a:r>
              <a:rPr lang="en-US" dirty="0" smtClean="0"/>
              <a:t>G</a:t>
            </a:r>
          </a:p>
          <a:p>
            <a:endParaRPr lang="en-US" dirty="0" smtClean="0"/>
          </a:p>
          <a:p>
            <a:r>
              <a:rPr lang="en-US" dirty="0" smtClean="0"/>
              <a:t>Gaps. Do they match? It depends on the problem and the allowable gap.</a:t>
            </a:r>
          </a:p>
          <a:p>
            <a:r>
              <a:rPr lang="en-US" dirty="0"/>
              <a:t>	</a:t>
            </a:r>
            <a:r>
              <a:rPr lang="en-US" dirty="0" smtClean="0"/>
              <a:t>CC</a:t>
            </a:r>
            <a:r>
              <a:rPr lang="en-US" dirty="0" smtClean="0">
                <a:solidFill>
                  <a:srgbClr val="FF0000"/>
                </a:solidFill>
              </a:rPr>
              <a:t>GATAT</a:t>
            </a:r>
            <a:r>
              <a:rPr lang="en-US" dirty="0" smtClean="0"/>
              <a:t>C</a:t>
            </a:r>
          </a:p>
          <a:p>
            <a:r>
              <a:rPr lang="en-US" dirty="0"/>
              <a:t>	</a:t>
            </a:r>
            <a:r>
              <a:rPr lang="en-US" dirty="0" smtClean="0"/>
              <a:t>TT</a:t>
            </a:r>
            <a:r>
              <a:rPr lang="en-US" dirty="0" smtClean="0">
                <a:solidFill>
                  <a:srgbClr val="FF0000"/>
                </a:solidFill>
              </a:rPr>
              <a:t>GA</a:t>
            </a:r>
            <a:r>
              <a:rPr lang="en-US" dirty="0" smtClean="0"/>
              <a:t>GG</a:t>
            </a:r>
            <a:r>
              <a:rPr lang="en-US" dirty="0" smtClean="0">
                <a:solidFill>
                  <a:srgbClr val="FF0000"/>
                </a:solidFill>
              </a:rPr>
              <a:t>TAT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Clustering</a:t>
            </a:r>
            <a:endParaRPr lang="en-US" dirty="0"/>
          </a:p>
        </p:txBody>
      </p:sp>
      <p:sp>
        <p:nvSpPr>
          <p:cNvPr id="6" name="Rectangle 5"/>
          <p:cNvSpPr/>
          <p:nvPr/>
        </p:nvSpPr>
        <p:spPr>
          <a:xfrm>
            <a:off x="3849511" y="1580444"/>
            <a:ext cx="982133" cy="349956"/>
          </a:xfrm>
          <a:prstGeom prst="rect">
            <a:avLst/>
          </a:prstGeom>
          <a:solidFill>
            <a:srgbClr val="EFF5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Describe</a:t>
            </a:r>
            <a:endParaRPr lang="en-US" sz="1400" dirty="0">
              <a:solidFill>
                <a:schemeClr val="tx1"/>
              </a:solidFill>
            </a:endParaRPr>
          </a:p>
        </p:txBody>
      </p:sp>
      <p:sp>
        <p:nvSpPr>
          <p:cNvPr id="7" name="Rectangle 6"/>
          <p:cNvSpPr/>
          <p:nvPr/>
        </p:nvSpPr>
        <p:spPr>
          <a:xfrm>
            <a:off x="3849511" y="2235200"/>
            <a:ext cx="959556" cy="349956"/>
          </a:xfrm>
          <a:prstGeom prst="rect">
            <a:avLst/>
          </a:prstGeom>
          <a:solidFill>
            <a:srgbClr val="EFF5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Comment</a:t>
            </a:r>
            <a:endParaRPr lang="en-US" sz="1400" dirty="0">
              <a:solidFill>
                <a:schemeClr val="tx1"/>
              </a:solidFill>
            </a:endParaRPr>
          </a:p>
        </p:txBody>
      </p:sp>
      <p:sp>
        <p:nvSpPr>
          <p:cNvPr id="8" name="Rectangle 7"/>
          <p:cNvSpPr/>
          <p:nvPr/>
        </p:nvSpPr>
        <p:spPr>
          <a:xfrm>
            <a:off x="5113867" y="2235200"/>
            <a:ext cx="959556" cy="349956"/>
          </a:xfrm>
          <a:prstGeom prst="rect">
            <a:avLst/>
          </a:prstGeom>
          <a:solidFill>
            <a:srgbClr val="EFF5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Cart</a:t>
            </a:r>
            <a:endParaRPr lang="en-US" sz="1400" dirty="0">
              <a:solidFill>
                <a:schemeClr val="tx1"/>
              </a:solidFill>
            </a:endParaRPr>
          </a:p>
        </p:txBody>
      </p:sp>
      <p:sp>
        <p:nvSpPr>
          <p:cNvPr id="9" name="Rectangle 8"/>
          <p:cNvSpPr/>
          <p:nvPr/>
        </p:nvSpPr>
        <p:spPr>
          <a:xfrm>
            <a:off x="5113867" y="2810933"/>
            <a:ext cx="959556" cy="349956"/>
          </a:xfrm>
          <a:prstGeom prst="rect">
            <a:avLst/>
          </a:prstGeom>
          <a:solidFill>
            <a:srgbClr val="EFF5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Remove</a:t>
            </a:r>
            <a:endParaRPr lang="en-US" sz="1400" dirty="0">
              <a:solidFill>
                <a:schemeClr val="tx1"/>
              </a:solidFill>
            </a:endParaRPr>
          </a:p>
        </p:txBody>
      </p:sp>
      <p:sp>
        <p:nvSpPr>
          <p:cNvPr id="10" name="Rectangle 9"/>
          <p:cNvSpPr/>
          <p:nvPr/>
        </p:nvSpPr>
        <p:spPr>
          <a:xfrm>
            <a:off x="6299200" y="2235200"/>
            <a:ext cx="959556" cy="349956"/>
          </a:xfrm>
          <a:prstGeom prst="rect">
            <a:avLst/>
          </a:prstGeom>
          <a:solidFill>
            <a:srgbClr val="EFF5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Register</a:t>
            </a:r>
            <a:endParaRPr lang="en-US" sz="1400" dirty="0">
              <a:solidFill>
                <a:schemeClr val="tx1"/>
              </a:solidFill>
            </a:endParaRPr>
          </a:p>
        </p:txBody>
      </p:sp>
      <p:sp>
        <p:nvSpPr>
          <p:cNvPr id="11" name="Rectangle 10"/>
          <p:cNvSpPr/>
          <p:nvPr/>
        </p:nvSpPr>
        <p:spPr>
          <a:xfrm>
            <a:off x="7495822" y="2235200"/>
            <a:ext cx="959556" cy="349956"/>
          </a:xfrm>
          <a:prstGeom prst="rect">
            <a:avLst/>
          </a:prstGeom>
          <a:solidFill>
            <a:srgbClr val="EFF5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Checkout</a:t>
            </a:r>
            <a:endParaRPr lang="en-US" sz="1400" dirty="0">
              <a:solidFill>
                <a:schemeClr val="tx1"/>
              </a:solidFill>
            </a:endParaRPr>
          </a:p>
        </p:txBody>
      </p:sp>
      <p:sp>
        <p:nvSpPr>
          <p:cNvPr id="12" name="Rectangle 11"/>
          <p:cNvSpPr/>
          <p:nvPr/>
        </p:nvSpPr>
        <p:spPr>
          <a:xfrm>
            <a:off x="7495822" y="2788355"/>
            <a:ext cx="959556" cy="349956"/>
          </a:xfrm>
          <a:prstGeom prst="rect">
            <a:avLst/>
          </a:prstGeom>
          <a:solidFill>
            <a:srgbClr val="EFF5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Confirm</a:t>
            </a:r>
            <a:endParaRPr lang="en-US" sz="1400" dirty="0">
              <a:solidFill>
                <a:schemeClr val="tx1"/>
              </a:solidFill>
            </a:endParaRPr>
          </a:p>
        </p:txBody>
      </p:sp>
      <p:sp>
        <p:nvSpPr>
          <p:cNvPr id="14" name="Rectangle 13"/>
          <p:cNvSpPr/>
          <p:nvPr/>
        </p:nvSpPr>
        <p:spPr>
          <a:xfrm>
            <a:off x="2720622" y="2235200"/>
            <a:ext cx="959556" cy="349956"/>
          </a:xfrm>
          <a:prstGeom prst="rect">
            <a:avLst/>
          </a:prstGeom>
          <a:solidFill>
            <a:srgbClr val="EFF5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Search</a:t>
            </a:r>
            <a:endParaRPr lang="en-US" sz="1400" dirty="0">
              <a:solidFill>
                <a:schemeClr val="tx1"/>
              </a:solidFill>
            </a:endParaRPr>
          </a:p>
        </p:txBody>
      </p:sp>
      <p:sp>
        <p:nvSpPr>
          <p:cNvPr id="15" name="Rectangle 14"/>
          <p:cNvSpPr/>
          <p:nvPr/>
        </p:nvSpPr>
        <p:spPr>
          <a:xfrm>
            <a:off x="2686755" y="1580444"/>
            <a:ext cx="982133" cy="349956"/>
          </a:xfrm>
          <a:prstGeom prst="rect">
            <a:avLst/>
          </a:prstGeom>
          <a:solidFill>
            <a:srgbClr val="EFF5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List</a:t>
            </a:r>
            <a:endParaRPr lang="en-US" sz="1400" dirty="0">
              <a:solidFill>
                <a:schemeClr val="tx1"/>
              </a:solidFill>
            </a:endParaRPr>
          </a:p>
        </p:txBody>
      </p:sp>
      <p:sp>
        <p:nvSpPr>
          <p:cNvPr id="16" name="Rectangle 15"/>
          <p:cNvSpPr/>
          <p:nvPr/>
        </p:nvSpPr>
        <p:spPr>
          <a:xfrm>
            <a:off x="1286933" y="1580444"/>
            <a:ext cx="982133" cy="349956"/>
          </a:xfrm>
          <a:prstGeom prst="rect">
            <a:avLst/>
          </a:prstGeom>
          <a:solidFill>
            <a:srgbClr val="EFF5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Default</a:t>
            </a:r>
            <a:endParaRPr lang="en-US" sz="1400" dirty="0">
              <a:solidFill>
                <a:schemeClr val="tx1"/>
              </a:solidFill>
            </a:endParaRPr>
          </a:p>
        </p:txBody>
      </p:sp>
      <p:sp>
        <p:nvSpPr>
          <p:cNvPr id="17" name="Rectangle 16"/>
          <p:cNvSpPr/>
          <p:nvPr/>
        </p:nvSpPr>
        <p:spPr>
          <a:xfrm>
            <a:off x="5113867" y="3364089"/>
            <a:ext cx="959556" cy="349956"/>
          </a:xfrm>
          <a:prstGeom prst="rect">
            <a:avLst/>
          </a:prstGeom>
          <a:solidFill>
            <a:srgbClr val="EFF5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Update</a:t>
            </a:r>
            <a:endParaRPr lang="en-US" sz="1400" dirty="0">
              <a:solidFill>
                <a:schemeClr val="tx1"/>
              </a:solidFill>
            </a:endParaRPr>
          </a:p>
        </p:txBody>
      </p:sp>
      <p:sp>
        <p:nvSpPr>
          <p:cNvPr id="18" name="TextBox 17"/>
          <p:cNvSpPr txBox="1"/>
          <p:nvPr/>
        </p:nvSpPr>
        <p:spPr>
          <a:xfrm>
            <a:off x="824089" y="4018844"/>
            <a:ext cx="7793928" cy="1200329"/>
          </a:xfrm>
          <a:prstGeom prst="rect">
            <a:avLst/>
          </a:prstGeom>
          <a:noFill/>
        </p:spPr>
        <p:txBody>
          <a:bodyPr wrap="none" rtlCol="0">
            <a:spAutoFit/>
          </a:bodyPr>
          <a:lstStyle/>
          <a:p>
            <a:r>
              <a:rPr lang="en-US" dirty="0" smtClean="0"/>
              <a:t>Possible results/clusters:</a:t>
            </a:r>
          </a:p>
          <a:p>
            <a:r>
              <a:rPr lang="en-US" dirty="0" smtClean="0"/>
              <a:t>Explorers:  Default, List, Search, Describe</a:t>
            </a:r>
          </a:p>
          <a:p>
            <a:r>
              <a:rPr lang="en-US" dirty="0" smtClean="0"/>
              <a:t>Interested: Default, Search, Comment, Cart</a:t>
            </a:r>
          </a:p>
          <a:p>
            <a:r>
              <a:rPr lang="en-US" dirty="0" smtClean="0"/>
              <a:t>Purchasers: Default, Search, Describe, Cart, Register, List, Cart, Checkout, Confirm</a:t>
            </a:r>
            <a:endParaRPr lang="en-US" dirty="0"/>
          </a:p>
        </p:txBody>
      </p:sp>
      <p:sp>
        <p:nvSpPr>
          <p:cNvPr id="19" name="Freeform 18"/>
          <p:cNvSpPr/>
          <p:nvPr/>
        </p:nvSpPr>
        <p:spPr>
          <a:xfrm>
            <a:off x="2257778" y="1619510"/>
            <a:ext cx="1907822" cy="754089"/>
          </a:xfrm>
          <a:custGeom>
            <a:avLst/>
            <a:gdLst>
              <a:gd name="connsiteX0" fmla="*/ 0 w 1907822"/>
              <a:gd name="connsiteY0" fmla="*/ 107690 h 754089"/>
              <a:gd name="connsiteX1" fmla="*/ 677333 w 1907822"/>
              <a:gd name="connsiteY1" fmla="*/ 51246 h 754089"/>
              <a:gd name="connsiteX2" fmla="*/ 1016000 w 1907822"/>
              <a:gd name="connsiteY2" fmla="*/ 751157 h 754089"/>
              <a:gd name="connsiteX3" fmla="*/ 1907822 w 1907822"/>
              <a:gd name="connsiteY3" fmla="*/ 254446 h 754089"/>
            </a:gdLst>
            <a:ahLst/>
            <a:cxnLst>
              <a:cxn ang="0">
                <a:pos x="connsiteX0" y="connsiteY0"/>
              </a:cxn>
              <a:cxn ang="0">
                <a:pos x="connsiteX1" y="connsiteY1"/>
              </a:cxn>
              <a:cxn ang="0">
                <a:pos x="connsiteX2" y="connsiteY2"/>
              </a:cxn>
              <a:cxn ang="0">
                <a:pos x="connsiteX3" y="connsiteY3"/>
              </a:cxn>
            </a:cxnLst>
            <a:rect l="l" t="t" r="r" b="b"/>
            <a:pathLst>
              <a:path w="1907822" h="754089">
                <a:moveTo>
                  <a:pt x="0" y="107690"/>
                </a:moveTo>
                <a:cubicBezTo>
                  <a:pt x="254000" y="25846"/>
                  <a:pt x="508000" y="-55998"/>
                  <a:pt x="677333" y="51246"/>
                </a:cubicBezTo>
                <a:cubicBezTo>
                  <a:pt x="846666" y="158490"/>
                  <a:pt x="810918" y="717290"/>
                  <a:pt x="1016000" y="751157"/>
                </a:cubicBezTo>
                <a:cubicBezTo>
                  <a:pt x="1221082" y="785024"/>
                  <a:pt x="1564452" y="519735"/>
                  <a:pt x="1907822" y="254446"/>
                </a:cubicBezTo>
              </a:path>
            </a:pathLst>
          </a:custGeom>
          <a:noFill/>
          <a:ln>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Arrow Connector 20"/>
          <p:cNvCxnSpPr/>
          <p:nvPr/>
        </p:nvCxnSpPr>
        <p:spPr>
          <a:xfrm>
            <a:off x="5046133" y="4447822"/>
            <a:ext cx="86924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Freeform 21"/>
          <p:cNvSpPr/>
          <p:nvPr/>
        </p:nvSpPr>
        <p:spPr>
          <a:xfrm>
            <a:off x="1964267" y="1840089"/>
            <a:ext cx="3251200" cy="669389"/>
          </a:xfrm>
          <a:custGeom>
            <a:avLst/>
            <a:gdLst>
              <a:gd name="connsiteX0" fmla="*/ 0 w 3251200"/>
              <a:gd name="connsiteY0" fmla="*/ 0 h 669389"/>
              <a:gd name="connsiteX1" fmla="*/ 1072444 w 3251200"/>
              <a:gd name="connsiteY1" fmla="*/ 654755 h 669389"/>
              <a:gd name="connsiteX2" fmla="*/ 2404533 w 3251200"/>
              <a:gd name="connsiteY2" fmla="*/ 462844 h 669389"/>
              <a:gd name="connsiteX3" fmla="*/ 3251200 w 3251200"/>
              <a:gd name="connsiteY3" fmla="*/ 553155 h 669389"/>
            </a:gdLst>
            <a:ahLst/>
            <a:cxnLst>
              <a:cxn ang="0">
                <a:pos x="connsiteX0" y="connsiteY0"/>
              </a:cxn>
              <a:cxn ang="0">
                <a:pos x="connsiteX1" y="connsiteY1"/>
              </a:cxn>
              <a:cxn ang="0">
                <a:pos x="connsiteX2" y="connsiteY2"/>
              </a:cxn>
              <a:cxn ang="0">
                <a:pos x="connsiteX3" y="connsiteY3"/>
              </a:cxn>
            </a:cxnLst>
            <a:rect l="l" t="t" r="r" b="b"/>
            <a:pathLst>
              <a:path w="3251200" h="669389">
                <a:moveTo>
                  <a:pt x="0" y="0"/>
                </a:moveTo>
                <a:cubicBezTo>
                  <a:pt x="335844" y="288807"/>
                  <a:pt x="671688" y="577614"/>
                  <a:pt x="1072444" y="654755"/>
                </a:cubicBezTo>
                <a:cubicBezTo>
                  <a:pt x="1473200" y="731896"/>
                  <a:pt x="2041407" y="479777"/>
                  <a:pt x="2404533" y="462844"/>
                </a:cubicBezTo>
                <a:cubicBezTo>
                  <a:pt x="2767659" y="445911"/>
                  <a:pt x="3009429" y="499533"/>
                  <a:pt x="3251200" y="553155"/>
                </a:cubicBezTo>
              </a:path>
            </a:pathLst>
          </a:custGeom>
          <a:noFill/>
          <a:ln>
            <a:solidFill>
              <a:schemeClr val="accent2"/>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Arrow Connector 23"/>
          <p:cNvCxnSpPr/>
          <p:nvPr/>
        </p:nvCxnSpPr>
        <p:spPr>
          <a:xfrm>
            <a:off x="5091289" y="4741333"/>
            <a:ext cx="801511" cy="0"/>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25" name="Freeform 24"/>
          <p:cNvSpPr/>
          <p:nvPr/>
        </p:nvSpPr>
        <p:spPr>
          <a:xfrm>
            <a:off x="1614311" y="1681009"/>
            <a:ext cx="6762045" cy="1231524"/>
          </a:xfrm>
          <a:custGeom>
            <a:avLst/>
            <a:gdLst>
              <a:gd name="connsiteX0" fmla="*/ 0 w 6762045"/>
              <a:gd name="connsiteY0" fmla="*/ 181658 h 1231524"/>
              <a:gd name="connsiteX1" fmla="*/ 1343378 w 6762045"/>
              <a:gd name="connsiteY1" fmla="*/ 870280 h 1231524"/>
              <a:gd name="connsiteX2" fmla="*/ 2472267 w 6762045"/>
              <a:gd name="connsiteY2" fmla="*/ 12324 h 1231524"/>
              <a:gd name="connsiteX3" fmla="*/ 4007556 w 6762045"/>
              <a:gd name="connsiteY3" fmla="*/ 689658 h 1231524"/>
              <a:gd name="connsiteX4" fmla="*/ 5091289 w 6762045"/>
              <a:gd name="connsiteY4" fmla="*/ 644502 h 1231524"/>
              <a:gd name="connsiteX5" fmla="*/ 1851378 w 6762045"/>
              <a:gd name="connsiteY5" fmla="*/ 1035 h 1231524"/>
              <a:gd name="connsiteX6" fmla="*/ 3860800 w 6762045"/>
              <a:gd name="connsiteY6" fmla="*/ 813835 h 1231524"/>
              <a:gd name="connsiteX7" fmla="*/ 6163733 w 6762045"/>
              <a:gd name="connsiteY7" fmla="*/ 779969 h 1231524"/>
              <a:gd name="connsiteX8" fmla="*/ 6762045 w 6762045"/>
              <a:gd name="connsiteY8" fmla="*/ 1231524 h 1231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62045" h="1231524">
                <a:moveTo>
                  <a:pt x="0" y="181658"/>
                </a:moveTo>
                <a:cubicBezTo>
                  <a:pt x="465667" y="540080"/>
                  <a:pt x="931334" y="898502"/>
                  <a:pt x="1343378" y="870280"/>
                </a:cubicBezTo>
                <a:cubicBezTo>
                  <a:pt x="1755422" y="842058"/>
                  <a:pt x="2028237" y="42428"/>
                  <a:pt x="2472267" y="12324"/>
                </a:cubicBezTo>
                <a:cubicBezTo>
                  <a:pt x="2916297" y="-17780"/>
                  <a:pt x="3571052" y="584295"/>
                  <a:pt x="4007556" y="689658"/>
                </a:cubicBezTo>
                <a:cubicBezTo>
                  <a:pt x="4444060" y="795021"/>
                  <a:pt x="5450652" y="759272"/>
                  <a:pt x="5091289" y="644502"/>
                </a:cubicBezTo>
                <a:cubicBezTo>
                  <a:pt x="4731926" y="529732"/>
                  <a:pt x="2056459" y="-27187"/>
                  <a:pt x="1851378" y="1035"/>
                </a:cubicBezTo>
                <a:cubicBezTo>
                  <a:pt x="1646297" y="29257"/>
                  <a:pt x="3142074" y="684013"/>
                  <a:pt x="3860800" y="813835"/>
                </a:cubicBezTo>
                <a:cubicBezTo>
                  <a:pt x="4579526" y="943657"/>
                  <a:pt x="5680192" y="710354"/>
                  <a:pt x="6163733" y="779969"/>
                </a:cubicBezTo>
                <a:cubicBezTo>
                  <a:pt x="6647274" y="849584"/>
                  <a:pt x="6704659" y="1040554"/>
                  <a:pt x="6762045" y="1231524"/>
                </a:cubicBezTo>
              </a:path>
            </a:pathLst>
          </a:custGeom>
          <a:noFill/>
          <a:ln>
            <a:solidFill>
              <a:schemeClr val="accent3"/>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Arrow Connector 26"/>
          <p:cNvCxnSpPr/>
          <p:nvPr/>
        </p:nvCxnSpPr>
        <p:spPr>
          <a:xfrm>
            <a:off x="5080000" y="5317066"/>
            <a:ext cx="846667" cy="0"/>
          </a:xfrm>
          <a:prstGeom prst="straightConnector1">
            <a:avLst/>
          </a:prstGeom>
          <a:ln>
            <a:solidFill>
              <a:schemeClr val="accent3"/>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71893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Distance Measures</a:t>
            </a:r>
            <a:endParaRPr lang="en-US" dirty="0"/>
          </a:p>
        </p:txBody>
      </p:sp>
      <p:sp>
        <p:nvSpPr>
          <p:cNvPr id="5" name="TextBox 4"/>
          <p:cNvSpPr txBox="1"/>
          <p:nvPr/>
        </p:nvSpPr>
        <p:spPr>
          <a:xfrm>
            <a:off x="891822" y="1456263"/>
            <a:ext cx="3842270" cy="369332"/>
          </a:xfrm>
          <a:prstGeom prst="rect">
            <a:avLst/>
          </a:prstGeom>
          <a:noFill/>
        </p:spPr>
        <p:txBody>
          <a:bodyPr wrap="none" rtlCol="0">
            <a:spAutoFit/>
          </a:bodyPr>
          <a:lstStyle/>
          <a:p>
            <a:r>
              <a:rPr lang="en-US" dirty="0" smtClean="0"/>
              <a:t>Clustering requires a distance function.</a:t>
            </a:r>
            <a:endParaRPr lang="en-US" dirty="0"/>
          </a:p>
        </p:txBody>
      </p:sp>
      <p:sp>
        <p:nvSpPr>
          <p:cNvPr id="6" name="TextBox 5"/>
          <p:cNvSpPr txBox="1"/>
          <p:nvPr/>
        </p:nvSpPr>
        <p:spPr>
          <a:xfrm>
            <a:off x="417684" y="2020707"/>
            <a:ext cx="8387649" cy="4524315"/>
          </a:xfrm>
          <a:prstGeom prst="rect">
            <a:avLst/>
          </a:prstGeom>
          <a:noFill/>
        </p:spPr>
        <p:txBody>
          <a:bodyPr wrap="square" rtlCol="0">
            <a:spAutoFit/>
          </a:bodyPr>
          <a:lstStyle/>
          <a:p>
            <a:r>
              <a:rPr lang="en-US" dirty="0" err="1" smtClean="0"/>
              <a:t>Levenshtein</a:t>
            </a:r>
            <a:r>
              <a:rPr lang="en-US" dirty="0" smtClean="0"/>
              <a:t> or edit distance: Minimal number of edits to create match.</a:t>
            </a:r>
          </a:p>
          <a:p>
            <a:r>
              <a:rPr lang="en-US" dirty="0" smtClean="0"/>
              <a:t>Examples:</a:t>
            </a:r>
          </a:p>
          <a:p>
            <a:endParaRPr lang="en-US" dirty="0"/>
          </a:p>
          <a:p>
            <a:r>
              <a:rPr lang="en-US" dirty="0" smtClean="0"/>
              <a:t>dollar -&gt; holler	2	change “d” to “h” and “a” to “e”</a:t>
            </a:r>
          </a:p>
          <a:p>
            <a:r>
              <a:rPr lang="en-US" dirty="0" smtClean="0"/>
              <a:t>dollar -&gt; pound	5	change “d” to “p”, “l” to “u”, “l” to n”, “a” to “d”, delete “r”</a:t>
            </a:r>
          </a:p>
          <a:p>
            <a:endParaRPr lang="en-US" dirty="0"/>
          </a:p>
          <a:p>
            <a:r>
              <a:rPr lang="en-US" dirty="0" smtClean="0"/>
              <a:t>Other measures might use unequal weights for change v. insert/delete,</a:t>
            </a:r>
          </a:p>
          <a:p>
            <a:r>
              <a:rPr lang="en-US" dirty="0" smtClean="0"/>
              <a:t>Others can accommodate gaps and alignment issues.</a:t>
            </a:r>
          </a:p>
          <a:p>
            <a:r>
              <a:rPr lang="en-US" dirty="0" smtClean="0"/>
              <a:t>Common algorithms include: BLAST</a:t>
            </a:r>
            <a:r>
              <a:rPr lang="en-US" dirty="0"/>
              <a:t>, BLOSUM, PAM, FASTA, and </a:t>
            </a:r>
            <a:r>
              <a:rPr lang="en-US" dirty="0" smtClean="0"/>
              <a:t>Smith-Waterman</a:t>
            </a:r>
          </a:p>
          <a:p>
            <a:endParaRPr lang="en-US" dirty="0"/>
          </a:p>
          <a:p>
            <a:r>
              <a:rPr lang="en-US" dirty="0" smtClean="0"/>
              <a:t>You rarely need to know the differences/details because the researcher rarely gets to choose the distance function. However, different tools use different measures so you will get different results. Ultimately, it helps to pick the tool that best matches the data types. </a:t>
            </a:r>
          </a:p>
          <a:p>
            <a:endParaRPr lang="en-US" dirty="0"/>
          </a:p>
          <a:p>
            <a:r>
              <a:rPr lang="en-US" dirty="0" smtClean="0"/>
              <a:t>Currently, there are no rules, so you will need to experiment.</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Markov Chain</a:t>
            </a:r>
            <a:endParaRPr lang="en-US" dirty="0"/>
          </a:p>
        </p:txBody>
      </p:sp>
      <p:sp>
        <p:nvSpPr>
          <p:cNvPr id="3" name="TextBox 2"/>
          <p:cNvSpPr txBox="1"/>
          <p:nvPr/>
        </p:nvSpPr>
        <p:spPr>
          <a:xfrm>
            <a:off x="1354666" y="1320799"/>
            <a:ext cx="6558845" cy="2862322"/>
          </a:xfrm>
          <a:prstGeom prst="rect">
            <a:avLst/>
          </a:prstGeom>
          <a:noFill/>
        </p:spPr>
        <p:txBody>
          <a:bodyPr wrap="square" rtlCol="0">
            <a:spAutoFit/>
          </a:bodyPr>
          <a:lstStyle/>
          <a:p>
            <a:r>
              <a:rPr lang="en-US" dirty="0" smtClean="0"/>
              <a:t>A set of states (or sequence items) with probabilities attached to the “next” item appearing, which is the transition probability.</a:t>
            </a:r>
          </a:p>
          <a:p>
            <a:endParaRPr lang="en-US" dirty="0" smtClean="0"/>
          </a:p>
          <a:p>
            <a:r>
              <a:rPr lang="en-US" dirty="0" smtClean="0"/>
              <a:t>The transition probability can depend on prior states, with the limit specified by the order (k). Example: k=3 so p</a:t>
            </a:r>
            <a:r>
              <a:rPr lang="en-US" baseline="-25000" dirty="0" smtClean="0"/>
              <a:t>i</a:t>
            </a:r>
            <a:r>
              <a:rPr lang="en-US" dirty="0" smtClean="0"/>
              <a:t> can depend on p</a:t>
            </a:r>
            <a:r>
              <a:rPr lang="en-US" baseline="-25000" dirty="0" smtClean="0"/>
              <a:t>i-1</a:t>
            </a:r>
            <a:r>
              <a:rPr lang="en-US" dirty="0" smtClean="0"/>
              <a:t>,  and p</a:t>
            </a:r>
            <a:r>
              <a:rPr lang="en-US" baseline="-25000" dirty="0" smtClean="0"/>
              <a:t>i-2</a:t>
            </a:r>
            <a:endParaRPr lang="en-US" dirty="0" smtClean="0"/>
          </a:p>
          <a:p>
            <a:r>
              <a:rPr lang="en-US" dirty="0" smtClean="0"/>
              <a:t>In general, </a:t>
            </a:r>
          </a:p>
          <a:p>
            <a:r>
              <a:rPr lang="en-US" dirty="0" smtClean="0"/>
              <a:t>	P(S) = P(</a:t>
            </a:r>
            <a:r>
              <a:rPr lang="en-US" dirty="0" err="1" smtClean="0"/>
              <a:t>S</a:t>
            </a:r>
            <a:r>
              <a:rPr lang="en-US" baseline="-25000" dirty="0" err="1" smtClean="0"/>
              <a:t>m</a:t>
            </a:r>
            <a:r>
              <a:rPr lang="en-US" dirty="0" smtClean="0"/>
              <a:t> | S</a:t>
            </a:r>
            <a:r>
              <a:rPr lang="en-US" baseline="-25000" dirty="0" smtClean="0"/>
              <a:t>m-1</a:t>
            </a:r>
            <a:r>
              <a:rPr lang="en-US" dirty="0" smtClean="0"/>
              <a:t>) P(S</a:t>
            </a:r>
            <a:r>
              <a:rPr lang="en-US" baseline="-25000" dirty="0" smtClean="0"/>
              <a:t>m-1</a:t>
            </a:r>
            <a:r>
              <a:rPr lang="en-US" dirty="0" smtClean="0"/>
              <a:t> | S</a:t>
            </a:r>
            <a:r>
              <a:rPr lang="en-US" baseline="-25000" dirty="0" smtClean="0"/>
              <a:t>m-2</a:t>
            </a:r>
            <a:r>
              <a:rPr lang="en-US" dirty="0" smtClean="0"/>
              <a:t>) … P(S</a:t>
            </a:r>
            <a:r>
              <a:rPr lang="en-US" baseline="-25000" dirty="0" smtClean="0"/>
              <a:t>2</a:t>
            </a:r>
            <a:r>
              <a:rPr lang="en-US" dirty="0" smtClean="0"/>
              <a:t> | S</a:t>
            </a:r>
            <a:r>
              <a:rPr lang="en-US" baseline="-25000" dirty="0" smtClean="0"/>
              <a:t>1</a:t>
            </a:r>
            <a:r>
              <a:rPr lang="en-US" dirty="0" smtClean="0"/>
              <a:t>) P(S</a:t>
            </a:r>
            <a:r>
              <a:rPr lang="en-US" baseline="-25000" dirty="0" smtClean="0"/>
              <a:t>1</a:t>
            </a:r>
            <a:r>
              <a:rPr lang="en-US" dirty="0" smtClean="0"/>
              <a:t>)</a:t>
            </a:r>
          </a:p>
          <a:p>
            <a:r>
              <a:rPr lang="en-US" dirty="0" smtClean="0"/>
              <a:t>Which illustrates how the “chained” probabilities affect each item in the sequence.</a:t>
            </a:r>
            <a:endParaRPr lang="en-US" dirty="0"/>
          </a:p>
        </p:txBody>
      </p:sp>
    </p:spTree>
    <p:extLst>
      <p:ext uri="{BB962C8B-B14F-4D97-AF65-F5344CB8AC3E}">
        <p14:creationId xmlns:p14="http://schemas.microsoft.com/office/powerpoint/2010/main" val="28856987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Transition Probabilities</a:t>
            </a:r>
            <a:endParaRPr lang="en-US" dirty="0"/>
          </a:p>
        </p:txBody>
      </p:sp>
      <p:sp>
        <p:nvSpPr>
          <p:cNvPr id="3" name="Rectangle 2"/>
          <p:cNvSpPr/>
          <p:nvPr/>
        </p:nvSpPr>
        <p:spPr>
          <a:xfrm>
            <a:off x="5497691" y="2596443"/>
            <a:ext cx="982133" cy="349956"/>
          </a:xfrm>
          <a:prstGeom prst="rect">
            <a:avLst/>
          </a:prstGeom>
          <a:solidFill>
            <a:srgbClr val="EFF5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Describe</a:t>
            </a:r>
            <a:endParaRPr lang="en-US" sz="1400" dirty="0">
              <a:solidFill>
                <a:schemeClr val="tx1"/>
              </a:solidFill>
            </a:endParaRPr>
          </a:p>
        </p:txBody>
      </p:sp>
      <p:sp>
        <p:nvSpPr>
          <p:cNvPr id="4" name="Rectangle 3"/>
          <p:cNvSpPr/>
          <p:nvPr/>
        </p:nvSpPr>
        <p:spPr>
          <a:xfrm>
            <a:off x="5249335" y="3296354"/>
            <a:ext cx="959556" cy="349956"/>
          </a:xfrm>
          <a:prstGeom prst="rect">
            <a:avLst/>
          </a:prstGeom>
          <a:solidFill>
            <a:srgbClr val="EFF5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Comment</a:t>
            </a:r>
            <a:endParaRPr lang="en-US" sz="1400" dirty="0">
              <a:solidFill>
                <a:schemeClr val="tx1"/>
              </a:solidFill>
            </a:endParaRPr>
          </a:p>
        </p:txBody>
      </p:sp>
      <p:sp>
        <p:nvSpPr>
          <p:cNvPr id="5" name="Rectangle 4"/>
          <p:cNvSpPr/>
          <p:nvPr/>
        </p:nvSpPr>
        <p:spPr>
          <a:xfrm>
            <a:off x="3747912" y="3454399"/>
            <a:ext cx="959556" cy="349956"/>
          </a:xfrm>
          <a:prstGeom prst="rect">
            <a:avLst/>
          </a:prstGeom>
          <a:solidFill>
            <a:srgbClr val="EFF5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Search</a:t>
            </a:r>
            <a:endParaRPr lang="en-US" sz="1400" dirty="0">
              <a:solidFill>
                <a:schemeClr val="tx1"/>
              </a:solidFill>
            </a:endParaRPr>
          </a:p>
        </p:txBody>
      </p:sp>
      <p:sp>
        <p:nvSpPr>
          <p:cNvPr id="6" name="Rectangle 5"/>
          <p:cNvSpPr/>
          <p:nvPr/>
        </p:nvSpPr>
        <p:spPr>
          <a:xfrm>
            <a:off x="3499556" y="2585154"/>
            <a:ext cx="982133" cy="349956"/>
          </a:xfrm>
          <a:prstGeom prst="rect">
            <a:avLst/>
          </a:prstGeom>
          <a:solidFill>
            <a:srgbClr val="EFF5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List</a:t>
            </a:r>
            <a:endParaRPr lang="en-US" sz="1400" dirty="0">
              <a:solidFill>
                <a:schemeClr val="tx1"/>
              </a:solidFill>
            </a:endParaRPr>
          </a:p>
        </p:txBody>
      </p:sp>
      <p:sp>
        <p:nvSpPr>
          <p:cNvPr id="7" name="Rectangle 6"/>
          <p:cNvSpPr/>
          <p:nvPr/>
        </p:nvSpPr>
        <p:spPr>
          <a:xfrm>
            <a:off x="1964268" y="2585154"/>
            <a:ext cx="982133" cy="349956"/>
          </a:xfrm>
          <a:prstGeom prst="rect">
            <a:avLst/>
          </a:prstGeom>
          <a:solidFill>
            <a:srgbClr val="EFF5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Default</a:t>
            </a:r>
            <a:endParaRPr lang="en-US" sz="1400" dirty="0">
              <a:solidFill>
                <a:schemeClr val="tx1"/>
              </a:solidFill>
            </a:endParaRPr>
          </a:p>
        </p:txBody>
      </p:sp>
      <p:cxnSp>
        <p:nvCxnSpPr>
          <p:cNvPr id="8" name="Straight Arrow Connector 7"/>
          <p:cNvCxnSpPr>
            <a:stCxn id="7" idx="3"/>
            <a:endCxn id="6" idx="1"/>
          </p:cNvCxnSpPr>
          <p:nvPr/>
        </p:nvCxnSpPr>
        <p:spPr>
          <a:xfrm>
            <a:off x="2946401" y="2760132"/>
            <a:ext cx="55315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014132" y="2404533"/>
            <a:ext cx="444352" cy="338554"/>
          </a:xfrm>
          <a:prstGeom prst="rect">
            <a:avLst/>
          </a:prstGeom>
          <a:noFill/>
        </p:spPr>
        <p:txBody>
          <a:bodyPr wrap="none" rtlCol="0">
            <a:spAutoFit/>
          </a:bodyPr>
          <a:lstStyle/>
          <a:p>
            <a:r>
              <a:rPr lang="en-US" sz="1600" dirty="0" smtClean="0">
                <a:solidFill>
                  <a:srgbClr val="C00000"/>
                </a:solidFill>
              </a:rPr>
              <a:t>0.8</a:t>
            </a:r>
            <a:endParaRPr lang="en-US" sz="1600" dirty="0">
              <a:solidFill>
                <a:srgbClr val="C00000"/>
              </a:solidFill>
            </a:endParaRPr>
          </a:p>
        </p:txBody>
      </p:sp>
      <p:cxnSp>
        <p:nvCxnSpPr>
          <p:cNvPr id="10" name="Straight Arrow Connector 9"/>
          <p:cNvCxnSpPr>
            <a:stCxn id="7" idx="3"/>
            <a:endCxn id="5" idx="1"/>
          </p:cNvCxnSpPr>
          <p:nvPr/>
        </p:nvCxnSpPr>
        <p:spPr>
          <a:xfrm>
            <a:off x="2946401" y="2760132"/>
            <a:ext cx="801511" cy="86924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968977" y="3070577"/>
            <a:ext cx="444352" cy="338554"/>
          </a:xfrm>
          <a:prstGeom prst="rect">
            <a:avLst/>
          </a:prstGeom>
          <a:noFill/>
        </p:spPr>
        <p:txBody>
          <a:bodyPr wrap="none" rtlCol="0">
            <a:spAutoFit/>
          </a:bodyPr>
          <a:lstStyle/>
          <a:p>
            <a:r>
              <a:rPr lang="en-US" sz="1600" dirty="0" smtClean="0">
                <a:solidFill>
                  <a:srgbClr val="C00000"/>
                </a:solidFill>
              </a:rPr>
              <a:t>0.1</a:t>
            </a:r>
            <a:endParaRPr lang="en-US" sz="1600" dirty="0">
              <a:solidFill>
                <a:srgbClr val="C00000"/>
              </a:solidFill>
            </a:endParaRPr>
          </a:p>
        </p:txBody>
      </p:sp>
      <p:cxnSp>
        <p:nvCxnSpPr>
          <p:cNvPr id="12" name="Straight Arrow Connector 11"/>
          <p:cNvCxnSpPr>
            <a:stCxn id="6" idx="3"/>
            <a:endCxn id="3" idx="1"/>
          </p:cNvCxnSpPr>
          <p:nvPr/>
        </p:nvCxnSpPr>
        <p:spPr>
          <a:xfrm>
            <a:off x="4481689" y="2760132"/>
            <a:ext cx="1016002" cy="1128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6" idx="3"/>
            <a:endCxn id="4" idx="1"/>
          </p:cNvCxnSpPr>
          <p:nvPr/>
        </p:nvCxnSpPr>
        <p:spPr>
          <a:xfrm>
            <a:off x="4481689" y="2760132"/>
            <a:ext cx="767646" cy="711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6" idx="3"/>
            <a:endCxn id="5" idx="0"/>
          </p:cNvCxnSpPr>
          <p:nvPr/>
        </p:nvCxnSpPr>
        <p:spPr>
          <a:xfrm flipH="1">
            <a:off x="4227690" y="2760132"/>
            <a:ext cx="253999" cy="69426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797777" y="2393245"/>
            <a:ext cx="444352" cy="338554"/>
          </a:xfrm>
          <a:prstGeom prst="rect">
            <a:avLst/>
          </a:prstGeom>
          <a:noFill/>
        </p:spPr>
        <p:txBody>
          <a:bodyPr wrap="none" rtlCol="0">
            <a:spAutoFit/>
          </a:bodyPr>
          <a:lstStyle/>
          <a:p>
            <a:r>
              <a:rPr lang="en-US" sz="1600" dirty="0" smtClean="0">
                <a:solidFill>
                  <a:srgbClr val="C00000"/>
                </a:solidFill>
              </a:rPr>
              <a:t>0.2</a:t>
            </a:r>
            <a:endParaRPr lang="en-US" sz="1600" dirty="0">
              <a:solidFill>
                <a:srgbClr val="C00000"/>
              </a:solidFill>
            </a:endParaRPr>
          </a:p>
        </p:txBody>
      </p:sp>
      <p:sp>
        <p:nvSpPr>
          <p:cNvPr id="16" name="TextBox 15"/>
          <p:cNvSpPr txBox="1"/>
          <p:nvPr/>
        </p:nvSpPr>
        <p:spPr>
          <a:xfrm>
            <a:off x="3939822" y="2923823"/>
            <a:ext cx="444352" cy="338554"/>
          </a:xfrm>
          <a:prstGeom prst="rect">
            <a:avLst/>
          </a:prstGeom>
          <a:noFill/>
        </p:spPr>
        <p:txBody>
          <a:bodyPr wrap="none" rtlCol="0">
            <a:spAutoFit/>
          </a:bodyPr>
          <a:lstStyle/>
          <a:p>
            <a:r>
              <a:rPr lang="en-US" sz="1600" dirty="0" smtClean="0">
                <a:solidFill>
                  <a:srgbClr val="C00000"/>
                </a:solidFill>
              </a:rPr>
              <a:t>0.5</a:t>
            </a:r>
            <a:endParaRPr lang="en-US" sz="1600" dirty="0">
              <a:solidFill>
                <a:srgbClr val="C00000"/>
              </a:solidFill>
            </a:endParaRPr>
          </a:p>
        </p:txBody>
      </p:sp>
      <p:sp>
        <p:nvSpPr>
          <p:cNvPr id="17" name="TextBox 16"/>
          <p:cNvSpPr txBox="1"/>
          <p:nvPr/>
        </p:nvSpPr>
        <p:spPr>
          <a:xfrm>
            <a:off x="4842932" y="2878667"/>
            <a:ext cx="444352" cy="338554"/>
          </a:xfrm>
          <a:prstGeom prst="rect">
            <a:avLst/>
          </a:prstGeom>
          <a:noFill/>
        </p:spPr>
        <p:txBody>
          <a:bodyPr wrap="none" rtlCol="0">
            <a:spAutoFit/>
          </a:bodyPr>
          <a:lstStyle/>
          <a:p>
            <a:r>
              <a:rPr lang="en-US" sz="1600" dirty="0" smtClean="0">
                <a:solidFill>
                  <a:srgbClr val="C00000"/>
                </a:solidFill>
              </a:rPr>
              <a:t>0.1</a:t>
            </a:r>
            <a:endParaRPr lang="en-US" sz="1600" dirty="0">
              <a:solidFill>
                <a:srgbClr val="C00000"/>
              </a:solidFill>
            </a:endParaRPr>
          </a:p>
        </p:txBody>
      </p:sp>
      <p:sp>
        <p:nvSpPr>
          <p:cNvPr id="18" name="TextBox 17"/>
          <p:cNvSpPr txBox="1"/>
          <p:nvPr/>
        </p:nvSpPr>
        <p:spPr>
          <a:xfrm>
            <a:off x="2190044" y="1682043"/>
            <a:ext cx="4573816" cy="646331"/>
          </a:xfrm>
          <a:prstGeom prst="rect">
            <a:avLst/>
          </a:prstGeom>
          <a:noFill/>
        </p:spPr>
        <p:txBody>
          <a:bodyPr wrap="none" rtlCol="0">
            <a:spAutoFit/>
          </a:bodyPr>
          <a:lstStyle/>
          <a:p>
            <a:pPr algn="ctr"/>
            <a:r>
              <a:rPr lang="en-US" dirty="0" smtClean="0"/>
              <a:t>Sample Markov Results</a:t>
            </a:r>
          </a:p>
          <a:p>
            <a:r>
              <a:rPr lang="en-US" dirty="0" smtClean="0"/>
              <a:t>States with some of the transition probabilities</a:t>
            </a:r>
            <a:endParaRPr lang="en-US" dirty="0"/>
          </a:p>
        </p:txBody>
      </p:sp>
      <p:sp>
        <p:nvSpPr>
          <p:cNvPr id="19" name="TextBox 18"/>
          <p:cNvSpPr txBox="1"/>
          <p:nvPr/>
        </p:nvSpPr>
        <p:spPr>
          <a:xfrm>
            <a:off x="857956" y="4278489"/>
            <a:ext cx="7258756" cy="1754326"/>
          </a:xfrm>
          <a:prstGeom prst="rect">
            <a:avLst/>
          </a:prstGeom>
          <a:noFill/>
        </p:spPr>
        <p:txBody>
          <a:bodyPr wrap="square" rtlCol="0">
            <a:spAutoFit/>
          </a:bodyPr>
          <a:lstStyle/>
          <a:p>
            <a:r>
              <a:rPr lang="en-US" dirty="0" smtClean="0"/>
              <a:t>Each state or sequence item has a transition probability into another state.</a:t>
            </a:r>
          </a:p>
          <a:p>
            <a:r>
              <a:rPr lang="en-US" dirty="0" smtClean="0"/>
              <a:t>These probabilities are estimated and can be based on prior values, or how the sequence arrived at that state.</a:t>
            </a:r>
          </a:p>
          <a:p>
            <a:endParaRPr lang="en-US" dirty="0"/>
          </a:p>
          <a:p>
            <a:r>
              <a:rPr lang="en-US" dirty="0" smtClean="0"/>
              <a:t>Combined with clustering, the probabilities indicate within that cluster that from a given state the chances of each other state occurring next.</a:t>
            </a:r>
            <a:endParaRPr lang="en-US" dirty="0"/>
          </a:p>
        </p:txBody>
      </p:sp>
    </p:spTree>
    <p:extLst>
      <p:ext uri="{BB962C8B-B14F-4D97-AF65-F5344CB8AC3E}">
        <p14:creationId xmlns:p14="http://schemas.microsoft.com/office/powerpoint/2010/main" val="88282791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9163</TotalTime>
  <Words>2585</Words>
  <Application>Microsoft Office PowerPoint</Application>
  <PresentationFormat>On-screen Show (4:3)</PresentationFormat>
  <Paragraphs>508</Paragraphs>
  <Slides>47</Slides>
  <Notes>0</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Office Theme</vt:lpstr>
      <vt:lpstr>9: Sequence and Geographic Analysis</vt:lpstr>
      <vt:lpstr>Common Sequence Examples</vt:lpstr>
      <vt:lpstr>Sequence Definitions</vt:lpstr>
      <vt:lpstr>Common Sequence Mining Goals</vt:lpstr>
      <vt:lpstr>Sequences: Comparison Issues</vt:lpstr>
      <vt:lpstr>Clustering</vt:lpstr>
      <vt:lpstr>Distance Measures</vt:lpstr>
      <vt:lpstr>Markov Chain</vt:lpstr>
      <vt:lpstr>Transition Probabilities</vt:lpstr>
      <vt:lpstr>Business Applications</vt:lpstr>
      <vt:lpstr>Organizing Data</vt:lpstr>
      <vt:lpstr>Organizing Web Log Data</vt:lpstr>
      <vt:lpstr>DNA Data Stored in a Table</vt:lpstr>
      <vt:lpstr>Data Table for Individuals</vt:lpstr>
      <vt:lpstr>Missing Data</vt:lpstr>
      <vt:lpstr>Web Log Files</vt:lpstr>
      <vt:lpstr>Log Parser 2.2 on IIS Logs</vt:lpstr>
      <vt:lpstr>Database Table for Logs</vt:lpstr>
      <vt:lpstr>Loading the CSV Data to a Table</vt:lpstr>
      <vt:lpstr>Sequence Cluster: Case + Nested</vt:lpstr>
      <vt:lpstr>Choose Columns: Keys + Sequence</vt:lpstr>
      <vt:lpstr>Processing Options</vt:lpstr>
      <vt:lpstr>Results: Cluster Diagram</vt:lpstr>
      <vt:lpstr>Results: Cluster Profile/Sequence</vt:lpstr>
      <vt:lpstr>Results: Cluster Profile/Pages</vt:lpstr>
      <vt:lpstr>Results: Cluster Characteristics</vt:lpstr>
      <vt:lpstr>Results: Cluster Discrimination</vt:lpstr>
      <vt:lpstr>Results: State Transitions</vt:lpstr>
      <vt:lpstr>Results: Tree Viewer Details</vt:lpstr>
      <vt:lpstr>Sample GIS Layer: Per Capita Income (2007)</vt:lpstr>
      <vt:lpstr>Correlation Example</vt:lpstr>
      <vt:lpstr>Indirect Correlation</vt:lpstr>
      <vt:lpstr>RT Query: Sales by State for 2012</vt:lpstr>
      <vt:lpstr>MapPoint Data Wizard</vt:lpstr>
      <vt:lpstr>Import or Link the Data</vt:lpstr>
      <vt:lpstr>RT Sales on MapPoint</vt:lpstr>
      <vt:lpstr>RT With Demographics</vt:lpstr>
      <vt:lpstr>Population</vt:lpstr>
      <vt:lpstr>Sales v. Population</vt:lpstr>
      <vt:lpstr>Other Tools</vt:lpstr>
      <vt:lpstr>ArcGIS Sample</vt:lpstr>
      <vt:lpstr>HTML/Javascript for Esri: setup</vt:lpstr>
      <vt:lpstr>HTML/Javascript for Esri: functions</vt:lpstr>
      <vt:lpstr>HTML/Javascript for Esri: HTML</vt:lpstr>
      <vt:lpstr>Web Tiers</vt:lpstr>
      <vt:lpstr>Government Map Sources</vt:lpstr>
      <vt:lpstr>OpenStreetMap.Org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 Evaluation of Dimensions</dc:title>
  <dc:creator>Jerry Post</dc:creator>
  <cp:lastModifiedBy>JPost</cp:lastModifiedBy>
  <cp:revision>523</cp:revision>
  <dcterms:created xsi:type="dcterms:W3CDTF">2009-06-02T19:11:19Z</dcterms:created>
  <dcterms:modified xsi:type="dcterms:W3CDTF">2012-08-11T20:28:54Z</dcterms:modified>
</cp:coreProperties>
</file>