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6" r:id="rId12"/>
    <p:sldId id="325" r:id="rId13"/>
    <p:sldId id="327" r:id="rId14"/>
    <p:sldId id="328" r:id="rId15"/>
    <p:sldId id="344" r:id="rId16"/>
    <p:sldId id="345" r:id="rId17"/>
    <p:sldId id="346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FF5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Sale Price</c:v>
                </c:pt>
              </c:strCache>
            </c:strRef>
          </c:tx>
          <c:marker>
            <c:symbol val="none"/>
          </c:marker>
          <c:cat>
            <c:strRef>
              <c:f>Sheet2!$A$2:$A$25</c:f>
              <c:strCache>
                <c:ptCount val="24"/>
                <c:pt idx="0">
                  <c:v>1994-01</c:v>
                </c:pt>
                <c:pt idx="1">
                  <c:v>1994-02</c:v>
                </c:pt>
                <c:pt idx="2">
                  <c:v>1994-03</c:v>
                </c:pt>
                <c:pt idx="3">
                  <c:v>1994-04</c:v>
                </c:pt>
                <c:pt idx="4">
                  <c:v>1994-05</c:v>
                </c:pt>
                <c:pt idx="5">
                  <c:v>1994-06</c:v>
                </c:pt>
                <c:pt idx="6">
                  <c:v>1994-07</c:v>
                </c:pt>
                <c:pt idx="7">
                  <c:v>1994-08</c:v>
                </c:pt>
                <c:pt idx="8">
                  <c:v>1994-09</c:v>
                </c:pt>
                <c:pt idx="9">
                  <c:v>1994-10</c:v>
                </c:pt>
                <c:pt idx="10">
                  <c:v>1994-11</c:v>
                </c:pt>
                <c:pt idx="11">
                  <c:v>1994-12</c:v>
                </c:pt>
                <c:pt idx="12">
                  <c:v>1995-01</c:v>
                </c:pt>
                <c:pt idx="13">
                  <c:v>1995-02</c:v>
                </c:pt>
                <c:pt idx="14">
                  <c:v>1995-03</c:v>
                </c:pt>
                <c:pt idx="15">
                  <c:v>1995-04</c:v>
                </c:pt>
                <c:pt idx="16">
                  <c:v>1995-05</c:v>
                </c:pt>
                <c:pt idx="17">
                  <c:v>1995-06</c:v>
                </c:pt>
                <c:pt idx="18">
                  <c:v>1995-07</c:v>
                </c:pt>
                <c:pt idx="19">
                  <c:v>1995-08</c:v>
                </c:pt>
                <c:pt idx="20">
                  <c:v>1995-09</c:v>
                </c:pt>
                <c:pt idx="21">
                  <c:v>1995-10</c:v>
                </c:pt>
                <c:pt idx="22">
                  <c:v>1995-11</c:v>
                </c:pt>
                <c:pt idx="23">
                  <c:v>1995-12</c:v>
                </c:pt>
              </c:strCache>
            </c:strRef>
          </c:cat>
          <c:val>
            <c:numRef>
              <c:f>Sheet2!$B$2:$B$25</c:f>
              <c:numCache>
                <c:formatCode>General</c:formatCode>
                <c:ptCount val="24"/>
                <c:pt idx="0">
                  <c:v>215836.97</c:v>
                </c:pt>
                <c:pt idx="1">
                  <c:v>205952.48</c:v>
                </c:pt>
                <c:pt idx="2">
                  <c:v>211128.77</c:v>
                </c:pt>
                <c:pt idx="3">
                  <c:v>188159.83</c:v>
                </c:pt>
                <c:pt idx="4">
                  <c:v>225387.63</c:v>
                </c:pt>
                <c:pt idx="5">
                  <c:v>210278.66</c:v>
                </c:pt>
                <c:pt idx="6">
                  <c:v>244788.67</c:v>
                </c:pt>
                <c:pt idx="7">
                  <c:v>197913.77</c:v>
                </c:pt>
                <c:pt idx="8">
                  <c:v>200731.22</c:v>
                </c:pt>
                <c:pt idx="9">
                  <c:v>219020.42</c:v>
                </c:pt>
                <c:pt idx="10">
                  <c:v>216574.56</c:v>
                </c:pt>
                <c:pt idx="11">
                  <c:v>219240.02</c:v>
                </c:pt>
                <c:pt idx="12">
                  <c:v>240050</c:v>
                </c:pt>
                <c:pt idx="13">
                  <c:v>274500</c:v>
                </c:pt>
                <c:pt idx="14">
                  <c:v>217310</c:v>
                </c:pt>
                <c:pt idx="15">
                  <c:v>250430</c:v>
                </c:pt>
                <c:pt idx="16">
                  <c:v>232590</c:v>
                </c:pt>
                <c:pt idx="17">
                  <c:v>257530</c:v>
                </c:pt>
                <c:pt idx="18">
                  <c:v>287930</c:v>
                </c:pt>
                <c:pt idx="19">
                  <c:v>274310</c:v>
                </c:pt>
                <c:pt idx="20">
                  <c:v>241840</c:v>
                </c:pt>
                <c:pt idx="21">
                  <c:v>215770</c:v>
                </c:pt>
                <c:pt idx="22">
                  <c:v>239640</c:v>
                </c:pt>
                <c:pt idx="23">
                  <c:v>226310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MA03</c:v>
                </c:pt>
              </c:strCache>
            </c:strRef>
          </c:tx>
          <c:marker>
            <c:symbol val="none"/>
          </c:marker>
          <c:cat>
            <c:strRef>
              <c:f>Sheet2!$A$2:$A$25</c:f>
              <c:strCache>
                <c:ptCount val="24"/>
                <c:pt idx="0">
                  <c:v>1994-01</c:v>
                </c:pt>
                <c:pt idx="1">
                  <c:v>1994-02</c:v>
                </c:pt>
                <c:pt idx="2">
                  <c:v>1994-03</c:v>
                </c:pt>
                <c:pt idx="3">
                  <c:v>1994-04</c:v>
                </c:pt>
                <c:pt idx="4">
                  <c:v>1994-05</c:v>
                </c:pt>
                <c:pt idx="5">
                  <c:v>1994-06</c:v>
                </c:pt>
                <c:pt idx="6">
                  <c:v>1994-07</c:v>
                </c:pt>
                <c:pt idx="7">
                  <c:v>1994-08</c:v>
                </c:pt>
                <c:pt idx="8">
                  <c:v>1994-09</c:v>
                </c:pt>
                <c:pt idx="9">
                  <c:v>1994-10</c:v>
                </c:pt>
                <c:pt idx="10">
                  <c:v>1994-11</c:v>
                </c:pt>
                <c:pt idx="11">
                  <c:v>1994-12</c:v>
                </c:pt>
                <c:pt idx="12">
                  <c:v>1995-01</c:v>
                </c:pt>
                <c:pt idx="13">
                  <c:v>1995-02</c:v>
                </c:pt>
                <c:pt idx="14">
                  <c:v>1995-03</c:v>
                </c:pt>
                <c:pt idx="15">
                  <c:v>1995-04</c:v>
                </c:pt>
                <c:pt idx="16">
                  <c:v>1995-05</c:v>
                </c:pt>
                <c:pt idx="17">
                  <c:v>1995-06</c:v>
                </c:pt>
                <c:pt idx="18">
                  <c:v>1995-07</c:v>
                </c:pt>
                <c:pt idx="19">
                  <c:v>1995-08</c:v>
                </c:pt>
                <c:pt idx="20">
                  <c:v>1995-09</c:v>
                </c:pt>
                <c:pt idx="21">
                  <c:v>1995-10</c:v>
                </c:pt>
                <c:pt idx="22">
                  <c:v>1995-11</c:v>
                </c:pt>
                <c:pt idx="23">
                  <c:v>1995-12</c:v>
                </c:pt>
              </c:strCache>
            </c:strRef>
          </c:cat>
          <c:val>
            <c:numRef>
              <c:f>Sheet2!$C$2:$C$25</c:f>
              <c:numCache>
                <c:formatCode>General</c:formatCode>
                <c:ptCount val="24"/>
                <c:pt idx="0">
                  <c:v>215836.97</c:v>
                </c:pt>
                <c:pt idx="1">
                  <c:v>210894.72500000001</c:v>
                </c:pt>
                <c:pt idx="2">
                  <c:v>210972.74</c:v>
                </c:pt>
                <c:pt idx="3">
                  <c:v>201747.02666666699</c:v>
                </c:pt>
                <c:pt idx="4">
                  <c:v>208225.41</c:v>
                </c:pt>
                <c:pt idx="5">
                  <c:v>207942.04</c:v>
                </c:pt>
                <c:pt idx="6">
                  <c:v>226818.32</c:v>
                </c:pt>
                <c:pt idx="7">
                  <c:v>217660.36666666699</c:v>
                </c:pt>
                <c:pt idx="8">
                  <c:v>214477.88666666701</c:v>
                </c:pt>
                <c:pt idx="9">
                  <c:v>205888.47</c:v>
                </c:pt>
                <c:pt idx="10">
                  <c:v>212108.73333333299</c:v>
                </c:pt>
                <c:pt idx="11">
                  <c:v>218278.33333333299</c:v>
                </c:pt>
                <c:pt idx="12">
                  <c:v>225288.19333333301</c:v>
                </c:pt>
                <c:pt idx="13">
                  <c:v>244596.67333333299</c:v>
                </c:pt>
                <c:pt idx="14">
                  <c:v>243953.33333333299</c:v>
                </c:pt>
                <c:pt idx="15">
                  <c:v>247413.33333333299</c:v>
                </c:pt>
                <c:pt idx="16">
                  <c:v>233443.33333333299</c:v>
                </c:pt>
                <c:pt idx="17">
                  <c:v>246850</c:v>
                </c:pt>
                <c:pt idx="18">
                  <c:v>259350</c:v>
                </c:pt>
                <c:pt idx="19">
                  <c:v>273256.66666666698</c:v>
                </c:pt>
                <c:pt idx="20">
                  <c:v>268026.66666666698</c:v>
                </c:pt>
                <c:pt idx="21">
                  <c:v>243973.33333333299</c:v>
                </c:pt>
                <c:pt idx="22">
                  <c:v>232416.66666666701</c:v>
                </c:pt>
                <c:pt idx="23">
                  <c:v>227240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MA12</c:v>
                </c:pt>
              </c:strCache>
            </c:strRef>
          </c:tx>
          <c:marker>
            <c:symbol val="none"/>
          </c:marker>
          <c:cat>
            <c:strRef>
              <c:f>Sheet2!$A$2:$A$25</c:f>
              <c:strCache>
                <c:ptCount val="24"/>
                <c:pt idx="0">
                  <c:v>1994-01</c:v>
                </c:pt>
                <c:pt idx="1">
                  <c:v>1994-02</c:v>
                </c:pt>
                <c:pt idx="2">
                  <c:v>1994-03</c:v>
                </c:pt>
                <c:pt idx="3">
                  <c:v>1994-04</c:v>
                </c:pt>
                <c:pt idx="4">
                  <c:v>1994-05</c:v>
                </c:pt>
                <c:pt idx="5">
                  <c:v>1994-06</c:v>
                </c:pt>
                <c:pt idx="6">
                  <c:v>1994-07</c:v>
                </c:pt>
                <c:pt idx="7">
                  <c:v>1994-08</c:v>
                </c:pt>
                <c:pt idx="8">
                  <c:v>1994-09</c:v>
                </c:pt>
                <c:pt idx="9">
                  <c:v>1994-10</c:v>
                </c:pt>
                <c:pt idx="10">
                  <c:v>1994-11</c:v>
                </c:pt>
                <c:pt idx="11">
                  <c:v>1994-12</c:v>
                </c:pt>
                <c:pt idx="12">
                  <c:v>1995-01</c:v>
                </c:pt>
                <c:pt idx="13">
                  <c:v>1995-02</c:v>
                </c:pt>
                <c:pt idx="14">
                  <c:v>1995-03</c:v>
                </c:pt>
                <c:pt idx="15">
                  <c:v>1995-04</c:v>
                </c:pt>
                <c:pt idx="16">
                  <c:v>1995-05</c:v>
                </c:pt>
                <c:pt idx="17">
                  <c:v>1995-06</c:v>
                </c:pt>
                <c:pt idx="18">
                  <c:v>1995-07</c:v>
                </c:pt>
                <c:pt idx="19">
                  <c:v>1995-08</c:v>
                </c:pt>
                <c:pt idx="20">
                  <c:v>1995-09</c:v>
                </c:pt>
                <c:pt idx="21">
                  <c:v>1995-10</c:v>
                </c:pt>
                <c:pt idx="22">
                  <c:v>1995-11</c:v>
                </c:pt>
                <c:pt idx="23">
                  <c:v>1995-12</c:v>
                </c:pt>
              </c:strCache>
            </c:strRef>
          </c:cat>
          <c:val>
            <c:numRef>
              <c:f>Sheet2!$D$2:$D$25</c:f>
              <c:numCache>
                <c:formatCode>General</c:formatCode>
                <c:ptCount val="24"/>
                <c:pt idx="0">
                  <c:v>215836.97</c:v>
                </c:pt>
                <c:pt idx="1">
                  <c:v>210894.72500000001</c:v>
                </c:pt>
                <c:pt idx="2">
                  <c:v>210972.74</c:v>
                </c:pt>
                <c:pt idx="3">
                  <c:v>205269.51250000001</c:v>
                </c:pt>
                <c:pt idx="4">
                  <c:v>209293.136</c:v>
                </c:pt>
                <c:pt idx="5">
                  <c:v>209457.39</c:v>
                </c:pt>
                <c:pt idx="6">
                  <c:v>214504.71571428599</c:v>
                </c:pt>
                <c:pt idx="7">
                  <c:v>212430.8475</c:v>
                </c:pt>
                <c:pt idx="8">
                  <c:v>211130.88888888899</c:v>
                </c:pt>
                <c:pt idx="9">
                  <c:v>211919.842</c:v>
                </c:pt>
                <c:pt idx="10">
                  <c:v>212342.99818181799</c:v>
                </c:pt>
                <c:pt idx="11">
                  <c:v>212917.75</c:v>
                </c:pt>
                <c:pt idx="12">
                  <c:v>214935.5025</c:v>
                </c:pt>
                <c:pt idx="13">
                  <c:v>220647.79583333299</c:v>
                </c:pt>
                <c:pt idx="14">
                  <c:v>221162.898333333</c:v>
                </c:pt>
                <c:pt idx="15">
                  <c:v>226352.07916666701</c:v>
                </c:pt>
                <c:pt idx="16">
                  <c:v>226952.27666666699</c:v>
                </c:pt>
                <c:pt idx="17">
                  <c:v>230889.88833333299</c:v>
                </c:pt>
                <c:pt idx="18">
                  <c:v>234484.999166667</c:v>
                </c:pt>
                <c:pt idx="19">
                  <c:v>240851.351666667</c:v>
                </c:pt>
                <c:pt idx="20">
                  <c:v>244277.08333333299</c:v>
                </c:pt>
                <c:pt idx="21">
                  <c:v>244006.215</c:v>
                </c:pt>
                <c:pt idx="22">
                  <c:v>245928.33499999999</c:v>
                </c:pt>
                <c:pt idx="23">
                  <c:v>246517.5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625664"/>
        <c:axId val="146627200"/>
      </c:lineChart>
      <c:catAx>
        <c:axId val="14662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6627200"/>
        <c:crosses val="autoZero"/>
        <c:auto val="1"/>
        <c:lblAlgn val="ctr"/>
        <c:lblOffset val="100"/>
        <c:noMultiLvlLbl val="0"/>
      </c:catAx>
      <c:valAx>
        <c:axId val="14662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625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dxpert.com/Functions/FunctionList.aspx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10: MDX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Mining Applications</a:t>
            </a:r>
          </a:p>
          <a:p>
            <a:r>
              <a:rPr lang="en-US" dirty="0" smtClean="0"/>
              <a:t>Jerry Post</a:t>
            </a:r>
          </a:p>
          <a:p>
            <a:r>
              <a:rPr lang="en-US" sz="1600" smtClean="0"/>
              <a:t>Copyright © </a:t>
            </a:r>
            <a:r>
              <a:rPr lang="en-US" sz="1600" smtClean="0"/>
              <a:t>2013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Dimension: Date Hierarchy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04" y="1576387"/>
            <a:ext cx="47720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1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Date Hierarchy to Cube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3" y="1588475"/>
            <a:ext cx="8101398" cy="510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Cube: Dimension Edits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6123" y="1488831"/>
            <a:ext cx="48869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Drag new Date Hierarchy into Dimensions window</a:t>
            </a:r>
          </a:p>
          <a:p>
            <a:r>
              <a:rPr lang="en-US" dirty="0" smtClean="0"/>
              <a:t>Click Dimension Usage tab.</a:t>
            </a:r>
          </a:p>
          <a:p>
            <a:r>
              <a:rPr lang="en-US" dirty="0" smtClean="0"/>
              <a:t>Select box next to Date Hierarchy, Set</a:t>
            </a:r>
          </a:p>
          <a:p>
            <a:r>
              <a:rPr lang="en-US" dirty="0"/>
              <a:t>	</a:t>
            </a:r>
            <a:r>
              <a:rPr lang="en-US" dirty="0" smtClean="0"/>
              <a:t>Relationship: Regular</a:t>
            </a:r>
          </a:p>
          <a:p>
            <a:r>
              <a:rPr lang="en-US" dirty="0"/>
              <a:t>	</a:t>
            </a:r>
            <a:r>
              <a:rPr lang="en-US" dirty="0" smtClean="0"/>
              <a:t>Granularity: Date</a:t>
            </a:r>
          </a:p>
          <a:p>
            <a:r>
              <a:rPr lang="en-US" dirty="0"/>
              <a:t>	</a:t>
            </a:r>
            <a:r>
              <a:rPr lang="en-US" dirty="0" smtClean="0"/>
              <a:t>Measure Group Column: </a:t>
            </a:r>
            <a:r>
              <a:rPr lang="en-US" dirty="0" err="1" smtClean="0"/>
              <a:t>OrderDate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60" y="3191362"/>
            <a:ext cx="5942867" cy="352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4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Cube: Customer Dimension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r="31119" b="28445"/>
          <a:stretch/>
        </p:blipFill>
        <p:spPr bwMode="auto">
          <a:xfrm>
            <a:off x="1073894" y="1462917"/>
            <a:ext cx="6979860" cy="475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828800" y="3552092"/>
            <a:ext cx="5439508" cy="2016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56185" y="3751385"/>
            <a:ext cx="23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Drag to add Attributes: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Gender, State, ZIP Code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68062" y="3563815"/>
            <a:ext cx="4911969" cy="70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9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MDX Terms/Concepts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Measures are numeric values to be totaled.</a:t>
            </a:r>
          </a:p>
          <a:p>
            <a:pPr lvl="1"/>
            <a:r>
              <a:rPr lang="en-US" dirty="0" smtClean="0"/>
              <a:t>All results of an MDX query are summary computations (totals).</a:t>
            </a:r>
          </a:p>
          <a:p>
            <a:pPr lvl="1"/>
            <a:r>
              <a:rPr lang="en-US" dirty="0" smtClean="0"/>
              <a:t>Most tools create a set called Measures</a:t>
            </a:r>
          </a:p>
          <a:p>
            <a:r>
              <a:rPr lang="en-US" dirty="0" smtClean="0"/>
              <a:t>Item names are delimited with square brackets [ ] to allow spaces and unusual characters in the names.</a:t>
            </a:r>
          </a:p>
          <a:p>
            <a:pPr lvl="1"/>
            <a:r>
              <a:rPr lang="en-US" dirty="0" smtClean="0"/>
              <a:t>Example: [Measures].[Sale Price]</a:t>
            </a:r>
          </a:p>
          <a:p>
            <a:pPr lvl="1"/>
            <a:r>
              <a:rPr lang="en-US" dirty="0" smtClean="0"/>
              <a:t>[Model Type].Race</a:t>
            </a:r>
          </a:p>
          <a:p>
            <a:pPr lvl="1"/>
            <a:r>
              <a:rPr lang="en-US" dirty="0" smtClean="0"/>
              <a:t>[Date Hierarchy].[Year – Quarter – Month – Date].[Date].members</a:t>
            </a:r>
          </a:p>
          <a:p>
            <a:r>
              <a:rPr lang="en-US" dirty="0" smtClean="0"/>
              <a:t>Cubes have axes</a:t>
            </a:r>
          </a:p>
          <a:p>
            <a:pPr lvl="1"/>
            <a:r>
              <a:rPr lang="en-US" dirty="0" smtClean="0"/>
              <a:t>Standard: Columns, Rows</a:t>
            </a:r>
          </a:p>
          <a:p>
            <a:pPr lvl="1"/>
            <a:r>
              <a:rPr lang="en-US" dirty="0" smtClean="0"/>
              <a:t>Numbered:  Axis(0), Axis (1)</a:t>
            </a:r>
          </a:p>
          <a:p>
            <a:r>
              <a:rPr lang="en-US" dirty="0" smtClean="0"/>
              <a:t>Sets are delimited with curly braces { }</a:t>
            </a:r>
          </a:p>
          <a:p>
            <a:pPr lvl="1"/>
            <a:r>
              <a:rPr lang="en-US" dirty="0" smtClean="0"/>
              <a:t>Axis lists rely on sets.</a:t>
            </a:r>
          </a:p>
          <a:p>
            <a:pPr lvl="1"/>
            <a:r>
              <a:rPr lang="en-US" dirty="0" smtClean="0"/>
              <a:t>Simple: { [Model Type].members }</a:t>
            </a:r>
          </a:p>
          <a:p>
            <a:pPr lvl="1"/>
            <a:r>
              <a:rPr lang="en-US" dirty="0" smtClean="0"/>
              <a:t>But can combine dimensions such as Model Type and State</a:t>
            </a:r>
          </a:p>
          <a:p>
            <a:r>
              <a:rPr lang="en-US" dirty="0" smtClean="0"/>
              <a:t>Tuples: specify dimension values in parentheses</a:t>
            </a:r>
          </a:p>
          <a:p>
            <a:pPr lvl="1"/>
            <a:r>
              <a:rPr lang="en-US" dirty="0" smtClean="0"/>
              <a:t>[Measures].[Sale Price] is total Sale Price across all dimensions.</a:t>
            </a:r>
          </a:p>
          <a:p>
            <a:pPr lvl="1"/>
            <a:r>
              <a:rPr lang="en-US" dirty="0" smtClean="0"/>
              <a:t>( [Model Type].[Race], [Measures].[Sale Price] ) is total Sale Price for Race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and Test MDX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Studio</a:t>
            </a:r>
          </a:p>
          <a:p>
            <a:pPr lvl="1"/>
            <a:r>
              <a:rPr lang="en-US" dirty="0" smtClean="0"/>
              <a:t>Analysis Project</a:t>
            </a:r>
          </a:p>
          <a:p>
            <a:pPr lvl="1"/>
            <a:r>
              <a:rPr lang="en-US" dirty="0" smtClean="0"/>
              <a:t>Cube Browser</a:t>
            </a:r>
          </a:p>
          <a:p>
            <a:pPr lvl="1"/>
            <a:r>
              <a:rPr lang="en-US" dirty="0" smtClean="0"/>
              <a:t>Turn Off the Designer</a:t>
            </a:r>
          </a:p>
          <a:p>
            <a:r>
              <a:rPr lang="en-US" dirty="0" smtClean="0"/>
              <a:t>SQL Server Management Studio</a:t>
            </a:r>
          </a:p>
          <a:p>
            <a:pPr lvl="1"/>
            <a:r>
              <a:rPr lang="en-US" dirty="0" smtClean="0"/>
              <a:t>Connect to Analysis Services Database</a:t>
            </a:r>
          </a:p>
          <a:p>
            <a:pPr lvl="1"/>
            <a:r>
              <a:rPr lang="en-US" dirty="0" smtClean="0"/>
              <a:t>Right-click database (RT Sample)</a:t>
            </a:r>
          </a:p>
          <a:p>
            <a:pPr lvl="1"/>
            <a:r>
              <a:rPr lang="en-US" dirty="0" smtClean="0"/>
              <a:t>New Query / MDX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 Query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54" y="1346200"/>
            <a:ext cx="6955818" cy="505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1708" y="2766448"/>
            <a:ext cx="976393" cy="255722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Browser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5439905" y="2162014"/>
            <a:ext cx="85241" cy="604434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462434" y="2843940"/>
            <a:ext cx="976393" cy="255722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Cube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997485" y="2944678"/>
            <a:ext cx="464949" cy="27123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37307" y="2402238"/>
            <a:ext cx="976393" cy="255722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Designer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3719594" y="2440983"/>
            <a:ext cx="317713" cy="89116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41363" y="2022530"/>
            <a:ext cx="728418" cy="255722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Run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347634" y="2146515"/>
            <a:ext cx="178230" cy="271221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3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Management Studio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2" y="1642363"/>
            <a:ext cx="7355351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234" y="4130300"/>
            <a:ext cx="1053885" cy="255722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Right-Click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>
            <a:off x="1201119" y="4258161"/>
            <a:ext cx="333213" cy="1162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65370" y="2224008"/>
            <a:ext cx="1898542" cy="255722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New Query: MDX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6610027" y="2479730"/>
            <a:ext cx="104614" cy="216975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177153" y="1828801"/>
            <a:ext cx="728418" cy="255722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Run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983424" y="1952786"/>
            <a:ext cx="178230" cy="271221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6583" y="1177872"/>
            <a:ext cx="651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Must connect to Analysis Services database, not the underlying SQL.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MDX Main Syntax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6091" y="1746739"/>
            <a:ext cx="7024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11425" algn="l"/>
              </a:tabLst>
            </a:pPr>
            <a:r>
              <a:rPr lang="en-US" dirty="0" smtClean="0"/>
              <a:t>WITH MEMBER	create calculated values</a:t>
            </a:r>
          </a:p>
          <a:p>
            <a:pPr>
              <a:tabLst>
                <a:tab pos="2511425" algn="l"/>
              </a:tabLst>
            </a:pPr>
            <a:r>
              <a:rPr lang="en-US" dirty="0" smtClean="0"/>
              <a:t>SELECT	define the axes by selecting dimensions</a:t>
            </a:r>
          </a:p>
          <a:p>
            <a:pPr>
              <a:tabLst>
                <a:tab pos="2511425" algn="l"/>
              </a:tabLst>
            </a:pPr>
            <a:r>
              <a:rPr lang="en-US" dirty="0"/>
              <a:t> </a:t>
            </a:r>
            <a:r>
              <a:rPr lang="en-US" dirty="0" smtClean="0"/>
              <a:t> {    …    }  On Columns,</a:t>
            </a:r>
          </a:p>
          <a:p>
            <a:pPr>
              <a:tabLst>
                <a:tab pos="2511425" algn="l"/>
              </a:tabLst>
            </a:pPr>
            <a:r>
              <a:rPr lang="en-US" dirty="0" smtClean="0"/>
              <a:t>  </a:t>
            </a:r>
            <a:r>
              <a:rPr lang="en-US" dirty="0"/>
              <a:t>{    …    }  </a:t>
            </a:r>
            <a:r>
              <a:rPr lang="en-US" dirty="0" smtClean="0"/>
              <a:t>On Rows</a:t>
            </a:r>
          </a:p>
          <a:p>
            <a:pPr>
              <a:tabLst>
                <a:tab pos="2511425" algn="l"/>
              </a:tabLst>
            </a:pPr>
            <a:r>
              <a:rPr lang="en-US" dirty="0" smtClean="0"/>
              <a:t>FROM [cube name]	name of the cube</a:t>
            </a:r>
          </a:p>
          <a:p>
            <a:pPr>
              <a:tabLst>
                <a:tab pos="2511425" algn="l"/>
              </a:tabLst>
            </a:pPr>
            <a:r>
              <a:rPr lang="en-US" dirty="0" smtClean="0"/>
              <a:t>WHERE (   …    )	restrict results to specified dimension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Example: Easiest Syntax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0016" y="2389632"/>
            <a:ext cx="3837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</a:t>
            </a:r>
          </a:p>
          <a:p>
            <a:r>
              <a:rPr lang="en-US" dirty="0" smtClean="0"/>
              <a:t>  { </a:t>
            </a:r>
            <a:r>
              <a:rPr lang="en-US" dirty="0"/>
              <a:t>[Model Type].members } on rows,</a:t>
            </a:r>
          </a:p>
          <a:p>
            <a:r>
              <a:rPr lang="en-US" dirty="0" smtClean="0"/>
              <a:t>  { </a:t>
            </a:r>
            <a:r>
              <a:rPr lang="en-US" dirty="0"/>
              <a:t>[Measures].[Sale Price] } on columns</a:t>
            </a:r>
          </a:p>
          <a:p>
            <a:r>
              <a:rPr lang="en-US" dirty="0" smtClean="0"/>
              <a:t>FROM [RT </a:t>
            </a:r>
            <a:r>
              <a:rPr lang="en-US" dirty="0"/>
              <a:t>Sales]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096" y="1731264"/>
            <a:ext cx="444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 total sales (Sale Price) by Model Type.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37290"/>
              </p:ext>
            </p:extLst>
          </p:nvPr>
        </p:nvGraphicFramePr>
        <p:xfrm>
          <a:off x="5303520" y="2391664"/>
          <a:ext cx="2781001" cy="311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008"/>
                <a:gridCol w="15779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Model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Sale Price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(null)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208438543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Hybrid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3399366.21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Mountain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25793699.63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Mountain full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61436230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61700574.07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46617603.73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9268120.59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222948.77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Unknown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(null)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1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Multidimensional Expressions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MDX is a text-based language for retrieving data from OLAP cubes.</a:t>
            </a:r>
          </a:p>
          <a:p>
            <a:r>
              <a:rPr lang="en-US" dirty="0" smtClean="0"/>
              <a:t>It is a query language but has no relationship to SQL.</a:t>
            </a:r>
          </a:p>
          <a:p>
            <a:r>
              <a:rPr lang="en-US" dirty="0" smtClean="0"/>
              <a:t>Values returned are subtotals.</a:t>
            </a:r>
          </a:p>
          <a:p>
            <a:r>
              <a:rPr lang="en-US" dirty="0" smtClean="0"/>
              <a:t>Cubes</a:t>
            </a:r>
          </a:p>
          <a:p>
            <a:pPr lvl="1"/>
            <a:r>
              <a:rPr lang="en-US" dirty="0" smtClean="0"/>
              <a:t>Data is in terms of measures (numeric data)</a:t>
            </a:r>
          </a:p>
          <a:p>
            <a:pPr lvl="1"/>
            <a:r>
              <a:rPr lang="en-US" dirty="0" smtClean="0"/>
              <a:t>Subtotals are by dimensions (attributes)</a:t>
            </a:r>
          </a:p>
          <a:p>
            <a:pPr lvl="1"/>
            <a:r>
              <a:rPr lang="en-US" dirty="0" smtClean="0"/>
              <a:t>Dimensions can be hierarchical (Date, Location,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Cube for Specific Year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0016" y="2389632"/>
            <a:ext cx="38377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</a:t>
            </a:r>
          </a:p>
          <a:p>
            <a:r>
              <a:rPr lang="en-US" dirty="0" smtClean="0"/>
              <a:t>  { </a:t>
            </a:r>
            <a:r>
              <a:rPr lang="en-US" dirty="0"/>
              <a:t>[Model Type].members } on rows,</a:t>
            </a:r>
          </a:p>
          <a:p>
            <a:r>
              <a:rPr lang="en-US" dirty="0" smtClean="0"/>
              <a:t>  { </a:t>
            </a:r>
            <a:r>
              <a:rPr lang="en-US" dirty="0"/>
              <a:t>[Measures].[Sale Price] } on columns</a:t>
            </a:r>
          </a:p>
          <a:p>
            <a:r>
              <a:rPr lang="en-US" dirty="0" smtClean="0"/>
              <a:t>FROM [RT </a:t>
            </a:r>
            <a:r>
              <a:rPr lang="en-US" dirty="0"/>
              <a:t>Sales</a:t>
            </a:r>
            <a:r>
              <a:rPr lang="en-US" dirty="0" smtClean="0"/>
              <a:t>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WHERE ( [Year].[Calendar 2010]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096" y="1731264"/>
            <a:ext cx="528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 total sales (Sale Price) by Model Type for 2010.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369899"/>
              </p:ext>
            </p:extLst>
          </p:nvPr>
        </p:nvGraphicFramePr>
        <p:xfrm>
          <a:off x="5303520" y="2391664"/>
          <a:ext cx="2781001" cy="311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008"/>
                <a:gridCol w="15779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Model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Sale Price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(null)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14501690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Hybrid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(null)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Mountain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1018340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Mountain full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4277740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5171940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3417090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616580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(null)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Unknown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(null)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2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Second Condition (State)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0016" y="2389632"/>
            <a:ext cx="44679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</a:t>
            </a:r>
          </a:p>
          <a:p>
            <a:r>
              <a:rPr lang="en-US" dirty="0" smtClean="0"/>
              <a:t>  { </a:t>
            </a:r>
            <a:r>
              <a:rPr lang="en-US" dirty="0"/>
              <a:t>[Model Type].members } on rows,</a:t>
            </a:r>
          </a:p>
          <a:p>
            <a:r>
              <a:rPr lang="en-US" dirty="0" smtClean="0"/>
              <a:t>  { </a:t>
            </a:r>
            <a:r>
              <a:rPr lang="en-US" dirty="0"/>
              <a:t>[Measures].[Sale Price] } on columns</a:t>
            </a:r>
          </a:p>
          <a:p>
            <a:r>
              <a:rPr lang="en-US" dirty="0" smtClean="0"/>
              <a:t>FROM [RT </a:t>
            </a:r>
            <a:r>
              <a:rPr lang="en-US" dirty="0"/>
              <a:t>Sales</a:t>
            </a:r>
            <a:r>
              <a:rPr lang="en-US" dirty="0" smtClean="0"/>
              <a:t>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WHERE ( [Year].[Calendar 2010] , [State].[CA])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096" y="1731264"/>
            <a:ext cx="645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 total sales (Sale Price) by Model Type for 2010 in California.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469875"/>
              </p:ext>
            </p:extLst>
          </p:nvPr>
        </p:nvGraphicFramePr>
        <p:xfrm>
          <a:off x="5913120" y="2355088"/>
          <a:ext cx="2781001" cy="311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008"/>
                <a:gridCol w="15779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Model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Sale Price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(null)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895730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Hybrid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(null)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Mountain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73530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Mountain full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226640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290470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262160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42930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(null)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Unknown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(null)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5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NON EMPTY rows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0016" y="2389632"/>
            <a:ext cx="44679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smtClean="0">
                <a:solidFill>
                  <a:srgbClr val="FF0000"/>
                </a:solidFill>
              </a:rPr>
              <a:t>NON EMPTY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  { </a:t>
            </a:r>
            <a:r>
              <a:rPr lang="en-US" dirty="0"/>
              <a:t>[Model Type].members } on rows,</a:t>
            </a:r>
          </a:p>
          <a:p>
            <a:r>
              <a:rPr lang="en-US" dirty="0" smtClean="0"/>
              <a:t>  { </a:t>
            </a:r>
            <a:r>
              <a:rPr lang="en-US" dirty="0"/>
              <a:t>[Measures].[Sale Price] } on columns</a:t>
            </a:r>
          </a:p>
          <a:p>
            <a:r>
              <a:rPr lang="en-US" dirty="0" smtClean="0"/>
              <a:t>FROM [RT </a:t>
            </a:r>
            <a:r>
              <a:rPr lang="en-US" dirty="0"/>
              <a:t>Sales</a:t>
            </a:r>
            <a:r>
              <a:rPr lang="en-US" dirty="0" smtClean="0"/>
              <a:t>]</a:t>
            </a:r>
          </a:p>
          <a:p>
            <a:r>
              <a:rPr lang="en-US" dirty="0" smtClean="0"/>
              <a:t>WHERE ( [Year].[Calendar 2010] , [State].[CA])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8096" y="1731264"/>
            <a:ext cx="640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 total sales (Sale Price) by Model Type for 2010 in California.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74938"/>
              </p:ext>
            </p:extLst>
          </p:nvPr>
        </p:nvGraphicFramePr>
        <p:xfrm>
          <a:off x="5913120" y="2355088"/>
          <a:ext cx="2781001" cy="219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008"/>
                <a:gridCol w="15779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Model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Sale Price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(null)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895730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Mountain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73530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Mountain full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226640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290470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262160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42930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6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Selecting Individual Dimension Values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0016" y="2389632"/>
            <a:ext cx="65367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NON EMPTY</a:t>
            </a:r>
            <a:endParaRPr lang="en-US" dirty="0"/>
          </a:p>
          <a:p>
            <a:r>
              <a:rPr lang="en-US" dirty="0" smtClean="0"/>
              <a:t>  { </a:t>
            </a:r>
            <a:r>
              <a:rPr lang="en-US" dirty="0">
                <a:solidFill>
                  <a:srgbClr val="FF0000"/>
                </a:solidFill>
              </a:rPr>
              <a:t>[Model Type</a:t>
            </a:r>
            <a:r>
              <a:rPr lang="en-US" dirty="0" smtClean="0">
                <a:solidFill>
                  <a:srgbClr val="FF0000"/>
                </a:solidFill>
              </a:rPr>
              <a:t>].[Mountain], [Model Type].[Mountain full]} </a:t>
            </a:r>
            <a:r>
              <a:rPr lang="en-US" dirty="0"/>
              <a:t>on rows,</a:t>
            </a:r>
          </a:p>
          <a:p>
            <a:r>
              <a:rPr lang="en-US" dirty="0" smtClean="0"/>
              <a:t>  { </a:t>
            </a:r>
            <a:r>
              <a:rPr lang="en-US" dirty="0"/>
              <a:t>[Measures].[Sale Price] } on columns</a:t>
            </a:r>
          </a:p>
          <a:p>
            <a:r>
              <a:rPr lang="en-US" dirty="0" smtClean="0"/>
              <a:t>FROM [RT </a:t>
            </a:r>
            <a:r>
              <a:rPr lang="en-US" dirty="0"/>
              <a:t>Sales</a:t>
            </a:r>
            <a:r>
              <a:rPr lang="en-US" dirty="0" smtClean="0"/>
              <a:t>]</a:t>
            </a:r>
          </a:p>
          <a:p>
            <a:r>
              <a:rPr lang="en-US" dirty="0" smtClean="0"/>
              <a:t>WHERE ( [Year].[Calendar 2010] , [State].[CA])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8096" y="1731264"/>
            <a:ext cx="723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 total sales (Sale Price) for Mountain and Mountain full in 2010 in CA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141683"/>
              </p:ext>
            </p:extLst>
          </p:nvPr>
        </p:nvGraphicFramePr>
        <p:xfrm>
          <a:off x="5084064" y="4122928"/>
          <a:ext cx="2781001" cy="98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008"/>
                <a:gridCol w="15779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Model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Sale Price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Mountain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73530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Mountain full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226640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8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Join in MDX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615643"/>
              </p:ext>
            </p:extLst>
          </p:nvPr>
        </p:nvGraphicFramePr>
        <p:xfrm>
          <a:off x="474535" y="3790050"/>
          <a:ext cx="8217270" cy="20133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3958"/>
                <a:gridCol w="1221412"/>
                <a:gridCol w="1033007"/>
                <a:gridCol w="1512866"/>
                <a:gridCol w="1495873"/>
                <a:gridCol w="1280154"/>
              </a:tblGrid>
              <a:tr h="3103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Year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>
                          <a:effectLst/>
                        </a:rPr>
                        <a:t>Quarter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>
                          <a:effectLst/>
                        </a:rPr>
                        <a:t>Month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>
                          <a:effectLst/>
                        </a:rPr>
                        <a:t>Date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>
                          <a:effectLst/>
                        </a:rPr>
                        <a:t>Model Type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>
                          <a:effectLst/>
                        </a:rPr>
                        <a:t>Sale Price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</a:tr>
              <a:tr h="283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Quarter 1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January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01-JAN-1994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Race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2990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</a:tr>
              <a:tr h="283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Quarter 1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January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01-JAN-1994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Road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3490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</a:tr>
              <a:tr h="283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Quarter 1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January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02-JAN-1994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Race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2478.95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</a:tr>
              <a:tr h="283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Quarter 1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January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03-JAN-1994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Mountain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5020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</a:tr>
              <a:tr h="283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Quarter 1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January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03-JAN-1994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Race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10410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</a:tr>
              <a:tr h="283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… 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 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 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 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 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 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0016" y="1804416"/>
            <a:ext cx="78337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NON EMPTY </a:t>
            </a:r>
          </a:p>
          <a:p>
            <a:r>
              <a:rPr lang="en-US" dirty="0"/>
              <a:t>  { [Measures].[Sale Price] } ON COLUMNS, </a:t>
            </a:r>
          </a:p>
          <a:p>
            <a:r>
              <a:rPr lang="en-US" dirty="0"/>
              <a:t>NON EMPTY 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chemeClr val="accent2"/>
                </a:solidFill>
              </a:rPr>
              <a:t>{ ([Date Hierarchy].[Year -  Quarter -  Month -  Date].[Date].ALLMEMBERS </a:t>
            </a:r>
          </a:p>
          <a:p>
            <a:r>
              <a:rPr lang="en-US" dirty="0">
                <a:solidFill>
                  <a:schemeClr val="accent2"/>
                </a:solidFill>
              </a:rPr>
              <a:t>	* [Model Type].[Model Type].[Model Type].ALLMEMBERS ) }</a:t>
            </a:r>
            <a:r>
              <a:rPr lang="en-US" dirty="0"/>
              <a:t>  ON ROWS </a:t>
            </a:r>
          </a:p>
          <a:p>
            <a:r>
              <a:rPr lang="en-US" dirty="0"/>
              <a:t>FROM [RT Sales]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096" y="1146048"/>
            <a:ext cx="768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 total sales (Sale Price) cross join (*)  the Date Hierarchy with Model Type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961888"/>
            <a:ext cx="6447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Each date crossed with each model type.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Note: Hyphens in [Year – Quarter … ] are picky. Copy from designer.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PivotTable for Cross Join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352105"/>
            <a:ext cx="5846572" cy="470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3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Measures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595503"/>
            <a:ext cx="8461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 MEMBER [Measures].[Margin]</a:t>
            </a:r>
          </a:p>
          <a:p>
            <a:r>
              <a:rPr lang="en-US" dirty="0"/>
              <a:t>   AS '[Measures].[Sale Price] - [Measures].[Component List] - [Measures].[Frame Price]'</a:t>
            </a:r>
          </a:p>
          <a:p>
            <a:r>
              <a:rPr lang="en-US" dirty="0"/>
              <a:t>SELECT </a:t>
            </a:r>
          </a:p>
          <a:p>
            <a:r>
              <a:rPr lang="en-US" dirty="0"/>
              <a:t>  NON EMPTY { [Measures].[Margin], [Measures].[Sale Price] } On columns,</a:t>
            </a:r>
          </a:p>
          <a:p>
            <a:r>
              <a:rPr lang="en-US" dirty="0"/>
              <a:t>  NON EMPTY   { [Year].members * [Model Type].members } ON rows</a:t>
            </a:r>
          </a:p>
          <a:p>
            <a:r>
              <a:rPr lang="en-US" dirty="0"/>
              <a:t>FROM [RT Sales]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096" y="1146048"/>
            <a:ext cx="696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profit margin for RT: Sale Price – Component List – Frame Price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30151"/>
              </p:ext>
            </p:extLst>
          </p:nvPr>
        </p:nvGraphicFramePr>
        <p:xfrm>
          <a:off x="1487424" y="3408680"/>
          <a:ext cx="6096000" cy="313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 Price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(null)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(null)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47211482.32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208438543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(null)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Hybrid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884842.47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3399366.21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Calendar 1994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(null)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261651.05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2555013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Calendar 1994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Hybrid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14310.22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199006.21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9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Advanced: Percentages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595503"/>
            <a:ext cx="8461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</a:t>
            </a:r>
          </a:p>
          <a:p>
            <a:r>
              <a:rPr lang="en-US" dirty="0"/>
              <a:t>  MEMBER </a:t>
            </a:r>
            <a:r>
              <a:rPr lang="en-US" dirty="0" err="1"/>
              <a:t>Measures.PctSales</a:t>
            </a:r>
            <a:r>
              <a:rPr lang="en-US" dirty="0"/>
              <a:t> AS '([Model Type].</a:t>
            </a:r>
            <a:r>
              <a:rPr lang="en-US" dirty="0" err="1"/>
              <a:t>CurrentMember</a:t>
            </a:r>
            <a:r>
              <a:rPr lang="en-US" dirty="0"/>
              <a:t>, [Sale Price] )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/ </a:t>
            </a:r>
            <a:r>
              <a:rPr lang="en-US" dirty="0"/>
              <a:t>([Model Type].</a:t>
            </a:r>
            <a:r>
              <a:rPr lang="en-US" dirty="0" err="1">
                <a:solidFill>
                  <a:srgbClr val="FF0000"/>
                </a:solidFill>
              </a:rPr>
              <a:t>CurrentMember.Parent</a:t>
            </a:r>
            <a:r>
              <a:rPr lang="en-US" dirty="0"/>
              <a:t>, [Sale Price])' </a:t>
            </a:r>
          </a:p>
          <a:p>
            <a:r>
              <a:rPr lang="en-US" dirty="0"/>
              <a:t>SELECT </a:t>
            </a:r>
          </a:p>
          <a:p>
            <a:r>
              <a:rPr lang="en-US" dirty="0"/>
              <a:t>{ [Measures].[Sale Price], [Measures].[</a:t>
            </a:r>
            <a:r>
              <a:rPr lang="en-US" dirty="0" err="1"/>
              <a:t>PctSales</a:t>
            </a:r>
            <a:r>
              <a:rPr lang="en-US" dirty="0"/>
              <a:t>] } ON 0,</a:t>
            </a:r>
          </a:p>
          <a:p>
            <a:r>
              <a:rPr lang="en-US" dirty="0"/>
              <a:t>{ [Model Type].Members } ON 1</a:t>
            </a:r>
          </a:p>
          <a:p>
            <a:r>
              <a:rPr lang="en-US" dirty="0"/>
              <a:t>FROM [RT Sales]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096" y="1146048"/>
            <a:ext cx="550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total sales by model type and show percent of total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49190"/>
              </p:ext>
            </p:extLst>
          </p:nvPr>
        </p:nvGraphicFramePr>
        <p:xfrm>
          <a:off x="2175955" y="3757125"/>
          <a:ext cx="5029519" cy="24887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6135"/>
                <a:gridCol w="1676135"/>
                <a:gridCol w="1677249"/>
              </a:tblGrid>
              <a:tr h="294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>
                          <a:effectLst/>
                        </a:rPr>
                        <a:t>Model Type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>
                          <a:effectLst/>
                        </a:rPr>
                        <a:t>Sale Price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>
                          <a:effectLst/>
                        </a:rPr>
                        <a:t>PctSales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(null)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208438543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Infinity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Hybrid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3399366.21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0.01631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Mountain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25793699.63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0.12375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Mountain full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61436230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0.29475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Race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61700574.07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0.29601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Road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46617603.73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0.22365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Tour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9268120.59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0.04446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Track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222948.77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0.00107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4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Join and Percentages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595503"/>
            <a:ext cx="8461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</a:t>
            </a:r>
          </a:p>
          <a:p>
            <a:r>
              <a:rPr lang="en-US" dirty="0"/>
              <a:t>  MEMBER </a:t>
            </a:r>
            <a:r>
              <a:rPr lang="en-US" dirty="0" err="1"/>
              <a:t>Measures.PctSales</a:t>
            </a:r>
            <a:r>
              <a:rPr lang="en-US" dirty="0"/>
              <a:t> AS '([Model Type].</a:t>
            </a:r>
            <a:r>
              <a:rPr lang="en-US" dirty="0" err="1"/>
              <a:t>CurrentMember</a:t>
            </a:r>
            <a:r>
              <a:rPr lang="en-US" dirty="0"/>
              <a:t>, [Sale Price] ) / ([Model Type].</a:t>
            </a:r>
            <a:r>
              <a:rPr lang="en-US" dirty="0" err="1"/>
              <a:t>CurrentMember.Parent</a:t>
            </a:r>
            <a:r>
              <a:rPr lang="en-US" dirty="0"/>
              <a:t>, [Sale Price])' </a:t>
            </a:r>
          </a:p>
          <a:p>
            <a:r>
              <a:rPr lang="en-US" dirty="0"/>
              <a:t>SELECT NON EMPTY </a:t>
            </a:r>
          </a:p>
          <a:p>
            <a:r>
              <a:rPr lang="en-US" dirty="0"/>
              <a:t>  { [Measures].[Sale Price], [Measures].[</a:t>
            </a:r>
            <a:r>
              <a:rPr lang="en-US" dirty="0" err="1"/>
              <a:t>PctSales</a:t>
            </a:r>
            <a:r>
              <a:rPr lang="en-US" dirty="0"/>
              <a:t>] } ON COLUMNS, </a:t>
            </a:r>
          </a:p>
          <a:p>
            <a:r>
              <a:rPr lang="en-US" dirty="0"/>
              <a:t>NON EMPTY </a:t>
            </a:r>
          </a:p>
          <a:p>
            <a:r>
              <a:rPr lang="en-US" dirty="0"/>
              <a:t>  { ([Year].</a:t>
            </a:r>
            <a:r>
              <a:rPr lang="en-US" dirty="0" err="1"/>
              <a:t>AllMembers</a:t>
            </a:r>
            <a:r>
              <a:rPr lang="en-US" dirty="0"/>
              <a:t> </a:t>
            </a:r>
          </a:p>
          <a:p>
            <a:r>
              <a:rPr lang="en-US" dirty="0"/>
              <a:t>	* [Model Type].[Model Type].[Model Type].ALLMEMBERS ) }  ON ROWS </a:t>
            </a:r>
          </a:p>
          <a:p>
            <a:r>
              <a:rPr lang="en-US" dirty="0"/>
              <a:t>FROM [RT Sales]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096" y="1146048"/>
            <a:ext cx="695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total sales by model type and show percent of total for each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Join Percentage 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298592"/>
              </p:ext>
            </p:extLst>
          </p:nvPr>
        </p:nvGraphicFramePr>
        <p:xfrm>
          <a:off x="573023" y="1611333"/>
          <a:ext cx="8119872" cy="37689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9631"/>
                <a:gridCol w="2029631"/>
                <a:gridCol w="2029631"/>
                <a:gridCol w="2030979"/>
              </a:tblGrid>
              <a:tr h="294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>
                          <a:effectLst/>
                        </a:rPr>
                        <a:t>Model Type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>
                          <a:effectLst/>
                        </a:rPr>
                        <a:t>Sale Price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>
                          <a:effectLst/>
                        </a:rPr>
                        <a:t>PctSales</a:t>
                      </a: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Calendar</a:t>
                      </a:r>
                      <a:r>
                        <a:rPr lang="en-US" sz="1900" kern="10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1994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Hybrid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199006.21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0.07789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Calendar</a:t>
                      </a:r>
                      <a:r>
                        <a:rPr lang="en-US" sz="1900" kern="1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1994</a:t>
                      </a:r>
                      <a:endParaRPr lang="en-US" sz="1900" kern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Mountain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559019.63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0.21879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Calendar</a:t>
                      </a:r>
                      <a:r>
                        <a:rPr lang="en-US" sz="1900" kern="1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1994</a:t>
                      </a:r>
                      <a:endParaRPr lang="en-US" sz="1900" kern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Race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928984.07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0.36359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Calendar</a:t>
                      </a:r>
                      <a:r>
                        <a:rPr lang="en-US" sz="1900" kern="1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1994</a:t>
                      </a:r>
                      <a:endParaRPr lang="en-US" sz="1900" kern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Road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486773.73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0.19052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Calendar</a:t>
                      </a:r>
                      <a:r>
                        <a:rPr lang="en-US" sz="1900" kern="1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1994</a:t>
                      </a:r>
                      <a:endParaRPr lang="en-US" sz="1900" kern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Tour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346200.59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0.13550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Calendar</a:t>
                      </a:r>
                      <a:r>
                        <a:rPr lang="en-US" sz="1900" kern="1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1994</a:t>
                      </a:r>
                      <a:endParaRPr lang="en-US" sz="1900" kern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Track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35028.77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0.01371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Calendar 1995</a:t>
                      </a: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Hybrid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124240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0.04200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Calendar 1995</a:t>
                      </a: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Mountain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567940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0.19199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Calendar 1995</a:t>
                      </a: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Race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294390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0.99516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Calendar 1995</a:t>
                      </a: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Road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1074490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0.36322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Calendar 1995</a:t>
                      </a: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Tour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709230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0.23975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Calendar 1995</a:t>
                      </a: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Track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187920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0.06352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16736" y="5632704"/>
            <a:ext cx="7039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Notice that the percentages are computed the way you want/expect.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The percentages are computed for each year because the divisor total uses the model type parent.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OLAP Cube for RT</a:t>
            </a:r>
            <a:endParaRPr lang="en-US" dirty="0"/>
          </a:p>
        </p:txBody>
      </p: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3273425" y="1715041"/>
            <a:ext cx="3051175" cy="2286000"/>
            <a:chOff x="1632" y="576"/>
            <a:chExt cx="3024" cy="2400"/>
          </a:xfrm>
        </p:grpSpPr>
        <p:sp>
          <p:nvSpPr>
            <p:cNvPr id="4" name="Rectangle 116"/>
            <p:cNvSpPr>
              <a:spLocks noChangeArrowheads="1"/>
            </p:cNvSpPr>
            <p:nvPr/>
          </p:nvSpPr>
          <p:spPr bwMode="auto">
            <a:xfrm>
              <a:off x="1632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" name="Rectangle 117"/>
            <p:cNvSpPr>
              <a:spLocks noChangeArrowheads="1"/>
            </p:cNvSpPr>
            <p:nvPr/>
          </p:nvSpPr>
          <p:spPr bwMode="auto">
            <a:xfrm>
              <a:off x="2256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" name="Rectangle 118"/>
            <p:cNvSpPr>
              <a:spLocks noChangeArrowheads="1"/>
            </p:cNvSpPr>
            <p:nvPr/>
          </p:nvSpPr>
          <p:spPr bwMode="auto">
            <a:xfrm>
              <a:off x="2880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Rectangle 119"/>
            <p:cNvSpPr>
              <a:spLocks noChangeArrowheads="1"/>
            </p:cNvSpPr>
            <p:nvPr/>
          </p:nvSpPr>
          <p:spPr bwMode="auto">
            <a:xfrm>
              <a:off x="3504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" name="Rectangle 120"/>
            <p:cNvSpPr>
              <a:spLocks noChangeArrowheads="1"/>
            </p:cNvSpPr>
            <p:nvPr/>
          </p:nvSpPr>
          <p:spPr bwMode="auto">
            <a:xfrm>
              <a:off x="4128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" name="Rectangle 121"/>
            <p:cNvSpPr>
              <a:spLocks noChangeArrowheads="1"/>
            </p:cNvSpPr>
            <p:nvPr/>
          </p:nvSpPr>
          <p:spPr bwMode="auto">
            <a:xfrm>
              <a:off x="1632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" name="Rectangle 122"/>
            <p:cNvSpPr>
              <a:spLocks noChangeArrowheads="1"/>
            </p:cNvSpPr>
            <p:nvPr/>
          </p:nvSpPr>
          <p:spPr bwMode="auto">
            <a:xfrm>
              <a:off x="2256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" name="Rectangle 123"/>
            <p:cNvSpPr>
              <a:spLocks noChangeArrowheads="1"/>
            </p:cNvSpPr>
            <p:nvPr/>
          </p:nvSpPr>
          <p:spPr bwMode="auto">
            <a:xfrm>
              <a:off x="2880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Rectangle 124"/>
            <p:cNvSpPr>
              <a:spLocks noChangeArrowheads="1"/>
            </p:cNvSpPr>
            <p:nvPr/>
          </p:nvSpPr>
          <p:spPr bwMode="auto">
            <a:xfrm>
              <a:off x="3504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Rectangle 125"/>
            <p:cNvSpPr>
              <a:spLocks noChangeArrowheads="1"/>
            </p:cNvSpPr>
            <p:nvPr/>
          </p:nvSpPr>
          <p:spPr bwMode="auto">
            <a:xfrm>
              <a:off x="4128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" name="Rectangle 126"/>
            <p:cNvSpPr>
              <a:spLocks noChangeArrowheads="1"/>
            </p:cNvSpPr>
            <p:nvPr/>
          </p:nvSpPr>
          <p:spPr bwMode="auto">
            <a:xfrm>
              <a:off x="1632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" name="Rectangle 127"/>
            <p:cNvSpPr>
              <a:spLocks noChangeArrowheads="1"/>
            </p:cNvSpPr>
            <p:nvPr/>
          </p:nvSpPr>
          <p:spPr bwMode="auto">
            <a:xfrm>
              <a:off x="2256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6" name="Rectangle 128"/>
            <p:cNvSpPr>
              <a:spLocks noChangeArrowheads="1"/>
            </p:cNvSpPr>
            <p:nvPr/>
          </p:nvSpPr>
          <p:spPr bwMode="auto">
            <a:xfrm>
              <a:off x="2880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Rectangle 129"/>
            <p:cNvSpPr>
              <a:spLocks noChangeArrowheads="1"/>
            </p:cNvSpPr>
            <p:nvPr/>
          </p:nvSpPr>
          <p:spPr bwMode="auto">
            <a:xfrm>
              <a:off x="3504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Rectangle 130"/>
            <p:cNvSpPr>
              <a:spLocks noChangeArrowheads="1"/>
            </p:cNvSpPr>
            <p:nvPr/>
          </p:nvSpPr>
          <p:spPr bwMode="auto">
            <a:xfrm>
              <a:off x="4128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" name="Rectangle 131"/>
            <p:cNvSpPr>
              <a:spLocks noChangeArrowheads="1"/>
            </p:cNvSpPr>
            <p:nvPr/>
          </p:nvSpPr>
          <p:spPr bwMode="auto">
            <a:xfrm>
              <a:off x="1632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" name="Rectangle 132"/>
            <p:cNvSpPr>
              <a:spLocks noChangeArrowheads="1"/>
            </p:cNvSpPr>
            <p:nvPr/>
          </p:nvSpPr>
          <p:spPr bwMode="auto">
            <a:xfrm>
              <a:off x="2256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1" name="Rectangle 133"/>
            <p:cNvSpPr>
              <a:spLocks noChangeArrowheads="1"/>
            </p:cNvSpPr>
            <p:nvPr/>
          </p:nvSpPr>
          <p:spPr bwMode="auto">
            <a:xfrm>
              <a:off x="2880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Rectangle 134"/>
            <p:cNvSpPr>
              <a:spLocks noChangeArrowheads="1"/>
            </p:cNvSpPr>
            <p:nvPr/>
          </p:nvSpPr>
          <p:spPr bwMode="auto">
            <a:xfrm>
              <a:off x="3504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" name="Rectangle 135"/>
            <p:cNvSpPr>
              <a:spLocks noChangeArrowheads="1"/>
            </p:cNvSpPr>
            <p:nvPr/>
          </p:nvSpPr>
          <p:spPr bwMode="auto">
            <a:xfrm>
              <a:off x="4128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3019425" y="1927766"/>
            <a:ext cx="3051175" cy="2284412"/>
            <a:chOff x="1632" y="576"/>
            <a:chExt cx="3024" cy="2400"/>
          </a:xfrm>
        </p:grpSpPr>
        <p:sp>
          <p:nvSpPr>
            <p:cNvPr id="25" name="Rectangle 137"/>
            <p:cNvSpPr>
              <a:spLocks noChangeArrowheads="1"/>
            </p:cNvSpPr>
            <p:nvPr/>
          </p:nvSpPr>
          <p:spPr bwMode="auto">
            <a:xfrm>
              <a:off x="1632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6" name="Rectangle 138"/>
            <p:cNvSpPr>
              <a:spLocks noChangeArrowheads="1"/>
            </p:cNvSpPr>
            <p:nvPr/>
          </p:nvSpPr>
          <p:spPr bwMode="auto">
            <a:xfrm>
              <a:off x="2256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Rectangle 139"/>
            <p:cNvSpPr>
              <a:spLocks noChangeArrowheads="1"/>
            </p:cNvSpPr>
            <p:nvPr/>
          </p:nvSpPr>
          <p:spPr bwMode="auto">
            <a:xfrm>
              <a:off x="2880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8" name="Rectangle 140"/>
            <p:cNvSpPr>
              <a:spLocks noChangeArrowheads="1"/>
            </p:cNvSpPr>
            <p:nvPr/>
          </p:nvSpPr>
          <p:spPr bwMode="auto">
            <a:xfrm>
              <a:off x="3504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9" name="Rectangle 141"/>
            <p:cNvSpPr>
              <a:spLocks noChangeArrowheads="1"/>
            </p:cNvSpPr>
            <p:nvPr/>
          </p:nvSpPr>
          <p:spPr bwMode="auto">
            <a:xfrm>
              <a:off x="4128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" name="Rectangle 142"/>
            <p:cNvSpPr>
              <a:spLocks noChangeArrowheads="1"/>
            </p:cNvSpPr>
            <p:nvPr/>
          </p:nvSpPr>
          <p:spPr bwMode="auto">
            <a:xfrm>
              <a:off x="1632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Rectangle 143"/>
            <p:cNvSpPr>
              <a:spLocks noChangeArrowheads="1"/>
            </p:cNvSpPr>
            <p:nvPr/>
          </p:nvSpPr>
          <p:spPr bwMode="auto">
            <a:xfrm>
              <a:off x="2256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Rectangle 144"/>
            <p:cNvSpPr>
              <a:spLocks noChangeArrowheads="1"/>
            </p:cNvSpPr>
            <p:nvPr/>
          </p:nvSpPr>
          <p:spPr bwMode="auto">
            <a:xfrm>
              <a:off x="2880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" name="Rectangle 145"/>
            <p:cNvSpPr>
              <a:spLocks noChangeArrowheads="1"/>
            </p:cNvSpPr>
            <p:nvPr/>
          </p:nvSpPr>
          <p:spPr bwMode="auto">
            <a:xfrm>
              <a:off x="3504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" name="Rectangle 146"/>
            <p:cNvSpPr>
              <a:spLocks noChangeArrowheads="1"/>
            </p:cNvSpPr>
            <p:nvPr/>
          </p:nvSpPr>
          <p:spPr bwMode="auto">
            <a:xfrm>
              <a:off x="4128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5" name="Rectangle 147"/>
            <p:cNvSpPr>
              <a:spLocks noChangeArrowheads="1"/>
            </p:cNvSpPr>
            <p:nvPr/>
          </p:nvSpPr>
          <p:spPr bwMode="auto">
            <a:xfrm>
              <a:off x="1632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6" name="Rectangle 148"/>
            <p:cNvSpPr>
              <a:spLocks noChangeArrowheads="1"/>
            </p:cNvSpPr>
            <p:nvPr/>
          </p:nvSpPr>
          <p:spPr bwMode="auto">
            <a:xfrm>
              <a:off x="2256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Rectangle 149"/>
            <p:cNvSpPr>
              <a:spLocks noChangeArrowheads="1"/>
            </p:cNvSpPr>
            <p:nvPr/>
          </p:nvSpPr>
          <p:spPr bwMode="auto">
            <a:xfrm>
              <a:off x="2880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8" name="Rectangle 150"/>
            <p:cNvSpPr>
              <a:spLocks noChangeArrowheads="1"/>
            </p:cNvSpPr>
            <p:nvPr/>
          </p:nvSpPr>
          <p:spPr bwMode="auto">
            <a:xfrm>
              <a:off x="3504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9" name="Rectangle 151"/>
            <p:cNvSpPr>
              <a:spLocks noChangeArrowheads="1"/>
            </p:cNvSpPr>
            <p:nvPr/>
          </p:nvSpPr>
          <p:spPr bwMode="auto">
            <a:xfrm>
              <a:off x="4128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0" name="Rectangle 152"/>
            <p:cNvSpPr>
              <a:spLocks noChangeArrowheads="1"/>
            </p:cNvSpPr>
            <p:nvPr/>
          </p:nvSpPr>
          <p:spPr bwMode="auto">
            <a:xfrm>
              <a:off x="1632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1" name="Rectangle 153"/>
            <p:cNvSpPr>
              <a:spLocks noChangeArrowheads="1"/>
            </p:cNvSpPr>
            <p:nvPr/>
          </p:nvSpPr>
          <p:spPr bwMode="auto">
            <a:xfrm>
              <a:off x="2256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" name="Rectangle 154"/>
            <p:cNvSpPr>
              <a:spLocks noChangeArrowheads="1"/>
            </p:cNvSpPr>
            <p:nvPr/>
          </p:nvSpPr>
          <p:spPr bwMode="auto">
            <a:xfrm>
              <a:off x="2880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3" name="Rectangle 155"/>
            <p:cNvSpPr>
              <a:spLocks noChangeArrowheads="1"/>
            </p:cNvSpPr>
            <p:nvPr/>
          </p:nvSpPr>
          <p:spPr bwMode="auto">
            <a:xfrm>
              <a:off x="3504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4" name="Rectangle 156"/>
            <p:cNvSpPr>
              <a:spLocks noChangeArrowheads="1"/>
            </p:cNvSpPr>
            <p:nvPr/>
          </p:nvSpPr>
          <p:spPr bwMode="auto">
            <a:xfrm>
              <a:off x="4128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45" name="Group 157"/>
          <p:cNvGrpSpPr>
            <a:grpSpLocks/>
          </p:cNvGrpSpPr>
          <p:nvPr/>
        </p:nvGrpSpPr>
        <p:grpSpPr bwMode="auto">
          <a:xfrm>
            <a:off x="2749550" y="2119853"/>
            <a:ext cx="3051175" cy="2286000"/>
            <a:chOff x="1632" y="576"/>
            <a:chExt cx="3024" cy="2400"/>
          </a:xfrm>
        </p:grpSpPr>
        <p:sp>
          <p:nvSpPr>
            <p:cNvPr id="46" name="Rectangle 158"/>
            <p:cNvSpPr>
              <a:spLocks noChangeArrowheads="1"/>
            </p:cNvSpPr>
            <p:nvPr/>
          </p:nvSpPr>
          <p:spPr bwMode="auto">
            <a:xfrm>
              <a:off x="1632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7" name="Rectangle 159"/>
            <p:cNvSpPr>
              <a:spLocks noChangeArrowheads="1"/>
            </p:cNvSpPr>
            <p:nvPr/>
          </p:nvSpPr>
          <p:spPr bwMode="auto">
            <a:xfrm>
              <a:off x="2256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8" name="Rectangle 160"/>
            <p:cNvSpPr>
              <a:spLocks noChangeArrowheads="1"/>
            </p:cNvSpPr>
            <p:nvPr/>
          </p:nvSpPr>
          <p:spPr bwMode="auto">
            <a:xfrm>
              <a:off x="2880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9" name="Rectangle 161"/>
            <p:cNvSpPr>
              <a:spLocks noChangeArrowheads="1"/>
            </p:cNvSpPr>
            <p:nvPr/>
          </p:nvSpPr>
          <p:spPr bwMode="auto">
            <a:xfrm>
              <a:off x="3504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0" name="Rectangle 162"/>
            <p:cNvSpPr>
              <a:spLocks noChangeArrowheads="1"/>
            </p:cNvSpPr>
            <p:nvPr/>
          </p:nvSpPr>
          <p:spPr bwMode="auto">
            <a:xfrm>
              <a:off x="4128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1" name="Rectangle 163"/>
            <p:cNvSpPr>
              <a:spLocks noChangeArrowheads="1"/>
            </p:cNvSpPr>
            <p:nvPr/>
          </p:nvSpPr>
          <p:spPr bwMode="auto">
            <a:xfrm>
              <a:off x="1632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2" name="Rectangle 164"/>
            <p:cNvSpPr>
              <a:spLocks noChangeArrowheads="1"/>
            </p:cNvSpPr>
            <p:nvPr/>
          </p:nvSpPr>
          <p:spPr bwMode="auto">
            <a:xfrm>
              <a:off x="2256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3" name="Rectangle 165"/>
            <p:cNvSpPr>
              <a:spLocks noChangeArrowheads="1"/>
            </p:cNvSpPr>
            <p:nvPr/>
          </p:nvSpPr>
          <p:spPr bwMode="auto">
            <a:xfrm>
              <a:off x="2880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4" name="Rectangle 166"/>
            <p:cNvSpPr>
              <a:spLocks noChangeArrowheads="1"/>
            </p:cNvSpPr>
            <p:nvPr/>
          </p:nvSpPr>
          <p:spPr bwMode="auto">
            <a:xfrm>
              <a:off x="3504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5" name="Rectangle 167"/>
            <p:cNvSpPr>
              <a:spLocks noChangeArrowheads="1"/>
            </p:cNvSpPr>
            <p:nvPr/>
          </p:nvSpPr>
          <p:spPr bwMode="auto">
            <a:xfrm>
              <a:off x="4128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6" name="Rectangle 168"/>
            <p:cNvSpPr>
              <a:spLocks noChangeArrowheads="1"/>
            </p:cNvSpPr>
            <p:nvPr/>
          </p:nvSpPr>
          <p:spPr bwMode="auto">
            <a:xfrm>
              <a:off x="1632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7" name="Rectangle 169"/>
            <p:cNvSpPr>
              <a:spLocks noChangeArrowheads="1"/>
            </p:cNvSpPr>
            <p:nvPr/>
          </p:nvSpPr>
          <p:spPr bwMode="auto">
            <a:xfrm>
              <a:off x="2256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8" name="Rectangle 170"/>
            <p:cNvSpPr>
              <a:spLocks noChangeArrowheads="1"/>
            </p:cNvSpPr>
            <p:nvPr/>
          </p:nvSpPr>
          <p:spPr bwMode="auto">
            <a:xfrm>
              <a:off x="2880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9" name="Rectangle 171"/>
            <p:cNvSpPr>
              <a:spLocks noChangeArrowheads="1"/>
            </p:cNvSpPr>
            <p:nvPr/>
          </p:nvSpPr>
          <p:spPr bwMode="auto">
            <a:xfrm>
              <a:off x="3504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0" name="Rectangle 172"/>
            <p:cNvSpPr>
              <a:spLocks noChangeArrowheads="1"/>
            </p:cNvSpPr>
            <p:nvPr/>
          </p:nvSpPr>
          <p:spPr bwMode="auto">
            <a:xfrm>
              <a:off x="4128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1" name="Rectangle 173"/>
            <p:cNvSpPr>
              <a:spLocks noChangeArrowheads="1"/>
            </p:cNvSpPr>
            <p:nvPr/>
          </p:nvSpPr>
          <p:spPr bwMode="auto">
            <a:xfrm>
              <a:off x="1632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2" name="Rectangle 174"/>
            <p:cNvSpPr>
              <a:spLocks noChangeArrowheads="1"/>
            </p:cNvSpPr>
            <p:nvPr/>
          </p:nvSpPr>
          <p:spPr bwMode="auto">
            <a:xfrm>
              <a:off x="2256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3" name="Rectangle 175"/>
            <p:cNvSpPr>
              <a:spLocks noChangeArrowheads="1"/>
            </p:cNvSpPr>
            <p:nvPr/>
          </p:nvSpPr>
          <p:spPr bwMode="auto">
            <a:xfrm>
              <a:off x="2880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4" name="Rectangle 176"/>
            <p:cNvSpPr>
              <a:spLocks noChangeArrowheads="1"/>
            </p:cNvSpPr>
            <p:nvPr/>
          </p:nvSpPr>
          <p:spPr bwMode="auto">
            <a:xfrm>
              <a:off x="3504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5" name="Rectangle 177"/>
            <p:cNvSpPr>
              <a:spLocks noChangeArrowheads="1"/>
            </p:cNvSpPr>
            <p:nvPr/>
          </p:nvSpPr>
          <p:spPr bwMode="auto">
            <a:xfrm>
              <a:off x="4128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66" name="Group 178"/>
          <p:cNvGrpSpPr>
            <a:grpSpLocks/>
          </p:cNvGrpSpPr>
          <p:nvPr/>
        </p:nvGrpSpPr>
        <p:grpSpPr bwMode="auto">
          <a:xfrm>
            <a:off x="2479675" y="2332578"/>
            <a:ext cx="3051175" cy="2284413"/>
            <a:chOff x="1632" y="576"/>
            <a:chExt cx="3024" cy="2400"/>
          </a:xfrm>
        </p:grpSpPr>
        <p:sp>
          <p:nvSpPr>
            <p:cNvPr id="67" name="Rectangle 179"/>
            <p:cNvSpPr>
              <a:spLocks noChangeArrowheads="1"/>
            </p:cNvSpPr>
            <p:nvPr/>
          </p:nvSpPr>
          <p:spPr bwMode="auto">
            <a:xfrm>
              <a:off x="1632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8" name="Rectangle 180"/>
            <p:cNvSpPr>
              <a:spLocks noChangeArrowheads="1"/>
            </p:cNvSpPr>
            <p:nvPr/>
          </p:nvSpPr>
          <p:spPr bwMode="auto">
            <a:xfrm>
              <a:off x="2256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9" name="Rectangle 181"/>
            <p:cNvSpPr>
              <a:spLocks noChangeArrowheads="1"/>
            </p:cNvSpPr>
            <p:nvPr/>
          </p:nvSpPr>
          <p:spPr bwMode="auto">
            <a:xfrm>
              <a:off x="2880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0" name="Rectangle 182"/>
            <p:cNvSpPr>
              <a:spLocks noChangeArrowheads="1"/>
            </p:cNvSpPr>
            <p:nvPr/>
          </p:nvSpPr>
          <p:spPr bwMode="auto">
            <a:xfrm>
              <a:off x="3504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1" name="Rectangle 183"/>
            <p:cNvSpPr>
              <a:spLocks noChangeArrowheads="1"/>
            </p:cNvSpPr>
            <p:nvPr/>
          </p:nvSpPr>
          <p:spPr bwMode="auto">
            <a:xfrm>
              <a:off x="4128" y="57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2" name="Rectangle 184"/>
            <p:cNvSpPr>
              <a:spLocks noChangeArrowheads="1"/>
            </p:cNvSpPr>
            <p:nvPr/>
          </p:nvSpPr>
          <p:spPr bwMode="auto">
            <a:xfrm>
              <a:off x="1632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3" name="Rectangle 185"/>
            <p:cNvSpPr>
              <a:spLocks noChangeArrowheads="1"/>
            </p:cNvSpPr>
            <p:nvPr/>
          </p:nvSpPr>
          <p:spPr bwMode="auto">
            <a:xfrm>
              <a:off x="2256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4" name="Rectangle 186"/>
            <p:cNvSpPr>
              <a:spLocks noChangeArrowheads="1"/>
            </p:cNvSpPr>
            <p:nvPr/>
          </p:nvSpPr>
          <p:spPr bwMode="auto">
            <a:xfrm>
              <a:off x="2880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5" name="Rectangle 187"/>
            <p:cNvSpPr>
              <a:spLocks noChangeArrowheads="1"/>
            </p:cNvSpPr>
            <p:nvPr/>
          </p:nvSpPr>
          <p:spPr bwMode="auto">
            <a:xfrm>
              <a:off x="3504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6" name="Rectangle 188"/>
            <p:cNvSpPr>
              <a:spLocks noChangeArrowheads="1"/>
            </p:cNvSpPr>
            <p:nvPr/>
          </p:nvSpPr>
          <p:spPr bwMode="auto">
            <a:xfrm>
              <a:off x="4128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7" name="Rectangle 189"/>
            <p:cNvSpPr>
              <a:spLocks noChangeArrowheads="1"/>
            </p:cNvSpPr>
            <p:nvPr/>
          </p:nvSpPr>
          <p:spPr bwMode="auto">
            <a:xfrm>
              <a:off x="1632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8" name="Rectangle 190"/>
            <p:cNvSpPr>
              <a:spLocks noChangeArrowheads="1"/>
            </p:cNvSpPr>
            <p:nvPr/>
          </p:nvSpPr>
          <p:spPr bwMode="auto">
            <a:xfrm>
              <a:off x="2256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9" name="Rectangle 191"/>
            <p:cNvSpPr>
              <a:spLocks noChangeArrowheads="1"/>
            </p:cNvSpPr>
            <p:nvPr/>
          </p:nvSpPr>
          <p:spPr bwMode="auto">
            <a:xfrm>
              <a:off x="2880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0" name="Rectangle 192"/>
            <p:cNvSpPr>
              <a:spLocks noChangeArrowheads="1"/>
            </p:cNvSpPr>
            <p:nvPr/>
          </p:nvSpPr>
          <p:spPr bwMode="auto">
            <a:xfrm>
              <a:off x="3504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1" name="Rectangle 193"/>
            <p:cNvSpPr>
              <a:spLocks noChangeArrowheads="1"/>
            </p:cNvSpPr>
            <p:nvPr/>
          </p:nvSpPr>
          <p:spPr bwMode="auto">
            <a:xfrm>
              <a:off x="4128" y="182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2" name="Rectangle 194"/>
            <p:cNvSpPr>
              <a:spLocks noChangeArrowheads="1"/>
            </p:cNvSpPr>
            <p:nvPr/>
          </p:nvSpPr>
          <p:spPr bwMode="auto">
            <a:xfrm>
              <a:off x="1632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3" name="Rectangle 195"/>
            <p:cNvSpPr>
              <a:spLocks noChangeArrowheads="1"/>
            </p:cNvSpPr>
            <p:nvPr/>
          </p:nvSpPr>
          <p:spPr bwMode="auto">
            <a:xfrm>
              <a:off x="2256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Rectangle 196"/>
            <p:cNvSpPr>
              <a:spLocks noChangeArrowheads="1"/>
            </p:cNvSpPr>
            <p:nvPr/>
          </p:nvSpPr>
          <p:spPr bwMode="auto">
            <a:xfrm>
              <a:off x="2880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5" name="Rectangle 197"/>
            <p:cNvSpPr>
              <a:spLocks noChangeArrowheads="1"/>
            </p:cNvSpPr>
            <p:nvPr/>
          </p:nvSpPr>
          <p:spPr bwMode="auto">
            <a:xfrm>
              <a:off x="3504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6" name="Rectangle 198"/>
            <p:cNvSpPr>
              <a:spLocks noChangeArrowheads="1"/>
            </p:cNvSpPr>
            <p:nvPr/>
          </p:nvSpPr>
          <p:spPr bwMode="auto">
            <a:xfrm>
              <a:off x="4128" y="244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87" name="Line 199"/>
          <p:cNvSpPr>
            <a:spLocks noChangeShapeType="1"/>
          </p:cNvSpPr>
          <p:nvPr/>
        </p:nvSpPr>
        <p:spPr bwMode="auto">
          <a:xfrm>
            <a:off x="2209800" y="5417091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" name="Text Box 200"/>
          <p:cNvSpPr txBox="1">
            <a:spLocks noChangeArrowheads="1"/>
          </p:cNvSpPr>
          <p:nvPr/>
        </p:nvSpPr>
        <p:spPr bwMode="auto">
          <a:xfrm>
            <a:off x="3124200" y="5493291"/>
            <a:ext cx="13398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Time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Sale Month</a:t>
            </a:r>
          </a:p>
        </p:txBody>
      </p:sp>
      <p:sp>
        <p:nvSpPr>
          <p:cNvPr id="89" name="Line 201"/>
          <p:cNvSpPr>
            <a:spLocks noChangeShapeType="1"/>
          </p:cNvSpPr>
          <p:nvPr/>
        </p:nvSpPr>
        <p:spPr bwMode="auto">
          <a:xfrm>
            <a:off x="1463675" y="2705641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" name="Text Box 202"/>
          <p:cNvSpPr txBox="1">
            <a:spLocks noChangeArrowheads="1"/>
          </p:cNvSpPr>
          <p:nvPr/>
        </p:nvSpPr>
        <p:spPr bwMode="auto">
          <a:xfrm>
            <a:off x="304800" y="3359691"/>
            <a:ext cx="12350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Customer Location</a:t>
            </a:r>
          </a:p>
        </p:txBody>
      </p:sp>
      <p:sp>
        <p:nvSpPr>
          <p:cNvPr id="91" name="Line 203"/>
          <p:cNvSpPr>
            <a:spLocks noChangeShapeType="1"/>
          </p:cNvSpPr>
          <p:nvPr/>
        </p:nvSpPr>
        <p:spPr bwMode="auto">
          <a:xfrm flipV="1">
            <a:off x="1295400" y="1410241"/>
            <a:ext cx="1219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" name="Text Box 204"/>
          <p:cNvSpPr txBox="1">
            <a:spLocks noChangeArrowheads="1"/>
          </p:cNvSpPr>
          <p:nvPr/>
        </p:nvSpPr>
        <p:spPr bwMode="auto">
          <a:xfrm rot="19192756">
            <a:off x="1174750" y="1486441"/>
            <a:ext cx="1111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Category</a:t>
            </a:r>
          </a:p>
        </p:txBody>
      </p:sp>
      <p:sp>
        <p:nvSpPr>
          <p:cNvPr id="93" name="Text Box 205"/>
          <p:cNvSpPr txBox="1">
            <a:spLocks noChangeArrowheads="1"/>
          </p:cNvSpPr>
          <p:nvPr/>
        </p:nvSpPr>
        <p:spPr bwMode="auto">
          <a:xfrm>
            <a:off x="1736725" y="2589753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CA</a:t>
            </a:r>
          </a:p>
        </p:txBody>
      </p:sp>
      <p:sp>
        <p:nvSpPr>
          <p:cNvPr id="94" name="Text Box 206"/>
          <p:cNvSpPr txBox="1">
            <a:spLocks noChangeArrowheads="1"/>
          </p:cNvSpPr>
          <p:nvPr/>
        </p:nvSpPr>
        <p:spPr bwMode="auto">
          <a:xfrm>
            <a:off x="1736725" y="3191416"/>
            <a:ext cx="438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MI</a:t>
            </a:r>
          </a:p>
        </p:txBody>
      </p:sp>
      <p:sp>
        <p:nvSpPr>
          <p:cNvPr id="95" name="Text Box 207"/>
          <p:cNvSpPr txBox="1">
            <a:spLocks noChangeArrowheads="1"/>
          </p:cNvSpPr>
          <p:nvPr/>
        </p:nvSpPr>
        <p:spPr bwMode="auto">
          <a:xfrm>
            <a:off x="1736725" y="3793078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NY</a:t>
            </a:r>
          </a:p>
        </p:txBody>
      </p:sp>
      <p:sp>
        <p:nvSpPr>
          <p:cNvPr id="96" name="Text Box 208"/>
          <p:cNvSpPr txBox="1">
            <a:spLocks noChangeArrowheads="1"/>
          </p:cNvSpPr>
          <p:nvPr/>
        </p:nvSpPr>
        <p:spPr bwMode="auto">
          <a:xfrm>
            <a:off x="1736725" y="4396328"/>
            <a:ext cx="476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TX</a:t>
            </a:r>
          </a:p>
        </p:txBody>
      </p:sp>
      <p:sp>
        <p:nvSpPr>
          <p:cNvPr id="97" name="Text Box 209"/>
          <p:cNvSpPr txBox="1">
            <a:spLocks noChangeArrowheads="1"/>
          </p:cNvSpPr>
          <p:nvPr/>
        </p:nvSpPr>
        <p:spPr bwMode="auto">
          <a:xfrm>
            <a:off x="2117725" y="4875753"/>
            <a:ext cx="552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Jan</a:t>
            </a:r>
          </a:p>
        </p:txBody>
      </p:sp>
      <p:sp>
        <p:nvSpPr>
          <p:cNvPr id="98" name="Text Box 210"/>
          <p:cNvSpPr txBox="1">
            <a:spLocks noChangeArrowheads="1"/>
          </p:cNvSpPr>
          <p:nvPr/>
        </p:nvSpPr>
        <p:spPr bwMode="auto">
          <a:xfrm>
            <a:off x="2819400" y="4875753"/>
            <a:ext cx="577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Feb</a:t>
            </a:r>
          </a:p>
        </p:txBody>
      </p:sp>
      <p:sp>
        <p:nvSpPr>
          <p:cNvPr id="99" name="Text Box 211"/>
          <p:cNvSpPr txBox="1">
            <a:spLocks noChangeArrowheads="1"/>
          </p:cNvSpPr>
          <p:nvPr/>
        </p:nvSpPr>
        <p:spPr bwMode="auto">
          <a:xfrm>
            <a:off x="3505200" y="4875753"/>
            <a:ext cx="577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Mar</a:t>
            </a:r>
          </a:p>
        </p:txBody>
      </p:sp>
      <p:sp>
        <p:nvSpPr>
          <p:cNvPr id="100" name="Text Box 212"/>
          <p:cNvSpPr txBox="1">
            <a:spLocks noChangeArrowheads="1"/>
          </p:cNvSpPr>
          <p:nvPr/>
        </p:nvSpPr>
        <p:spPr bwMode="auto">
          <a:xfrm>
            <a:off x="4114800" y="4875753"/>
            <a:ext cx="5397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Apr</a:t>
            </a:r>
          </a:p>
        </p:txBody>
      </p:sp>
      <p:sp>
        <p:nvSpPr>
          <p:cNvPr id="101" name="Text Box 213"/>
          <p:cNvSpPr txBox="1">
            <a:spLocks noChangeArrowheads="1"/>
          </p:cNvSpPr>
          <p:nvPr/>
        </p:nvSpPr>
        <p:spPr bwMode="auto">
          <a:xfrm>
            <a:off x="4724400" y="4875753"/>
            <a:ext cx="6159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May</a:t>
            </a:r>
          </a:p>
        </p:txBody>
      </p:sp>
      <p:sp>
        <p:nvSpPr>
          <p:cNvPr id="102" name="Text Box 214"/>
          <p:cNvSpPr txBox="1">
            <a:spLocks noChangeArrowheads="1"/>
          </p:cNvSpPr>
          <p:nvPr/>
        </p:nvSpPr>
        <p:spPr bwMode="auto">
          <a:xfrm>
            <a:off x="1524000" y="2151603"/>
            <a:ext cx="7175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Race</a:t>
            </a:r>
          </a:p>
        </p:txBody>
      </p:sp>
      <p:sp>
        <p:nvSpPr>
          <p:cNvPr id="103" name="Text Box 215"/>
          <p:cNvSpPr txBox="1">
            <a:spLocks noChangeArrowheads="1"/>
          </p:cNvSpPr>
          <p:nvPr/>
        </p:nvSpPr>
        <p:spPr bwMode="auto">
          <a:xfrm>
            <a:off x="1828800" y="1923003"/>
            <a:ext cx="730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Road</a:t>
            </a:r>
          </a:p>
        </p:txBody>
      </p:sp>
      <p:sp>
        <p:nvSpPr>
          <p:cNvPr id="104" name="Text Box 216"/>
          <p:cNvSpPr txBox="1">
            <a:spLocks noChangeArrowheads="1"/>
          </p:cNvSpPr>
          <p:nvPr/>
        </p:nvSpPr>
        <p:spPr bwMode="auto">
          <a:xfrm>
            <a:off x="2133600" y="1694403"/>
            <a:ext cx="6667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MTB</a:t>
            </a:r>
          </a:p>
        </p:txBody>
      </p:sp>
      <p:sp>
        <p:nvSpPr>
          <p:cNvPr id="105" name="Text Box 217"/>
          <p:cNvSpPr txBox="1">
            <a:spLocks noChangeArrowheads="1"/>
          </p:cNvSpPr>
          <p:nvPr/>
        </p:nvSpPr>
        <p:spPr bwMode="auto">
          <a:xfrm>
            <a:off x="2432050" y="1465803"/>
            <a:ext cx="7683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Full S</a:t>
            </a:r>
          </a:p>
        </p:txBody>
      </p:sp>
      <p:sp>
        <p:nvSpPr>
          <p:cNvPr id="106" name="Text Box 218"/>
          <p:cNvSpPr txBox="1">
            <a:spLocks noChangeArrowheads="1"/>
          </p:cNvSpPr>
          <p:nvPr/>
        </p:nvSpPr>
        <p:spPr bwMode="auto">
          <a:xfrm>
            <a:off x="2667000" y="1237203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Arial" pitchFamily="34" charset="0"/>
              </a:rPr>
              <a:t>Hybrid</a:t>
            </a:r>
          </a:p>
        </p:txBody>
      </p:sp>
      <p:grpSp>
        <p:nvGrpSpPr>
          <p:cNvPr id="107" name="Group 219"/>
          <p:cNvGrpSpPr>
            <a:grpSpLocks/>
          </p:cNvGrpSpPr>
          <p:nvPr/>
        </p:nvGrpSpPr>
        <p:grpSpPr bwMode="auto">
          <a:xfrm>
            <a:off x="2209800" y="2532603"/>
            <a:ext cx="3051175" cy="2286000"/>
            <a:chOff x="1920" y="1619"/>
            <a:chExt cx="1922" cy="1440"/>
          </a:xfrm>
        </p:grpSpPr>
        <p:sp>
          <p:nvSpPr>
            <p:cNvPr id="108" name="Rectangle 220"/>
            <p:cNvSpPr>
              <a:spLocks noChangeArrowheads="1"/>
            </p:cNvSpPr>
            <p:nvPr/>
          </p:nvSpPr>
          <p:spPr bwMode="auto">
            <a:xfrm>
              <a:off x="1920" y="2742"/>
              <a:ext cx="336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880</a:t>
              </a:r>
            </a:p>
          </p:txBody>
        </p:sp>
        <p:sp>
          <p:nvSpPr>
            <p:cNvPr id="109" name="Rectangle 221"/>
            <p:cNvSpPr>
              <a:spLocks noChangeArrowheads="1"/>
            </p:cNvSpPr>
            <p:nvPr/>
          </p:nvSpPr>
          <p:spPr bwMode="auto">
            <a:xfrm>
              <a:off x="2317" y="2742"/>
              <a:ext cx="335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750</a:t>
              </a:r>
            </a:p>
          </p:txBody>
        </p:sp>
        <p:sp>
          <p:nvSpPr>
            <p:cNvPr id="110" name="Rectangle 222"/>
            <p:cNvSpPr>
              <a:spLocks noChangeArrowheads="1"/>
            </p:cNvSpPr>
            <p:nvPr/>
          </p:nvSpPr>
          <p:spPr bwMode="auto">
            <a:xfrm>
              <a:off x="2713" y="2742"/>
              <a:ext cx="336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935</a:t>
              </a:r>
            </a:p>
          </p:txBody>
        </p:sp>
        <p:sp>
          <p:nvSpPr>
            <p:cNvPr id="111" name="Rectangle 223"/>
            <p:cNvSpPr>
              <a:spLocks noChangeArrowheads="1"/>
            </p:cNvSpPr>
            <p:nvPr/>
          </p:nvSpPr>
          <p:spPr bwMode="auto">
            <a:xfrm>
              <a:off x="3110" y="2742"/>
              <a:ext cx="335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684</a:t>
              </a:r>
            </a:p>
          </p:txBody>
        </p:sp>
        <p:sp>
          <p:nvSpPr>
            <p:cNvPr id="112" name="Rectangle 224"/>
            <p:cNvSpPr>
              <a:spLocks noChangeArrowheads="1"/>
            </p:cNvSpPr>
            <p:nvPr/>
          </p:nvSpPr>
          <p:spPr bwMode="auto">
            <a:xfrm>
              <a:off x="3506" y="2742"/>
              <a:ext cx="336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993</a:t>
              </a:r>
            </a:p>
          </p:txBody>
        </p:sp>
        <p:sp>
          <p:nvSpPr>
            <p:cNvPr id="113" name="Rectangle 225"/>
            <p:cNvSpPr>
              <a:spLocks noChangeArrowheads="1"/>
            </p:cNvSpPr>
            <p:nvPr/>
          </p:nvSpPr>
          <p:spPr bwMode="auto">
            <a:xfrm>
              <a:off x="1920" y="2368"/>
              <a:ext cx="336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1011</a:t>
              </a:r>
            </a:p>
          </p:txBody>
        </p:sp>
        <p:sp>
          <p:nvSpPr>
            <p:cNvPr id="114" name="Rectangle 226"/>
            <p:cNvSpPr>
              <a:spLocks noChangeArrowheads="1"/>
            </p:cNvSpPr>
            <p:nvPr/>
          </p:nvSpPr>
          <p:spPr bwMode="auto">
            <a:xfrm>
              <a:off x="2317" y="2368"/>
              <a:ext cx="335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1257</a:t>
              </a:r>
            </a:p>
          </p:txBody>
        </p:sp>
        <p:sp>
          <p:nvSpPr>
            <p:cNvPr id="115" name="Rectangle 227"/>
            <p:cNvSpPr>
              <a:spLocks noChangeArrowheads="1"/>
            </p:cNvSpPr>
            <p:nvPr/>
          </p:nvSpPr>
          <p:spPr bwMode="auto">
            <a:xfrm>
              <a:off x="2713" y="2368"/>
              <a:ext cx="336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985</a:t>
              </a:r>
            </a:p>
          </p:txBody>
        </p:sp>
        <p:sp>
          <p:nvSpPr>
            <p:cNvPr id="116" name="Rectangle 228"/>
            <p:cNvSpPr>
              <a:spLocks noChangeArrowheads="1"/>
            </p:cNvSpPr>
            <p:nvPr/>
          </p:nvSpPr>
          <p:spPr bwMode="auto">
            <a:xfrm>
              <a:off x="3110" y="2368"/>
              <a:ext cx="335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874</a:t>
              </a:r>
            </a:p>
          </p:txBody>
        </p:sp>
        <p:sp>
          <p:nvSpPr>
            <p:cNvPr id="117" name="Rectangle 229"/>
            <p:cNvSpPr>
              <a:spLocks noChangeArrowheads="1"/>
            </p:cNvSpPr>
            <p:nvPr/>
          </p:nvSpPr>
          <p:spPr bwMode="auto">
            <a:xfrm>
              <a:off x="3506" y="2368"/>
              <a:ext cx="336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1256</a:t>
              </a:r>
            </a:p>
          </p:txBody>
        </p:sp>
        <p:sp>
          <p:nvSpPr>
            <p:cNvPr id="118" name="Rectangle 230"/>
            <p:cNvSpPr>
              <a:spLocks noChangeArrowheads="1"/>
            </p:cNvSpPr>
            <p:nvPr/>
          </p:nvSpPr>
          <p:spPr bwMode="auto">
            <a:xfrm>
              <a:off x="1920" y="1993"/>
              <a:ext cx="336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437</a:t>
              </a:r>
            </a:p>
          </p:txBody>
        </p:sp>
        <p:sp>
          <p:nvSpPr>
            <p:cNvPr id="119" name="Rectangle 231"/>
            <p:cNvSpPr>
              <a:spLocks noChangeArrowheads="1"/>
            </p:cNvSpPr>
            <p:nvPr/>
          </p:nvSpPr>
          <p:spPr bwMode="auto">
            <a:xfrm>
              <a:off x="2317" y="1993"/>
              <a:ext cx="335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579</a:t>
              </a:r>
            </a:p>
          </p:txBody>
        </p:sp>
        <p:sp>
          <p:nvSpPr>
            <p:cNvPr id="120" name="Rectangle 232"/>
            <p:cNvSpPr>
              <a:spLocks noChangeArrowheads="1"/>
            </p:cNvSpPr>
            <p:nvPr/>
          </p:nvSpPr>
          <p:spPr bwMode="auto">
            <a:xfrm>
              <a:off x="2713" y="1993"/>
              <a:ext cx="336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683</a:t>
              </a:r>
            </a:p>
          </p:txBody>
        </p:sp>
        <p:sp>
          <p:nvSpPr>
            <p:cNvPr id="121" name="Rectangle 233"/>
            <p:cNvSpPr>
              <a:spLocks noChangeArrowheads="1"/>
            </p:cNvSpPr>
            <p:nvPr/>
          </p:nvSpPr>
          <p:spPr bwMode="auto">
            <a:xfrm>
              <a:off x="3110" y="1993"/>
              <a:ext cx="335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873</a:t>
              </a:r>
            </a:p>
          </p:txBody>
        </p:sp>
        <p:sp>
          <p:nvSpPr>
            <p:cNvPr id="122" name="Rectangle 234"/>
            <p:cNvSpPr>
              <a:spLocks noChangeArrowheads="1"/>
            </p:cNvSpPr>
            <p:nvPr/>
          </p:nvSpPr>
          <p:spPr bwMode="auto">
            <a:xfrm>
              <a:off x="3506" y="1993"/>
              <a:ext cx="336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745</a:t>
              </a:r>
            </a:p>
          </p:txBody>
        </p:sp>
        <p:sp>
          <p:nvSpPr>
            <p:cNvPr id="123" name="Rectangle 235"/>
            <p:cNvSpPr>
              <a:spLocks noChangeArrowheads="1"/>
            </p:cNvSpPr>
            <p:nvPr/>
          </p:nvSpPr>
          <p:spPr bwMode="auto">
            <a:xfrm>
              <a:off x="1920" y="1619"/>
              <a:ext cx="336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1420</a:t>
              </a:r>
            </a:p>
          </p:txBody>
        </p:sp>
        <p:sp>
          <p:nvSpPr>
            <p:cNvPr id="124" name="Rectangle 236"/>
            <p:cNvSpPr>
              <a:spLocks noChangeArrowheads="1"/>
            </p:cNvSpPr>
            <p:nvPr/>
          </p:nvSpPr>
          <p:spPr bwMode="auto">
            <a:xfrm>
              <a:off x="2317" y="1619"/>
              <a:ext cx="335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1258</a:t>
              </a:r>
            </a:p>
          </p:txBody>
        </p:sp>
        <p:sp>
          <p:nvSpPr>
            <p:cNvPr id="125" name="Rectangle 237"/>
            <p:cNvSpPr>
              <a:spLocks noChangeArrowheads="1"/>
            </p:cNvSpPr>
            <p:nvPr/>
          </p:nvSpPr>
          <p:spPr bwMode="auto">
            <a:xfrm>
              <a:off x="2713" y="1619"/>
              <a:ext cx="336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1184</a:t>
              </a:r>
            </a:p>
          </p:txBody>
        </p:sp>
        <p:sp>
          <p:nvSpPr>
            <p:cNvPr id="126" name="Rectangle 238"/>
            <p:cNvSpPr>
              <a:spLocks noChangeArrowheads="1"/>
            </p:cNvSpPr>
            <p:nvPr/>
          </p:nvSpPr>
          <p:spPr bwMode="auto">
            <a:xfrm>
              <a:off x="3110" y="1619"/>
              <a:ext cx="335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1098</a:t>
              </a:r>
            </a:p>
          </p:txBody>
        </p:sp>
        <p:sp>
          <p:nvSpPr>
            <p:cNvPr id="127" name="Rectangle 239"/>
            <p:cNvSpPr>
              <a:spLocks noChangeArrowheads="1"/>
            </p:cNvSpPr>
            <p:nvPr/>
          </p:nvSpPr>
          <p:spPr bwMode="auto">
            <a:xfrm>
              <a:off x="3506" y="1619"/>
              <a:ext cx="336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  <a:cs typeface="Arial" pitchFamily="34" charset="0"/>
                </a:rPr>
                <a:t>1578</a:t>
              </a: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270171" y="4415831"/>
            <a:ext cx="26452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 cubes display measures about a fact.</a:t>
            </a:r>
          </a:p>
          <a:p>
            <a:r>
              <a:rPr lang="en-US" dirty="0" smtClean="0"/>
              <a:t>The attributes are cube dimensions.</a:t>
            </a:r>
          </a:p>
          <a:p>
            <a:r>
              <a:rPr lang="en-US" dirty="0" smtClean="0"/>
              <a:t>The cube browser displays subtotals or different slices of the cube.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Changes over Time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595503"/>
            <a:ext cx="8461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</a:t>
            </a:r>
          </a:p>
          <a:p>
            <a:r>
              <a:rPr lang="en-US" dirty="0"/>
              <a:t>  MEMBER [Measures].[Change] AS '[Measures].[Sale Price]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([Measures].[Sale Price], [Year].</a:t>
            </a:r>
            <a:r>
              <a:rPr lang="en-US" dirty="0" err="1">
                <a:solidFill>
                  <a:schemeClr val="accent2"/>
                </a:solidFill>
              </a:rPr>
              <a:t>PrevMember</a:t>
            </a:r>
            <a:r>
              <a:rPr lang="en-US" dirty="0"/>
              <a:t>)'</a:t>
            </a:r>
          </a:p>
          <a:p>
            <a:r>
              <a:rPr lang="en-US" dirty="0"/>
              <a:t>SELECT </a:t>
            </a:r>
          </a:p>
          <a:p>
            <a:r>
              <a:rPr lang="en-US" dirty="0"/>
              <a:t>{ [Measures].[Sale Price], [Measures].[Change] } ON COLUMNS,</a:t>
            </a:r>
          </a:p>
          <a:p>
            <a:r>
              <a:rPr lang="en-US" dirty="0"/>
              <a:t>{ [Date Hierarchy].[Year].Children } ON ROWS</a:t>
            </a:r>
          </a:p>
          <a:p>
            <a:r>
              <a:rPr lang="en-US" dirty="0"/>
              <a:t>FROM [RT Sales]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096" y="1146048"/>
            <a:ext cx="663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totals sales by year and show the change from year-to-year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85860"/>
              </p:ext>
            </p:extLst>
          </p:nvPr>
        </p:nvGraphicFramePr>
        <p:xfrm>
          <a:off x="2175955" y="3757125"/>
          <a:ext cx="5029519" cy="17115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6135"/>
                <a:gridCol w="1676135"/>
                <a:gridCol w="1677249"/>
              </a:tblGrid>
              <a:tr h="294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</a:rPr>
                        <a:t>Year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>
                          <a:effectLst/>
                        </a:rPr>
                        <a:t>Sale Price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</a:rPr>
                        <a:t>Change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 smtClean="0">
                          <a:effectLst/>
                        </a:rPr>
                        <a:t>Calendar 1994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 smtClean="0">
                          <a:effectLst/>
                        </a:rPr>
                        <a:t>2555013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 smtClean="0">
                          <a:effectLst/>
                        </a:rPr>
                        <a:t>2555013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 smtClean="0">
                          <a:effectLst/>
                        </a:rPr>
                        <a:t>Calendar 1995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 smtClean="0">
                          <a:effectLst/>
                        </a:rPr>
                        <a:t>2958210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 smtClean="0">
                          <a:effectLst/>
                        </a:rPr>
                        <a:t>403197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 smtClean="0">
                          <a:effectLst/>
                        </a:rPr>
                        <a:t>Calendar 1996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4050860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1092650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Calendar</a:t>
                      </a:r>
                      <a:r>
                        <a:rPr lang="en-US" sz="1900" kern="10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1997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5358120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1307260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  <a:tr h="274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… </a:t>
                      </a: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361" marR="120361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872" y="5815584"/>
            <a:ext cx="671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Similar functions: </a:t>
            </a:r>
            <a:r>
              <a:rPr lang="en-US" dirty="0" err="1" smtClean="0">
                <a:solidFill>
                  <a:schemeClr val="accent1"/>
                </a:solidFill>
              </a:rPr>
              <a:t>NextMember</a:t>
            </a:r>
            <a:r>
              <a:rPr lang="en-US" dirty="0" smtClean="0">
                <a:solidFill>
                  <a:schemeClr val="accent1"/>
                </a:solidFill>
              </a:rPr>
              <a:t>, Lag, and Lead.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Note that </a:t>
            </a:r>
            <a:r>
              <a:rPr lang="en-US" dirty="0" err="1" smtClean="0">
                <a:solidFill>
                  <a:schemeClr val="accent1"/>
                </a:solidFill>
              </a:rPr>
              <a:t>PrevMember</a:t>
            </a:r>
            <a:r>
              <a:rPr lang="en-US" dirty="0" smtClean="0">
                <a:solidFill>
                  <a:schemeClr val="accent1"/>
                </a:solidFill>
              </a:rPr>
              <a:t>, Lag(1), and Lead(-1) all return the same value.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7120" y="310896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MDX assumes rows before the first are zero.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6620256" y="3524459"/>
            <a:ext cx="816864" cy="645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2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ParallelPeriod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" y="1595503"/>
            <a:ext cx="902208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WITH </a:t>
            </a:r>
          </a:p>
          <a:p>
            <a:r>
              <a:rPr lang="en-US" sz="1600" dirty="0"/>
              <a:t>  MEMBER [Measures].[</a:t>
            </a:r>
            <a:r>
              <a:rPr lang="en-US" sz="1600" dirty="0" err="1"/>
              <a:t>ParQtr</a:t>
            </a:r>
            <a:r>
              <a:rPr lang="en-US" sz="1600" dirty="0"/>
              <a:t>] AS </a:t>
            </a:r>
          </a:p>
          <a:p>
            <a:r>
              <a:rPr lang="en-US" sz="1600" dirty="0"/>
              <a:t>    '(  [Measures].[Sale Price],  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err="1" smtClean="0"/>
              <a:t>ParallelPeriod</a:t>
            </a:r>
            <a:r>
              <a:rPr lang="en-US" sz="1600" dirty="0" smtClean="0"/>
              <a:t> </a:t>
            </a:r>
            <a:r>
              <a:rPr lang="en-US" sz="1600" dirty="0"/>
              <a:t>( [Date Hierarchy].[Year -  Quarter -  Month -  Date].[Quarter], 1    ) )'</a:t>
            </a:r>
          </a:p>
          <a:p>
            <a:r>
              <a:rPr lang="en-US" sz="1600" dirty="0"/>
              <a:t> SELECT NON EMPTY </a:t>
            </a:r>
          </a:p>
          <a:p>
            <a:r>
              <a:rPr lang="en-US" sz="1600" dirty="0"/>
              <a:t>  { [Measures].[Sale Price], [Measures].[</a:t>
            </a:r>
            <a:r>
              <a:rPr lang="en-US" sz="1600" dirty="0" err="1"/>
              <a:t>ParQtr</a:t>
            </a:r>
            <a:r>
              <a:rPr lang="en-US" sz="1600" dirty="0"/>
              <a:t>] } ON COLUMNS, </a:t>
            </a:r>
          </a:p>
          <a:p>
            <a:r>
              <a:rPr lang="en-US" sz="1600" dirty="0"/>
              <a:t>NON EMPTY </a:t>
            </a:r>
          </a:p>
          <a:p>
            <a:r>
              <a:rPr lang="en-US" sz="1600" dirty="0"/>
              <a:t>  { ([Date Hierarchy].[Year -  Quarter -  Month -  Date].[Month].ALLMEMBERS ) }  ON ROWS </a:t>
            </a:r>
          </a:p>
          <a:p>
            <a:r>
              <a:rPr lang="en-US" sz="1600" dirty="0"/>
              <a:t>FROM [RT Sales]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912" y="1146048"/>
            <a:ext cx="838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Monthly sales totals and compare to the matching month in the prior quarter.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777288"/>
              </p:ext>
            </p:extLst>
          </p:nvPr>
        </p:nvGraphicFramePr>
        <p:xfrm>
          <a:off x="486727" y="4070466"/>
          <a:ext cx="6947469" cy="24229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3958"/>
                <a:gridCol w="1221412"/>
                <a:gridCol w="1135949"/>
                <a:gridCol w="1512866"/>
                <a:gridCol w="1403284"/>
              </a:tblGrid>
              <a:tr h="3103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Year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>
                          <a:effectLst/>
                        </a:rPr>
                        <a:t>Quarter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>
                          <a:effectLst/>
                        </a:rPr>
                        <a:t>Month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Sale Price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ParQtr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</a:tr>
              <a:tr h="283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Quarter 1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January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215836.97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(null)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</a:tr>
              <a:tr h="283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Quarter 1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 smtClean="0">
                          <a:effectLst/>
                        </a:rPr>
                        <a:t>February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205952.48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(null)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</a:tr>
              <a:tr h="283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Quarter </a:t>
                      </a:r>
                      <a:r>
                        <a:rPr lang="en-US" sz="1800" kern="1000" dirty="0" smtClean="0">
                          <a:effectLst/>
                        </a:rPr>
                        <a:t>1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 smtClean="0">
                          <a:effectLst/>
                        </a:rPr>
                        <a:t>March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211128.77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(null)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</a:tr>
              <a:tr h="283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Quarter </a:t>
                      </a:r>
                      <a:r>
                        <a:rPr lang="en-US" sz="1800" kern="1000" dirty="0" smtClean="0">
                          <a:effectLst/>
                        </a:rPr>
                        <a:t>2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 smtClean="0">
                          <a:effectLst/>
                        </a:rPr>
                        <a:t>April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188159.83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215836.97</a:t>
                      </a:r>
                    </a:p>
                  </a:txBody>
                  <a:tcPr marL="126967" marR="126967" marT="0" marB="0"/>
                </a:tc>
              </a:tr>
              <a:tr h="283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Calendar 1994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Quarter </a:t>
                      </a:r>
                      <a:r>
                        <a:rPr lang="en-US" sz="1800" kern="1000" dirty="0" smtClean="0">
                          <a:effectLst/>
                        </a:rPr>
                        <a:t>2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 smtClean="0">
                          <a:effectLst/>
                        </a:rPr>
                        <a:t>May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225387.63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205952.48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</a:tr>
              <a:tr h="283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Calendar 1994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Quarter </a:t>
                      </a:r>
                      <a:r>
                        <a:rPr lang="en-US" sz="1800" kern="1000" dirty="0" smtClean="0">
                          <a:effectLst/>
                        </a:rPr>
                        <a:t>2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 smtClean="0">
                          <a:effectLst/>
                        </a:rPr>
                        <a:t>June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210278.66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211128.77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</a:tr>
              <a:tr h="283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… 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 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 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 </a:t>
                      </a:r>
                      <a:endParaRPr lang="en-US" sz="20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 </a:t>
                      </a:r>
                      <a:endParaRPr lang="en-US" sz="20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6967" marR="1269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5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ParallelPeriod</a:t>
            </a:r>
            <a:r>
              <a:rPr lang="en-US" dirty="0" smtClean="0"/>
              <a:t> Comments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6032" y="1300448"/>
            <a:ext cx="8558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MEMBER [Measures].[</a:t>
            </a:r>
            <a:r>
              <a:rPr lang="en-US" dirty="0" err="1"/>
              <a:t>ParQtr</a:t>
            </a:r>
            <a:r>
              <a:rPr lang="en-US" dirty="0"/>
              <a:t>] AS </a:t>
            </a:r>
          </a:p>
          <a:p>
            <a:r>
              <a:rPr lang="en-US" dirty="0"/>
              <a:t>    '(  [Measures].[Sale Price],  </a:t>
            </a:r>
          </a:p>
          <a:p>
            <a:r>
              <a:rPr lang="en-US" dirty="0" smtClean="0"/>
              <a:t>             </a:t>
            </a:r>
            <a:r>
              <a:rPr lang="en-US" dirty="0" err="1" smtClean="0"/>
              <a:t>ParallelPeriod</a:t>
            </a:r>
            <a:r>
              <a:rPr lang="en-US" dirty="0" smtClean="0"/>
              <a:t> </a:t>
            </a:r>
            <a:r>
              <a:rPr lang="en-US" dirty="0"/>
              <a:t>( [Date Hierarchy].[Year -  Quarter -  Month -  Date].[Quarter], 1    ) )'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256" y="2535936"/>
            <a:ext cx="7356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function returns members in a parallel section of the tree/hierarchy.</a:t>
            </a:r>
          </a:p>
          <a:p>
            <a:r>
              <a:rPr lang="en-US" dirty="0" smtClean="0"/>
              <a:t>The function supports three parameters but can work with none by defaults.</a:t>
            </a:r>
          </a:p>
          <a:p>
            <a:r>
              <a:rPr lang="en-US" dirty="0" smtClean="0"/>
              <a:t>The first is the level—usually one above the detail level.</a:t>
            </a:r>
          </a:p>
          <a:p>
            <a:r>
              <a:rPr lang="en-US" dirty="0" smtClean="0"/>
              <a:t>The second is the number to go back.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3728" y="420624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35936" y="4023360"/>
            <a:ext cx="1022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January</a:t>
            </a:r>
          </a:p>
          <a:p>
            <a:r>
              <a:rPr lang="en-US" dirty="0" smtClean="0"/>
              <a:t>February</a:t>
            </a:r>
          </a:p>
          <a:p>
            <a:r>
              <a:rPr lang="en-US" dirty="0" smtClean="0"/>
              <a:t>March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33728" y="52059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35936" y="5023104"/>
            <a:ext cx="625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</a:t>
            </a:r>
          </a:p>
          <a:p>
            <a:r>
              <a:rPr lang="en-US" dirty="0" smtClean="0"/>
              <a:t>May</a:t>
            </a:r>
          </a:p>
          <a:p>
            <a:r>
              <a:rPr lang="en-US" dirty="0" smtClean="0"/>
              <a:t>June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7952" y="4645152"/>
            <a:ext cx="161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Quarter, 1 back</a:t>
            </a:r>
            <a:endParaRPr lang="en-US" i="1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>
            <a:endCxn id="9" idx="3"/>
          </p:cNvCxnSpPr>
          <p:nvPr/>
        </p:nvCxnSpPr>
        <p:spPr>
          <a:xfrm flipH="1">
            <a:off x="2090904" y="5254752"/>
            <a:ext cx="445032" cy="135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2"/>
          </p:cNvCxnSpPr>
          <p:nvPr/>
        </p:nvCxnSpPr>
        <p:spPr>
          <a:xfrm flipH="1" flipV="1">
            <a:off x="1862316" y="4575572"/>
            <a:ext cx="198132" cy="398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84448" y="4291584"/>
            <a:ext cx="731520" cy="1024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84448" y="4572000"/>
            <a:ext cx="731520" cy="1024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4448" y="4852416"/>
            <a:ext cx="731520" cy="1024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06112" y="4803648"/>
            <a:ext cx="328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Parallel values from prior quarter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MDX Functions (partial list)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636849"/>
              </p:ext>
            </p:extLst>
          </p:nvPr>
        </p:nvGraphicFramePr>
        <p:xfrm>
          <a:off x="1548384" y="1151826"/>
          <a:ext cx="6778752" cy="5303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17202"/>
                <a:gridCol w="1554587"/>
                <a:gridCol w="2021863"/>
                <a:gridCol w="1985100"/>
              </a:tblGrid>
              <a:tr h="538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Meta</a:t>
                      </a:r>
                      <a:endParaRPr lang="en-US" sz="12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Axis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Count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Hierarchy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Level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Name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Ordinal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 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</a:tr>
              <a:tr h="1077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Navigation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Ancestor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Ascendants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Children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Cousin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Current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 err="1">
                          <a:effectLst/>
                        </a:rPr>
                        <a:t>CurrentMember</a:t>
                      </a:r>
                      <a:endParaRPr lang="en-US" sz="12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DataMember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FirstChild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FirstSibling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Lag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LastChild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LastSibling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Lead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LinkMember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NextMember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Parent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PrevMember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Siblings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</a:tr>
              <a:tr h="538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Logical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IIF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IsAncestor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IsEmpty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IsGeneration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IsLeaf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IsSibling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CoalesceEmpty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</a:tr>
              <a:tr h="1437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Sets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AllMembers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BottomCount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BottomPercent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BottomSum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Crossjoin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Descendants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Distinct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Except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Exists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Extract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Filter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Generate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Head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 smtClean="0">
                          <a:effectLst/>
                        </a:rPr>
                        <a:t>Hierarchize</a:t>
                      </a:r>
                      <a:endParaRPr lang="en-US" sz="1200" kern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Intersect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Members</a:t>
                      </a:r>
                      <a:endParaRPr lang="en-US" sz="12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NonEmpty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Order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Subset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Tail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TopCount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TopPercent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TopSum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Union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</a:tr>
              <a:tr h="898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Statistical</a:t>
                      </a:r>
                      <a:endParaRPr lang="en-US" sz="12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Avg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Correlation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Count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Covariance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DistinctCount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Max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Median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Min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Rank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RollupChildren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Stdev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Sum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Var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VisualTotals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LinReg… 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</a:tr>
              <a:tr h="7186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Time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ClosingPeriod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LastPeriods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OpeningPeriod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ParallelPeriod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Mtd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Qtd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Wtd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Ytd</a:t>
                      </a:r>
                      <a:endParaRPr lang="en-US" sz="12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dirty="0" err="1">
                          <a:effectLst/>
                        </a:rPr>
                        <a:t>PeriodsToDate</a:t>
                      </a:r>
                      <a:endParaRPr lang="en-US" sz="12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498" marR="73498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95856" y="6403324"/>
            <a:ext cx="65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www.mdxpert.com/Functions/FunctionList.aspx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71728" y="14223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SELECT NON EMPTY</a:t>
            </a:r>
          </a:p>
          <a:p>
            <a:r>
              <a:rPr lang="en-US" dirty="0"/>
              <a:t>  { [Model Type].members } on rows,</a:t>
            </a:r>
          </a:p>
          <a:p>
            <a:r>
              <a:rPr lang="en-US" dirty="0"/>
              <a:t>  { [Measures].[Sale Price] } on columns</a:t>
            </a:r>
          </a:p>
          <a:p>
            <a:r>
              <a:rPr lang="en-US" dirty="0"/>
              <a:t>FROM [RT Sales]</a:t>
            </a:r>
          </a:p>
          <a:p>
            <a:r>
              <a:rPr lang="en-US" dirty="0"/>
              <a:t>WHERE ([State].[CA])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8880" y="1572768"/>
            <a:ext cx="225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Sales by Model Type in California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728" y="3129248"/>
            <a:ext cx="5077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 NON EMPTY</a:t>
            </a:r>
          </a:p>
          <a:p>
            <a:r>
              <a:rPr lang="en-US" dirty="0" smtClean="0"/>
              <a:t>  { [Model Type].members } on rows,</a:t>
            </a:r>
          </a:p>
          <a:p>
            <a:r>
              <a:rPr lang="en-US" dirty="0" smtClean="0"/>
              <a:t>  { [Measures].[Sale Price] } on columns</a:t>
            </a:r>
          </a:p>
          <a:p>
            <a:r>
              <a:rPr lang="en-US" dirty="0" smtClean="0"/>
              <a:t>FROM [RT Sales]</a:t>
            </a:r>
          </a:p>
          <a:p>
            <a:r>
              <a:rPr lang="en-US" dirty="0" smtClean="0"/>
              <a:t>WHERE ( EXCEPT ( [State].Children, [State].[CA]) 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78880" y="3352800"/>
            <a:ext cx="225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Sales by Model Type in all states EXCEPT California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0378" y="5157216"/>
            <a:ext cx="1354758" cy="236402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Full list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V="1">
            <a:off x="3077757" y="4608576"/>
            <a:ext cx="214083" cy="54864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34106" y="5157216"/>
            <a:ext cx="1354758" cy="236402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Take out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4711485" y="4608576"/>
            <a:ext cx="214083" cy="54864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8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EXCEPT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75174"/>
              </p:ext>
            </p:extLst>
          </p:nvPr>
        </p:nvGraphicFramePr>
        <p:xfrm>
          <a:off x="1365502" y="1624446"/>
          <a:ext cx="5852161" cy="28392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2223"/>
                <a:gridCol w="1452048"/>
                <a:gridCol w="1335842"/>
                <a:gridCol w="1452048"/>
              </a:tblGrid>
              <a:tr h="314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Model Type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EXCEPT CA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208438543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16274614.3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192163928.7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</a:tr>
              <a:tr h="314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Hybrid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3399366.21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219987.38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3179378.83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</a:tr>
              <a:tr h="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Mountain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25793699.63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1742601.88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24051097.75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</a:tr>
              <a:tr h="314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Mountain full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61436230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4362440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57073790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Race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61700574.07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5879280.04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55821294.03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Road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46617603.73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3380330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43237273.73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</a:tr>
              <a:tr h="314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Tour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9268120.59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654335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8613785.59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</a:tr>
              <a:tr h="314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Track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222948.77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35640</a:t>
                      </a:r>
                      <a:endParaRPr lang="en-US" sz="18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187308.77</a:t>
                      </a:r>
                      <a:endParaRPr lang="en-US" sz="18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3065" marR="11306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8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IIF Function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595503"/>
            <a:ext cx="8461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</a:t>
            </a:r>
          </a:p>
          <a:p>
            <a:r>
              <a:rPr lang="en-US" dirty="0"/>
              <a:t>  MEMBER [Measures].[</a:t>
            </a:r>
            <a:r>
              <a:rPr lang="en-US" dirty="0" err="1"/>
              <a:t>ComponentPct</a:t>
            </a:r>
            <a:r>
              <a:rPr lang="en-US" dirty="0"/>
              <a:t>] AS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'IIF(</a:t>
            </a:r>
            <a:r>
              <a:rPr lang="en-US" dirty="0" err="1" smtClean="0">
                <a:solidFill>
                  <a:srgbClr val="FF0000"/>
                </a:solidFill>
              </a:rPr>
              <a:t>IsEmpty</a:t>
            </a:r>
            <a:r>
              <a:rPr lang="en-US" dirty="0">
                <a:solidFill>
                  <a:srgbClr val="FF0000"/>
                </a:solidFill>
              </a:rPr>
              <a:t>([Measures].[Sale Price</a:t>
            </a:r>
            <a:r>
              <a:rPr lang="en-US" dirty="0" smtClean="0">
                <a:solidFill>
                  <a:srgbClr val="FF0000"/>
                </a:solidFill>
              </a:rPr>
              <a:t>]), 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,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>
                <a:solidFill>
                  <a:srgbClr val="FF0000"/>
                </a:solidFill>
              </a:rPr>
              <a:t>Measures].[Component List]/[Measures].[Sale Price])'</a:t>
            </a:r>
          </a:p>
          <a:p>
            <a:r>
              <a:rPr lang="en-US" dirty="0"/>
              <a:t>SELECT</a:t>
            </a:r>
          </a:p>
          <a:p>
            <a:r>
              <a:rPr lang="en-US" dirty="0"/>
              <a:t>  { [Year].members * [Model Type].members } on rows,</a:t>
            </a:r>
          </a:p>
          <a:p>
            <a:r>
              <a:rPr lang="en-US" dirty="0"/>
              <a:t>  { [Measures].[Sale Price], [Measures].[</a:t>
            </a:r>
            <a:r>
              <a:rPr lang="en-US" dirty="0" err="1"/>
              <a:t>ComponentPct</a:t>
            </a:r>
            <a:r>
              <a:rPr lang="en-US" dirty="0"/>
              <a:t>] } on columns</a:t>
            </a:r>
          </a:p>
          <a:p>
            <a:r>
              <a:rPr lang="en-US" dirty="0"/>
              <a:t>FROM [RT Sales]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096" y="1146048"/>
            <a:ext cx="550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total sales by model type and show percent of 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IIF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505493"/>
              </p:ext>
            </p:extLst>
          </p:nvPr>
        </p:nvGraphicFramePr>
        <p:xfrm>
          <a:off x="1462211" y="1488281"/>
          <a:ext cx="6389246" cy="2743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1002"/>
                <a:gridCol w="1640743"/>
                <a:gridCol w="1303451"/>
                <a:gridCol w="1724050"/>
              </a:tblGrid>
              <a:tr h="2682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Year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Model Type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Sale Price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ComponentPct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</a:tr>
              <a:tr h="2682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All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2555013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0.68167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</a:tr>
              <a:tr h="2682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Hybrid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199006.21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0.68211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</a:tr>
              <a:tr h="2682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Mountain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559019.63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0.64696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</a:tr>
              <a:tr h="2682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Mountain full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(null)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</a:tr>
              <a:tr h="2682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Race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928984.07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0.69753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</a:tr>
              <a:tr h="2682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Road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486773.73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0.70422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</a:tr>
              <a:tr h="2682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Tour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346200.59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0.64459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</a:tr>
              <a:tr h="2682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Track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35028.77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0.86555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</a:tr>
              <a:tr h="2682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Calendar 1994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Unknown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(null)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0</a:t>
                      </a:r>
                      <a:endParaRPr lang="en-US" sz="18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721" marR="109721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100" y="4686300"/>
            <a:ext cx="749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Null values of Sale Price result in a 0 for the percent instead of trying to divide.</a:t>
            </a:r>
          </a:p>
          <a:p>
            <a:r>
              <a:rPr lang="en-US" dirty="0" smtClean="0"/>
              <a:t>Technically, dividing by null is safe because the result is always null.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CoalesceEmpty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9744" y="4621060"/>
            <a:ext cx="5858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CoalesceEmpty</a:t>
            </a:r>
            <a:r>
              <a:rPr lang="en-US" dirty="0"/>
              <a:t>([Measures].[Frame Price], 0) </a:t>
            </a:r>
          </a:p>
          <a:p>
            <a:r>
              <a:rPr lang="en-US" dirty="0"/>
              <a:t>	+ </a:t>
            </a:r>
            <a:r>
              <a:rPr lang="en-US" dirty="0" err="1"/>
              <a:t>CoalesceEmpty</a:t>
            </a:r>
            <a:r>
              <a:rPr lang="en-US" dirty="0"/>
              <a:t>( [Measures].[Component List], 0)</a:t>
            </a:r>
          </a:p>
        </p:txBody>
      </p:sp>
      <p:sp>
        <p:nvSpPr>
          <p:cNvPr id="4" name="Rectangle 3"/>
          <p:cNvSpPr/>
          <p:nvPr/>
        </p:nvSpPr>
        <p:spPr>
          <a:xfrm>
            <a:off x="999744" y="1646212"/>
            <a:ext cx="5858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</a:t>
            </a:r>
            <a:r>
              <a:rPr lang="en-US" dirty="0"/>
              <a:t>Measures].[Frame Price</a:t>
            </a:r>
            <a:r>
              <a:rPr lang="en-US" dirty="0" smtClean="0"/>
              <a:t>] + [</a:t>
            </a:r>
            <a:r>
              <a:rPr lang="en-US" dirty="0"/>
              <a:t>Measures].[Component </a:t>
            </a:r>
            <a:r>
              <a:rPr lang="en-US" dirty="0" smtClean="0"/>
              <a:t>List]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176" y="2243328"/>
            <a:ext cx="642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If one value is null/missing then the total will also be null.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176" y="3377184"/>
            <a:ext cx="6425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If buying components is optional and you still want to count the frame price (not become null), use the </a:t>
            </a:r>
            <a:r>
              <a:rPr lang="en-US" i="1" dirty="0" err="1" smtClean="0">
                <a:solidFill>
                  <a:schemeClr val="accent1"/>
                </a:solidFill>
              </a:rPr>
              <a:t>CoalesceEmpty</a:t>
            </a:r>
            <a:r>
              <a:rPr lang="en-US" i="1" dirty="0" smtClean="0">
                <a:solidFill>
                  <a:schemeClr val="accent1"/>
                </a:solidFill>
              </a:rPr>
              <a:t> function to convert missing values to zero before trying to add. </a:t>
            </a:r>
          </a:p>
          <a:p>
            <a:r>
              <a:rPr lang="en-US" i="1" dirty="0" err="1" smtClean="0">
                <a:solidFill>
                  <a:schemeClr val="accent1"/>
                </a:solidFill>
              </a:rPr>
              <a:t>CoalesceEmpty</a:t>
            </a:r>
            <a:r>
              <a:rPr lang="en-US" i="1" dirty="0" smtClean="0">
                <a:solidFill>
                  <a:schemeClr val="accent1"/>
                </a:solidFill>
              </a:rPr>
              <a:t> is a simplified IIF just to handle missing data.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TopCount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5488" y="1595503"/>
            <a:ext cx="7083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SELECT</a:t>
            </a:r>
          </a:p>
          <a:p>
            <a:r>
              <a:rPr lang="en-US" sz="1600" dirty="0"/>
              <a:t>   { [Measures].[Sale Price] } ON Columns,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FF0000"/>
                </a:solidFill>
              </a:rPr>
              <a:t>TOPCOUNT ( [State].Children, 5, [Measures].[Sale Price])</a:t>
            </a:r>
            <a:r>
              <a:rPr lang="en-US" sz="1600" dirty="0"/>
              <a:t> ON ROWS</a:t>
            </a:r>
          </a:p>
          <a:p>
            <a:r>
              <a:rPr lang="en-US" sz="1600" dirty="0"/>
              <a:t>FROM [RT Sales]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912" y="1146048"/>
            <a:ext cx="415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the Top 5 states in terms of total sales.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45660"/>
              </p:ext>
            </p:extLst>
          </p:nvPr>
        </p:nvGraphicFramePr>
        <p:xfrm>
          <a:off x="2168080" y="3213959"/>
          <a:ext cx="3476816" cy="16643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79911"/>
                <a:gridCol w="1696905"/>
              </a:tblGrid>
              <a:tr h="277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State</a:t>
                      </a:r>
                      <a:endParaRPr lang="en-US" sz="18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478" marR="11347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Sale Price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478" marR="113478" marT="0" marB="0"/>
                </a:tc>
              </a:tr>
              <a:tr h="277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CA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478" marR="11347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16274614.3</a:t>
                      </a:r>
                      <a:endParaRPr lang="en-US" sz="18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13478" marR="113478" marT="0" marB="0"/>
                </a:tc>
              </a:tr>
              <a:tr h="277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NY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478" marR="11347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12437726.13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13478" marR="113478" marT="0" marB="0"/>
                </a:tc>
              </a:tr>
              <a:tr h="277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TX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478" marR="11347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11914093.18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13478" marR="113478" marT="0" marB="0"/>
                </a:tc>
              </a:tr>
              <a:tr h="277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IL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478" marR="11347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11408168.16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13478" marR="113478" marT="0" marB="0"/>
                </a:tc>
              </a:tr>
              <a:tr h="277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PA</a:t>
                      </a:r>
                      <a:endParaRPr lang="en-US" sz="18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478" marR="11347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dirty="0">
                          <a:effectLst/>
                        </a:rPr>
                        <a:t>11294417.46</a:t>
                      </a:r>
                      <a:endParaRPr lang="en-US" sz="18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13478" marR="1134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0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Hierarchies and Terminology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34861" y="302455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5416" y="146538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5416" y="264550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5416" y="38256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5416" y="500575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25663" y="1336431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</a:t>
            </a:r>
          </a:p>
          <a:p>
            <a:r>
              <a:rPr lang="en-US" dirty="0" smtClean="0"/>
              <a:t>Feb</a:t>
            </a:r>
          </a:p>
          <a:p>
            <a:r>
              <a:rPr lang="en-US" dirty="0" smtClean="0"/>
              <a:t>Mar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25663" y="2450122"/>
            <a:ext cx="592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</a:t>
            </a:r>
          </a:p>
          <a:p>
            <a:r>
              <a:rPr lang="en-US" dirty="0" smtClean="0"/>
              <a:t>May</a:t>
            </a:r>
          </a:p>
          <a:p>
            <a:r>
              <a:rPr lang="en-US" dirty="0" smtClean="0"/>
              <a:t>Jun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25663" y="3657600"/>
            <a:ext cx="54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</a:t>
            </a:r>
          </a:p>
          <a:p>
            <a:r>
              <a:rPr lang="en-US" dirty="0" smtClean="0"/>
              <a:t>Aug</a:t>
            </a:r>
          </a:p>
          <a:p>
            <a:r>
              <a:rPr lang="en-US" dirty="0" smtClean="0"/>
              <a:t>Sep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5663" y="4818185"/>
            <a:ext cx="558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</a:t>
            </a:r>
          </a:p>
          <a:p>
            <a:r>
              <a:rPr lang="en-US" dirty="0" smtClean="0"/>
              <a:t>Nov</a:t>
            </a:r>
          </a:p>
          <a:p>
            <a:r>
              <a:rPr lang="en-US" dirty="0" smtClean="0"/>
              <a:t>Dec</a:t>
            </a:r>
          </a:p>
        </p:txBody>
      </p:sp>
      <p:cxnSp>
        <p:nvCxnSpPr>
          <p:cNvPr id="14" name="Straight Connector 13"/>
          <p:cNvCxnSpPr>
            <a:stCxn id="3" idx="3"/>
            <a:endCxn id="4" idx="1"/>
          </p:cNvCxnSpPr>
          <p:nvPr/>
        </p:nvCxnSpPr>
        <p:spPr>
          <a:xfrm flipV="1">
            <a:off x="4087604" y="1650051"/>
            <a:ext cx="847812" cy="1559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3"/>
            <a:endCxn id="5" idx="1"/>
          </p:cNvCxnSpPr>
          <p:nvPr/>
        </p:nvCxnSpPr>
        <p:spPr>
          <a:xfrm flipV="1">
            <a:off x="4087604" y="2830174"/>
            <a:ext cx="847812" cy="37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" idx="3"/>
            <a:endCxn id="6" idx="1"/>
          </p:cNvCxnSpPr>
          <p:nvPr/>
        </p:nvCxnSpPr>
        <p:spPr>
          <a:xfrm>
            <a:off x="4087604" y="3209220"/>
            <a:ext cx="847812" cy="801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3"/>
            <a:endCxn id="7" idx="1"/>
          </p:cNvCxnSpPr>
          <p:nvPr/>
        </p:nvCxnSpPr>
        <p:spPr>
          <a:xfrm>
            <a:off x="4087604" y="3209220"/>
            <a:ext cx="847812" cy="198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3"/>
          </p:cNvCxnSpPr>
          <p:nvPr/>
        </p:nvCxnSpPr>
        <p:spPr>
          <a:xfrm flipV="1">
            <a:off x="5392592" y="1535723"/>
            <a:ext cx="715131" cy="114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" idx="3"/>
            <a:endCxn id="8" idx="1"/>
          </p:cNvCxnSpPr>
          <p:nvPr/>
        </p:nvCxnSpPr>
        <p:spPr>
          <a:xfrm>
            <a:off x="5392592" y="1650051"/>
            <a:ext cx="633071" cy="148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3"/>
          </p:cNvCxnSpPr>
          <p:nvPr/>
        </p:nvCxnSpPr>
        <p:spPr>
          <a:xfrm>
            <a:off x="5392592" y="1650051"/>
            <a:ext cx="668239" cy="401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</p:cNvCxnSpPr>
          <p:nvPr/>
        </p:nvCxnSpPr>
        <p:spPr>
          <a:xfrm flipV="1">
            <a:off x="5392592" y="2696307"/>
            <a:ext cx="656516" cy="133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3"/>
          </p:cNvCxnSpPr>
          <p:nvPr/>
        </p:nvCxnSpPr>
        <p:spPr>
          <a:xfrm>
            <a:off x="5392592" y="2830174"/>
            <a:ext cx="574456" cy="128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3"/>
          </p:cNvCxnSpPr>
          <p:nvPr/>
        </p:nvCxnSpPr>
        <p:spPr>
          <a:xfrm>
            <a:off x="5392592" y="2830174"/>
            <a:ext cx="609624" cy="381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3"/>
          </p:cNvCxnSpPr>
          <p:nvPr/>
        </p:nvCxnSpPr>
        <p:spPr>
          <a:xfrm flipV="1">
            <a:off x="5392592" y="3868615"/>
            <a:ext cx="656516" cy="141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3"/>
          </p:cNvCxnSpPr>
          <p:nvPr/>
        </p:nvCxnSpPr>
        <p:spPr>
          <a:xfrm>
            <a:off x="5392592" y="4010297"/>
            <a:ext cx="574456" cy="120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3"/>
          </p:cNvCxnSpPr>
          <p:nvPr/>
        </p:nvCxnSpPr>
        <p:spPr>
          <a:xfrm>
            <a:off x="5392592" y="4010297"/>
            <a:ext cx="609624" cy="374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3"/>
          </p:cNvCxnSpPr>
          <p:nvPr/>
        </p:nvCxnSpPr>
        <p:spPr>
          <a:xfrm flipV="1">
            <a:off x="5392592" y="5064369"/>
            <a:ext cx="679962" cy="126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3"/>
          </p:cNvCxnSpPr>
          <p:nvPr/>
        </p:nvCxnSpPr>
        <p:spPr>
          <a:xfrm>
            <a:off x="5392592" y="5190421"/>
            <a:ext cx="597902" cy="136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7" idx="3"/>
          </p:cNvCxnSpPr>
          <p:nvPr/>
        </p:nvCxnSpPr>
        <p:spPr>
          <a:xfrm>
            <a:off x="5392592" y="5190421"/>
            <a:ext cx="633070" cy="389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32338" y="168812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-2010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101970" y="2121877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-Q1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570894" y="2274277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</a:t>
            </a:r>
          </a:p>
          <a:p>
            <a:r>
              <a:rPr lang="en-US" dirty="0" smtClean="0"/>
              <a:t>Feb</a:t>
            </a:r>
          </a:p>
          <a:p>
            <a:r>
              <a:rPr lang="en-US" dirty="0" smtClean="0"/>
              <a:t>Mar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101970" y="3130062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+Q2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101970" y="3645877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+Q3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101970" y="418513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+Q4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15108" y="4759568"/>
            <a:ext cx="2209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Cube display: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Drill down and roll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07877" y="6166338"/>
            <a:ext cx="148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Tree concepts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74831" y="5521569"/>
            <a:ext cx="1781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Parent / Children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6" name="Left Arrow 65"/>
          <p:cNvSpPr/>
          <p:nvPr/>
        </p:nvSpPr>
        <p:spPr>
          <a:xfrm>
            <a:off x="3423138" y="5612450"/>
            <a:ext cx="234462" cy="187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 Arrow 66"/>
          <p:cNvSpPr/>
          <p:nvPr/>
        </p:nvSpPr>
        <p:spPr>
          <a:xfrm>
            <a:off x="5638799" y="5612450"/>
            <a:ext cx="234462" cy="187570"/>
          </a:xfrm>
          <a:prstGeom prst="lef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6623538" y="1512277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6623538" y="2661138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986953" y="1805353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parallels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TopSum</a:t>
            </a:r>
            <a:r>
              <a:rPr lang="en-US" dirty="0" smtClean="0"/>
              <a:t> and </a:t>
            </a:r>
            <a:r>
              <a:rPr lang="en-US" dirty="0" err="1" smtClean="0"/>
              <a:t>TopPercent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86384" y="1837867"/>
            <a:ext cx="7187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TopSum</a:t>
            </a:r>
            <a:r>
              <a:rPr lang="en-US" dirty="0"/>
              <a:t>( [State].Children, 50000000, [Measures].[Sale Price] 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TopPercent</a:t>
            </a:r>
            <a:r>
              <a:rPr lang="en-US" dirty="0" smtClean="0"/>
              <a:t>( </a:t>
            </a:r>
            <a:r>
              <a:rPr lang="en-US" dirty="0"/>
              <a:t>[State].Children, </a:t>
            </a:r>
            <a:r>
              <a:rPr lang="en-US" dirty="0" smtClean="0"/>
              <a:t>20, </a:t>
            </a:r>
            <a:r>
              <a:rPr lang="en-US" dirty="0"/>
              <a:t>[Measures].[Sale Price] 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01161"/>
              </p:ext>
            </p:extLst>
          </p:nvPr>
        </p:nvGraphicFramePr>
        <p:xfrm>
          <a:off x="877824" y="2786888"/>
          <a:ext cx="2816351" cy="1872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3584"/>
                <a:gridCol w="1572767"/>
              </a:tblGrid>
              <a:tr h="31207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State</a:t>
                      </a:r>
                      <a:endParaRPr lang="en-US" sz="1500" dirty="0"/>
                    </a:p>
                  </a:txBody>
                  <a:tcPr marL="76950" marR="76950" marT="38475" marB="38475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Sale Price</a:t>
                      </a:r>
                      <a:endParaRPr lang="en-US" sz="1500" dirty="0"/>
                    </a:p>
                  </a:txBody>
                  <a:tcPr marL="76950" marR="76950" marT="38475" marB="38475"/>
                </a:tc>
              </a:tr>
              <a:tr h="31207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CA</a:t>
                      </a:r>
                      <a:endParaRPr lang="en-US" sz="1500" dirty="0"/>
                    </a:p>
                  </a:txBody>
                  <a:tcPr marL="76950" marR="76950" marT="38475" marB="38475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16274614.3</a:t>
                      </a:r>
                      <a:endParaRPr lang="en-US" sz="1500" dirty="0"/>
                    </a:p>
                  </a:txBody>
                  <a:tcPr marL="76950" marR="76950" marT="38475" marB="38475"/>
                </a:tc>
              </a:tr>
              <a:tr h="31207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NY</a:t>
                      </a:r>
                      <a:endParaRPr lang="en-US" sz="1500" dirty="0"/>
                    </a:p>
                  </a:txBody>
                  <a:tcPr marL="76950" marR="76950" marT="38475" marB="38475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12437726.13</a:t>
                      </a:r>
                      <a:endParaRPr lang="en-US" sz="1500" dirty="0"/>
                    </a:p>
                  </a:txBody>
                  <a:tcPr marL="76950" marR="76950" marT="38475" marB="38475"/>
                </a:tc>
              </a:tr>
              <a:tr h="31207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TX</a:t>
                      </a:r>
                      <a:endParaRPr lang="en-US" sz="1500" dirty="0"/>
                    </a:p>
                  </a:txBody>
                  <a:tcPr marL="76950" marR="76950" marT="38475" marB="38475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11914093.18</a:t>
                      </a:r>
                      <a:endParaRPr lang="en-US" sz="1500" dirty="0"/>
                    </a:p>
                  </a:txBody>
                  <a:tcPr marL="76950" marR="76950" marT="38475" marB="38475"/>
                </a:tc>
              </a:tr>
              <a:tr h="31207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IL</a:t>
                      </a:r>
                      <a:endParaRPr lang="en-US" sz="1500" dirty="0"/>
                    </a:p>
                  </a:txBody>
                  <a:tcPr marL="76950" marR="76950" marT="38475" marB="38475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11408168.16</a:t>
                      </a:r>
                      <a:endParaRPr lang="en-US" sz="1500" dirty="0"/>
                    </a:p>
                  </a:txBody>
                  <a:tcPr marL="76950" marR="76950" marT="38475" marB="38475"/>
                </a:tc>
              </a:tr>
              <a:tr h="312076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950" marR="76950" marT="38475" marB="38475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accent1"/>
                          </a:solidFill>
                        </a:rPr>
                        <a:t>52034601.77</a:t>
                      </a:r>
                    </a:p>
                  </a:txBody>
                  <a:tcPr marL="76950" marR="76950" marT="38475" marB="38475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98976" y="3108960"/>
            <a:ext cx="4681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accent1"/>
                </a:solidFill>
              </a:rPr>
              <a:t>TopSum</a:t>
            </a:r>
            <a:r>
              <a:rPr lang="en-US" i="1" dirty="0" smtClean="0">
                <a:solidFill>
                  <a:schemeClr val="accent1"/>
                </a:solidFill>
              </a:rPr>
              <a:t> lists the states from high to low sales until the aggregate total exceeds the target number (50,000,000).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8976" y="5169408"/>
            <a:ext cx="4681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accent1"/>
                </a:solidFill>
              </a:rPr>
              <a:t>TopPercent</a:t>
            </a:r>
            <a:r>
              <a:rPr lang="en-US" i="1" dirty="0" smtClean="0">
                <a:solidFill>
                  <a:schemeClr val="accent1"/>
                </a:solidFill>
              </a:rPr>
              <a:t> is similar to </a:t>
            </a:r>
            <a:r>
              <a:rPr lang="en-US" i="1" dirty="0" err="1" smtClean="0">
                <a:solidFill>
                  <a:schemeClr val="accent1"/>
                </a:solidFill>
              </a:rPr>
              <a:t>TopSum</a:t>
            </a:r>
            <a:r>
              <a:rPr lang="en-US" i="1" dirty="0" smtClean="0">
                <a:solidFill>
                  <a:schemeClr val="accent1"/>
                </a:solidFill>
              </a:rPr>
              <a:t> but adds up the Sale Price until the total exceeds the specified percentage of the aggregate total.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TopCount</a:t>
            </a:r>
            <a:r>
              <a:rPr lang="en-US" dirty="0" smtClean="0"/>
              <a:t> and Cross Join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0144" y="1296061"/>
            <a:ext cx="7022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</a:t>
            </a:r>
          </a:p>
          <a:p>
            <a:r>
              <a:rPr lang="en-US" dirty="0"/>
              <a:t>   { [Measures].[Sale Price] } ON Columns,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{ [Year].Children * </a:t>
            </a:r>
          </a:p>
          <a:p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 err="1">
                <a:solidFill>
                  <a:srgbClr val="FF0000"/>
                </a:solidFill>
              </a:rPr>
              <a:t>TopCount</a:t>
            </a:r>
            <a:r>
              <a:rPr lang="en-US" dirty="0">
                <a:solidFill>
                  <a:srgbClr val="FF0000"/>
                </a:solidFill>
              </a:rPr>
              <a:t> ( [State].Children, 5, [Measures].[Sale Price]) } </a:t>
            </a:r>
            <a:r>
              <a:rPr lang="en-US" dirty="0"/>
              <a:t>ON ROWS</a:t>
            </a:r>
          </a:p>
          <a:p>
            <a:r>
              <a:rPr lang="en-US" dirty="0"/>
              <a:t>FROM [RT Sales]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201424"/>
              </p:ext>
            </p:extLst>
          </p:nvPr>
        </p:nvGraphicFramePr>
        <p:xfrm>
          <a:off x="3686048" y="2560319"/>
          <a:ext cx="2364638" cy="17068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0075"/>
                <a:gridCol w="628107"/>
                <a:gridCol w="1116456"/>
              </a:tblGrid>
              <a:tr h="212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</a:rPr>
                        <a:t>Year</a:t>
                      </a:r>
                      <a:endParaRPr lang="en-US" sz="14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State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Sale Price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</a:tr>
              <a:tr h="212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1994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CA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257734.3</a:t>
                      </a:r>
                      <a:endParaRPr lang="en-US" sz="14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</a:tr>
              <a:tr h="212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1994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NY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188326.13</a:t>
                      </a:r>
                      <a:endParaRPr lang="en-US" sz="14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</a:tr>
              <a:tr h="212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1994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TX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151563.18</a:t>
                      </a:r>
                      <a:endParaRPr lang="en-US" sz="14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</a:tr>
              <a:tr h="212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1994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IL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158728.16</a:t>
                      </a:r>
                      <a:endParaRPr lang="en-US" sz="14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</a:tr>
              <a:tr h="212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1994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PA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163677.46</a:t>
                      </a:r>
                      <a:endParaRPr lang="en-US" sz="14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</a:tr>
              <a:tr h="212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1995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CA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286920</a:t>
                      </a:r>
                      <a:endParaRPr lang="en-US" sz="14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</a:tr>
              <a:tr h="212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1995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NY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</a:rPr>
                        <a:t>186600</a:t>
                      </a:r>
                      <a:endParaRPr lang="en-US" sz="14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86746" marR="86746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7888" y="4324064"/>
            <a:ext cx="8186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</a:t>
            </a:r>
          </a:p>
          <a:p>
            <a:r>
              <a:rPr lang="en-US" dirty="0"/>
              <a:t>   { [Measures].[Sale Price] } ON Columns,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{ </a:t>
            </a:r>
            <a:r>
              <a:rPr lang="en-US" dirty="0" err="1">
                <a:solidFill>
                  <a:srgbClr val="FF0000"/>
                </a:solidFill>
              </a:rPr>
              <a:t>TopCount</a:t>
            </a:r>
            <a:r>
              <a:rPr lang="en-US" dirty="0">
                <a:solidFill>
                  <a:srgbClr val="FF0000"/>
                </a:solidFill>
              </a:rPr>
              <a:t>( [Year].Children * [State].Children, 5, [Measures].[Sale Price]) } </a:t>
            </a:r>
            <a:r>
              <a:rPr lang="en-US" dirty="0"/>
              <a:t>ON ROWS</a:t>
            </a:r>
          </a:p>
          <a:p>
            <a:r>
              <a:rPr lang="en-US" dirty="0"/>
              <a:t>FROM [RT Sales]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69396"/>
              </p:ext>
            </p:extLst>
          </p:nvPr>
        </p:nvGraphicFramePr>
        <p:xfrm>
          <a:off x="3588512" y="5286593"/>
          <a:ext cx="2456060" cy="13214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4048"/>
                <a:gridCol w="652391"/>
                <a:gridCol w="1159621"/>
              </a:tblGrid>
              <a:tr h="220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</a:rPr>
                        <a:t>Year</a:t>
                      </a:r>
                      <a:endParaRPr lang="en-US" sz="14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State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Sale Price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</a:tr>
              <a:tr h="220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2014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CA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1160690</a:t>
                      </a:r>
                      <a:endParaRPr lang="en-US" sz="14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</a:tr>
              <a:tr h="220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2012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CA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1157050</a:t>
                      </a:r>
                      <a:endParaRPr lang="en-US" sz="14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</a:tr>
              <a:tr h="220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2007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CA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1150560</a:t>
                      </a:r>
                      <a:endParaRPr lang="en-US" sz="14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</a:tr>
              <a:tr h="220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2014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TX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</a:rPr>
                        <a:t>1142330</a:t>
                      </a:r>
                      <a:endParaRPr lang="en-US" sz="14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</a:tr>
              <a:tr h="220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2013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CA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</a:rPr>
                        <a:t>1091810</a:t>
                      </a:r>
                      <a:endParaRPr lang="en-US" sz="14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0100" marR="9010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61760" y="2694432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Get top 5 states in each year.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1760" y="5486400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Get top 5 states across all years.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Averages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5488" y="1595503"/>
            <a:ext cx="7083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WITH </a:t>
            </a:r>
          </a:p>
          <a:p>
            <a:r>
              <a:rPr lang="en-US" sz="1600" dirty="0"/>
              <a:t>  MEMBER [Measures].[MA03] AS</a:t>
            </a:r>
          </a:p>
          <a:p>
            <a:r>
              <a:rPr lang="en-US" sz="1600" dirty="0"/>
              <a:t>    </a:t>
            </a:r>
            <a:r>
              <a:rPr lang="en-US" sz="1600" dirty="0">
                <a:solidFill>
                  <a:srgbClr val="FF0000"/>
                </a:solidFill>
              </a:rPr>
              <a:t>'</a:t>
            </a:r>
            <a:r>
              <a:rPr lang="en-US" sz="1600" dirty="0" err="1">
                <a:solidFill>
                  <a:srgbClr val="FF0000"/>
                </a:solidFill>
              </a:rPr>
              <a:t>Avg</a:t>
            </a:r>
            <a:r>
              <a:rPr lang="en-US" sz="1600" dirty="0">
                <a:solidFill>
                  <a:srgbClr val="FF0000"/>
                </a:solidFill>
              </a:rPr>
              <a:t>([Month].</a:t>
            </a:r>
            <a:r>
              <a:rPr lang="en-US" sz="1600" dirty="0" err="1">
                <a:solidFill>
                  <a:srgbClr val="FF0000"/>
                </a:solidFill>
              </a:rPr>
              <a:t>CurrentMember.Lag</a:t>
            </a:r>
            <a:r>
              <a:rPr lang="en-US" sz="1600" dirty="0">
                <a:solidFill>
                  <a:srgbClr val="FF0000"/>
                </a:solidFill>
              </a:rPr>
              <a:t>(2):[Month], [Measures].[Sale Price] )'</a:t>
            </a:r>
          </a:p>
          <a:p>
            <a:r>
              <a:rPr lang="en-US" sz="1600" dirty="0"/>
              <a:t>  MEMBER [Measures].[MA12] AS</a:t>
            </a:r>
          </a:p>
          <a:p>
            <a:r>
              <a:rPr lang="en-US" sz="1600" dirty="0"/>
              <a:t>    </a:t>
            </a:r>
            <a:r>
              <a:rPr lang="en-US" sz="1600" dirty="0">
                <a:solidFill>
                  <a:srgbClr val="FF0000"/>
                </a:solidFill>
              </a:rPr>
              <a:t>'</a:t>
            </a:r>
            <a:r>
              <a:rPr lang="en-US" sz="1600" dirty="0" err="1">
                <a:solidFill>
                  <a:srgbClr val="FF0000"/>
                </a:solidFill>
              </a:rPr>
              <a:t>Avg</a:t>
            </a:r>
            <a:r>
              <a:rPr lang="en-US" sz="1600" dirty="0">
                <a:solidFill>
                  <a:srgbClr val="FF0000"/>
                </a:solidFill>
              </a:rPr>
              <a:t>([Month].</a:t>
            </a:r>
            <a:r>
              <a:rPr lang="en-US" sz="1600" dirty="0" err="1">
                <a:solidFill>
                  <a:srgbClr val="FF0000"/>
                </a:solidFill>
              </a:rPr>
              <a:t>CurrentMember.Lag</a:t>
            </a:r>
            <a:r>
              <a:rPr lang="en-US" sz="1600" dirty="0">
                <a:solidFill>
                  <a:srgbClr val="FF0000"/>
                </a:solidFill>
              </a:rPr>
              <a:t>(11):[Month], [Measures].[Sale Price] )'</a:t>
            </a:r>
          </a:p>
          <a:p>
            <a:r>
              <a:rPr lang="en-US" sz="1600" dirty="0"/>
              <a:t>SELECT</a:t>
            </a:r>
          </a:p>
          <a:p>
            <a:r>
              <a:rPr lang="en-US" sz="1600" dirty="0"/>
              <a:t>  { [Measures].[Sale Price], [Measures].[MA03], [Measures].[MA12] } ON 0,</a:t>
            </a:r>
          </a:p>
          <a:p>
            <a:r>
              <a:rPr lang="en-US" sz="1600" dirty="0"/>
              <a:t>  { [Month].Children } ON 1</a:t>
            </a:r>
          </a:p>
          <a:p>
            <a:r>
              <a:rPr lang="en-US" sz="1600" dirty="0"/>
              <a:t>FROM [RT Sales]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912" y="1146048"/>
            <a:ext cx="494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the MA(3) and MA(12) for monthly sales.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86032"/>
              </p:ext>
            </p:extLst>
          </p:nvPr>
        </p:nvGraphicFramePr>
        <p:xfrm>
          <a:off x="3597401" y="3594959"/>
          <a:ext cx="4107944" cy="17505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7668"/>
                <a:gridCol w="968978"/>
                <a:gridCol w="1135649"/>
                <a:gridCol w="1135649"/>
              </a:tblGrid>
              <a:tr h="218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</a:rPr>
                        <a:t>Month</a:t>
                      </a:r>
                      <a:endParaRPr lang="en-US" sz="14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</a:rPr>
                        <a:t>Sale Price</a:t>
                      </a:r>
                      <a:endParaRPr lang="en-US" sz="14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MA03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MA12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</a:tr>
              <a:tr h="218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1994-01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215837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215837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215837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</a:tr>
              <a:tr h="218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1994-02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205952.5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210894.7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210894.7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</a:tr>
              <a:tr h="218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1994-03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211128.8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210972.7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210972.7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</a:tr>
              <a:tr h="218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1994-04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188159.8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201747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205269.5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</a:tr>
              <a:tr h="218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1994-05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225387.6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208225.4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209293.1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</a:tr>
              <a:tr h="218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1994-06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210278.7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207942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209457.4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</a:tr>
              <a:tr h="218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1994-07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244788.7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226818.3</a:t>
                      </a:r>
                      <a:endParaRPr lang="en-US" sz="14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</a:rPr>
                        <a:t>214504.7</a:t>
                      </a:r>
                      <a:endParaRPr lang="en-US" sz="14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37" marR="88237" marT="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1792" y="5571744"/>
            <a:ext cx="770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The Lag function counts backwards from the current month.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The range operator ( : ) specifies all months from the start through the current.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Averages: Chart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010333"/>
              </p:ext>
            </p:extLst>
          </p:nvPr>
        </p:nvGraphicFramePr>
        <p:xfrm>
          <a:off x="1030224" y="1392936"/>
          <a:ext cx="7345680" cy="334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9872" y="5023104"/>
            <a:ext cx="8241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Note that the first two months for MA(3) include only 1 and 2 data points.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The calculations work because the Lag function returns null values before 1994/01, and the </a:t>
            </a:r>
            <a:r>
              <a:rPr lang="en-US" i="1" dirty="0" err="1" smtClean="0">
                <a:solidFill>
                  <a:schemeClr val="accent1"/>
                </a:solidFill>
              </a:rPr>
              <a:t>Avg</a:t>
            </a:r>
            <a:r>
              <a:rPr lang="en-US" i="1" dirty="0" smtClean="0">
                <a:solidFill>
                  <a:schemeClr val="accent1"/>
                </a:solidFill>
              </a:rPr>
              <a:t> function ignores null values. So the </a:t>
            </a:r>
            <a:r>
              <a:rPr lang="en-US" i="1" dirty="0" err="1" smtClean="0">
                <a:solidFill>
                  <a:schemeClr val="accent1"/>
                </a:solidFill>
              </a:rPr>
              <a:t>Avg</a:t>
            </a:r>
            <a:r>
              <a:rPr lang="en-US" i="1" dirty="0" smtClean="0">
                <a:solidFill>
                  <a:schemeClr val="accent1"/>
                </a:solidFill>
              </a:rPr>
              <a:t> just uses 1 and then 2 values.</a:t>
            </a:r>
          </a:p>
          <a:p>
            <a:endParaRPr lang="en-US" i="1" dirty="0">
              <a:solidFill>
                <a:schemeClr val="accent1"/>
              </a:solidFill>
            </a:endParaRPr>
          </a:p>
          <a:p>
            <a:r>
              <a:rPr lang="en-US" i="1" dirty="0" smtClean="0">
                <a:solidFill>
                  <a:schemeClr val="accent1"/>
                </a:solidFill>
              </a:rPr>
              <a:t>The MA(12) </a:t>
            </a:r>
            <a:r>
              <a:rPr lang="en-US" i="1" dirty="0" err="1" smtClean="0">
                <a:solidFill>
                  <a:schemeClr val="accent1"/>
                </a:solidFill>
              </a:rPr>
              <a:t>smooths</a:t>
            </a:r>
            <a:r>
              <a:rPr lang="en-US" i="1" dirty="0" smtClean="0">
                <a:solidFill>
                  <a:schemeClr val="accent1"/>
                </a:solidFill>
              </a:rPr>
              <a:t> out more variability than the MA(3) values.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Several Set functions exist</a:t>
            </a:r>
          </a:p>
          <a:p>
            <a:pPr lvl="1"/>
            <a:r>
              <a:rPr lang="en-US" dirty="0" smtClean="0"/>
              <a:t>Generate</a:t>
            </a:r>
          </a:p>
          <a:p>
            <a:pPr lvl="1"/>
            <a:r>
              <a:rPr lang="en-US" dirty="0" smtClean="0"/>
              <a:t>Create Set</a:t>
            </a:r>
          </a:p>
          <a:p>
            <a:pPr lvl="1"/>
            <a:r>
              <a:rPr lang="en-US" dirty="0" smtClean="0"/>
              <a:t>Create </a:t>
            </a:r>
            <a:r>
              <a:rPr lang="en-US" dirty="0" err="1" smtClean="0"/>
              <a:t>Subcube</a:t>
            </a:r>
            <a:endParaRPr lang="en-US" dirty="0" smtClean="0"/>
          </a:p>
          <a:p>
            <a:r>
              <a:rPr lang="en-US" dirty="0" smtClean="0"/>
              <a:t>Cubes are really sets and many functions use and create sets.</a:t>
            </a:r>
          </a:p>
          <a:p>
            <a:pPr lvl="1"/>
            <a:r>
              <a:rPr lang="en-US" dirty="0" smtClean="0"/>
              <a:t>Use MDX to create intermediate cubes</a:t>
            </a:r>
          </a:p>
          <a:p>
            <a:pPr lvl="1"/>
            <a:r>
              <a:rPr lang="en-US" dirty="0" smtClean="0"/>
              <a:t>Process these cubes with new MDX functions</a:t>
            </a:r>
          </a:p>
          <a:p>
            <a:pPr lvl="1"/>
            <a:r>
              <a:rPr lang="en-US" dirty="0" smtClean="0"/>
              <a:t>Sometimes easier to solve complex problems by breaking it </a:t>
            </a:r>
            <a:r>
              <a:rPr lang="en-US" smtClean="0"/>
              <a:t>into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Server Analysis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SQL Server Developer Edition</a:t>
            </a:r>
          </a:p>
          <a:p>
            <a:pPr lvl="1"/>
            <a:r>
              <a:rPr lang="en-US" dirty="0" smtClean="0"/>
              <a:t>Install SQL Server</a:t>
            </a:r>
          </a:p>
          <a:p>
            <a:pPr lvl="1"/>
            <a:r>
              <a:rPr lang="en-US" dirty="0" smtClean="0"/>
              <a:t>Install Analysis Services Server</a:t>
            </a:r>
          </a:p>
          <a:p>
            <a:pPr lvl="1"/>
            <a:r>
              <a:rPr lang="en-US" dirty="0" smtClean="0"/>
              <a:t>Install Visual Studio Client components</a:t>
            </a:r>
          </a:p>
          <a:p>
            <a:pPr lvl="1"/>
            <a:r>
              <a:rPr lang="en-US" dirty="0" smtClean="0"/>
              <a:t>Basically, install everything</a:t>
            </a:r>
          </a:p>
          <a:p>
            <a:r>
              <a:rPr lang="en-US" dirty="0" smtClean="0"/>
              <a:t>The Developer and Enterprise editions include SSAS. Other versions might not include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 Bicycles OLAP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necessary, download and install the SQL Server RT database.</a:t>
            </a:r>
          </a:p>
          <a:p>
            <a:r>
              <a:rPr lang="en-US" dirty="0" smtClean="0"/>
              <a:t>Start Visual Studio: New Project: Analysis Services, Multidimensional…</a:t>
            </a:r>
          </a:p>
          <a:p>
            <a:r>
              <a:rPr lang="en-US" dirty="0" smtClean="0"/>
              <a:t>Add a new Data Source to connect to the SQL Server RT database.</a:t>
            </a:r>
          </a:p>
          <a:p>
            <a:r>
              <a:rPr lang="en-US" dirty="0" smtClean="0"/>
              <a:t>Create a new Data Source View</a:t>
            </a:r>
          </a:p>
          <a:p>
            <a:r>
              <a:rPr lang="en-US" dirty="0" smtClean="0"/>
              <a:t>Create a new Sales Cube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 View: RT Sales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BE9"/>
              </a:clrFrom>
              <a:clrTo>
                <a:srgbClr val="FFFB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17424" r="50001" b="23339"/>
          <a:stretch/>
        </p:blipFill>
        <p:spPr bwMode="auto">
          <a:xfrm>
            <a:off x="2183576" y="1371601"/>
            <a:ext cx="4989218" cy="519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738" y="1934308"/>
            <a:ext cx="12370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Tables: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Bicycle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Customer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City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Employee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RetailStore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LetterStyle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Paint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ModelType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1231" y="5615354"/>
            <a:ext cx="3083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Remove connection between Employee -&gt; City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RetailStore</a:t>
            </a:r>
            <a:r>
              <a:rPr lang="en-US" dirty="0" smtClean="0">
                <a:solidFill>
                  <a:srgbClr val="0070C0"/>
                </a:solidFill>
              </a:rPr>
              <a:t> -&gt; City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Right-click Cubes in Solution Explorer/New</a:t>
            </a:r>
          </a:p>
          <a:p>
            <a:r>
              <a:rPr lang="en-US" dirty="0" smtClean="0"/>
              <a:t>Pick the Bicycle table only as the measures</a:t>
            </a:r>
          </a:p>
          <a:p>
            <a:r>
              <a:rPr lang="en-US" dirty="0" smtClean="0"/>
              <a:t>As measures include at least: Sale Price, Sales Tax, List Price, and Bicycle Count.</a:t>
            </a:r>
          </a:p>
          <a:p>
            <a:r>
              <a:rPr lang="en-US" dirty="0" smtClean="0"/>
              <a:t>For dimensions: include all of the other tables (default)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Right-click Dimensions in Solution Explorer: New</a:t>
            </a:r>
          </a:p>
          <a:p>
            <a:r>
              <a:rPr lang="en-US" dirty="0" smtClean="0"/>
              <a:t>Generate a time table on the server</a:t>
            </a:r>
          </a:p>
          <a:p>
            <a:r>
              <a:rPr lang="en-US" dirty="0" smtClean="0"/>
              <a:t>Set </a:t>
            </a:r>
          </a:p>
          <a:p>
            <a:pPr lvl="1"/>
            <a:r>
              <a:rPr lang="en-US" dirty="0" smtClean="0"/>
              <a:t>First calendar day: January 1, 1994</a:t>
            </a:r>
          </a:p>
          <a:p>
            <a:pPr lvl="1"/>
            <a:r>
              <a:rPr lang="en-US" dirty="0" smtClean="0"/>
              <a:t>Last calendar day: December 31, 2015</a:t>
            </a:r>
          </a:p>
          <a:p>
            <a:pPr lvl="1"/>
            <a:r>
              <a:rPr lang="en-US" dirty="0" smtClean="0"/>
              <a:t>Time periods: Year + Quarter + Month + Date</a:t>
            </a:r>
          </a:p>
          <a:p>
            <a:r>
              <a:rPr lang="en-US" dirty="0" smtClean="0"/>
              <a:t>Name: Date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10517</TotalTime>
  <Words>2867</Words>
  <Application>Microsoft Office PowerPoint</Application>
  <PresentationFormat>On-screen Show (4:3)</PresentationFormat>
  <Paragraphs>922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10: MDX</vt:lpstr>
      <vt:lpstr>Multidimensional Expressions</vt:lpstr>
      <vt:lpstr>Sample OLAP Cube for RT</vt:lpstr>
      <vt:lpstr>Hierarchies and Terminology</vt:lpstr>
      <vt:lpstr>SQL Server Analysis Services</vt:lpstr>
      <vt:lpstr>RT Bicycles OLAP Cube</vt:lpstr>
      <vt:lpstr>Data Source View: RT Sales</vt:lpstr>
      <vt:lpstr>New Cube</vt:lpstr>
      <vt:lpstr>Date Hierarchy</vt:lpstr>
      <vt:lpstr>New Dimension: Date Hierarchy</vt:lpstr>
      <vt:lpstr>Add Date Hierarchy to Cube</vt:lpstr>
      <vt:lpstr>Cube: Dimension Edits</vt:lpstr>
      <vt:lpstr>Edit Cube: Customer Dimension</vt:lpstr>
      <vt:lpstr>Basic MDX Terms/Concepts</vt:lpstr>
      <vt:lpstr>Create and Test MDX Queries</vt:lpstr>
      <vt:lpstr>Visual Studio Query</vt:lpstr>
      <vt:lpstr>SQL Management Studio</vt:lpstr>
      <vt:lpstr>MDX Main Syntax</vt:lpstr>
      <vt:lpstr>Initial Example: Easiest Syntax</vt:lpstr>
      <vt:lpstr>Slice Cube for Specific Year</vt:lpstr>
      <vt:lpstr>Add a Second Condition (State)</vt:lpstr>
      <vt:lpstr>Specifying NON EMPTY rows</vt:lpstr>
      <vt:lpstr>Selecting Individual Dimension Values</vt:lpstr>
      <vt:lpstr>Cross Join in MDX</vt:lpstr>
      <vt:lpstr>PivotTable for Cross Join Data</vt:lpstr>
      <vt:lpstr>Calculated Measures</vt:lpstr>
      <vt:lpstr>Advanced: Percentages</vt:lpstr>
      <vt:lpstr>Cross Join and Percentages</vt:lpstr>
      <vt:lpstr>Cross Join Percentage Results</vt:lpstr>
      <vt:lpstr>Compute Changes over Time</vt:lpstr>
      <vt:lpstr>ParallelPeriod Function</vt:lpstr>
      <vt:lpstr>ParallelPeriod Comments</vt:lpstr>
      <vt:lpstr>MDX Functions (partial list)</vt:lpstr>
      <vt:lpstr>EXCEPT</vt:lpstr>
      <vt:lpstr>Results for EXCEPT</vt:lpstr>
      <vt:lpstr>IIF Function</vt:lpstr>
      <vt:lpstr>IIF Results</vt:lpstr>
      <vt:lpstr>CoalesceEmpty</vt:lpstr>
      <vt:lpstr>TopCount Function</vt:lpstr>
      <vt:lpstr>TopSum and TopPercent</vt:lpstr>
      <vt:lpstr>TopCount and Cross Join</vt:lpstr>
      <vt:lpstr>Moving Averages</vt:lpstr>
      <vt:lpstr>Moving Averages: Chart</vt:lpstr>
      <vt:lpstr>Sets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8: Evaluation of Dimensions</dc:title>
  <dc:creator>Jerry Post</dc:creator>
  <cp:lastModifiedBy>JPost</cp:lastModifiedBy>
  <cp:revision>544</cp:revision>
  <dcterms:created xsi:type="dcterms:W3CDTF">2009-06-02T19:11:19Z</dcterms:created>
  <dcterms:modified xsi:type="dcterms:W3CDTF">2012-08-11T20:29:06Z</dcterms:modified>
</cp:coreProperties>
</file>