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75"/>
  </p:notesMasterIdLst>
  <p:handoutMasterIdLst>
    <p:handoutMasterId r:id="rId76"/>
  </p:handoutMasterIdLst>
  <p:sldIdLst>
    <p:sldId id="256" r:id="rId2"/>
    <p:sldId id="315" r:id="rId3"/>
    <p:sldId id="257" r:id="rId4"/>
    <p:sldId id="258" r:id="rId5"/>
    <p:sldId id="259" r:id="rId6"/>
    <p:sldId id="260" r:id="rId7"/>
    <p:sldId id="261" r:id="rId8"/>
    <p:sldId id="318" r:id="rId9"/>
    <p:sldId id="319" r:id="rId10"/>
    <p:sldId id="262" r:id="rId11"/>
    <p:sldId id="263" r:id="rId12"/>
    <p:sldId id="264" r:id="rId13"/>
    <p:sldId id="265" r:id="rId14"/>
    <p:sldId id="266" r:id="rId15"/>
    <p:sldId id="267" r:id="rId16"/>
    <p:sldId id="268" r:id="rId17"/>
    <p:sldId id="270" r:id="rId18"/>
    <p:sldId id="320" r:id="rId19"/>
    <p:sldId id="269"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321" r:id="rId34"/>
    <p:sldId id="284" r:id="rId35"/>
    <p:sldId id="285" r:id="rId36"/>
    <p:sldId id="286" r:id="rId37"/>
    <p:sldId id="287" r:id="rId38"/>
    <p:sldId id="322" r:id="rId39"/>
    <p:sldId id="288" r:id="rId40"/>
    <p:sldId id="289" r:id="rId41"/>
    <p:sldId id="290" r:id="rId42"/>
    <p:sldId id="291" r:id="rId43"/>
    <p:sldId id="292" r:id="rId44"/>
    <p:sldId id="293" r:id="rId45"/>
    <p:sldId id="294" r:id="rId46"/>
    <p:sldId id="316" r:id="rId47"/>
    <p:sldId id="327" r:id="rId48"/>
    <p:sldId id="295" r:id="rId49"/>
    <p:sldId id="296" r:id="rId50"/>
    <p:sldId id="297" r:id="rId51"/>
    <p:sldId id="298" r:id="rId52"/>
    <p:sldId id="299" r:id="rId53"/>
    <p:sldId id="300" r:id="rId54"/>
    <p:sldId id="301" r:id="rId55"/>
    <p:sldId id="302" r:id="rId56"/>
    <p:sldId id="323" r:id="rId57"/>
    <p:sldId id="303" r:id="rId58"/>
    <p:sldId id="304" r:id="rId59"/>
    <p:sldId id="305" r:id="rId60"/>
    <p:sldId id="328" r:id="rId61"/>
    <p:sldId id="306" r:id="rId62"/>
    <p:sldId id="317" r:id="rId63"/>
    <p:sldId id="307" r:id="rId64"/>
    <p:sldId id="325" r:id="rId65"/>
    <p:sldId id="324" r:id="rId66"/>
    <p:sldId id="326" r:id="rId67"/>
    <p:sldId id="308" r:id="rId68"/>
    <p:sldId id="309" r:id="rId69"/>
    <p:sldId id="310" r:id="rId70"/>
    <p:sldId id="311" r:id="rId71"/>
    <p:sldId id="312" r:id="rId72"/>
    <p:sldId id="313" r:id="rId73"/>
    <p:sldId id="314" r:id="rId74"/>
  </p:sldIdLst>
  <p:sldSz cx="9144000" cy="6858000" type="screen4x3"/>
  <p:notesSz cx="6858000" cy="91741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E6FFE6"/>
    <a:srgbClr val="DBFFB8"/>
    <a:srgbClr val="00FF00"/>
    <a:srgbClr val="EF9100"/>
    <a:srgbClr val="AD6900"/>
    <a:srgbClr val="CECECE"/>
    <a:srgbClr val="FCFEB9"/>
    <a:srgbClr val="FE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52" autoAdjust="0"/>
  </p:normalViewPr>
  <p:slideViewPr>
    <p:cSldViewPr>
      <p:cViewPr varScale="1">
        <p:scale>
          <a:sx n="69" d="100"/>
          <a:sy n="69" d="100"/>
        </p:scale>
        <p:origin x="-4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D:\Books\MISBook\Data6e\C02%20Processo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MISBook\Data6e\C02%20RA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ooks\MISBook\Data6e\C02%20Pap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ooks\MISBook\Data6e\C02%20Pap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Books\MISBook\Data6e\00%20Cases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Books\MISBook\Data6e\00%20Cas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SysMark 2007 Intel Processor Performance</a:t>
            </a:r>
          </a:p>
        </c:rich>
      </c:tx>
      <c:layout/>
      <c:overlay val="0"/>
    </c:title>
    <c:autoTitleDeleted val="0"/>
    <c:plotArea>
      <c:layout/>
      <c:lineChart>
        <c:grouping val="standard"/>
        <c:varyColors val="0"/>
        <c:ser>
          <c:idx val="1"/>
          <c:order val="0"/>
          <c:tx>
            <c:strRef>
              <c:f>Sheet1!$M$32</c:f>
              <c:strCache>
                <c:ptCount val="1"/>
                <c:pt idx="0">
                  <c:v>SysMark 2007</c:v>
                </c:pt>
              </c:strCache>
            </c:strRef>
          </c:tx>
          <c:spPr>
            <a:ln w="38100">
              <a:solidFill>
                <a:schemeClr val="tx2"/>
              </a:solidFill>
            </a:ln>
          </c:spPr>
          <c:marker>
            <c:symbol val="none"/>
          </c:marker>
          <c:cat>
            <c:numRef>
              <c:f>Sheet1!$J$33:$J$55</c:f>
              <c:numCache>
                <c:formatCode>General</c:formatCode>
                <c:ptCount val="23"/>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numCache>
            </c:numRef>
          </c:cat>
          <c:val>
            <c:numRef>
              <c:f>Sheet1!$M$33:$M$55</c:f>
              <c:numCache>
                <c:formatCode>General</c:formatCode>
                <c:ptCount val="23"/>
                <c:pt idx="0">
                  <c:v>0.1570641093407838</c:v>
                </c:pt>
                <c:pt idx="1">
                  <c:v>0.22250748823277705</c:v>
                </c:pt>
                <c:pt idx="2">
                  <c:v>0.3795715975735609</c:v>
                </c:pt>
                <c:pt idx="3">
                  <c:v>0.66752246469833121</c:v>
                </c:pt>
                <c:pt idx="4">
                  <c:v>1.1518034684990812</c:v>
                </c:pt>
                <c:pt idx="5">
                  <c:v>1.8324146089758113</c:v>
                </c:pt>
                <c:pt idx="6">
                  <c:v>2.5915578041229326</c:v>
                </c:pt>
                <c:pt idx="7">
                  <c:v>3.7040952452868177</c:v>
                </c:pt>
                <c:pt idx="8">
                  <c:v>6.7668453774321025</c:v>
                </c:pt>
                <c:pt idx="9">
                  <c:v>9.842684185355786</c:v>
                </c:pt>
                <c:pt idx="10">
                  <c:v>14.135769840670543</c:v>
                </c:pt>
                <c:pt idx="11">
                  <c:v>28.79508671247703</c:v>
                </c:pt>
                <c:pt idx="12">
                  <c:v>44.501497646555407</c:v>
                </c:pt>
                <c:pt idx="13">
                  <c:v>61.647662916257637</c:v>
                </c:pt>
                <c:pt idx="14">
                  <c:v>80.872913992297811</c:v>
                </c:pt>
                <c:pt idx="15">
                  <c:v>88.575096277278561</c:v>
                </c:pt>
                <c:pt idx="16">
                  <c:v>100.12836970474967</c:v>
                </c:pt>
                <c:pt idx="17">
                  <c:v>110.82584510055626</c:v>
                </c:pt>
                <c:pt idx="18">
                  <c:v>170</c:v>
                </c:pt>
                <c:pt idx="19">
                  <c:v>209</c:v>
                </c:pt>
                <c:pt idx="20">
                  <c:v>234</c:v>
                </c:pt>
                <c:pt idx="21">
                  <c:v>257</c:v>
                </c:pt>
                <c:pt idx="22">
                  <c:v>274</c:v>
                </c:pt>
              </c:numCache>
            </c:numRef>
          </c:val>
          <c:smooth val="0"/>
        </c:ser>
        <c:dLbls>
          <c:showLegendKey val="0"/>
          <c:showVal val="0"/>
          <c:showCatName val="0"/>
          <c:showSerName val="0"/>
          <c:showPercent val="0"/>
          <c:showBubbleSize val="0"/>
        </c:dLbls>
        <c:marker val="1"/>
        <c:smooth val="0"/>
        <c:axId val="106708352"/>
        <c:axId val="106742912"/>
      </c:lineChart>
      <c:catAx>
        <c:axId val="106708352"/>
        <c:scaling>
          <c:orientation val="minMax"/>
        </c:scaling>
        <c:delete val="0"/>
        <c:axPos val="b"/>
        <c:numFmt formatCode="General" sourceLinked="1"/>
        <c:majorTickMark val="out"/>
        <c:minorTickMark val="none"/>
        <c:tickLblPos val="nextTo"/>
        <c:txPr>
          <a:bodyPr rot="-5400000" vert="horz"/>
          <a:lstStyle/>
          <a:p>
            <a:pPr>
              <a:defRPr sz="1600"/>
            </a:pPr>
            <a:endParaRPr lang="en-US"/>
          </a:p>
        </c:txPr>
        <c:crossAx val="106742912"/>
        <c:crosses val="autoZero"/>
        <c:auto val="1"/>
        <c:lblAlgn val="ctr"/>
        <c:lblOffset val="100"/>
        <c:noMultiLvlLbl val="0"/>
      </c:catAx>
      <c:valAx>
        <c:axId val="106742912"/>
        <c:scaling>
          <c:orientation val="minMax"/>
        </c:scaling>
        <c:delete val="0"/>
        <c:axPos val="l"/>
        <c:majorGridlines/>
        <c:numFmt formatCode="General" sourceLinked="1"/>
        <c:majorTickMark val="out"/>
        <c:minorTickMark val="none"/>
        <c:tickLblPos val="nextTo"/>
        <c:crossAx val="1067083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Cost of RAM</a:t>
            </a:r>
          </a:p>
        </c:rich>
      </c:tx>
      <c:layout/>
      <c:overlay val="0"/>
    </c:title>
    <c:autoTitleDeleted val="0"/>
    <c:plotArea>
      <c:layout/>
      <c:lineChart>
        <c:grouping val="standard"/>
        <c:varyColors val="0"/>
        <c:ser>
          <c:idx val="0"/>
          <c:order val="0"/>
          <c:spPr>
            <a:ln w="38100">
              <a:solidFill>
                <a:schemeClr val="tx2"/>
              </a:solidFill>
            </a:ln>
          </c:spPr>
          <c:marker>
            <c:symbol val="none"/>
          </c:marker>
          <c:cat>
            <c:numRef>
              <c:f>Sheet1!$A$53:$A$59</c:f>
              <c:numCache>
                <c:formatCode>General</c:formatCode>
                <c:ptCount val="7"/>
                <c:pt idx="0">
                  <c:v>2000</c:v>
                </c:pt>
                <c:pt idx="1">
                  <c:v>2005</c:v>
                </c:pt>
                <c:pt idx="2">
                  <c:v>2006</c:v>
                </c:pt>
                <c:pt idx="3">
                  <c:v>2007</c:v>
                </c:pt>
                <c:pt idx="4">
                  <c:v>2008</c:v>
                </c:pt>
                <c:pt idx="5">
                  <c:v>2009</c:v>
                </c:pt>
                <c:pt idx="6">
                  <c:v>2010</c:v>
                </c:pt>
              </c:numCache>
            </c:numRef>
          </c:cat>
          <c:val>
            <c:numRef>
              <c:f>Sheet1!$E$53:$E$59</c:f>
              <c:numCache>
                <c:formatCode>General</c:formatCode>
                <c:ptCount val="7"/>
                <c:pt idx="0">
                  <c:v>360</c:v>
                </c:pt>
                <c:pt idx="1">
                  <c:v>128</c:v>
                </c:pt>
                <c:pt idx="2">
                  <c:v>112</c:v>
                </c:pt>
                <c:pt idx="3">
                  <c:v>59</c:v>
                </c:pt>
                <c:pt idx="4">
                  <c:v>18</c:v>
                </c:pt>
                <c:pt idx="5">
                  <c:v>15</c:v>
                </c:pt>
                <c:pt idx="6">
                  <c:v>11.25</c:v>
                </c:pt>
              </c:numCache>
            </c:numRef>
          </c:val>
          <c:smooth val="0"/>
        </c:ser>
        <c:dLbls>
          <c:showLegendKey val="0"/>
          <c:showVal val="0"/>
          <c:showCatName val="0"/>
          <c:showSerName val="0"/>
          <c:showPercent val="0"/>
          <c:showBubbleSize val="0"/>
        </c:dLbls>
        <c:marker val="1"/>
        <c:smooth val="0"/>
        <c:axId val="131982848"/>
        <c:axId val="131984384"/>
      </c:lineChart>
      <c:catAx>
        <c:axId val="131982848"/>
        <c:scaling>
          <c:orientation val="minMax"/>
        </c:scaling>
        <c:delete val="0"/>
        <c:axPos val="b"/>
        <c:numFmt formatCode="General" sourceLinked="1"/>
        <c:majorTickMark val="none"/>
        <c:minorTickMark val="none"/>
        <c:tickLblPos val="nextTo"/>
        <c:crossAx val="131984384"/>
        <c:crosses val="autoZero"/>
        <c:auto val="1"/>
        <c:lblAlgn val="ctr"/>
        <c:lblOffset val="100"/>
        <c:noMultiLvlLbl val="0"/>
      </c:catAx>
      <c:valAx>
        <c:axId val="131984384"/>
        <c:scaling>
          <c:orientation val="minMax"/>
        </c:scaling>
        <c:delete val="0"/>
        <c:axPos val="l"/>
        <c:majorGridlines/>
        <c:title>
          <c:tx>
            <c:rich>
              <a:bodyPr/>
              <a:lstStyle/>
              <a:p>
                <a:pPr>
                  <a:defRPr/>
                </a:pPr>
                <a:r>
                  <a:rPr lang="en-US" dirty="0" smtClean="0"/>
                  <a:t>$/GB</a:t>
                </a:r>
                <a:endParaRPr lang="en-US" dirty="0"/>
              </a:p>
            </c:rich>
          </c:tx>
          <c:layout/>
          <c:overlay val="0"/>
        </c:title>
        <c:numFmt formatCode="General" sourceLinked="1"/>
        <c:majorTickMark val="none"/>
        <c:minorTickMark val="none"/>
        <c:tickLblPos val="nextTo"/>
        <c:crossAx val="1319828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a:t>Paper Production</a:t>
            </a:r>
          </a:p>
        </c:rich>
      </c:tx>
      <c:layout>
        <c:manualLayout>
          <c:xMode val="edge"/>
          <c:yMode val="edge"/>
          <c:x val="0.42016864190607756"/>
          <c:y val="3.5830675880935532E-2"/>
        </c:manualLayout>
      </c:layout>
      <c:overlay val="0"/>
      <c:spPr>
        <a:noFill/>
        <a:ln w="25400">
          <a:noFill/>
        </a:ln>
      </c:spPr>
    </c:title>
    <c:autoTitleDeleted val="0"/>
    <c:plotArea>
      <c:layout>
        <c:manualLayout>
          <c:layoutTarget val="inner"/>
          <c:xMode val="edge"/>
          <c:yMode val="edge"/>
          <c:x val="9.3837663359023979E-2"/>
          <c:y val="0.16938137689169522"/>
          <c:w val="0.89075752084088433"/>
          <c:h val="0.67752550756678087"/>
        </c:manualLayout>
      </c:layout>
      <c:lineChart>
        <c:grouping val="standard"/>
        <c:varyColors val="0"/>
        <c:ser>
          <c:idx val="1"/>
          <c:order val="0"/>
          <c:tx>
            <c:strRef>
              <c:f>Sheet1!$G$9</c:f>
              <c:strCache>
                <c:ptCount val="1"/>
                <c:pt idx="0">
                  <c:v>World</c:v>
                </c:pt>
              </c:strCache>
            </c:strRef>
          </c:tx>
          <c:spPr>
            <a:ln w="25400">
              <a:solidFill>
                <a:srgbClr val="0000FF"/>
              </a:solidFill>
              <a:prstDash val="solid"/>
            </a:ln>
          </c:spPr>
          <c:marker>
            <c:symbol val="none"/>
          </c:marker>
          <c:cat>
            <c:numRef>
              <c:f>Sheet1!$A$10:$A$55</c:f>
              <c:numCache>
                <c:formatCode>General</c:formatCode>
                <c:ptCount val="46"/>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numCache>
            </c:numRef>
          </c:cat>
          <c:val>
            <c:numRef>
              <c:f>Sheet1!$G$10:$G$55</c:f>
              <c:numCache>
                <c:formatCode>General</c:formatCode>
                <c:ptCount val="46"/>
                <c:pt idx="0">
                  <c:v>77.493403999999998</c:v>
                </c:pt>
                <c:pt idx="1">
                  <c:v>80.743195999999998</c:v>
                </c:pt>
                <c:pt idx="2">
                  <c:v>85.946023999999994</c:v>
                </c:pt>
                <c:pt idx="3">
                  <c:v>92.095703999999998</c:v>
                </c:pt>
                <c:pt idx="4">
                  <c:v>97.614795999999998</c:v>
                </c:pt>
                <c:pt idx="5">
                  <c:v>104.67040799999999</c:v>
                </c:pt>
                <c:pt idx="6">
                  <c:v>105.696404</c:v>
                </c:pt>
                <c:pt idx="7">
                  <c:v>113.847796</c:v>
                </c:pt>
                <c:pt idx="8">
                  <c:v>122.7624</c:v>
                </c:pt>
                <c:pt idx="9">
                  <c:v>126.4537</c:v>
                </c:pt>
                <c:pt idx="10">
                  <c:v>128.295008</c:v>
                </c:pt>
                <c:pt idx="11">
                  <c:v>137.49719999999999</c:v>
                </c:pt>
                <c:pt idx="12">
                  <c:v>148.24440000000001</c:v>
                </c:pt>
                <c:pt idx="13">
                  <c:v>150.42590000000001</c:v>
                </c:pt>
                <c:pt idx="14">
                  <c:v>130.50541699999999</c:v>
                </c:pt>
                <c:pt idx="15">
                  <c:v>147.185608</c:v>
                </c:pt>
                <c:pt idx="16">
                  <c:v>152.0575</c:v>
                </c:pt>
                <c:pt idx="17">
                  <c:v>159.860308</c:v>
                </c:pt>
                <c:pt idx="18">
                  <c:v>169.37370799999999</c:v>
                </c:pt>
                <c:pt idx="19">
                  <c:v>170.25700000000001</c:v>
                </c:pt>
                <c:pt idx="20">
                  <c:v>170.97900000000001</c:v>
                </c:pt>
                <c:pt idx="21">
                  <c:v>167.27090799999999</c:v>
                </c:pt>
                <c:pt idx="22">
                  <c:v>177.29830000000001</c:v>
                </c:pt>
                <c:pt idx="23">
                  <c:v>189.999008</c:v>
                </c:pt>
                <c:pt idx="24">
                  <c:v>192.9409</c:v>
                </c:pt>
                <c:pt idx="25">
                  <c:v>203.27855</c:v>
                </c:pt>
                <c:pt idx="26">
                  <c:v>214.63604000000001</c:v>
                </c:pt>
                <c:pt idx="27">
                  <c:v>227.54553999999999</c:v>
                </c:pt>
                <c:pt idx="28">
                  <c:v>233.16154599999999</c:v>
                </c:pt>
                <c:pt idx="29">
                  <c:v>240.09885</c:v>
                </c:pt>
                <c:pt idx="30">
                  <c:v>243.33627000000001</c:v>
                </c:pt>
                <c:pt idx="31">
                  <c:v>246.06142800000001</c:v>
                </c:pt>
                <c:pt idx="32">
                  <c:v>252.70702800000001</c:v>
                </c:pt>
                <c:pt idx="33">
                  <c:v>268.81842</c:v>
                </c:pt>
                <c:pt idx="34">
                  <c:v>282.59087</c:v>
                </c:pt>
                <c:pt idx="35">
                  <c:v>284.30160000000001</c:v>
                </c:pt>
                <c:pt idx="36">
                  <c:v>301.31619999999998</c:v>
                </c:pt>
                <c:pt idx="37">
                  <c:v>301.67073099999999</c:v>
                </c:pt>
                <c:pt idx="38">
                  <c:v>315.54350799999997</c:v>
                </c:pt>
                <c:pt idx="39">
                  <c:v>324.06099999999998</c:v>
                </c:pt>
                <c:pt idx="40">
                  <c:v>320.48300799999998</c:v>
                </c:pt>
                <c:pt idx="41">
                  <c:v>330.76598999999999</c:v>
                </c:pt>
                <c:pt idx="42">
                  <c:v>339.91496699999999</c:v>
                </c:pt>
                <c:pt idx="43">
                  <c:v>353.77479099999999</c:v>
                </c:pt>
                <c:pt idx="44">
                  <c:v>357.39802700000001</c:v>
                </c:pt>
                <c:pt idx="45">
                  <c:v>365.13906300000002</c:v>
                </c:pt>
              </c:numCache>
            </c:numRef>
          </c:val>
          <c:smooth val="0"/>
        </c:ser>
        <c:ser>
          <c:idx val="2"/>
          <c:order val="1"/>
          <c:tx>
            <c:strRef>
              <c:f>Sheet1!$E$9</c:f>
              <c:strCache>
                <c:ptCount val="1"/>
                <c:pt idx="0">
                  <c:v>USA</c:v>
                </c:pt>
              </c:strCache>
            </c:strRef>
          </c:tx>
          <c:spPr>
            <a:ln w="25400">
              <a:solidFill>
                <a:srgbClr val="FF0000"/>
              </a:solidFill>
              <a:prstDash val="solid"/>
            </a:ln>
          </c:spPr>
          <c:marker>
            <c:symbol val="none"/>
          </c:marker>
          <c:cat>
            <c:numRef>
              <c:f>Sheet1!$A$10:$A$55</c:f>
              <c:numCache>
                <c:formatCode>General</c:formatCode>
                <c:ptCount val="46"/>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numCache>
            </c:numRef>
          </c:cat>
          <c:val>
            <c:numRef>
              <c:f>Sheet1!$E$10:$E$55</c:f>
              <c:numCache>
                <c:formatCode>General</c:formatCode>
                <c:ptCount val="46"/>
                <c:pt idx="0">
                  <c:v>30.757704</c:v>
                </c:pt>
                <c:pt idx="1">
                  <c:v>32.292695999999999</c:v>
                </c:pt>
                <c:pt idx="2">
                  <c:v>33.687004000000002</c:v>
                </c:pt>
                <c:pt idx="3">
                  <c:v>35.778204000000002</c:v>
                </c:pt>
                <c:pt idx="4">
                  <c:v>37.866495999999998</c:v>
                </c:pt>
                <c:pt idx="5">
                  <c:v>40.705207999999999</c:v>
                </c:pt>
                <c:pt idx="6">
                  <c:v>40.504604</c:v>
                </c:pt>
                <c:pt idx="7">
                  <c:v>44.117196</c:v>
                </c:pt>
                <c:pt idx="8">
                  <c:v>46.814</c:v>
                </c:pt>
                <c:pt idx="9">
                  <c:v>45.805</c:v>
                </c:pt>
                <c:pt idx="10">
                  <c:v>46.954008000000002</c:v>
                </c:pt>
                <c:pt idx="11">
                  <c:v>50.756999999999998</c:v>
                </c:pt>
                <c:pt idx="12">
                  <c:v>52.970999999999997</c:v>
                </c:pt>
                <c:pt idx="13">
                  <c:v>52.54</c:v>
                </c:pt>
                <c:pt idx="14">
                  <c:v>45.247999999999998</c:v>
                </c:pt>
                <c:pt idx="15">
                  <c:v>51.757007999999999</c:v>
                </c:pt>
                <c:pt idx="16">
                  <c:v>53.347000000000001</c:v>
                </c:pt>
                <c:pt idx="17">
                  <c:v>55.154007999999997</c:v>
                </c:pt>
                <c:pt idx="18">
                  <c:v>57.410007999999998</c:v>
                </c:pt>
                <c:pt idx="19">
                  <c:v>56.838999999999999</c:v>
                </c:pt>
                <c:pt idx="20">
                  <c:v>57.667000000000002</c:v>
                </c:pt>
                <c:pt idx="21">
                  <c:v>54.899008000000002</c:v>
                </c:pt>
                <c:pt idx="22">
                  <c:v>58.804000000000002</c:v>
                </c:pt>
                <c:pt idx="23">
                  <c:v>62.366008000000001</c:v>
                </c:pt>
                <c:pt idx="24">
                  <c:v>60.959000000000003</c:v>
                </c:pt>
                <c:pt idx="25">
                  <c:v>64.444000000000003</c:v>
                </c:pt>
                <c:pt idx="26">
                  <c:v>67.531999999999996</c:v>
                </c:pt>
                <c:pt idx="27">
                  <c:v>69.587000000000003</c:v>
                </c:pt>
                <c:pt idx="28">
                  <c:v>69.514008000000004</c:v>
                </c:pt>
                <c:pt idx="29">
                  <c:v>71.965000000000003</c:v>
                </c:pt>
                <c:pt idx="30">
                  <c:v>72.724000000000004</c:v>
                </c:pt>
                <c:pt idx="31">
                  <c:v>75.161007999999995</c:v>
                </c:pt>
                <c:pt idx="32">
                  <c:v>77.250007999999994</c:v>
                </c:pt>
                <c:pt idx="33">
                  <c:v>80.944999999999993</c:v>
                </c:pt>
                <c:pt idx="34">
                  <c:v>85.525999999999996</c:v>
                </c:pt>
                <c:pt idx="35">
                  <c:v>84.046000000000006</c:v>
                </c:pt>
                <c:pt idx="36">
                  <c:v>88.510999999999996</c:v>
                </c:pt>
                <c:pt idx="37">
                  <c:v>86.450999999999993</c:v>
                </c:pt>
                <c:pt idx="38">
                  <c:v>88.67</c:v>
                </c:pt>
                <c:pt idx="39">
                  <c:v>86.252262999999999</c:v>
                </c:pt>
                <c:pt idx="40">
                  <c:v>81.248828000000003</c:v>
                </c:pt>
                <c:pt idx="41">
                  <c:v>81.879071999999994</c:v>
                </c:pt>
                <c:pt idx="42">
                  <c:v>80.712168000000005</c:v>
                </c:pt>
                <c:pt idx="43">
                  <c:v>82.084367999999998</c:v>
                </c:pt>
                <c:pt idx="44">
                  <c:v>83.697334999999995</c:v>
                </c:pt>
                <c:pt idx="45">
                  <c:v>84.316936999999996</c:v>
                </c:pt>
              </c:numCache>
            </c:numRef>
          </c:val>
          <c:smooth val="0"/>
        </c:ser>
        <c:ser>
          <c:idx val="0"/>
          <c:order val="2"/>
          <c:tx>
            <c:strRef>
              <c:f>Sheet1!$F$9</c:f>
              <c:strCache>
                <c:ptCount val="1"/>
                <c:pt idx="0">
                  <c:v>Canada</c:v>
                </c:pt>
              </c:strCache>
            </c:strRef>
          </c:tx>
          <c:spPr>
            <a:ln w="25400">
              <a:solidFill>
                <a:srgbClr val="008000"/>
              </a:solidFill>
              <a:prstDash val="solid"/>
            </a:ln>
          </c:spPr>
          <c:marker>
            <c:symbol val="none"/>
          </c:marker>
          <c:cat>
            <c:numRef>
              <c:f>Sheet1!$A$10:$A$55</c:f>
              <c:numCache>
                <c:formatCode>General</c:formatCode>
                <c:ptCount val="46"/>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numCache>
            </c:numRef>
          </c:cat>
          <c:val>
            <c:numRef>
              <c:f>Sheet1!$F$10:$F$55</c:f>
              <c:numCache>
                <c:formatCode>General</c:formatCode>
                <c:ptCount val="46"/>
                <c:pt idx="0">
                  <c:v>7.9753999999999996</c:v>
                </c:pt>
                <c:pt idx="1">
                  <c:v>8.0550999999999995</c:v>
                </c:pt>
                <c:pt idx="2">
                  <c:v>8.2181999999999995</c:v>
                </c:pt>
                <c:pt idx="3">
                  <c:v>8.9608000000000008</c:v>
                </c:pt>
                <c:pt idx="4">
                  <c:v>9.7579999999999991</c:v>
                </c:pt>
                <c:pt idx="5">
                  <c:v>10.563000000000001</c:v>
                </c:pt>
                <c:pt idx="6">
                  <c:v>10.3164</c:v>
                </c:pt>
                <c:pt idx="7">
                  <c:v>10.397500000000001</c:v>
                </c:pt>
                <c:pt idx="8">
                  <c:v>11.353999999999999</c:v>
                </c:pt>
                <c:pt idx="9">
                  <c:v>11.253</c:v>
                </c:pt>
                <c:pt idx="10">
                  <c:v>11.161</c:v>
                </c:pt>
                <c:pt idx="11">
                  <c:v>12.038</c:v>
                </c:pt>
                <c:pt idx="12">
                  <c:v>12.577999999999999</c:v>
                </c:pt>
                <c:pt idx="13">
                  <c:v>13.218</c:v>
                </c:pt>
                <c:pt idx="14">
                  <c:v>10.067</c:v>
                </c:pt>
                <c:pt idx="15">
                  <c:v>11.791</c:v>
                </c:pt>
                <c:pt idx="16">
                  <c:v>12.151</c:v>
                </c:pt>
                <c:pt idx="17">
                  <c:v>13.286</c:v>
                </c:pt>
                <c:pt idx="18">
                  <c:v>13.486000000000001</c:v>
                </c:pt>
                <c:pt idx="19">
                  <c:v>13.39</c:v>
                </c:pt>
                <c:pt idx="20">
                  <c:v>13.835000000000001</c:v>
                </c:pt>
                <c:pt idx="21">
                  <c:v>12.407999999999999</c:v>
                </c:pt>
                <c:pt idx="22">
                  <c:v>13.353</c:v>
                </c:pt>
                <c:pt idx="23">
                  <c:v>14.222</c:v>
                </c:pt>
                <c:pt idx="24">
                  <c:v>14.448</c:v>
                </c:pt>
                <c:pt idx="25">
                  <c:v>15.259</c:v>
                </c:pt>
                <c:pt idx="26">
                  <c:v>16.044</c:v>
                </c:pt>
                <c:pt idx="27">
                  <c:v>16.638999999999999</c:v>
                </c:pt>
                <c:pt idx="28">
                  <c:v>16.555</c:v>
                </c:pt>
                <c:pt idx="29">
                  <c:v>16.466000000000001</c:v>
                </c:pt>
                <c:pt idx="30">
                  <c:v>16.559000000000001</c:v>
                </c:pt>
                <c:pt idx="31">
                  <c:v>16.585000000000001</c:v>
                </c:pt>
                <c:pt idx="32">
                  <c:v>17.556999999999999</c:v>
                </c:pt>
                <c:pt idx="33">
                  <c:v>18.347999999999999</c:v>
                </c:pt>
                <c:pt idx="34">
                  <c:v>18.713000000000001</c:v>
                </c:pt>
                <c:pt idx="35">
                  <c:v>18.414000000000001</c:v>
                </c:pt>
                <c:pt idx="36">
                  <c:v>18.969000000000001</c:v>
                </c:pt>
                <c:pt idx="37">
                  <c:v>18.875</c:v>
                </c:pt>
                <c:pt idx="38">
                  <c:v>20.28</c:v>
                </c:pt>
                <c:pt idx="39">
                  <c:v>20.920895999999999</c:v>
                </c:pt>
                <c:pt idx="40">
                  <c:v>19.834</c:v>
                </c:pt>
                <c:pt idx="41">
                  <c:v>20.073</c:v>
                </c:pt>
                <c:pt idx="42">
                  <c:v>19.963999999999999</c:v>
                </c:pt>
                <c:pt idx="43">
                  <c:v>20.462</c:v>
                </c:pt>
                <c:pt idx="44">
                  <c:v>19.498000000000001</c:v>
                </c:pt>
                <c:pt idx="45">
                  <c:v>18.175999999999998</c:v>
                </c:pt>
              </c:numCache>
            </c:numRef>
          </c:val>
          <c:smooth val="0"/>
        </c:ser>
        <c:dLbls>
          <c:showLegendKey val="0"/>
          <c:showVal val="0"/>
          <c:showCatName val="0"/>
          <c:showSerName val="0"/>
          <c:showPercent val="0"/>
          <c:showBubbleSize val="0"/>
        </c:dLbls>
        <c:marker val="1"/>
        <c:smooth val="0"/>
        <c:axId val="131888256"/>
        <c:axId val="131889792"/>
      </c:lineChart>
      <c:catAx>
        <c:axId val="13188825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en-US"/>
          </a:p>
        </c:txPr>
        <c:crossAx val="131889792"/>
        <c:crosses val="autoZero"/>
        <c:auto val="1"/>
        <c:lblAlgn val="ctr"/>
        <c:lblOffset val="100"/>
        <c:tickLblSkip val="1"/>
        <c:tickMarkSkip val="1"/>
        <c:noMultiLvlLbl val="0"/>
      </c:catAx>
      <c:valAx>
        <c:axId val="131889792"/>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Million metric tons</a:t>
                </a:r>
              </a:p>
            </c:rich>
          </c:tx>
          <c:layout>
            <c:manualLayout>
              <c:xMode val="edge"/>
              <c:yMode val="edge"/>
              <c:x val="2.1008432095303876E-2"/>
              <c:y val="0.3094467462444431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31888256"/>
        <c:crosses val="autoZero"/>
        <c:crossBetween val="between"/>
      </c:valAx>
      <c:spPr>
        <a:noFill/>
        <a:ln w="12700">
          <a:solidFill>
            <a:srgbClr val="808080"/>
          </a:solidFill>
          <a:prstDash val="solid"/>
        </a:ln>
      </c:spPr>
    </c:plotArea>
    <c:legend>
      <c:legendPos val="r"/>
      <c:layout>
        <c:manualLayout>
          <c:xMode val="edge"/>
          <c:yMode val="edge"/>
          <c:x val="0.87955302372338895"/>
          <c:y val="1.6286670854970695E-2"/>
          <c:w val="0.10084047405745861"/>
          <c:h val="0.18892538191766006"/>
        </c:manualLayout>
      </c:layout>
      <c:overlay val="0"/>
      <c:spPr>
        <a:solidFill>
          <a:srgbClr val="FFFFFF"/>
        </a:solidFill>
        <a:ln w="3175">
          <a:solidFill>
            <a:srgbClr val="000000"/>
          </a:solidFill>
          <a:prstDash val="solid"/>
        </a:ln>
      </c:spPr>
      <c:txPr>
        <a:bodyPr/>
        <a:lstStyle/>
        <a:p>
          <a:pPr>
            <a:defRPr sz="73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Paper Consumption: Kg/Person/Year</a:t>
            </a:r>
          </a:p>
        </c:rich>
      </c:tx>
      <c:layout/>
      <c:overlay val="0"/>
    </c:title>
    <c:autoTitleDeleted val="0"/>
    <c:plotArea>
      <c:layout/>
      <c:lineChart>
        <c:grouping val="standard"/>
        <c:varyColors val="0"/>
        <c:ser>
          <c:idx val="1"/>
          <c:order val="0"/>
          <c:tx>
            <c:strRef>
              <c:f>Sheet2!$D$6</c:f>
              <c:strCache>
                <c:ptCount val="1"/>
                <c:pt idx="0">
                  <c:v>World</c:v>
                </c:pt>
              </c:strCache>
            </c:strRef>
          </c:tx>
          <c:spPr>
            <a:ln>
              <a:solidFill>
                <a:schemeClr val="accent1">
                  <a:lumMod val="50000"/>
                </a:schemeClr>
              </a:solidFill>
            </a:ln>
          </c:spPr>
          <c:marker>
            <c:symbol val="none"/>
          </c:marker>
          <c:cat>
            <c:numRef>
              <c:f>Sheet2!$A$7:$A$55</c:f>
              <c:numCache>
                <c:formatCode>General</c:formatCode>
                <c:ptCount val="4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numCache>
            </c:numRef>
          </c:cat>
          <c:val>
            <c:numRef>
              <c:f>Sheet2!$D$7:$D$55</c:f>
              <c:numCache>
                <c:formatCode>General</c:formatCode>
                <c:ptCount val="49"/>
                <c:pt idx="0">
                  <c:v>1.2574999999999998</c:v>
                </c:pt>
                <c:pt idx="1">
                  <c:v>1.2845</c:v>
                </c:pt>
                <c:pt idx="2">
                  <c:v>1.3359999999999999</c:v>
                </c:pt>
                <c:pt idx="3">
                  <c:v>1.4035</c:v>
                </c:pt>
                <c:pt idx="4">
                  <c:v>1.456</c:v>
                </c:pt>
                <c:pt idx="5">
                  <c:v>1.5314999999999999</c:v>
                </c:pt>
                <c:pt idx="6">
                  <c:v>1.516</c:v>
                </c:pt>
                <c:pt idx="7">
                  <c:v>1.6019999999999999</c:v>
                </c:pt>
                <c:pt idx="8">
                  <c:v>1.6895</c:v>
                </c:pt>
                <c:pt idx="9">
                  <c:v>1.702</c:v>
                </c:pt>
                <c:pt idx="10">
                  <c:v>1.7050000000000001</c:v>
                </c:pt>
                <c:pt idx="11">
                  <c:v>1.7855000000000001</c:v>
                </c:pt>
                <c:pt idx="12">
                  <c:v>1.8829999999999998</c:v>
                </c:pt>
                <c:pt idx="13">
                  <c:v>1.8694999999999999</c:v>
                </c:pt>
                <c:pt idx="14">
                  <c:v>1.6030000000000002</c:v>
                </c:pt>
                <c:pt idx="15">
                  <c:v>1.77</c:v>
                </c:pt>
                <c:pt idx="16">
                  <c:v>1.798</c:v>
                </c:pt>
                <c:pt idx="17">
                  <c:v>1.8649999999999998</c:v>
                </c:pt>
                <c:pt idx="18">
                  <c:v>1.9265000000000001</c:v>
                </c:pt>
                <c:pt idx="19">
                  <c:v>1.9019999999999999</c:v>
                </c:pt>
                <c:pt idx="20">
                  <c:v>1.8795000000000002</c:v>
                </c:pt>
                <c:pt idx="21">
                  <c:v>1.8214999999999999</c:v>
                </c:pt>
                <c:pt idx="22">
                  <c:v>1.8835000000000002</c:v>
                </c:pt>
                <c:pt idx="23">
                  <c:v>1.9910000000000001</c:v>
                </c:pt>
                <c:pt idx="24">
                  <c:v>1.9855</c:v>
                </c:pt>
                <c:pt idx="25">
                  <c:v>2.0644999999999998</c:v>
                </c:pt>
                <c:pt idx="26">
                  <c:v>2.1429999999999998</c:v>
                </c:pt>
                <c:pt idx="27">
                  <c:v>2.2239999999999998</c:v>
                </c:pt>
                <c:pt idx="28">
                  <c:v>2.2574999999999998</c:v>
                </c:pt>
                <c:pt idx="29">
                  <c:v>2.274</c:v>
                </c:pt>
                <c:pt idx="30">
                  <c:v>2.2545000000000002</c:v>
                </c:pt>
                <c:pt idx="31">
                  <c:v>2.2565</c:v>
                </c:pt>
                <c:pt idx="32">
                  <c:v>2.2715000000000001</c:v>
                </c:pt>
                <c:pt idx="33">
                  <c:v>2.3719999999999999</c:v>
                </c:pt>
                <c:pt idx="34">
                  <c:v>2.4359999999999999</c:v>
                </c:pt>
                <c:pt idx="35">
                  <c:v>2.4504999999999999</c:v>
                </c:pt>
                <c:pt idx="36">
                  <c:v>2.5670000000000002</c:v>
                </c:pt>
                <c:pt idx="37">
                  <c:v>2.5285000000000002</c:v>
                </c:pt>
                <c:pt idx="38">
                  <c:v>2.6684999999999999</c:v>
                </c:pt>
                <c:pt idx="39">
                  <c:v>2.6745000000000001</c:v>
                </c:pt>
                <c:pt idx="40">
                  <c:v>2.6364999999999998</c:v>
                </c:pt>
                <c:pt idx="41">
                  <c:v>2.66</c:v>
                </c:pt>
                <c:pt idx="42">
                  <c:v>2.7084999999999999</c:v>
                </c:pt>
                <c:pt idx="43">
                  <c:v>2.7704999999999997</c:v>
                </c:pt>
                <c:pt idx="44">
                  <c:v>2.7239999999999998</c:v>
                </c:pt>
                <c:pt idx="45">
                  <c:v>2.590381170104846</c:v>
                </c:pt>
                <c:pt idx="46">
                  <c:v>2.4417904057086819</c:v>
                </c:pt>
                <c:pt idx="47">
                  <c:v>2.4620542596544785</c:v>
                </c:pt>
                <c:pt idx="48">
                  <c:v>2.412050772373767</c:v>
                </c:pt>
              </c:numCache>
            </c:numRef>
          </c:val>
          <c:smooth val="0"/>
        </c:ser>
        <c:ser>
          <c:idx val="2"/>
          <c:order val="1"/>
          <c:tx>
            <c:strRef>
              <c:f>Sheet2!$E$6</c:f>
              <c:strCache>
                <c:ptCount val="1"/>
                <c:pt idx="0">
                  <c:v>USA</c:v>
                </c:pt>
              </c:strCache>
            </c:strRef>
          </c:tx>
          <c:marker>
            <c:symbol val="none"/>
          </c:marker>
          <c:cat>
            <c:numRef>
              <c:f>Sheet2!$A$7:$A$55</c:f>
              <c:numCache>
                <c:formatCode>General</c:formatCode>
                <c:ptCount val="49"/>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numCache>
            </c:numRef>
          </c:cat>
          <c:val>
            <c:numRef>
              <c:f>Sheet2!$E$7:$E$55</c:f>
              <c:numCache>
                <c:formatCode>General</c:formatCode>
                <c:ptCount val="49"/>
                <c:pt idx="0">
                  <c:v>9.2270000000000003</c:v>
                </c:pt>
                <c:pt idx="1">
                  <c:v>9.5090000000000003</c:v>
                </c:pt>
                <c:pt idx="2">
                  <c:v>9.68</c:v>
                </c:pt>
                <c:pt idx="3">
                  <c:v>10.130500000000001</c:v>
                </c:pt>
                <c:pt idx="4">
                  <c:v>10.5725</c:v>
                </c:pt>
                <c:pt idx="5">
                  <c:v>11.3</c:v>
                </c:pt>
                <c:pt idx="6">
                  <c:v>11.013500000000001</c:v>
                </c:pt>
                <c:pt idx="7">
                  <c:v>11.6365</c:v>
                </c:pt>
                <c:pt idx="8">
                  <c:v>12.236499999999999</c:v>
                </c:pt>
                <c:pt idx="9">
                  <c:v>11.839499999999999</c:v>
                </c:pt>
                <c:pt idx="10">
                  <c:v>12.015000000000001</c:v>
                </c:pt>
                <c:pt idx="11">
                  <c:v>12.858500000000001</c:v>
                </c:pt>
                <c:pt idx="12">
                  <c:v>13.366999999999999</c:v>
                </c:pt>
                <c:pt idx="13">
                  <c:v>13.011500000000002</c:v>
                </c:pt>
                <c:pt idx="14">
                  <c:v>11.005500000000001</c:v>
                </c:pt>
                <c:pt idx="15">
                  <c:v>12.475</c:v>
                </c:pt>
                <c:pt idx="16">
                  <c:v>12.827500000000001</c:v>
                </c:pt>
                <c:pt idx="17">
                  <c:v>13.599</c:v>
                </c:pt>
                <c:pt idx="18">
                  <c:v>13.6655</c:v>
                </c:pt>
                <c:pt idx="19">
                  <c:v>13.144499999999999</c:v>
                </c:pt>
                <c:pt idx="20">
                  <c:v>13.176499999999999</c:v>
                </c:pt>
                <c:pt idx="21">
                  <c:v>12.477500000000001</c:v>
                </c:pt>
                <c:pt idx="22">
                  <c:v>13.2935</c:v>
                </c:pt>
                <c:pt idx="23">
                  <c:v>14.303000000000001</c:v>
                </c:pt>
                <c:pt idx="24">
                  <c:v>14.024000000000001</c:v>
                </c:pt>
                <c:pt idx="25">
                  <c:v>14.5905</c:v>
                </c:pt>
                <c:pt idx="26">
                  <c:v>15.169</c:v>
                </c:pt>
                <c:pt idx="27">
                  <c:v>15.3445</c:v>
                </c:pt>
                <c:pt idx="28">
                  <c:v>15.0825</c:v>
                </c:pt>
                <c:pt idx="29">
                  <c:v>15.312999999999999</c:v>
                </c:pt>
                <c:pt idx="30">
                  <c:v>14.9</c:v>
                </c:pt>
                <c:pt idx="31">
                  <c:v>15.142500000000002</c:v>
                </c:pt>
                <c:pt idx="32">
                  <c:v>15.497499999999999</c:v>
                </c:pt>
                <c:pt idx="33">
                  <c:v>16.095500000000001</c:v>
                </c:pt>
                <c:pt idx="34">
                  <c:v>16.672499999999999</c:v>
                </c:pt>
                <c:pt idx="35">
                  <c:v>15.9535</c:v>
                </c:pt>
                <c:pt idx="36">
                  <c:v>16.874500000000001</c:v>
                </c:pt>
                <c:pt idx="37">
                  <c:v>16.5015</c:v>
                </c:pt>
                <c:pt idx="38">
                  <c:v>17.023500000000002</c:v>
                </c:pt>
                <c:pt idx="39">
                  <c:v>16.433500000000002</c:v>
                </c:pt>
                <c:pt idx="40">
                  <c:v>15.403499999999999</c:v>
                </c:pt>
                <c:pt idx="41">
                  <c:v>15.456999999999999</c:v>
                </c:pt>
                <c:pt idx="42">
                  <c:v>15.208000000000002</c:v>
                </c:pt>
                <c:pt idx="43">
                  <c:v>15.3285</c:v>
                </c:pt>
                <c:pt idx="44">
                  <c:v>14.807493969861373</c:v>
                </c:pt>
                <c:pt idx="45">
                  <c:v>14.367455461628566</c:v>
                </c:pt>
                <c:pt idx="46">
                  <c:v>13.448260534741546</c:v>
                </c:pt>
                <c:pt idx="47">
                  <c:v>13.171239518261638</c:v>
                </c:pt>
                <c:pt idx="48">
                  <c:v>12.381426389762693</c:v>
                </c:pt>
              </c:numCache>
            </c:numRef>
          </c:val>
          <c:smooth val="0"/>
        </c:ser>
        <c:dLbls>
          <c:showLegendKey val="0"/>
          <c:showVal val="0"/>
          <c:showCatName val="0"/>
          <c:showSerName val="0"/>
          <c:showPercent val="0"/>
          <c:showBubbleSize val="0"/>
        </c:dLbls>
        <c:marker val="1"/>
        <c:smooth val="0"/>
        <c:axId val="132134400"/>
        <c:axId val="132135936"/>
      </c:lineChart>
      <c:catAx>
        <c:axId val="132134400"/>
        <c:scaling>
          <c:orientation val="minMax"/>
        </c:scaling>
        <c:delete val="0"/>
        <c:axPos val="b"/>
        <c:numFmt formatCode="General" sourceLinked="1"/>
        <c:majorTickMark val="out"/>
        <c:minorTickMark val="none"/>
        <c:tickLblPos val="nextTo"/>
        <c:crossAx val="132135936"/>
        <c:crosses val="autoZero"/>
        <c:auto val="1"/>
        <c:lblAlgn val="ctr"/>
        <c:lblOffset val="100"/>
        <c:noMultiLvlLbl val="0"/>
      </c:catAx>
      <c:valAx>
        <c:axId val="132135936"/>
        <c:scaling>
          <c:orientation val="minMax"/>
        </c:scaling>
        <c:delete val="0"/>
        <c:axPos val="l"/>
        <c:majorGridlines/>
        <c:numFmt formatCode="General" sourceLinked="1"/>
        <c:majorTickMark val="out"/>
        <c:minorTickMark val="none"/>
        <c:tickLblPos val="nextTo"/>
        <c:crossAx val="1321344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Annual Revenue</a:t>
            </a:r>
          </a:p>
        </c:rich>
      </c:tx>
      <c:layout/>
      <c:overlay val="0"/>
    </c:title>
    <c:autoTitleDeleted val="0"/>
    <c:plotArea>
      <c:layout/>
      <c:lineChart>
        <c:grouping val="standard"/>
        <c:varyColors val="0"/>
        <c:ser>
          <c:idx val="0"/>
          <c:order val="0"/>
          <c:tx>
            <c:strRef>
              <c:f>'C02Computers'!$B$5</c:f>
              <c:strCache>
                <c:ptCount val="1"/>
                <c:pt idx="0">
                  <c:v>HP</c:v>
                </c:pt>
              </c:strCache>
            </c:strRef>
          </c:tx>
          <c:marker>
            <c:symbol val="none"/>
          </c:marker>
          <c:cat>
            <c:strRef>
              <c:f>'C02Computers'!$A$6:$A$22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'C02Computers'!$B$6:$B$22</c:f>
              <c:numCache>
                <c:formatCode>General</c:formatCode>
                <c:ptCount val="17"/>
                <c:pt idx="0">
                  <c:v>24.991</c:v>
                </c:pt>
                <c:pt idx="1">
                  <c:v>31.518999999999998</c:v>
                </c:pt>
                <c:pt idx="2">
                  <c:v>38.42</c:v>
                </c:pt>
                <c:pt idx="3">
                  <c:v>42.895000000000003</c:v>
                </c:pt>
                <c:pt idx="4">
                  <c:v>47.061</c:v>
                </c:pt>
                <c:pt idx="5">
                  <c:v>42.37</c:v>
                </c:pt>
                <c:pt idx="6">
                  <c:v>48.781999999999996</c:v>
                </c:pt>
                <c:pt idx="7">
                  <c:v>45.225999999999999</c:v>
                </c:pt>
                <c:pt idx="8">
                  <c:v>56.588000000000001</c:v>
                </c:pt>
                <c:pt idx="9">
                  <c:v>73.061000000000007</c:v>
                </c:pt>
                <c:pt idx="10">
                  <c:v>79.905000000000001</c:v>
                </c:pt>
                <c:pt idx="11">
                  <c:v>86.695999999999998</c:v>
                </c:pt>
                <c:pt idx="12">
                  <c:v>91.658000000000001</c:v>
                </c:pt>
                <c:pt idx="13">
                  <c:v>104.286</c:v>
                </c:pt>
                <c:pt idx="14">
                  <c:v>118.364</c:v>
                </c:pt>
                <c:pt idx="15">
                  <c:v>114.55200000000001</c:v>
                </c:pt>
                <c:pt idx="16">
                  <c:v>126.033</c:v>
                </c:pt>
              </c:numCache>
            </c:numRef>
          </c:val>
          <c:smooth val="0"/>
        </c:ser>
        <c:ser>
          <c:idx val="1"/>
          <c:order val="1"/>
          <c:tx>
            <c:strRef>
              <c:f>'C02Computers'!$C$5</c:f>
              <c:strCache>
                <c:ptCount val="1"/>
                <c:pt idx="0">
                  <c:v>IBM</c:v>
                </c:pt>
              </c:strCache>
            </c:strRef>
          </c:tx>
          <c:marker>
            <c:symbol val="none"/>
          </c:marker>
          <c:cat>
            <c:strRef>
              <c:f>'C02Computers'!$A$6:$A$22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'C02Computers'!$C$6:$C$22</c:f>
              <c:numCache>
                <c:formatCode>General</c:formatCode>
                <c:ptCount val="17"/>
                <c:pt idx="0">
                  <c:v>64.052000000000007</c:v>
                </c:pt>
                <c:pt idx="1">
                  <c:v>71.94</c:v>
                </c:pt>
                <c:pt idx="2">
                  <c:v>75.947000000000003</c:v>
                </c:pt>
                <c:pt idx="3">
                  <c:v>78.507999999999996</c:v>
                </c:pt>
                <c:pt idx="4">
                  <c:v>81.667000000000002</c:v>
                </c:pt>
                <c:pt idx="5">
                  <c:v>87.548000000000002</c:v>
                </c:pt>
                <c:pt idx="6">
                  <c:v>88.396000000000001</c:v>
                </c:pt>
                <c:pt idx="7">
                  <c:v>83.066999999999993</c:v>
                </c:pt>
                <c:pt idx="8">
                  <c:v>81.186000000000007</c:v>
                </c:pt>
                <c:pt idx="9">
                  <c:v>89.131</c:v>
                </c:pt>
                <c:pt idx="10">
                  <c:v>96.293000000000006</c:v>
                </c:pt>
                <c:pt idx="11">
                  <c:v>91.134</c:v>
                </c:pt>
                <c:pt idx="12">
                  <c:v>91.424000000000007</c:v>
                </c:pt>
                <c:pt idx="13">
                  <c:v>98.786000000000001</c:v>
                </c:pt>
                <c:pt idx="14">
                  <c:v>103.63</c:v>
                </c:pt>
                <c:pt idx="15">
                  <c:v>95.757999999999996</c:v>
                </c:pt>
                <c:pt idx="16">
                  <c:v>99.87</c:v>
                </c:pt>
              </c:numCache>
            </c:numRef>
          </c:val>
          <c:smooth val="0"/>
        </c:ser>
        <c:ser>
          <c:idx val="2"/>
          <c:order val="2"/>
          <c:tx>
            <c:strRef>
              <c:f>'C02Computers'!$D$5</c:f>
              <c:strCache>
                <c:ptCount val="1"/>
                <c:pt idx="0">
                  <c:v>Dell</c:v>
                </c:pt>
              </c:strCache>
            </c:strRef>
          </c:tx>
          <c:marker>
            <c:symbol val="none"/>
          </c:marker>
          <c:cat>
            <c:strRef>
              <c:f>'C02Computers'!$A$6:$A$22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'C02Computers'!$D$6:$D$22</c:f>
              <c:numCache>
                <c:formatCode>General</c:formatCode>
                <c:ptCount val="17"/>
                <c:pt idx="0">
                  <c:v>3.4753400000000001</c:v>
                </c:pt>
                <c:pt idx="1">
                  <c:v>5.2960000000000003</c:v>
                </c:pt>
                <c:pt idx="2">
                  <c:v>7.7590000000000003</c:v>
                </c:pt>
                <c:pt idx="3">
                  <c:v>12.327</c:v>
                </c:pt>
                <c:pt idx="4">
                  <c:v>18.242999999999999</c:v>
                </c:pt>
                <c:pt idx="5">
                  <c:v>25.265000000000001</c:v>
                </c:pt>
                <c:pt idx="6">
                  <c:v>31.888000000000002</c:v>
                </c:pt>
                <c:pt idx="7">
                  <c:v>31.167999999999999</c:v>
                </c:pt>
                <c:pt idx="8">
                  <c:v>35.404000000000003</c:v>
                </c:pt>
                <c:pt idx="9">
                  <c:v>41.326999999999998</c:v>
                </c:pt>
                <c:pt idx="10">
                  <c:v>49.121000000000002</c:v>
                </c:pt>
                <c:pt idx="11">
                  <c:v>55.787999999999997</c:v>
                </c:pt>
                <c:pt idx="12">
                  <c:v>57.42</c:v>
                </c:pt>
                <c:pt idx="13">
                  <c:v>61.133000000000003</c:v>
                </c:pt>
                <c:pt idx="14">
                  <c:v>61.100999999999999</c:v>
                </c:pt>
                <c:pt idx="15">
                  <c:v>52.902000000000001</c:v>
                </c:pt>
                <c:pt idx="16">
                  <c:v>61.494</c:v>
                </c:pt>
              </c:numCache>
            </c:numRef>
          </c:val>
          <c:smooth val="0"/>
        </c:ser>
        <c:ser>
          <c:idx val="3"/>
          <c:order val="3"/>
          <c:tx>
            <c:strRef>
              <c:f>'C02Computers'!$E$5</c:f>
              <c:strCache>
                <c:ptCount val="1"/>
                <c:pt idx="0">
                  <c:v>Apple</c:v>
                </c:pt>
              </c:strCache>
            </c:strRef>
          </c:tx>
          <c:marker>
            <c:symbol val="none"/>
          </c:marker>
          <c:cat>
            <c:strRef>
              <c:f>'C02Computers'!$A$6:$A$22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'C02Computers'!$E$6:$E$22</c:f>
              <c:numCache>
                <c:formatCode>General</c:formatCode>
                <c:ptCount val="17"/>
                <c:pt idx="0">
                  <c:v>9.1890000000000001</c:v>
                </c:pt>
                <c:pt idx="1">
                  <c:v>11.061999999999999</c:v>
                </c:pt>
                <c:pt idx="2">
                  <c:v>9.8330000000000002</c:v>
                </c:pt>
                <c:pt idx="3">
                  <c:v>7.0810000000000004</c:v>
                </c:pt>
                <c:pt idx="4">
                  <c:v>5.9409999999999998</c:v>
                </c:pt>
                <c:pt idx="5">
                  <c:v>6.1340000000000003</c:v>
                </c:pt>
                <c:pt idx="6">
                  <c:v>7.9829999999999997</c:v>
                </c:pt>
                <c:pt idx="7">
                  <c:v>5.3630000000000004</c:v>
                </c:pt>
                <c:pt idx="8">
                  <c:v>5.742</c:v>
                </c:pt>
                <c:pt idx="9">
                  <c:v>6.2069999999999999</c:v>
                </c:pt>
                <c:pt idx="10">
                  <c:v>8.2789999999999999</c:v>
                </c:pt>
                <c:pt idx="11">
                  <c:v>13.930999999999999</c:v>
                </c:pt>
                <c:pt idx="12">
                  <c:v>19.315000000000001</c:v>
                </c:pt>
                <c:pt idx="13">
                  <c:v>24.006</c:v>
                </c:pt>
                <c:pt idx="14">
                  <c:v>37.491</c:v>
                </c:pt>
                <c:pt idx="15">
                  <c:v>42.905000000000001</c:v>
                </c:pt>
                <c:pt idx="16">
                  <c:v>65.224999999999994</c:v>
                </c:pt>
              </c:numCache>
            </c:numRef>
          </c:val>
          <c:smooth val="0"/>
        </c:ser>
        <c:ser>
          <c:idx val="4"/>
          <c:order val="4"/>
          <c:tx>
            <c:strRef>
              <c:f>'C02Computers'!$F$5</c:f>
              <c:strCache>
                <c:ptCount val="1"/>
                <c:pt idx="0">
                  <c:v>Sun</c:v>
                </c:pt>
              </c:strCache>
            </c:strRef>
          </c:tx>
          <c:marker>
            <c:symbol val="none"/>
          </c:marker>
          <c:cat>
            <c:strRef>
              <c:f>'C02Computers'!$A$6:$A$22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'C02Computers'!$F$6:$F$22</c:f>
              <c:numCache>
                <c:formatCode>General</c:formatCode>
                <c:ptCount val="17"/>
                <c:pt idx="0">
                  <c:v>4.6898900000000001</c:v>
                </c:pt>
                <c:pt idx="1">
                  <c:v>5.9018800000000002</c:v>
                </c:pt>
                <c:pt idx="2">
                  <c:v>7.0947500000000003</c:v>
                </c:pt>
                <c:pt idx="3">
                  <c:v>8.5983499999999999</c:v>
                </c:pt>
                <c:pt idx="4">
                  <c:v>9.7908399999999993</c:v>
                </c:pt>
                <c:pt idx="5">
                  <c:v>11.726299999999998</c:v>
                </c:pt>
                <c:pt idx="6">
                  <c:v>15.721</c:v>
                </c:pt>
                <c:pt idx="7">
                  <c:v>18.25</c:v>
                </c:pt>
                <c:pt idx="8">
                  <c:v>12.496</c:v>
                </c:pt>
                <c:pt idx="9">
                  <c:v>11.433999999999999</c:v>
                </c:pt>
                <c:pt idx="10">
                  <c:v>11.185</c:v>
                </c:pt>
                <c:pt idx="11">
                  <c:v>11.07</c:v>
                </c:pt>
                <c:pt idx="12">
                  <c:v>13.068</c:v>
                </c:pt>
              </c:numCache>
            </c:numRef>
          </c:val>
          <c:smooth val="0"/>
        </c:ser>
        <c:ser>
          <c:idx val="5"/>
          <c:order val="5"/>
          <c:tx>
            <c:strRef>
              <c:f>'C02Computers'!$G$5</c:f>
              <c:strCache>
                <c:ptCount val="1"/>
                <c:pt idx="0">
                  <c:v>Acer</c:v>
                </c:pt>
              </c:strCache>
            </c:strRef>
          </c:tx>
          <c:marker>
            <c:symbol val="none"/>
          </c:marker>
          <c:cat>
            <c:strRef>
              <c:f>'C02Computers'!$A$6:$A$22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'C02Computers'!$G$6:$G$22</c:f>
              <c:numCache>
                <c:formatCode>General</c:formatCode>
                <c:ptCount val="17"/>
                <c:pt idx="7">
                  <c:v>0.86548024450365457</c:v>
                </c:pt>
                <c:pt idx="8">
                  <c:v>1.2080561926605504</c:v>
                </c:pt>
                <c:pt idx="9">
                  <c:v>2.3978286384976526</c:v>
                </c:pt>
                <c:pt idx="10">
                  <c:v>7.039386829344596</c:v>
                </c:pt>
                <c:pt idx="11">
                  <c:v>9.68157053720895</c:v>
                </c:pt>
                <c:pt idx="12">
                  <c:v>10.767833026396563</c:v>
                </c:pt>
                <c:pt idx="13">
                  <c:v>14.832799999999999</c:v>
                </c:pt>
                <c:pt idx="14">
                  <c:v>16.661603591733158</c:v>
                </c:pt>
                <c:pt idx="15">
                  <c:v>17.804547428500527</c:v>
                </c:pt>
                <c:pt idx="16">
                  <c:v>21.661810365013775</c:v>
                </c:pt>
              </c:numCache>
            </c:numRef>
          </c:val>
          <c:smooth val="0"/>
        </c:ser>
        <c:ser>
          <c:idx val="6"/>
          <c:order val="6"/>
          <c:tx>
            <c:strRef>
              <c:f>'C02Computers'!$H$5</c:f>
              <c:strCache>
                <c:ptCount val="1"/>
                <c:pt idx="0">
                  <c:v>Lenovo</c:v>
                </c:pt>
              </c:strCache>
            </c:strRef>
          </c:tx>
          <c:marker>
            <c:symbol val="none"/>
          </c:marker>
          <c:cat>
            <c:strRef>
              <c:f>'C02Computers'!$A$6:$A$22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'C02Computers'!$H$6:$H$22</c:f>
              <c:numCache>
                <c:formatCode>General</c:formatCode>
                <c:ptCount val="17"/>
                <c:pt idx="6">
                  <c:v>2.2411445891448976</c:v>
                </c:pt>
                <c:pt idx="7">
                  <c:v>3.4897048642272877</c:v>
                </c:pt>
                <c:pt idx="8">
                  <c:v>2.470254884865891</c:v>
                </c:pt>
                <c:pt idx="9">
                  <c:v>2.5950389903550173</c:v>
                </c:pt>
                <c:pt idx="10">
                  <c:v>2.9726540454568777</c:v>
                </c:pt>
                <c:pt idx="11">
                  <c:v>13.276</c:v>
                </c:pt>
                <c:pt idx="12">
                  <c:v>14.59</c:v>
                </c:pt>
                <c:pt idx="13">
                  <c:v>16.352</c:v>
                </c:pt>
                <c:pt idx="14">
                  <c:v>14.901</c:v>
                </c:pt>
                <c:pt idx="15">
                  <c:v>16.605</c:v>
                </c:pt>
              </c:numCache>
            </c:numRef>
          </c:val>
          <c:smooth val="0"/>
        </c:ser>
        <c:dLbls>
          <c:showLegendKey val="0"/>
          <c:showVal val="0"/>
          <c:showCatName val="0"/>
          <c:showSerName val="0"/>
          <c:showPercent val="0"/>
          <c:showBubbleSize val="0"/>
        </c:dLbls>
        <c:marker val="1"/>
        <c:smooth val="0"/>
        <c:axId val="73755264"/>
        <c:axId val="73900416"/>
      </c:lineChart>
      <c:catAx>
        <c:axId val="73755264"/>
        <c:scaling>
          <c:orientation val="minMax"/>
        </c:scaling>
        <c:delete val="0"/>
        <c:axPos val="b"/>
        <c:majorTickMark val="none"/>
        <c:minorTickMark val="none"/>
        <c:tickLblPos val="nextTo"/>
        <c:txPr>
          <a:bodyPr/>
          <a:lstStyle/>
          <a:p>
            <a:pPr>
              <a:defRPr sz="900"/>
            </a:pPr>
            <a:endParaRPr lang="en-US"/>
          </a:p>
        </c:txPr>
        <c:crossAx val="73900416"/>
        <c:crosses val="autoZero"/>
        <c:auto val="1"/>
        <c:lblAlgn val="ctr"/>
        <c:lblOffset val="100"/>
        <c:noMultiLvlLbl val="0"/>
      </c:catAx>
      <c:valAx>
        <c:axId val="73900416"/>
        <c:scaling>
          <c:orientation val="minMax"/>
        </c:scaling>
        <c:delete val="0"/>
        <c:axPos val="l"/>
        <c:majorGridlines/>
        <c:title>
          <c:tx>
            <c:rich>
              <a:bodyPr/>
              <a:lstStyle/>
              <a:p>
                <a:pPr>
                  <a:defRPr/>
                </a:pPr>
                <a:r>
                  <a:rPr lang="en-US"/>
                  <a:t>$ Billion</a:t>
                </a:r>
              </a:p>
            </c:rich>
          </c:tx>
          <c:layout/>
          <c:overlay val="0"/>
        </c:title>
        <c:numFmt formatCode="General" sourceLinked="1"/>
        <c:majorTickMark val="none"/>
        <c:minorTickMark val="none"/>
        <c:tickLblPos val="nextTo"/>
        <c:crossAx val="737552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Net Income / Revenue</a:t>
            </a:r>
          </a:p>
        </c:rich>
      </c:tx>
      <c:layout/>
      <c:overlay val="0"/>
    </c:title>
    <c:autoTitleDeleted val="0"/>
    <c:plotArea>
      <c:layout/>
      <c:lineChart>
        <c:grouping val="standard"/>
        <c:varyColors val="0"/>
        <c:ser>
          <c:idx val="0"/>
          <c:order val="0"/>
          <c:tx>
            <c:strRef>
              <c:f>'C02Computers'!$P$5</c:f>
              <c:strCache>
                <c:ptCount val="1"/>
                <c:pt idx="0">
                  <c:v>HP</c:v>
                </c:pt>
              </c:strCache>
            </c:strRef>
          </c:tx>
          <c:marker>
            <c:symbol val="none"/>
          </c:marker>
          <c:cat>
            <c:strRef>
              <c:f>'C02Computers'!$O$6:$O$22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'C02Computers'!$P$6:$P$22</c:f>
              <c:numCache>
                <c:formatCode>General</c:formatCode>
                <c:ptCount val="17"/>
                <c:pt idx="5">
                  <c:v>3.4910000000000001</c:v>
                </c:pt>
                <c:pt idx="6">
                  <c:v>3.79</c:v>
                </c:pt>
                <c:pt idx="7">
                  <c:v>0.35599999999999998</c:v>
                </c:pt>
                <c:pt idx="8">
                  <c:v>-0.90300000000000002</c:v>
                </c:pt>
                <c:pt idx="9">
                  <c:v>2.5390000000000001</c:v>
                </c:pt>
                <c:pt idx="10">
                  <c:v>3.4969999999999999</c:v>
                </c:pt>
                <c:pt idx="11">
                  <c:v>2.3980000000000001</c:v>
                </c:pt>
                <c:pt idx="12">
                  <c:v>6.1980000000000004</c:v>
                </c:pt>
                <c:pt idx="13">
                  <c:v>7.2640000000000002</c:v>
                </c:pt>
                <c:pt idx="14">
                  <c:v>8.3290000000000006</c:v>
                </c:pt>
                <c:pt idx="15">
                  <c:v>7.66</c:v>
                </c:pt>
                <c:pt idx="16">
                  <c:v>8.7609999999999992</c:v>
                </c:pt>
              </c:numCache>
            </c:numRef>
          </c:val>
          <c:smooth val="0"/>
        </c:ser>
        <c:ser>
          <c:idx val="1"/>
          <c:order val="1"/>
          <c:tx>
            <c:strRef>
              <c:f>'C02Computers'!$Q$5</c:f>
              <c:strCache>
                <c:ptCount val="1"/>
                <c:pt idx="0">
                  <c:v>IBM</c:v>
                </c:pt>
              </c:strCache>
            </c:strRef>
          </c:tx>
          <c:marker>
            <c:symbol val="none"/>
          </c:marker>
          <c:cat>
            <c:strRef>
              <c:f>'C02Computers'!$O$6:$O$22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'C02Computers'!$Q$6:$Q$22</c:f>
              <c:numCache>
                <c:formatCode>General</c:formatCode>
                <c:ptCount val="17"/>
                <c:pt idx="0">
                  <c:v>2.9649999999999999</c:v>
                </c:pt>
                <c:pt idx="1">
                  <c:v>4.1779999999999999</c:v>
                </c:pt>
                <c:pt idx="2">
                  <c:v>5.4290000000000003</c:v>
                </c:pt>
                <c:pt idx="3">
                  <c:v>6.093</c:v>
                </c:pt>
                <c:pt idx="4">
                  <c:v>6.3280000000000003</c:v>
                </c:pt>
                <c:pt idx="5">
                  <c:v>7.7119999999999997</c:v>
                </c:pt>
                <c:pt idx="6">
                  <c:v>8.093</c:v>
                </c:pt>
                <c:pt idx="7">
                  <c:v>7.7130000000000001</c:v>
                </c:pt>
                <c:pt idx="8">
                  <c:v>3.5790000000000002</c:v>
                </c:pt>
                <c:pt idx="9">
                  <c:v>7.5830000000000002</c:v>
                </c:pt>
                <c:pt idx="10">
                  <c:v>7.4790000000000001</c:v>
                </c:pt>
                <c:pt idx="11">
                  <c:v>7.9340000000000002</c:v>
                </c:pt>
                <c:pt idx="12">
                  <c:v>9.4160000000000004</c:v>
                </c:pt>
                <c:pt idx="13">
                  <c:v>10.417999999999999</c:v>
                </c:pt>
                <c:pt idx="14">
                  <c:v>12.334</c:v>
                </c:pt>
                <c:pt idx="15">
                  <c:v>13.425000000000001</c:v>
                </c:pt>
                <c:pt idx="16">
                  <c:v>14.833</c:v>
                </c:pt>
              </c:numCache>
            </c:numRef>
          </c:val>
          <c:smooth val="0"/>
        </c:ser>
        <c:ser>
          <c:idx val="2"/>
          <c:order val="2"/>
          <c:tx>
            <c:strRef>
              <c:f>'C02Computers'!$R$5</c:f>
              <c:strCache>
                <c:ptCount val="1"/>
                <c:pt idx="0">
                  <c:v>Dell</c:v>
                </c:pt>
              </c:strCache>
            </c:strRef>
          </c:tx>
          <c:marker>
            <c:symbol val="none"/>
          </c:marker>
          <c:cat>
            <c:strRef>
              <c:f>'C02Computers'!$O$6:$O$22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'C02Computers'!$R$6:$R$22</c:f>
              <c:numCache>
                <c:formatCode>General</c:formatCode>
                <c:ptCount val="17"/>
                <c:pt idx="0">
                  <c:v>0.14899999999999999</c:v>
                </c:pt>
                <c:pt idx="1">
                  <c:v>0.27200000000000002</c:v>
                </c:pt>
                <c:pt idx="2">
                  <c:v>0.51800000000000002</c:v>
                </c:pt>
                <c:pt idx="3">
                  <c:v>0.94399999999999995</c:v>
                </c:pt>
                <c:pt idx="4">
                  <c:v>1.46</c:v>
                </c:pt>
                <c:pt idx="5">
                  <c:v>1.6659999999999999</c:v>
                </c:pt>
                <c:pt idx="6">
                  <c:v>2.177</c:v>
                </c:pt>
                <c:pt idx="7">
                  <c:v>1.246</c:v>
                </c:pt>
                <c:pt idx="8">
                  <c:v>2.1219999999999999</c:v>
                </c:pt>
                <c:pt idx="9">
                  <c:v>2.625</c:v>
                </c:pt>
                <c:pt idx="10">
                  <c:v>3.0179999999999998</c:v>
                </c:pt>
                <c:pt idx="11">
                  <c:v>3.6019999999999999</c:v>
                </c:pt>
                <c:pt idx="12">
                  <c:v>2.5830000000000002</c:v>
                </c:pt>
                <c:pt idx="13">
                  <c:v>2.9470000000000001</c:v>
                </c:pt>
                <c:pt idx="14">
                  <c:v>2.4780000000000002</c:v>
                </c:pt>
                <c:pt idx="15">
                  <c:v>1.4330000000000001</c:v>
                </c:pt>
                <c:pt idx="16">
                  <c:v>2.6349999999999998</c:v>
                </c:pt>
              </c:numCache>
            </c:numRef>
          </c:val>
          <c:smooth val="0"/>
        </c:ser>
        <c:ser>
          <c:idx val="3"/>
          <c:order val="3"/>
          <c:tx>
            <c:strRef>
              <c:f>'C02Computers'!$S$5</c:f>
              <c:strCache>
                <c:ptCount val="1"/>
                <c:pt idx="0">
                  <c:v>Apple</c:v>
                </c:pt>
              </c:strCache>
            </c:strRef>
          </c:tx>
          <c:marker>
            <c:symbol val="none"/>
          </c:marker>
          <c:cat>
            <c:strRef>
              <c:f>'C02Computers'!$O$6:$O$22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'C02Computers'!$S$6:$S$22</c:f>
              <c:numCache>
                <c:formatCode>General</c:formatCode>
                <c:ptCount val="17"/>
                <c:pt idx="0">
                  <c:v>0.31</c:v>
                </c:pt>
                <c:pt idx="1">
                  <c:v>0.42399999999999999</c:v>
                </c:pt>
                <c:pt idx="2">
                  <c:v>-0.81599999999999995</c:v>
                </c:pt>
                <c:pt idx="3">
                  <c:v>-1.0449999999999999</c:v>
                </c:pt>
                <c:pt idx="4">
                  <c:v>0.309</c:v>
                </c:pt>
                <c:pt idx="5">
                  <c:v>0.60099999999999998</c:v>
                </c:pt>
                <c:pt idx="6">
                  <c:v>0.78600000000000003</c:v>
                </c:pt>
                <c:pt idx="7">
                  <c:v>-2.5000000000000001E-2</c:v>
                </c:pt>
                <c:pt idx="8">
                  <c:v>6.5000000000000002E-2</c:v>
                </c:pt>
                <c:pt idx="9">
                  <c:v>6.9000000000000006E-2</c:v>
                </c:pt>
                <c:pt idx="10">
                  <c:v>0.26600000000000001</c:v>
                </c:pt>
                <c:pt idx="11">
                  <c:v>1.3280000000000001</c:v>
                </c:pt>
                <c:pt idx="12">
                  <c:v>1.9890000000000001</c:v>
                </c:pt>
                <c:pt idx="13">
                  <c:v>3.496</c:v>
                </c:pt>
                <c:pt idx="14">
                  <c:v>6.1189999999999998</c:v>
                </c:pt>
                <c:pt idx="15">
                  <c:v>8.2349999999999994</c:v>
                </c:pt>
                <c:pt idx="16">
                  <c:v>14.013</c:v>
                </c:pt>
              </c:numCache>
            </c:numRef>
          </c:val>
          <c:smooth val="0"/>
        </c:ser>
        <c:ser>
          <c:idx val="4"/>
          <c:order val="4"/>
          <c:tx>
            <c:strRef>
              <c:f>'C02Computers'!$T$5</c:f>
              <c:strCache>
                <c:ptCount val="1"/>
                <c:pt idx="0">
                  <c:v>Sun</c:v>
                </c:pt>
              </c:strCache>
            </c:strRef>
          </c:tx>
          <c:marker>
            <c:symbol val="none"/>
          </c:marker>
          <c:cat>
            <c:strRef>
              <c:f>'C02Computers'!$O$6:$O$22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'C02Computers'!$T$6:$T$22</c:f>
              <c:numCache>
                <c:formatCode>General</c:formatCode>
                <c:ptCount val="17"/>
                <c:pt idx="0">
                  <c:v>0.19600000000000001</c:v>
                </c:pt>
                <c:pt idx="1">
                  <c:v>0.35599999999999998</c:v>
                </c:pt>
                <c:pt idx="2">
                  <c:v>0.47699999999999998</c:v>
                </c:pt>
                <c:pt idx="3">
                  <c:v>0.76200000000000001</c:v>
                </c:pt>
                <c:pt idx="4">
                  <c:v>0.76300000000000001</c:v>
                </c:pt>
                <c:pt idx="5">
                  <c:v>1.03</c:v>
                </c:pt>
                <c:pt idx="6">
                  <c:v>1.8540000000000001</c:v>
                </c:pt>
                <c:pt idx="7">
                  <c:v>0.92700000000000005</c:v>
                </c:pt>
                <c:pt idx="8">
                  <c:v>-0.58699999999999997</c:v>
                </c:pt>
                <c:pt idx="9">
                  <c:v>-3.3839999999999999</c:v>
                </c:pt>
                <c:pt idx="10">
                  <c:v>-0.38800000000000001</c:v>
                </c:pt>
                <c:pt idx="11">
                  <c:v>-0.107</c:v>
                </c:pt>
                <c:pt idx="12">
                  <c:v>-0.86399999999999999</c:v>
                </c:pt>
              </c:numCache>
            </c:numRef>
          </c:val>
          <c:smooth val="0"/>
        </c:ser>
        <c:ser>
          <c:idx val="5"/>
          <c:order val="5"/>
          <c:tx>
            <c:strRef>
              <c:f>'C02Computers'!$U$5</c:f>
              <c:strCache>
                <c:ptCount val="1"/>
                <c:pt idx="0">
                  <c:v>Acer</c:v>
                </c:pt>
              </c:strCache>
            </c:strRef>
          </c:tx>
          <c:marker>
            <c:symbol val="none"/>
          </c:marker>
          <c:cat>
            <c:strRef>
              <c:f>'C02Computers'!$O$6:$O$22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'C02Computers'!$U$6:$U$22</c:f>
              <c:numCache>
                <c:formatCode>General</c:formatCode>
                <c:ptCount val="17"/>
                <c:pt idx="7">
                  <c:v>2.946582505735007E-2</c:v>
                </c:pt>
                <c:pt idx="8">
                  <c:v>0.24793577981651374</c:v>
                </c:pt>
                <c:pt idx="9">
                  <c:v>0.21461267605633805</c:v>
                </c:pt>
                <c:pt idx="10">
                  <c:v>0.21936493039261692</c:v>
                </c:pt>
                <c:pt idx="11">
                  <c:v>0.25804291584233757</c:v>
                </c:pt>
                <c:pt idx="12">
                  <c:v>0.31362799263351754</c:v>
                </c:pt>
                <c:pt idx="13">
                  <c:v>0.39873846153846154</c:v>
                </c:pt>
                <c:pt idx="14">
                  <c:v>0.3581363004172462</c:v>
                </c:pt>
                <c:pt idx="15">
                  <c:v>0.35216204479186053</c:v>
                </c:pt>
                <c:pt idx="16">
                  <c:v>0.52059218319559231</c:v>
                </c:pt>
              </c:numCache>
            </c:numRef>
          </c:val>
          <c:smooth val="0"/>
        </c:ser>
        <c:ser>
          <c:idx val="6"/>
          <c:order val="6"/>
          <c:tx>
            <c:strRef>
              <c:f>'C02Computers'!$V$5</c:f>
              <c:strCache>
                <c:ptCount val="1"/>
                <c:pt idx="0">
                  <c:v>Lenovo</c:v>
                </c:pt>
              </c:strCache>
            </c:strRef>
          </c:tx>
          <c:marker>
            <c:symbol val="none"/>
          </c:marker>
          <c:cat>
            <c:strRef>
              <c:f>'C02Computers'!$O$6:$O$22</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'C02Computers'!$V$6:$V$22</c:f>
              <c:numCache>
                <c:formatCode>General</c:formatCode>
                <c:ptCount val="17"/>
                <c:pt idx="6">
                  <c:v>6.1775962600498315E-2</c:v>
                </c:pt>
                <c:pt idx="7">
                  <c:v>0.11025923741634401</c:v>
                </c:pt>
                <c:pt idx="8">
                  <c:v>0.13154520744653572</c:v>
                </c:pt>
                <c:pt idx="9">
                  <c:v>0.13043812846295916</c:v>
                </c:pt>
                <c:pt idx="10">
                  <c:v>0.13506233646298291</c:v>
                </c:pt>
                <c:pt idx="11">
                  <c:v>2.1999999999999999E-2</c:v>
                </c:pt>
                <c:pt idx="12">
                  <c:v>0.161</c:v>
                </c:pt>
                <c:pt idx="13">
                  <c:v>0.48399999999999999</c:v>
                </c:pt>
                <c:pt idx="14">
                  <c:v>-0.22600000000000001</c:v>
                </c:pt>
                <c:pt idx="15">
                  <c:v>0.129</c:v>
                </c:pt>
              </c:numCache>
            </c:numRef>
          </c:val>
          <c:smooth val="0"/>
        </c:ser>
        <c:dLbls>
          <c:showLegendKey val="0"/>
          <c:showVal val="0"/>
          <c:showCatName val="0"/>
          <c:showSerName val="0"/>
          <c:showPercent val="0"/>
          <c:showBubbleSize val="0"/>
        </c:dLbls>
        <c:marker val="1"/>
        <c:smooth val="0"/>
        <c:axId val="151230720"/>
        <c:axId val="151323392"/>
      </c:lineChart>
      <c:catAx>
        <c:axId val="151230720"/>
        <c:scaling>
          <c:orientation val="minMax"/>
        </c:scaling>
        <c:delete val="0"/>
        <c:axPos val="b"/>
        <c:majorTickMark val="none"/>
        <c:minorTickMark val="none"/>
        <c:tickLblPos val="nextTo"/>
        <c:txPr>
          <a:bodyPr/>
          <a:lstStyle/>
          <a:p>
            <a:pPr>
              <a:defRPr sz="900"/>
            </a:pPr>
            <a:endParaRPr lang="en-US"/>
          </a:p>
        </c:txPr>
        <c:crossAx val="151323392"/>
        <c:crosses val="autoZero"/>
        <c:auto val="1"/>
        <c:lblAlgn val="ctr"/>
        <c:lblOffset val="100"/>
        <c:noMultiLvlLbl val="0"/>
      </c:catAx>
      <c:valAx>
        <c:axId val="151323392"/>
        <c:scaling>
          <c:orientation val="minMax"/>
        </c:scaling>
        <c:delete val="0"/>
        <c:axPos val="l"/>
        <c:majorGridlines/>
        <c:title>
          <c:tx>
            <c:rich>
              <a:bodyPr/>
              <a:lstStyle/>
              <a:p>
                <a:pPr>
                  <a:defRPr/>
                </a:pPr>
                <a:r>
                  <a:rPr lang="en-US"/>
                  <a:t>Ratio</a:t>
                </a:r>
              </a:p>
            </c:rich>
          </c:tx>
          <c:layout/>
          <c:overlay val="0"/>
        </c:title>
        <c:numFmt formatCode="General" sourceLinked="1"/>
        <c:majorTickMark val="none"/>
        <c:minorTickMark val="none"/>
        <c:tickLblPos val="nextTo"/>
        <c:crossAx val="151230720"/>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r>
              <a:rPr lang="en-US"/>
              <a:t>Chapter 1:  Introduction</a:t>
            </a:r>
          </a:p>
        </p:txBody>
      </p:sp>
      <p:sp>
        <p:nvSpPr>
          <p:cNvPr id="3077"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200"/>
            </a:lvl1pPr>
          </a:lstStyle>
          <a:p>
            <a:pPr>
              <a:defRPr/>
            </a:pPr>
            <a:fld id="{8697D135-5270-4DCA-863C-F3BEF4F8C067}" type="slidenum">
              <a:rPr lang="en-US"/>
              <a:pPr>
                <a:defRPr/>
              </a:pPr>
              <a:t>‹#›</a:t>
            </a:fld>
            <a:endParaRPr lang="en-US"/>
          </a:p>
        </p:txBody>
      </p:sp>
      <p:sp>
        <p:nvSpPr>
          <p:cNvPr id="3078" name="Rectangle 6"/>
          <p:cNvSpPr>
            <a:spLocks noChangeArrowheads="1"/>
          </p:cNvSpPr>
          <p:nvPr/>
        </p:nvSpPr>
        <p:spPr bwMode="auto">
          <a:xfrm>
            <a:off x="68263" y="90488"/>
            <a:ext cx="1743075" cy="304800"/>
          </a:xfrm>
          <a:prstGeom prst="rect">
            <a:avLst/>
          </a:prstGeom>
          <a:noFill/>
          <a:ln w="9525">
            <a:noFill/>
            <a:miter lim="800000"/>
            <a:headEnd/>
            <a:tailEnd/>
          </a:ln>
          <a:effectLst/>
        </p:spPr>
        <p:txBody>
          <a:bodyPr wrap="none" lIns="92075" tIns="46038" rIns="92075" bIns="46038" anchor="ctr">
            <a:spAutoFit/>
          </a:bodyPr>
          <a:lstStyle/>
          <a:p>
            <a:pPr>
              <a:defRPr/>
            </a:pPr>
            <a:r>
              <a:rPr lang="en-US" sz="1400">
                <a:latin typeface="Book Antiqua" pitchFamily="18" charset="0"/>
              </a:rPr>
              <a:t>Introduction to MIS</a:t>
            </a:r>
          </a:p>
        </p:txBody>
      </p:sp>
      <p:sp>
        <p:nvSpPr>
          <p:cNvPr id="3079" name="Rectangle 7"/>
          <p:cNvSpPr>
            <a:spLocks noChangeArrowheads="1"/>
          </p:cNvSpPr>
          <p:nvPr/>
        </p:nvSpPr>
        <p:spPr bwMode="auto">
          <a:xfrm>
            <a:off x="6380163" y="8777288"/>
            <a:ext cx="409575" cy="304800"/>
          </a:xfrm>
          <a:prstGeom prst="rect">
            <a:avLst/>
          </a:prstGeom>
          <a:noFill/>
          <a:ln w="9525">
            <a:noFill/>
            <a:miter lim="800000"/>
            <a:headEnd/>
            <a:tailEnd/>
          </a:ln>
          <a:effectLst/>
        </p:spPr>
        <p:txBody>
          <a:bodyPr wrap="none" lIns="92075" tIns="46038" rIns="92075" bIns="46038" anchor="ctr">
            <a:spAutoFit/>
          </a:bodyPr>
          <a:lstStyle/>
          <a:p>
            <a:pPr algn="r">
              <a:defRPr/>
            </a:pPr>
            <a:fld id="{A04D6B28-4C12-4DB8-BC6A-7E8044F0FFFF}" type="slidenum">
              <a:rPr lang="en-US" sz="1400">
                <a:latin typeface="Book Antiqua" pitchFamily="18" charset="0"/>
              </a:rPr>
              <a:pPr algn="r">
                <a:defRPr/>
              </a:pPr>
              <a:t>‹#›</a:t>
            </a:fld>
            <a:endParaRPr lang="en-US" sz="1400">
              <a:latin typeface="Book Antiqua" pitchFamily="18" charset="0"/>
            </a:endParaRPr>
          </a:p>
        </p:txBody>
      </p:sp>
    </p:spTree>
    <p:extLst>
      <p:ext uri="{BB962C8B-B14F-4D97-AF65-F5344CB8AC3E}">
        <p14:creationId xmlns:p14="http://schemas.microsoft.com/office/powerpoint/2010/main" val="2800060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470D68-DF5D-48E8-8D15-795AE7D18638}" type="slidenum">
              <a:rPr lang="en-US"/>
              <a:pPr>
                <a:defRPr/>
              </a:pPr>
              <a:t>‹#›</a:t>
            </a:fld>
            <a:endParaRPr lang="en-US"/>
          </a:p>
        </p:txBody>
      </p:sp>
    </p:spTree>
    <p:extLst>
      <p:ext uri="{BB962C8B-B14F-4D97-AF65-F5344CB8AC3E}">
        <p14:creationId xmlns:p14="http://schemas.microsoft.com/office/powerpoint/2010/main" val="135199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858B59-FB20-4314-ACF4-0E8D4B071B52}" type="slidenum">
              <a:rPr lang="en-US" sz="1200" smtClean="0"/>
              <a:pPr/>
              <a:t>1</a:t>
            </a:fld>
            <a:endParaRPr lang="en-US" sz="1200" smtClean="0"/>
          </a:p>
        </p:txBody>
      </p:sp>
      <p:sp>
        <p:nvSpPr>
          <p:cNvPr id="46083" name="Rectangle 2"/>
          <p:cNvSpPr>
            <a:spLocks noGrp="1" noRot="1" noChangeAspect="1" noChangeArrowheads="1" noTextEdit="1"/>
          </p:cNvSpPr>
          <p:nvPr>
            <p:ph type="sldImg"/>
          </p:nvPr>
        </p:nvSpPr>
        <p:spPr>
          <a:xfrm>
            <a:off x="1144588" y="695325"/>
            <a:ext cx="4568825" cy="3425825"/>
          </a:xfrm>
          <a:ln w="12700" cap="flat">
            <a:solidFill>
              <a:schemeClr val="tx1"/>
            </a:solidFill>
          </a:ln>
        </p:spPr>
      </p:sp>
      <p:sp>
        <p:nvSpPr>
          <p:cNvPr id="46084" name="Rectangle 3"/>
          <p:cNvSpPr>
            <a:spLocks noGrp="1" noChangeArrowheads="1"/>
          </p:cNvSpPr>
          <p:nvPr>
            <p:ph type="body" idx="1"/>
          </p:nvPr>
        </p:nvSpPr>
        <p:spPr>
          <a:xfrm>
            <a:off x="914400" y="4357688"/>
            <a:ext cx="5029200" cy="412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079"/>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1071DCD-21D5-41F8-A529-B5D5027154C1}" type="slidenum">
              <a:rPr lang="en-US" sz="1200" smtClean="0"/>
              <a:pPr/>
              <a:t>4</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079"/>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ACBAFA1-93CC-4C54-89C2-BA29F45C4C80}" type="slidenum">
              <a:rPr lang="en-US" sz="1200" smtClean="0"/>
              <a:pPr/>
              <a:t>5</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079"/>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589D08E-53BC-4581-AD37-22BFEFC6719F}" type="slidenum">
              <a:rPr lang="en-US" sz="1200" smtClean="0"/>
              <a:pPr/>
              <a:t>6</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079"/>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CBCB53B-1898-4ADE-944B-F588A7ACE8FB}" type="slidenum">
              <a:rPr lang="en-US" sz="1200" smtClean="0"/>
              <a:pPr/>
              <a:t>11</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470D68-DF5D-48E8-8D15-795AE7D18638}" type="slidenum">
              <a:rPr lang="en-US" smtClean="0"/>
              <a:pPr>
                <a:defRPr/>
              </a:pPr>
              <a:t>60</a:t>
            </a:fld>
            <a:endParaRPr lang="en-US"/>
          </a:p>
        </p:txBody>
      </p:sp>
    </p:spTree>
    <p:extLst>
      <p:ext uri="{BB962C8B-B14F-4D97-AF65-F5344CB8AC3E}">
        <p14:creationId xmlns:p14="http://schemas.microsoft.com/office/powerpoint/2010/main" val="104460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A2060396-C7FA-4ECE-B6F6-0F689FDB914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3A69C5-2A83-477C-A780-4F18D87F9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342CF2A-B095-486D-A105-429D3D95EF7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914400"/>
            <a:ext cx="7924800" cy="5181600"/>
          </a:xfrm>
        </p:spPr>
        <p:txBody>
          <a:bodyPr/>
          <a:lstStyle/>
          <a:p>
            <a:pPr lvl="0"/>
            <a:endParaRPr lang="en-US" noProof="0" smtClean="0"/>
          </a:p>
        </p:txBody>
      </p:sp>
      <p:sp>
        <p:nvSpPr>
          <p:cNvPr id="4" name="Rectangle 2051"/>
          <p:cNvSpPr>
            <a:spLocks noGrp="1" noChangeArrowheads="1"/>
          </p:cNvSpPr>
          <p:nvPr>
            <p:ph type="dt" sz="half" idx="10"/>
          </p:nvPr>
        </p:nvSpPr>
        <p:spPr>
          <a:ln/>
        </p:spPr>
        <p:txBody>
          <a:bodyPr/>
          <a:lstStyle>
            <a:lvl1pPr>
              <a:defRPr/>
            </a:lvl1pPr>
          </a:lstStyle>
          <a:p>
            <a:pPr>
              <a:defRPr/>
            </a:pPr>
            <a:endParaRPr lang="en-US"/>
          </a:p>
        </p:txBody>
      </p:sp>
      <p:sp>
        <p:nvSpPr>
          <p:cNvPr id="5" name="Rectangle 2052"/>
          <p:cNvSpPr>
            <a:spLocks noGrp="1" noChangeArrowheads="1"/>
          </p:cNvSpPr>
          <p:nvPr>
            <p:ph type="ftr" sz="quarter" idx="11"/>
          </p:nvPr>
        </p:nvSpPr>
        <p:spPr>
          <a:ln/>
        </p:spPr>
        <p:txBody>
          <a:bodyPr/>
          <a:lstStyle>
            <a:lvl1pPr>
              <a:defRPr/>
            </a:lvl1pPr>
          </a:lstStyle>
          <a:p>
            <a:pPr>
              <a:defRPr/>
            </a:pPr>
            <a:endParaRPr lang="en-US"/>
          </a:p>
        </p:txBody>
      </p:sp>
      <p:sp>
        <p:nvSpPr>
          <p:cNvPr id="6" name="Rectangle 2053"/>
          <p:cNvSpPr>
            <a:spLocks noGrp="1" noChangeArrowheads="1"/>
          </p:cNvSpPr>
          <p:nvPr>
            <p:ph type="sldNum" sz="quarter" idx="12"/>
          </p:nvPr>
        </p:nvSpPr>
        <p:spPr>
          <a:ln/>
        </p:spPr>
        <p:txBody>
          <a:bodyPr/>
          <a:lstStyle>
            <a:lvl1pPr>
              <a:defRPr/>
            </a:lvl1pPr>
          </a:lstStyle>
          <a:p>
            <a:pPr>
              <a:defRPr/>
            </a:pPr>
            <a:fld id="{221A5EB5-36C5-4C9A-BF7B-82768D34839F}" type="slidenum">
              <a:rPr lang="en-US"/>
              <a:pPr>
                <a:defRPr/>
              </a:pPr>
              <a:t>‹#›</a:t>
            </a:fld>
            <a:endParaRPr lang="en-US"/>
          </a:p>
        </p:txBody>
      </p:sp>
    </p:spTree>
    <p:extLst>
      <p:ext uri="{BB962C8B-B14F-4D97-AF65-F5344CB8AC3E}">
        <p14:creationId xmlns:p14="http://schemas.microsoft.com/office/powerpoint/2010/main" val="23911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914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914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1"/>
          <p:cNvSpPr>
            <a:spLocks noGrp="1" noChangeArrowheads="1"/>
          </p:cNvSpPr>
          <p:nvPr>
            <p:ph type="dt" sz="half" idx="10"/>
          </p:nvPr>
        </p:nvSpPr>
        <p:spPr>
          <a:ln/>
        </p:spPr>
        <p:txBody>
          <a:bodyPr/>
          <a:lstStyle>
            <a:lvl1pPr>
              <a:defRPr/>
            </a:lvl1pPr>
          </a:lstStyle>
          <a:p>
            <a:pPr>
              <a:defRPr/>
            </a:pPr>
            <a:endParaRPr lang="en-US"/>
          </a:p>
        </p:txBody>
      </p:sp>
      <p:sp>
        <p:nvSpPr>
          <p:cNvPr id="6" name="Rectangle 2052"/>
          <p:cNvSpPr>
            <a:spLocks noGrp="1" noChangeArrowheads="1"/>
          </p:cNvSpPr>
          <p:nvPr>
            <p:ph type="ftr" sz="quarter" idx="11"/>
          </p:nvPr>
        </p:nvSpPr>
        <p:spPr>
          <a:ln/>
        </p:spPr>
        <p:txBody>
          <a:bodyPr/>
          <a:lstStyle>
            <a:lvl1pPr>
              <a:defRPr/>
            </a:lvl1pPr>
          </a:lstStyle>
          <a:p>
            <a:pPr>
              <a:defRPr/>
            </a:pPr>
            <a:endParaRPr lang="en-US"/>
          </a:p>
        </p:txBody>
      </p:sp>
      <p:sp>
        <p:nvSpPr>
          <p:cNvPr id="7" name="Rectangle 2053"/>
          <p:cNvSpPr>
            <a:spLocks noGrp="1" noChangeArrowheads="1"/>
          </p:cNvSpPr>
          <p:nvPr>
            <p:ph type="sldNum" sz="quarter" idx="12"/>
          </p:nvPr>
        </p:nvSpPr>
        <p:spPr>
          <a:ln/>
        </p:spPr>
        <p:txBody>
          <a:bodyPr/>
          <a:lstStyle>
            <a:lvl1pPr>
              <a:defRPr/>
            </a:lvl1pPr>
          </a:lstStyle>
          <a:p>
            <a:pPr>
              <a:defRPr/>
            </a:pPr>
            <a:fld id="{F47BAB45-B893-40DE-8566-B8A1156B7768}" type="slidenum">
              <a:rPr lang="en-US"/>
              <a:pPr>
                <a:defRPr/>
              </a:pPr>
              <a:t>‹#›</a:t>
            </a:fld>
            <a:endParaRPr lang="en-US"/>
          </a:p>
        </p:txBody>
      </p:sp>
    </p:spTree>
    <p:extLst>
      <p:ext uri="{BB962C8B-B14F-4D97-AF65-F5344CB8AC3E}">
        <p14:creationId xmlns:p14="http://schemas.microsoft.com/office/powerpoint/2010/main" val="566319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9144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914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3581400"/>
            <a:ext cx="38862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51"/>
          <p:cNvSpPr>
            <a:spLocks noGrp="1" noChangeArrowheads="1"/>
          </p:cNvSpPr>
          <p:nvPr>
            <p:ph type="dt" sz="half" idx="10"/>
          </p:nvPr>
        </p:nvSpPr>
        <p:spPr>
          <a:ln/>
        </p:spPr>
        <p:txBody>
          <a:bodyPr/>
          <a:lstStyle>
            <a:lvl1pPr>
              <a:defRPr/>
            </a:lvl1pPr>
          </a:lstStyle>
          <a:p>
            <a:pPr>
              <a:defRPr/>
            </a:pPr>
            <a:endParaRPr lang="en-US"/>
          </a:p>
        </p:txBody>
      </p:sp>
      <p:sp>
        <p:nvSpPr>
          <p:cNvPr id="7" name="Rectangle 2052"/>
          <p:cNvSpPr>
            <a:spLocks noGrp="1" noChangeArrowheads="1"/>
          </p:cNvSpPr>
          <p:nvPr>
            <p:ph type="ftr" sz="quarter" idx="11"/>
          </p:nvPr>
        </p:nvSpPr>
        <p:spPr>
          <a:ln/>
        </p:spPr>
        <p:txBody>
          <a:bodyPr/>
          <a:lstStyle>
            <a:lvl1pPr>
              <a:defRPr/>
            </a:lvl1pPr>
          </a:lstStyle>
          <a:p>
            <a:pPr>
              <a:defRPr/>
            </a:pPr>
            <a:endParaRPr lang="en-US"/>
          </a:p>
        </p:txBody>
      </p:sp>
      <p:sp>
        <p:nvSpPr>
          <p:cNvPr id="8" name="Rectangle 2053"/>
          <p:cNvSpPr>
            <a:spLocks noGrp="1" noChangeArrowheads="1"/>
          </p:cNvSpPr>
          <p:nvPr>
            <p:ph type="sldNum" sz="quarter" idx="12"/>
          </p:nvPr>
        </p:nvSpPr>
        <p:spPr>
          <a:ln/>
        </p:spPr>
        <p:txBody>
          <a:bodyPr/>
          <a:lstStyle>
            <a:lvl1pPr>
              <a:defRPr/>
            </a:lvl1pPr>
          </a:lstStyle>
          <a:p>
            <a:pPr>
              <a:defRPr/>
            </a:pPr>
            <a:fld id="{130D0BF7-FD42-4DD6-B615-4D43C8511EEC}" type="slidenum">
              <a:rPr lang="en-US"/>
              <a:pPr>
                <a:defRPr/>
              </a:pPr>
              <a:t>‹#›</a:t>
            </a:fld>
            <a:endParaRPr lang="en-US"/>
          </a:p>
        </p:txBody>
      </p:sp>
    </p:spTree>
    <p:extLst>
      <p:ext uri="{BB962C8B-B14F-4D97-AF65-F5344CB8AC3E}">
        <p14:creationId xmlns:p14="http://schemas.microsoft.com/office/powerpoint/2010/main" val="112337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00B0F6-E69A-4FCE-A425-7748BC3062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AD1256-8F2D-4804-8EEE-F5DBFDDBE5F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43CA37-2DAB-44B2-912B-D29ED78152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normAutofit/>
          </a:bodyPr>
          <a:lstStyle>
            <a:lvl1pPr algn="ctr">
              <a:defRPr sz="36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B70542-2792-4F72-847E-6723A2904CD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754E3EC-5CC4-4F08-AAAA-A65D3322F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3BE80BE-7517-443E-9104-C01B4D7242D6}"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263107-A34B-447F-A3E6-A9F94247BC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A9D036E-66C4-4DDD-9E66-8383B7A60A72}"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C0163F0-5193-4F82-9A62-0F6EC9ADA9B4}"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par>
    </p:tnLst>
  </p:timing>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73.xml"/><Relationship Id="rId4" Type="http://schemas.openxmlformats.org/officeDocument/2006/relationships/slide" Target="slide70.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oleObject" Target="../embeddings/oleObject1.bin"/><Relationship Id="rId9" Type="http://schemas.openxmlformats.org/officeDocument/2006/relationships/image" Target="../media/image13.png"/><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oleObject" Target="../embeddings/oleObject4.bin"/><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wmf"/><Relationship Id="rId5" Type="http://schemas.openxmlformats.org/officeDocument/2006/relationships/image" Target="../media/image34.jpe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9.wmf"/><Relationship Id="rId5" Type="http://schemas.openxmlformats.org/officeDocument/2006/relationships/oleObject" Target="../embeddings/oleObject10.bin"/><Relationship Id="rId4" Type="http://schemas.openxmlformats.org/officeDocument/2006/relationships/image" Target="../media/image3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youtube.com/watch?v=QKh1Rv0PlOQ"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43.jpe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5.wmf"/><Relationship Id="rId5" Type="http://schemas.openxmlformats.org/officeDocument/2006/relationships/oleObject" Target="../embeddings/oleObject13.bin"/><Relationship Id="rId4" Type="http://schemas.openxmlformats.org/officeDocument/2006/relationships/image" Target="../media/image4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youtube.com/watch?feature=player_embedded&amp;v=9J5xGwdmsuo"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48.wmf"/><Relationship Id="rId5" Type="http://schemas.openxmlformats.org/officeDocument/2006/relationships/oleObject" Target="../embeddings/oleObject15.bin"/><Relationship Id="rId4" Type="http://schemas.openxmlformats.org/officeDocument/2006/relationships/image" Target="../media/image47.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wmf"/><Relationship Id="rId5" Type="http://schemas.openxmlformats.org/officeDocument/2006/relationships/image" Target="../media/image32.pn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52.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3.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ted.com/talks/blaise_aguera.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earthtrends.wri.org/text/forests-grasslands-drylands/variable-570.html"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faostat.fao.org/site/626/DesktopDefault.aspx?PageID=626" TargetMode="External"/><Relationship Id="rId2" Type="http://schemas.openxmlformats.org/officeDocument/2006/relationships/hyperlink" Target="http://earthrends.wri.org/" TargetMode="Externa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docs.google.com/"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office.microsoft.com/en-us/web-apps/"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9.emf"/></Relationships>
</file>

<file path=ppt/slides/_rels/slide72.xml.rels><?xml version="1.0" encoding="UTF-8" standalone="yes"?>
<Relationships xmlns="http://schemas.openxmlformats.org/package/2006/relationships"><Relationship Id="rId3" Type="http://schemas.openxmlformats.org/officeDocument/2006/relationships/hyperlink" Target="http://data.bls.gov/cgi-bin/surveymost?ec" TargetMode="External"/><Relationship Id="rId2" Type="http://schemas.openxmlformats.org/officeDocument/2006/relationships/hyperlink" Target="http://data.bls.gov/cgi-bin/surveymost?ln"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noFill/>
        </p:spPr>
        <p:txBody>
          <a:bodyPr/>
          <a:lstStyle/>
          <a:p>
            <a:r>
              <a:rPr lang="en-US" dirty="0" smtClean="0"/>
              <a:t>Introduction to MIS</a:t>
            </a:r>
          </a:p>
        </p:txBody>
      </p:sp>
      <p:sp>
        <p:nvSpPr>
          <p:cNvPr id="14339" name="Rectangle 3"/>
          <p:cNvSpPr>
            <a:spLocks noGrp="1" noChangeArrowheads="1"/>
          </p:cNvSpPr>
          <p:nvPr>
            <p:ph type="subTitle" idx="1"/>
          </p:nvPr>
        </p:nvSpPr>
        <p:spPr>
          <a:xfrm>
            <a:off x="1432560" y="1850064"/>
            <a:ext cx="7406640" cy="2264736"/>
          </a:xfrm>
          <a:noFill/>
        </p:spPr>
        <p:txBody>
          <a:bodyPr>
            <a:normAutofit lnSpcReduction="10000"/>
          </a:bodyPr>
          <a:lstStyle/>
          <a:p>
            <a:pPr marL="342900" indent="-342900"/>
            <a:endParaRPr lang="en-US" dirty="0"/>
          </a:p>
          <a:p>
            <a:pPr marL="342900" indent="-342900"/>
            <a:r>
              <a:rPr lang="en-US" dirty="0" smtClean="0"/>
              <a:t>Chapter 2</a:t>
            </a:r>
          </a:p>
          <a:p>
            <a:pPr marL="342900" indent="-342900"/>
            <a:r>
              <a:rPr lang="en-US" dirty="0" smtClean="0"/>
              <a:t>Information </a:t>
            </a:r>
            <a:r>
              <a:rPr lang="en-US" dirty="0"/>
              <a:t>Technology </a:t>
            </a:r>
            <a:r>
              <a:rPr lang="en-US" dirty="0" smtClean="0"/>
              <a:t>Foundations</a:t>
            </a:r>
          </a:p>
          <a:p>
            <a:pPr marL="342900" indent="-342900"/>
            <a:endParaRPr lang="en-US" dirty="0"/>
          </a:p>
          <a:p>
            <a:pPr marL="342900" indent="-342900"/>
            <a:r>
              <a:rPr lang="en-US" dirty="0"/>
              <a:t>Jerry Post</a:t>
            </a:r>
          </a:p>
          <a:p>
            <a:pPr marL="342900" indent="-342900"/>
            <a:endParaRPr lang="en-US" dirty="0" smtClean="0"/>
          </a:p>
        </p:txBody>
      </p:sp>
      <p:sp>
        <p:nvSpPr>
          <p:cNvPr id="14340" name="Text Box 4"/>
          <p:cNvSpPr txBox="1">
            <a:spLocks noChangeArrowheads="1"/>
          </p:cNvSpPr>
          <p:nvPr/>
        </p:nvSpPr>
        <p:spPr bwMode="auto">
          <a:xfrm>
            <a:off x="1066800" y="4800600"/>
            <a:ext cx="5023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ction="ppaction://hlinksldjump"/>
              </a:rPr>
              <a:t>Technology Toolbox: </a:t>
            </a:r>
            <a:r>
              <a:rPr lang="en-US" sz="1800" dirty="0" smtClean="0">
                <a:hlinkClick r:id="rId3" action="ppaction://hlinksldjump"/>
              </a:rPr>
              <a:t>Voice Input</a:t>
            </a:r>
            <a:endParaRPr lang="en-US" sz="1800" dirty="0"/>
          </a:p>
          <a:p>
            <a:r>
              <a:rPr lang="en-US" sz="1800" dirty="0">
                <a:hlinkClick r:id="rId4" action="ppaction://hlinksldjump"/>
              </a:rPr>
              <a:t>Technology Toolbox: </a:t>
            </a:r>
            <a:r>
              <a:rPr lang="en-US" sz="1800" dirty="0" smtClean="0">
                <a:hlinkClick r:id="rId4" action="ppaction://hlinksldjump"/>
              </a:rPr>
              <a:t>Creating Effective Charts</a:t>
            </a:r>
            <a:endParaRPr lang="en-US" sz="1800" dirty="0"/>
          </a:p>
          <a:p>
            <a:r>
              <a:rPr lang="en-US" sz="1800" dirty="0">
                <a:hlinkClick r:id="rId5" action="ppaction://hlinksldjump"/>
              </a:rPr>
              <a:t>Cases: </a:t>
            </a:r>
            <a:r>
              <a:rPr lang="en-US" sz="1800" dirty="0" smtClean="0">
                <a:hlinkClick r:id="rId5" action="ppaction://hlinksldjump"/>
              </a:rPr>
              <a:t>The Computer Industry</a:t>
            </a: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648075"/>
            <a:ext cx="1143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35" name="Rectangle 4"/>
          <p:cNvSpPr>
            <a:spLocks noChangeArrowheads="1"/>
          </p:cNvSpPr>
          <p:nvPr/>
        </p:nvSpPr>
        <p:spPr bwMode="auto">
          <a:xfrm>
            <a:off x="1220788" y="1590675"/>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Numbers</a:t>
            </a:r>
          </a:p>
        </p:txBody>
      </p:sp>
      <p:sp>
        <p:nvSpPr>
          <p:cNvPr id="1036" name="Rectangle 5"/>
          <p:cNvSpPr>
            <a:spLocks noChangeArrowheads="1"/>
          </p:cNvSpPr>
          <p:nvPr/>
        </p:nvSpPr>
        <p:spPr bwMode="auto">
          <a:xfrm>
            <a:off x="1398588" y="316865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Images</a:t>
            </a:r>
          </a:p>
        </p:txBody>
      </p:sp>
      <p:sp>
        <p:nvSpPr>
          <p:cNvPr id="1037" name="Rectangle 6"/>
          <p:cNvSpPr>
            <a:spLocks noChangeArrowheads="1"/>
          </p:cNvSpPr>
          <p:nvPr/>
        </p:nvSpPr>
        <p:spPr bwMode="auto">
          <a:xfrm>
            <a:off x="1487488" y="41783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Sound</a:t>
            </a:r>
          </a:p>
        </p:txBody>
      </p:sp>
      <p:sp>
        <p:nvSpPr>
          <p:cNvPr id="1038" name="Rectangle 7"/>
          <p:cNvSpPr>
            <a:spLocks noChangeArrowheads="1"/>
          </p:cNvSpPr>
          <p:nvPr/>
        </p:nvSpPr>
        <p:spPr bwMode="auto">
          <a:xfrm>
            <a:off x="1563688" y="526415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Video</a:t>
            </a:r>
          </a:p>
        </p:txBody>
      </p:sp>
      <p:sp>
        <p:nvSpPr>
          <p:cNvPr id="1039" name="Rectangle 8"/>
          <p:cNvSpPr>
            <a:spLocks noChangeArrowheads="1"/>
          </p:cNvSpPr>
          <p:nvPr/>
        </p:nvSpPr>
        <p:spPr bwMode="auto">
          <a:xfrm>
            <a:off x="4365625" y="126047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Input</a:t>
            </a:r>
          </a:p>
        </p:txBody>
      </p:sp>
      <p:sp>
        <p:nvSpPr>
          <p:cNvPr id="1040" name="Rectangle 9"/>
          <p:cNvSpPr>
            <a:spLocks noChangeArrowheads="1"/>
          </p:cNvSpPr>
          <p:nvPr/>
        </p:nvSpPr>
        <p:spPr bwMode="auto">
          <a:xfrm>
            <a:off x="5705475" y="1260475"/>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Process</a:t>
            </a:r>
          </a:p>
        </p:txBody>
      </p:sp>
      <p:sp>
        <p:nvSpPr>
          <p:cNvPr id="1041" name="Rectangle 10"/>
          <p:cNvSpPr>
            <a:spLocks noChangeArrowheads="1"/>
          </p:cNvSpPr>
          <p:nvPr/>
        </p:nvSpPr>
        <p:spPr bwMode="auto">
          <a:xfrm>
            <a:off x="7810500" y="1260475"/>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Output</a:t>
            </a:r>
          </a:p>
        </p:txBody>
      </p:sp>
      <p:sp>
        <p:nvSpPr>
          <p:cNvPr id="1042" name="Rectangle 11"/>
          <p:cNvSpPr>
            <a:spLocks noChangeArrowheads="1"/>
          </p:cNvSpPr>
          <p:nvPr/>
        </p:nvSpPr>
        <p:spPr bwMode="auto">
          <a:xfrm>
            <a:off x="2733675" y="1590675"/>
            <a:ext cx="1214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12 + 8 = 20</a:t>
            </a:r>
          </a:p>
        </p:txBody>
      </p:sp>
      <p:sp>
        <p:nvSpPr>
          <p:cNvPr id="1043" name="Rectangle 12"/>
          <p:cNvSpPr>
            <a:spLocks noChangeArrowheads="1"/>
          </p:cNvSpPr>
          <p:nvPr/>
        </p:nvSpPr>
        <p:spPr bwMode="auto">
          <a:xfrm>
            <a:off x="5781675" y="1590675"/>
            <a:ext cx="8842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75000"/>
              </a:lnSpc>
            </a:pPr>
            <a:r>
              <a:rPr lang="en-US" sz="1100"/>
              <a:t>000001100</a:t>
            </a:r>
          </a:p>
          <a:p>
            <a:pPr>
              <a:lnSpc>
                <a:spcPct val="75000"/>
              </a:lnSpc>
            </a:pPr>
            <a:r>
              <a:rPr lang="en-US" sz="1100"/>
              <a:t>000001000</a:t>
            </a:r>
          </a:p>
          <a:p>
            <a:pPr>
              <a:lnSpc>
                <a:spcPct val="75000"/>
              </a:lnSpc>
            </a:pPr>
            <a:r>
              <a:rPr lang="en-US" sz="1100"/>
              <a:t>---------------</a:t>
            </a:r>
          </a:p>
          <a:p>
            <a:pPr>
              <a:lnSpc>
                <a:spcPct val="75000"/>
              </a:lnSpc>
            </a:pPr>
            <a:r>
              <a:rPr lang="en-US" sz="1100"/>
              <a:t>000010100</a:t>
            </a:r>
          </a:p>
        </p:txBody>
      </p:sp>
      <p:sp>
        <p:nvSpPr>
          <p:cNvPr id="1044" name="Rectangle 16"/>
          <p:cNvSpPr>
            <a:spLocks noChangeArrowheads="1"/>
          </p:cNvSpPr>
          <p:nvPr/>
        </p:nvSpPr>
        <p:spPr bwMode="auto">
          <a:xfrm>
            <a:off x="7813675" y="1590675"/>
            <a:ext cx="7080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3700"/>
              <a:t>20</a:t>
            </a:r>
          </a:p>
        </p:txBody>
      </p:sp>
      <p:sp>
        <p:nvSpPr>
          <p:cNvPr id="1045" name="Rectangle 17"/>
          <p:cNvSpPr>
            <a:spLocks noChangeArrowheads="1"/>
          </p:cNvSpPr>
          <p:nvPr/>
        </p:nvSpPr>
        <p:spPr bwMode="auto">
          <a:xfrm>
            <a:off x="5638800" y="2809875"/>
            <a:ext cx="13906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75000"/>
              </a:lnSpc>
            </a:pPr>
            <a:r>
              <a:rPr lang="en-US" sz="900"/>
              <a:t>0010000000000000000</a:t>
            </a:r>
          </a:p>
          <a:p>
            <a:pPr>
              <a:lnSpc>
                <a:spcPct val="75000"/>
              </a:lnSpc>
            </a:pPr>
            <a:r>
              <a:rPr lang="en-US" sz="900"/>
              <a:t>0100000000000001001</a:t>
            </a:r>
          </a:p>
          <a:p>
            <a:pPr>
              <a:lnSpc>
                <a:spcPct val="75000"/>
              </a:lnSpc>
            </a:pPr>
            <a:r>
              <a:rPr lang="en-US" sz="900"/>
              <a:t>0110000011000011011</a:t>
            </a:r>
          </a:p>
          <a:p>
            <a:pPr>
              <a:lnSpc>
                <a:spcPct val="75000"/>
              </a:lnSpc>
            </a:pPr>
            <a:r>
              <a:rPr lang="en-US" sz="900"/>
              <a:t>0111111111111001111</a:t>
            </a:r>
          </a:p>
          <a:p>
            <a:pPr>
              <a:lnSpc>
                <a:spcPct val="75000"/>
              </a:lnSpc>
            </a:pPr>
            <a:r>
              <a:rPr lang="en-US" sz="900"/>
              <a:t>1111111111111011111</a:t>
            </a:r>
          </a:p>
          <a:p>
            <a:pPr>
              <a:lnSpc>
                <a:spcPct val="75000"/>
              </a:lnSpc>
            </a:pPr>
            <a:r>
              <a:rPr lang="en-US" sz="900"/>
              <a:t>1111111111100011111</a:t>
            </a:r>
          </a:p>
        </p:txBody>
      </p:sp>
      <p:sp>
        <p:nvSpPr>
          <p:cNvPr id="1046" name="Rectangle 35"/>
          <p:cNvSpPr>
            <a:spLocks noChangeArrowheads="1"/>
          </p:cNvSpPr>
          <p:nvPr/>
        </p:nvSpPr>
        <p:spPr bwMode="auto">
          <a:xfrm>
            <a:off x="5324475" y="4837113"/>
            <a:ext cx="17033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700"/>
              <a:t>000001000 000001001 000010100 … </a:t>
            </a:r>
          </a:p>
        </p:txBody>
      </p:sp>
      <p:sp>
        <p:nvSpPr>
          <p:cNvPr id="1048" name="Rectangle 42"/>
          <p:cNvSpPr>
            <a:spLocks noChangeArrowheads="1"/>
          </p:cNvSpPr>
          <p:nvPr/>
        </p:nvSpPr>
        <p:spPr bwMode="auto">
          <a:xfrm>
            <a:off x="5019675" y="3694113"/>
            <a:ext cx="7572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100"/>
              <a:t>pitch or</a:t>
            </a:r>
          </a:p>
          <a:p>
            <a:r>
              <a:rPr lang="en-US" sz="1100"/>
              <a:t>volume </a:t>
            </a:r>
            <a:r>
              <a:rPr lang="en-US" sz="1100">
                <a:sym typeface="Symbol" pitchFamily="18" charset="2"/>
              </a:rPr>
              <a:t></a:t>
            </a:r>
            <a:endParaRPr lang="en-US" sz="1100"/>
          </a:p>
        </p:txBody>
      </p:sp>
      <p:sp>
        <p:nvSpPr>
          <p:cNvPr id="1049" name="Rectangle 44"/>
          <p:cNvSpPr>
            <a:spLocks noChangeArrowheads="1"/>
          </p:cNvSpPr>
          <p:nvPr/>
        </p:nvSpPr>
        <p:spPr bwMode="auto">
          <a:xfrm>
            <a:off x="6057900" y="3705225"/>
            <a:ext cx="7620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300"/>
              <a:t>Time </a:t>
            </a:r>
            <a:r>
              <a:rPr lang="en-US" sz="1300">
                <a:sym typeface="Symbol" pitchFamily="18" charset="2"/>
              </a:rPr>
              <a:t></a:t>
            </a:r>
            <a:endParaRPr lang="en-US" sz="1300"/>
          </a:p>
        </p:txBody>
      </p:sp>
      <p:sp>
        <p:nvSpPr>
          <p:cNvPr id="1052" name="Rectangle 100"/>
          <p:cNvSpPr>
            <a:spLocks noChangeArrowheads="1"/>
          </p:cNvSpPr>
          <p:nvPr/>
        </p:nvSpPr>
        <p:spPr bwMode="auto">
          <a:xfrm>
            <a:off x="5172075" y="5238750"/>
            <a:ext cx="6556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600"/>
              <a:t>00101010111</a:t>
            </a:r>
          </a:p>
          <a:p>
            <a:r>
              <a:rPr lang="en-US" sz="600"/>
              <a:t>11010101010</a:t>
            </a:r>
          </a:p>
          <a:p>
            <a:r>
              <a:rPr lang="en-US" sz="600"/>
              <a:t>01010101010</a:t>
            </a:r>
          </a:p>
          <a:p>
            <a:r>
              <a:rPr lang="en-US" sz="600"/>
              <a:t>11110100011</a:t>
            </a:r>
          </a:p>
          <a:p>
            <a:r>
              <a:rPr lang="en-US" sz="600"/>
              <a:t>00101011011</a:t>
            </a:r>
          </a:p>
        </p:txBody>
      </p:sp>
      <p:sp>
        <p:nvSpPr>
          <p:cNvPr id="1053" name="Freeform 105"/>
          <p:cNvSpPr>
            <a:spLocks/>
          </p:cNvSpPr>
          <p:nvPr/>
        </p:nvSpPr>
        <p:spPr bwMode="auto">
          <a:xfrm>
            <a:off x="3730625" y="4368800"/>
            <a:ext cx="203200" cy="376238"/>
          </a:xfrm>
          <a:custGeom>
            <a:avLst/>
            <a:gdLst>
              <a:gd name="T0" fmla="*/ 0 w 128"/>
              <a:gd name="T1" fmla="*/ 0 h 237"/>
              <a:gd name="T2" fmla="*/ 11112 w 128"/>
              <a:gd name="T3" fmla="*/ 1588 h 237"/>
              <a:gd name="T4" fmla="*/ 20637 w 128"/>
              <a:gd name="T5" fmla="*/ 1588 h 237"/>
              <a:gd name="T6" fmla="*/ 30162 w 128"/>
              <a:gd name="T7" fmla="*/ 4763 h 237"/>
              <a:gd name="T8" fmla="*/ 39687 w 128"/>
              <a:gd name="T9" fmla="*/ 7938 h 237"/>
              <a:gd name="T10" fmla="*/ 49212 w 128"/>
              <a:gd name="T11" fmla="*/ 12700 h 237"/>
              <a:gd name="T12" fmla="*/ 60325 w 128"/>
              <a:gd name="T13" fmla="*/ 17463 h 237"/>
              <a:gd name="T14" fmla="*/ 68262 w 128"/>
              <a:gd name="T15" fmla="*/ 23813 h 237"/>
              <a:gd name="T16" fmla="*/ 77787 w 128"/>
              <a:gd name="T17" fmla="*/ 30163 h 237"/>
              <a:gd name="T18" fmla="*/ 87312 w 128"/>
              <a:gd name="T19" fmla="*/ 38100 h 237"/>
              <a:gd name="T20" fmla="*/ 95250 w 128"/>
              <a:gd name="T21" fmla="*/ 46038 h 237"/>
              <a:gd name="T22" fmla="*/ 103187 w 128"/>
              <a:gd name="T23" fmla="*/ 55563 h 237"/>
              <a:gd name="T24" fmla="*/ 112712 w 128"/>
              <a:gd name="T25" fmla="*/ 65088 h 237"/>
              <a:gd name="T26" fmla="*/ 120650 w 128"/>
              <a:gd name="T27" fmla="*/ 74613 h 237"/>
              <a:gd name="T28" fmla="*/ 128587 w 128"/>
              <a:gd name="T29" fmla="*/ 87313 h 237"/>
              <a:gd name="T30" fmla="*/ 134937 w 128"/>
              <a:gd name="T31" fmla="*/ 98425 h 237"/>
              <a:gd name="T32" fmla="*/ 142875 w 128"/>
              <a:gd name="T33" fmla="*/ 111125 h 237"/>
              <a:gd name="T34" fmla="*/ 149225 w 128"/>
              <a:gd name="T35" fmla="*/ 123825 h 237"/>
              <a:gd name="T36" fmla="*/ 161925 w 128"/>
              <a:gd name="T37" fmla="*/ 152400 h 237"/>
              <a:gd name="T38" fmla="*/ 166687 w 128"/>
              <a:gd name="T39" fmla="*/ 166688 h 237"/>
              <a:gd name="T40" fmla="*/ 173037 w 128"/>
              <a:gd name="T41" fmla="*/ 180975 h 237"/>
              <a:gd name="T42" fmla="*/ 177800 w 128"/>
              <a:gd name="T43" fmla="*/ 196850 h 237"/>
              <a:gd name="T44" fmla="*/ 182562 w 128"/>
              <a:gd name="T45" fmla="*/ 214313 h 237"/>
              <a:gd name="T46" fmla="*/ 185737 w 128"/>
              <a:gd name="T47" fmla="*/ 230188 h 237"/>
              <a:gd name="T48" fmla="*/ 192087 w 128"/>
              <a:gd name="T49" fmla="*/ 265113 h 237"/>
              <a:gd name="T50" fmla="*/ 195262 w 128"/>
              <a:gd name="T51" fmla="*/ 282575 h 237"/>
              <a:gd name="T52" fmla="*/ 198437 w 128"/>
              <a:gd name="T53" fmla="*/ 300038 h 237"/>
              <a:gd name="T54" fmla="*/ 200025 w 128"/>
              <a:gd name="T55" fmla="*/ 319088 h 237"/>
              <a:gd name="T56" fmla="*/ 200025 w 128"/>
              <a:gd name="T57" fmla="*/ 336550 h 237"/>
              <a:gd name="T58" fmla="*/ 201612 w 128"/>
              <a:gd name="T59" fmla="*/ 355600 h 237"/>
              <a:gd name="T60" fmla="*/ 201612 w 128"/>
              <a:gd name="T61" fmla="*/ 374650 h 2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8"/>
              <a:gd name="T94" fmla="*/ 0 h 237"/>
              <a:gd name="T95" fmla="*/ 128 w 128"/>
              <a:gd name="T96" fmla="*/ 237 h 2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8" h="237">
                <a:moveTo>
                  <a:pt x="0" y="0"/>
                </a:moveTo>
                <a:lnTo>
                  <a:pt x="7" y="1"/>
                </a:lnTo>
                <a:lnTo>
                  <a:pt x="13" y="1"/>
                </a:lnTo>
                <a:lnTo>
                  <a:pt x="19" y="3"/>
                </a:lnTo>
                <a:lnTo>
                  <a:pt x="25" y="5"/>
                </a:lnTo>
                <a:lnTo>
                  <a:pt x="31" y="8"/>
                </a:lnTo>
                <a:lnTo>
                  <a:pt x="38" y="11"/>
                </a:lnTo>
                <a:lnTo>
                  <a:pt x="43" y="15"/>
                </a:lnTo>
                <a:lnTo>
                  <a:pt x="49" y="19"/>
                </a:lnTo>
                <a:lnTo>
                  <a:pt x="55" y="24"/>
                </a:lnTo>
                <a:lnTo>
                  <a:pt x="60" y="29"/>
                </a:lnTo>
                <a:lnTo>
                  <a:pt x="65" y="35"/>
                </a:lnTo>
                <a:lnTo>
                  <a:pt x="71" y="41"/>
                </a:lnTo>
                <a:lnTo>
                  <a:pt x="76" y="47"/>
                </a:lnTo>
                <a:lnTo>
                  <a:pt x="81" y="55"/>
                </a:lnTo>
                <a:lnTo>
                  <a:pt x="85" y="62"/>
                </a:lnTo>
                <a:lnTo>
                  <a:pt x="90" y="70"/>
                </a:lnTo>
                <a:lnTo>
                  <a:pt x="94" y="78"/>
                </a:lnTo>
                <a:lnTo>
                  <a:pt x="102" y="96"/>
                </a:lnTo>
                <a:lnTo>
                  <a:pt x="105" y="105"/>
                </a:lnTo>
                <a:lnTo>
                  <a:pt x="109" y="114"/>
                </a:lnTo>
                <a:lnTo>
                  <a:pt x="112" y="124"/>
                </a:lnTo>
                <a:lnTo>
                  <a:pt x="115" y="135"/>
                </a:lnTo>
                <a:lnTo>
                  <a:pt x="117" y="145"/>
                </a:lnTo>
                <a:lnTo>
                  <a:pt x="121" y="167"/>
                </a:lnTo>
                <a:lnTo>
                  <a:pt x="123" y="178"/>
                </a:lnTo>
                <a:lnTo>
                  <a:pt x="125" y="189"/>
                </a:lnTo>
                <a:lnTo>
                  <a:pt x="126" y="201"/>
                </a:lnTo>
                <a:lnTo>
                  <a:pt x="126" y="212"/>
                </a:lnTo>
                <a:lnTo>
                  <a:pt x="127" y="224"/>
                </a:lnTo>
                <a:lnTo>
                  <a:pt x="127" y="23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 name="Freeform 106"/>
          <p:cNvSpPr>
            <a:spLocks/>
          </p:cNvSpPr>
          <p:nvPr/>
        </p:nvSpPr>
        <p:spPr bwMode="auto">
          <a:xfrm>
            <a:off x="3821113" y="4329113"/>
            <a:ext cx="214312" cy="425450"/>
          </a:xfrm>
          <a:custGeom>
            <a:avLst/>
            <a:gdLst>
              <a:gd name="T0" fmla="*/ 0 w 135"/>
              <a:gd name="T1" fmla="*/ 0 h 268"/>
              <a:gd name="T2" fmla="*/ 11112 w 135"/>
              <a:gd name="T3" fmla="*/ 0 h 268"/>
              <a:gd name="T4" fmla="*/ 22225 w 135"/>
              <a:gd name="T5" fmla="*/ 1588 h 268"/>
              <a:gd name="T6" fmla="*/ 31750 w 135"/>
              <a:gd name="T7" fmla="*/ 4762 h 268"/>
              <a:gd name="T8" fmla="*/ 42862 w 135"/>
              <a:gd name="T9" fmla="*/ 9525 h 268"/>
              <a:gd name="T10" fmla="*/ 53975 w 135"/>
              <a:gd name="T11" fmla="*/ 14287 h 268"/>
              <a:gd name="T12" fmla="*/ 63500 w 135"/>
              <a:gd name="T13" fmla="*/ 19050 h 268"/>
              <a:gd name="T14" fmla="*/ 73025 w 135"/>
              <a:gd name="T15" fmla="*/ 25400 h 268"/>
              <a:gd name="T16" fmla="*/ 82550 w 135"/>
              <a:gd name="T17" fmla="*/ 33337 h 268"/>
              <a:gd name="T18" fmla="*/ 92075 w 135"/>
              <a:gd name="T19" fmla="*/ 41275 h 268"/>
              <a:gd name="T20" fmla="*/ 101600 w 135"/>
              <a:gd name="T21" fmla="*/ 52388 h 268"/>
              <a:gd name="T22" fmla="*/ 109537 w 135"/>
              <a:gd name="T23" fmla="*/ 61912 h 268"/>
              <a:gd name="T24" fmla="*/ 117475 w 135"/>
              <a:gd name="T25" fmla="*/ 73025 h 268"/>
              <a:gd name="T26" fmla="*/ 127000 w 135"/>
              <a:gd name="T27" fmla="*/ 85725 h 268"/>
              <a:gd name="T28" fmla="*/ 134937 w 135"/>
              <a:gd name="T29" fmla="*/ 98425 h 268"/>
              <a:gd name="T30" fmla="*/ 142875 w 135"/>
              <a:gd name="T31" fmla="*/ 111125 h 268"/>
              <a:gd name="T32" fmla="*/ 150812 w 135"/>
              <a:gd name="T33" fmla="*/ 125412 h 268"/>
              <a:gd name="T34" fmla="*/ 157162 w 135"/>
              <a:gd name="T35" fmla="*/ 139700 h 268"/>
              <a:gd name="T36" fmla="*/ 163512 w 135"/>
              <a:gd name="T37" fmla="*/ 155575 h 268"/>
              <a:gd name="T38" fmla="*/ 169862 w 135"/>
              <a:gd name="T39" fmla="*/ 171450 h 268"/>
              <a:gd name="T40" fmla="*/ 180975 w 135"/>
              <a:gd name="T41" fmla="*/ 204788 h 268"/>
              <a:gd name="T42" fmla="*/ 187325 w 135"/>
              <a:gd name="T43" fmla="*/ 223837 h 268"/>
              <a:gd name="T44" fmla="*/ 190500 w 135"/>
              <a:gd name="T45" fmla="*/ 241300 h 268"/>
              <a:gd name="T46" fmla="*/ 196850 w 135"/>
              <a:gd name="T47" fmla="*/ 260350 h 268"/>
              <a:gd name="T48" fmla="*/ 203200 w 135"/>
              <a:gd name="T49" fmla="*/ 300037 h 268"/>
              <a:gd name="T50" fmla="*/ 206375 w 135"/>
              <a:gd name="T51" fmla="*/ 319087 h 268"/>
              <a:gd name="T52" fmla="*/ 207962 w 135"/>
              <a:gd name="T53" fmla="*/ 339725 h 268"/>
              <a:gd name="T54" fmla="*/ 211137 w 135"/>
              <a:gd name="T55" fmla="*/ 382587 h 268"/>
              <a:gd name="T56" fmla="*/ 212725 w 135"/>
              <a:gd name="T57" fmla="*/ 403225 h 268"/>
              <a:gd name="T58" fmla="*/ 212725 w 135"/>
              <a:gd name="T59" fmla="*/ 423863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
              <a:gd name="T91" fmla="*/ 0 h 268"/>
              <a:gd name="T92" fmla="*/ 135 w 135"/>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 h="268">
                <a:moveTo>
                  <a:pt x="0" y="0"/>
                </a:moveTo>
                <a:lnTo>
                  <a:pt x="7" y="0"/>
                </a:lnTo>
                <a:lnTo>
                  <a:pt x="14" y="1"/>
                </a:lnTo>
                <a:lnTo>
                  <a:pt x="20" y="3"/>
                </a:lnTo>
                <a:lnTo>
                  <a:pt x="27" y="6"/>
                </a:lnTo>
                <a:lnTo>
                  <a:pt x="34" y="9"/>
                </a:lnTo>
                <a:lnTo>
                  <a:pt x="40" y="12"/>
                </a:lnTo>
                <a:lnTo>
                  <a:pt x="46" y="16"/>
                </a:lnTo>
                <a:lnTo>
                  <a:pt x="52" y="21"/>
                </a:lnTo>
                <a:lnTo>
                  <a:pt x="58" y="26"/>
                </a:lnTo>
                <a:lnTo>
                  <a:pt x="64" y="33"/>
                </a:lnTo>
                <a:lnTo>
                  <a:pt x="69" y="39"/>
                </a:lnTo>
                <a:lnTo>
                  <a:pt x="74" y="46"/>
                </a:lnTo>
                <a:lnTo>
                  <a:pt x="80" y="54"/>
                </a:lnTo>
                <a:lnTo>
                  <a:pt x="85" y="62"/>
                </a:lnTo>
                <a:lnTo>
                  <a:pt x="90" y="70"/>
                </a:lnTo>
                <a:lnTo>
                  <a:pt x="95" y="79"/>
                </a:lnTo>
                <a:lnTo>
                  <a:pt x="99" y="88"/>
                </a:lnTo>
                <a:lnTo>
                  <a:pt x="103" y="98"/>
                </a:lnTo>
                <a:lnTo>
                  <a:pt x="107" y="108"/>
                </a:lnTo>
                <a:lnTo>
                  <a:pt x="114" y="129"/>
                </a:lnTo>
                <a:lnTo>
                  <a:pt x="118" y="141"/>
                </a:lnTo>
                <a:lnTo>
                  <a:pt x="120" y="152"/>
                </a:lnTo>
                <a:lnTo>
                  <a:pt x="124" y="164"/>
                </a:lnTo>
                <a:lnTo>
                  <a:pt x="128" y="189"/>
                </a:lnTo>
                <a:lnTo>
                  <a:pt x="130" y="201"/>
                </a:lnTo>
                <a:lnTo>
                  <a:pt x="131" y="214"/>
                </a:lnTo>
                <a:lnTo>
                  <a:pt x="133" y="241"/>
                </a:lnTo>
                <a:lnTo>
                  <a:pt x="134" y="254"/>
                </a:lnTo>
                <a:lnTo>
                  <a:pt x="134" y="26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5" name="Freeform 107"/>
          <p:cNvSpPr>
            <a:spLocks/>
          </p:cNvSpPr>
          <p:nvPr/>
        </p:nvSpPr>
        <p:spPr bwMode="auto">
          <a:xfrm>
            <a:off x="3913188" y="4308475"/>
            <a:ext cx="242887" cy="446088"/>
          </a:xfrm>
          <a:custGeom>
            <a:avLst/>
            <a:gdLst>
              <a:gd name="T0" fmla="*/ 0 w 153"/>
              <a:gd name="T1" fmla="*/ 0 h 281"/>
              <a:gd name="T2" fmla="*/ 11112 w 153"/>
              <a:gd name="T3" fmla="*/ 1588 h 281"/>
              <a:gd name="T4" fmla="*/ 23812 w 153"/>
              <a:gd name="T5" fmla="*/ 1588 h 281"/>
              <a:gd name="T6" fmla="*/ 36512 w 153"/>
              <a:gd name="T7" fmla="*/ 4763 h 281"/>
              <a:gd name="T8" fmla="*/ 47625 w 153"/>
              <a:gd name="T9" fmla="*/ 9525 h 281"/>
              <a:gd name="T10" fmla="*/ 60325 w 153"/>
              <a:gd name="T11" fmla="*/ 14288 h 281"/>
              <a:gd name="T12" fmla="*/ 69850 w 153"/>
              <a:gd name="T13" fmla="*/ 20638 h 281"/>
              <a:gd name="T14" fmla="*/ 82550 w 153"/>
              <a:gd name="T15" fmla="*/ 26988 h 281"/>
              <a:gd name="T16" fmla="*/ 92075 w 153"/>
              <a:gd name="T17" fmla="*/ 36513 h 281"/>
              <a:gd name="T18" fmla="*/ 104775 w 153"/>
              <a:gd name="T19" fmla="*/ 44450 h 281"/>
              <a:gd name="T20" fmla="*/ 114300 w 153"/>
              <a:gd name="T21" fmla="*/ 53975 h 281"/>
              <a:gd name="T22" fmla="*/ 123825 w 153"/>
              <a:gd name="T23" fmla="*/ 65088 h 281"/>
              <a:gd name="T24" fmla="*/ 134937 w 153"/>
              <a:gd name="T25" fmla="*/ 77788 h 281"/>
              <a:gd name="T26" fmla="*/ 142875 w 153"/>
              <a:gd name="T27" fmla="*/ 90488 h 281"/>
              <a:gd name="T28" fmla="*/ 152400 w 153"/>
              <a:gd name="T29" fmla="*/ 103188 h 281"/>
              <a:gd name="T30" fmla="*/ 161925 w 153"/>
              <a:gd name="T31" fmla="*/ 117475 h 281"/>
              <a:gd name="T32" fmla="*/ 171450 w 153"/>
              <a:gd name="T33" fmla="*/ 131763 h 281"/>
              <a:gd name="T34" fmla="*/ 185737 w 153"/>
              <a:gd name="T35" fmla="*/ 163513 h 281"/>
              <a:gd name="T36" fmla="*/ 193675 w 153"/>
              <a:gd name="T37" fmla="*/ 179388 h 281"/>
              <a:gd name="T38" fmla="*/ 200025 w 153"/>
              <a:gd name="T39" fmla="*/ 196850 h 281"/>
              <a:gd name="T40" fmla="*/ 206375 w 153"/>
              <a:gd name="T41" fmla="*/ 215900 h 281"/>
              <a:gd name="T42" fmla="*/ 212725 w 153"/>
              <a:gd name="T43" fmla="*/ 234950 h 281"/>
              <a:gd name="T44" fmla="*/ 217487 w 153"/>
              <a:gd name="T45" fmla="*/ 254000 h 281"/>
              <a:gd name="T46" fmla="*/ 222250 w 153"/>
              <a:gd name="T47" fmla="*/ 273050 h 281"/>
              <a:gd name="T48" fmla="*/ 227012 w 153"/>
              <a:gd name="T49" fmla="*/ 293688 h 281"/>
              <a:gd name="T50" fmla="*/ 234950 w 153"/>
              <a:gd name="T51" fmla="*/ 334963 h 281"/>
              <a:gd name="T52" fmla="*/ 236537 w 153"/>
              <a:gd name="T53" fmla="*/ 355600 h 281"/>
              <a:gd name="T54" fmla="*/ 239712 w 153"/>
              <a:gd name="T55" fmla="*/ 377825 h 281"/>
              <a:gd name="T56" fmla="*/ 241300 w 153"/>
              <a:gd name="T57" fmla="*/ 422275 h 281"/>
              <a:gd name="T58" fmla="*/ 241300 w 153"/>
              <a:gd name="T59" fmla="*/ 444500 h 2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281"/>
              <a:gd name="T92" fmla="*/ 153 w 153"/>
              <a:gd name="T93" fmla="*/ 281 h 2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281">
                <a:moveTo>
                  <a:pt x="0" y="0"/>
                </a:moveTo>
                <a:lnTo>
                  <a:pt x="7" y="1"/>
                </a:lnTo>
                <a:lnTo>
                  <a:pt x="15" y="1"/>
                </a:lnTo>
                <a:lnTo>
                  <a:pt x="23" y="3"/>
                </a:lnTo>
                <a:lnTo>
                  <a:pt x="30" y="6"/>
                </a:lnTo>
                <a:lnTo>
                  <a:pt x="38" y="9"/>
                </a:lnTo>
                <a:lnTo>
                  <a:pt x="44" y="13"/>
                </a:lnTo>
                <a:lnTo>
                  <a:pt x="52" y="17"/>
                </a:lnTo>
                <a:lnTo>
                  <a:pt x="58" y="23"/>
                </a:lnTo>
                <a:lnTo>
                  <a:pt x="66" y="28"/>
                </a:lnTo>
                <a:lnTo>
                  <a:pt x="72" y="34"/>
                </a:lnTo>
                <a:lnTo>
                  <a:pt x="78" y="41"/>
                </a:lnTo>
                <a:lnTo>
                  <a:pt x="85" y="49"/>
                </a:lnTo>
                <a:lnTo>
                  <a:pt x="90" y="57"/>
                </a:lnTo>
                <a:lnTo>
                  <a:pt x="96" y="65"/>
                </a:lnTo>
                <a:lnTo>
                  <a:pt x="102" y="74"/>
                </a:lnTo>
                <a:lnTo>
                  <a:pt x="108" y="83"/>
                </a:lnTo>
                <a:lnTo>
                  <a:pt x="117" y="103"/>
                </a:lnTo>
                <a:lnTo>
                  <a:pt x="122" y="113"/>
                </a:lnTo>
                <a:lnTo>
                  <a:pt x="126" y="124"/>
                </a:lnTo>
                <a:lnTo>
                  <a:pt x="130" y="136"/>
                </a:lnTo>
                <a:lnTo>
                  <a:pt x="134" y="148"/>
                </a:lnTo>
                <a:lnTo>
                  <a:pt x="137" y="160"/>
                </a:lnTo>
                <a:lnTo>
                  <a:pt x="140" y="172"/>
                </a:lnTo>
                <a:lnTo>
                  <a:pt x="143" y="185"/>
                </a:lnTo>
                <a:lnTo>
                  <a:pt x="148" y="211"/>
                </a:lnTo>
                <a:lnTo>
                  <a:pt x="149" y="224"/>
                </a:lnTo>
                <a:lnTo>
                  <a:pt x="151" y="238"/>
                </a:lnTo>
                <a:lnTo>
                  <a:pt x="152" y="266"/>
                </a:lnTo>
                <a:lnTo>
                  <a:pt x="152" y="28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6" name="Freeform 108"/>
          <p:cNvSpPr>
            <a:spLocks/>
          </p:cNvSpPr>
          <p:nvPr/>
        </p:nvSpPr>
        <p:spPr bwMode="auto">
          <a:xfrm>
            <a:off x="4033838" y="4257675"/>
            <a:ext cx="255587" cy="547688"/>
          </a:xfrm>
          <a:custGeom>
            <a:avLst/>
            <a:gdLst>
              <a:gd name="T0" fmla="*/ 0 w 161"/>
              <a:gd name="T1" fmla="*/ 0 h 345"/>
              <a:gd name="T2" fmla="*/ 12700 w 161"/>
              <a:gd name="T3" fmla="*/ 1588 h 345"/>
              <a:gd name="T4" fmla="*/ 25400 w 161"/>
              <a:gd name="T5" fmla="*/ 3175 h 345"/>
              <a:gd name="T6" fmla="*/ 38100 w 161"/>
              <a:gd name="T7" fmla="*/ 6350 h 345"/>
              <a:gd name="T8" fmla="*/ 50800 w 161"/>
              <a:gd name="T9" fmla="*/ 11113 h 345"/>
              <a:gd name="T10" fmla="*/ 61912 w 161"/>
              <a:gd name="T11" fmla="*/ 17463 h 345"/>
              <a:gd name="T12" fmla="*/ 74612 w 161"/>
              <a:gd name="T13" fmla="*/ 25400 h 345"/>
              <a:gd name="T14" fmla="*/ 85725 w 161"/>
              <a:gd name="T15" fmla="*/ 33338 h 345"/>
              <a:gd name="T16" fmla="*/ 98425 w 161"/>
              <a:gd name="T17" fmla="*/ 44450 h 345"/>
              <a:gd name="T18" fmla="*/ 107950 w 161"/>
              <a:gd name="T19" fmla="*/ 55563 h 345"/>
              <a:gd name="T20" fmla="*/ 120650 w 161"/>
              <a:gd name="T21" fmla="*/ 66675 h 345"/>
              <a:gd name="T22" fmla="*/ 130175 w 161"/>
              <a:gd name="T23" fmla="*/ 80963 h 345"/>
              <a:gd name="T24" fmla="*/ 141287 w 161"/>
              <a:gd name="T25" fmla="*/ 95250 h 345"/>
              <a:gd name="T26" fmla="*/ 150812 w 161"/>
              <a:gd name="T27" fmla="*/ 109538 h 345"/>
              <a:gd name="T28" fmla="*/ 160337 w 161"/>
              <a:gd name="T29" fmla="*/ 127000 h 345"/>
              <a:gd name="T30" fmla="*/ 168275 w 161"/>
              <a:gd name="T31" fmla="*/ 142875 h 345"/>
              <a:gd name="T32" fmla="*/ 177800 w 161"/>
              <a:gd name="T33" fmla="*/ 161925 h 345"/>
              <a:gd name="T34" fmla="*/ 187325 w 161"/>
              <a:gd name="T35" fmla="*/ 180975 h 345"/>
              <a:gd name="T36" fmla="*/ 195262 w 161"/>
              <a:gd name="T37" fmla="*/ 201613 h 345"/>
              <a:gd name="T38" fmla="*/ 203200 w 161"/>
              <a:gd name="T39" fmla="*/ 222250 h 345"/>
              <a:gd name="T40" fmla="*/ 209550 w 161"/>
              <a:gd name="T41" fmla="*/ 242888 h 345"/>
              <a:gd name="T42" fmla="*/ 215900 w 161"/>
              <a:gd name="T43" fmla="*/ 265113 h 345"/>
              <a:gd name="T44" fmla="*/ 222250 w 161"/>
              <a:gd name="T45" fmla="*/ 288925 h 345"/>
              <a:gd name="T46" fmla="*/ 228600 w 161"/>
              <a:gd name="T47" fmla="*/ 311150 h 345"/>
              <a:gd name="T48" fmla="*/ 233362 w 161"/>
              <a:gd name="T49" fmla="*/ 336550 h 345"/>
              <a:gd name="T50" fmla="*/ 238125 w 161"/>
              <a:gd name="T51" fmla="*/ 360363 h 345"/>
              <a:gd name="T52" fmla="*/ 241300 w 161"/>
              <a:gd name="T53" fmla="*/ 385763 h 345"/>
              <a:gd name="T54" fmla="*/ 244475 w 161"/>
              <a:gd name="T55" fmla="*/ 411163 h 345"/>
              <a:gd name="T56" fmla="*/ 250825 w 161"/>
              <a:gd name="T57" fmla="*/ 463550 h 345"/>
              <a:gd name="T58" fmla="*/ 250825 w 161"/>
              <a:gd name="T59" fmla="*/ 492125 h 345"/>
              <a:gd name="T60" fmla="*/ 254000 w 161"/>
              <a:gd name="T61" fmla="*/ 519113 h 345"/>
              <a:gd name="T62" fmla="*/ 254000 w 161"/>
              <a:gd name="T63" fmla="*/ 546100 h 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345"/>
              <a:gd name="T98" fmla="*/ 161 w 161"/>
              <a:gd name="T99" fmla="*/ 345 h 3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345">
                <a:moveTo>
                  <a:pt x="0" y="0"/>
                </a:moveTo>
                <a:lnTo>
                  <a:pt x="8" y="1"/>
                </a:lnTo>
                <a:lnTo>
                  <a:pt x="16" y="2"/>
                </a:lnTo>
                <a:lnTo>
                  <a:pt x="24" y="4"/>
                </a:lnTo>
                <a:lnTo>
                  <a:pt x="32" y="7"/>
                </a:lnTo>
                <a:lnTo>
                  <a:pt x="39" y="11"/>
                </a:lnTo>
                <a:lnTo>
                  <a:pt x="47" y="16"/>
                </a:lnTo>
                <a:lnTo>
                  <a:pt x="54" y="21"/>
                </a:lnTo>
                <a:lnTo>
                  <a:pt x="62" y="28"/>
                </a:lnTo>
                <a:lnTo>
                  <a:pt x="68" y="35"/>
                </a:lnTo>
                <a:lnTo>
                  <a:pt x="76" y="42"/>
                </a:lnTo>
                <a:lnTo>
                  <a:pt x="82" y="51"/>
                </a:lnTo>
                <a:lnTo>
                  <a:pt x="89" y="60"/>
                </a:lnTo>
                <a:lnTo>
                  <a:pt x="95" y="69"/>
                </a:lnTo>
                <a:lnTo>
                  <a:pt x="101" y="80"/>
                </a:lnTo>
                <a:lnTo>
                  <a:pt x="106" y="90"/>
                </a:lnTo>
                <a:lnTo>
                  <a:pt x="112" y="102"/>
                </a:lnTo>
                <a:lnTo>
                  <a:pt x="118" y="114"/>
                </a:lnTo>
                <a:lnTo>
                  <a:pt x="123" y="127"/>
                </a:lnTo>
                <a:lnTo>
                  <a:pt x="128" y="140"/>
                </a:lnTo>
                <a:lnTo>
                  <a:pt x="132" y="153"/>
                </a:lnTo>
                <a:lnTo>
                  <a:pt x="136" y="167"/>
                </a:lnTo>
                <a:lnTo>
                  <a:pt x="140" y="182"/>
                </a:lnTo>
                <a:lnTo>
                  <a:pt x="144" y="196"/>
                </a:lnTo>
                <a:lnTo>
                  <a:pt x="147" y="212"/>
                </a:lnTo>
                <a:lnTo>
                  <a:pt x="150" y="227"/>
                </a:lnTo>
                <a:lnTo>
                  <a:pt x="152" y="243"/>
                </a:lnTo>
                <a:lnTo>
                  <a:pt x="154" y="259"/>
                </a:lnTo>
                <a:lnTo>
                  <a:pt x="158" y="292"/>
                </a:lnTo>
                <a:lnTo>
                  <a:pt x="158" y="310"/>
                </a:lnTo>
                <a:lnTo>
                  <a:pt x="160" y="327"/>
                </a:lnTo>
                <a:lnTo>
                  <a:pt x="160" y="34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032" name="Object 1031"/>
          <p:cNvGraphicFramePr>
            <a:graphicFrameLocks/>
          </p:cNvGraphicFramePr>
          <p:nvPr>
            <p:extLst>
              <p:ext uri="{D42A27DB-BD31-4B8C-83A1-F6EECF244321}">
                <p14:modId xmlns:p14="http://schemas.microsoft.com/office/powerpoint/2010/main" val="3381022614"/>
              </p:ext>
            </p:extLst>
          </p:nvPr>
        </p:nvGraphicFramePr>
        <p:xfrm>
          <a:off x="3360738" y="5314950"/>
          <a:ext cx="549275" cy="515938"/>
        </p:xfrm>
        <a:graphic>
          <a:graphicData uri="http://schemas.openxmlformats.org/presentationml/2006/ole">
            <mc:AlternateContent xmlns:mc="http://schemas.openxmlformats.org/markup-compatibility/2006">
              <mc:Choice xmlns:v="urn:schemas-microsoft-com:vml" Requires="v">
                <p:oleObj spid="_x0000_s1509" name="ClipArt" r:id="rId4" imgW="6648120" imgH="6242040" progId="MS_ClipArt_Gallery.2">
                  <p:embed/>
                </p:oleObj>
              </mc:Choice>
              <mc:Fallback>
                <p:oleObj name="ClipArt" r:id="rId4" imgW="6648120" imgH="624204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738" y="5314950"/>
                        <a:ext cx="5492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1032"/>
          <p:cNvGraphicFramePr>
            <a:graphicFrameLocks/>
          </p:cNvGraphicFramePr>
          <p:nvPr>
            <p:extLst>
              <p:ext uri="{D42A27DB-BD31-4B8C-83A1-F6EECF244321}">
                <p14:modId xmlns:p14="http://schemas.microsoft.com/office/powerpoint/2010/main" val="4133085992"/>
              </p:ext>
            </p:extLst>
          </p:nvPr>
        </p:nvGraphicFramePr>
        <p:xfrm>
          <a:off x="3055938" y="5467350"/>
          <a:ext cx="549275" cy="515938"/>
        </p:xfrm>
        <a:graphic>
          <a:graphicData uri="http://schemas.openxmlformats.org/presentationml/2006/ole">
            <mc:AlternateContent xmlns:mc="http://schemas.openxmlformats.org/markup-compatibility/2006">
              <mc:Choice xmlns:v="urn:schemas-microsoft-com:vml" Requires="v">
                <p:oleObj spid="_x0000_s1510" name="ClipArt" r:id="rId6" imgW="6648120" imgH="6242040" progId="MS_ClipArt_Gallery.2">
                  <p:embed/>
                </p:oleObj>
              </mc:Choice>
              <mc:Fallback>
                <p:oleObj name="ClipArt" r:id="rId6" imgW="6648120" imgH="624204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938" y="5467350"/>
                        <a:ext cx="5492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8" name="Rectangle 157"/>
          <p:cNvSpPr>
            <a:spLocks noGrp="1" noChangeArrowheads="1"/>
          </p:cNvSpPr>
          <p:nvPr>
            <p:ph type="title"/>
          </p:nvPr>
        </p:nvSpPr>
        <p:spPr/>
        <p:txBody>
          <a:bodyPr/>
          <a:lstStyle/>
          <a:p>
            <a:r>
              <a:rPr lang="en-US" smtClean="0"/>
              <a:t>Data Types</a:t>
            </a:r>
          </a:p>
        </p:txBody>
      </p:sp>
      <p:sp>
        <p:nvSpPr>
          <p:cNvPr id="1059" name="Text Box 181"/>
          <p:cNvSpPr txBox="1">
            <a:spLocks noChangeArrowheads="1"/>
          </p:cNvSpPr>
          <p:nvPr/>
        </p:nvSpPr>
        <p:spPr bwMode="auto">
          <a:xfrm>
            <a:off x="5629275" y="4608513"/>
            <a:ext cx="112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8 9 0 5 … </a:t>
            </a:r>
          </a:p>
        </p:txBody>
      </p:sp>
      <p:sp>
        <p:nvSpPr>
          <p:cNvPr id="1060" name="Rectangle 182"/>
          <p:cNvSpPr>
            <a:spLocks noChangeArrowheads="1"/>
          </p:cNvSpPr>
          <p:nvPr/>
        </p:nvSpPr>
        <p:spPr bwMode="auto">
          <a:xfrm>
            <a:off x="5781675" y="5238750"/>
            <a:ext cx="6556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600"/>
              <a:t>00101010111</a:t>
            </a:r>
          </a:p>
          <a:p>
            <a:r>
              <a:rPr lang="en-US" sz="600"/>
              <a:t>11010101010</a:t>
            </a:r>
          </a:p>
          <a:p>
            <a:r>
              <a:rPr lang="en-US" sz="600"/>
              <a:t>01010101010</a:t>
            </a:r>
          </a:p>
          <a:p>
            <a:r>
              <a:rPr lang="en-US" sz="600"/>
              <a:t>11110100011</a:t>
            </a:r>
          </a:p>
          <a:p>
            <a:r>
              <a:rPr lang="en-US" sz="600"/>
              <a:t>00101011011</a:t>
            </a:r>
          </a:p>
        </p:txBody>
      </p:sp>
      <p:sp>
        <p:nvSpPr>
          <p:cNvPr id="1061" name="Rectangle 183"/>
          <p:cNvSpPr>
            <a:spLocks noChangeArrowheads="1"/>
          </p:cNvSpPr>
          <p:nvPr/>
        </p:nvSpPr>
        <p:spPr bwMode="auto">
          <a:xfrm>
            <a:off x="6391275" y="5238750"/>
            <a:ext cx="6556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600"/>
              <a:t>00101010111</a:t>
            </a:r>
          </a:p>
          <a:p>
            <a:r>
              <a:rPr lang="en-US" sz="600"/>
              <a:t>11010101010</a:t>
            </a:r>
          </a:p>
          <a:p>
            <a:r>
              <a:rPr lang="en-US" sz="600"/>
              <a:t>01010101010</a:t>
            </a:r>
          </a:p>
          <a:p>
            <a:r>
              <a:rPr lang="en-US" sz="600"/>
              <a:t>11110100011</a:t>
            </a:r>
          </a:p>
          <a:p>
            <a:r>
              <a:rPr lang="en-US" sz="600"/>
              <a:t>00101011011</a:t>
            </a:r>
          </a:p>
        </p:txBody>
      </p:sp>
      <p:sp>
        <p:nvSpPr>
          <p:cNvPr id="1062" name="Rectangle 184"/>
          <p:cNvSpPr>
            <a:spLocks noChangeArrowheads="1"/>
          </p:cNvSpPr>
          <p:nvPr/>
        </p:nvSpPr>
        <p:spPr bwMode="auto">
          <a:xfrm>
            <a:off x="5172075" y="5772150"/>
            <a:ext cx="6556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600"/>
              <a:t>00101010111</a:t>
            </a:r>
          </a:p>
          <a:p>
            <a:r>
              <a:rPr lang="en-US" sz="600"/>
              <a:t>11010101010</a:t>
            </a:r>
          </a:p>
          <a:p>
            <a:r>
              <a:rPr lang="en-US" sz="600"/>
              <a:t>01010101010</a:t>
            </a:r>
          </a:p>
          <a:p>
            <a:r>
              <a:rPr lang="en-US" sz="600"/>
              <a:t>11110100011</a:t>
            </a:r>
          </a:p>
          <a:p>
            <a:r>
              <a:rPr lang="en-US" sz="600"/>
              <a:t>00101011011</a:t>
            </a:r>
          </a:p>
        </p:txBody>
      </p:sp>
      <p:sp>
        <p:nvSpPr>
          <p:cNvPr id="1063" name="Rectangle 185"/>
          <p:cNvSpPr>
            <a:spLocks noChangeArrowheads="1"/>
          </p:cNvSpPr>
          <p:nvPr/>
        </p:nvSpPr>
        <p:spPr bwMode="auto">
          <a:xfrm>
            <a:off x="5781675" y="5772150"/>
            <a:ext cx="6556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600"/>
              <a:t>00101010111</a:t>
            </a:r>
          </a:p>
          <a:p>
            <a:r>
              <a:rPr lang="en-US" sz="600"/>
              <a:t>11010101010</a:t>
            </a:r>
          </a:p>
          <a:p>
            <a:r>
              <a:rPr lang="en-US" sz="600"/>
              <a:t>01010101010</a:t>
            </a:r>
          </a:p>
          <a:p>
            <a:r>
              <a:rPr lang="en-US" sz="600"/>
              <a:t>11110100011</a:t>
            </a:r>
          </a:p>
          <a:p>
            <a:r>
              <a:rPr lang="en-US" sz="600"/>
              <a:t>00101011011</a:t>
            </a:r>
          </a:p>
        </p:txBody>
      </p:sp>
      <p:sp>
        <p:nvSpPr>
          <p:cNvPr id="1064" name="Rectangle 186"/>
          <p:cNvSpPr>
            <a:spLocks noChangeArrowheads="1"/>
          </p:cNvSpPr>
          <p:nvPr/>
        </p:nvSpPr>
        <p:spPr bwMode="auto">
          <a:xfrm>
            <a:off x="1703388" y="2276475"/>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Text</a:t>
            </a:r>
          </a:p>
        </p:txBody>
      </p:sp>
      <p:sp>
        <p:nvSpPr>
          <p:cNvPr id="1065" name="Rectangle 187"/>
          <p:cNvSpPr>
            <a:spLocks noChangeArrowheads="1"/>
          </p:cNvSpPr>
          <p:nvPr/>
        </p:nvSpPr>
        <p:spPr bwMode="auto">
          <a:xfrm>
            <a:off x="2733675" y="2276475"/>
            <a:ext cx="132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This is a test</a:t>
            </a:r>
          </a:p>
        </p:txBody>
      </p:sp>
      <p:sp>
        <p:nvSpPr>
          <p:cNvPr id="1066" name="Rectangle 188"/>
          <p:cNvSpPr>
            <a:spLocks noChangeArrowheads="1"/>
          </p:cNvSpPr>
          <p:nvPr/>
        </p:nvSpPr>
        <p:spPr bwMode="auto">
          <a:xfrm>
            <a:off x="5715000" y="2352675"/>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84 104 73 115 … </a:t>
            </a:r>
          </a:p>
        </p:txBody>
      </p:sp>
      <p:sp>
        <p:nvSpPr>
          <p:cNvPr id="1067" name="Rectangle 189"/>
          <p:cNvSpPr>
            <a:spLocks noChangeArrowheads="1"/>
          </p:cNvSpPr>
          <p:nvPr/>
        </p:nvSpPr>
        <p:spPr bwMode="auto">
          <a:xfrm>
            <a:off x="7543800" y="2428875"/>
            <a:ext cx="132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This is a test</a:t>
            </a:r>
          </a:p>
        </p:txBody>
      </p:sp>
      <p:pic>
        <p:nvPicPr>
          <p:cNvPr id="1394" name="Picture 3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7049" y="2998800"/>
            <a:ext cx="1649014" cy="5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3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6386" y="2998800"/>
            <a:ext cx="1649014" cy="5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5" name="Picture 4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4729" y="5264150"/>
            <a:ext cx="1253334" cy="87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1" name="Picture 40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2183" y="1610477"/>
            <a:ext cx="1052292" cy="44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40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2183" y="2274460"/>
            <a:ext cx="1052292" cy="44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2" name="Picture 40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98106" y="2785983"/>
            <a:ext cx="740229" cy="106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7" name="Picture 413" descr="C:\Users\JPost\AppData\Local\Microsoft\Windows\Temporary Internet Files\Content.IE5\HR2VBBDV\MC900433836[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2183" y="402193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38" name="Picture 414" descr="C:\Users\JPost\AppData\Local\Microsoft\Windows\Temporary Internet Files\Content.IE5\MLBU7S1O\MC900432637[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1469" y="5000626"/>
            <a:ext cx="1160462" cy="1160462"/>
          </a:xfrm>
          <a:prstGeom prst="rect">
            <a:avLst/>
          </a:prstGeom>
          <a:noFill/>
          <a:extLst>
            <a:ext uri="{909E8E84-426E-40DD-AFC4-6F175D3DCCD1}">
              <a14:hiddenFill xmlns:a14="http://schemas.microsoft.com/office/drawing/2010/main">
                <a:solidFill>
                  <a:srgbClr val="FFFFFF"/>
                </a:solidFill>
              </a14:hiddenFill>
            </a:ext>
          </a:extLst>
        </p:spPr>
      </p:pic>
      <p:pic>
        <p:nvPicPr>
          <p:cNvPr id="1439" name="Picture 415" descr="C:\Users\JPost\AppData\Local\Microsoft\Windows\Temporary Internet Files\Content.IE5\MLBU7S1O\MC900432577[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45363" y="3816350"/>
            <a:ext cx="1335087" cy="1335087"/>
          </a:xfrm>
          <a:prstGeom prst="rect">
            <a:avLst/>
          </a:prstGeom>
          <a:noFill/>
          <a:extLst>
            <a:ext uri="{909E8E84-426E-40DD-AFC4-6F175D3DCCD1}">
              <a14:hiddenFill xmlns:a14="http://schemas.microsoft.com/office/drawing/2010/main">
                <a:solidFill>
                  <a:srgbClr val="FFFFFF"/>
                </a:solidFill>
              </a14:hiddenFill>
            </a:ext>
          </a:extLst>
        </p:spPr>
      </p:pic>
      <p:pic>
        <p:nvPicPr>
          <p:cNvPr id="1440" name="Picture 416" descr="C:\Users\JPost\AppData\Local\Microsoft\Windows\Temporary Internet Files\Content.IE5\PLX1F9IR\MP900289528[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60993" y="3878263"/>
            <a:ext cx="705379" cy="105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2332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dirty="0" smtClean="0"/>
              <a:t>Application Objects</a:t>
            </a:r>
          </a:p>
        </p:txBody>
      </p:sp>
      <p:sp>
        <p:nvSpPr>
          <p:cNvPr id="29699" name="Rectangle 5"/>
          <p:cNvSpPr>
            <a:spLocks noGrp="1" noChangeArrowheads="1"/>
          </p:cNvSpPr>
          <p:nvPr>
            <p:ph sz="half" idx="1"/>
          </p:nvPr>
        </p:nvSpPr>
        <p:spPr>
          <a:xfrm>
            <a:off x="1435608" y="1524000"/>
            <a:ext cx="3657600" cy="2286000"/>
          </a:xfrm>
        </p:spPr>
        <p:txBody>
          <a:bodyPr>
            <a:normAutofit fontScale="92500" lnSpcReduction="10000"/>
          </a:bodyPr>
          <a:lstStyle/>
          <a:p>
            <a:r>
              <a:rPr lang="en-US" sz="2000" dirty="0" smtClean="0"/>
              <a:t>Primary Objects</a:t>
            </a:r>
          </a:p>
          <a:p>
            <a:pPr lvl="1"/>
            <a:r>
              <a:rPr lang="en-US" sz="1800" dirty="0" smtClean="0"/>
              <a:t>Text</a:t>
            </a:r>
          </a:p>
          <a:p>
            <a:pPr lvl="1"/>
            <a:r>
              <a:rPr lang="en-US" sz="1800" dirty="0" smtClean="0"/>
              <a:t>Numbers</a:t>
            </a:r>
          </a:p>
          <a:p>
            <a:pPr lvl="1"/>
            <a:r>
              <a:rPr lang="en-US" sz="1800" dirty="0" smtClean="0"/>
              <a:t>Pictures</a:t>
            </a:r>
          </a:p>
          <a:p>
            <a:pPr lvl="1"/>
            <a:r>
              <a:rPr lang="en-US" sz="1800" dirty="0" smtClean="0"/>
              <a:t>Sound</a:t>
            </a:r>
          </a:p>
          <a:p>
            <a:pPr lvl="1"/>
            <a:r>
              <a:rPr lang="en-US" sz="1800" dirty="0" smtClean="0"/>
              <a:t>Video</a:t>
            </a:r>
          </a:p>
          <a:p>
            <a:endParaRPr lang="en-US" sz="2000" dirty="0" smtClean="0"/>
          </a:p>
        </p:txBody>
      </p:sp>
      <p:sp>
        <p:nvSpPr>
          <p:cNvPr id="29700" name="Rectangle 8"/>
          <p:cNvSpPr>
            <a:spLocks noGrp="1" noChangeArrowheads="1"/>
          </p:cNvSpPr>
          <p:nvPr>
            <p:ph sz="half" idx="2"/>
          </p:nvPr>
        </p:nvSpPr>
        <p:spPr>
          <a:xfrm>
            <a:off x="5276088" y="1524000"/>
            <a:ext cx="3657600" cy="2286000"/>
          </a:xfrm>
        </p:spPr>
        <p:txBody>
          <a:bodyPr>
            <a:normAutofit fontScale="92500" lnSpcReduction="10000"/>
          </a:bodyPr>
          <a:lstStyle/>
          <a:p>
            <a:r>
              <a:rPr lang="en-US" sz="2000" dirty="0" smtClean="0"/>
              <a:t>Primary Functions</a:t>
            </a:r>
          </a:p>
          <a:p>
            <a:pPr lvl="1"/>
            <a:r>
              <a:rPr lang="en-US" sz="1800" dirty="0" smtClean="0"/>
              <a:t>Cut</a:t>
            </a:r>
          </a:p>
          <a:p>
            <a:pPr lvl="1"/>
            <a:r>
              <a:rPr lang="en-US" sz="1800" dirty="0" smtClean="0"/>
              <a:t>Copy</a:t>
            </a:r>
          </a:p>
          <a:p>
            <a:pPr lvl="1"/>
            <a:r>
              <a:rPr lang="en-US" sz="1800" dirty="0" smtClean="0"/>
              <a:t>Paste</a:t>
            </a:r>
          </a:p>
          <a:p>
            <a:pPr lvl="1"/>
            <a:r>
              <a:rPr lang="en-US" sz="1800" dirty="0" smtClean="0"/>
              <a:t>Edit</a:t>
            </a:r>
          </a:p>
          <a:p>
            <a:pPr lvl="1"/>
            <a:r>
              <a:rPr lang="en-US" sz="1800" dirty="0" smtClean="0"/>
              <a:t>Save and Retrieve</a:t>
            </a:r>
          </a:p>
          <a:p>
            <a:pPr lvl="1"/>
            <a:r>
              <a:rPr lang="en-US" sz="1800" dirty="0" smtClean="0"/>
              <a:t>Align</a:t>
            </a:r>
          </a:p>
        </p:txBody>
      </p:sp>
      <p:pic>
        <p:nvPicPr>
          <p:cNvPr id="29701" name="Picture 13"/>
          <p:cNvPicPr>
            <a:picLocks noChangeAspect="1" noChangeArrowheads="1"/>
          </p:cNvPicPr>
          <p:nvPr/>
        </p:nvPicPr>
        <p:blipFill>
          <a:blip r:embed="rId3">
            <a:extLst>
              <a:ext uri="{28A0092B-C50C-407E-A947-70E740481C1C}">
                <a14:useLocalDpi xmlns:a14="http://schemas.microsoft.com/office/drawing/2010/main" val="0"/>
              </a:ext>
            </a:extLst>
          </a:blip>
          <a:srcRect r="2652" b="6073"/>
          <a:stretch>
            <a:fillRect/>
          </a:stretch>
        </p:blipFill>
        <p:spPr bwMode="auto">
          <a:xfrm>
            <a:off x="1524000" y="3810000"/>
            <a:ext cx="73152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158743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4191000" y="1447800"/>
            <a:ext cx="4787900" cy="501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23" name="Rectangle 5"/>
          <p:cNvSpPr>
            <a:spLocks noChangeArrowheads="1"/>
          </p:cNvSpPr>
          <p:nvPr/>
        </p:nvSpPr>
        <p:spPr bwMode="auto">
          <a:xfrm>
            <a:off x="4191000" y="2133600"/>
            <a:ext cx="10366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   5.563</a:t>
            </a:r>
          </a:p>
          <a:p>
            <a:r>
              <a:rPr lang="en-US" sz="2000"/>
              <a:t>   0.354</a:t>
            </a:r>
          </a:p>
          <a:p>
            <a:r>
              <a:rPr lang="en-US" sz="2000"/>
              <a:t>+ 6.864</a:t>
            </a:r>
          </a:p>
          <a:p>
            <a:r>
              <a:rPr lang="en-US" sz="2000"/>
              <a:t> 12.781</a:t>
            </a:r>
          </a:p>
        </p:txBody>
      </p:sp>
      <p:sp>
        <p:nvSpPr>
          <p:cNvPr id="30724" name="Rectangle 6"/>
          <p:cNvSpPr>
            <a:spLocks noChangeArrowheads="1"/>
          </p:cNvSpPr>
          <p:nvPr/>
        </p:nvSpPr>
        <p:spPr bwMode="auto">
          <a:xfrm>
            <a:off x="6096000" y="2133600"/>
            <a:ext cx="8953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   5.56</a:t>
            </a:r>
          </a:p>
          <a:p>
            <a:r>
              <a:rPr lang="en-US" sz="2000"/>
              <a:t>   0.35</a:t>
            </a:r>
          </a:p>
          <a:p>
            <a:r>
              <a:rPr lang="en-US" sz="2000"/>
              <a:t>+ 6.86</a:t>
            </a:r>
          </a:p>
          <a:p>
            <a:r>
              <a:rPr lang="en-US" sz="2000"/>
              <a:t> 12.77</a:t>
            </a:r>
          </a:p>
        </p:txBody>
      </p:sp>
      <p:sp>
        <p:nvSpPr>
          <p:cNvPr id="30725" name="Rectangle 7"/>
          <p:cNvSpPr>
            <a:spLocks noChangeArrowheads="1"/>
          </p:cNvSpPr>
          <p:nvPr/>
        </p:nvSpPr>
        <p:spPr bwMode="auto">
          <a:xfrm>
            <a:off x="4191000" y="1447800"/>
            <a:ext cx="480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tabLst>
                <a:tab pos="1828800" algn="l"/>
                <a:tab pos="3367088" algn="l"/>
              </a:tabLst>
            </a:pPr>
            <a:r>
              <a:rPr lang="en-US" sz="2000"/>
              <a:t>Precision	ROUND	Format</a:t>
            </a:r>
          </a:p>
          <a:p>
            <a:pPr>
              <a:tabLst>
                <a:tab pos="1828800" algn="l"/>
                <a:tab pos="3367088" algn="l"/>
              </a:tabLst>
            </a:pPr>
            <a:r>
              <a:rPr lang="en-US" sz="2000"/>
              <a:t>	function	function</a:t>
            </a:r>
          </a:p>
        </p:txBody>
      </p:sp>
      <p:sp>
        <p:nvSpPr>
          <p:cNvPr id="30726" name="Rectangle 8"/>
          <p:cNvSpPr>
            <a:spLocks noChangeArrowheads="1"/>
          </p:cNvSpPr>
          <p:nvPr/>
        </p:nvSpPr>
        <p:spPr bwMode="auto">
          <a:xfrm>
            <a:off x="4343400" y="3505200"/>
            <a:ext cx="2743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a:solidFill>
                  <a:schemeClr val="tx2"/>
                </a:solidFill>
              </a:rPr>
              <a:t>Is the display precision the same as</a:t>
            </a:r>
          </a:p>
          <a:p>
            <a:r>
              <a:rPr lang="en-US" sz="2000">
                <a:solidFill>
                  <a:schemeClr val="tx2"/>
                </a:solidFill>
              </a:rPr>
              <a:t>the computation precision?</a:t>
            </a:r>
          </a:p>
        </p:txBody>
      </p:sp>
      <p:sp>
        <p:nvSpPr>
          <p:cNvPr id="30727" name="Line 9"/>
          <p:cNvSpPr>
            <a:spLocks noChangeShapeType="1"/>
          </p:cNvSpPr>
          <p:nvPr/>
        </p:nvSpPr>
        <p:spPr bwMode="auto">
          <a:xfrm>
            <a:off x="4343400" y="4800600"/>
            <a:ext cx="4495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28" name="Rectangle 10"/>
          <p:cNvSpPr>
            <a:spLocks noChangeArrowheads="1"/>
          </p:cNvSpPr>
          <p:nvPr/>
        </p:nvSpPr>
        <p:spPr bwMode="auto">
          <a:xfrm>
            <a:off x="4267200" y="4800600"/>
            <a:ext cx="46482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1800"/>
              <a:t>Internal data formats	decimal places</a:t>
            </a:r>
          </a:p>
          <a:p>
            <a:pPr>
              <a:spcBef>
                <a:spcPct val="50000"/>
              </a:spcBef>
            </a:pPr>
            <a:r>
              <a:rPr lang="en-US" sz="1800"/>
              <a:t>Integer	-32,768 to 32767		 0</a:t>
            </a:r>
          </a:p>
          <a:p>
            <a:pPr>
              <a:spcBef>
                <a:spcPct val="50000"/>
              </a:spcBef>
            </a:pPr>
            <a:r>
              <a:rPr lang="en-US" sz="1800"/>
              <a:t>Float	+/-  3.4 x 10 </a:t>
            </a:r>
            <a:r>
              <a:rPr lang="en-US" sz="1800" baseline="30000"/>
              <a:t>38</a:t>
            </a:r>
            <a:r>
              <a:rPr lang="en-US" sz="1800"/>
              <a:t>		 7</a:t>
            </a:r>
          </a:p>
          <a:p>
            <a:pPr>
              <a:spcBef>
                <a:spcPct val="50000"/>
              </a:spcBef>
            </a:pPr>
            <a:r>
              <a:rPr lang="en-US" sz="1800"/>
              <a:t>Double	+/-  1.797 x 10 </a:t>
            </a:r>
            <a:r>
              <a:rPr lang="en-US" sz="1800" baseline="30000"/>
              <a:t>308</a:t>
            </a:r>
            <a:r>
              <a:rPr lang="en-US" sz="1800"/>
              <a:t>		15</a:t>
            </a:r>
          </a:p>
        </p:txBody>
      </p:sp>
      <p:sp>
        <p:nvSpPr>
          <p:cNvPr id="30729" name="Line 11"/>
          <p:cNvSpPr>
            <a:spLocks noChangeShapeType="1"/>
          </p:cNvSpPr>
          <p:nvPr/>
        </p:nvSpPr>
        <p:spPr bwMode="auto">
          <a:xfrm>
            <a:off x="4206875" y="3094038"/>
            <a:ext cx="1050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12"/>
          <p:cNvSpPr>
            <a:spLocks noChangeShapeType="1"/>
          </p:cNvSpPr>
          <p:nvPr/>
        </p:nvSpPr>
        <p:spPr bwMode="auto">
          <a:xfrm>
            <a:off x="6111875" y="3094038"/>
            <a:ext cx="8985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1" name="Rectangle 13"/>
          <p:cNvSpPr>
            <a:spLocks noGrp="1" noChangeArrowheads="1"/>
          </p:cNvSpPr>
          <p:nvPr>
            <p:ph type="title"/>
          </p:nvPr>
        </p:nvSpPr>
        <p:spPr/>
        <p:txBody>
          <a:bodyPr/>
          <a:lstStyle/>
          <a:p>
            <a:r>
              <a:rPr lang="en-US" smtClean="0"/>
              <a:t>Application Objects: Numbers</a:t>
            </a:r>
          </a:p>
        </p:txBody>
      </p:sp>
      <p:sp>
        <p:nvSpPr>
          <p:cNvPr id="30732" name="Rectangle 14"/>
          <p:cNvSpPr>
            <a:spLocks noGrp="1" noChangeArrowheads="1"/>
          </p:cNvSpPr>
          <p:nvPr>
            <p:ph sz="half" idx="1"/>
          </p:nvPr>
        </p:nvSpPr>
        <p:spPr/>
        <p:txBody>
          <a:bodyPr/>
          <a:lstStyle/>
          <a:p>
            <a:r>
              <a:rPr lang="en-US" smtClean="0"/>
              <a:t>Numbers</a:t>
            </a:r>
          </a:p>
          <a:p>
            <a:pPr lvl="1"/>
            <a:r>
              <a:rPr lang="en-US" smtClean="0"/>
              <a:t>Attributes</a:t>
            </a:r>
          </a:p>
          <a:p>
            <a:pPr marL="1085850" lvl="2"/>
            <a:r>
              <a:rPr lang="en-US" sz="1800" smtClean="0"/>
              <a:t>Display format</a:t>
            </a:r>
          </a:p>
          <a:p>
            <a:pPr marL="1085850" lvl="2"/>
            <a:r>
              <a:rPr lang="en-US" sz="1800" smtClean="0"/>
              <a:t>Precision</a:t>
            </a:r>
          </a:p>
          <a:p>
            <a:pPr marL="1085850" lvl="2"/>
            <a:r>
              <a:rPr lang="en-US" sz="1800" smtClean="0"/>
              <a:t>Value limits</a:t>
            </a:r>
          </a:p>
          <a:p>
            <a:pPr lvl="1"/>
            <a:r>
              <a:rPr lang="en-US" smtClean="0"/>
              <a:t>Functions</a:t>
            </a:r>
          </a:p>
          <a:p>
            <a:pPr marL="1085850" lvl="2"/>
            <a:r>
              <a:rPr lang="en-US" sz="1800" smtClean="0"/>
              <a:t>Computations</a:t>
            </a:r>
          </a:p>
          <a:p>
            <a:pPr marL="1085850" lvl="2"/>
            <a:r>
              <a:rPr lang="en-US" sz="1800" smtClean="0"/>
              <a:t>Aggregation</a:t>
            </a:r>
          </a:p>
          <a:p>
            <a:pPr marL="1085850" lvl="2"/>
            <a:r>
              <a:rPr lang="en-US" sz="1800" smtClean="0"/>
              <a:t>Sorting</a:t>
            </a:r>
          </a:p>
          <a:p>
            <a:pPr marL="1085850" lvl="2"/>
            <a:r>
              <a:rPr lang="en-US" sz="1800" smtClean="0"/>
              <a:t>Comparisons</a:t>
            </a:r>
          </a:p>
        </p:txBody>
      </p:sp>
      <p:sp>
        <p:nvSpPr>
          <p:cNvPr id="30733" name="Rectangle 15"/>
          <p:cNvSpPr>
            <a:spLocks noChangeArrowheads="1"/>
          </p:cNvSpPr>
          <p:nvPr/>
        </p:nvSpPr>
        <p:spPr bwMode="auto">
          <a:xfrm>
            <a:off x="7848600" y="2133600"/>
            <a:ext cx="8953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000"/>
              <a:t>   5.56</a:t>
            </a:r>
          </a:p>
          <a:p>
            <a:r>
              <a:rPr lang="en-US" sz="2000"/>
              <a:t>   0.35</a:t>
            </a:r>
          </a:p>
          <a:p>
            <a:r>
              <a:rPr lang="en-US" sz="2000"/>
              <a:t>+ 6.86</a:t>
            </a:r>
          </a:p>
          <a:p>
            <a:r>
              <a:rPr lang="en-US" sz="2000"/>
              <a:t> 12.78</a:t>
            </a:r>
          </a:p>
        </p:txBody>
      </p:sp>
      <p:sp>
        <p:nvSpPr>
          <p:cNvPr id="30734" name="Line 16"/>
          <p:cNvSpPr>
            <a:spLocks noChangeShapeType="1"/>
          </p:cNvSpPr>
          <p:nvPr/>
        </p:nvSpPr>
        <p:spPr bwMode="auto">
          <a:xfrm>
            <a:off x="7864475" y="3094038"/>
            <a:ext cx="8985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5" name="Text Box 17"/>
          <p:cNvSpPr txBox="1">
            <a:spLocks noChangeArrowheads="1"/>
          </p:cNvSpPr>
          <p:nvPr/>
        </p:nvSpPr>
        <p:spPr bwMode="auto">
          <a:xfrm>
            <a:off x="6477000" y="3429000"/>
            <a:ext cx="237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1654175" algn="l"/>
              </a:tabLst>
              <a:defRPr sz="2400">
                <a:solidFill>
                  <a:schemeClr val="tx1"/>
                </a:solidFill>
                <a:latin typeface="Arial" charset="0"/>
              </a:defRPr>
            </a:lvl1pPr>
            <a:lvl2pPr marL="742950" indent="-285750">
              <a:tabLst>
                <a:tab pos="1654175" algn="l"/>
              </a:tabLst>
              <a:defRPr sz="2400">
                <a:solidFill>
                  <a:schemeClr val="tx1"/>
                </a:solidFill>
                <a:latin typeface="Arial" charset="0"/>
              </a:defRPr>
            </a:lvl2pPr>
            <a:lvl3pPr marL="1143000" indent="-228600">
              <a:tabLst>
                <a:tab pos="1654175" algn="l"/>
              </a:tabLst>
              <a:defRPr sz="2400">
                <a:solidFill>
                  <a:schemeClr val="tx1"/>
                </a:solidFill>
                <a:latin typeface="Arial" charset="0"/>
              </a:defRPr>
            </a:lvl3pPr>
            <a:lvl4pPr marL="1600200" indent="-228600">
              <a:tabLst>
                <a:tab pos="1654175" algn="l"/>
              </a:tabLst>
              <a:defRPr sz="2400">
                <a:solidFill>
                  <a:schemeClr val="tx1"/>
                </a:solidFill>
                <a:latin typeface="Arial" charset="0"/>
              </a:defRPr>
            </a:lvl4pPr>
            <a:lvl5pPr marL="2057400" indent="-228600">
              <a:tabLst>
                <a:tab pos="1654175" algn="l"/>
              </a:tabLst>
              <a:defRPr sz="2400">
                <a:solidFill>
                  <a:schemeClr val="tx1"/>
                </a:solidFill>
                <a:latin typeface="Arial" charset="0"/>
              </a:defRPr>
            </a:lvl5pPr>
            <a:lvl6pPr marL="2514600" indent="-228600" eaLnBrk="0" fontAlgn="base" hangingPunct="0">
              <a:spcBef>
                <a:spcPct val="0"/>
              </a:spcBef>
              <a:spcAft>
                <a:spcPct val="0"/>
              </a:spcAft>
              <a:tabLst>
                <a:tab pos="1654175" algn="l"/>
              </a:tabLst>
              <a:defRPr sz="2400">
                <a:solidFill>
                  <a:schemeClr val="tx1"/>
                </a:solidFill>
                <a:latin typeface="Arial" charset="0"/>
              </a:defRPr>
            </a:lvl6pPr>
            <a:lvl7pPr marL="2971800" indent="-228600" eaLnBrk="0" fontAlgn="base" hangingPunct="0">
              <a:spcBef>
                <a:spcPct val="0"/>
              </a:spcBef>
              <a:spcAft>
                <a:spcPct val="0"/>
              </a:spcAft>
              <a:tabLst>
                <a:tab pos="1654175" algn="l"/>
              </a:tabLst>
              <a:defRPr sz="2400">
                <a:solidFill>
                  <a:schemeClr val="tx1"/>
                </a:solidFill>
                <a:latin typeface="Arial" charset="0"/>
              </a:defRPr>
            </a:lvl7pPr>
            <a:lvl8pPr marL="3429000" indent="-228600" eaLnBrk="0" fontAlgn="base" hangingPunct="0">
              <a:spcBef>
                <a:spcPct val="0"/>
              </a:spcBef>
              <a:spcAft>
                <a:spcPct val="0"/>
              </a:spcAft>
              <a:tabLst>
                <a:tab pos="1654175" algn="l"/>
              </a:tabLst>
              <a:defRPr sz="2400">
                <a:solidFill>
                  <a:schemeClr val="tx1"/>
                </a:solidFill>
                <a:latin typeface="Arial" charset="0"/>
              </a:defRPr>
            </a:lvl8pPr>
            <a:lvl9pPr marL="3886200" indent="-228600" eaLnBrk="0" fontAlgn="base" hangingPunct="0">
              <a:spcBef>
                <a:spcPct val="0"/>
              </a:spcBef>
              <a:spcAft>
                <a:spcPct val="0"/>
              </a:spcAft>
              <a:tabLst>
                <a:tab pos="1654175" algn="l"/>
              </a:tabLst>
              <a:defRPr sz="2400">
                <a:solidFill>
                  <a:schemeClr val="tx1"/>
                </a:solidFill>
                <a:latin typeface="Arial" charset="0"/>
              </a:defRPr>
            </a:lvl9pPr>
          </a:lstStyle>
          <a:p>
            <a:r>
              <a:rPr lang="en-US" sz="1600">
                <a:solidFill>
                  <a:schemeClr val="tx2"/>
                </a:solidFill>
              </a:rPr>
              <a:t>Yes	No</a:t>
            </a:r>
          </a:p>
        </p:txBody>
      </p:sp>
      <p:sp>
        <p:nvSpPr>
          <p:cNvPr id="30736" name="Text Box 18"/>
          <p:cNvSpPr txBox="1">
            <a:spLocks noChangeArrowheads="1"/>
          </p:cNvSpPr>
          <p:nvPr/>
        </p:nvSpPr>
        <p:spPr bwMode="auto">
          <a:xfrm>
            <a:off x="7140575" y="3870324"/>
            <a:ext cx="1714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solidFill>
                  <a:schemeClr val="tx2"/>
                </a:solidFill>
              </a:rPr>
              <a:t>Spreadsheet:</a:t>
            </a:r>
          </a:p>
          <a:p>
            <a:r>
              <a:rPr lang="en-US" sz="1600" dirty="0">
                <a:solidFill>
                  <a:schemeClr val="tx2"/>
                </a:solidFill>
              </a:rPr>
              <a:t>=Round(5.563,2)</a:t>
            </a:r>
          </a:p>
        </p:txBody>
      </p:sp>
    </p:spTree>
    <p:extLst>
      <p:ext uri="{BB962C8B-B14F-4D97-AF65-F5344CB8AC3E}">
        <p14:creationId xmlns:p14="http://schemas.microsoft.com/office/powerpoint/2010/main" val="26282443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mtClean="0"/>
              <a:t>Alphabets</a:t>
            </a:r>
          </a:p>
        </p:txBody>
      </p:sp>
      <p:graphicFrame>
        <p:nvGraphicFramePr>
          <p:cNvPr id="211999" name="Group 31"/>
          <p:cNvGraphicFramePr>
            <a:graphicFrameLocks noGrp="1"/>
          </p:cNvGraphicFramePr>
          <p:nvPr>
            <p:ph idx="4294967295"/>
            <p:extLst>
              <p:ext uri="{D42A27DB-BD31-4B8C-83A1-F6EECF244321}">
                <p14:modId xmlns:p14="http://schemas.microsoft.com/office/powerpoint/2010/main" val="2161565064"/>
              </p:ext>
            </p:extLst>
          </p:nvPr>
        </p:nvGraphicFramePr>
        <p:xfrm>
          <a:off x="1235075" y="2454275"/>
          <a:ext cx="7772400" cy="3566112"/>
        </p:xfrm>
        <a:graphic>
          <a:graphicData uri="http://schemas.openxmlformats.org/drawingml/2006/table">
            <a:tbl>
              <a:tblPr/>
              <a:tblGrid>
                <a:gridCol w="1360488"/>
                <a:gridCol w="2297112"/>
                <a:gridCol w="4114800"/>
              </a:tblGrid>
              <a:tr h="76186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Early</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U.S. and England</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ASCII and EBCDIC</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127 characters =&gt; 7 bits/1 byte</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71356">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1980s</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Latin-based characters: tilde, accent, umlaut, …</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ñ, é, </a:t>
                      </a:r>
                      <a:r>
                        <a:rPr kumimoji="0" lang="en-US" sz="2000" b="0" i="0" u="none" strike="noStrike" cap="none" normalizeH="0" baseline="0" smtClean="0">
                          <a:ln>
                            <a:noFill/>
                          </a:ln>
                          <a:solidFill>
                            <a:schemeClr val="tx1"/>
                          </a:solidFill>
                          <a:effectLst/>
                          <a:latin typeface="Arial" charset="0"/>
                          <a:cs typeface="Arial" charset="0"/>
                        </a:rPr>
                        <a:t>ö</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Code pages and extended character sets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255 characters =&gt; 8 bits/1 byte</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3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1990s+</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Asian ideograms, plus any language</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err="1" smtClean="0">
                          <a:ln>
                            <a:noFill/>
                          </a:ln>
                          <a:solidFill>
                            <a:schemeClr val="tx1"/>
                          </a:solidFill>
                          <a:effectLst/>
                          <a:latin typeface="Arial" charset="0"/>
                        </a:rPr>
                        <a:t>日本語</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中文</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Российская</a:t>
                      </a:r>
                      <a:r>
                        <a:rPr kumimoji="0" lang="en-US" sz="2000" b="0" i="0" u="none" strike="noStrike" cap="none" normalizeH="0" baseline="0" dirty="0" smtClean="0">
                          <a:ln>
                            <a:noFill/>
                          </a:ln>
                          <a:solidFill>
                            <a:schemeClr val="tx1"/>
                          </a:solidFill>
                          <a:effectLst/>
                          <a:latin typeface="Arial" charset="0"/>
                        </a:rPr>
                        <a:t> </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Unicode</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All modern languages and most dead languages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 character =&gt; 2 (or 3) bytes</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747" name="Text Box 4"/>
          <p:cNvSpPr txBox="1">
            <a:spLocks noChangeArrowheads="1"/>
          </p:cNvSpPr>
          <p:nvPr/>
        </p:nvSpPr>
        <p:spPr bwMode="auto">
          <a:xfrm>
            <a:off x="990600" y="1502776"/>
            <a:ext cx="8013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t>How many letters are there in the alphabet?</a:t>
            </a:r>
          </a:p>
          <a:p>
            <a:r>
              <a:rPr lang="en-US" dirty="0"/>
              <a:t>This is a trick question. You need to ask: Which alphabet?</a:t>
            </a:r>
          </a:p>
        </p:txBody>
      </p:sp>
    </p:spTree>
    <p:extLst>
      <p:ext uri="{BB962C8B-B14F-4D97-AF65-F5344CB8AC3E}">
        <p14:creationId xmlns:p14="http://schemas.microsoft.com/office/powerpoint/2010/main" val="1443725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normAutofit/>
          </a:bodyPr>
          <a:lstStyle/>
          <a:p>
            <a:r>
              <a:rPr lang="en-US" smtClean="0"/>
              <a:t>Application Objects: Text</a:t>
            </a:r>
          </a:p>
        </p:txBody>
      </p:sp>
      <p:sp>
        <p:nvSpPr>
          <p:cNvPr id="32771" name="Rectangle 6"/>
          <p:cNvSpPr>
            <a:spLocks noGrp="1" noChangeArrowheads="1"/>
          </p:cNvSpPr>
          <p:nvPr>
            <p:ph sz="half" idx="1"/>
          </p:nvPr>
        </p:nvSpPr>
        <p:spPr/>
        <p:txBody>
          <a:bodyPr/>
          <a:lstStyle/>
          <a:p>
            <a:r>
              <a:rPr lang="en-US" sz="2000" smtClean="0"/>
              <a:t>Text</a:t>
            </a:r>
          </a:p>
          <a:p>
            <a:pPr lvl="1"/>
            <a:r>
              <a:rPr lang="en-US" sz="1800" smtClean="0"/>
              <a:t>Attributes</a:t>
            </a:r>
          </a:p>
          <a:p>
            <a:pPr marL="1085850" lvl="2"/>
            <a:r>
              <a:rPr lang="en-US" sz="1600" smtClean="0"/>
              <a:t>Typeface</a:t>
            </a:r>
          </a:p>
          <a:p>
            <a:pPr marL="1085850" lvl="2"/>
            <a:r>
              <a:rPr lang="en-US" sz="1600" smtClean="0"/>
              <a:t>Point size</a:t>
            </a:r>
          </a:p>
          <a:p>
            <a:pPr marL="1085850" lvl="2"/>
            <a:r>
              <a:rPr lang="en-US" sz="1600" smtClean="0"/>
              <a:t>Color</a:t>
            </a:r>
          </a:p>
          <a:p>
            <a:pPr marL="1085850" lvl="2"/>
            <a:r>
              <a:rPr lang="en-US" sz="1600" smtClean="0"/>
              <a:t>Bold, italic</a:t>
            </a:r>
          </a:p>
          <a:p>
            <a:pPr marL="1085850" lvl="2"/>
            <a:r>
              <a:rPr lang="en-US" sz="1600" smtClean="0"/>
              <a:t>Underline . . .</a:t>
            </a:r>
          </a:p>
          <a:p>
            <a:pPr lvl="1"/>
            <a:r>
              <a:rPr lang="en-US" sz="1800" smtClean="0"/>
              <a:t>Functions</a:t>
            </a:r>
          </a:p>
          <a:p>
            <a:pPr marL="1085850" lvl="2"/>
            <a:r>
              <a:rPr lang="en-US" sz="1600" smtClean="0"/>
              <a:t>Spelling</a:t>
            </a:r>
          </a:p>
          <a:p>
            <a:pPr marL="1085850" lvl="2"/>
            <a:r>
              <a:rPr lang="en-US" sz="1600" smtClean="0"/>
              <a:t>Grammar</a:t>
            </a:r>
          </a:p>
          <a:p>
            <a:pPr marL="1085850" lvl="2"/>
            <a:r>
              <a:rPr lang="en-US" sz="1600" smtClean="0"/>
              <a:t>Searching</a:t>
            </a:r>
          </a:p>
          <a:p>
            <a:pPr marL="1085850" lvl="2"/>
            <a:r>
              <a:rPr lang="en-US" sz="1600" smtClean="0"/>
              <a:t>Sorting</a:t>
            </a:r>
          </a:p>
        </p:txBody>
      </p:sp>
      <p:sp>
        <p:nvSpPr>
          <p:cNvPr id="32772" name="Text Box 9"/>
          <p:cNvSpPr txBox="1">
            <a:spLocks noChangeArrowheads="1"/>
          </p:cNvSpPr>
          <p:nvPr/>
        </p:nvSpPr>
        <p:spPr bwMode="auto">
          <a:xfrm>
            <a:off x="6400800" y="1981200"/>
            <a:ext cx="1046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Arial 20</a:t>
            </a:r>
          </a:p>
        </p:txBody>
      </p:sp>
      <p:sp>
        <p:nvSpPr>
          <p:cNvPr id="32773" name="Text Box 10"/>
          <p:cNvSpPr txBox="1">
            <a:spLocks noChangeArrowheads="1"/>
          </p:cNvSpPr>
          <p:nvPr/>
        </p:nvSpPr>
        <p:spPr bwMode="auto">
          <a:xfrm>
            <a:off x="6400800" y="3429000"/>
            <a:ext cx="1231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200">
                <a:latin typeface="Times New Roman" pitchFamily="18" charset="0"/>
              </a:rPr>
              <a:t>Times 22</a:t>
            </a:r>
          </a:p>
        </p:txBody>
      </p:sp>
      <p:sp>
        <p:nvSpPr>
          <p:cNvPr id="32774" name="Text Box 11"/>
          <p:cNvSpPr txBox="1">
            <a:spLocks noChangeArrowheads="1"/>
          </p:cNvSpPr>
          <p:nvPr/>
        </p:nvSpPr>
        <p:spPr bwMode="auto">
          <a:xfrm>
            <a:off x="5791200" y="3048000"/>
            <a:ext cx="2827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latin typeface="New Century Schoolbook (PCL6)" pitchFamily="18" charset="0"/>
              </a:rPr>
              <a:t>New Century Schoolbook 16</a:t>
            </a:r>
          </a:p>
        </p:txBody>
      </p:sp>
      <p:sp>
        <p:nvSpPr>
          <p:cNvPr id="32775" name="Text Box 12"/>
          <p:cNvSpPr txBox="1">
            <a:spLocks noChangeArrowheads="1"/>
          </p:cNvSpPr>
          <p:nvPr/>
        </p:nvSpPr>
        <p:spPr bwMode="auto">
          <a:xfrm>
            <a:off x="5334000" y="152400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tx2"/>
                </a:solidFill>
              </a:rPr>
              <a:t>Typeface Classification</a:t>
            </a:r>
          </a:p>
        </p:txBody>
      </p:sp>
      <p:sp>
        <p:nvSpPr>
          <p:cNvPr id="32776" name="Text Box 13"/>
          <p:cNvSpPr txBox="1">
            <a:spLocks noChangeArrowheads="1"/>
          </p:cNvSpPr>
          <p:nvPr/>
        </p:nvSpPr>
        <p:spPr bwMode="auto">
          <a:xfrm>
            <a:off x="4556125" y="1965325"/>
            <a:ext cx="1087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tx2"/>
                </a:solidFill>
              </a:rPr>
              <a:t>Sans serif</a:t>
            </a:r>
          </a:p>
        </p:txBody>
      </p:sp>
      <p:sp>
        <p:nvSpPr>
          <p:cNvPr id="32777" name="Text Box 14"/>
          <p:cNvSpPr txBox="1">
            <a:spLocks noChangeArrowheads="1"/>
          </p:cNvSpPr>
          <p:nvPr/>
        </p:nvSpPr>
        <p:spPr bwMode="auto">
          <a:xfrm>
            <a:off x="4556125" y="2819400"/>
            <a:ext cx="601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tx2"/>
                </a:solidFill>
              </a:rPr>
              <a:t>Serif</a:t>
            </a:r>
          </a:p>
        </p:txBody>
      </p:sp>
      <p:sp>
        <p:nvSpPr>
          <p:cNvPr id="32778" name="Text Box 15"/>
          <p:cNvSpPr txBox="1">
            <a:spLocks noChangeArrowheads="1"/>
          </p:cNvSpPr>
          <p:nvPr/>
        </p:nvSpPr>
        <p:spPr bwMode="auto">
          <a:xfrm>
            <a:off x="4556125" y="3810000"/>
            <a:ext cx="1246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tx2"/>
                </a:solidFill>
              </a:rPr>
              <a:t>Ornamental</a:t>
            </a:r>
          </a:p>
        </p:txBody>
      </p:sp>
      <p:sp>
        <p:nvSpPr>
          <p:cNvPr id="32779" name="Text Box 16"/>
          <p:cNvSpPr txBox="1">
            <a:spLocks noChangeArrowheads="1"/>
          </p:cNvSpPr>
          <p:nvPr/>
        </p:nvSpPr>
        <p:spPr bwMode="auto">
          <a:xfrm>
            <a:off x="6019800" y="3810000"/>
            <a:ext cx="252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latin typeface="Braggadocio" pitchFamily="82" charset="0"/>
              </a:rPr>
              <a:t>Braggadocio 18</a:t>
            </a:r>
          </a:p>
        </p:txBody>
      </p:sp>
      <p:sp>
        <p:nvSpPr>
          <p:cNvPr id="32780" name="Text Box 17"/>
          <p:cNvSpPr txBox="1">
            <a:spLocks noChangeArrowheads="1"/>
          </p:cNvSpPr>
          <p:nvPr/>
        </p:nvSpPr>
        <p:spPr bwMode="auto">
          <a:xfrm>
            <a:off x="6324600" y="4267200"/>
            <a:ext cx="1571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latin typeface="Brush Script MT" pitchFamily="66" charset="0"/>
              </a:rPr>
              <a:t>Brush Script 20</a:t>
            </a:r>
          </a:p>
        </p:txBody>
      </p:sp>
      <p:sp>
        <p:nvSpPr>
          <p:cNvPr id="32781" name="Text Box 18"/>
          <p:cNvSpPr txBox="1">
            <a:spLocks noChangeArrowheads="1"/>
          </p:cNvSpPr>
          <p:nvPr/>
        </p:nvSpPr>
        <p:spPr bwMode="auto">
          <a:xfrm>
            <a:off x="6172200" y="2667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atin typeface="Garamond" pitchFamily="18" charset="0"/>
              </a:rPr>
              <a:t>Garamond 24</a:t>
            </a:r>
          </a:p>
        </p:txBody>
      </p:sp>
      <p:sp>
        <p:nvSpPr>
          <p:cNvPr id="32782" name="Text Box 19"/>
          <p:cNvSpPr txBox="1">
            <a:spLocks noChangeArrowheads="1"/>
          </p:cNvSpPr>
          <p:nvPr/>
        </p:nvSpPr>
        <p:spPr bwMode="auto">
          <a:xfrm>
            <a:off x="5791200" y="2362200"/>
            <a:ext cx="3030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latin typeface="Courier New" pitchFamily="49" charset="0"/>
              </a:rPr>
              <a:t>Courier 18 </a:t>
            </a:r>
            <a:r>
              <a:rPr lang="en-US" sz="1600">
                <a:latin typeface="Courier New" pitchFamily="49" charset="0"/>
              </a:rPr>
              <a:t>(monospace)</a:t>
            </a:r>
            <a:endParaRPr lang="en-US" sz="1800">
              <a:latin typeface="Courier New" pitchFamily="49" charset="0"/>
            </a:endParaRPr>
          </a:p>
        </p:txBody>
      </p:sp>
      <p:sp>
        <p:nvSpPr>
          <p:cNvPr id="32783" name="Text Box 22"/>
          <p:cNvSpPr txBox="1">
            <a:spLocks noChangeArrowheads="1"/>
          </p:cNvSpPr>
          <p:nvPr/>
        </p:nvSpPr>
        <p:spPr bwMode="auto">
          <a:xfrm>
            <a:off x="6477000" y="4953000"/>
            <a:ext cx="8032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7200">
                <a:latin typeface="Garamond" pitchFamily="18" charset="0"/>
              </a:rPr>
              <a:t>A</a:t>
            </a:r>
          </a:p>
        </p:txBody>
      </p:sp>
      <p:sp>
        <p:nvSpPr>
          <p:cNvPr id="32784" name="Line 23"/>
          <p:cNvSpPr>
            <a:spLocks noChangeShapeType="1"/>
          </p:cNvSpPr>
          <p:nvPr/>
        </p:nvSpPr>
        <p:spPr bwMode="auto">
          <a:xfrm flipH="1">
            <a:off x="5811838" y="5848350"/>
            <a:ext cx="762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24"/>
          <p:cNvSpPr>
            <a:spLocks noChangeShapeType="1"/>
          </p:cNvSpPr>
          <p:nvPr/>
        </p:nvSpPr>
        <p:spPr bwMode="auto">
          <a:xfrm flipH="1">
            <a:off x="6119813" y="5222875"/>
            <a:ext cx="762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6" name="Line 25"/>
          <p:cNvSpPr>
            <a:spLocks noChangeShapeType="1"/>
          </p:cNvSpPr>
          <p:nvPr/>
        </p:nvSpPr>
        <p:spPr bwMode="auto">
          <a:xfrm flipH="1">
            <a:off x="5811838" y="5126038"/>
            <a:ext cx="762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7" name="Text Box 26"/>
          <p:cNvSpPr txBox="1">
            <a:spLocks noChangeArrowheads="1"/>
          </p:cNvSpPr>
          <p:nvPr/>
        </p:nvSpPr>
        <p:spPr bwMode="auto">
          <a:xfrm>
            <a:off x="4754563" y="5189538"/>
            <a:ext cx="1065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tx2"/>
                </a:solidFill>
              </a:rPr>
              <a:t>72 points,</a:t>
            </a:r>
          </a:p>
          <a:p>
            <a:r>
              <a:rPr lang="en-US" sz="1600">
                <a:solidFill>
                  <a:schemeClr val="tx2"/>
                </a:solidFill>
              </a:rPr>
              <a:t>1 inch</a:t>
            </a:r>
          </a:p>
        </p:txBody>
      </p:sp>
      <p:sp>
        <p:nvSpPr>
          <p:cNvPr id="32788" name="Line 27"/>
          <p:cNvSpPr>
            <a:spLocks noChangeShapeType="1"/>
          </p:cNvSpPr>
          <p:nvPr/>
        </p:nvSpPr>
        <p:spPr bwMode="auto">
          <a:xfrm>
            <a:off x="5821363" y="5145088"/>
            <a:ext cx="0" cy="693737"/>
          </a:xfrm>
          <a:prstGeom prst="line">
            <a:avLst/>
          </a:prstGeom>
          <a:noFill/>
          <a:ln w="12700">
            <a:solidFill>
              <a:schemeClr val="tx2"/>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Text Box 28"/>
          <p:cNvSpPr txBox="1">
            <a:spLocks noChangeArrowheads="1"/>
          </p:cNvSpPr>
          <p:nvPr/>
        </p:nvSpPr>
        <p:spPr bwMode="auto">
          <a:xfrm>
            <a:off x="6969125" y="4862513"/>
            <a:ext cx="836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tx2"/>
                </a:solidFill>
              </a:rPr>
              <a:t>leading</a:t>
            </a:r>
          </a:p>
        </p:txBody>
      </p:sp>
      <p:sp>
        <p:nvSpPr>
          <p:cNvPr id="32790" name="Line 29"/>
          <p:cNvSpPr>
            <a:spLocks noChangeShapeType="1"/>
          </p:cNvSpPr>
          <p:nvPr/>
        </p:nvSpPr>
        <p:spPr bwMode="auto">
          <a:xfrm flipH="1">
            <a:off x="6607175" y="5049838"/>
            <a:ext cx="423863" cy="106362"/>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996427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ChangeArrowheads="1"/>
          </p:cNvSpPr>
          <p:nvPr/>
        </p:nvSpPr>
        <p:spPr bwMode="auto">
          <a:xfrm>
            <a:off x="1939925" y="1912937"/>
            <a:ext cx="2438400" cy="1828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6" name="Line 59"/>
          <p:cNvSpPr>
            <a:spLocks noChangeShapeType="1"/>
          </p:cNvSpPr>
          <p:nvPr/>
        </p:nvSpPr>
        <p:spPr bwMode="auto">
          <a:xfrm flipV="1">
            <a:off x="2320925" y="1836737"/>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797" name="Line 60"/>
          <p:cNvSpPr>
            <a:spLocks noChangeShapeType="1"/>
          </p:cNvSpPr>
          <p:nvPr/>
        </p:nvSpPr>
        <p:spPr bwMode="auto">
          <a:xfrm flipV="1">
            <a:off x="2701925" y="1836737"/>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798" name="Line 61"/>
          <p:cNvSpPr>
            <a:spLocks noChangeShapeType="1"/>
          </p:cNvSpPr>
          <p:nvPr/>
        </p:nvSpPr>
        <p:spPr bwMode="auto">
          <a:xfrm flipV="1">
            <a:off x="3082925" y="1836737"/>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799" name="Line 62"/>
          <p:cNvSpPr>
            <a:spLocks noChangeShapeType="1"/>
          </p:cNvSpPr>
          <p:nvPr/>
        </p:nvSpPr>
        <p:spPr bwMode="auto">
          <a:xfrm flipV="1">
            <a:off x="3463925" y="1836737"/>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0" name="Line 63"/>
          <p:cNvSpPr>
            <a:spLocks noChangeShapeType="1"/>
          </p:cNvSpPr>
          <p:nvPr/>
        </p:nvSpPr>
        <p:spPr bwMode="auto">
          <a:xfrm>
            <a:off x="3844925" y="1836737"/>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1" name="Line 64"/>
          <p:cNvSpPr>
            <a:spLocks noChangeShapeType="1"/>
          </p:cNvSpPr>
          <p:nvPr/>
        </p:nvSpPr>
        <p:spPr bwMode="auto">
          <a:xfrm>
            <a:off x="4225925" y="1836737"/>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2" name="Line 65"/>
          <p:cNvSpPr>
            <a:spLocks noChangeShapeType="1"/>
          </p:cNvSpPr>
          <p:nvPr/>
        </p:nvSpPr>
        <p:spPr bwMode="auto">
          <a:xfrm flipH="1">
            <a:off x="1863725" y="2293937"/>
            <a:ext cx="76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3" name="Line 66"/>
          <p:cNvSpPr>
            <a:spLocks noChangeShapeType="1"/>
          </p:cNvSpPr>
          <p:nvPr/>
        </p:nvSpPr>
        <p:spPr bwMode="auto">
          <a:xfrm flipH="1">
            <a:off x="1863725" y="2674937"/>
            <a:ext cx="76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4" name="Line 67"/>
          <p:cNvSpPr>
            <a:spLocks noChangeShapeType="1"/>
          </p:cNvSpPr>
          <p:nvPr/>
        </p:nvSpPr>
        <p:spPr bwMode="auto">
          <a:xfrm flipH="1">
            <a:off x="1863725" y="3055937"/>
            <a:ext cx="76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5" name="Line 78"/>
          <p:cNvSpPr>
            <a:spLocks noChangeShapeType="1"/>
          </p:cNvSpPr>
          <p:nvPr/>
        </p:nvSpPr>
        <p:spPr bwMode="auto">
          <a:xfrm flipH="1">
            <a:off x="1863725" y="3436937"/>
            <a:ext cx="76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6" name="Text Box 80"/>
          <p:cNvSpPr txBox="1">
            <a:spLocks noChangeArrowheads="1"/>
          </p:cNvSpPr>
          <p:nvPr/>
        </p:nvSpPr>
        <p:spPr bwMode="auto">
          <a:xfrm>
            <a:off x="4133850" y="1492250"/>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32</a:t>
            </a:r>
          </a:p>
        </p:txBody>
      </p:sp>
      <p:sp>
        <p:nvSpPr>
          <p:cNvPr id="33807" name="Text Box 81"/>
          <p:cNvSpPr txBox="1">
            <a:spLocks noChangeArrowheads="1"/>
          </p:cNvSpPr>
          <p:nvPr/>
        </p:nvSpPr>
        <p:spPr bwMode="auto">
          <a:xfrm>
            <a:off x="1406525" y="358933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24</a:t>
            </a:r>
          </a:p>
        </p:txBody>
      </p:sp>
      <p:sp>
        <p:nvSpPr>
          <p:cNvPr id="33808" name="Rectangle 82"/>
          <p:cNvSpPr>
            <a:spLocks noChangeArrowheads="1"/>
          </p:cNvSpPr>
          <p:nvPr/>
        </p:nvSpPr>
        <p:spPr bwMode="auto">
          <a:xfrm>
            <a:off x="5715000" y="1912937"/>
            <a:ext cx="2438400" cy="1828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9" name="Line 99"/>
          <p:cNvSpPr>
            <a:spLocks noChangeShapeType="1"/>
          </p:cNvSpPr>
          <p:nvPr/>
        </p:nvSpPr>
        <p:spPr bwMode="auto">
          <a:xfrm flipV="1">
            <a:off x="6477000" y="1836737"/>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0" name="Line 100"/>
          <p:cNvSpPr>
            <a:spLocks noChangeShapeType="1"/>
          </p:cNvSpPr>
          <p:nvPr/>
        </p:nvSpPr>
        <p:spPr bwMode="auto">
          <a:xfrm flipV="1">
            <a:off x="7239000" y="1836737"/>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1" name="Line 101"/>
          <p:cNvSpPr>
            <a:spLocks noChangeShapeType="1"/>
          </p:cNvSpPr>
          <p:nvPr/>
        </p:nvSpPr>
        <p:spPr bwMode="auto">
          <a:xfrm flipV="1">
            <a:off x="8001000" y="1836737"/>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2" name="Text Box 102"/>
          <p:cNvSpPr txBox="1">
            <a:spLocks noChangeArrowheads="1"/>
          </p:cNvSpPr>
          <p:nvPr/>
        </p:nvSpPr>
        <p:spPr bwMode="auto">
          <a:xfrm>
            <a:off x="8001000" y="1492250"/>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16</a:t>
            </a:r>
          </a:p>
        </p:txBody>
      </p:sp>
      <p:sp>
        <p:nvSpPr>
          <p:cNvPr id="33813" name="Text Box 116"/>
          <p:cNvSpPr txBox="1">
            <a:spLocks noChangeArrowheads="1"/>
          </p:cNvSpPr>
          <p:nvPr/>
        </p:nvSpPr>
        <p:spPr bwMode="auto">
          <a:xfrm>
            <a:off x="5181600" y="358933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12</a:t>
            </a:r>
          </a:p>
        </p:txBody>
      </p:sp>
      <p:sp>
        <p:nvSpPr>
          <p:cNvPr id="33814" name="Line 117"/>
          <p:cNvSpPr>
            <a:spLocks noChangeShapeType="1"/>
          </p:cNvSpPr>
          <p:nvPr/>
        </p:nvSpPr>
        <p:spPr bwMode="auto">
          <a:xfrm flipH="1">
            <a:off x="5638800" y="2674937"/>
            <a:ext cx="76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5" name="Line 118"/>
          <p:cNvSpPr>
            <a:spLocks noChangeShapeType="1"/>
          </p:cNvSpPr>
          <p:nvPr/>
        </p:nvSpPr>
        <p:spPr bwMode="auto">
          <a:xfrm flipH="1">
            <a:off x="5638800" y="3436937"/>
            <a:ext cx="76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16" name="Text Box 142"/>
          <p:cNvSpPr txBox="1">
            <a:spLocks noChangeArrowheads="1"/>
          </p:cNvSpPr>
          <p:nvPr/>
        </p:nvSpPr>
        <p:spPr bwMode="auto">
          <a:xfrm>
            <a:off x="1825625" y="4046537"/>
            <a:ext cx="2044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32/24 = (8/8)*(</a:t>
            </a:r>
            <a:r>
              <a:rPr lang="en-US" sz="1800" b="1"/>
              <a:t>4/3</a:t>
            </a:r>
            <a:r>
              <a:rPr lang="en-US" sz="1800"/>
              <a:t>)</a:t>
            </a:r>
          </a:p>
        </p:txBody>
      </p:sp>
      <p:sp>
        <p:nvSpPr>
          <p:cNvPr id="33817" name="Text Box 143"/>
          <p:cNvSpPr txBox="1">
            <a:spLocks noChangeArrowheads="1"/>
          </p:cNvSpPr>
          <p:nvPr/>
        </p:nvSpPr>
        <p:spPr bwMode="auto">
          <a:xfrm>
            <a:off x="5880100" y="4046537"/>
            <a:ext cx="2044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16/12 = (4/4)*(</a:t>
            </a:r>
            <a:r>
              <a:rPr lang="en-US" sz="1800" b="1"/>
              <a:t>4/3</a:t>
            </a:r>
            <a:r>
              <a:rPr lang="en-US" sz="1800"/>
              <a:t>)</a:t>
            </a:r>
          </a:p>
        </p:txBody>
      </p:sp>
      <p:sp>
        <p:nvSpPr>
          <p:cNvPr id="33818" name="Rectangle 144"/>
          <p:cNvSpPr>
            <a:spLocks noChangeArrowheads="1"/>
          </p:cNvSpPr>
          <p:nvPr/>
        </p:nvSpPr>
        <p:spPr bwMode="auto">
          <a:xfrm>
            <a:off x="2778125" y="27511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19" name="Rectangle 145"/>
          <p:cNvSpPr>
            <a:spLocks noChangeArrowheads="1"/>
          </p:cNvSpPr>
          <p:nvPr/>
        </p:nvSpPr>
        <p:spPr bwMode="auto">
          <a:xfrm>
            <a:off x="19399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0" name="Rectangle 146"/>
          <p:cNvSpPr>
            <a:spLocks noChangeArrowheads="1"/>
          </p:cNvSpPr>
          <p:nvPr/>
        </p:nvSpPr>
        <p:spPr bwMode="auto">
          <a:xfrm>
            <a:off x="2016125" y="19891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1" name="Rectangle 147"/>
          <p:cNvSpPr>
            <a:spLocks noChangeArrowheads="1"/>
          </p:cNvSpPr>
          <p:nvPr/>
        </p:nvSpPr>
        <p:spPr bwMode="auto">
          <a:xfrm>
            <a:off x="2092325" y="20653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2" name="Rectangle 148"/>
          <p:cNvSpPr>
            <a:spLocks noChangeArrowheads="1"/>
          </p:cNvSpPr>
          <p:nvPr/>
        </p:nvSpPr>
        <p:spPr bwMode="auto">
          <a:xfrm>
            <a:off x="2168525" y="21415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3" name="Rectangle 149"/>
          <p:cNvSpPr>
            <a:spLocks noChangeArrowheads="1"/>
          </p:cNvSpPr>
          <p:nvPr/>
        </p:nvSpPr>
        <p:spPr bwMode="auto">
          <a:xfrm>
            <a:off x="2244725" y="22177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4" name="Rectangle 150"/>
          <p:cNvSpPr>
            <a:spLocks noChangeArrowheads="1"/>
          </p:cNvSpPr>
          <p:nvPr/>
        </p:nvSpPr>
        <p:spPr bwMode="auto">
          <a:xfrm>
            <a:off x="2320925" y="2293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5" name="Rectangle 151"/>
          <p:cNvSpPr>
            <a:spLocks noChangeArrowheads="1"/>
          </p:cNvSpPr>
          <p:nvPr/>
        </p:nvSpPr>
        <p:spPr bwMode="auto">
          <a:xfrm>
            <a:off x="2397125" y="23701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6" name="Rectangle 152"/>
          <p:cNvSpPr>
            <a:spLocks noChangeArrowheads="1"/>
          </p:cNvSpPr>
          <p:nvPr/>
        </p:nvSpPr>
        <p:spPr bwMode="auto">
          <a:xfrm>
            <a:off x="2473325" y="24463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7" name="Rectangle 153"/>
          <p:cNvSpPr>
            <a:spLocks noChangeArrowheads="1"/>
          </p:cNvSpPr>
          <p:nvPr/>
        </p:nvSpPr>
        <p:spPr bwMode="auto">
          <a:xfrm>
            <a:off x="2549525" y="25225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8" name="Rectangle 154"/>
          <p:cNvSpPr>
            <a:spLocks noChangeArrowheads="1"/>
          </p:cNvSpPr>
          <p:nvPr/>
        </p:nvSpPr>
        <p:spPr bwMode="auto">
          <a:xfrm>
            <a:off x="2625725" y="25987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29" name="Rectangle 155"/>
          <p:cNvSpPr>
            <a:spLocks noChangeArrowheads="1"/>
          </p:cNvSpPr>
          <p:nvPr/>
        </p:nvSpPr>
        <p:spPr bwMode="auto">
          <a:xfrm>
            <a:off x="2701925" y="2674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0" name="Rectangle 156"/>
          <p:cNvSpPr>
            <a:spLocks noChangeArrowheads="1"/>
          </p:cNvSpPr>
          <p:nvPr/>
        </p:nvSpPr>
        <p:spPr bwMode="auto">
          <a:xfrm>
            <a:off x="1939925" y="19891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1" name="Rectangle 157"/>
          <p:cNvSpPr>
            <a:spLocks noChangeArrowheads="1"/>
          </p:cNvSpPr>
          <p:nvPr/>
        </p:nvSpPr>
        <p:spPr bwMode="auto">
          <a:xfrm>
            <a:off x="1939925" y="20653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2" name="Rectangle 158"/>
          <p:cNvSpPr>
            <a:spLocks noChangeArrowheads="1"/>
          </p:cNvSpPr>
          <p:nvPr/>
        </p:nvSpPr>
        <p:spPr bwMode="auto">
          <a:xfrm>
            <a:off x="1939925" y="21415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3" name="Rectangle 159"/>
          <p:cNvSpPr>
            <a:spLocks noChangeArrowheads="1"/>
          </p:cNvSpPr>
          <p:nvPr/>
        </p:nvSpPr>
        <p:spPr bwMode="auto">
          <a:xfrm>
            <a:off x="1939925" y="22177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4" name="Rectangle 160"/>
          <p:cNvSpPr>
            <a:spLocks noChangeArrowheads="1"/>
          </p:cNvSpPr>
          <p:nvPr/>
        </p:nvSpPr>
        <p:spPr bwMode="auto">
          <a:xfrm>
            <a:off x="1939925" y="2293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5" name="Rectangle 161"/>
          <p:cNvSpPr>
            <a:spLocks noChangeArrowheads="1"/>
          </p:cNvSpPr>
          <p:nvPr/>
        </p:nvSpPr>
        <p:spPr bwMode="auto">
          <a:xfrm>
            <a:off x="1939925" y="23701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6" name="Rectangle 162"/>
          <p:cNvSpPr>
            <a:spLocks noChangeArrowheads="1"/>
          </p:cNvSpPr>
          <p:nvPr/>
        </p:nvSpPr>
        <p:spPr bwMode="auto">
          <a:xfrm>
            <a:off x="1939925" y="24463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7" name="Rectangle 163"/>
          <p:cNvSpPr>
            <a:spLocks noChangeArrowheads="1"/>
          </p:cNvSpPr>
          <p:nvPr/>
        </p:nvSpPr>
        <p:spPr bwMode="auto">
          <a:xfrm>
            <a:off x="1939925" y="25225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8" name="Rectangle 164"/>
          <p:cNvSpPr>
            <a:spLocks noChangeArrowheads="1"/>
          </p:cNvSpPr>
          <p:nvPr/>
        </p:nvSpPr>
        <p:spPr bwMode="auto">
          <a:xfrm>
            <a:off x="1939925" y="25987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39" name="Rectangle 165"/>
          <p:cNvSpPr>
            <a:spLocks noChangeArrowheads="1"/>
          </p:cNvSpPr>
          <p:nvPr/>
        </p:nvSpPr>
        <p:spPr bwMode="auto">
          <a:xfrm>
            <a:off x="1939925" y="2674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0" name="Rectangle 166"/>
          <p:cNvSpPr>
            <a:spLocks noChangeArrowheads="1"/>
          </p:cNvSpPr>
          <p:nvPr/>
        </p:nvSpPr>
        <p:spPr bwMode="auto">
          <a:xfrm>
            <a:off x="1939925" y="27511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1" name="Rectangle 167"/>
          <p:cNvSpPr>
            <a:spLocks noChangeArrowheads="1"/>
          </p:cNvSpPr>
          <p:nvPr/>
        </p:nvSpPr>
        <p:spPr bwMode="auto">
          <a:xfrm>
            <a:off x="1939925" y="28273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2" name="Rectangle 168"/>
          <p:cNvSpPr>
            <a:spLocks noChangeArrowheads="1"/>
          </p:cNvSpPr>
          <p:nvPr/>
        </p:nvSpPr>
        <p:spPr bwMode="auto">
          <a:xfrm>
            <a:off x="1939925" y="29035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3" name="Rectangle 169"/>
          <p:cNvSpPr>
            <a:spLocks noChangeArrowheads="1"/>
          </p:cNvSpPr>
          <p:nvPr/>
        </p:nvSpPr>
        <p:spPr bwMode="auto">
          <a:xfrm>
            <a:off x="1939925" y="29797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4" name="Rectangle 170"/>
          <p:cNvSpPr>
            <a:spLocks noChangeArrowheads="1"/>
          </p:cNvSpPr>
          <p:nvPr/>
        </p:nvSpPr>
        <p:spPr bwMode="auto">
          <a:xfrm>
            <a:off x="1939925" y="3055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5" name="Rectangle 171"/>
          <p:cNvSpPr>
            <a:spLocks noChangeArrowheads="1"/>
          </p:cNvSpPr>
          <p:nvPr/>
        </p:nvSpPr>
        <p:spPr bwMode="auto">
          <a:xfrm>
            <a:off x="1939925" y="31321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6" name="Rectangle 172"/>
          <p:cNvSpPr>
            <a:spLocks noChangeArrowheads="1"/>
          </p:cNvSpPr>
          <p:nvPr/>
        </p:nvSpPr>
        <p:spPr bwMode="auto">
          <a:xfrm>
            <a:off x="1939925" y="32083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7" name="Rectangle 173"/>
          <p:cNvSpPr>
            <a:spLocks noChangeArrowheads="1"/>
          </p:cNvSpPr>
          <p:nvPr/>
        </p:nvSpPr>
        <p:spPr bwMode="auto">
          <a:xfrm>
            <a:off x="1939925" y="32845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8" name="Rectangle 174"/>
          <p:cNvSpPr>
            <a:spLocks noChangeArrowheads="1"/>
          </p:cNvSpPr>
          <p:nvPr/>
        </p:nvSpPr>
        <p:spPr bwMode="auto">
          <a:xfrm>
            <a:off x="1939925" y="33607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49" name="Rectangle 175"/>
          <p:cNvSpPr>
            <a:spLocks noChangeArrowheads="1"/>
          </p:cNvSpPr>
          <p:nvPr/>
        </p:nvSpPr>
        <p:spPr bwMode="auto">
          <a:xfrm>
            <a:off x="1939925" y="3436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0" name="Rectangle 176"/>
          <p:cNvSpPr>
            <a:spLocks noChangeArrowheads="1"/>
          </p:cNvSpPr>
          <p:nvPr/>
        </p:nvSpPr>
        <p:spPr bwMode="auto">
          <a:xfrm>
            <a:off x="1939925" y="35131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1" name="Rectangle 177"/>
          <p:cNvSpPr>
            <a:spLocks noChangeArrowheads="1"/>
          </p:cNvSpPr>
          <p:nvPr/>
        </p:nvSpPr>
        <p:spPr bwMode="auto">
          <a:xfrm>
            <a:off x="1939925" y="35893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2" name="Rectangle 178"/>
          <p:cNvSpPr>
            <a:spLocks noChangeArrowheads="1"/>
          </p:cNvSpPr>
          <p:nvPr/>
        </p:nvSpPr>
        <p:spPr bwMode="auto">
          <a:xfrm>
            <a:off x="1939925" y="36655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3" name="Rectangle 179"/>
          <p:cNvSpPr>
            <a:spLocks noChangeArrowheads="1"/>
          </p:cNvSpPr>
          <p:nvPr/>
        </p:nvSpPr>
        <p:spPr bwMode="auto">
          <a:xfrm>
            <a:off x="20161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4" name="Rectangle 180"/>
          <p:cNvSpPr>
            <a:spLocks noChangeArrowheads="1"/>
          </p:cNvSpPr>
          <p:nvPr/>
        </p:nvSpPr>
        <p:spPr bwMode="auto">
          <a:xfrm>
            <a:off x="20923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5" name="Rectangle 181"/>
          <p:cNvSpPr>
            <a:spLocks noChangeArrowheads="1"/>
          </p:cNvSpPr>
          <p:nvPr/>
        </p:nvSpPr>
        <p:spPr bwMode="auto">
          <a:xfrm>
            <a:off x="21685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6" name="Rectangle 182"/>
          <p:cNvSpPr>
            <a:spLocks noChangeArrowheads="1"/>
          </p:cNvSpPr>
          <p:nvPr/>
        </p:nvSpPr>
        <p:spPr bwMode="auto">
          <a:xfrm>
            <a:off x="22447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7" name="Rectangle 183"/>
          <p:cNvSpPr>
            <a:spLocks noChangeArrowheads="1"/>
          </p:cNvSpPr>
          <p:nvPr/>
        </p:nvSpPr>
        <p:spPr bwMode="auto">
          <a:xfrm>
            <a:off x="23209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8" name="Rectangle 184"/>
          <p:cNvSpPr>
            <a:spLocks noChangeArrowheads="1"/>
          </p:cNvSpPr>
          <p:nvPr/>
        </p:nvSpPr>
        <p:spPr bwMode="auto">
          <a:xfrm>
            <a:off x="23971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59" name="Rectangle 185"/>
          <p:cNvSpPr>
            <a:spLocks noChangeArrowheads="1"/>
          </p:cNvSpPr>
          <p:nvPr/>
        </p:nvSpPr>
        <p:spPr bwMode="auto">
          <a:xfrm>
            <a:off x="24733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0" name="Rectangle 186"/>
          <p:cNvSpPr>
            <a:spLocks noChangeArrowheads="1"/>
          </p:cNvSpPr>
          <p:nvPr/>
        </p:nvSpPr>
        <p:spPr bwMode="auto">
          <a:xfrm>
            <a:off x="25495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1" name="Rectangle 187"/>
          <p:cNvSpPr>
            <a:spLocks noChangeArrowheads="1"/>
          </p:cNvSpPr>
          <p:nvPr/>
        </p:nvSpPr>
        <p:spPr bwMode="auto">
          <a:xfrm>
            <a:off x="26257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2" name="Rectangle 188"/>
          <p:cNvSpPr>
            <a:spLocks noChangeArrowheads="1"/>
          </p:cNvSpPr>
          <p:nvPr/>
        </p:nvSpPr>
        <p:spPr bwMode="auto">
          <a:xfrm>
            <a:off x="27019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3" name="Rectangle 189"/>
          <p:cNvSpPr>
            <a:spLocks noChangeArrowheads="1"/>
          </p:cNvSpPr>
          <p:nvPr/>
        </p:nvSpPr>
        <p:spPr bwMode="auto">
          <a:xfrm>
            <a:off x="27781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4" name="Rectangle 200"/>
          <p:cNvSpPr>
            <a:spLocks noChangeArrowheads="1"/>
          </p:cNvSpPr>
          <p:nvPr/>
        </p:nvSpPr>
        <p:spPr bwMode="auto">
          <a:xfrm>
            <a:off x="28543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5" name="Rectangle 201"/>
          <p:cNvSpPr>
            <a:spLocks noChangeArrowheads="1"/>
          </p:cNvSpPr>
          <p:nvPr/>
        </p:nvSpPr>
        <p:spPr bwMode="auto">
          <a:xfrm>
            <a:off x="29305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6" name="Rectangle 202"/>
          <p:cNvSpPr>
            <a:spLocks noChangeArrowheads="1"/>
          </p:cNvSpPr>
          <p:nvPr/>
        </p:nvSpPr>
        <p:spPr bwMode="auto">
          <a:xfrm>
            <a:off x="30067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7" name="Rectangle 203"/>
          <p:cNvSpPr>
            <a:spLocks noChangeArrowheads="1"/>
          </p:cNvSpPr>
          <p:nvPr/>
        </p:nvSpPr>
        <p:spPr bwMode="auto">
          <a:xfrm>
            <a:off x="30829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8" name="Rectangle 204"/>
          <p:cNvSpPr>
            <a:spLocks noChangeArrowheads="1"/>
          </p:cNvSpPr>
          <p:nvPr/>
        </p:nvSpPr>
        <p:spPr bwMode="auto">
          <a:xfrm>
            <a:off x="31591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69" name="Rectangle 205"/>
          <p:cNvSpPr>
            <a:spLocks noChangeArrowheads="1"/>
          </p:cNvSpPr>
          <p:nvPr/>
        </p:nvSpPr>
        <p:spPr bwMode="auto">
          <a:xfrm>
            <a:off x="32353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0" name="Rectangle 206"/>
          <p:cNvSpPr>
            <a:spLocks noChangeArrowheads="1"/>
          </p:cNvSpPr>
          <p:nvPr/>
        </p:nvSpPr>
        <p:spPr bwMode="auto">
          <a:xfrm>
            <a:off x="33115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1" name="Rectangle 207"/>
          <p:cNvSpPr>
            <a:spLocks noChangeArrowheads="1"/>
          </p:cNvSpPr>
          <p:nvPr/>
        </p:nvSpPr>
        <p:spPr bwMode="auto">
          <a:xfrm>
            <a:off x="33877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2" name="Rectangle 208"/>
          <p:cNvSpPr>
            <a:spLocks noChangeArrowheads="1"/>
          </p:cNvSpPr>
          <p:nvPr/>
        </p:nvSpPr>
        <p:spPr bwMode="auto">
          <a:xfrm>
            <a:off x="34639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3" name="Rectangle 209"/>
          <p:cNvSpPr>
            <a:spLocks noChangeArrowheads="1"/>
          </p:cNvSpPr>
          <p:nvPr/>
        </p:nvSpPr>
        <p:spPr bwMode="auto">
          <a:xfrm>
            <a:off x="35401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4" name="Rectangle 210"/>
          <p:cNvSpPr>
            <a:spLocks noChangeArrowheads="1"/>
          </p:cNvSpPr>
          <p:nvPr/>
        </p:nvSpPr>
        <p:spPr bwMode="auto">
          <a:xfrm>
            <a:off x="36163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5" name="Rectangle 211"/>
          <p:cNvSpPr>
            <a:spLocks noChangeArrowheads="1"/>
          </p:cNvSpPr>
          <p:nvPr/>
        </p:nvSpPr>
        <p:spPr bwMode="auto">
          <a:xfrm>
            <a:off x="36925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6" name="Rectangle 212"/>
          <p:cNvSpPr>
            <a:spLocks noChangeArrowheads="1"/>
          </p:cNvSpPr>
          <p:nvPr/>
        </p:nvSpPr>
        <p:spPr bwMode="auto">
          <a:xfrm>
            <a:off x="37687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7" name="Rectangle 213"/>
          <p:cNvSpPr>
            <a:spLocks noChangeArrowheads="1"/>
          </p:cNvSpPr>
          <p:nvPr/>
        </p:nvSpPr>
        <p:spPr bwMode="auto">
          <a:xfrm>
            <a:off x="38449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8" name="Rectangle 214"/>
          <p:cNvSpPr>
            <a:spLocks noChangeArrowheads="1"/>
          </p:cNvSpPr>
          <p:nvPr/>
        </p:nvSpPr>
        <p:spPr bwMode="auto">
          <a:xfrm>
            <a:off x="39211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79" name="Rectangle 215"/>
          <p:cNvSpPr>
            <a:spLocks noChangeArrowheads="1"/>
          </p:cNvSpPr>
          <p:nvPr/>
        </p:nvSpPr>
        <p:spPr bwMode="auto">
          <a:xfrm>
            <a:off x="39973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0" name="Rectangle 216"/>
          <p:cNvSpPr>
            <a:spLocks noChangeArrowheads="1"/>
          </p:cNvSpPr>
          <p:nvPr/>
        </p:nvSpPr>
        <p:spPr bwMode="auto">
          <a:xfrm>
            <a:off x="40735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1" name="Rectangle 217"/>
          <p:cNvSpPr>
            <a:spLocks noChangeArrowheads="1"/>
          </p:cNvSpPr>
          <p:nvPr/>
        </p:nvSpPr>
        <p:spPr bwMode="auto">
          <a:xfrm>
            <a:off x="41497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2" name="Rectangle 218"/>
          <p:cNvSpPr>
            <a:spLocks noChangeArrowheads="1"/>
          </p:cNvSpPr>
          <p:nvPr/>
        </p:nvSpPr>
        <p:spPr bwMode="auto">
          <a:xfrm>
            <a:off x="42259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3" name="Rectangle 219"/>
          <p:cNvSpPr>
            <a:spLocks noChangeArrowheads="1"/>
          </p:cNvSpPr>
          <p:nvPr/>
        </p:nvSpPr>
        <p:spPr bwMode="auto">
          <a:xfrm>
            <a:off x="4302125" y="1912937"/>
            <a:ext cx="76200" cy="762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4" name="Rectangle 220"/>
          <p:cNvSpPr>
            <a:spLocks noChangeArrowheads="1"/>
          </p:cNvSpPr>
          <p:nvPr/>
        </p:nvSpPr>
        <p:spPr bwMode="auto">
          <a:xfrm>
            <a:off x="7086600" y="32845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5" name="Rectangle 221"/>
          <p:cNvSpPr>
            <a:spLocks noChangeArrowheads="1"/>
          </p:cNvSpPr>
          <p:nvPr/>
        </p:nvSpPr>
        <p:spPr bwMode="auto">
          <a:xfrm>
            <a:off x="6934200" y="31321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6" name="Rectangle 222"/>
          <p:cNvSpPr>
            <a:spLocks noChangeArrowheads="1"/>
          </p:cNvSpPr>
          <p:nvPr/>
        </p:nvSpPr>
        <p:spPr bwMode="auto">
          <a:xfrm>
            <a:off x="6781800" y="29797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7" name="Rectangle 223"/>
          <p:cNvSpPr>
            <a:spLocks noChangeArrowheads="1"/>
          </p:cNvSpPr>
          <p:nvPr/>
        </p:nvSpPr>
        <p:spPr bwMode="auto">
          <a:xfrm>
            <a:off x="6629400" y="28273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8" name="Rectangle 224"/>
          <p:cNvSpPr>
            <a:spLocks noChangeArrowheads="1"/>
          </p:cNvSpPr>
          <p:nvPr/>
        </p:nvSpPr>
        <p:spPr bwMode="auto">
          <a:xfrm>
            <a:off x="6477000" y="2674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89" name="Rectangle 225"/>
          <p:cNvSpPr>
            <a:spLocks noChangeArrowheads="1"/>
          </p:cNvSpPr>
          <p:nvPr/>
        </p:nvSpPr>
        <p:spPr bwMode="auto">
          <a:xfrm>
            <a:off x="6324600" y="25225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0" name="Rectangle 226"/>
          <p:cNvSpPr>
            <a:spLocks noChangeArrowheads="1"/>
          </p:cNvSpPr>
          <p:nvPr/>
        </p:nvSpPr>
        <p:spPr bwMode="auto">
          <a:xfrm>
            <a:off x="6172200" y="23701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1" name="Rectangle 227"/>
          <p:cNvSpPr>
            <a:spLocks noChangeArrowheads="1"/>
          </p:cNvSpPr>
          <p:nvPr/>
        </p:nvSpPr>
        <p:spPr bwMode="auto">
          <a:xfrm>
            <a:off x="6019800" y="22177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2" name="Rectangle 228"/>
          <p:cNvSpPr>
            <a:spLocks noChangeArrowheads="1"/>
          </p:cNvSpPr>
          <p:nvPr/>
        </p:nvSpPr>
        <p:spPr bwMode="auto">
          <a:xfrm>
            <a:off x="5867400" y="20653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3" name="Rectangle 229"/>
          <p:cNvSpPr>
            <a:spLocks noChangeArrowheads="1"/>
          </p:cNvSpPr>
          <p:nvPr/>
        </p:nvSpPr>
        <p:spPr bwMode="auto">
          <a:xfrm>
            <a:off x="57150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4" name="Rectangle 230"/>
          <p:cNvSpPr>
            <a:spLocks noChangeArrowheads="1"/>
          </p:cNvSpPr>
          <p:nvPr/>
        </p:nvSpPr>
        <p:spPr bwMode="auto">
          <a:xfrm>
            <a:off x="58674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5" name="Rectangle 231"/>
          <p:cNvSpPr>
            <a:spLocks noChangeArrowheads="1"/>
          </p:cNvSpPr>
          <p:nvPr/>
        </p:nvSpPr>
        <p:spPr bwMode="auto">
          <a:xfrm>
            <a:off x="60198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6" name="Rectangle 232"/>
          <p:cNvSpPr>
            <a:spLocks noChangeArrowheads="1"/>
          </p:cNvSpPr>
          <p:nvPr/>
        </p:nvSpPr>
        <p:spPr bwMode="auto">
          <a:xfrm>
            <a:off x="61722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7" name="Rectangle 233"/>
          <p:cNvSpPr>
            <a:spLocks noChangeArrowheads="1"/>
          </p:cNvSpPr>
          <p:nvPr/>
        </p:nvSpPr>
        <p:spPr bwMode="auto">
          <a:xfrm>
            <a:off x="63246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8" name="Rectangle 234"/>
          <p:cNvSpPr>
            <a:spLocks noChangeArrowheads="1"/>
          </p:cNvSpPr>
          <p:nvPr/>
        </p:nvSpPr>
        <p:spPr bwMode="auto">
          <a:xfrm>
            <a:off x="64770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899" name="Rectangle 235"/>
          <p:cNvSpPr>
            <a:spLocks noChangeArrowheads="1"/>
          </p:cNvSpPr>
          <p:nvPr/>
        </p:nvSpPr>
        <p:spPr bwMode="auto">
          <a:xfrm>
            <a:off x="66294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0" name="Rectangle 236"/>
          <p:cNvSpPr>
            <a:spLocks noChangeArrowheads="1"/>
          </p:cNvSpPr>
          <p:nvPr/>
        </p:nvSpPr>
        <p:spPr bwMode="auto">
          <a:xfrm>
            <a:off x="67818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1" name="Rectangle 237"/>
          <p:cNvSpPr>
            <a:spLocks noChangeArrowheads="1"/>
          </p:cNvSpPr>
          <p:nvPr/>
        </p:nvSpPr>
        <p:spPr bwMode="auto">
          <a:xfrm>
            <a:off x="69342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2" name="Rectangle 238"/>
          <p:cNvSpPr>
            <a:spLocks noChangeArrowheads="1"/>
          </p:cNvSpPr>
          <p:nvPr/>
        </p:nvSpPr>
        <p:spPr bwMode="auto">
          <a:xfrm>
            <a:off x="70866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3" name="Rectangle 239"/>
          <p:cNvSpPr>
            <a:spLocks noChangeArrowheads="1"/>
          </p:cNvSpPr>
          <p:nvPr/>
        </p:nvSpPr>
        <p:spPr bwMode="auto">
          <a:xfrm>
            <a:off x="72390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4" name="Rectangle 240"/>
          <p:cNvSpPr>
            <a:spLocks noChangeArrowheads="1"/>
          </p:cNvSpPr>
          <p:nvPr/>
        </p:nvSpPr>
        <p:spPr bwMode="auto">
          <a:xfrm>
            <a:off x="73914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5" name="Rectangle 241"/>
          <p:cNvSpPr>
            <a:spLocks noChangeArrowheads="1"/>
          </p:cNvSpPr>
          <p:nvPr/>
        </p:nvSpPr>
        <p:spPr bwMode="auto">
          <a:xfrm>
            <a:off x="75438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6" name="Rectangle 242"/>
          <p:cNvSpPr>
            <a:spLocks noChangeArrowheads="1"/>
          </p:cNvSpPr>
          <p:nvPr/>
        </p:nvSpPr>
        <p:spPr bwMode="auto">
          <a:xfrm>
            <a:off x="76962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7" name="Rectangle 243"/>
          <p:cNvSpPr>
            <a:spLocks noChangeArrowheads="1"/>
          </p:cNvSpPr>
          <p:nvPr/>
        </p:nvSpPr>
        <p:spPr bwMode="auto">
          <a:xfrm>
            <a:off x="78486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8" name="Rectangle 244"/>
          <p:cNvSpPr>
            <a:spLocks noChangeArrowheads="1"/>
          </p:cNvSpPr>
          <p:nvPr/>
        </p:nvSpPr>
        <p:spPr bwMode="auto">
          <a:xfrm>
            <a:off x="8001000" y="1912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09" name="Rectangle 245"/>
          <p:cNvSpPr>
            <a:spLocks noChangeArrowheads="1"/>
          </p:cNvSpPr>
          <p:nvPr/>
        </p:nvSpPr>
        <p:spPr bwMode="auto">
          <a:xfrm>
            <a:off x="5715000" y="20653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0" name="Rectangle 246"/>
          <p:cNvSpPr>
            <a:spLocks noChangeArrowheads="1"/>
          </p:cNvSpPr>
          <p:nvPr/>
        </p:nvSpPr>
        <p:spPr bwMode="auto">
          <a:xfrm>
            <a:off x="5715000" y="22177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1" name="Rectangle 247"/>
          <p:cNvSpPr>
            <a:spLocks noChangeArrowheads="1"/>
          </p:cNvSpPr>
          <p:nvPr/>
        </p:nvSpPr>
        <p:spPr bwMode="auto">
          <a:xfrm>
            <a:off x="5715000" y="23701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2" name="Rectangle 248"/>
          <p:cNvSpPr>
            <a:spLocks noChangeArrowheads="1"/>
          </p:cNvSpPr>
          <p:nvPr/>
        </p:nvSpPr>
        <p:spPr bwMode="auto">
          <a:xfrm>
            <a:off x="5715000" y="25225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3" name="Rectangle 249"/>
          <p:cNvSpPr>
            <a:spLocks noChangeArrowheads="1"/>
          </p:cNvSpPr>
          <p:nvPr/>
        </p:nvSpPr>
        <p:spPr bwMode="auto">
          <a:xfrm>
            <a:off x="5715000" y="2674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4" name="Rectangle 250"/>
          <p:cNvSpPr>
            <a:spLocks noChangeArrowheads="1"/>
          </p:cNvSpPr>
          <p:nvPr/>
        </p:nvSpPr>
        <p:spPr bwMode="auto">
          <a:xfrm>
            <a:off x="5715000" y="28273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5" name="Rectangle 251"/>
          <p:cNvSpPr>
            <a:spLocks noChangeArrowheads="1"/>
          </p:cNvSpPr>
          <p:nvPr/>
        </p:nvSpPr>
        <p:spPr bwMode="auto">
          <a:xfrm>
            <a:off x="5715000" y="29797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6" name="Rectangle 252"/>
          <p:cNvSpPr>
            <a:spLocks noChangeArrowheads="1"/>
          </p:cNvSpPr>
          <p:nvPr/>
        </p:nvSpPr>
        <p:spPr bwMode="auto">
          <a:xfrm>
            <a:off x="5715000" y="31321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7" name="Rectangle 253"/>
          <p:cNvSpPr>
            <a:spLocks noChangeArrowheads="1"/>
          </p:cNvSpPr>
          <p:nvPr/>
        </p:nvSpPr>
        <p:spPr bwMode="auto">
          <a:xfrm>
            <a:off x="5715000" y="32845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8" name="Rectangle 254"/>
          <p:cNvSpPr>
            <a:spLocks noChangeArrowheads="1"/>
          </p:cNvSpPr>
          <p:nvPr/>
        </p:nvSpPr>
        <p:spPr bwMode="auto">
          <a:xfrm>
            <a:off x="5715000" y="34369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19" name="Rectangle 255"/>
          <p:cNvSpPr>
            <a:spLocks noChangeArrowheads="1"/>
          </p:cNvSpPr>
          <p:nvPr/>
        </p:nvSpPr>
        <p:spPr bwMode="auto">
          <a:xfrm>
            <a:off x="5715000" y="3589337"/>
            <a:ext cx="152400" cy="152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33920" name="Text Box 256"/>
          <p:cNvSpPr txBox="1">
            <a:spLocks noChangeArrowheads="1"/>
          </p:cNvSpPr>
          <p:nvPr/>
        </p:nvSpPr>
        <p:spPr bwMode="auto">
          <a:xfrm>
            <a:off x="1371600" y="4424362"/>
            <a:ext cx="257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Total pixels: 24*32=768</a:t>
            </a:r>
          </a:p>
        </p:txBody>
      </p:sp>
      <p:sp>
        <p:nvSpPr>
          <p:cNvPr id="33921" name="Text Box 257"/>
          <p:cNvSpPr txBox="1">
            <a:spLocks noChangeArrowheads="1"/>
          </p:cNvSpPr>
          <p:nvPr/>
        </p:nvSpPr>
        <p:spPr bwMode="auto">
          <a:xfrm>
            <a:off x="5562600" y="4424362"/>
            <a:ext cx="257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Total pixels: 16*12=192</a:t>
            </a:r>
          </a:p>
        </p:txBody>
      </p:sp>
      <p:sp>
        <p:nvSpPr>
          <p:cNvPr id="33922" name="Text Box 258"/>
          <p:cNvSpPr txBox="1">
            <a:spLocks noChangeArrowheads="1"/>
          </p:cNvSpPr>
          <p:nvPr/>
        </p:nvSpPr>
        <p:spPr bwMode="auto">
          <a:xfrm>
            <a:off x="1447800" y="4805362"/>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768 = </a:t>
            </a:r>
            <a:r>
              <a:rPr lang="en-US" sz="1800" b="1"/>
              <a:t>4</a:t>
            </a:r>
            <a:r>
              <a:rPr lang="en-US" sz="1800"/>
              <a:t>*192</a:t>
            </a:r>
          </a:p>
        </p:txBody>
      </p:sp>
      <p:sp>
        <p:nvSpPr>
          <p:cNvPr id="33923" name="Text Box 259"/>
          <p:cNvSpPr txBox="1">
            <a:spLocks noChangeArrowheads="1"/>
          </p:cNvSpPr>
          <p:nvPr/>
        </p:nvSpPr>
        <p:spPr bwMode="auto">
          <a:xfrm>
            <a:off x="1355725" y="5226050"/>
            <a:ext cx="5121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If the rectangles are measured in inches: 4” x 3” the resolution is 8 ppi and 4 ppi</a:t>
            </a:r>
          </a:p>
        </p:txBody>
      </p:sp>
      <p:sp>
        <p:nvSpPr>
          <p:cNvPr id="3" name="Title 2"/>
          <p:cNvSpPr>
            <a:spLocks noGrp="1"/>
          </p:cNvSpPr>
          <p:nvPr>
            <p:ph type="title"/>
          </p:nvPr>
        </p:nvSpPr>
        <p:spPr/>
        <p:txBody>
          <a:bodyPr/>
          <a:lstStyle/>
          <a:p>
            <a:r>
              <a:rPr lang="en-US" dirty="0" smtClean="0"/>
              <a:t>Resolution</a:t>
            </a:r>
            <a:endParaRPr lang="en-US" dirty="0"/>
          </a:p>
        </p:txBody>
      </p:sp>
    </p:spTree>
    <p:extLst>
      <p:ext uri="{BB962C8B-B14F-4D97-AF65-F5344CB8AC3E}">
        <p14:creationId xmlns:p14="http://schemas.microsoft.com/office/powerpoint/2010/main" val="424824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smtClean="0"/>
              <a:t>Resolution and Color</a:t>
            </a:r>
          </a:p>
        </p:txBody>
      </p:sp>
      <p:grpSp>
        <p:nvGrpSpPr>
          <p:cNvPr id="34819" name="Group 41"/>
          <p:cNvGrpSpPr>
            <a:grpSpLocks/>
          </p:cNvGrpSpPr>
          <p:nvPr/>
        </p:nvGrpSpPr>
        <p:grpSpPr bwMode="auto">
          <a:xfrm>
            <a:off x="2133600" y="1812925"/>
            <a:ext cx="2743200" cy="1676400"/>
            <a:chOff x="1344" y="864"/>
            <a:chExt cx="1728" cy="1056"/>
          </a:xfrm>
        </p:grpSpPr>
        <p:sp>
          <p:nvSpPr>
            <p:cNvPr id="34833" name="Rectangle 5"/>
            <p:cNvSpPr>
              <a:spLocks noChangeArrowheads="1"/>
            </p:cNvSpPr>
            <p:nvPr/>
          </p:nvSpPr>
          <p:spPr bwMode="auto">
            <a:xfrm>
              <a:off x="1344" y="864"/>
              <a:ext cx="1728" cy="105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34" name="Oval 6"/>
            <p:cNvSpPr>
              <a:spLocks noChangeArrowheads="1"/>
            </p:cNvSpPr>
            <p:nvPr/>
          </p:nvSpPr>
          <p:spPr bwMode="auto">
            <a:xfrm>
              <a:off x="1344"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35" name="Oval 7"/>
            <p:cNvSpPr>
              <a:spLocks noChangeArrowheads="1"/>
            </p:cNvSpPr>
            <p:nvPr/>
          </p:nvSpPr>
          <p:spPr bwMode="auto">
            <a:xfrm>
              <a:off x="1440"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36" name="Oval 8"/>
            <p:cNvSpPr>
              <a:spLocks noChangeArrowheads="1"/>
            </p:cNvSpPr>
            <p:nvPr/>
          </p:nvSpPr>
          <p:spPr bwMode="auto">
            <a:xfrm>
              <a:off x="1344" y="960"/>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37" name="Oval 9"/>
            <p:cNvSpPr>
              <a:spLocks noChangeArrowheads="1"/>
            </p:cNvSpPr>
            <p:nvPr/>
          </p:nvSpPr>
          <p:spPr bwMode="auto">
            <a:xfrm>
              <a:off x="1536"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38" name="Oval 10"/>
            <p:cNvSpPr>
              <a:spLocks noChangeArrowheads="1"/>
            </p:cNvSpPr>
            <p:nvPr/>
          </p:nvSpPr>
          <p:spPr bwMode="auto">
            <a:xfrm>
              <a:off x="1632"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39" name="Oval 11"/>
            <p:cNvSpPr>
              <a:spLocks noChangeArrowheads="1"/>
            </p:cNvSpPr>
            <p:nvPr/>
          </p:nvSpPr>
          <p:spPr bwMode="auto">
            <a:xfrm>
              <a:off x="1344" y="1056"/>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0" name="Oval 12"/>
            <p:cNvSpPr>
              <a:spLocks noChangeArrowheads="1"/>
            </p:cNvSpPr>
            <p:nvPr/>
          </p:nvSpPr>
          <p:spPr bwMode="auto">
            <a:xfrm>
              <a:off x="1344" y="1152"/>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1" name="Oval 13"/>
            <p:cNvSpPr>
              <a:spLocks noChangeArrowheads="1"/>
            </p:cNvSpPr>
            <p:nvPr/>
          </p:nvSpPr>
          <p:spPr bwMode="auto">
            <a:xfrm>
              <a:off x="1728"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2" name="Oval 15"/>
            <p:cNvSpPr>
              <a:spLocks noChangeArrowheads="1"/>
            </p:cNvSpPr>
            <p:nvPr/>
          </p:nvSpPr>
          <p:spPr bwMode="auto">
            <a:xfrm>
              <a:off x="1824"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3" name="Oval 16"/>
            <p:cNvSpPr>
              <a:spLocks noChangeArrowheads="1"/>
            </p:cNvSpPr>
            <p:nvPr/>
          </p:nvSpPr>
          <p:spPr bwMode="auto">
            <a:xfrm>
              <a:off x="1920"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4" name="Oval 17"/>
            <p:cNvSpPr>
              <a:spLocks noChangeArrowheads="1"/>
            </p:cNvSpPr>
            <p:nvPr/>
          </p:nvSpPr>
          <p:spPr bwMode="auto">
            <a:xfrm>
              <a:off x="1344" y="1248"/>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5" name="Oval 18"/>
            <p:cNvSpPr>
              <a:spLocks noChangeArrowheads="1"/>
            </p:cNvSpPr>
            <p:nvPr/>
          </p:nvSpPr>
          <p:spPr bwMode="auto">
            <a:xfrm>
              <a:off x="1344" y="134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6" name="Oval 19"/>
            <p:cNvSpPr>
              <a:spLocks noChangeArrowheads="1"/>
            </p:cNvSpPr>
            <p:nvPr/>
          </p:nvSpPr>
          <p:spPr bwMode="auto">
            <a:xfrm>
              <a:off x="1344" y="1440"/>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7" name="Oval 20"/>
            <p:cNvSpPr>
              <a:spLocks noChangeArrowheads="1"/>
            </p:cNvSpPr>
            <p:nvPr/>
          </p:nvSpPr>
          <p:spPr bwMode="auto">
            <a:xfrm>
              <a:off x="1344" y="1536"/>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8" name="Oval 21"/>
            <p:cNvSpPr>
              <a:spLocks noChangeArrowheads="1"/>
            </p:cNvSpPr>
            <p:nvPr/>
          </p:nvSpPr>
          <p:spPr bwMode="auto">
            <a:xfrm>
              <a:off x="2016"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49" name="Oval 22"/>
            <p:cNvSpPr>
              <a:spLocks noChangeArrowheads="1"/>
            </p:cNvSpPr>
            <p:nvPr/>
          </p:nvSpPr>
          <p:spPr bwMode="auto">
            <a:xfrm>
              <a:off x="2112"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50" name="Oval 23"/>
            <p:cNvSpPr>
              <a:spLocks noChangeArrowheads="1"/>
            </p:cNvSpPr>
            <p:nvPr/>
          </p:nvSpPr>
          <p:spPr bwMode="auto">
            <a:xfrm>
              <a:off x="2208"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51" name="Oval 24"/>
            <p:cNvSpPr>
              <a:spLocks noChangeArrowheads="1"/>
            </p:cNvSpPr>
            <p:nvPr/>
          </p:nvSpPr>
          <p:spPr bwMode="auto">
            <a:xfrm>
              <a:off x="2304"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52" name="Oval 25"/>
            <p:cNvSpPr>
              <a:spLocks noChangeArrowheads="1"/>
            </p:cNvSpPr>
            <p:nvPr/>
          </p:nvSpPr>
          <p:spPr bwMode="auto">
            <a:xfrm>
              <a:off x="2400"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53" name="Oval 26"/>
            <p:cNvSpPr>
              <a:spLocks noChangeArrowheads="1"/>
            </p:cNvSpPr>
            <p:nvPr/>
          </p:nvSpPr>
          <p:spPr bwMode="auto">
            <a:xfrm>
              <a:off x="2496"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34854" name="Oval 27"/>
            <p:cNvSpPr>
              <a:spLocks noChangeArrowheads="1"/>
            </p:cNvSpPr>
            <p:nvPr/>
          </p:nvSpPr>
          <p:spPr bwMode="auto">
            <a:xfrm>
              <a:off x="2592" y="864"/>
              <a:ext cx="96"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grpSp>
      <p:sp>
        <p:nvSpPr>
          <p:cNvPr id="34820" name="Text Box 28"/>
          <p:cNvSpPr txBox="1">
            <a:spLocks noChangeArrowheads="1"/>
          </p:cNvSpPr>
          <p:nvPr/>
        </p:nvSpPr>
        <p:spPr bwMode="auto">
          <a:xfrm>
            <a:off x="2498725" y="1127125"/>
            <a:ext cx="213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100 dots per inch</a:t>
            </a:r>
          </a:p>
        </p:txBody>
      </p:sp>
      <p:sp>
        <p:nvSpPr>
          <p:cNvPr id="34821" name="Line 29"/>
          <p:cNvSpPr>
            <a:spLocks noChangeShapeType="1"/>
          </p:cNvSpPr>
          <p:nvPr/>
        </p:nvSpPr>
        <p:spPr bwMode="auto">
          <a:xfrm flipH="1">
            <a:off x="2209800" y="1584325"/>
            <a:ext cx="60960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4822" name="Line 30"/>
          <p:cNvSpPr>
            <a:spLocks noChangeShapeType="1"/>
          </p:cNvSpPr>
          <p:nvPr/>
        </p:nvSpPr>
        <p:spPr bwMode="auto">
          <a:xfrm>
            <a:off x="2819400" y="1584325"/>
            <a:ext cx="68580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4823" name="Text Box 31"/>
          <p:cNvSpPr txBox="1">
            <a:spLocks noChangeArrowheads="1"/>
          </p:cNvSpPr>
          <p:nvPr/>
        </p:nvSpPr>
        <p:spPr bwMode="auto">
          <a:xfrm>
            <a:off x="4648200" y="1431925"/>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6 inches</a:t>
            </a:r>
          </a:p>
        </p:txBody>
      </p:sp>
      <p:sp>
        <p:nvSpPr>
          <p:cNvPr id="34824" name="Text Box 32"/>
          <p:cNvSpPr txBox="1">
            <a:spLocks noChangeArrowheads="1"/>
          </p:cNvSpPr>
          <p:nvPr/>
        </p:nvSpPr>
        <p:spPr bwMode="auto">
          <a:xfrm>
            <a:off x="914400" y="3108325"/>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4 inches</a:t>
            </a:r>
          </a:p>
        </p:txBody>
      </p:sp>
      <p:sp>
        <p:nvSpPr>
          <p:cNvPr id="34825" name="Text Box 33"/>
          <p:cNvSpPr txBox="1">
            <a:spLocks noChangeArrowheads="1"/>
          </p:cNvSpPr>
          <p:nvPr/>
        </p:nvSpPr>
        <p:spPr bwMode="auto">
          <a:xfrm>
            <a:off x="4953000" y="1812925"/>
            <a:ext cx="3011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6*100 = 600 dots per line</a:t>
            </a:r>
          </a:p>
        </p:txBody>
      </p:sp>
      <p:sp>
        <p:nvSpPr>
          <p:cNvPr id="34826" name="Text Box 34"/>
          <p:cNvSpPr txBox="1">
            <a:spLocks noChangeArrowheads="1"/>
          </p:cNvSpPr>
          <p:nvPr/>
        </p:nvSpPr>
        <p:spPr bwMode="auto">
          <a:xfrm>
            <a:off x="1066800" y="3565525"/>
            <a:ext cx="343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4*100 = 400 dots per column</a:t>
            </a:r>
          </a:p>
        </p:txBody>
      </p:sp>
      <p:sp>
        <p:nvSpPr>
          <p:cNvPr id="34827" name="Text Box 35"/>
          <p:cNvSpPr txBox="1">
            <a:spLocks noChangeArrowheads="1"/>
          </p:cNvSpPr>
          <p:nvPr/>
        </p:nvSpPr>
        <p:spPr bwMode="auto">
          <a:xfrm>
            <a:off x="5334000" y="2879725"/>
            <a:ext cx="305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400*600 = 240,000 pixels</a:t>
            </a:r>
          </a:p>
        </p:txBody>
      </p:sp>
      <p:sp>
        <p:nvSpPr>
          <p:cNvPr id="34828" name="Text Box 36"/>
          <p:cNvSpPr txBox="1">
            <a:spLocks noChangeArrowheads="1"/>
          </p:cNvSpPr>
          <p:nvPr/>
        </p:nvSpPr>
        <p:spPr bwMode="auto">
          <a:xfrm>
            <a:off x="1143000" y="3946525"/>
            <a:ext cx="6899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How many colors per pixel?</a:t>
            </a:r>
          </a:p>
          <a:p>
            <a:r>
              <a:rPr lang="en-US"/>
              <a:t>How many colors can the human eye distinguish?</a:t>
            </a:r>
          </a:p>
        </p:txBody>
      </p:sp>
      <p:sp>
        <p:nvSpPr>
          <p:cNvPr id="34829" name="Text Box 37"/>
          <p:cNvSpPr txBox="1">
            <a:spLocks noChangeArrowheads="1"/>
          </p:cNvSpPr>
          <p:nvPr/>
        </p:nvSpPr>
        <p:spPr bwMode="auto">
          <a:xfrm>
            <a:off x="1219200" y="4708525"/>
            <a:ext cx="65484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16,000,000:  2^24 = 16,777,216</a:t>
            </a:r>
          </a:p>
          <a:p>
            <a:r>
              <a:rPr lang="en-US" sz="2000"/>
              <a:t>24 bits = 3 bytes: Red + Green + Blue (RGB)</a:t>
            </a:r>
          </a:p>
          <a:p>
            <a:r>
              <a:rPr lang="en-US" sz="2000"/>
              <a:t>3 bytes per pixel =&gt; 3*240,000 raw data bytes = 720,000</a:t>
            </a:r>
          </a:p>
          <a:p>
            <a:r>
              <a:rPr lang="en-US" sz="2000"/>
              <a:t>Double resolution to 200 dpi =&gt; 4*720,000 = 2,880,000</a:t>
            </a:r>
          </a:p>
        </p:txBody>
      </p:sp>
      <p:sp>
        <p:nvSpPr>
          <p:cNvPr id="34830" name="Rectangle 38"/>
          <p:cNvSpPr>
            <a:spLocks noChangeArrowheads="1"/>
          </p:cNvSpPr>
          <p:nvPr/>
        </p:nvSpPr>
        <p:spPr bwMode="auto">
          <a:xfrm>
            <a:off x="6477000" y="5089525"/>
            <a:ext cx="304800" cy="228600"/>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34831" name="Rectangle 39"/>
          <p:cNvSpPr>
            <a:spLocks noChangeArrowheads="1"/>
          </p:cNvSpPr>
          <p:nvPr/>
        </p:nvSpPr>
        <p:spPr bwMode="auto">
          <a:xfrm>
            <a:off x="6858000" y="5089525"/>
            <a:ext cx="304800" cy="228600"/>
          </a:xfrm>
          <a:prstGeom prst="rect">
            <a:avLst/>
          </a:prstGeom>
          <a:solidFill>
            <a:srgbClr val="00FF00"/>
          </a:solidFill>
          <a:ln w="12700">
            <a:solidFill>
              <a:schemeClr val="tx1"/>
            </a:solidFill>
            <a:miter lim="800000"/>
            <a:headEnd type="none" w="sm" len="sm"/>
            <a:tailEnd type="none" w="sm" len="sm"/>
          </a:ln>
        </p:spPr>
        <p:txBody>
          <a:bodyPr wrap="none" anchor="ctr"/>
          <a:lstStyle/>
          <a:p>
            <a:endParaRPr lang="en-US"/>
          </a:p>
        </p:txBody>
      </p:sp>
      <p:sp>
        <p:nvSpPr>
          <p:cNvPr id="34832" name="Rectangle 40"/>
          <p:cNvSpPr>
            <a:spLocks noChangeArrowheads="1"/>
          </p:cNvSpPr>
          <p:nvPr/>
        </p:nvSpPr>
        <p:spPr bwMode="auto">
          <a:xfrm>
            <a:off x="7239000" y="5089525"/>
            <a:ext cx="3048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79729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mtClean="0"/>
              <a:t>Common Resolution Numbers</a:t>
            </a:r>
          </a:p>
        </p:txBody>
      </p:sp>
      <p:graphicFrame>
        <p:nvGraphicFramePr>
          <p:cNvPr id="148657" name="Group 177"/>
          <p:cNvGraphicFramePr>
            <a:graphicFrameLocks noGrp="1"/>
          </p:cNvGraphicFramePr>
          <p:nvPr>
            <p:ph sz="half" idx="1"/>
            <p:extLst>
              <p:ext uri="{D42A27DB-BD31-4B8C-83A1-F6EECF244321}">
                <p14:modId xmlns:p14="http://schemas.microsoft.com/office/powerpoint/2010/main" val="2258432698"/>
              </p:ext>
            </p:extLst>
          </p:nvPr>
        </p:nvGraphicFramePr>
        <p:xfrm>
          <a:off x="1143000" y="1411288"/>
          <a:ext cx="2787650" cy="2560635"/>
        </p:xfrm>
        <a:graphic>
          <a:graphicData uri="http://schemas.openxmlformats.org/drawingml/2006/table">
            <a:tbl>
              <a:tblPr/>
              <a:tblGrid>
                <a:gridCol w="1097051"/>
                <a:gridCol w="1690599"/>
              </a:tblGrid>
              <a:tr h="3658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Video</a:t>
                      </a:r>
                    </a:p>
                  </a:txBody>
                  <a:tcPr marL="91421" marR="91421"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Pixels</a:t>
                      </a:r>
                    </a:p>
                  </a:txBody>
                  <a:tcPr marL="91421" marR="91421"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VGA</a:t>
                      </a:r>
                    </a:p>
                  </a:txBody>
                  <a:tcPr marL="91421" marR="91421"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640 x 480</a:t>
                      </a:r>
                    </a:p>
                  </a:txBody>
                  <a:tcPr marL="91421" marR="91421"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XGA</a:t>
                      </a:r>
                    </a:p>
                  </a:txBody>
                  <a:tcPr marL="91421" marR="91421"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1024 x 768</a:t>
                      </a:r>
                    </a:p>
                  </a:txBody>
                  <a:tcPr marL="91421" marR="91421"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SXGA</a:t>
                      </a:r>
                    </a:p>
                  </a:txBody>
                  <a:tcPr marL="91421" marR="91421"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1280 x 1024</a:t>
                      </a:r>
                    </a:p>
                  </a:txBody>
                  <a:tcPr marL="91421" marR="91421"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UXGA</a:t>
                      </a:r>
                    </a:p>
                  </a:txBody>
                  <a:tcPr marL="91421" marR="91421"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1600 x 1200</a:t>
                      </a:r>
                    </a:p>
                  </a:txBody>
                  <a:tcPr marL="91421" marR="91421"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WSXGA</a:t>
                      </a:r>
                    </a:p>
                  </a:txBody>
                  <a:tcPr marL="91421" marR="91421"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1680 x 1050</a:t>
                      </a:r>
                    </a:p>
                  </a:txBody>
                  <a:tcPr marL="91421" marR="91421"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HDTV</a:t>
                      </a:r>
                    </a:p>
                  </a:txBody>
                  <a:tcPr marL="91421" marR="91421"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1920 x 1080</a:t>
                      </a:r>
                    </a:p>
                  </a:txBody>
                  <a:tcPr marL="91421" marR="91421"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48664" name="Group 184"/>
          <p:cNvGraphicFramePr>
            <a:graphicFrameLocks noGrp="1"/>
          </p:cNvGraphicFramePr>
          <p:nvPr>
            <p:ph sz="quarter" idx="2"/>
            <p:extLst>
              <p:ext uri="{D42A27DB-BD31-4B8C-83A1-F6EECF244321}">
                <p14:modId xmlns:p14="http://schemas.microsoft.com/office/powerpoint/2010/main" val="4286021387"/>
              </p:ext>
            </p:extLst>
          </p:nvPr>
        </p:nvGraphicFramePr>
        <p:xfrm>
          <a:off x="1066800" y="4724400"/>
          <a:ext cx="3035300" cy="1463676"/>
        </p:xfrm>
        <a:graphic>
          <a:graphicData uri="http://schemas.openxmlformats.org/drawingml/2006/table">
            <a:tbl>
              <a:tblPr/>
              <a:tblGrid>
                <a:gridCol w="1225550"/>
                <a:gridCol w="1809750"/>
              </a:tblGrid>
              <a:tr h="36591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Print Size</a:t>
                      </a:r>
                    </a:p>
                  </a:txBody>
                  <a:tcPr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Pixels Per Inch</a:t>
                      </a:r>
                    </a:p>
                  </a:txBody>
                  <a:tcPr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91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3” x 4”</a:t>
                      </a:r>
                    </a:p>
                  </a:txBody>
                  <a:tcPr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768</a:t>
                      </a:r>
                    </a:p>
                  </a:txBody>
                  <a:tcPr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91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4” x 6”</a:t>
                      </a:r>
                    </a:p>
                  </a:txBody>
                  <a:tcPr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512</a:t>
                      </a:r>
                    </a:p>
                  </a:txBody>
                  <a:tcPr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91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8” x 10”</a:t>
                      </a:r>
                    </a:p>
                  </a:txBody>
                  <a:tcPr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307</a:t>
                      </a:r>
                    </a:p>
                  </a:txBody>
                  <a:tcPr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48660" name="Group 180"/>
          <p:cNvGraphicFramePr>
            <a:graphicFrameLocks noGrp="1"/>
          </p:cNvGraphicFramePr>
          <p:nvPr>
            <p:ph sz="quarter" idx="3"/>
            <p:extLst>
              <p:ext uri="{D42A27DB-BD31-4B8C-83A1-F6EECF244321}">
                <p14:modId xmlns:p14="http://schemas.microsoft.com/office/powerpoint/2010/main" val="3884665919"/>
              </p:ext>
            </p:extLst>
          </p:nvPr>
        </p:nvGraphicFramePr>
        <p:xfrm>
          <a:off x="5410200" y="4419600"/>
          <a:ext cx="2806700" cy="1828800"/>
        </p:xfrm>
        <a:graphic>
          <a:graphicData uri="http://schemas.openxmlformats.org/drawingml/2006/table">
            <a:tbl>
              <a:tblPr/>
              <a:tblGrid>
                <a:gridCol w="996950"/>
                <a:gridCol w="1809750"/>
              </a:tblGrid>
              <a:tr h="27463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Method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Pixels Per Inch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Fax</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100-200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305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Ink jet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300-700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Laser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600-1200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Typeset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2400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6930" name="Text Box 181"/>
          <p:cNvSpPr txBox="1">
            <a:spLocks noChangeArrowheads="1"/>
          </p:cNvSpPr>
          <p:nvPr/>
        </p:nvSpPr>
        <p:spPr bwMode="auto">
          <a:xfrm>
            <a:off x="1219200" y="9906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Video Displays</a:t>
            </a:r>
          </a:p>
        </p:txBody>
      </p:sp>
      <p:sp>
        <p:nvSpPr>
          <p:cNvPr id="36931" name="Text Box 185"/>
          <p:cNvSpPr txBox="1">
            <a:spLocks noChangeArrowheads="1"/>
          </p:cNvSpPr>
          <p:nvPr/>
        </p:nvSpPr>
        <p:spPr bwMode="auto">
          <a:xfrm>
            <a:off x="990600" y="4083050"/>
            <a:ext cx="316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Digital Camera: 7 megapixels</a:t>
            </a:r>
          </a:p>
          <a:p>
            <a:r>
              <a:rPr lang="en-US" sz="1800"/>
              <a:t>3072 x 2304</a:t>
            </a:r>
          </a:p>
        </p:txBody>
      </p:sp>
      <p:sp>
        <p:nvSpPr>
          <p:cNvPr id="36932" name="Text Box 186"/>
          <p:cNvSpPr txBox="1">
            <a:spLocks noChangeArrowheads="1"/>
          </p:cNvSpPr>
          <p:nvPr/>
        </p:nvSpPr>
        <p:spPr bwMode="auto">
          <a:xfrm>
            <a:off x="5410200" y="39624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Printers</a:t>
            </a:r>
          </a:p>
        </p:txBody>
      </p:sp>
      <p:sp>
        <p:nvSpPr>
          <p:cNvPr id="36933" name="Text Box 187"/>
          <p:cNvSpPr txBox="1">
            <a:spLocks noChangeArrowheads="1"/>
          </p:cNvSpPr>
          <p:nvPr/>
        </p:nvSpPr>
        <p:spPr bwMode="auto">
          <a:xfrm>
            <a:off x="4267200" y="1447800"/>
            <a:ext cx="43434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t>Computer displays are based on a 4/3 aspect ratio from the older TV standard.</a:t>
            </a:r>
          </a:p>
          <a:p>
            <a:pPr>
              <a:spcBef>
                <a:spcPct val="50000"/>
              </a:spcBef>
            </a:pPr>
            <a:r>
              <a:rPr lang="en-US" sz="1800" i="1"/>
              <a:t>HDTV uses a 16/9 aspect ratio.</a:t>
            </a:r>
          </a:p>
          <a:p>
            <a:pPr>
              <a:spcBef>
                <a:spcPct val="50000"/>
              </a:spcBef>
            </a:pPr>
            <a:r>
              <a:rPr lang="en-US" sz="1800" i="1"/>
              <a:t>Actual resolution depends on the physical size of the screen.</a:t>
            </a:r>
          </a:p>
          <a:p>
            <a:pPr>
              <a:spcBef>
                <a:spcPct val="50000"/>
              </a:spcBef>
            </a:pPr>
            <a:r>
              <a:rPr lang="en-US" sz="1800" i="1"/>
              <a:t>Look at what happens to resolution with the camera prints as the size increases.</a:t>
            </a:r>
          </a:p>
        </p:txBody>
      </p:sp>
    </p:spTree>
    <p:extLst>
      <p:ext uri="{BB962C8B-B14F-4D97-AF65-F5344CB8AC3E}">
        <p14:creationId xmlns:p14="http://schemas.microsoft.com/office/powerpoint/2010/main" val="3601463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 Ratio</a:t>
            </a:r>
            <a:endParaRPr lang="en-US" dirty="0"/>
          </a:p>
        </p:txBody>
      </p:sp>
      <p:sp>
        <p:nvSpPr>
          <p:cNvPr id="5" name="Content Placeholder 4"/>
          <p:cNvSpPr>
            <a:spLocks noGrp="1"/>
          </p:cNvSpPr>
          <p:nvPr>
            <p:ph idx="1"/>
          </p:nvPr>
        </p:nvSpPr>
        <p:spPr/>
        <p:txBody>
          <a:bodyPr>
            <a:normAutofit fontScale="70000" lnSpcReduction="20000"/>
          </a:bodyPr>
          <a:lstStyle/>
          <a:p>
            <a:r>
              <a:rPr lang="en-US" dirty="0"/>
              <a:t>Aspect Ratio is the relationship between width and height.</a:t>
            </a:r>
          </a:p>
          <a:p>
            <a:r>
              <a:rPr lang="en-US" dirty="0" smtClean="0"/>
              <a:t>Early films and NTSC </a:t>
            </a:r>
            <a:r>
              <a:rPr lang="en-US" dirty="0"/>
              <a:t>televisions (U.S.) had an aspect ratio of 4:3, so initial computer displays copied that ratio.</a:t>
            </a:r>
          </a:p>
          <a:p>
            <a:pPr lvl="1"/>
            <a:r>
              <a:rPr lang="en-US" dirty="0" smtClean="0"/>
              <a:t>640 x 480 </a:t>
            </a:r>
            <a:r>
              <a:rPr lang="en-US" dirty="0" smtClean="0">
                <a:sym typeface="Wingdings" pitchFamily="2" charset="2"/>
              </a:rPr>
              <a:t> 4/3</a:t>
            </a:r>
          </a:p>
          <a:p>
            <a:pPr lvl="1"/>
            <a:r>
              <a:rPr lang="en-US" dirty="0" smtClean="0">
                <a:sym typeface="Wingdings" pitchFamily="2" charset="2"/>
              </a:rPr>
              <a:t>1600 x 1200  4/3</a:t>
            </a:r>
          </a:p>
          <a:p>
            <a:pPr lvl="1"/>
            <a:r>
              <a:rPr lang="en-US" dirty="0" smtClean="0">
                <a:sym typeface="Wingdings" pitchFamily="2" charset="2"/>
              </a:rPr>
              <a:t>Photographs often used the same ratio.</a:t>
            </a:r>
          </a:p>
          <a:p>
            <a:r>
              <a:rPr lang="en-US" dirty="0" smtClean="0"/>
              <a:t>But movies were created with a much wider screen and an aspect ratio closer to 1.85:1 or 2.40:1(check the back of a movie package).</a:t>
            </a:r>
          </a:p>
          <a:p>
            <a:r>
              <a:rPr lang="en-US" dirty="0" smtClean="0"/>
              <a:t>HD TV was designed to come closer to the movie industry and standardized on 16:9.</a:t>
            </a:r>
          </a:p>
          <a:p>
            <a:pPr lvl="1"/>
            <a:r>
              <a:rPr lang="en-US" dirty="0" smtClean="0"/>
              <a:t>HD 1080p is 1920 x 1080 </a:t>
            </a:r>
            <a:r>
              <a:rPr lang="en-US" dirty="0" smtClean="0">
                <a:sym typeface="Wingdings" pitchFamily="2" charset="2"/>
              </a:rPr>
              <a:t> 16:9</a:t>
            </a:r>
          </a:p>
          <a:p>
            <a:pPr lvl="1"/>
            <a:r>
              <a:rPr lang="en-US" dirty="0" smtClean="0"/>
              <a:t>Many computer screens have adopted that ratio.</a:t>
            </a:r>
            <a:endParaRPr lang="en-US" dirty="0"/>
          </a:p>
          <a:p>
            <a:endParaRPr lang="en-US" dirty="0"/>
          </a:p>
        </p:txBody>
      </p:sp>
    </p:spTree>
    <p:extLst>
      <p:ext uri="{BB962C8B-B14F-4D97-AF65-F5344CB8AC3E}">
        <p14:creationId xmlns:p14="http://schemas.microsoft.com/office/powerpoint/2010/main" val="2210902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smtClean="0"/>
              <a:t>Colors</a:t>
            </a:r>
          </a:p>
        </p:txBody>
      </p:sp>
      <p:sp>
        <p:nvSpPr>
          <p:cNvPr id="35843" name="Text Box 5"/>
          <p:cNvSpPr txBox="1">
            <a:spLocks noChangeArrowheads="1"/>
          </p:cNvSpPr>
          <p:nvPr/>
        </p:nvSpPr>
        <p:spPr bwMode="auto">
          <a:xfrm>
            <a:off x="1279525" y="1401763"/>
            <a:ext cx="5838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RGB: Red Green Blue, 1 byte each (0-255 values)</a:t>
            </a:r>
          </a:p>
          <a:p>
            <a:r>
              <a:rPr lang="en-US" sz="2000"/>
              <a:t>Visualize as lights: </a:t>
            </a:r>
          </a:p>
          <a:p>
            <a:r>
              <a:rPr lang="en-US" sz="2000"/>
              <a:t>	255, 0, 0 is all red</a:t>
            </a:r>
          </a:p>
          <a:p>
            <a:r>
              <a:rPr lang="en-US" sz="2000"/>
              <a:t>	0, 128, 0 is half green</a:t>
            </a:r>
          </a:p>
          <a:p>
            <a:r>
              <a:rPr lang="en-US" sz="2000"/>
              <a:t>	255, 255, 0 is yellow</a:t>
            </a:r>
          </a:p>
          <a:p>
            <a:r>
              <a:rPr lang="en-US" sz="2000"/>
              <a:t>	0, 0, 0 = black</a:t>
            </a:r>
          </a:p>
        </p:txBody>
      </p:sp>
      <p:grpSp>
        <p:nvGrpSpPr>
          <p:cNvPr id="35844" name="Group 16"/>
          <p:cNvGrpSpPr>
            <a:grpSpLocks/>
          </p:cNvGrpSpPr>
          <p:nvPr/>
        </p:nvGrpSpPr>
        <p:grpSpPr bwMode="auto">
          <a:xfrm>
            <a:off x="2362200" y="1238250"/>
            <a:ext cx="1066800" cy="228600"/>
            <a:chOff x="864" y="480"/>
            <a:chExt cx="672" cy="144"/>
          </a:xfrm>
        </p:grpSpPr>
        <p:sp>
          <p:nvSpPr>
            <p:cNvPr id="35860" name="Rectangle 6"/>
            <p:cNvSpPr>
              <a:spLocks noChangeArrowheads="1"/>
            </p:cNvSpPr>
            <p:nvPr/>
          </p:nvSpPr>
          <p:spPr bwMode="auto">
            <a:xfrm>
              <a:off x="864" y="480"/>
              <a:ext cx="192" cy="144"/>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35861" name="Rectangle 7"/>
            <p:cNvSpPr>
              <a:spLocks noChangeArrowheads="1"/>
            </p:cNvSpPr>
            <p:nvPr/>
          </p:nvSpPr>
          <p:spPr bwMode="auto">
            <a:xfrm>
              <a:off x="1104" y="480"/>
              <a:ext cx="192" cy="144"/>
            </a:xfrm>
            <a:prstGeom prst="rect">
              <a:avLst/>
            </a:prstGeom>
            <a:solidFill>
              <a:srgbClr val="00FF00"/>
            </a:solidFill>
            <a:ln w="12700">
              <a:solidFill>
                <a:schemeClr val="tx1"/>
              </a:solidFill>
              <a:miter lim="800000"/>
              <a:headEnd type="none" w="sm" len="sm"/>
              <a:tailEnd type="none" w="sm" len="sm"/>
            </a:ln>
          </p:spPr>
          <p:txBody>
            <a:bodyPr wrap="none" anchor="ctr"/>
            <a:lstStyle/>
            <a:p>
              <a:endParaRPr lang="en-US"/>
            </a:p>
          </p:txBody>
        </p:sp>
        <p:sp>
          <p:nvSpPr>
            <p:cNvPr id="35862" name="Rectangle 8"/>
            <p:cNvSpPr>
              <a:spLocks noChangeArrowheads="1"/>
            </p:cNvSpPr>
            <p:nvPr/>
          </p:nvSpPr>
          <p:spPr bwMode="auto">
            <a:xfrm>
              <a:off x="1344" y="480"/>
              <a:ext cx="192" cy="144"/>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US"/>
            </a:p>
          </p:txBody>
        </p:sp>
      </p:grpSp>
      <p:sp>
        <p:nvSpPr>
          <p:cNvPr id="35845" name="Rectangle 9"/>
          <p:cNvSpPr>
            <a:spLocks noChangeArrowheads="1"/>
          </p:cNvSpPr>
          <p:nvPr/>
        </p:nvSpPr>
        <p:spPr bwMode="auto">
          <a:xfrm>
            <a:off x="4876800" y="2076450"/>
            <a:ext cx="304800" cy="228600"/>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35846" name="Rectangle 10"/>
          <p:cNvSpPr>
            <a:spLocks noChangeArrowheads="1"/>
          </p:cNvSpPr>
          <p:nvPr/>
        </p:nvSpPr>
        <p:spPr bwMode="auto">
          <a:xfrm>
            <a:off x="4876800" y="2381250"/>
            <a:ext cx="304800" cy="228600"/>
          </a:xfrm>
          <a:prstGeom prst="rect">
            <a:avLst/>
          </a:prstGeom>
          <a:solidFill>
            <a:srgbClr val="008000"/>
          </a:solidFill>
          <a:ln w="12700">
            <a:solidFill>
              <a:schemeClr val="tx1"/>
            </a:solidFill>
            <a:miter lim="800000"/>
            <a:headEnd type="none" w="sm" len="sm"/>
            <a:tailEnd type="none" w="sm" len="sm"/>
          </a:ln>
        </p:spPr>
        <p:txBody>
          <a:bodyPr wrap="none" anchor="ctr"/>
          <a:lstStyle/>
          <a:p>
            <a:endParaRPr lang="en-US"/>
          </a:p>
        </p:txBody>
      </p:sp>
      <p:sp>
        <p:nvSpPr>
          <p:cNvPr id="35847" name="Rectangle 11"/>
          <p:cNvSpPr>
            <a:spLocks noChangeArrowheads="1"/>
          </p:cNvSpPr>
          <p:nvPr/>
        </p:nvSpPr>
        <p:spPr bwMode="auto">
          <a:xfrm>
            <a:off x="4876800" y="2686050"/>
            <a:ext cx="304800" cy="228600"/>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35848" name="Text Box 13"/>
          <p:cNvSpPr txBox="1">
            <a:spLocks noChangeArrowheads="1"/>
          </p:cNvSpPr>
          <p:nvPr/>
        </p:nvSpPr>
        <p:spPr bwMode="auto">
          <a:xfrm>
            <a:off x="1371600" y="3752850"/>
            <a:ext cx="48228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CMYK: Cyan Magenta Yellow Key</a:t>
            </a:r>
          </a:p>
          <a:p>
            <a:r>
              <a:rPr lang="en-US" sz="2000"/>
              <a:t>Used for printing (Key is black)</a:t>
            </a:r>
          </a:p>
          <a:p>
            <a:r>
              <a:rPr lang="en-US" sz="2000"/>
              <a:t>Expressed as a percentage of pure color.</a:t>
            </a:r>
          </a:p>
          <a:p>
            <a:r>
              <a:rPr lang="en-US" sz="2000"/>
              <a:t>0, 0, 0, 0 = no color (white page)</a:t>
            </a:r>
          </a:p>
        </p:txBody>
      </p:sp>
      <p:pic>
        <p:nvPicPr>
          <p:cNvPr id="3584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00450"/>
            <a:ext cx="189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5850" name="Text Box 18"/>
          <p:cNvSpPr txBox="1">
            <a:spLocks noChangeArrowheads="1"/>
          </p:cNvSpPr>
          <p:nvPr/>
        </p:nvSpPr>
        <p:spPr bwMode="auto">
          <a:xfrm>
            <a:off x="1371600" y="5353050"/>
            <a:ext cx="393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HSL: Hue, Saturation, Luminosity</a:t>
            </a:r>
          </a:p>
          <a:p>
            <a:r>
              <a:rPr lang="en-US" sz="2000"/>
              <a:t>Used in video/television.</a:t>
            </a:r>
          </a:p>
          <a:p>
            <a:r>
              <a:rPr lang="en-US" sz="2000"/>
              <a:t>x, 0, 0 = black</a:t>
            </a:r>
          </a:p>
        </p:txBody>
      </p:sp>
      <p:pic>
        <p:nvPicPr>
          <p:cNvPr id="3585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905250"/>
            <a:ext cx="203993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5852" name="Text Box 20"/>
          <p:cNvSpPr txBox="1">
            <a:spLocks noChangeArrowheads="1"/>
          </p:cNvSpPr>
          <p:nvPr/>
        </p:nvSpPr>
        <p:spPr bwMode="auto">
          <a:xfrm>
            <a:off x="7086600" y="3295650"/>
            <a:ext cx="65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Hue</a:t>
            </a:r>
          </a:p>
        </p:txBody>
      </p:sp>
      <p:sp>
        <p:nvSpPr>
          <p:cNvPr id="35853" name="Line 21"/>
          <p:cNvSpPr>
            <a:spLocks noChangeShapeType="1"/>
          </p:cNvSpPr>
          <p:nvPr/>
        </p:nvSpPr>
        <p:spPr bwMode="auto">
          <a:xfrm flipH="1">
            <a:off x="7162800" y="3676650"/>
            <a:ext cx="228600" cy="609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4" name="Line 22"/>
          <p:cNvSpPr>
            <a:spLocks noChangeShapeType="1"/>
          </p:cNvSpPr>
          <p:nvPr/>
        </p:nvSpPr>
        <p:spPr bwMode="auto">
          <a:xfrm>
            <a:off x="7391400" y="3676650"/>
            <a:ext cx="304800" cy="609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5" name="Text Box 23"/>
          <p:cNvSpPr txBox="1">
            <a:spLocks noChangeArrowheads="1"/>
          </p:cNvSpPr>
          <p:nvPr/>
        </p:nvSpPr>
        <p:spPr bwMode="auto">
          <a:xfrm>
            <a:off x="5486400" y="4972050"/>
            <a:ext cx="1341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Saturation</a:t>
            </a:r>
          </a:p>
        </p:txBody>
      </p:sp>
      <p:sp>
        <p:nvSpPr>
          <p:cNvPr id="35856" name="Line 24"/>
          <p:cNvSpPr>
            <a:spLocks noChangeShapeType="1"/>
          </p:cNvSpPr>
          <p:nvPr/>
        </p:nvSpPr>
        <p:spPr bwMode="auto">
          <a:xfrm flipV="1">
            <a:off x="6477000" y="4438650"/>
            <a:ext cx="3810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7" name="Line 25"/>
          <p:cNvSpPr>
            <a:spLocks noChangeShapeType="1"/>
          </p:cNvSpPr>
          <p:nvPr/>
        </p:nvSpPr>
        <p:spPr bwMode="auto">
          <a:xfrm>
            <a:off x="6477000" y="4895850"/>
            <a:ext cx="38100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5858" name="Text Box 26"/>
          <p:cNvSpPr txBox="1">
            <a:spLocks noChangeArrowheads="1"/>
          </p:cNvSpPr>
          <p:nvPr/>
        </p:nvSpPr>
        <p:spPr bwMode="auto">
          <a:xfrm>
            <a:off x="7745413" y="3448050"/>
            <a:ext cx="139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Luminosity</a:t>
            </a:r>
          </a:p>
        </p:txBody>
      </p:sp>
      <p:sp>
        <p:nvSpPr>
          <p:cNvPr id="35859" name="Line 27"/>
          <p:cNvSpPr>
            <a:spLocks noChangeShapeType="1"/>
          </p:cNvSpPr>
          <p:nvPr/>
        </p:nvSpPr>
        <p:spPr bwMode="auto">
          <a:xfrm flipH="1">
            <a:off x="8077200" y="3752850"/>
            <a:ext cx="152400" cy="914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604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800" dirty="0"/>
              <a:t>What types of computers are needed for business applications</a:t>
            </a:r>
            <a:r>
              <a:rPr lang="en-US" sz="2800" dirty="0" smtClean="0"/>
              <a:t>? </a:t>
            </a:r>
            <a:endParaRPr lang="en-US" sz="2800" dirty="0"/>
          </a:p>
          <a:p>
            <a:r>
              <a:rPr lang="en-US" sz="2800" dirty="0"/>
              <a:t>What are the basic objects that computers process? </a:t>
            </a:r>
          </a:p>
          <a:p>
            <a:r>
              <a:rPr lang="en-US" sz="2800" dirty="0"/>
              <a:t>What are the main components of a computer? </a:t>
            </a:r>
          </a:p>
          <a:p>
            <a:r>
              <a:rPr lang="en-US" sz="2800" dirty="0"/>
              <a:t>Why is the operating system so important?</a:t>
            </a:r>
          </a:p>
          <a:p>
            <a:r>
              <a:rPr lang="en-US" sz="2800" dirty="0"/>
              <a:t>How does the Internet change the role of computers? </a:t>
            </a:r>
          </a:p>
          <a:p>
            <a:r>
              <a:rPr lang="en-US" sz="2800" dirty="0"/>
              <a:t>What are the main software applications used in business</a:t>
            </a:r>
            <a:r>
              <a:rPr lang="en-US" sz="2800" dirty="0" smtClean="0"/>
              <a:t>?</a:t>
            </a:r>
            <a:endParaRPr lang="en-US" sz="2800" dirty="0"/>
          </a:p>
        </p:txBody>
      </p:sp>
    </p:spTree>
    <p:extLst>
      <p:ext uri="{BB962C8B-B14F-4D97-AF65-F5344CB8AC3E}">
        <p14:creationId xmlns:p14="http://schemas.microsoft.com/office/powerpoint/2010/main" val="447079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r>
              <a:rPr lang="en-US" smtClean="0"/>
              <a:t>Sample Vector Image</a:t>
            </a:r>
          </a:p>
        </p:txBody>
      </p:sp>
      <p:sp>
        <p:nvSpPr>
          <p:cNvPr id="2052" name="Text Box 5"/>
          <p:cNvSpPr txBox="1">
            <a:spLocks noChangeArrowheads="1"/>
          </p:cNvSpPr>
          <p:nvPr/>
        </p:nvSpPr>
        <p:spPr bwMode="auto">
          <a:xfrm>
            <a:off x="1465263" y="4527550"/>
            <a:ext cx="492795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tabLst>
                <a:tab pos="461963" algn="l"/>
              </a:tabLst>
              <a:defRPr sz="2400">
                <a:solidFill>
                  <a:schemeClr val="tx1"/>
                </a:solidFill>
                <a:latin typeface="Arial" charset="0"/>
              </a:defRPr>
            </a:lvl1pPr>
            <a:lvl2pPr marL="742950" indent="-285750">
              <a:tabLst>
                <a:tab pos="461963" algn="l"/>
              </a:tabLst>
              <a:defRPr sz="2400">
                <a:solidFill>
                  <a:schemeClr val="tx1"/>
                </a:solidFill>
                <a:latin typeface="Arial" charset="0"/>
              </a:defRPr>
            </a:lvl2pPr>
            <a:lvl3pPr marL="1143000" indent="-228600">
              <a:tabLst>
                <a:tab pos="461963" algn="l"/>
              </a:tabLst>
              <a:defRPr sz="2400">
                <a:solidFill>
                  <a:schemeClr val="tx1"/>
                </a:solidFill>
                <a:latin typeface="Arial" charset="0"/>
              </a:defRPr>
            </a:lvl3pPr>
            <a:lvl4pPr marL="1600200" indent="-228600">
              <a:tabLst>
                <a:tab pos="461963" algn="l"/>
              </a:tabLst>
              <a:defRPr sz="2400">
                <a:solidFill>
                  <a:schemeClr val="tx1"/>
                </a:solidFill>
                <a:latin typeface="Arial" charset="0"/>
              </a:defRPr>
            </a:lvl4pPr>
            <a:lvl5pPr marL="2057400" indent="-228600">
              <a:tabLst>
                <a:tab pos="461963" algn="l"/>
              </a:tabLst>
              <a:defRPr sz="2400">
                <a:solidFill>
                  <a:schemeClr val="tx1"/>
                </a:solidFill>
                <a:latin typeface="Arial" charset="0"/>
              </a:defRPr>
            </a:lvl5pPr>
            <a:lvl6pPr marL="2514600" indent="-228600" eaLnBrk="0" fontAlgn="base" hangingPunct="0">
              <a:spcBef>
                <a:spcPct val="0"/>
              </a:spcBef>
              <a:spcAft>
                <a:spcPct val="0"/>
              </a:spcAft>
              <a:tabLst>
                <a:tab pos="461963" algn="l"/>
              </a:tabLst>
              <a:defRPr sz="2400">
                <a:solidFill>
                  <a:schemeClr val="tx1"/>
                </a:solidFill>
                <a:latin typeface="Arial" charset="0"/>
              </a:defRPr>
            </a:lvl6pPr>
            <a:lvl7pPr marL="2971800" indent="-228600" eaLnBrk="0" fontAlgn="base" hangingPunct="0">
              <a:spcBef>
                <a:spcPct val="0"/>
              </a:spcBef>
              <a:spcAft>
                <a:spcPct val="0"/>
              </a:spcAft>
              <a:tabLst>
                <a:tab pos="461963" algn="l"/>
              </a:tabLst>
              <a:defRPr sz="2400">
                <a:solidFill>
                  <a:schemeClr val="tx1"/>
                </a:solidFill>
                <a:latin typeface="Arial" charset="0"/>
              </a:defRPr>
            </a:lvl7pPr>
            <a:lvl8pPr marL="3429000" indent="-228600" eaLnBrk="0" fontAlgn="base" hangingPunct="0">
              <a:spcBef>
                <a:spcPct val="0"/>
              </a:spcBef>
              <a:spcAft>
                <a:spcPct val="0"/>
              </a:spcAft>
              <a:tabLst>
                <a:tab pos="461963" algn="l"/>
              </a:tabLst>
              <a:defRPr sz="2400">
                <a:solidFill>
                  <a:schemeClr val="tx1"/>
                </a:solidFill>
                <a:latin typeface="Arial" charset="0"/>
              </a:defRPr>
            </a:lvl8pPr>
            <a:lvl9pPr marL="3886200" indent="-228600" eaLnBrk="0" fontAlgn="base" hangingPunct="0">
              <a:spcBef>
                <a:spcPct val="0"/>
              </a:spcBef>
              <a:spcAft>
                <a:spcPct val="0"/>
              </a:spcAft>
              <a:tabLst>
                <a:tab pos="461963" algn="l"/>
              </a:tabLst>
              <a:defRPr sz="2400">
                <a:solidFill>
                  <a:schemeClr val="tx1"/>
                </a:solidFill>
                <a:latin typeface="Arial" charset="0"/>
              </a:defRPr>
            </a:lvl9pPr>
          </a:lstStyle>
          <a:p>
            <a:r>
              <a:rPr lang="en-US" sz="2000" dirty="0"/>
              <a:t>Stored internally as mathematical objects:</a:t>
            </a:r>
          </a:p>
          <a:p>
            <a:r>
              <a:rPr lang="en-US" sz="2000" dirty="0"/>
              <a:t>	Lines</a:t>
            </a:r>
          </a:p>
          <a:p>
            <a:r>
              <a:rPr lang="en-US" sz="2000" dirty="0"/>
              <a:t>	Points</a:t>
            </a:r>
          </a:p>
          <a:p>
            <a:r>
              <a:rPr lang="en-US" sz="2000" dirty="0"/>
              <a:t>	Rectangles</a:t>
            </a:r>
          </a:p>
          <a:p>
            <a:r>
              <a:rPr lang="en-US" sz="2000" dirty="0"/>
              <a:t>	Circles</a:t>
            </a:r>
          </a:p>
        </p:txBody>
      </p:sp>
      <p:pic>
        <p:nvPicPr>
          <p:cNvPr id="2072" name="Picture 24" descr="C:\Program Files\Microsoft Office\MEDIA\CAGCAT10\j019553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291792"/>
            <a:ext cx="2473060" cy="30461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descr="C:\Program Files\Microsoft Office\MEDIA\CAGCAT10\j019553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4212" y="3085020"/>
            <a:ext cx="1017188" cy="12528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04186" y="2106967"/>
            <a:ext cx="2362200" cy="707886"/>
          </a:xfrm>
          <a:prstGeom prst="rect">
            <a:avLst/>
          </a:prstGeom>
          <a:noFill/>
        </p:spPr>
        <p:txBody>
          <a:bodyPr wrap="square" rtlCol="0">
            <a:spAutoFit/>
          </a:bodyPr>
          <a:lstStyle/>
          <a:p>
            <a:r>
              <a:rPr lang="en-US" sz="2000" dirty="0" smtClean="0"/>
              <a:t>Displays well at any scale.</a:t>
            </a:r>
            <a:endParaRPr lang="en-US" sz="2000" dirty="0"/>
          </a:p>
        </p:txBody>
      </p:sp>
    </p:spTree>
    <p:extLst>
      <p:ext uri="{BB962C8B-B14F-4D97-AF65-F5344CB8AC3E}">
        <p14:creationId xmlns:p14="http://schemas.microsoft.com/office/powerpoint/2010/main" val="15524805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24"/>
          <p:cNvGraphicFramePr>
            <a:graphicFrameLocks noChangeAspect="1"/>
          </p:cNvGraphicFramePr>
          <p:nvPr>
            <p:extLst>
              <p:ext uri="{D42A27DB-BD31-4B8C-83A1-F6EECF244321}">
                <p14:modId xmlns:p14="http://schemas.microsoft.com/office/powerpoint/2010/main" val="4226443542"/>
              </p:ext>
            </p:extLst>
          </p:nvPr>
        </p:nvGraphicFramePr>
        <p:xfrm>
          <a:off x="1219200" y="1281113"/>
          <a:ext cx="3733800" cy="3173412"/>
        </p:xfrm>
        <a:graphic>
          <a:graphicData uri="http://schemas.openxmlformats.org/presentationml/2006/ole">
            <mc:AlternateContent xmlns:mc="http://schemas.openxmlformats.org/markup-compatibility/2006">
              <mc:Choice xmlns:v="urn:schemas-microsoft-com:vml" Requires="v">
                <p:oleObj spid="_x0000_s3332" name="Image" r:id="rId3" imgW="6188493" imgH="5260854" progId="Photoshop.Image.4">
                  <p:embed/>
                </p:oleObj>
              </mc:Choice>
              <mc:Fallback>
                <p:oleObj name="Image" r:id="rId3" imgW="6188493" imgH="5260854" progId="Photoshop.Image.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1113"/>
                        <a:ext cx="3733800" cy="317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2"/>
          <p:cNvSpPr>
            <a:spLocks noGrp="1" noChangeArrowheads="1"/>
          </p:cNvSpPr>
          <p:nvPr>
            <p:ph type="title"/>
          </p:nvPr>
        </p:nvSpPr>
        <p:spPr/>
        <p:txBody>
          <a:bodyPr/>
          <a:lstStyle/>
          <a:p>
            <a:r>
              <a:rPr lang="en-US" smtClean="0"/>
              <a:t>Bitmap Images: Adobe Photoshop</a:t>
            </a:r>
          </a:p>
        </p:txBody>
      </p:sp>
      <p:graphicFrame>
        <p:nvGraphicFramePr>
          <p:cNvPr id="3075" name="Object 1025"/>
          <p:cNvGraphicFramePr>
            <a:graphicFrameLocks noChangeAspect="1"/>
          </p:cNvGraphicFramePr>
          <p:nvPr>
            <p:extLst>
              <p:ext uri="{D42A27DB-BD31-4B8C-83A1-F6EECF244321}">
                <p14:modId xmlns:p14="http://schemas.microsoft.com/office/powerpoint/2010/main" val="2591316254"/>
              </p:ext>
            </p:extLst>
          </p:nvPr>
        </p:nvGraphicFramePr>
        <p:xfrm>
          <a:off x="1295400" y="4568825"/>
          <a:ext cx="1174750" cy="1219200"/>
        </p:xfrm>
        <a:graphic>
          <a:graphicData uri="http://schemas.openxmlformats.org/presentationml/2006/ole">
            <mc:AlternateContent xmlns:mc="http://schemas.openxmlformats.org/markup-compatibility/2006">
              <mc:Choice xmlns:v="urn:schemas-microsoft-com:vml" Requires="v">
                <p:oleObj spid="_x0000_s3333" name="Image" r:id="rId5" imgW="1321567" imgH="1372397" progId="Photoshop.Image.4">
                  <p:embed/>
                </p:oleObj>
              </mc:Choice>
              <mc:Fallback>
                <p:oleObj name="Image" r:id="rId5" imgW="1321567" imgH="1372397" progId="Photoshop.Image.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568825"/>
                        <a:ext cx="11747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5"/>
          <p:cNvSpPr txBox="1">
            <a:spLocks noChangeArrowheads="1"/>
          </p:cNvSpPr>
          <p:nvPr/>
        </p:nvSpPr>
        <p:spPr bwMode="auto">
          <a:xfrm>
            <a:off x="2514600" y="4721225"/>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Emboss</a:t>
            </a:r>
          </a:p>
        </p:txBody>
      </p:sp>
      <p:graphicFrame>
        <p:nvGraphicFramePr>
          <p:cNvPr id="3076" name="Object 1026"/>
          <p:cNvGraphicFramePr>
            <a:graphicFrameLocks noChangeAspect="1"/>
          </p:cNvGraphicFramePr>
          <p:nvPr>
            <p:extLst>
              <p:ext uri="{D42A27DB-BD31-4B8C-83A1-F6EECF244321}">
                <p14:modId xmlns:p14="http://schemas.microsoft.com/office/powerpoint/2010/main" val="1772232089"/>
              </p:ext>
            </p:extLst>
          </p:nvPr>
        </p:nvGraphicFramePr>
        <p:xfrm>
          <a:off x="5181600" y="1292225"/>
          <a:ext cx="3733800" cy="3173413"/>
        </p:xfrm>
        <a:graphic>
          <a:graphicData uri="http://schemas.openxmlformats.org/presentationml/2006/ole">
            <mc:AlternateContent xmlns:mc="http://schemas.openxmlformats.org/markup-compatibility/2006">
              <mc:Choice xmlns:v="urn:schemas-microsoft-com:vml" Requires="v">
                <p:oleObj spid="_x0000_s3334" name="Image" r:id="rId7" imgW="6188493" imgH="5260854" progId="Photoshop.Image.4">
                  <p:embed/>
                </p:oleObj>
              </mc:Choice>
              <mc:Fallback>
                <p:oleObj name="Image" r:id="rId7" imgW="6188493" imgH="5260854" progId="Photoshop.Image.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292225"/>
                        <a:ext cx="3733800"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Text Box 7"/>
          <p:cNvSpPr txBox="1">
            <a:spLocks noChangeArrowheads="1"/>
          </p:cNvSpPr>
          <p:nvPr/>
        </p:nvSpPr>
        <p:spPr bwMode="auto">
          <a:xfrm>
            <a:off x="6172200" y="4568825"/>
            <a:ext cx="2117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(1) Set a light source.</a:t>
            </a:r>
          </a:p>
          <a:p>
            <a:r>
              <a:rPr lang="en-US" sz="1600"/>
              <a:t>(2) Twirl.</a:t>
            </a:r>
          </a:p>
        </p:txBody>
      </p:sp>
      <p:sp>
        <p:nvSpPr>
          <p:cNvPr id="3080" name="Text Box 8"/>
          <p:cNvSpPr txBox="1">
            <a:spLocks noChangeArrowheads="1"/>
          </p:cNvSpPr>
          <p:nvPr/>
        </p:nvSpPr>
        <p:spPr bwMode="auto">
          <a:xfrm>
            <a:off x="3200400" y="5178425"/>
            <a:ext cx="45799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Hundreds of tools and options.</a:t>
            </a:r>
          </a:p>
          <a:p>
            <a:r>
              <a:rPr lang="en-US" sz="1600"/>
              <a:t>You can add and delete items from photographs.</a:t>
            </a:r>
          </a:p>
          <a:p>
            <a:r>
              <a:rPr lang="en-US" sz="1600"/>
              <a:t>Professional editing is hard to detect.</a:t>
            </a:r>
          </a:p>
          <a:p>
            <a:r>
              <a:rPr lang="en-US" sz="1600"/>
              <a:t>You need a really good monitor to edit photos.</a:t>
            </a:r>
          </a:p>
        </p:txBody>
      </p:sp>
    </p:spTree>
    <p:extLst>
      <p:ext uri="{BB962C8B-B14F-4D97-AF65-F5344CB8AC3E}">
        <p14:creationId xmlns:p14="http://schemas.microsoft.com/office/powerpoint/2010/main" val="3338628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Audio: Cakewalk MIDI</a:t>
            </a:r>
          </a:p>
        </p:txBody>
      </p:sp>
      <p:graphicFrame>
        <p:nvGraphicFramePr>
          <p:cNvPr id="4098" name="Object 1024"/>
          <p:cNvGraphicFramePr>
            <a:graphicFrameLocks noChangeAspect="1"/>
          </p:cNvGraphicFramePr>
          <p:nvPr>
            <p:extLst>
              <p:ext uri="{D42A27DB-BD31-4B8C-83A1-F6EECF244321}">
                <p14:modId xmlns:p14="http://schemas.microsoft.com/office/powerpoint/2010/main" val="2705758841"/>
              </p:ext>
            </p:extLst>
          </p:nvPr>
        </p:nvGraphicFramePr>
        <p:xfrm>
          <a:off x="1219200" y="1416050"/>
          <a:ext cx="6097588" cy="4457700"/>
        </p:xfrm>
        <a:graphic>
          <a:graphicData uri="http://schemas.openxmlformats.org/presentationml/2006/ole">
            <mc:AlternateContent xmlns:mc="http://schemas.openxmlformats.org/markup-compatibility/2006">
              <mc:Choice xmlns:v="urn:schemas-microsoft-com:vml" Requires="v">
                <p:oleObj spid="_x0000_s4184" name="HiJaak" r:id="rId3" imgW="6095847" imgH="4457872" progId="HiJaak.Image">
                  <p:embed/>
                </p:oleObj>
              </mc:Choice>
              <mc:Fallback>
                <p:oleObj name="HiJaak" r:id="rId3" imgW="6095847" imgH="4457872" progId="HiJaak.Im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16050"/>
                        <a:ext cx="6097588"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4"/>
          <p:cNvSpPr txBox="1">
            <a:spLocks noChangeArrowheads="1"/>
          </p:cNvSpPr>
          <p:nvPr/>
        </p:nvSpPr>
        <p:spPr bwMode="auto">
          <a:xfrm>
            <a:off x="7391400" y="1949450"/>
            <a:ext cx="16002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t>MIDI editors provide complex editing tools for music.</a:t>
            </a:r>
          </a:p>
          <a:p>
            <a:pPr>
              <a:spcBef>
                <a:spcPct val="50000"/>
              </a:spcBef>
            </a:pPr>
            <a:r>
              <a:rPr lang="en-US" sz="1600"/>
              <a:t>You can assign instruments, set musical features, even edit individual notes.</a:t>
            </a:r>
          </a:p>
        </p:txBody>
      </p:sp>
      <p:sp>
        <p:nvSpPr>
          <p:cNvPr id="4101" name="Text Box 5"/>
          <p:cNvSpPr txBox="1">
            <a:spLocks noChangeArrowheads="1"/>
          </p:cNvSpPr>
          <p:nvPr/>
        </p:nvSpPr>
        <p:spPr bwMode="auto">
          <a:xfrm>
            <a:off x="3505200" y="6064250"/>
            <a:ext cx="3179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Entire piece (1:39): 17,441 bytes </a:t>
            </a:r>
          </a:p>
        </p:txBody>
      </p:sp>
    </p:spTree>
    <p:extLst>
      <p:ext uri="{BB962C8B-B14F-4D97-AF65-F5344CB8AC3E}">
        <p14:creationId xmlns:p14="http://schemas.microsoft.com/office/powerpoint/2010/main" val="4178811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mtClean="0"/>
              <a:t>Audio capture: Cakewalk</a:t>
            </a:r>
          </a:p>
        </p:txBody>
      </p:sp>
      <p:graphicFrame>
        <p:nvGraphicFramePr>
          <p:cNvPr id="5122" name="Object 1024"/>
          <p:cNvGraphicFramePr>
            <a:graphicFrameLocks noChangeAspect="1"/>
          </p:cNvGraphicFramePr>
          <p:nvPr>
            <p:extLst>
              <p:ext uri="{D42A27DB-BD31-4B8C-83A1-F6EECF244321}">
                <p14:modId xmlns:p14="http://schemas.microsoft.com/office/powerpoint/2010/main" val="4143289477"/>
              </p:ext>
            </p:extLst>
          </p:nvPr>
        </p:nvGraphicFramePr>
        <p:xfrm>
          <a:off x="1266825" y="1341438"/>
          <a:ext cx="5286375" cy="4029075"/>
        </p:xfrm>
        <a:graphic>
          <a:graphicData uri="http://schemas.openxmlformats.org/presentationml/2006/ole">
            <mc:AlternateContent xmlns:mc="http://schemas.openxmlformats.org/markup-compatibility/2006">
              <mc:Choice xmlns:v="urn:schemas-microsoft-com:vml" Requires="v">
                <p:oleObj spid="_x0000_s5208" name="HiJaak" r:id="rId3" imgW="5285714" imgH="4029637" progId="HiJaak.Image">
                  <p:embed/>
                </p:oleObj>
              </mc:Choice>
              <mc:Fallback>
                <p:oleObj name="HiJaak" r:id="rId3" imgW="5285714" imgH="4029637" progId="HiJaak.Im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1341438"/>
                        <a:ext cx="52863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4"/>
          <p:cNvSpPr txBox="1">
            <a:spLocks noChangeArrowheads="1"/>
          </p:cNvSpPr>
          <p:nvPr/>
        </p:nvSpPr>
        <p:spPr bwMode="auto">
          <a:xfrm>
            <a:off x="6600825" y="1722438"/>
            <a:ext cx="2286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600"/>
              <a:t>When you capture audio, you can edit it.</a:t>
            </a:r>
          </a:p>
          <a:p>
            <a:pPr>
              <a:spcBef>
                <a:spcPct val="50000"/>
              </a:spcBef>
            </a:pPr>
            <a:r>
              <a:rPr lang="en-US" sz="1600"/>
              <a:t>Detailed options exist to match conventional audio studio facilities.</a:t>
            </a:r>
          </a:p>
          <a:p>
            <a:pPr>
              <a:spcBef>
                <a:spcPct val="50000"/>
              </a:spcBef>
            </a:pPr>
            <a:r>
              <a:rPr lang="en-US" sz="1600"/>
              <a:t>Or you can edit individual samples.</a:t>
            </a:r>
          </a:p>
        </p:txBody>
      </p:sp>
      <p:sp>
        <p:nvSpPr>
          <p:cNvPr id="5125" name="Text Box 5"/>
          <p:cNvSpPr txBox="1">
            <a:spLocks noChangeArrowheads="1"/>
          </p:cNvSpPr>
          <p:nvPr/>
        </p:nvSpPr>
        <p:spPr bwMode="auto">
          <a:xfrm>
            <a:off x="1905000" y="5591175"/>
            <a:ext cx="5743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CD quality audio (44.1 KHz,  stereo): 150 KB/sec or 9 MB/min</a:t>
            </a:r>
          </a:p>
          <a:p>
            <a:r>
              <a:rPr lang="en-US" sz="1600"/>
              <a:t> (6 MB/min compressed)</a:t>
            </a:r>
          </a:p>
        </p:txBody>
      </p:sp>
    </p:spTree>
    <p:extLst>
      <p:ext uri="{BB962C8B-B14F-4D97-AF65-F5344CB8AC3E}">
        <p14:creationId xmlns:p14="http://schemas.microsoft.com/office/powerpoint/2010/main" val="87901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Line 5"/>
          <p:cNvSpPr>
            <a:spLocks noChangeShapeType="1"/>
          </p:cNvSpPr>
          <p:nvPr/>
        </p:nvSpPr>
        <p:spPr bwMode="auto">
          <a:xfrm>
            <a:off x="1828800" y="3101975"/>
            <a:ext cx="533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892" name="Line 6"/>
          <p:cNvSpPr>
            <a:spLocks noChangeShapeType="1"/>
          </p:cNvSpPr>
          <p:nvPr/>
        </p:nvSpPr>
        <p:spPr bwMode="auto">
          <a:xfrm>
            <a:off x="1828800" y="5634038"/>
            <a:ext cx="533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893" name="Text Box 7"/>
          <p:cNvSpPr txBox="1">
            <a:spLocks noChangeArrowheads="1"/>
          </p:cNvSpPr>
          <p:nvPr/>
        </p:nvSpPr>
        <p:spPr bwMode="auto">
          <a:xfrm>
            <a:off x="7375525" y="2986088"/>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time</a:t>
            </a:r>
          </a:p>
        </p:txBody>
      </p:sp>
      <p:sp>
        <p:nvSpPr>
          <p:cNvPr id="37894" name="Text Box 8"/>
          <p:cNvSpPr txBox="1">
            <a:spLocks noChangeArrowheads="1"/>
          </p:cNvSpPr>
          <p:nvPr/>
        </p:nvSpPr>
        <p:spPr bwMode="auto">
          <a:xfrm>
            <a:off x="7375525" y="54784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time</a:t>
            </a:r>
          </a:p>
        </p:txBody>
      </p:sp>
      <p:sp>
        <p:nvSpPr>
          <p:cNvPr id="37895" name="Line 9"/>
          <p:cNvSpPr>
            <a:spLocks noChangeShapeType="1"/>
          </p:cNvSpPr>
          <p:nvPr/>
        </p:nvSpPr>
        <p:spPr bwMode="auto">
          <a:xfrm flipV="1">
            <a:off x="1981200" y="1501775"/>
            <a:ext cx="0" cy="1905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896" name="Line 10"/>
          <p:cNvSpPr>
            <a:spLocks noChangeShapeType="1"/>
          </p:cNvSpPr>
          <p:nvPr/>
        </p:nvSpPr>
        <p:spPr bwMode="auto">
          <a:xfrm flipV="1">
            <a:off x="1981200" y="4092575"/>
            <a:ext cx="0" cy="1905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897" name="Text Box 11"/>
          <p:cNvSpPr txBox="1">
            <a:spLocks noChangeArrowheads="1"/>
          </p:cNvSpPr>
          <p:nvPr/>
        </p:nvSpPr>
        <p:spPr bwMode="auto">
          <a:xfrm>
            <a:off x="1127125" y="1081088"/>
            <a:ext cx="188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frequency (pitch)</a:t>
            </a:r>
          </a:p>
        </p:txBody>
      </p:sp>
      <p:sp>
        <p:nvSpPr>
          <p:cNvPr id="37898" name="Text Box 12"/>
          <p:cNvSpPr txBox="1">
            <a:spLocks noChangeArrowheads="1"/>
          </p:cNvSpPr>
          <p:nvPr/>
        </p:nvSpPr>
        <p:spPr bwMode="auto">
          <a:xfrm>
            <a:off x="1225550" y="3725863"/>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t>amplitude (volume)</a:t>
            </a:r>
          </a:p>
        </p:txBody>
      </p:sp>
      <p:sp>
        <p:nvSpPr>
          <p:cNvPr id="37901" name="Line 15"/>
          <p:cNvSpPr>
            <a:spLocks noChangeShapeType="1"/>
          </p:cNvSpPr>
          <p:nvPr/>
        </p:nvSpPr>
        <p:spPr bwMode="auto">
          <a:xfrm>
            <a:off x="3124200" y="1958975"/>
            <a:ext cx="0" cy="39624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2" name="Line 16"/>
          <p:cNvSpPr>
            <a:spLocks noChangeShapeType="1"/>
          </p:cNvSpPr>
          <p:nvPr/>
        </p:nvSpPr>
        <p:spPr bwMode="auto">
          <a:xfrm flipH="1">
            <a:off x="1981200" y="2339975"/>
            <a:ext cx="114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904" name="Text Box 18"/>
          <p:cNvSpPr txBox="1">
            <a:spLocks noChangeArrowheads="1"/>
          </p:cNvSpPr>
          <p:nvPr/>
        </p:nvSpPr>
        <p:spPr bwMode="auto">
          <a:xfrm>
            <a:off x="1050925" y="214788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440.01</a:t>
            </a:r>
          </a:p>
        </p:txBody>
      </p:sp>
      <p:sp>
        <p:nvSpPr>
          <p:cNvPr id="37905" name="Text Box 20"/>
          <p:cNvSpPr txBox="1">
            <a:spLocks noChangeArrowheads="1"/>
          </p:cNvSpPr>
          <p:nvPr/>
        </p:nvSpPr>
        <p:spPr bwMode="auto">
          <a:xfrm>
            <a:off x="1177925" y="5097463"/>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r>
              <a:rPr lang="en-US" sz="1800" dirty="0"/>
              <a:t>37.15</a:t>
            </a:r>
          </a:p>
        </p:txBody>
      </p:sp>
      <p:sp>
        <p:nvSpPr>
          <p:cNvPr id="37906" name="Text Box 21"/>
          <p:cNvSpPr txBox="1">
            <a:spLocks noChangeArrowheads="1"/>
          </p:cNvSpPr>
          <p:nvPr/>
        </p:nvSpPr>
        <p:spPr bwMode="auto">
          <a:xfrm>
            <a:off x="2552700" y="6060282"/>
            <a:ext cx="51432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i="1" dirty="0"/>
              <a:t>How many measurements per second</a:t>
            </a:r>
            <a:r>
              <a:rPr lang="en-US" sz="1800" i="1" dirty="0" smtClean="0"/>
              <a:t>?</a:t>
            </a:r>
          </a:p>
          <a:p>
            <a:r>
              <a:rPr lang="en-US" sz="1800" i="1" dirty="0" smtClean="0"/>
              <a:t>Two numbers, 16 bits each, times two for stereo.</a:t>
            </a:r>
            <a:endParaRPr lang="en-US" sz="1800" i="1" dirty="0"/>
          </a:p>
        </p:txBody>
      </p:sp>
      <p:sp>
        <p:nvSpPr>
          <p:cNvPr id="3" name="Title 2"/>
          <p:cNvSpPr>
            <a:spLocks noGrp="1"/>
          </p:cNvSpPr>
          <p:nvPr>
            <p:ph type="title"/>
          </p:nvPr>
        </p:nvSpPr>
        <p:spPr/>
        <p:txBody>
          <a:bodyPr/>
          <a:lstStyle/>
          <a:p>
            <a:r>
              <a:rPr lang="en-US" dirty="0" smtClean="0"/>
              <a:t>Audio Samples</a:t>
            </a:r>
            <a:endParaRPr lang="en-US" dirty="0"/>
          </a:p>
        </p:txBody>
      </p:sp>
      <p:sp>
        <p:nvSpPr>
          <p:cNvPr id="4" name="Freeform 3"/>
          <p:cNvSpPr/>
          <p:nvPr/>
        </p:nvSpPr>
        <p:spPr>
          <a:xfrm>
            <a:off x="1977390" y="1576542"/>
            <a:ext cx="3897630" cy="1430434"/>
          </a:xfrm>
          <a:custGeom>
            <a:avLst/>
            <a:gdLst>
              <a:gd name="connsiteX0" fmla="*/ 0 w 3897630"/>
              <a:gd name="connsiteY0" fmla="*/ 1120938 h 1430434"/>
              <a:gd name="connsiteX1" fmla="*/ 102870 w 3897630"/>
              <a:gd name="connsiteY1" fmla="*/ 183678 h 1430434"/>
              <a:gd name="connsiteX2" fmla="*/ 148590 w 3897630"/>
              <a:gd name="connsiteY2" fmla="*/ 1166658 h 1430434"/>
              <a:gd name="connsiteX3" fmla="*/ 205740 w 3897630"/>
              <a:gd name="connsiteY3" fmla="*/ 412278 h 1430434"/>
              <a:gd name="connsiteX4" fmla="*/ 228600 w 3897630"/>
              <a:gd name="connsiteY4" fmla="*/ 1212378 h 1430434"/>
              <a:gd name="connsiteX5" fmla="*/ 285750 w 3897630"/>
              <a:gd name="connsiteY5" fmla="*/ 229398 h 1430434"/>
              <a:gd name="connsiteX6" fmla="*/ 297180 w 3897630"/>
              <a:gd name="connsiteY6" fmla="*/ 1429548 h 1430434"/>
              <a:gd name="connsiteX7" fmla="*/ 342900 w 3897630"/>
              <a:gd name="connsiteY7" fmla="*/ 798 h 1430434"/>
              <a:gd name="connsiteX8" fmla="*/ 377190 w 3897630"/>
              <a:gd name="connsiteY8" fmla="*/ 1212378 h 1430434"/>
              <a:gd name="connsiteX9" fmla="*/ 422910 w 3897630"/>
              <a:gd name="connsiteY9" fmla="*/ 252258 h 1430434"/>
              <a:gd name="connsiteX10" fmla="*/ 457200 w 3897630"/>
              <a:gd name="connsiteY10" fmla="*/ 1120938 h 1430434"/>
              <a:gd name="connsiteX11" fmla="*/ 480060 w 3897630"/>
              <a:gd name="connsiteY11" fmla="*/ 252258 h 1430434"/>
              <a:gd name="connsiteX12" fmla="*/ 525780 w 3897630"/>
              <a:gd name="connsiteY12" fmla="*/ 1063788 h 1430434"/>
              <a:gd name="connsiteX13" fmla="*/ 560070 w 3897630"/>
              <a:gd name="connsiteY13" fmla="*/ 377988 h 1430434"/>
              <a:gd name="connsiteX14" fmla="*/ 594360 w 3897630"/>
              <a:gd name="connsiteY14" fmla="*/ 1223808 h 1430434"/>
              <a:gd name="connsiteX15" fmla="*/ 640080 w 3897630"/>
              <a:gd name="connsiteY15" fmla="*/ 80808 h 1430434"/>
              <a:gd name="connsiteX16" fmla="*/ 697230 w 3897630"/>
              <a:gd name="connsiteY16" fmla="*/ 1326678 h 1430434"/>
              <a:gd name="connsiteX17" fmla="*/ 777240 w 3897630"/>
              <a:gd name="connsiteY17" fmla="*/ 80808 h 1430434"/>
              <a:gd name="connsiteX18" fmla="*/ 822960 w 3897630"/>
              <a:gd name="connsiteY18" fmla="*/ 1200948 h 1430434"/>
              <a:gd name="connsiteX19" fmla="*/ 868680 w 3897630"/>
              <a:gd name="connsiteY19" fmla="*/ 103668 h 1430434"/>
              <a:gd name="connsiteX20" fmla="*/ 902970 w 3897630"/>
              <a:gd name="connsiteY20" fmla="*/ 1120938 h 1430434"/>
              <a:gd name="connsiteX21" fmla="*/ 1017270 w 3897630"/>
              <a:gd name="connsiteY21" fmla="*/ 80808 h 1430434"/>
              <a:gd name="connsiteX22" fmla="*/ 1120140 w 3897630"/>
              <a:gd name="connsiteY22" fmla="*/ 1155228 h 1430434"/>
              <a:gd name="connsiteX23" fmla="*/ 1280160 w 3897630"/>
              <a:gd name="connsiteY23" fmla="*/ 115098 h 1430434"/>
              <a:gd name="connsiteX24" fmla="*/ 1405890 w 3897630"/>
              <a:gd name="connsiteY24" fmla="*/ 1132368 h 1430434"/>
              <a:gd name="connsiteX25" fmla="*/ 1600200 w 3897630"/>
              <a:gd name="connsiteY25" fmla="*/ 160818 h 1430434"/>
              <a:gd name="connsiteX26" fmla="*/ 1703070 w 3897630"/>
              <a:gd name="connsiteY26" fmla="*/ 1040928 h 1430434"/>
              <a:gd name="connsiteX27" fmla="*/ 1851660 w 3897630"/>
              <a:gd name="connsiteY27" fmla="*/ 195108 h 1430434"/>
              <a:gd name="connsiteX28" fmla="*/ 1920240 w 3897630"/>
              <a:gd name="connsiteY28" fmla="*/ 1063788 h 1430434"/>
              <a:gd name="connsiteX29" fmla="*/ 1988820 w 3897630"/>
              <a:gd name="connsiteY29" fmla="*/ 206538 h 1430434"/>
              <a:gd name="connsiteX30" fmla="*/ 2023110 w 3897630"/>
              <a:gd name="connsiteY30" fmla="*/ 1040928 h 1430434"/>
              <a:gd name="connsiteX31" fmla="*/ 2091690 w 3897630"/>
              <a:gd name="connsiteY31" fmla="*/ 240828 h 1430434"/>
              <a:gd name="connsiteX32" fmla="*/ 2114550 w 3897630"/>
              <a:gd name="connsiteY32" fmla="*/ 1006638 h 1430434"/>
              <a:gd name="connsiteX33" fmla="*/ 2171700 w 3897630"/>
              <a:gd name="connsiteY33" fmla="*/ 309408 h 1430434"/>
              <a:gd name="connsiteX34" fmla="*/ 2205990 w 3897630"/>
              <a:gd name="connsiteY34" fmla="*/ 938058 h 1430434"/>
              <a:gd name="connsiteX35" fmla="*/ 2274570 w 3897630"/>
              <a:gd name="connsiteY35" fmla="*/ 400848 h 1430434"/>
              <a:gd name="connsiteX36" fmla="*/ 2320290 w 3897630"/>
              <a:gd name="connsiteY36" fmla="*/ 835188 h 1430434"/>
              <a:gd name="connsiteX37" fmla="*/ 2366010 w 3897630"/>
              <a:gd name="connsiteY37" fmla="*/ 503718 h 1430434"/>
              <a:gd name="connsiteX38" fmla="*/ 2434590 w 3897630"/>
              <a:gd name="connsiteY38" fmla="*/ 743748 h 1430434"/>
              <a:gd name="connsiteX39" fmla="*/ 2491740 w 3897630"/>
              <a:gd name="connsiteY39" fmla="*/ 572298 h 1430434"/>
              <a:gd name="connsiteX40" fmla="*/ 2548890 w 3897630"/>
              <a:gd name="connsiteY40" fmla="*/ 732318 h 1430434"/>
              <a:gd name="connsiteX41" fmla="*/ 2686050 w 3897630"/>
              <a:gd name="connsiteY41" fmla="*/ 606588 h 1430434"/>
              <a:gd name="connsiteX42" fmla="*/ 2777490 w 3897630"/>
              <a:gd name="connsiteY42" fmla="*/ 732318 h 1430434"/>
              <a:gd name="connsiteX43" fmla="*/ 2937510 w 3897630"/>
              <a:gd name="connsiteY43" fmla="*/ 263688 h 1430434"/>
              <a:gd name="connsiteX44" fmla="*/ 3074670 w 3897630"/>
              <a:gd name="connsiteY44" fmla="*/ 892338 h 1430434"/>
              <a:gd name="connsiteX45" fmla="*/ 3143250 w 3897630"/>
              <a:gd name="connsiteY45" fmla="*/ 263688 h 1430434"/>
              <a:gd name="connsiteX46" fmla="*/ 3200400 w 3897630"/>
              <a:gd name="connsiteY46" fmla="*/ 880908 h 1430434"/>
              <a:gd name="connsiteX47" fmla="*/ 3280410 w 3897630"/>
              <a:gd name="connsiteY47" fmla="*/ 297978 h 1430434"/>
              <a:gd name="connsiteX48" fmla="*/ 3348990 w 3897630"/>
              <a:gd name="connsiteY48" fmla="*/ 880908 h 1430434"/>
              <a:gd name="connsiteX49" fmla="*/ 3406140 w 3897630"/>
              <a:gd name="connsiteY49" fmla="*/ 297978 h 1430434"/>
              <a:gd name="connsiteX50" fmla="*/ 3451860 w 3897630"/>
              <a:gd name="connsiteY50" fmla="*/ 869478 h 1430434"/>
              <a:gd name="connsiteX51" fmla="*/ 3497580 w 3897630"/>
              <a:gd name="connsiteY51" fmla="*/ 309408 h 1430434"/>
              <a:gd name="connsiteX52" fmla="*/ 3554730 w 3897630"/>
              <a:gd name="connsiteY52" fmla="*/ 835188 h 1430434"/>
              <a:gd name="connsiteX53" fmla="*/ 3623310 w 3897630"/>
              <a:gd name="connsiteY53" fmla="*/ 115098 h 1430434"/>
              <a:gd name="connsiteX54" fmla="*/ 3680460 w 3897630"/>
              <a:gd name="connsiteY54" fmla="*/ 960918 h 1430434"/>
              <a:gd name="connsiteX55" fmla="*/ 3691890 w 3897630"/>
              <a:gd name="connsiteY55" fmla="*/ 172248 h 1430434"/>
              <a:gd name="connsiteX56" fmla="*/ 3760470 w 3897630"/>
              <a:gd name="connsiteY56" fmla="*/ 938058 h 1430434"/>
              <a:gd name="connsiteX57" fmla="*/ 3783330 w 3897630"/>
              <a:gd name="connsiteY57" fmla="*/ 195108 h 1430434"/>
              <a:gd name="connsiteX58" fmla="*/ 3897630 w 3897630"/>
              <a:gd name="connsiteY58" fmla="*/ 629448 h 14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97630" h="1430434">
                <a:moveTo>
                  <a:pt x="0" y="1120938"/>
                </a:moveTo>
                <a:cubicBezTo>
                  <a:pt x="39052" y="648498"/>
                  <a:pt x="78105" y="176058"/>
                  <a:pt x="102870" y="183678"/>
                </a:cubicBezTo>
                <a:cubicBezTo>
                  <a:pt x="127635" y="191298"/>
                  <a:pt x="131445" y="1128558"/>
                  <a:pt x="148590" y="1166658"/>
                </a:cubicBezTo>
                <a:cubicBezTo>
                  <a:pt x="165735" y="1204758"/>
                  <a:pt x="192405" y="404658"/>
                  <a:pt x="205740" y="412278"/>
                </a:cubicBezTo>
                <a:cubicBezTo>
                  <a:pt x="219075" y="419898"/>
                  <a:pt x="215265" y="1242858"/>
                  <a:pt x="228600" y="1212378"/>
                </a:cubicBezTo>
                <a:cubicBezTo>
                  <a:pt x="241935" y="1181898"/>
                  <a:pt x="274320" y="193203"/>
                  <a:pt x="285750" y="229398"/>
                </a:cubicBezTo>
                <a:cubicBezTo>
                  <a:pt x="297180" y="265593"/>
                  <a:pt x="287655" y="1467648"/>
                  <a:pt x="297180" y="1429548"/>
                </a:cubicBezTo>
                <a:cubicBezTo>
                  <a:pt x="306705" y="1391448"/>
                  <a:pt x="329565" y="36993"/>
                  <a:pt x="342900" y="798"/>
                </a:cubicBezTo>
                <a:cubicBezTo>
                  <a:pt x="356235" y="-35397"/>
                  <a:pt x="363855" y="1170468"/>
                  <a:pt x="377190" y="1212378"/>
                </a:cubicBezTo>
                <a:cubicBezTo>
                  <a:pt x="390525" y="1254288"/>
                  <a:pt x="409575" y="267498"/>
                  <a:pt x="422910" y="252258"/>
                </a:cubicBezTo>
                <a:cubicBezTo>
                  <a:pt x="436245" y="237018"/>
                  <a:pt x="447675" y="1120938"/>
                  <a:pt x="457200" y="1120938"/>
                </a:cubicBezTo>
                <a:cubicBezTo>
                  <a:pt x="466725" y="1120938"/>
                  <a:pt x="468630" y="261783"/>
                  <a:pt x="480060" y="252258"/>
                </a:cubicBezTo>
                <a:cubicBezTo>
                  <a:pt x="491490" y="242733"/>
                  <a:pt x="512445" y="1042833"/>
                  <a:pt x="525780" y="1063788"/>
                </a:cubicBezTo>
                <a:cubicBezTo>
                  <a:pt x="539115" y="1084743"/>
                  <a:pt x="548640" y="351318"/>
                  <a:pt x="560070" y="377988"/>
                </a:cubicBezTo>
                <a:cubicBezTo>
                  <a:pt x="571500" y="404658"/>
                  <a:pt x="581025" y="1273338"/>
                  <a:pt x="594360" y="1223808"/>
                </a:cubicBezTo>
                <a:cubicBezTo>
                  <a:pt x="607695" y="1174278"/>
                  <a:pt x="622935" y="63663"/>
                  <a:pt x="640080" y="80808"/>
                </a:cubicBezTo>
                <a:cubicBezTo>
                  <a:pt x="657225" y="97953"/>
                  <a:pt x="674370" y="1326678"/>
                  <a:pt x="697230" y="1326678"/>
                </a:cubicBezTo>
                <a:cubicBezTo>
                  <a:pt x="720090" y="1326678"/>
                  <a:pt x="756285" y="101763"/>
                  <a:pt x="777240" y="80808"/>
                </a:cubicBezTo>
                <a:cubicBezTo>
                  <a:pt x="798195" y="59853"/>
                  <a:pt x="807720" y="1197138"/>
                  <a:pt x="822960" y="1200948"/>
                </a:cubicBezTo>
                <a:cubicBezTo>
                  <a:pt x="838200" y="1204758"/>
                  <a:pt x="855345" y="117003"/>
                  <a:pt x="868680" y="103668"/>
                </a:cubicBezTo>
                <a:cubicBezTo>
                  <a:pt x="882015" y="90333"/>
                  <a:pt x="878205" y="1124748"/>
                  <a:pt x="902970" y="1120938"/>
                </a:cubicBezTo>
                <a:cubicBezTo>
                  <a:pt x="927735" y="1117128"/>
                  <a:pt x="981075" y="75093"/>
                  <a:pt x="1017270" y="80808"/>
                </a:cubicBezTo>
                <a:cubicBezTo>
                  <a:pt x="1053465" y="86523"/>
                  <a:pt x="1076325" y="1149513"/>
                  <a:pt x="1120140" y="1155228"/>
                </a:cubicBezTo>
                <a:cubicBezTo>
                  <a:pt x="1163955" y="1160943"/>
                  <a:pt x="1232535" y="118908"/>
                  <a:pt x="1280160" y="115098"/>
                </a:cubicBezTo>
                <a:cubicBezTo>
                  <a:pt x="1327785" y="111288"/>
                  <a:pt x="1352550" y="1124748"/>
                  <a:pt x="1405890" y="1132368"/>
                </a:cubicBezTo>
                <a:cubicBezTo>
                  <a:pt x="1459230" y="1139988"/>
                  <a:pt x="1550670" y="176058"/>
                  <a:pt x="1600200" y="160818"/>
                </a:cubicBezTo>
                <a:cubicBezTo>
                  <a:pt x="1649730" y="145578"/>
                  <a:pt x="1661160" y="1035213"/>
                  <a:pt x="1703070" y="1040928"/>
                </a:cubicBezTo>
                <a:cubicBezTo>
                  <a:pt x="1744980" y="1046643"/>
                  <a:pt x="1815465" y="191298"/>
                  <a:pt x="1851660" y="195108"/>
                </a:cubicBezTo>
                <a:cubicBezTo>
                  <a:pt x="1887855" y="198918"/>
                  <a:pt x="1897380" y="1061883"/>
                  <a:pt x="1920240" y="1063788"/>
                </a:cubicBezTo>
                <a:cubicBezTo>
                  <a:pt x="1943100" y="1065693"/>
                  <a:pt x="1971675" y="210348"/>
                  <a:pt x="1988820" y="206538"/>
                </a:cubicBezTo>
                <a:cubicBezTo>
                  <a:pt x="2005965" y="202728"/>
                  <a:pt x="2005965" y="1035213"/>
                  <a:pt x="2023110" y="1040928"/>
                </a:cubicBezTo>
                <a:cubicBezTo>
                  <a:pt x="2040255" y="1046643"/>
                  <a:pt x="2076450" y="246543"/>
                  <a:pt x="2091690" y="240828"/>
                </a:cubicBezTo>
                <a:cubicBezTo>
                  <a:pt x="2106930" y="235113"/>
                  <a:pt x="2101215" y="995208"/>
                  <a:pt x="2114550" y="1006638"/>
                </a:cubicBezTo>
                <a:cubicBezTo>
                  <a:pt x="2127885" y="1018068"/>
                  <a:pt x="2156460" y="320838"/>
                  <a:pt x="2171700" y="309408"/>
                </a:cubicBezTo>
                <a:cubicBezTo>
                  <a:pt x="2186940" y="297978"/>
                  <a:pt x="2188845" y="922818"/>
                  <a:pt x="2205990" y="938058"/>
                </a:cubicBezTo>
                <a:cubicBezTo>
                  <a:pt x="2223135" y="953298"/>
                  <a:pt x="2255520" y="417993"/>
                  <a:pt x="2274570" y="400848"/>
                </a:cubicBezTo>
                <a:cubicBezTo>
                  <a:pt x="2293620" y="383703"/>
                  <a:pt x="2305050" y="818043"/>
                  <a:pt x="2320290" y="835188"/>
                </a:cubicBezTo>
                <a:cubicBezTo>
                  <a:pt x="2335530" y="852333"/>
                  <a:pt x="2346960" y="518958"/>
                  <a:pt x="2366010" y="503718"/>
                </a:cubicBezTo>
                <a:cubicBezTo>
                  <a:pt x="2385060" y="488478"/>
                  <a:pt x="2413635" y="732318"/>
                  <a:pt x="2434590" y="743748"/>
                </a:cubicBezTo>
                <a:cubicBezTo>
                  <a:pt x="2455545" y="755178"/>
                  <a:pt x="2472690" y="574203"/>
                  <a:pt x="2491740" y="572298"/>
                </a:cubicBezTo>
                <a:cubicBezTo>
                  <a:pt x="2510790" y="570393"/>
                  <a:pt x="2516505" y="726603"/>
                  <a:pt x="2548890" y="732318"/>
                </a:cubicBezTo>
                <a:cubicBezTo>
                  <a:pt x="2581275" y="738033"/>
                  <a:pt x="2647950" y="606588"/>
                  <a:pt x="2686050" y="606588"/>
                </a:cubicBezTo>
                <a:cubicBezTo>
                  <a:pt x="2724150" y="606588"/>
                  <a:pt x="2735580" y="789468"/>
                  <a:pt x="2777490" y="732318"/>
                </a:cubicBezTo>
                <a:cubicBezTo>
                  <a:pt x="2819400" y="675168"/>
                  <a:pt x="2887980" y="237018"/>
                  <a:pt x="2937510" y="263688"/>
                </a:cubicBezTo>
                <a:cubicBezTo>
                  <a:pt x="2987040" y="290358"/>
                  <a:pt x="3040380" y="892338"/>
                  <a:pt x="3074670" y="892338"/>
                </a:cubicBezTo>
                <a:cubicBezTo>
                  <a:pt x="3108960" y="892338"/>
                  <a:pt x="3122295" y="265593"/>
                  <a:pt x="3143250" y="263688"/>
                </a:cubicBezTo>
                <a:cubicBezTo>
                  <a:pt x="3164205" y="261783"/>
                  <a:pt x="3177540" y="875193"/>
                  <a:pt x="3200400" y="880908"/>
                </a:cubicBezTo>
                <a:cubicBezTo>
                  <a:pt x="3223260" y="886623"/>
                  <a:pt x="3255645" y="297978"/>
                  <a:pt x="3280410" y="297978"/>
                </a:cubicBezTo>
                <a:cubicBezTo>
                  <a:pt x="3305175" y="297978"/>
                  <a:pt x="3328035" y="880908"/>
                  <a:pt x="3348990" y="880908"/>
                </a:cubicBezTo>
                <a:cubicBezTo>
                  <a:pt x="3369945" y="880908"/>
                  <a:pt x="3388995" y="299883"/>
                  <a:pt x="3406140" y="297978"/>
                </a:cubicBezTo>
                <a:cubicBezTo>
                  <a:pt x="3423285" y="296073"/>
                  <a:pt x="3436620" y="867573"/>
                  <a:pt x="3451860" y="869478"/>
                </a:cubicBezTo>
                <a:cubicBezTo>
                  <a:pt x="3467100" y="871383"/>
                  <a:pt x="3480435" y="315123"/>
                  <a:pt x="3497580" y="309408"/>
                </a:cubicBezTo>
                <a:cubicBezTo>
                  <a:pt x="3514725" y="303693"/>
                  <a:pt x="3533775" y="867573"/>
                  <a:pt x="3554730" y="835188"/>
                </a:cubicBezTo>
                <a:cubicBezTo>
                  <a:pt x="3575685" y="802803"/>
                  <a:pt x="3602355" y="94143"/>
                  <a:pt x="3623310" y="115098"/>
                </a:cubicBezTo>
                <a:cubicBezTo>
                  <a:pt x="3644265" y="136053"/>
                  <a:pt x="3669030" y="951393"/>
                  <a:pt x="3680460" y="960918"/>
                </a:cubicBezTo>
                <a:cubicBezTo>
                  <a:pt x="3691890" y="970443"/>
                  <a:pt x="3678555" y="176058"/>
                  <a:pt x="3691890" y="172248"/>
                </a:cubicBezTo>
                <a:cubicBezTo>
                  <a:pt x="3705225" y="168438"/>
                  <a:pt x="3745230" y="934248"/>
                  <a:pt x="3760470" y="938058"/>
                </a:cubicBezTo>
                <a:cubicBezTo>
                  <a:pt x="3775710" y="941868"/>
                  <a:pt x="3760470" y="246543"/>
                  <a:pt x="3783330" y="195108"/>
                </a:cubicBezTo>
                <a:cubicBezTo>
                  <a:pt x="3806190" y="143673"/>
                  <a:pt x="3851910" y="386560"/>
                  <a:pt x="3897630" y="62944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957466" y="4208366"/>
            <a:ext cx="3897630" cy="1430434"/>
          </a:xfrm>
          <a:custGeom>
            <a:avLst/>
            <a:gdLst>
              <a:gd name="connsiteX0" fmla="*/ 0 w 3897630"/>
              <a:gd name="connsiteY0" fmla="*/ 1120938 h 1430434"/>
              <a:gd name="connsiteX1" fmla="*/ 102870 w 3897630"/>
              <a:gd name="connsiteY1" fmla="*/ 183678 h 1430434"/>
              <a:gd name="connsiteX2" fmla="*/ 148590 w 3897630"/>
              <a:gd name="connsiteY2" fmla="*/ 1166658 h 1430434"/>
              <a:gd name="connsiteX3" fmla="*/ 205740 w 3897630"/>
              <a:gd name="connsiteY3" fmla="*/ 412278 h 1430434"/>
              <a:gd name="connsiteX4" fmla="*/ 228600 w 3897630"/>
              <a:gd name="connsiteY4" fmla="*/ 1212378 h 1430434"/>
              <a:gd name="connsiteX5" fmla="*/ 285750 w 3897630"/>
              <a:gd name="connsiteY5" fmla="*/ 229398 h 1430434"/>
              <a:gd name="connsiteX6" fmla="*/ 297180 w 3897630"/>
              <a:gd name="connsiteY6" fmla="*/ 1429548 h 1430434"/>
              <a:gd name="connsiteX7" fmla="*/ 342900 w 3897630"/>
              <a:gd name="connsiteY7" fmla="*/ 798 h 1430434"/>
              <a:gd name="connsiteX8" fmla="*/ 377190 w 3897630"/>
              <a:gd name="connsiteY8" fmla="*/ 1212378 h 1430434"/>
              <a:gd name="connsiteX9" fmla="*/ 422910 w 3897630"/>
              <a:gd name="connsiteY9" fmla="*/ 252258 h 1430434"/>
              <a:gd name="connsiteX10" fmla="*/ 457200 w 3897630"/>
              <a:gd name="connsiteY10" fmla="*/ 1120938 h 1430434"/>
              <a:gd name="connsiteX11" fmla="*/ 480060 w 3897630"/>
              <a:gd name="connsiteY11" fmla="*/ 252258 h 1430434"/>
              <a:gd name="connsiteX12" fmla="*/ 525780 w 3897630"/>
              <a:gd name="connsiteY12" fmla="*/ 1063788 h 1430434"/>
              <a:gd name="connsiteX13" fmla="*/ 560070 w 3897630"/>
              <a:gd name="connsiteY13" fmla="*/ 377988 h 1430434"/>
              <a:gd name="connsiteX14" fmla="*/ 594360 w 3897630"/>
              <a:gd name="connsiteY14" fmla="*/ 1223808 h 1430434"/>
              <a:gd name="connsiteX15" fmla="*/ 640080 w 3897630"/>
              <a:gd name="connsiteY15" fmla="*/ 80808 h 1430434"/>
              <a:gd name="connsiteX16" fmla="*/ 697230 w 3897630"/>
              <a:gd name="connsiteY16" fmla="*/ 1326678 h 1430434"/>
              <a:gd name="connsiteX17" fmla="*/ 777240 w 3897630"/>
              <a:gd name="connsiteY17" fmla="*/ 80808 h 1430434"/>
              <a:gd name="connsiteX18" fmla="*/ 822960 w 3897630"/>
              <a:gd name="connsiteY18" fmla="*/ 1200948 h 1430434"/>
              <a:gd name="connsiteX19" fmla="*/ 868680 w 3897630"/>
              <a:gd name="connsiteY19" fmla="*/ 103668 h 1430434"/>
              <a:gd name="connsiteX20" fmla="*/ 902970 w 3897630"/>
              <a:gd name="connsiteY20" fmla="*/ 1120938 h 1430434"/>
              <a:gd name="connsiteX21" fmla="*/ 1017270 w 3897630"/>
              <a:gd name="connsiteY21" fmla="*/ 80808 h 1430434"/>
              <a:gd name="connsiteX22" fmla="*/ 1120140 w 3897630"/>
              <a:gd name="connsiteY22" fmla="*/ 1155228 h 1430434"/>
              <a:gd name="connsiteX23" fmla="*/ 1280160 w 3897630"/>
              <a:gd name="connsiteY23" fmla="*/ 115098 h 1430434"/>
              <a:gd name="connsiteX24" fmla="*/ 1405890 w 3897630"/>
              <a:gd name="connsiteY24" fmla="*/ 1132368 h 1430434"/>
              <a:gd name="connsiteX25" fmla="*/ 1600200 w 3897630"/>
              <a:gd name="connsiteY25" fmla="*/ 160818 h 1430434"/>
              <a:gd name="connsiteX26" fmla="*/ 1703070 w 3897630"/>
              <a:gd name="connsiteY26" fmla="*/ 1040928 h 1430434"/>
              <a:gd name="connsiteX27" fmla="*/ 1851660 w 3897630"/>
              <a:gd name="connsiteY27" fmla="*/ 195108 h 1430434"/>
              <a:gd name="connsiteX28" fmla="*/ 1920240 w 3897630"/>
              <a:gd name="connsiteY28" fmla="*/ 1063788 h 1430434"/>
              <a:gd name="connsiteX29" fmla="*/ 1988820 w 3897630"/>
              <a:gd name="connsiteY29" fmla="*/ 206538 h 1430434"/>
              <a:gd name="connsiteX30" fmla="*/ 2023110 w 3897630"/>
              <a:gd name="connsiteY30" fmla="*/ 1040928 h 1430434"/>
              <a:gd name="connsiteX31" fmla="*/ 2091690 w 3897630"/>
              <a:gd name="connsiteY31" fmla="*/ 240828 h 1430434"/>
              <a:gd name="connsiteX32" fmla="*/ 2114550 w 3897630"/>
              <a:gd name="connsiteY32" fmla="*/ 1006638 h 1430434"/>
              <a:gd name="connsiteX33" fmla="*/ 2171700 w 3897630"/>
              <a:gd name="connsiteY33" fmla="*/ 309408 h 1430434"/>
              <a:gd name="connsiteX34" fmla="*/ 2205990 w 3897630"/>
              <a:gd name="connsiteY34" fmla="*/ 938058 h 1430434"/>
              <a:gd name="connsiteX35" fmla="*/ 2274570 w 3897630"/>
              <a:gd name="connsiteY35" fmla="*/ 400848 h 1430434"/>
              <a:gd name="connsiteX36" fmla="*/ 2320290 w 3897630"/>
              <a:gd name="connsiteY36" fmla="*/ 835188 h 1430434"/>
              <a:gd name="connsiteX37" fmla="*/ 2366010 w 3897630"/>
              <a:gd name="connsiteY37" fmla="*/ 503718 h 1430434"/>
              <a:gd name="connsiteX38" fmla="*/ 2434590 w 3897630"/>
              <a:gd name="connsiteY38" fmla="*/ 743748 h 1430434"/>
              <a:gd name="connsiteX39" fmla="*/ 2491740 w 3897630"/>
              <a:gd name="connsiteY39" fmla="*/ 572298 h 1430434"/>
              <a:gd name="connsiteX40" fmla="*/ 2548890 w 3897630"/>
              <a:gd name="connsiteY40" fmla="*/ 732318 h 1430434"/>
              <a:gd name="connsiteX41" fmla="*/ 2686050 w 3897630"/>
              <a:gd name="connsiteY41" fmla="*/ 606588 h 1430434"/>
              <a:gd name="connsiteX42" fmla="*/ 2777490 w 3897630"/>
              <a:gd name="connsiteY42" fmla="*/ 732318 h 1430434"/>
              <a:gd name="connsiteX43" fmla="*/ 2937510 w 3897630"/>
              <a:gd name="connsiteY43" fmla="*/ 263688 h 1430434"/>
              <a:gd name="connsiteX44" fmla="*/ 3074670 w 3897630"/>
              <a:gd name="connsiteY44" fmla="*/ 892338 h 1430434"/>
              <a:gd name="connsiteX45" fmla="*/ 3143250 w 3897630"/>
              <a:gd name="connsiteY45" fmla="*/ 263688 h 1430434"/>
              <a:gd name="connsiteX46" fmla="*/ 3200400 w 3897630"/>
              <a:gd name="connsiteY46" fmla="*/ 880908 h 1430434"/>
              <a:gd name="connsiteX47" fmla="*/ 3280410 w 3897630"/>
              <a:gd name="connsiteY47" fmla="*/ 297978 h 1430434"/>
              <a:gd name="connsiteX48" fmla="*/ 3348990 w 3897630"/>
              <a:gd name="connsiteY48" fmla="*/ 880908 h 1430434"/>
              <a:gd name="connsiteX49" fmla="*/ 3406140 w 3897630"/>
              <a:gd name="connsiteY49" fmla="*/ 297978 h 1430434"/>
              <a:gd name="connsiteX50" fmla="*/ 3451860 w 3897630"/>
              <a:gd name="connsiteY50" fmla="*/ 869478 h 1430434"/>
              <a:gd name="connsiteX51" fmla="*/ 3497580 w 3897630"/>
              <a:gd name="connsiteY51" fmla="*/ 309408 h 1430434"/>
              <a:gd name="connsiteX52" fmla="*/ 3554730 w 3897630"/>
              <a:gd name="connsiteY52" fmla="*/ 835188 h 1430434"/>
              <a:gd name="connsiteX53" fmla="*/ 3623310 w 3897630"/>
              <a:gd name="connsiteY53" fmla="*/ 115098 h 1430434"/>
              <a:gd name="connsiteX54" fmla="*/ 3680460 w 3897630"/>
              <a:gd name="connsiteY54" fmla="*/ 960918 h 1430434"/>
              <a:gd name="connsiteX55" fmla="*/ 3691890 w 3897630"/>
              <a:gd name="connsiteY55" fmla="*/ 172248 h 1430434"/>
              <a:gd name="connsiteX56" fmla="*/ 3760470 w 3897630"/>
              <a:gd name="connsiteY56" fmla="*/ 938058 h 1430434"/>
              <a:gd name="connsiteX57" fmla="*/ 3783330 w 3897630"/>
              <a:gd name="connsiteY57" fmla="*/ 195108 h 1430434"/>
              <a:gd name="connsiteX58" fmla="*/ 3897630 w 3897630"/>
              <a:gd name="connsiteY58" fmla="*/ 629448 h 14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97630" h="1430434">
                <a:moveTo>
                  <a:pt x="0" y="1120938"/>
                </a:moveTo>
                <a:cubicBezTo>
                  <a:pt x="39052" y="648498"/>
                  <a:pt x="78105" y="176058"/>
                  <a:pt x="102870" y="183678"/>
                </a:cubicBezTo>
                <a:cubicBezTo>
                  <a:pt x="127635" y="191298"/>
                  <a:pt x="131445" y="1128558"/>
                  <a:pt x="148590" y="1166658"/>
                </a:cubicBezTo>
                <a:cubicBezTo>
                  <a:pt x="165735" y="1204758"/>
                  <a:pt x="192405" y="404658"/>
                  <a:pt x="205740" y="412278"/>
                </a:cubicBezTo>
                <a:cubicBezTo>
                  <a:pt x="219075" y="419898"/>
                  <a:pt x="215265" y="1242858"/>
                  <a:pt x="228600" y="1212378"/>
                </a:cubicBezTo>
                <a:cubicBezTo>
                  <a:pt x="241935" y="1181898"/>
                  <a:pt x="274320" y="193203"/>
                  <a:pt x="285750" y="229398"/>
                </a:cubicBezTo>
                <a:cubicBezTo>
                  <a:pt x="297180" y="265593"/>
                  <a:pt x="287655" y="1467648"/>
                  <a:pt x="297180" y="1429548"/>
                </a:cubicBezTo>
                <a:cubicBezTo>
                  <a:pt x="306705" y="1391448"/>
                  <a:pt x="329565" y="36993"/>
                  <a:pt x="342900" y="798"/>
                </a:cubicBezTo>
                <a:cubicBezTo>
                  <a:pt x="356235" y="-35397"/>
                  <a:pt x="363855" y="1170468"/>
                  <a:pt x="377190" y="1212378"/>
                </a:cubicBezTo>
                <a:cubicBezTo>
                  <a:pt x="390525" y="1254288"/>
                  <a:pt x="409575" y="267498"/>
                  <a:pt x="422910" y="252258"/>
                </a:cubicBezTo>
                <a:cubicBezTo>
                  <a:pt x="436245" y="237018"/>
                  <a:pt x="447675" y="1120938"/>
                  <a:pt x="457200" y="1120938"/>
                </a:cubicBezTo>
                <a:cubicBezTo>
                  <a:pt x="466725" y="1120938"/>
                  <a:pt x="468630" y="261783"/>
                  <a:pt x="480060" y="252258"/>
                </a:cubicBezTo>
                <a:cubicBezTo>
                  <a:pt x="491490" y="242733"/>
                  <a:pt x="512445" y="1042833"/>
                  <a:pt x="525780" y="1063788"/>
                </a:cubicBezTo>
                <a:cubicBezTo>
                  <a:pt x="539115" y="1084743"/>
                  <a:pt x="548640" y="351318"/>
                  <a:pt x="560070" y="377988"/>
                </a:cubicBezTo>
                <a:cubicBezTo>
                  <a:pt x="571500" y="404658"/>
                  <a:pt x="581025" y="1273338"/>
                  <a:pt x="594360" y="1223808"/>
                </a:cubicBezTo>
                <a:cubicBezTo>
                  <a:pt x="607695" y="1174278"/>
                  <a:pt x="622935" y="63663"/>
                  <a:pt x="640080" y="80808"/>
                </a:cubicBezTo>
                <a:cubicBezTo>
                  <a:pt x="657225" y="97953"/>
                  <a:pt x="674370" y="1326678"/>
                  <a:pt x="697230" y="1326678"/>
                </a:cubicBezTo>
                <a:cubicBezTo>
                  <a:pt x="720090" y="1326678"/>
                  <a:pt x="756285" y="101763"/>
                  <a:pt x="777240" y="80808"/>
                </a:cubicBezTo>
                <a:cubicBezTo>
                  <a:pt x="798195" y="59853"/>
                  <a:pt x="807720" y="1197138"/>
                  <a:pt x="822960" y="1200948"/>
                </a:cubicBezTo>
                <a:cubicBezTo>
                  <a:pt x="838200" y="1204758"/>
                  <a:pt x="855345" y="117003"/>
                  <a:pt x="868680" y="103668"/>
                </a:cubicBezTo>
                <a:cubicBezTo>
                  <a:pt x="882015" y="90333"/>
                  <a:pt x="878205" y="1124748"/>
                  <a:pt x="902970" y="1120938"/>
                </a:cubicBezTo>
                <a:cubicBezTo>
                  <a:pt x="927735" y="1117128"/>
                  <a:pt x="981075" y="75093"/>
                  <a:pt x="1017270" y="80808"/>
                </a:cubicBezTo>
                <a:cubicBezTo>
                  <a:pt x="1053465" y="86523"/>
                  <a:pt x="1076325" y="1149513"/>
                  <a:pt x="1120140" y="1155228"/>
                </a:cubicBezTo>
                <a:cubicBezTo>
                  <a:pt x="1163955" y="1160943"/>
                  <a:pt x="1232535" y="118908"/>
                  <a:pt x="1280160" y="115098"/>
                </a:cubicBezTo>
                <a:cubicBezTo>
                  <a:pt x="1327785" y="111288"/>
                  <a:pt x="1352550" y="1124748"/>
                  <a:pt x="1405890" y="1132368"/>
                </a:cubicBezTo>
                <a:cubicBezTo>
                  <a:pt x="1459230" y="1139988"/>
                  <a:pt x="1550670" y="176058"/>
                  <a:pt x="1600200" y="160818"/>
                </a:cubicBezTo>
                <a:cubicBezTo>
                  <a:pt x="1649730" y="145578"/>
                  <a:pt x="1661160" y="1035213"/>
                  <a:pt x="1703070" y="1040928"/>
                </a:cubicBezTo>
                <a:cubicBezTo>
                  <a:pt x="1744980" y="1046643"/>
                  <a:pt x="1815465" y="191298"/>
                  <a:pt x="1851660" y="195108"/>
                </a:cubicBezTo>
                <a:cubicBezTo>
                  <a:pt x="1887855" y="198918"/>
                  <a:pt x="1897380" y="1061883"/>
                  <a:pt x="1920240" y="1063788"/>
                </a:cubicBezTo>
                <a:cubicBezTo>
                  <a:pt x="1943100" y="1065693"/>
                  <a:pt x="1971675" y="210348"/>
                  <a:pt x="1988820" y="206538"/>
                </a:cubicBezTo>
                <a:cubicBezTo>
                  <a:pt x="2005965" y="202728"/>
                  <a:pt x="2005965" y="1035213"/>
                  <a:pt x="2023110" y="1040928"/>
                </a:cubicBezTo>
                <a:cubicBezTo>
                  <a:pt x="2040255" y="1046643"/>
                  <a:pt x="2076450" y="246543"/>
                  <a:pt x="2091690" y="240828"/>
                </a:cubicBezTo>
                <a:cubicBezTo>
                  <a:pt x="2106930" y="235113"/>
                  <a:pt x="2101215" y="995208"/>
                  <a:pt x="2114550" y="1006638"/>
                </a:cubicBezTo>
                <a:cubicBezTo>
                  <a:pt x="2127885" y="1018068"/>
                  <a:pt x="2156460" y="320838"/>
                  <a:pt x="2171700" y="309408"/>
                </a:cubicBezTo>
                <a:cubicBezTo>
                  <a:pt x="2186940" y="297978"/>
                  <a:pt x="2188845" y="922818"/>
                  <a:pt x="2205990" y="938058"/>
                </a:cubicBezTo>
                <a:cubicBezTo>
                  <a:pt x="2223135" y="953298"/>
                  <a:pt x="2255520" y="417993"/>
                  <a:pt x="2274570" y="400848"/>
                </a:cubicBezTo>
                <a:cubicBezTo>
                  <a:pt x="2293620" y="383703"/>
                  <a:pt x="2305050" y="818043"/>
                  <a:pt x="2320290" y="835188"/>
                </a:cubicBezTo>
                <a:cubicBezTo>
                  <a:pt x="2335530" y="852333"/>
                  <a:pt x="2346960" y="518958"/>
                  <a:pt x="2366010" y="503718"/>
                </a:cubicBezTo>
                <a:cubicBezTo>
                  <a:pt x="2385060" y="488478"/>
                  <a:pt x="2413635" y="732318"/>
                  <a:pt x="2434590" y="743748"/>
                </a:cubicBezTo>
                <a:cubicBezTo>
                  <a:pt x="2455545" y="755178"/>
                  <a:pt x="2472690" y="574203"/>
                  <a:pt x="2491740" y="572298"/>
                </a:cubicBezTo>
                <a:cubicBezTo>
                  <a:pt x="2510790" y="570393"/>
                  <a:pt x="2516505" y="726603"/>
                  <a:pt x="2548890" y="732318"/>
                </a:cubicBezTo>
                <a:cubicBezTo>
                  <a:pt x="2581275" y="738033"/>
                  <a:pt x="2647950" y="606588"/>
                  <a:pt x="2686050" y="606588"/>
                </a:cubicBezTo>
                <a:cubicBezTo>
                  <a:pt x="2724150" y="606588"/>
                  <a:pt x="2735580" y="789468"/>
                  <a:pt x="2777490" y="732318"/>
                </a:cubicBezTo>
                <a:cubicBezTo>
                  <a:pt x="2819400" y="675168"/>
                  <a:pt x="2887980" y="237018"/>
                  <a:pt x="2937510" y="263688"/>
                </a:cubicBezTo>
                <a:cubicBezTo>
                  <a:pt x="2987040" y="290358"/>
                  <a:pt x="3040380" y="892338"/>
                  <a:pt x="3074670" y="892338"/>
                </a:cubicBezTo>
                <a:cubicBezTo>
                  <a:pt x="3108960" y="892338"/>
                  <a:pt x="3122295" y="265593"/>
                  <a:pt x="3143250" y="263688"/>
                </a:cubicBezTo>
                <a:cubicBezTo>
                  <a:pt x="3164205" y="261783"/>
                  <a:pt x="3177540" y="875193"/>
                  <a:pt x="3200400" y="880908"/>
                </a:cubicBezTo>
                <a:cubicBezTo>
                  <a:pt x="3223260" y="886623"/>
                  <a:pt x="3255645" y="297978"/>
                  <a:pt x="3280410" y="297978"/>
                </a:cubicBezTo>
                <a:cubicBezTo>
                  <a:pt x="3305175" y="297978"/>
                  <a:pt x="3328035" y="880908"/>
                  <a:pt x="3348990" y="880908"/>
                </a:cubicBezTo>
                <a:cubicBezTo>
                  <a:pt x="3369945" y="880908"/>
                  <a:pt x="3388995" y="299883"/>
                  <a:pt x="3406140" y="297978"/>
                </a:cubicBezTo>
                <a:cubicBezTo>
                  <a:pt x="3423285" y="296073"/>
                  <a:pt x="3436620" y="867573"/>
                  <a:pt x="3451860" y="869478"/>
                </a:cubicBezTo>
                <a:cubicBezTo>
                  <a:pt x="3467100" y="871383"/>
                  <a:pt x="3480435" y="315123"/>
                  <a:pt x="3497580" y="309408"/>
                </a:cubicBezTo>
                <a:cubicBezTo>
                  <a:pt x="3514725" y="303693"/>
                  <a:pt x="3533775" y="867573"/>
                  <a:pt x="3554730" y="835188"/>
                </a:cubicBezTo>
                <a:cubicBezTo>
                  <a:pt x="3575685" y="802803"/>
                  <a:pt x="3602355" y="94143"/>
                  <a:pt x="3623310" y="115098"/>
                </a:cubicBezTo>
                <a:cubicBezTo>
                  <a:pt x="3644265" y="136053"/>
                  <a:pt x="3669030" y="951393"/>
                  <a:pt x="3680460" y="960918"/>
                </a:cubicBezTo>
                <a:cubicBezTo>
                  <a:pt x="3691890" y="970443"/>
                  <a:pt x="3678555" y="176058"/>
                  <a:pt x="3691890" y="172248"/>
                </a:cubicBezTo>
                <a:cubicBezTo>
                  <a:pt x="3705225" y="168438"/>
                  <a:pt x="3745230" y="934248"/>
                  <a:pt x="3760470" y="938058"/>
                </a:cubicBezTo>
                <a:cubicBezTo>
                  <a:pt x="3775710" y="941868"/>
                  <a:pt x="3760470" y="246543"/>
                  <a:pt x="3783330" y="195108"/>
                </a:cubicBezTo>
                <a:cubicBezTo>
                  <a:pt x="3806190" y="143673"/>
                  <a:pt x="3851910" y="386560"/>
                  <a:pt x="3897630" y="62944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161030" y="2747519"/>
            <a:ext cx="3550972" cy="338554"/>
          </a:xfrm>
          <a:prstGeom prst="rect">
            <a:avLst/>
          </a:prstGeom>
          <a:noFill/>
        </p:spPr>
        <p:txBody>
          <a:bodyPr wrap="none" rtlCol="0">
            <a:spAutoFit/>
          </a:bodyPr>
          <a:lstStyle/>
          <a:p>
            <a:r>
              <a:rPr lang="en-US" sz="1600" dirty="0" smtClean="0">
                <a:solidFill>
                  <a:schemeClr val="tx2"/>
                </a:solidFill>
              </a:rPr>
              <a:t>Frequency: (hertz</a:t>
            </a:r>
            <a:r>
              <a:rPr lang="en-US" sz="1600" dirty="0">
                <a:solidFill>
                  <a:schemeClr val="tx2"/>
                </a:solidFill>
              </a:rPr>
              <a:t>)</a:t>
            </a:r>
            <a:r>
              <a:rPr lang="en-US" sz="1600" dirty="0" smtClean="0">
                <a:solidFill>
                  <a:schemeClr val="tx2"/>
                </a:solidFill>
              </a:rPr>
              <a:t> cycles per second</a:t>
            </a:r>
            <a:endParaRPr lang="en-US" sz="1600" dirty="0">
              <a:solidFill>
                <a:schemeClr val="tx2"/>
              </a:solidFill>
            </a:endParaRPr>
          </a:p>
        </p:txBody>
      </p:sp>
      <p:sp>
        <p:nvSpPr>
          <p:cNvPr id="8" name="TextBox 7"/>
          <p:cNvSpPr txBox="1"/>
          <p:nvPr/>
        </p:nvSpPr>
        <p:spPr>
          <a:xfrm>
            <a:off x="3330575" y="1332498"/>
            <a:ext cx="1415772" cy="338554"/>
          </a:xfrm>
          <a:prstGeom prst="rect">
            <a:avLst/>
          </a:prstGeom>
          <a:noFill/>
        </p:spPr>
        <p:txBody>
          <a:bodyPr wrap="none" rtlCol="0">
            <a:spAutoFit/>
          </a:bodyPr>
          <a:lstStyle/>
          <a:p>
            <a:r>
              <a:rPr lang="en-US" sz="1600" dirty="0" smtClean="0">
                <a:solidFill>
                  <a:schemeClr val="tx2"/>
                </a:solidFill>
              </a:rPr>
              <a:t>lower / higher</a:t>
            </a:r>
            <a:endParaRPr lang="en-US" sz="1600" dirty="0">
              <a:solidFill>
                <a:schemeClr val="tx2"/>
              </a:solidFill>
            </a:endParaRPr>
          </a:p>
        </p:txBody>
      </p:sp>
      <p:cxnSp>
        <p:nvCxnSpPr>
          <p:cNvPr id="14" name="Straight Connector 13"/>
          <p:cNvCxnSpPr/>
          <p:nvPr/>
        </p:nvCxnSpPr>
        <p:spPr>
          <a:xfrm flipH="1">
            <a:off x="2998787" y="4751387"/>
            <a:ext cx="250825" cy="250825"/>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998787" y="5227638"/>
            <a:ext cx="250825" cy="250825"/>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61030" y="5231957"/>
            <a:ext cx="2876108" cy="338554"/>
          </a:xfrm>
          <a:prstGeom prst="rect">
            <a:avLst/>
          </a:prstGeom>
          <a:noFill/>
        </p:spPr>
        <p:txBody>
          <a:bodyPr wrap="none" rtlCol="0">
            <a:spAutoFit/>
          </a:bodyPr>
          <a:lstStyle/>
          <a:p>
            <a:r>
              <a:rPr lang="en-US" sz="1600" dirty="0" smtClean="0">
                <a:solidFill>
                  <a:schemeClr val="tx2"/>
                </a:solidFill>
              </a:rPr>
              <a:t>Amplitude: height of the wave</a:t>
            </a:r>
            <a:endParaRPr lang="en-US" sz="1600" dirty="0">
              <a:solidFill>
                <a:schemeClr val="tx2"/>
              </a:solidFill>
            </a:endParaRPr>
          </a:p>
        </p:txBody>
      </p:sp>
    </p:spTree>
    <p:extLst>
      <p:ext uri="{BB962C8B-B14F-4D97-AF65-F5344CB8AC3E}">
        <p14:creationId xmlns:p14="http://schemas.microsoft.com/office/powerpoint/2010/main" val="1540032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smtClean="0"/>
              <a:t>Video: Adobe Premiere</a:t>
            </a:r>
          </a:p>
        </p:txBody>
      </p:sp>
      <p:graphicFrame>
        <p:nvGraphicFramePr>
          <p:cNvPr id="6146" name="Object 1024"/>
          <p:cNvGraphicFramePr>
            <a:graphicFrameLocks noChangeAspect="1"/>
          </p:cNvGraphicFramePr>
          <p:nvPr>
            <p:extLst>
              <p:ext uri="{D42A27DB-BD31-4B8C-83A1-F6EECF244321}">
                <p14:modId xmlns:p14="http://schemas.microsoft.com/office/powerpoint/2010/main" val="3903970447"/>
              </p:ext>
            </p:extLst>
          </p:nvPr>
        </p:nvGraphicFramePr>
        <p:xfrm>
          <a:off x="3316288" y="1398587"/>
          <a:ext cx="5430837" cy="4448175"/>
        </p:xfrm>
        <a:graphic>
          <a:graphicData uri="http://schemas.openxmlformats.org/presentationml/2006/ole">
            <mc:AlternateContent xmlns:mc="http://schemas.openxmlformats.org/markup-compatibility/2006">
              <mc:Choice xmlns:v="urn:schemas-microsoft-com:vml" Requires="v">
                <p:oleObj spid="_x0000_s6232" name="HiJaak" r:id="rId3" imgW="5428571" imgH="4447619" progId="HiJaak.Image">
                  <p:embed/>
                </p:oleObj>
              </mc:Choice>
              <mc:Fallback>
                <p:oleObj name="HiJaak" r:id="rId3" imgW="5428571" imgH="4447619" progId="HiJaak.Im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288" y="1398587"/>
                        <a:ext cx="54308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1487488" y="1947862"/>
            <a:ext cx="1436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Video capture</a:t>
            </a:r>
          </a:p>
          <a:p>
            <a:r>
              <a:rPr lang="en-US" sz="1600"/>
              <a:t>or animation</a:t>
            </a:r>
          </a:p>
        </p:txBody>
      </p:sp>
      <p:sp>
        <p:nvSpPr>
          <p:cNvPr id="6149" name="Text Box 5"/>
          <p:cNvSpPr txBox="1">
            <a:spLocks noChangeArrowheads="1"/>
          </p:cNvSpPr>
          <p:nvPr/>
        </p:nvSpPr>
        <p:spPr bwMode="auto">
          <a:xfrm>
            <a:off x="1487488" y="2557462"/>
            <a:ext cx="107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Transition</a:t>
            </a:r>
          </a:p>
        </p:txBody>
      </p:sp>
      <p:sp>
        <p:nvSpPr>
          <p:cNvPr id="6150" name="Text Box 6"/>
          <p:cNvSpPr txBox="1">
            <a:spLocks noChangeArrowheads="1"/>
          </p:cNvSpPr>
          <p:nvPr/>
        </p:nvSpPr>
        <p:spPr bwMode="auto">
          <a:xfrm>
            <a:off x="1487488" y="2998787"/>
            <a:ext cx="1412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Video overlay</a:t>
            </a:r>
          </a:p>
        </p:txBody>
      </p:sp>
      <p:sp>
        <p:nvSpPr>
          <p:cNvPr id="6151" name="Text Box 7"/>
          <p:cNvSpPr txBox="1">
            <a:spLocks noChangeArrowheads="1"/>
          </p:cNvSpPr>
          <p:nvPr/>
        </p:nvSpPr>
        <p:spPr bwMode="auto">
          <a:xfrm>
            <a:off x="1487488" y="3455987"/>
            <a:ext cx="176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Superimpose text</a:t>
            </a:r>
          </a:p>
        </p:txBody>
      </p:sp>
      <p:sp>
        <p:nvSpPr>
          <p:cNvPr id="6152" name="Text Box 9"/>
          <p:cNvSpPr txBox="1">
            <a:spLocks noChangeArrowheads="1"/>
          </p:cNvSpPr>
          <p:nvPr/>
        </p:nvSpPr>
        <p:spPr bwMode="auto">
          <a:xfrm>
            <a:off x="1487488" y="4446587"/>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Audio (2 channels)</a:t>
            </a:r>
          </a:p>
          <a:p>
            <a:r>
              <a:rPr lang="en-US" sz="1600"/>
              <a:t>with volume fade.</a:t>
            </a:r>
          </a:p>
        </p:txBody>
      </p:sp>
      <p:sp>
        <p:nvSpPr>
          <p:cNvPr id="6153" name="Text Box 10"/>
          <p:cNvSpPr txBox="1">
            <a:spLocks noChangeArrowheads="1"/>
          </p:cNvSpPr>
          <p:nvPr/>
        </p:nvSpPr>
        <p:spPr bwMode="auto">
          <a:xfrm>
            <a:off x="1487488" y="3989387"/>
            <a:ext cx="176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Superimpose text</a:t>
            </a:r>
          </a:p>
        </p:txBody>
      </p:sp>
      <p:sp>
        <p:nvSpPr>
          <p:cNvPr id="6154" name="Text Box 11"/>
          <p:cNvSpPr txBox="1">
            <a:spLocks noChangeArrowheads="1"/>
          </p:cNvSpPr>
          <p:nvPr/>
        </p:nvSpPr>
        <p:spPr bwMode="auto">
          <a:xfrm>
            <a:off x="2438400" y="5988050"/>
            <a:ext cx="5280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NTSC Video, full screen, 30 fps: 3 MB/sec (compressed)</a:t>
            </a:r>
          </a:p>
        </p:txBody>
      </p:sp>
    </p:spTree>
    <p:extLst>
      <p:ext uri="{BB962C8B-B14F-4D97-AF65-F5344CB8AC3E}">
        <p14:creationId xmlns:p14="http://schemas.microsoft.com/office/powerpoint/2010/main" val="1101148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p:nvPr>
        </p:nvSpPr>
        <p:spPr/>
        <p:txBody>
          <a:bodyPr/>
          <a:lstStyle/>
          <a:p>
            <a:r>
              <a:rPr lang="en-US" smtClean="0"/>
              <a:t>Application Objects</a:t>
            </a:r>
          </a:p>
        </p:txBody>
      </p:sp>
      <p:sp>
        <p:nvSpPr>
          <p:cNvPr id="38915" name="Rectangle 8"/>
          <p:cNvSpPr>
            <a:spLocks noGrp="1" noChangeArrowheads="1"/>
          </p:cNvSpPr>
          <p:nvPr>
            <p:ph type="body" sz="half" idx="1"/>
          </p:nvPr>
        </p:nvSpPr>
        <p:spPr/>
        <p:txBody>
          <a:bodyPr/>
          <a:lstStyle/>
          <a:p>
            <a:r>
              <a:rPr lang="en-US" sz="2000" smtClean="0"/>
              <a:t>Pictures &amp; Video</a:t>
            </a:r>
          </a:p>
          <a:p>
            <a:pPr lvl="1"/>
            <a:r>
              <a:rPr lang="en-US" sz="1800" smtClean="0"/>
              <a:t>Attributes</a:t>
            </a:r>
          </a:p>
          <a:p>
            <a:pPr lvl="2"/>
            <a:r>
              <a:rPr lang="en-US" sz="1600" smtClean="0"/>
              <a:t>Size &amp; resolution</a:t>
            </a:r>
          </a:p>
          <a:p>
            <a:pPr lvl="2"/>
            <a:r>
              <a:rPr lang="en-US" sz="1600" smtClean="0"/>
              <a:t>Colors</a:t>
            </a:r>
          </a:p>
          <a:p>
            <a:pPr lvl="1"/>
            <a:r>
              <a:rPr lang="en-US" sz="1800" smtClean="0"/>
              <a:t>Functions</a:t>
            </a:r>
          </a:p>
          <a:p>
            <a:pPr lvl="2"/>
            <a:r>
              <a:rPr lang="en-US" sz="1600" smtClean="0"/>
              <a:t>Display/Play</a:t>
            </a:r>
          </a:p>
          <a:p>
            <a:pPr lvl="2"/>
            <a:r>
              <a:rPr lang="en-US" sz="1600" smtClean="0"/>
              <a:t>Edit</a:t>
            </a:r>
          </a:p>
        </p:txBody>
      </p:sp>
      <p:sp>
        <p:nvSpPr>
          <p:cNvPr id="38916" name="Rectangle 9"/>
          <p:cNvSpPr>
            <a:spLocks noGrp="1" noChangeArrowheads="1"/>
          </p:cNvSpPr>
          <p:nvPr>
            <p:ph type="body" sz="half" idx="2"/>
          </p:nvPr>
        </p:nvSpPr>
        <p:spPr/>
        <p:txBody>
          <a:bodyPr/>
          <a:lstStyle/>
          <a:p>
            <a:r>
              <a:rPr lang="en-US" sz="2000" smtClean="0"/>
              <a:t>Sound</a:t>
            </a:r>
          </a:p>
          <a:p>
            <a:pPr lvl="1"/>
            <a:r>
              <a:rPr lang="en-US" sz="1800" smtClean="0"/>
              <a:t>Attributes</a:t>
            </a:r>
          </a:p>
          <a:p>
            <a:pPr lvl="2"/>
            <a:r>
              <a:rPr lang="en-US" sz="1600" smtClean="0"/>
              <a:t>Amplitude/volume</a:t>
            </a:r>
          </a:p>
          <a:p>
            <a:pPr lvl="2"/>
            <a:r>
              <a:rPr lang="en-US" sz="1600" smtClean="0"/>
              <a:t>Frequency/pitch</a:t>
            </a:r>
          </a:p>
          <a:p>
            <a:pPr lvl="2"/>
            <a:r>
              <a:rPr lang="en-US" sz="1600" smtClean="0"/>
              <a:t>MIDI v samples</a:t>
            </a:r>
          </a:p>
          <a:p>
            <a:pPr lvl="1"/>
            <a:r>
              <a:rPr lang="en-US" sz="1800" smtClean="0"/>
              <a:t>Functions</a:t>
            </a:r>
          </a:p>
          <a:p>
            <a:pPr lvl="2"/>
            <a:r>
              <a:rPr lang="en-US" sz="1600" smtClean="0"/>
              <a:t>Record</a:t>
            </a:r>
          </a:p>
          <a:p>
            <a:pPr lvl="2"/>
            <a:r>
              <a:rPr lang="en-US" sz="1600" smtClean="0"/>
              <a:t>Play</a:t>
            </a:r>
          </a:p>
        </p:txBody>
      </p:sp>
    </p:spTree>
    <p:extLst>
      <p:ext uri="{BB962C8B-B14F-4D97-AF65-F5344CB8AC3E}">
        <p14:creationId xmlns:p14="http://schemas.microsoft.com/office/powerpoint/2010/main" val="24041199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normAutofit fontScale="90000"/>
          </a:bodyPr>
          <a:lstStyle/>
          <a:p>
            <a:r>
              <a:rPr lang="en-US" smtClean="0"/>
              <a:t>Size Complications</a:t>
            </a:r>
          </a:p>
        </p:txBody>
      </p:sp>
      <p:sp>
        <p:nvSpPr>
          <p:cNvPr id="39939" name="Text Box 1030"/>
          <p:cNvSpPr txBox="1">
            <a:spLocks noChangeArrowheads="1"/>
          </p:cNvSpPr>
          <p:nvPr/>
        </p:nvSpPr>
        <p:spPr bwMode="auto">
          <a:xfrm>
            <a:off x="2057400" y="4419600"/>
            <a:ext cx="6477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461963" algn="l"/>
              </a:tabLst>
              <a:defRPr sz="2400">
                <a:solidFill>
                  <a:schemeClr val="tx1"/>
                </a:solidFill>
                <a:latin typeface="Arial" charset="0"/>
              </a:defRPr>
            </a:lvl1pPr>
            <a:lvl2pPr marL="742950" indent="-285750">
              <a:tabLst>
                <a:tab pos="461963" algn="l"/>
              </a:tabLst>
              <a:defRPr sz="2400">
                <a:solidFill>
                  <a:schemeClr val="tx1"/>
                </a:solidFill>
                <a:latin typeface="Arial" charset="0"/>
              </a:defRPr>
            </a:lvl2pPr>
            <a:lvl3pPr marL="1143000" indent="-228600">
              <a:tabLst>
                <a:tab pos="461963" algn="l"/>
              </a:tabLst>
              <a:defRPr sz="2400">
                <a:solidFill>
                  <a:schemeClr val="tx1"/>
                </a:solidFill>
                <a:latin typeface="Arial" charset="0"/>
              </a:defRPr>
            </a:lvl3pPr>
            <a:lvl4pPr marL="1600200" indent="-228600">
              <a:tabLst>
                <a:tab pos="461963" algn="l"/>
              </a:tabLst>
              <a:defRPr sz="2400">
                <a:solidFill>
                  <a:schemeClr val="tx1"/>
                </a:solidFill>
                <a:latin typeface="Arial" charset="0"/>
              </a:defRPr>
            </a:lvl4pPr>
            <a:lvl5pPr marL="2057400" indent="-228600">
              <a:tabLst>
                <a:tab pos="461963" algn="l"/>
              </a:tabLst>
              <a:defRPr sz="2400">
                <a:solidFill>
                  <a:schemeClr val="tx1"/>
                </a:solidFill>
                <a:latin typeface="Arial" charset="0"/>
              </a:defRPr>
            </a:lvl5pPr>
            <a:lvl6pPr marL="2514600" indent="-228600" eaLnBrk="0" fontAlgn="base" hangingPunct="0">
              <a:spcBef>
                <a:spcPct val="0"/>
              </a:spcBef>
              <a:spcAft>
                <a:spcPct val="0"/>
              </a:spcAft>
              <a:tabLst>
                <a:tab pos="461963" algn="l"/>
              </a:tabLst>
              <a:defRPr sz="2400">
                <a:solidFill>
                  <a:schemeClr val="tx1"/>
                </a:solidFill>
                <a:latin typeface="Arial" charset="0"/>
              </a:defRPr>
            </a:lvl6pPr>
            <a:lvl7pPr marL="2971800" indent="-228600" eaLnBrk="0" fontAlgn="base" hangingPunct="0">
              <a:spcBef>
                <a:spcPct val="0"/>
              </a:spcBef>
              <a:spcAft>
                <a:spcPct val="0"/>
              </a:spcAft>
              <a:tabLst>
                <a:tab pos="461963" algn="l"/>
              </a:tabLst>
              <a:defRPr sz="2400">
                <a:solidFill>
                  <a:schemeClr val="tx1"/>
                </a:solidFill>
                <a:latin typeface="Arial" charset="0"/>
              </a:defRPr>
            </a:lvl7pPr>
            <a:lvl8pPr marL="3429000" indent="-228600" eaLnBrk="0" fontAlgn="base" hangingPunct="0">
              <a:spcBef>
                <a:spcPct val="0"/>
              </a:spcBef>
              <a:spcAft>
                <a:spcPct val="0"/>
              </a:spcAft>
              <a:tabLst>
                <a:tab pos="461963" algn="l"/>
              </a:tabLst>
              <a:defRPr sz="2400">
                <a:solidFill>
                  <a:schemeClr val="tx1"/>
                </a:solidFill>
                <a:latin typeface="Arial" charset="0"/>
              </a:defRPr>
            </a:lvl8pPr>
            <a:lvl9pPr marL="3886200" indent="-228600" eaLnBrk="0" fontAlgn="base" hangingPunct="0">
              <a:spcBef>
                <a:spcPct val="0"/>
              </a:spcBef>
              <a:spcAft>
                <a:spcPct val="0"/>
              </a:spcAft>
              <a:tabLst>
                <a:tab pos="461963" algn="l"/>
              </a:tabLst>
              <a:defRPr sz="2400">
                <a:solidFill>
                  <a:schemeClr val="tx1"/>
                </a:solidFill>
                <a:latin typeface="Arial" charset="0"/>
              </a:defRPr>
            </a:lvl9pPr>
          </a:lstStyle>
          <a:p>
            <a:r>
              <a:rPr lang="en-US" sz="1600" dirty="0">
                <a:solidFill>
                  <a:schemeClr val="hlink"/>
                </a:solidFill>
              </a:rPr>
              <a:t>Compression:</a:t>
            </a:r>
          </a:p>
          <a:p>
            <a:r>
              <a:rPr lang="en-US" sz="1600" dirty="0">
                <a:solidFill>
                  <a:schemeClr val="hlink"/>
                </a:solidFill>
              </a:rPr>
              <a:t>Text uses a ZIP folder.</a:t>
            </a:r>
          </a:p>
          <a:p>
            <a:r>
              <a:rPr lang="en-US" sz="1600" dirty="0">
                <a:solidFill>
                  <a:schemeClr val="hlink"/>
                </a:solidFill>
              </a:rPr>
              <a:t>Image is JPEG at high quality (12), low (0) – medium (6)</a:t>
            </a:r>
          </a:p>
          <a:p>
            <a:r>
              <a:rPr lang="en-US" sz="1600" dirty="0">
                <a:solidFill>
                  <a:schemeClr val="hlink"/>
                </a:solidFill>
              </a:rPr>
              <a:t>Sound is WAV at 44.1 kbps and WMA at 64 kbps</a:t>
            </a:r>
          </a:p>
          <a:p>
            <a:r>
              <a:rPr lang="en-US" sz="1600" dirty="0">
                <a:solidFill>
                  <a:schemeClr val="hlink"/>
                </a:solidFill>
              </a:rPr>
              <a:t>Video is DV AVI and Microsoft WMV at 6383 </a:t>
            </a:r>
            <a:r>
              <a:rPr lang="en-US" sz="1600" dirty="0" smtClean="0">
                <a:solidFill>
                  <a:schemeClr val="hlink"/>
                </a:solidFill>
              </a:rPr>
              <a:t>kbps</a:t>
            </a:r>
          </a:p>
          <a:p>
            <a:r>
              <a:rPr lang="en-US" sz="1600" dirty="0" smtClean="0">
                <a:solidFill>
                  <a:schemeClr val="hlink"/>
                </a:solidFill>
              </a:rPr>
              <a:t>HDTV is MP4</a:t>
            </a:r>
            <a:endParaRPr lang="en-US" sz="1600" dirty="0">
              <a:solidFill>
                <a:schemeClr val="hlink"/>
              </a:solidFill>
            </a:endParaRPr>
          </a:p>
        </p:txBody>
      </p:sp>
      <p:graphicFrame>
        <p:nvGraphicFramePr>
          <p:cNvPr id="101435" name="Group 1083"/>
          <p:cNvGraphicFramePr>
            <a:graphicFrameLocks noGrp="1"/>
          </p:cNvGraphicFramePr>
          <p:nvPr>
            <p:ph idx="1"/>
            <p:extLst>
              <p:ext uri="{D42A27DB-BD31-4B8C-83A1-F6EECF244321}">
                <p14:modId xmlns:p14="http://schemas.microsoft.com/office/powerpoint/2010/main" val="2814330809"/>
              </p:ext>
            </p:extLst>
          </p:nvPr>
        </p:nvGraphicFramePr>
        <p:xfrm>
          <a:off x="1371600" y="1143000"/>
          <a:ext cx="7550150" cy="3247001"/>
        </p:xfrm>
        <a:graphic>
          <a:graphicData uri="http://schemas.openxmlformats.org/drawingml/2006/table">
            <a:tbl>
              <a:tblPr/>
              <a:tblGrid>
                <a:gridCol w="3276600"/>
                <a:gridCol w="1352550"/>
                <a:gridCol w="1479550"/>
                <a:gridCol w="1441450"/>
              </a:tblGrid>
              <a:tr h="44121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Object</a:t>
                      </a:r>
                    </a:p>
                  </a:txBody>
                  <a:tcPr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Raw</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Compressed</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Lossy</a:t>
                      </a:r>
                    </a:p>
                  </a:txBody>
                  <a:tcPr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28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Text and numbers</a:t>
                      </a:r>
                    </a:p>
                  </a:txBody>
                  <a:tcPr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5 KB/page</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2.3 KB/page</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N/A</a:t>
                      </a:r>
                    </a:p>
                  </a:txBody>
                  <a:tcPr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992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Image (300 dpi, 24-bit color, 4 x 6 in.) 1958 x 1128</a:t>
                      </a:r>
                    </a:p>
                  </a:txBody>
                  <a:tcPr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6.32 MB</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2.4 MB</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78 – 245 KB</a:t>
                      </a:r>
                    </a:p>
                  </a:txBody>
                  <a:tcPr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2805">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Sound (44.1 KHz stereo)</a:t>
                      </a:r>
                    </a:p>
                  </a:txBody>
                  <a:tcPr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352 KB/sec</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170 KB/sec</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0.01 KB/sec</a:t>
                      </a:r>
                    </a:p>
                  </a:txBody>
                  <a:tcPr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992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Video (DV 720 x 480 at 29.97 fps, stereo)</a:t>
                      </a:r>
                    </a:p>
                  </a:txBody>
                  <a:tcPr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25 MB/sec</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3.7 MB/sec</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 MB/sec</a:t>
                      </a:r>
                    </a:p>
                  </a:txBody>
                  <a:tcPr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9924">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HDTV (1080p: 1920 x 1080) (MP4)</a:t>
                      </a:r>
                    </a:p>
                  </a:txBody>
                  <a:tcPr marT="45709" marB="4570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6.8 GB/min</a:t>
                      </a: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1.5 MB/sec</a:t>
                      </a:r>
                    </a:p>
                  </a:txBody>
                  <a:tcPr marT="45709" marB="45709"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Rectangle 1"/>
          <p:cNvSpPr/>
          <p:nvPr/>
        </p:nvSpPr>
        <p:spPr>
          <a:xfrm>
            <a:off x="1295400" y="5943600"/>
            <a:ext cx="7239000" cy="584775"/>
          </a:xfrm>
          <a:prstGeom prst="rect">
            <a:avLst/>
          </a:prstGeom>
        </p:spPr>
        <p:txBody>
          <a:bodyPr wrap="square">
            <a:spAutoFit/>
          </a:bodyPr>
          <a:lstStyle/>
          <a:p>
            <a:r>
              <a:rPr lang="en-US" sz="1600" dirty="0" smtClean="0"/>
              <a:t>HDTV: http</a:t>
            </a:r>
            <a:r>
              <a:rPr lang="en-US" sz="1600" dirty="0"/>
              <a:t>://www.microsoft.com/windows/windowsmedia/howto/articles</a:t>
            </a:r>
            <a:r>
              <a:rPr lang="en-US" sz="1600" dirty="0" smtClean="0"/>
              <a:t>/ understandinghdformats.aspx</a:t>
            </a:r>
            <a:endParaRPr lang="en-US" sz="1600" dirty="0"/>
          </a:p>
        </p:txBody>
      </p:sp>
    </p:spTree>
    <p:extLst>
      <p:ext uri="{BB962C8B-B14F-4D97-AF65-F5344CB8AC3E}">
        <p14:creationId xmlns:p14="http://schemas.microsoft.com/office/powerpoint/2010/main" val="3239487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smtClean="0"/>
              <a:t>Data Compression</a:t>
            </a:r>
          </a:p>
        </p:txBody>
      </p:sp>
      <p:pic>
        <p:nvPicPr>
          <p:cNvPr id="409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3812"/>
            <a:ext cx="6858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64" name="Text Box 8"/>
          <p:cNvSpPr txBox="1">
            <a:spLocks noChangeArrowheads="1"/>
          </p:cNvSpPr>
          <p:nvPr/>
        </p:nvSpPr>
        <p:spPr bwMode="auto">
          <a:xfrm>
            <a:off x="1905000" y="4037012"/>
            <a:ext cx="6781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Storing every single pixel requires a huge amount of space. Compression looks for patterns. For example, instead of storing 1000 black dots in a row, it is much shorter to store a note that says 1000 black dots come next.</a:t>
            </a:r>
          </a:p>
        </p:txBody>
      </p:sp>
      <p:sp>
        <p:nvSpPr>
          <p:cNvPr id="40965" name="Text Box 9"/>
          <p:cNvSpPr txBox="1">
            <a:spLocks noChangeArrowheads="1"/>
          </p:cNvSpPr>
          <p:nvPr/>
        </p:nvSpPr>
        <p:spPr bwMode="auto">
          <a:xfrm>
            <a:off x="1905000" y="5332412"/>
            <a:ext cx="6477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t>The JPEG standard supports lossy compression, which matches patterns if they are close—saving more space, but reducing quality.</a:t>
            </a:r>
          </a:p>
        </p:txBody>
      </p:sp>
    </p:spTree>
    <p:extLst>
      <p:ext uri="{BB962C8B-B14F-4D97-AF65-F5344CB8AC3E}">
        <p14:creationId xmlns:p14="http://schemas.microsoft.com/office/powerpoint/2010/main" val="1865152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1028"/>
          <p:cNvSpPr>
            <a:spLocks noGrp="1" noChangeArrowheads="1"/>
          </p:cNvSpPr>
          <p:nvPr>
            <p:ph type="title"/>
          </p:nvPr>
        </p:nvSpPr>
        <p:spPr/>
        <p:txBody>
          <a:bodyPr/>
          <a:lstStyle/>
          <a:p>
            <a:r>
              <a:rPr lang="en-US" smtClean="0"/>
              <a:t>Virtual Reality</a:t>
            </a:r>
          </a:p>
        </p:txBody>
      </p:sp>
      <p:sp>
        <p:nvSpPr>
          <p:cNvPr id="41987" name="Rectangle 1029"/>
          <p:cNvSpPr>
            <a:spLocks noGrp="1" noChangeArrowheads="1"/>
          </p:cNvSpPr>
          <p:nvPr>
            <p:ph type="body" idx="1"/>
          </p:nvPr>
        </p:nvSpPr>
        <p:spPr/>
        <p:txBody>
          <a:bodyPr>
            <a:normAutofit fontScale="92500" lnSpcReduction="10000"/>
          </a:bodyPr>
          <a:lstStyle/>
          <a:p>
            <a:r>
              <a:rPr lang="en-US" smtClean="0"/>
              <a:t>Hardware</a:t>
            </a:r>
          </a:p>
          <a:p>
            <a:pPr lvl="1"/>
            <a:r>
              <a:rPr lang="en-US" smtClean="0"/>
              <a:t>Output</a:t>
            </a:r>
          </a:p>
          <a:p>
            <a:pPr lvl="2"/>
            <a:r>
              <a:rPr lang="en-US" sz="1800" smtClean="0"/>
              <a:t>3-D video</a:t>
            </a:r>
          </a:p>
          <a:p>
            <a:pPr lvl="2"/>
            <a:r>
              <a:rPr lang="en-US" sz="1800" smtClean="0"/>
              <a:t>Goggles</a:t>
            </a:r>
          </a:p>
          <a:p>
            <a:pPr lvl="2"/>
            <a:r>
              <a:rPr lang="en-US" sz="1800" smtClean="0"/>
              <a:t>3-D sound</a:t>
            </a:r>
          </a:p>
          <a:p>
            <a:pPr lvl="1"/>
            <a:r>
              <a:rPr lang="en-US" smtClean="0"/>
              <a:t>Input</a:t>
            </a:r>
          </a:p>
          <a:p>
            <a:pPr lvl="2"/>
            <a:r>
              <a:rPr lang="en-US" sz="1800" smtClean="0"/>
              <a:t>VR Glove</a:t>
            </a:r>
          </a:p>
          <a:p>
            <a:pPr lvl="2"/>
            <a:r>
              <a:rPr lang="en-US" sz="1800" smtClean="0"/>
              <a:t>Pressure suits</a:t>
            </a:r>
          </a:p>
          <a:p>
            <a:r>
              <a:rPr lang="en-US" smtClean="0"/>
              <a:t>Software</a:t>
            </a:r>
          </a:p>
          <a:p>
            <a:pPr lvl="1"/>
            <a:r>
              <a:rPr lang="en-US" smtClean="0"/>
              <a:t>Limited resolution/speed</a:t>
            </a:r>
          </a:p>
          <a:p>
            <a:pPr lvl="1"/>
            <a:r>
              <a:rPr lang="en-US" smtClean="0"/>
              <a:t>Limited business applications</a:t>
            </a:r>
          </a:p>
          <a:p>
            <a:r>
              <a:rPr lang="en-US" smtClean="0"/>
              <a:t>Potential</a:t>
            </a:r>
          </a:p>
        </p:txBody>
      </p:sp>
    </p:spTree>
    <p:extLst>
      <p:ext uri="{BB962C8B-B14F-4D97-AF65-F5344CB8AC3E}">
        <p14:creationId xmlns:p14="http://schemas.microsoft.com/office/powerpoint/2010/main" val="25192626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2"/>
          <p:cNvSpPr>
            <a:spLocks noGrp="1" noChangeArrowheads="1"/>
          </p:cNvSpPr>
          <p:nvPr>
            <p:ph type="title"/>
          </p:nvPr>
        </p:nvSpPr>
        <p:spPr/>
        <p:txBody>
          <a:bodyPr/>
          <a:lstStyle/>
          <a:p>
            <a:r>
              <a:rPr lang="en-US" smtClean="0"/>
              <a:t>Changing Technology Selections</a:t>
            </a:r>
          </a:p>
        </p:txBody>
      </p:sp>
      <p:pic>
        <p:nvPicPr>
          <p:cNvPr id="24579" name="Picture 15" descr="p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90650"/>
            <a:ext cx="12477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6" descr="p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14650"/>
            <a:ext cx="135731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8" descr="PC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95450"/>
            <a:ext cx="19907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24"/>
          <p:cNvSpPr txBox="1">
            <a:spLocks noChangeArrowheads="1"/>
          </p:cNvSpPr>
          <p:nvPr/>
        </p:nvSpPr>
        <p:spPr bwMode="auto">
          <a:xfrm>
            <a:off x="1676400" y="123825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Desktop: $400-2,000</a:t>
            </a:r>
          </a:p>
        </p:txBody>
      </p:sp>
      <p:sp>
        <p:nvSpPr>
          <p:cNvPr id="24586" name="Text Box 26"/>
          <p:cNvSpPr txBox="1">
            <a:spLocks noChangeArrowheads="1"/>
          </p:cNvSpPr>
          <p:nvPr/>
        </p:nvSpPr>
        <p:spPr bwMode="auto">
          <a:xfrm>
            <a:off x="1295400" y="2609850"/>
            <a:ext cx="212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Laptop:$600-2,000</a:t>
            </a:r>
          </a:p>
        </p:txBody>
      </p:sp>
      <p:sp>
        <p:nvSpPr>
          <p:cNvPr id="24588" name="Text Box 29"/>
          <p:cNvSpPr txBox="1">
            <a:spLocks noChangeArrowheads="1"/>
          </p:cNvSpPr>
          <p:nvPr/>
        </p:nvSpPr>
        <p:spPr bwMode="auto">
          <a:xfrm>
            <a:off x="6477000" y="3371850"/>
            <a:ext cx="2031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t>Tablet</a:t>
            </a:r>
            <a:r>
              <a:rPr lang="en-US" sz="1800" dirty="0" smtClean="0"/>
              <a:t>:$500-2,000</a:t>
            </a:r>
            <a:endParaRPr lang="en-US" sz="1800" dirty="0"/>
          </a:p>
        </p:txBody>
      </p:sp>
      <p:sp>
        <p:nvSpPr>
          <p:cNvPr id="24589" name="Text Box 30"/>
          <p:cNvSpPr txBox="1">
            <a:spLocks noChangeArrowheads="1"/>
          </p:cNvSpPr>
          <p:nvPr/>
        </p:nvSpPr>
        <p:spPr bwMode="auto">
          <a:xfrm>
            <a:off x="5105400" y="1390650"/>
            <a:ext cx="286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Workstation: $2,000-7,000</a:t>
            </a:r>
          </a:p>
        </p:txBody>
      </p:sp>
      <p:sp>
        <p:nvSpPr>
          <p:cNvPr id="24590" name="Text Box 32"/>
          <p:cNvSpPr txBox="1">
            <a:spLocks noChangeArrowheads="1"/>
          </p:cNvSpPr>
          <p:nvPr/>
        </p:nvSpPr>
        <p:spPr bwMode="auto">
          <a:xfrm>
            <a:off x="4953000" y="4972050"/>
            <a:ext cx="32431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smtClean="0"/>
              <a:t>Super computer: </a:t>
            </a:r>
            <a:r>
              <a:rPr lang="en-US" sz="1800" dirty="0"/>
              <a:t>$</a:t>
            </a:r>
            <a:r>
              <a:rPr lang="en-US" sz="1800" dirty="0" smtClean="0"/>
              <a:t>1,000,000</a:t>
            </a:r>
            <a:r>
              <a:rPr lang="en-US" sz="1800" dirty="0"/>
              <a:t>+</a:t>
            </a:r>
          </a:p>
        </p:txBody>
      </p:sp>
      <p:sp>
        <p:nvSpPr>
          <p:cNvPr id="24592" name="Text Box 35"/>
          <p:cNvSpPr txBox="1">
            <a:spLocks noChangeArrowheads="1"/>
          </p:cNvSpPr>
          <p:nvPr/>
        </p:nvSpPr>
        <p:spPr bwMode="auto">
          <a:xfrm>
            <a:off x="1219200" y="4514850"/>
            <a:ext cx="2228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t>Enterprise Server: </a:t>
            </a:r>
          </a:p>
          <a:p>
            <a:r>
              <a:rPr lang="en-US" sz="1800" dirty="0"/>
              <a:t>$10,000-$1,000,000</a:t>
            </a:r>
          </a:p>
        </p:txBody>
      </p:sp>
      <p:sp>
        <p:nvSpPr>
          <p:cNvPr id="24594" name="Text Box 37"/>
          <p:cNvSpPr txBox="1">
            <a:spLocks noChangeArrowheads="1"/>
          </p:cNvSpPr>
          <p:nvPr/>
        </p:nvSpPr>
        <p:spPr bwMode="auto">
          <a:xfrm>
            <a:off x="3810000" y="337185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Cell phone:$200-700</a:t>
            </a:r>
          </a:p>
        </p:txBody>
      </p:sp>
      <p:pic>
        <p:nvPicPr>
          <p:cNvPr id="19460" name="Picture 4" descr="D:\Books\MISBook\Images\Photos\Xoo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619" y="3794320"/>
            <a:ext cx="2619059" cy="1041205"/>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D:\Books\MISBook\Images\Photos\AppleiPhon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0519" y="3754423"/>
            <a:ext cx="1604962" cy="820551"/>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D:\Books\MISBook\Images\Photos\HPBlad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5994" y="5157625"/>
            <a:ext cx="1635261" cy="1196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6300" y="5884920"/>
            <a:ext cx="468398" cy="338554"/>
          </a:xfrm>
          <a:prstGeom prst="rect">
            <a:avLst/>
          </a:prstGeom>
          <a:noFill/>
        </p:spPr>
        <p:txBody>
          <a:bodyPr wrap="none" rtlCol="0">
            <a:spAutoFit/>
          </a:bodyPr>
          <a:lstStyle/>
          <a:p>
            <a:r>
              <a:rPr lang="en-US" sz="1600" dirty="0" smtClean="0">
                <a:solidFill>
                  <a:srgbClr val="FF0000"/>
                </a:solidFill>
              </a:rPr>
              <a:t>HP</a:t>
            </a:r>
            <a:endParaRPr lang="en-US" sz="1600" dirty="0">
              <a:solidFill>
                <a:srgbClr val="FF0000"/>
              </a:solidFill>
            </a:endParaRPr>
          </a:p>
        </p:txBody>
      </p:sp>
      <p:sp>
        <p:nvSpPr>
          <p:cNvPr id="23" name="TextBox 22"/>
          <p:cNvSpPr txBox="1"/>
          <p:nvPr/>
        </p:nvSpPr>
        <p:spPr>
          <a:xfrm>
            <a:off x="5198303" y="3689677"/>
            <a:ext cx="707245" cy="338554"/>
          </a:xfrm>
          <a:prstGeom prst="rect">
            <a:avLst/>
          </a:prstGeom>
          <a:noFill/>
        </p:spPr>
        <p:txBody>
          <a:bodyPr wrap="none" rtlCol="0">
            <a:spAutoFit/>
          </a:bodyPr>
          <a:lstStyle/>
          <a:p>
            <a:r>
              <a:rPr lang="en-US" sz="1600" dirty="0" smtClean="0">
                <a:solidFill>
                  <a:srgbClr val="FF0000"/>
                </a:solidFill>
              </a:rPr>
              <a:t>Apple</a:t>
            </a:r>
            <a:endParaRPr lang="en-US" sz="1600" dirty="0">
              <a:solidFill>
                <a:srgbClr val="FF0000"/>
              </a:solidFill>
            </a:endParaRPr>
          </a:p>
        </p:txBody>
      </p:sp>
      <p:sp>
        <p:nvSpPr>
          <p:cNvPr id="24" name="TextBox 23"/>
          <p:cNvSpPr txBox="1"/>
          <p:nvPr/>
        </p:nvSpPr>
        <p:spPr>
          <a:xfrm>
            <a:off x="7900433" y="4477245"/>
            <a:ext cx="982961" cy="338554"/>
          </a:xfrm>
          <a:prstGeom prst="rect">
            <a:avLst/>
          </a:prstGeom>
          <a:noFill/>
        </p:spPr>
        <p:txBody>
          <a:bodyPr wrap="none" rtlCol="0">
            <a:spAutoFit/>
          </a:bodyPr>
          <a:lstStyle/>
          <a:p>
            <a:r>
              <a:rPr lang="en-US" sz="1600" dirty="0" smtClean="0">
                <a:solidFill>
                  <a:srgbClr val="FF0000"/>
                </a:solidFill>
              </a:rPr>
              <a:t>Motorola</a:t>
            </a:r>
            <a:endParaRPr lang="en-US" sz="1600" dirty="0">
              <a:solidFill>
                <a:srgbClr val="FF0000"/>
              </a:solidFill>
            </a:endParaRPr>
          </a:p>
        </p:txBody>
      </p:sp>
      <p:sp>
        <p:nvSpPr>
          <p:cNvPr id="25" name="TextBox 24"/>
          <p:cNvSpPr txBox="1"/>
          <p:nvPr/>
        </p:nvSpPr>
        <p:spPr>
          <a:xfrm>
            <a:off x="7543643" y="2177633"/>
            <a:ext cx="1337226" cy="338554"/>
          </a:xfrm>
          <a:prstGeom prst="rect">
            <a:avLst/>
          </a:prstGeom>
          <a:noFill/>
        </p:spPr>
        <p:txBody>
          <a:bodyPr wrap="none" rtlCol="0">
            <a:spAutoFit/>
          </a:bodyPr>
          <a:lstStyle/>
          <a:p>
            <a:r>
              <a:rPr lang="en-US" sz="1600" dirty="0" smtClean="0">
                <a:solidFill>
                  <a:srgbClr val="FF0000"/>
                </a:solidFill>
              </a:rPr>
              <a:t>Sun (extinct)</a:t>
            </a:r>
            <a:endParaRPr lang="en-US" sz="1600" dirty="0">
              <a:solidFill>
                <a:srgbClr val="FF0000"/>
              </a:solidFill>
            </a:endParaRPr>
          </a:p>
        </p:txBody>
      </p:sp>
      <p:pic>
        <p:nvPicPr>
          <p:cNvPr id="19463" name="Picture 7" descr="D:\Books\MISBook\Images\Photos\Cray201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1344" y="5338763"/>
            <a:ext cx="1833173" cy="120868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926166" y="5710845"/>
            <a:ext cx="617477" cy="338554"/>
          </a:xfrm>
          <a:prstGeom prst="rect">
            <a:avLst/>
          </a:prstGeom>
          <a:noFill/>
        </p:spPr>
        <p:txBody>
          <a:bodyPr wrap="none" rtlCol="0">
            <a:spAutoFit/>
          </a:bodyPr>
          <a:lstStyle/>
          <a:p>
            <a:r>
              <a:rPr lang="en-US" sz="1600" dirty="0" smtClean="0">
                <a:solidFill>
                  <a:srgbClr val="FF0000"/>
                </a:solidFill>
              </a:rPr>
              <a:t>Cray</a:t>
            </a:r>
            <a:endParaRPr lang="en-US" sz="1600" dirty="0">
              <a:solidFill>
                <a:srgbClr val="FF0000"/>
              </a:solidFill>
            </a:endParaRPr>
          </a:p>
        </p:txBody>
      </p:sp>
    </p:spTree>
    <p:extLst>
      <p:ext uri="{BB962C8B-B14F-4D97-AF65-F5344CB8AC3E}">
        <p14:creationId xmlns:p14="http://schemas.microsoft.com/office/powerpoint/2010/main" val="36221344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141413" y="5029200"/>
            <a:ext cx="754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1600"/>
              <a:t>Workers at LISITT (Laboratorio Integrado de Sistemas Inteligentes y Tecnologias de la informacion en Trafico) have developed a virtual reality driving simulator (SIRCA) to evaluate driver learning and road safety.</a:t>
            </a:r>
          </a:p>
        </p:txBody>
      </p:sp>
      <p:pic>
        <p:nvPicPr>
          <p:cNvPr id="43011" name="Picture 4"/>
          <p:cNvPicPr>
            <a:picLocks noChangeArrowheads="1"/>
          </p:cNvPicPr>
          <p:nvPr/>
        </p:nvPicPr>
        <p:blipFill>
          <a:blip r:embed="rId2">
            <a:extLst>
              <a:ext uri="{28A0092B-C50C-407E-A947-70E740481C1C}">
                <a14:useLocalDpi xmlns:a14="http://schemas.microsoft.com/office/drawing/2010/main" val="0"/>
              </a:ext>
            </a:extLst>
          </a:blip>
          <a:srcRect l="2989" t="4790" b="9740"/>
          <a:stretch>
            <a:fillRect/>
          </a:stretch>
        </p:blipFill>
        <p:spPr bwMode="auto">
          <a:xfrm>
            <a:off x="2328863" y="1762125"/>
            <a:ext cx="46228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5"/>
          <p:cNvSpPr>
            <a:spLocks noGrp="1" noChangeArrowheads="1"/>
          </p:cNvSpPr>
          <p:nvPr>
            <p:ph type="title"/>
          </p:nvPr>
        </p:nvSpPr>
        <p:spPr/>
        <p:txBody>
          <a:bodyPr/>
          <a:lstStyle/>
          <a:p>
            <a:r>
              <a:rPr lang="en-US" smtClean="0"/>
              <a:t>Virtual Reality Photo</a:t>
            </a:r>
          </a:p>
        </p:txBody>
      </p:sp>
    </p:spTree>
    <p:extLst>
      <p:ext uri="{BB962C8B-B14F-4D97-AF65-F5344CB8AC3E}">
        <p14:creationId xmlns:p14="http://schemas.microsoft.com/office/powerpoint/2010/main" val="110388453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1733550" y="10668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hlink"/>
                </a:solidFill>
              </a:rPr>
              <a:t>Input</a:t>
            </a:r>
          </a:p>
        </p:txBody>
      </p:sp>
      <p:sp>
        <p:nvSpPr>
          <p:cNvPr id="7173" name="Rectangle 4"/>
          <p:cNvSpPr>
            <a:spLocks noChangeArrowheads="1"/>
          </p:cNvSpPr>
          <p:nvPr/>
        </p:nvSpPr>
        <p:spPr bwMode="auto">
          <a:xfrm>
            <a:off x="4191000" y="106680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hlink"/>
                </a:solidFill>
              </a:rPr>
              <a:t>Process</a:t>
            </a:r>
          </a:p>
        </p:txBody>
      </p:sp>
      <p:sp>
        <p:nvSpPr>
          <p:cNvPr id="7174" name="Rectangle 5"/>
          <p:cNvSpPr>
            <a:spLocks noChangeArrowheads="1"/>
          </p:cNvSpPr>
          <p:nvPr/>
        </p:nvSpPr>
        <p:spPr bwMode="auto">
          <a:xfrm>
            <a:off x="6457950" y="1066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hlink"/>
                </a:solidFill>
              </a:rPr>
              <a:t>Output</a:t>
            </a:r>
          </a:p>
        </p:txBody>
      </p:sp>
      <p:sp>
        <p:nvSpPr>
          <p:cNvPr id="7175" name="Rectangle 8"/>
          <p:cNvSpPr>
            <a:spLocks noChangeArrowheads="1"/>
          </p:cNvSpPr>
          <p:nvPr/>
        </p:nvSpPr>
        <p:spPr bwMode="auto">
          <a:xfrm>
            <a:off x="4495800" y="3733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hlink"/>
                </a:solidFill>
              </a:rPr>
              <a:t>Secondary</a:t>
            </a:r>
          </a:p>
          <a:p>
            <a:r>
              <a:rPr lang="en-US" sz="1800">
                <a:solidFill>
                  <a:schemeClr val="hlink"/>
                </a:solidFill>
              </a:rPr>
              <a:t>storage</a:t>
            </a:r>
          </a:p>
        </p:txBody>
      </p:sp>
      <p:sp>
        <p:nvSpPr>
          <p:cNvPr id="7176" name="Rectangle 17"/>
          <p:cNvSpPr>
            <a:spLocks noChangeArrowheads="1"/>
          </p:cNvSpPr>
          <p:nvPr/>
        </p:nvSpPr>
        <p:spPr bwMode="auto">
          <a:xfrm>
            <a:off x="6934200" y="2667000"/>
            <a:ext cx="2057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t>• Video monitor</a:t>
            </a:r>
          </a:p>
          <a:p>
            <a:r>
              <a:rPr lang="en-US" sz="1600"/>
              <a:t>• Printer</a:t>
            </a:r>
          </a:p>
          <a:p>
            <a:r>
              <a:rPr lang="en-US" sz="1600"/>
              <a:t>• Plotter</a:t>
            </a:r>
          </a:p>
          <a:p>
            <a:r>
              <a:rPr lang="en-US" sz="1600"/>
              <a:t>• Process control</a:t>
            </a:r>
          </a:p>
          <a:p>
            <a:r>
              <a:rPr lang="en-US" sz="1600"/>
              <a:t>• Voice output</a:t>
            </a:r>
          </a:p>
          <a:p>
            <a:r>
              <a:rPr lang="en-US" sz="1600"/>
              <a:t>• Music synthesizers</a:t>
            </a:r>
          </a:p>
          <a:p>
            <a:r>
              <a:rPr lang="en-US" sz="1600"/>
              <a:t>• Other computers</a:t>
            </a:r>
          </a:p>
        </p:txBody>
      </p:sp>
      <p:sp>
        <p:nvSpPr>
          <p:cNvPr id="7177" name="Rectangle 18"/>
          <p:cNvSpPr>
            <a:spLocks noChangeArrowheads="1"/>
          </p:cNvSpPr>
          <p:nvPr/>
        </p:nvSpPr>
        <p:spPr bwMode="auto">
          <a:xfrm>
            <a:off x="4419600" y="4419600"/>
            <a:ext cx="1905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t>•  Magnetic Disk</a:t>
            </a:r>
          </a:p>
          <a:p>
            <a:r>
              <a:rPr lang="en-US" sz="1600"/>
              <a:t>•  Floppy Disk</a:t>
            </a:r>
          </a:p>
          <a:p>
            <a:r>
              <a:rPr lang="en-US" sz="1600"/>
              <a:t>•  Optical Disk</a:t>
            </a:r>
          </a:p>
          <a:p>
            <a:r>
              <a:rPr lang="en-US" sz="1600"/>
              <a:t>•  Tape Drive</a:t>
            </a:r>
          </a:p>
          <a:p>
            <a:r>
              <a:rPr lang="en-US" sz="1600"/>
              <a:t>•  USB Drive</a:t>
            </a:r>
          </a:p>
        </p:txBody>
      </p:sp>
      <p:sp>
        <p:nvSpPr>
          <p:cNvPr id="7178" name="Rectangle 19"/>
          <p:cNvSpPr>
            <a:spLocks noChangeArrowheads="1"/>
          </p:cNvSpPr>
          <p:nvPr/>
        </p:nvSpPr>
        <p:spPr bwMode="auto">
          <a:xfrm>
            <a:off x="3581400" y="2667000"/>
            <a:ext cx="2286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t>•  Processor</a:t>
            </a:r>
          </a:p>
          <a:p>
            <a:r>
              <a:rPr lang="en-US" sz="1600"/>
              <a:t>•  RAM</a:t>
            </a:r>
          </a:p>
          <a:p>
            <a:r>
              <a:rPr lang="en-US" sz="1600"/>
              <a:t>•  Device controllers</a:t>
            </a:r>
          </a:p>
        </p:txBody>
      </p:sp>
      <p:sp>
        <p:nvSpPr>
          <p:cNvPr id="7179" name="Rectangle 20"/>
          <p:cNvSpPr>
            <a:spLocks noChangeArrowheads="1"/>
          </p:cNvSpPr>
          <p:nvPr/>
        </p:nvSpPr>
        <p:spPr bwMode="auto">
          <a:xfrm>
            <a:off x="1371600" y="2667000"/>
            <a:ext cx="2057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t>• Keyboard</a:t>
            </a:r>
          </a:p>
          <a:p>
            <a:r>
              <a:rPr lang="en-US" sz="1600"/>
              <a:t>• Mouse</a:t>
            </a:r>
          </a:p>
          <a:p>
            <a:r>
              <a:rPr lang="en-US" sz="1600"/>
              <a:t>• Optical scanner</a:t>
            </a:r>
          </a:p>
          <a:p>
            <a:r>
              <a:rPr lang="en-US" sz="1600"/>
              <a:t>• Voice input</a:t>
            </a:r>
          </a:p>
          <a:p>
            <a:r>
              <a:rPr lang="en-US" sz="1600"/>
              <a:t>• Bar code</a:t>
            </a:r>
          </a:p>
          <a:p>
            <a:r>
              <a:rPr lang="en-US" sz="1600"/>
              <a:t>• Touch screen</a:t>
            </a:r>
          </a:p>
          <a:p>
            <a:r>
              <a:rPr lang="en-US" sz="1600"/>
              <a:t>• Light pen</a:t>
            </a:r>
          </a:p>
          <a:p>
            <a:r>
              <a:rPr lang="en-US" sz="1600"/>
              <a:t>• MICR</a:t>
            </a:r>
          </a:p>
          <a:p>
            <a:r>
              <a:rPr lang="en-US" sz="1600"/>
              <a:t>• Magnetic strips</a:t>
            </a:r>
          </a:p>
          <a:p>
            <a:r>
              <a:rPr lang="en-US" sz="1600"/>
              <a:t>• Card reader</a:t>
            </a:r>
          </a:p>
          <a:p>
            <a:r>
              <a:rPr lang="en-US" sz="1600"/>
              <a:t>• Other computers</a:t>
            </a:r>
          </a:p>
        </p:txBody>
      </p:sp>
      <p:sp>
        <p:nvSpPr>
          <p:cNvPr id="7180" name="Rectangle 24"/>
          <p:cNvSpPr>
            <a:spLocks noGrp="1" noChangeArrowheads="1"/>
          </p:cNvSpPr>
          <p:nvPr>
            <p:ph type="title"/>
          </p:nvPr>
        </p:nvSpPr>
        <p:spPr/>
        <p:txBody>
          <a:bodyPr/>
          <a:lstStyle/>
          <a:p>
            <a:r>
              <a:rPr lang="en-US" smtClean="0"/>
              <a:t>Computer Components</a:t>
            </a:r>
          </a:p>
        </p:txBody>
      </p:sp>
      <p:sp>
        <p:nvSpPr>
          <p:cNvPr id="7181" name="Line 30"/>
          <p:cNvSpPr>
            <a:spLocks noChangeShapeType="1"/>
          </p:cNvSpPr>
          <p:nvPr/>
        </p:nvSpPr>
        <p:spPr bwMode="auto">
          <a:xfrm>
            <a:off x="5334000" y="2590800"/>
            <a:ext cx="762000" cy="762000"/>
          </a:xfrm>
          <a:prstGeom prst="line">
            <a:avLst/>
          </a:prstGeom>
          <a:noFill/>
          <a:ln w="5715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2" name="Line 31"/>
          <p:cNvSpPr>
            <a:spLocks noChangeShapeType="1"/>
          </p:cNvSpPr>
          <p:nvPr/>
        </p:nvSpPr>
        <p:spPr bwMode="auto">
          <a:xfrm>
            <a:off x="5410200" y="2057400"/>
            <a:ext cx="838200" cy="0"/>
          </a:xfrm>
          <a:prstGeom prst="line">
            <a:avLst/>
          </a:prstGeom>
          <a:noFill/>
          <a:ln w="5715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3" name="Line 32"/>
          <p:cNvSpPr>
            <a:spLocks noChangeShapeType="1"/>
          </p:cNvSpPr>
          <p:nvPr/>
        </p:nvSpPr>
        <p:spPr bwMode="auto">
          <a:xfrm>
            <a:off x="3352800" y="2057400"/>
            <a:ext cx="838200" cy="0"/>
          </a:xfrm>
          <a:prstGeom prst="line">
            <a:avLst/>
          </a:prstGeom>
          <a:noFill/>
          <a:ln w="5715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4" name="Text Box 33"/>
          <p:cNvSpPr txBox="1">
            <a:spLocks noChangeArrowheads="1"/>
          </p:cNvSpPr>
          <p:nvPr/>
        </p:nvSpPr>
        <p:spPr bwMode="auto">
          <a:xfrm>
            <a:off x="1431925" y="2117725"/>
            <a:ext cx="2225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i="1">
                <a:solidFill>
                  <a:schemeClr val="tx2"/>
                </a:solidFill>
              </a:rPr>
              <a:t>seconds - milliseconds</a:t>
            </a:r>
          </a:p>
        </p:txBody>
      </p:sp>
      <p:sp>
        <p:nvSpPr>
          <p:cNvPr id="7185" name="Text Box 34"/>
          <p:cNvSpPr txBox="1">
            <a:spLocks noChangeArrowheads="1"/>
          </p:cNvSpPr>
          <p:nvPr/>
        </p:nvSpPr>
        <p:spPr bwMode="auto">
          <a:xfrm>
            <a:off x="4038600" y="2362200"/>
            <a:ext cx="1390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i="1">
                <a:solidFill>
                  <a:schemeClr val="tx2"/>
                </a:solidFill>
              </a:rPr>
              <a:t>nanoseconds</a:t>
            </a:r>
          </a:p>
        </p:txBody>
      </p:sp>
      <p:sp>
        <p:nvSpPr>
          <p:cNvPr id="7186" name="Text Box 35"/>
          <p:cNvSpPr txBox="1">
            <a:spLocks noChangeArrowheads="1"/>
          </p:cNvSpPr>
          <p:nvPr/>
        </p:nvSpPr>
        <p:spPr bwMode="auto">
          <a:xfrm>
            <a:off x="6781800" y="2362200"/>
            <a:ext cx="2225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i="1">
                <a:solidFill>
                  <a:schemeClr val="tx2"/>
                </a:solidFill>
              </a:rPr>
              <a:t>seconds - milliseconds</a:t>
            </a:r>
          </a:p>
        </p:txBody>
      </p:sp>
      <p:sp>
        <p:nvSpPr>
          <p:cNvPr id="7187" name="Text Box 36"/>
          <p:cNvSpPr txBox="1">
            <a:spLocks noChangeArrowheads="1"/>
          </p:cNvSpPr>
          <p:nvPr/>
        </p:nvSpPr>
        <p:spPr bwMode="auto">
          <a:xfrm>
            <a:off x="5715000" y="4114800"/>
            <a:ext cx="1287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i="1">
                <a:solidFill>
                  <a:schemeClr val="tx2"/>
                </a:solidFill>
              </a:rPr>
              <a:t>milliseconds</a:t>
            </a:r>
          </a:p>
        </p:txBody>
      </p:sp>
      <p:pic>
        <p:nvPicPr>
          <p:cNvPr id="7188" name="Picture 22" descr="Computer Box (Off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9627">
            <a:off x="4435475" y="1384300"/>
            <a:ext cx="60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8" descr="Printer Laser (Offi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0"/>
            <a:ext cx="1133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1447800"/>
            <a:ext cx="80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278" name="Picture 110" descr="D:\Books\MISBook\Images\Photos\Keyboard2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25" y="1369841"/>
            <a:ext cx="1905000" cy="801221"/>
          </a:xfrm>
          <a:prstGeom prst="rect">
            <a:avLst/>
          </a:prstGeom>
          <a:noFill/>
          <a:scene3d>
            <a:camera prst="orthographicFront">
              <a:rot lat="2400000" lon="0" rev="0"/>
            </a:camera>
            <a:lightRig rig="threePt" dir="t"/>
          </a:scene3d>
          <a:extLst>
            <a:ext uri="{909E8E84-426E-40DD-AFC4-6F175D3DCCD1}">
              <a14:hiddenFill xmlns:a14="http://schemas.microsoft.com/office/drawing/2010/main">
                <a:solidFill>
                  <a:srgbClr val="FFFFFF"/>
                </a:solidFill>
              </a14:hiddenFill>
            </a:ext>
          </a:extLst>
        </p:spPr>
      </p:pic>
      <p:pic>
        <p:nvPicPr>
          <p:cNvPr id="7279" name="Picture 111" descr="C:\Users\JPost\AppData\Local\Microsoft\Windows\Temporary Internet Files\Content.IE5\PLX1F9IR\MC90023826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3326606"/>
            <a:ext cx="979241" cy="81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5409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r>
              <a:rPr lang="en-US" smtClean="0"/>
              <a:t>Basic Computer Board</a:t>
            </a:r>
          </a:p>
        </p:txBody>
      </p:sp>
      <p:pic>
        <p:nvPicPr>
          <p:cNvPr id="44035" name="Picture 5" descr="C01F12 MB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08087"/>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6"/>
          <p:cNvSpPr txBox="1">
            <a:spLocks noChangeArrowheads="1"/>
          </p:cNvSpPr>
          <p:nvPr/>
        </p:nvSpPr>
        <p:spPr bwMode="auto">
          <a:xfrm>
            <a:off x="1143000" y="4484687"/>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Power supply</a:t>
            </a:r>
          </a:p>
        </p:txBody>
      </p:sp>
      <p:sp>
        <p:nvSpPr>
          <p:cNvPr id="44037" name="Text Box 7"/>
          <p:cNvSpPr txBox="1">
            <a:spLocks noChangeArrowheads="1"/>
          </p:cNvSpPr>
          <p:nvPr/>
        </p:nvSpPr>
        <p:spPr bwMode="auto">
          <a:xfrm>
            <a:off x="685800" y="2122487"/>
            <a:ext cx="152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Processor—under the fan and heat sink</a:t>
            </a:r>
          </a:p>
        </p:txBody>
      </p:sp>
      <p:sp>
        <p:nvSpPr>
          <p:cNvPr id="44038" name="Text Box 8"/>
          <p:cNvSpPr txBox="1">
            <a:spLocks noChangeArrowheads="1"/>
          </p:cNvSpPr>
          <p:nvPr/>
        </p:nvSpPr>
        <p:spPr bwMode="auto">
          <a:xfrm>
            <a:off x="2286000" y="5780087"/>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Keyboard, video, </a:t>
            </a:r>
          </a:p>
          <a:p>
            <a:r>
              <a:rPr lang="en-US" sz="2000"/>
              <a:t>and other connectors</a:t>
            </a:r>
          </a:p>
        </p:txBody>
      </p:sp>
      <p:sp>
        <p:nvSpPr>
          <p:cNvPr id="44039" name="Text Box 9"/>
          <p:cNvSpPr txBox="1">
            <a:spLocks noChangeArrowheads="1"/>
          </p:cNvSpPr>
          <p:nvPr/>
        </p:nvSpPr>
        <p:spPr bwMode="auto">
          <a:xfrm>
            <a:off x="6781800" y="827087"/>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Disk drives</a:t>
            </a:r>
          </a:p>
        </p:txBody>
      </p:sp>
      <p:sp>
        <p:nvSpPr>
          <p:cNvPr id="44040" name="Line 10"/>
          <p:cNvSpPr>
            <a:spLocks noChangeShapeType="1"/>
          </p:cNvSpPr>
          <p:nvPr/>
        </p:nvSpPr>
        <p:spPr bwMode="auto">
          <a:xfrm flipV="1">
            <a:off x="1981200" y="4713287"/>
            <a:ext cx="609600" cy="762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41" name="Line 11"/>
          <p:cNvSpPr>
            <a:spLocks noChangeShapeType="1"/>
          </p:cNvSpPr>
          <p:nvPr/>
        </p:nvSpPr>
        <p:spPr bwMode="auto">
          <a:xfrm flipV="1">
            <a:off x="1981200" y="2960687"/>
            <a:ext cx="2514600" cy="18288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42" name="Line 12"/>
          <p:cNvSpPr>
            <a:spLocks noChangeShapeType="1"/>
          </p:cNvSpPr>
          <p:nvPr/>
        </p:nvSpPr>
        <p:spPr bwMode="auto">
          <a:xfrm>
            <a:off x="1752600" y="2732087"/>
            <a:ext cx="2362200" cy="10668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43" name="Line 13"/>
          <p:cNvSpPr>
            <a:spLocks noChangeShapeType="1"/>
          </p:cNvSpPr>
          <p:nvPr/>
        </p:nvSpPr>
        <p:spPr bwMode="auto">
          <a:xfrm flipH="1">
            <a:off x="7010400" y="1284287"/>
            <a:ext cx="457200" cy="6096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44" name="Line 14"/>
          <p:cNvSpPr>
            <a:spLocks noChangeShapeType="1"/>
          </p:cNvSpPr>
          <p:nvPr/>
        </p:nvSpPr>
        <p:spPr bwMode="auto">
          <a:xfrm>
            <a:off x="7467600" y="1284287"/>
            <a:ext cx="381000" cy="3810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45" name="Line 15"/>
          <p:cNvSpPr>
            <a:spLocks noChangeShapeType="1"/>
          </p:cNvSpPr>
          <p:nvPr/>
        </p:nvSpPr>
        <p:spPr bwMode="auto">
          <a:xfrm>
            <a:off x="7467600" y="1284287"/>
            <a:ext cx="0" cy="3810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46" name="Text Box 16"/>
          <p:cNvSpPr txBox="1">
            <a:spLocks noChangeArrowheads="1"/>
          </p:cNvSpPr>
          <p:nvPr/>
        </p:nvSpPr>
        <p:spPr bwMode="auto">
          <a:xfrm>
            <a:off x="1066800" y="1484312"/>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RAM</a:t>
            </a:r>
          </a:p>
        </p:txBody>
      </p:sp>
      <p:sp>
        <p:nvSpPr>
          <p:cNvPr id="44047" name="Line 17"/>
          <p:cNvSpPr>
            <a:spLocks noChangeShapeType="1"/>
          </p:cNvSpPr>
          <p:nvPr/>
        </p:nvSpPr>
        <p:spPr bwMode="auto">
          <a:xfrm>
            <a:off x="1905000" y="1665287"/>
            <a:ext cx="2590800" cy="17526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48" name="Text Box 18"/>
          <p:cNvSpPr txBox="1">
            <a:spLocks noChangeArrowheads="1"/>
          </p:cNvSpPr>
          <p:nvPr/>
        </p:nvSpPr>
        <p:spPr bwMode="auto">
          <a:xfrm>
            <a:off x="6934200" y="5780087"/>
            <a:ext cx="1616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Expansion slots</a:t>
            </a:r>
          </a:p>
        </p:txBody>
      </p:sp>
      <p:sp>
        <p:nvSpPr>
          <p:cNvPr id="44049" name="Line 19"/>
          <p:cNvSpPr>
            <a:spLocks noChangeShapeType="1"/>
          </p:cNvSpPr>
          <p:nvPr/>
        </p:nvSpPr>
        <p:spPr bwMode="auto">
          <a:xfrm flipV="1">
            <a:off x="3733800" y="5627687"/>
            <a:ext cx="685800" cy="3048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50" name="Line 20"/>
          <p:cNvSpPr>
            <a:spLocks noChangeShapeType="1"/>
          </p:cNvSpPr>
          <p:nvPr/>
        </p:nvSpPr>
        <p:spPr bwMode="auto">
          <a:xfrm flipV="1">
            <a:off x="7239000" y="4941887"/>
            <a:ext cx="152400" cy="9906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51" name="Line 21"/>
          <p:cNvSpPr>
            <a:spLocks noChangeShapeType="1"/>
          </p:cNvSpPr>
          <p:nvPr/>
        </p:nvSpPr>
        <p:spPr bwMode="auto">
          <a:xfrm flipH="1" flipV="1">
            <a:off x="6705600" y="4941887"/>
            <a:ext cx="533400" cy="9906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52" name="Text Box 22"/>
          <p:cNvSpPr txBox="1">
            <a:spLocks noChangeArrowheads="1"/>
          </p:cNvSpPr>
          <p:nvPr/>
        </p:nvSpPr>
        <p:spPr bwMode="auto">
          <a:xfrm>
            <a:off x="2803430" y="76200"/>
            <a:ext cx="1622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Motherboard</a:t>
            </a:r>
          </a:p>
        </p:txBody>
      </p:sp>
      <p:sp>
        <p:nvSpPr>
          <p:cNvPr id="44053" name="Line 23"/>
          <p:cNvSpPr>
            <a:spLocks noChangeShapeType="1"/>
          </p:cNvSpPr>
          <p:nvPr/>
        </p:nvSpPr>
        <p:spPr bwMode="auto">
          <a:xfrm>
            <a:off x="3886200" y="979487"/>
            <a:ext cx="1981200" cy="21336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54" name="Text Box 24"/>
          <p:cNvSpPr txBox="1">
            <a:spLocks noChangeArrowheads="1"/>
          </p:cNvSpPr>
          <p:nvPr/>
        </p:nvSpPr>
        <p:spPr bwMode="auto">
          <a:xfrm>
            <a:off x="8366125" y="175260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IDE</a:t>
            </a:r>
          </a:p>
        </p:txBody>
      </p:sp>
      <p:sp>
        <p:nvSpPr>
          <p:cNvPr id="44055" name="Line 25"/>
          <p:cNvSpPr>
            <a:spLocks noChangeShapeType="1"/>
          </p:cNvSpPr>
          <p:nvPr/>
        </p:nvSpPr>
        <p:spPr bwMode="auto">
          <a:xfrm flipH="1">
            <a:off x="6934200" y="1970087"/>
            <a:ext cx="1524000" cy="10668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56" name="Text Box 26"/>
          <p:cNvSpPr txBox="1">
            <a:spLocks noChangeArrowheads="1"/>
          </p:cNvSpPr>
          <p:nvPr/>
        </p:nvSpPr>
        <p:spPr bwMode="auto">
          <a:xfrm>
            <a:off x="8218488" y="2474912"/>
            <a:ext cx="849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SATA</a:t>
            </a:r>
          </a:p>
        </p:txBody>
      </p:sp>
      <p:sp>
        <p:nvSpPr>
          <p:cNvPr id="44057" name="Line 27"/>
          <p:cNvSpPr>
            <a:spLocks noChangeShapeType="1"/>
          </p:cNvSpPr>
          <p:nvPr/>
        </p:nvSpPr>
        <p:spPr bwMode="auto">
          <a:xfrm flipH="1">
            <a:off x="7086600" y="2732087"/>
            <a:ext cx="1371600" cy="6096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58" name="Text Box 28"/>
          <p:cNvSpPr txBox="1">
            <a:spLocks noChangeArrowheads="1"/>
          </p:cNvSpPr>
          <p:nvPr/>
        </p:nvSpPr>
        <p:spPr bwMode="auto">
          <a:xfrm>
            <a:off x="5241925" y="5791200"/>
            <a:ext cx="17351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dirty="0"/>
              <a:t>Graphics</a:t>
            </a:r>
          </a:p>
          <a:p>
            <a:r>
              <a:rPr lang="en-US" sz="2000" dirty="0"/>
              <a:t>Onboard and </a:t>
            </a:r>
          </a:p>
          <a:p>
            <a:r>
              <a:rPr lang="en-US" sz="2000" dirty="0"/>
              <a:t>external</a:t>
            </a:r>
          </a:p>
        </p:txBody>
      </p:sp>
      <p:sp>
        <p:nvSpPr>
          <p:cNvPr id="44059" name="Line 29"/>
          <p:cNvSpPr>
            <a:spLocks noChangeShapeType="1"/>
          </p:cNvSpPr>
          <p:nvPr/>
        </p:nvSpPr>
        <p:spPr bwMode="auto">
          <a:xfrm flipV="1">
            <a:off x="5715000" y="4408487"/>
            <a:ext cx="0" cy="17526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4060" name="Freeform 32"/>
          <p:cNvSpPr>
            <a:spLocks/>
          </p:cNvSpPr>
          <p:nvPr/>
        </p:nvSpPr>
        <p:spPr bwMode="auto">
          <a:xfrm>
            <a:off x="6096000" y="4484687"/>
            <a:ext cx="533400" cy="2133600"/>
          </a:xfrm>
          <a:custGeom>
            <a:avLst/>
            <a:gdLst>
              <a:gd name="T0" fmla="*/ 152400 w 336"/>
              <a:gd name="T1" fmla="*/ 2133600 h 1344"/>
              <a:gd name="T2" fmla="*/ 533400 w 336"/>
              <a:gd name="T3" fmla="*/ 1524000 h 1344"/>
              <a:gd name="T4" fmla="*/ 0 w 336"/>
              <a:gd name="T5" fmla="*/ 0 h 1344"/>
              <a:gd name="T6" fmla="*/ 0 60000 65536"/>
              <a:gd name="T7" fmla="*/ 0 60000 65536"/>
              <a:gd name="T8" fmla="*/ 0 60000 65536"/>
              <a:gd name="T9" fmla="*/ 0 w 336"/>
              <a:gd name="T10" fmla="*/ 0 h 1344"/>
              <a:gd name="T11" fmla="*/ 336 w 336"/>
              <a:gd name="T12" fmla="*/ 1344 h 1344"/>
            </a:gdLst>
            <a:ahLst/>
            <a:cxnLst>
              <a:cxn ang="T6">
                <a:pos x="T0" y="T1"/>
              </a:cxn>
              <a:cxn ang="T7">
                <a:pos x="T2" y="T3"/>
              </a:cxn>
              <a:cxn ang="T8">
                <a:pos x="T4" y="T5"/>
              </a:cxn>
            </a:cxnLst>
            <a:rect l="T9" t="T10" r="T11" b="T12"/>
            <a:pathLst>
              <a:path w="336" h="1344">
                <a:moveTo>
                  <a:pt x="96" y="1344"/>
                </a:moveTo>
                <a:lnTo>
                  <a:pt x="336" y="960"/>
                </a:lnTo>
                <a:lnTo>
                  <a:pt x="0" y="0"/>
                </a:lnTo>
              </a:path>
            </a:pathLst>
          </a:custGeom>
          <a:noFill/>
          <a:ln w="12700">
            <a:solidFill>
              <a:srgbClr val="66FF33"/>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1" name="Line 33"/>
          <p:cNvSpPr>
            <a:spLocks noChangeShapeType="1"/>
          </p:cNvSpPr>
          <p:nvPr/>
        </p:nvSpPr>
        <p:spPr bwMode="auto">
          <a:xfrm>
            <a:off x="1981200" y="4789487"/>
            <a:ext cx="3200400" cy="228600"/>
          </a:xfrm>
          <a:prstGeom prst="line">
            <a:avLst/>
          </a:prstGeom>
          <a:noFill/>
          <a:ln w="12700">
            <a:solidFill>
              <a:srgbClr val="66FF33"/>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92960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Size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Processor and RAM internal distances determine the size of internal components and the number of items.</a:t>
            </a:r>
          </a:p>
          <a:p>
            <a:pPr lvl="1"/>
            <a:r>
              <a:rPr lang="en-US" dirty="0" smtClean="0"/>
              <a:t>2011 common distance was 32 nanometers (nm).</a:t>
            </a:r>
          </a:p>
          <a:p>
            <a:pPr lvl="1"/>
            <a:r>
              <a:rPr lang="en-US" dirty="0" smtClean="0"/>
              <a:t>Next goal is 22 nm.</a:t>
            </a:r>
          </a:p>
          <a:p>
            <a:pPr lvl="1"/>
            <a:r>
              <a:rPr lang="en-US" dirty="0" smtClean="0"/>
              <a:t>Placing items closer together means more capacity per chip and it can reduce heat and power consumption, and improve performance.</a:t>
            </a:r>
          </a:p>
          <a:p>
            <a:r>
              <a:rPr lang="en-US" dirty="0" smtClean="0"/>
              <a:t>Comparisons</a:t>
            </a:r>
          </a:p>
          <a:p>
            <a:pPr lvl="1"/>
            <a:r>
              <a:rPr lang="en-US" dirty="0"/>
              <a:t>A nanometer is one-billionth of a meter.</a:t>
            </a:r>
            <a:endParaRPr lang="en-US" dirty="0" smtClean="0"/>
          </a:p>
          <a:p>
            <a:pPr lvl="1"/>
            <a:r>
              <a:rPr lang="en-US" dirty="0" smtClean="0"/>
              <a:t>Paper thickness (20 pound):  0.004 inches = 0.1 millimeter = 100 micrometers = 100,000 nm.</a:t>
            </a:r>
          </a:p>
          <a:p>
            <a:pPr lvl="1"/>
            <a:r>
              <a:rPr lang="en-US" dirty="0" smtClean="0"/>
              <a:t>A green laser pointer has a wavelength of 532 nm.</a:t>
            </a:r>
          </a:p>
          <a:p>
            <a:pPr lvl="1"/>
            <a:r>
              <a:rPr lang="en-US" dirty="0" smtClean="0"/>
              <a:t>X-ray wavelength is from 0.01 to 10 nm.</a:t>
            </a:r>
            <a:endParaRPr lang="en-US" dirty="0"/>
          </a:p>
        </p:txBody>
      </p:sp>
    </p:spTree>
    <p:extLst>
      <p:ext uri="{BB962C8B-B14F-4D97-AF65-F5344CB8AC3E}">
        <p14:creationId xmlns:p14="http://schemas.microsoft.com/office/powerpoint/2010/main" val="3162049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Intel Processor Speeds by Year</a:t>
            </a:r>
          </a:p>
        </p:txBody>
      </p:sp>
      <p:graphicFrame>
        <p:nvGraphicFramePr>
          <p:cNvPr id="8" name="Chart 7"/>
          <p:cNvGraphicFramePr>
            <a:graphicFrameLocks/>
          </p:cNvGraphicFramePr>
          <p:nvPr>
            <p:extLst>
              <p:ext uri="{D42A27DB-BD31-4B8C-83A1-F6EECF244321}">
                <p14:modId xmlns:p14="http://schemas.microsoft.com/office/powerpoint/2010/main" val="403742018"/>
              </p:ext>
            </p:extLst>
          </p:nvPr>
        </p:nvGraphicFramePr>
        <p:xfrm>
          <a:off x="1270000" y="1447800"/>
          <a:ext cx="7569200" cy="4191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flipV="1">
            <a:off x="7010400" y="2286000"/>
            <a:ext cx="0" cy="27432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11518" y="1916668"/>
            <a:ext cx="1197764" cy="369332"/>
          </a:xfrm>
          <a:prstGeom prst="rect">
            <a:avLst/>
          </a:prstGeom>
          <a:noFill/>
        </p:spPr>
        <p:txBody>
          <a:bodyPr wrap="none" rtlCol="0">
            <a:spAutoFit/>
          </a:bodyPr>
          <a:lstStyle/>
          <a:p>
            <a:r>
              <a:rPr lang="en-US" sz="1800" dirty="0" smtClean="0">
                <a:solidFill>
                  <a:schemeClr val="accent1">
                    <a:lumMod val="75000"/>
                  </a:schemeClr>
                </a:solidFill>
              </a:rPr>
              <a:t>Multi-core</a:t>
            </a:r>
            <a:endParaRPr lang="en-US" sz="1800" dirty="0">
              <a:solidFill>
                <a:schemeClr val="accent1">
                  <a:lumMod val="75000"/>
                </a:schemeClr>
              </a:solidFill>
            </a:endParaRPr>
          </a:p>
        </p:txBody>
      </p:sp>
    </p:spTree>
    <p:extLst>
      <p:ext uri="{BB962C8B-B14F-4D97-AF65-F5344CB8AC3E}">
        <p14:creationId xmlns:p14="http://schemas.microsoft.com/office/powerpoint/2010/main" val="1005229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r>
              <a:rPr lang="en-US" smtClean="0"/>
              <a:t>RAM Costs</a:t>
            </a:r>
          </a:p>
        </p:txBody>
      </p:sp>
      <p:sp>
        <p:nvSpPr>
          <p:cNvPr id="9220" name="Text Box 7"/>
          <p:cNvSpPr txBox="1">
            <a:spLocks noChangeArrowheads="1"/>
          </p:cNvSpPr>
          <p:nvPr/>
        </p:nvSpPr>
        <p:spPr bwMode="auto">
          <a:xfrm>
            <a:off x="4114798" y="4953000"/>
            <a:ext cx="45375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smtClean="0"/>
              <a:t>1990 $250 for .008 GB $32,000/GB</a:t>
            </a:r>
          </a:p>
          <a:p>
            <a:r>
              <a:rPr lang="en-US" sz="1600" dirty="0" smtClean="0"/>
              <a:t>2007</a:t>
            </a:r>
            <a:r>
              <a:rPr lang="en-US" sz="1600" dirty="0"/>
              <a:t>: $59 for </a:t>
            </a:r>
            <a:r>
              <a:rPr lang="en-US" sz="1600" dirty="0" smtClean="0"/>
              <a:t>1 GB 800 </a:t>
            </a:r>
            <a:r>
              <a:rPr lang="en-US" sz="1600" dirty="0"/>
              <a:t>MHz </a:t>
            </a:r>
            <a:r>
              <a:rPr lang="en-US" sz="1600" dirty="0" smtClean="0"/>
              <a:t>$59/GB</a:t>
            </a:r>
          </a:p>
          <a:p>
            <a:r>
              <a:rPr lang="en-US" sz="1600" dirty="0" smtClean="0"/>
              <a:t>2010: $45 for 4096 1333 MHz DDR3 $11.25/GB</a:t>
            </a:r>
            <a:endParaRPr lang="en-US" sz="1600" dirty="0"/>
          </a:p>
        </p:txBody>
      </p:sp>
      <p:sp>
        <p:nvSpPr>
          <p:cNvPr id="9221" name="Text Box 8"/>
          <p:cNvSpPr txBox="1">
            <a:spLocks noChangeArrowheads="1"/>
          </p:cNvSpPr>
          <p:nvPr/>
        </p:nvSpPr>
        <p:spPr bwMode="auto">
          <a:xfrm>
            <a:off x="5257800" y="5972175"/>
            <a:ext cx="2419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t>Conclusion: RAM is free.</a:t>
            </a:r>
          </a:p>
        </p:txBody>
      </p:sp>
      <p:sp>
        <p:nvSpPr>
          <p:cNvPr id="9222" name="Text Box 9"/>
          <p:cNvSpPr txBox="1">
            <a:spLocks noChangeArrowheads="1"/>
          </p:cNvSpPr>
          <p:nvPr/>
        </p:nvSpPr>
        <p:spPr bwMode="auto">
          <a:xfrm>
            <a:off x="1143000" y="5970171"/>
            <a:ext cx="1835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smtClean="0"/>
              <a:t>www.newegg.com</a:t>
            </a:r>
            <a:endParaRPr lang="en-US" sz="1600" dirty="0"/>
          </a:p>
        </p:txBody>
      </p:sp>
      <p:graphicFrame>
        <p:nvGraphicFramePr>
          <p:cNvPr id="10" name="Chart 9"/>
          <p:cNvGraphicFramePr>
            <a:graphicFrameLocks/>
          </p:cNvGraphicFramePr>
          <p:nvPr>
            <p:extLst>
              <p:ext uri="{D42A27DB-BD31-4B8C-83A1-F6EECF244321}">
                <p14:modId xmlns:p14="http://schemas.microsoft.com/office/powerpoint/2010/main" val="3630241782"/>
              </p:ext>
            </p:extLst>
          </p:nvPr>
        </p:nvGraphicFramePr>
        <p:xfrm>
          <a:off x="1371600" y="1447800"/>
          <a:ext cx="7010400" cy="3429000"/>
        </p:xfrm>
        <a:graphic>
          <a:graphicData uri="http://schemas.openxmlformats.org/drawingml/2006/chart">
            <c:chart xmlns:c="http://schemas.openxmlformats.org/drawingml/2006/chart" xmlns:r="http://schemas.openxmlformats.org/officeDocument/2006/relationships" r:id="rId2"/>
          </a:graphicData>
        </a:graphic>
      </p:graphicFrame>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609600"/>
            <a:ext cx="1685925" cy="75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60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US" smtClean="0"/>
              <a:t>Parallel Processing</a:t>
            </a:r>
          </a:p>
        </p:txBody>
      </p:sp>
      <p:sp>
        <p:nvSpPr>
          <p:cNvPr id="45059" name="Rectangle 5"/>
          <p:cNvSpPr>
            <a:spLocks noGrp="1" noChangeArrowheads="1"/>
          </p:cNvSpPr>
          <p:nvPr>
            <p:ph type="body" idx="1"/>
          </p:nvPr>
        </p:nvSpPr>
        <p:spPr/>
        <p:txBody>
          <a:bodyPr>
            <a:normAutofit fontScale="85000" lnSpcReduction="20000"/>
          </a:bodyPr>
          <a:lstStyle/>
          <a:p>
            <a:r>
              <a:rPr lang="en-US" smtClean="0"/>
              <a:t> 	11	24	32	15</a:t>
            </a:r>
          </a:p>
          <a:p>
            <a:r>
              <a:rPr lang="en-US" smtClean="0"/>
              <a:t>+ 	27	33	57	84</a:t>
            </a:r>
          </a:p>
          <a:p>
            <a:r>
              <a:rPr lang="en-US" smtClean="0"/>
              <a:t>=	___________________</a:t>
            </a:r>
          </a:p>
          <a:p>
            <a:endParaRPr lang="en-US" smtClean="0"/>
          </a:p>
          <a:p>
            <a:r>
              <a:rPr lang="en-US" smtClean="0"/>
              <a:t>Are 4 parallel processors four times faster than 1?</a:t>
            </a:r>
          </a:p>
          <a:p>
            <a:r>
              <a:rPr lang="en-US" smtClean="0"/>
              <a:t>Crucial assumptions:</a:t>
            </a:r>
          </a:p>
          <a:p>
            <a:pPr lvl="1"/>
            <a:r>
              <a:rPr lang="en-US" smtClean="0"/>
              <a:t>There are multiple processors.</a:t>
            </a:r>
          </a:p>
          <a:p>
            <a:pPr lvl="1"/>
            <a:r>
              <a:rPr lang="en-US" smtClean="0"/>
              <a:t>Task can be split into as many parts as there are processors.</a:t>
            </a:r>
          </a:p>
          <a:p>
            <a:pPr lvl="1"/>
            <a:r>
              <a:rPr lang="en-US" smtClean="0"/>
              <a:t>Coordinating results does not take more time than processing.</a:t>
            </a:r>
          </a:p>
        </p:txBody>
      </p:sp>
      <p:sp>
        <p:nvSpPr>
          <p:cNvPr id="45060" name="Text Box 7"/>
          <p:cNvSpPr txBox="1">
            <a:spLocks noChangeArrowheads="1"/>
          </p:cNvSpPr>
          <p:nvPr/>
        </p:nvSpPr>
        <p:spPr bwMode="auto">
          <a:xfrm>
            <a:off x="6858000" y="5759450"/>
            <a:ext cx="152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tx2"/>
                </a:solidFill>
              </a:rPr>
              <a:t>  23	  xx</a:t>
            </a:r>
          </a:p>
          <a:p>
            <a:r>
              <a:rPr lang="en-US" sz="1600" u="sng">
                <a:solidFill>
                  <a:schemeClr val="tx2"/>
                </a:solidFill>
              </a:rPr>
              <a:t>+54</a:t>
            </a:r>
            <a:r>
              <a:rPr lang="en-US" sz="1600">
                <a:solidFill>
                  <a:schemeClr val="tx2"/>
                </a:solidFill>
              </a:rPr>
              <a:t>	</a:t>
            </a:r>
            <a:r>
              <a:rPr lang="en-US" sz="1600" u="sng">
                <a:solidFill>
                  <a:schemeClr val="tx2"/>
                </a:solidFill>
              </a:rPr>
              <a:t>+92</a:t>
            </a:r>
            <a:endParaRPr lang="en-US" sz="1600">
              <a:solidFill>
                <a:schemeClr val="tx2"/>
              </a:solidFill>
            </a:endParaRPr>
          </a:p>
          <a:p>
            <a:r>
              <a:rPr lang="en-US" sz="1600">
                <a:solidFill>
                  <a:schemeClr val="tx2"/>
                </a:solidFill>
              </a:rPr>
              <a:t>  xx	 yyy</a:t>
            </a:r>
          </a:p>
        </p:txBody>
      </p:sp>
      <p:sp>
        <p:nvSpPr>
          <p:cNvPr id="45061" name="Line 8"/>
          <p:cNvSpPr>
            <a:spLocks noChangeShapeType="1"/>
          </p:cNvSpPr>
          <p:nvPr/>
        </p:nvSpPr>
        <p:spPr bwMode="auto">
          <a:xfrm flipV="1">
            <a:off x="7315200" y="5988050"/>
            <a:ext cx="609600" cy="45720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0867229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1024"/>
          <p:cNvGraphicFramePr>
            <a:graphicFrameLocks/>
          </p:cNvGraphicFramePr>
          <p:nvPr>
            <p:extLst>
              <p:ext uri="{D42A27DB-BD31-4B8C-83A1-F6EECF244321}">
                <p14:modId xmlns:p14="http://schemas.microsoft.com/office/powerpoint/2010/main" val="2292659560"/>
              </p:ext>
            </p:extLst>
          </p:nvPr>
        </p:nvGraphicFramePr>
        <p:xfrm>
          <a:off x="6546850" y="4352925"/>
          <a:ext cx="2336800" cy="1638300"/>
        </p:xfrm>
        <a:graphic>
          <a:graphicData uri="http://schemas.openxmlformats.org/presentationml/2006/ole">
            <mc:AlternateContent xmlns:mc="http://schemas.openxmlformats.org/markup-compatibility/2006">
              <mc:Choice xmlns:v="urn:schemas-microsoft-com:vml" Requires="v">
                <p:oleObj spid="_x0000_s10416" name="ClipArt" r:id="rId3" imgW="5715000" imgH="4006800" progId="MS_ClipArt_Gallery.2">
                  <p:embed/>
                </p:oleObj>
              </mc:Choice>
              <mc:Fallback>
                <p:oleObj name="ClipArt" r:id="rId3" imgW="5715000" imgH="40068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6850" y="4352925"/>
                        <a:ext cx="23368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Rectangle 5"/>
          <p:cNvSpPr>
            <a:spLocks noChangeArrowheads="1"/>
          </p:cNvSpPr>
          <p:nvPr/>
        </p:nvSpPr>
        <p:spPr bwMode="auto">
          <a:xfrm>
            <a:off x="3222625" y="2752725"/>
            <a:ext cx="1968500" cy="1130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a:r>
              <a:rPr lang="en-US">
                <a:solidFill>
                  <a:schemeClr val="hlink"/>
                </a:solidFill>
                <a:latin typeface="Times New Roman" pitchFamily="18" charset="0"/>
              </a:rPr>
              <a:t>Cache</a:t>
            </a:r>
          </a:p>
          <a:p>
            <a:pPr algn="ctr"/>
            <a:r>
              <a:rPr lang="en-US">
                <a:solidFill>
                  <a:schemeClr val="hlink"/>
                </a:solidFill>
                <a:latin typeface="Times New Roman" pitchFamily="18" charset="0"/>
              </a:rPr>
              <a:t>Memory</a:t>
            </a:r>
          </a:p>
        </p:txBody>
      </p:sp>
      <p:sp>
        <p:nvSpPr>
          <p:cNvPr id="10245" name="Rectangle 6"/>
          <p:cNvSpPr>
            <a:spLocks noChangeArrowheads="1"/>
          </p:cNvSpPr>
          <p:nvPr/>
        </p:nvSpPr>
        <p:spPr bwMode="auto">
          <a:xfrm>
            <a:off x="1143000" y="1054100"/>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chemeClr val="hlink"/>
                </a:solidFill>
                <a:latin typeface="Times New Roman" pitchFamily="18" charset="0"/>
              </a:rPr>
              <a:t>Processor</a:t>
            </a:r>
          </a:p>
        </p:txBody>
      </p:sp>
      <p:sp>
        <p:nvSpPr>
          <p:cNvPr id="10246" name="Rectangle 7"/>
          <p:cNvSpPr>
            <a:spLocks noChangeArrowheads="1"/>
          </p:cNvSpPr>
          <p:nvPr/>
        </p:nvSpPr>
        <p:spPr bwMode="auto">
          <a:xfrm>
            <a:off x="7162800" y="3797300"/>
            <a:ext cx="153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latin typeface="Times New Roman" pitchFamily="18" charset="0"/>
              </a:rPr>
              <a:t>Disk Drive</a:t>
            </a:r>
          </a:p>
        </p:txBody>
      </p:sp>
      <p:sp>
        <p:nvSpPr>
          <p:cNvPr id="10247" name="Arc 8"/>
          <p:cNvSpPr>
            <a:spLocks/>
          </p:cNvSpPr>
          <p:nvPr/>
        </p:nvSpPr>
        <p:spPr bwMode="auto">
          <a:xfrm>
            <a:off x="2836863" y="2365375"/>
            <a:ext cx="1066800" cy="381000"/>
          </a:xfrm>
          <a:custGeom>
            <a:avLst/>
            <a:gdLst>
              <a:gd name="T0" fmla="*/ 52688072 w 21600"/>
              <a:gd name="T1" fmla="*/ 6720416 h 21600"/>
              <a:gd name="T2" fmla="*/ 0 w 21600"/>
              <a:gd name="T3" fmla="*/ 0 h 21600"/>
              <a:gd name="T4" fmla="*/ 5268807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8" name="Rectangle 9"/>
          <p:cNvSpPr>
            <a:spLocks noChangeArrowheads="1"/>
          </p:cNvSpPr>
          <p:nvPr/>
        </p:nvSpPr>
        <p:spPr bwMode="auto">
          <a:xfrm>
            <a:off x="6804025" y="1914525"/>
            <a:ext cx="1435100" cy="1816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9" name="Line 10"/>
          <p:cNvSpPr>
            <a:spLocks noChangeShapeType="1"/>
          </p:cNvSpPr>
          <p:nvPr/>
        </p:nvSpPr>
        <p:spPr bwMode="auto">
          <a:xfrm>
            <a:off x="6797675" y="2212975"/>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0" name="Line 11"/>
          <p:cNvSpPr>
            <a:spLocks noChangeShapeType="1"/>
          </p:cNvSpPr>
          <p:nvPr/>
        </p:nvSpPr>
        <p:spPr bwMode="auto">
          <a:xfrm>
            <a:off x="6797675" y="2517775"/>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1" name="Line 12"/>
          <p:cNvSpPr>
            <a:spLocks noChangeShapeType="1"/>
          </p:cNvSpPr>
          <p:nvPr/>
        </p:nvSpPr>
        <p:spPr bwMode="auto">
          <a:xfrm>
            <a:off x="6797675" y="2822575"/>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2" name="Line 13"/>
          <p:cNvSpPr>
            <a:spLocks noChangeShapeType="1"/>
          </p:cNvSpPr>
          <p:nvPr/>
        </p:nvSpPr>
        <p:spPr bwMode="auto">
          <a:xfrm>
            <a:off x="6797675" y="3127375"/>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3" name="Line 14"/>
          <p:cNvSpPr>
            <a:spLocks noChangeShapeType="1"/>
          </p:cNvSpPr>
          <p:nvPr/>
        </p:nvSpPr>
        <p:spPr bwMode="auto">
          <a:xfrm>
            <a:off x="6797675" y="3432175"/>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54" name="Arc 15"/>
          <p:cNvSpPr>
            <a:spLocks/>
          </p:cNvSpPr>
          <p:nvPr/>
        </p:nvSpPr>
        <p:spPr bwMode="auto">
          <a:xfrm>
            <a:off x="3903663" y="2138363"/>
            <a:ext cx="2895600" cy="609600"/>
          </a:xfrm>
          <a:custGeom>
            <a:avLst/>
            <a:gdLst>
              <a:gd name="T0" fmla="*/ 0 w 21600"/>
              <a:gd name="T1" fmla="*/ 17204267 h 21600"/>
              <a:gd name="T2" fmla="*/ 387955431 w 21600"/>
              <a:gd name="T3" fmla="*/ 0 h 21600"/>
              <a:gd name="T4" fmla="*/ 388171260 w 21600"/>
              <a:gd name="T5" fmla="*/ 172042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5"/>
                  <a:pt x="9663" y="6"/>
                  <a:pt x="21588" y="0"/>
                </a:cubicBezTo>
              </a:path>
              <a:path w="21600" h="21600" stroke="0" extrusionOk="0">
                <a:moveTo>
                  <a:pt x="0" y="21600"/>
                </a:moveTo>
                <a:cubicBezTo>
                  <a:pt x="0" y="9675"/>
                  <a:pt x="9663" y="6"/>
                  <a:pt x="21588" y="0"/>
                </a:cubicBezTo>
                <a:lnTo>
                  <a:pt x="21600" y="21600"/>
                </a:lnTo>
                <a:close/>
              </a:path>
            </a:pathLst>
          </a:custGeom>
          <a:noFill/>
          <a:ln w="127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5" name="Arc 16"/>
          <p:cNvSpPr>
            <a:spLocks/>
          </p:cNvSpPr>
          <p:nvPr/>
        </p:nvSpPr>
        <p:spPr bwMode="auto">
          <a:xfrm>
            <a:off x="4132263" y="2443163"/>
            <a:ext cx="2667000" cy="304800"/>
          </a:xfrm>
          <a:custGeom>
            <a:avLst/>
            <a:gdLst>
              <a:gd name="T0" fmla="*/ 0 w 21600"/>
              <a:gd name="T1" fmla="*/ 4301067 h 21600"/>
              <a:gd name="T2" fmla="*/ 329102125 w 21600"/>
              <a:gd name="T3" fmla="*/ 0 h 21600"/>
              <a:gd name="T4" fmla="*/ 329300421 w 21600"/>
              <a:gd name="T5" fmla="*/ 4301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5"/>
                  <a:pt x="9662" y="7"/>
                  <a:pt x="21587" y="0"/>
                </a:cubicBezTo>
              </a:path>
              <a:path w="21600" h="21600" stroke="0" extrusionOk="0">
                <a:moveTo>
                  <a:pt x="0" y="21600"/>
                </a:moveTo>
                <a:cubicBezTo>
                  <a:pt x="0" y="9675"/>
                  <a:pt x="9662" y="7"/>
                  <a:pt x="21587" y="0"/>
                </a:cubicBezTo>
                <a:lnTo>
                  <a:pt x="21600" y="21600"/>
                </a:lnTo>
                <a:close/>
              </a:path>
            </a:pathLst>
          </a:custGeom>
          <a:noFill/>
          <a:ln w="127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6" name="Arc 17"/>
          <p:cNvSpPr>
            <a:spLocks/>
          </p:cNvSpPr>
          <p:nvPr/>
        </p:nvSpPr>
        <p:spPr bwMode="auto">
          <a:xfrm>
            <a:off x="4665663" y="2671763"/>
            <a:ext cx="2133600" cy="76200"/>
          </a:xfrm>
          <a:custGeom>
            <a:avLst/>
            <a:gdLst>
              <a:gd name="T0" fmla="*/ 0 w 21600"/>
              <a:gd name="T1" fmla="*/ 268817 h 21600"/>
              <a:gd name="T2" fmla="*/ 210596220 w 21600"/>
              <a:gd name="T3" fmla="*/ 0 h 21600"/>
              <a:gd name="T4" fmla="*/ 210752289 w 21600"/>
              <a:gd name="T5" fmla="*/ 2688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6"/>
                  <a:pt x="9660" y="8"/>
                  <a:pt x="21584" y="0"/>
                </a:cubicBezTo>
              </a:path>
              <a:path w="21600" h="21600" stroke="0" extrusionOk="0">
                <a:moveTo>
                  <a:pt x="0" y="21600"/>
                </a:moveTo>
                <a:cubicBezTo>
                  <a:pt x="0" y="9676"/>
                  <a:pt x="9660" y="8"/>
                  <a:pt x="21584" y="0"/>
                </a:cubicBezTo>
                <a:lnTo>
                  <a:pt x="21600" y="21600"/>
                </a:lnTo>
                <a:close/>
              </a:path>
            </a:pathLst>
          </a:custGeom>
          <a:noFill/>
          <a:ln w="127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7" name="Rectangle 18"/>
          <p:cNvSpPr>
            <a:spLocks noChangeArrowheads="1"/>
          </p:cNvSpPr>
          <p:nvPr/>
        </p:nvSpPr>
        <p:spPr bwMode="auto">
          <a:xfrm>
            <a:off x="7010400" y="1358900"/>
            <a:ext cx="65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chemeClr val="hlink"/>
                </a:solidFill>
                <a:latin typeface="Times New Roman" pitchFamily="18" charset="0"/>
              </a:rPr>
              <a:t>File</a:t>
            </a:r>
          </a:p>
        </p:txBody>
      </p:sp>
      <p:sp>
        <p:nvSpPr>
          <p:cNvPr id="10258" name="Rectangle 19"/>
          <p:cNvSpPr>
            <a:spLocks noChangeArrowheads="1"/>
          </p:cNvSpPr>
          <p:nvPr/>
        </p:nvSpPr>
        <p:spPr bwMode="auto">
          <a:xfrm>
            <a:off x="1762125" y="3959225"/>
            <a:ext cx="4203700" cy="244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spcBef>
                <a:spcPct val="50000"/>
              </a:spcBef>
            </a:pPr>
            <a:r>
              <a:rPr lang="en-US" sz="1800"/>
              <a:t>Processor is faster than disk drive.</a:t>
            </a:r>
          </a:p>
          <a:p>
            <a:pPr>
              <a:spcBef>
                <a:spcPct val="50000"/>
              </a:spcBef>
            </a:pPr>
            <a:r>
              <a:rPr lang="en-US" sz="1800"/>
              <a:t>Reads ahead and stores several pieces of the file into cache memory.</a:t>
            </a:r>
          </a:p>
          <a:p>
            <a:pPr>
              <a:spcBef>
                <a:spcPct val="50000"/>
              </a:spcBef>
            </a:pPr>
            <a:r>
              <a:rPr lang="en-US" sz="1800"/>
              <a:t>Pulls data from cache as needed.</a:t>
            </a:r>
          </a:p>
          <a:p>
            <a:pPr>
              <a:spcBef>
                <a:spcPct val="50000"/>
              </a:spcBef>
            </a:pPr>
            <a:r>
              <a:rPr lang="en-US" sz="1800"/>
              <a:t>Cache is used as a buffer between two devices of different speeds. Disk-&gt;RAM, RAM-&gt;Processor</a:t>
            </a:r>
          </a:p>
        </p:txBody>
      </p:sp>
      <p:sp>
        <p:nvSpPr>
          <p:cNvPr id="10259" name="Rectangle 20"/>
          <p:cNvSpPr>
            <a:spLocks noChangeArrowheads="1"/>
          </p:cNvSpPr>
          <p:nvPr/>
        </p:nvSpPr>
        <p:spPr bwMode="auto">
          <a:xfrm>
            <a:off x="1143000" y="27987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Fast</a:t>
            </a:r>
          </a:p>
        </p:txBody>
      </p:sp>
      <p:sp>
        <p:nvSpPr>
          <p:cNvPr id="10260" name="Rectangle 21"/>
          <p:cNvSpPr>
            <a:spLocks noChangeArrowheads="1"/>
          </p:cNvSpPr>
          <p:nvPr/>
        </p:nvSpPr>
        <p:spPr bwMode="auto">
          <a:xfrm>
            <a:off x="8382000" y="432276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a:solidFill>
                  <a:schemeClr val="tx2"/>
                </a:solidFill>
              </a:rPr>
              <a:t>Slow</a:t>
            </a:r>
          </a:p>
        </p:txBody>
      </p:sp>
      <p:sp>
        <p:nvSpPr>
          <p:cNvPr id="10261" name="Rectangle 22"/>
          <p:cNvSpPr>
            <a:spLocks noChangeArrowheads="1"/>
          </p:cNvSpPr>
          <p:nvPr/>
        </p:nvSpPr>
        <p:spPr bwMode="auto">
          <a:xfrm>
            <a:off x="6804025" y="1914525"/>
            <a:ext cx="1435100" cy="292100"/>
          </a:xfrm>
          <a:prstGeom prst="rect">
            <a:avLst/>
          </a:prstGeom>
          <a:solidFill>
            <a:schemeClr val="bg2"/>
          </a:solidFill>
          <a:ln w="12700">
            <a:solidFill>
              <a:schemeClr val="tx1"/>
            </a:solidFill>
            <a:miter lim="800000"/>
            <a:headEnd/>
            <a:tailEnd/>
          </a:ln>
        </p:spPr>
        <p:txBody>
          <a:bodyPr wrap="none" lIns="92075" tIns="46038" rIns="92075" bIns="46038" anchor="ctr"/>
          <a:lstStyle/>
          <a:p>
            <a:pPr algn="ctr"/>
            <a:r>
              <a:rPr lang="en-US" sz="1800"/>
              <a:t>Needed</a:t>
            </a:r>
          </a:p>
        </p:txBody>
      </p:sp>
      <p:sp>
        <p:nvSpPr>
          <p:cNvPr id="10262" name="Rectangle 23"/>
          <p:cNvSpPr>
            <a:spLocks noChangeArrowheads="1"/>
          </p:cNvSpPr>
          <p:nvPr/>
        </p:nvSpPr>
        <p:spPr bwMode="auto">
          <a:xfrm>
            <a:off x="6804025" y="2219325"/>
            <a:ext cx="1435100" cy="292100"/>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a:r>
              <a:rPr lang="en-US" sz="1800" dirty="0"/>
              <a:t>Might need</a:t>
            </a:r>
          </a:p>
        </p:txBody>
      </p:sp>
      <p:sp>
        <p:nvSpPr>
          <p:cNvPr id="10263" name="Rectangle 24"/>
          <p:cNvSpPr>
            <a:spLocks noChangeArrowheads="1"/>
          </p:cNvSpPr>
          <p:nvPr/>
        </p:nvSpPr>
        <p:spPr bwMode="auto">
          <a:xfrm>
            <a:off x="6804025" y="2524125"/>
            <a:ext cx="1435100" cy="292100"/>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a:r>
              <a:rPr lang="en-US" sz="1800"/>
              <a:t>Read ahead</a:t>
            </a:r>
          </a:p>
        </p:txBody>
      </p:sp>
      <p:sp>
        <p:nvSpPr>
          <p:cNvPr id="10264" name="Rectangle 25"/>
          <p:cNvSpPr>
            <a:spLocks noGrp="1" noChangeArrowheads="1"/>
          </p:cNvSpPr>
          <p:nvPr>
            <p:ph type="title"/>
          </p:nvPr>
        </p:nvSpPr>
        <p:spPr/>
        <p:txBody>
          <a:bodyPr/>
          <a:lstStyle/>
          <a:p>
            <a:r>
              <a:rPr lang="en-US" smtClean="0"/>
              <a:t>Cache Memory</a:t>
            </a:r>
          </a:p>
        </p:txBody>
      </p:sp>
      <p:graphicFrame>
        <p:nvGraphicFramePr>
          <p:cNvPr id="10243" name="Object 1025"/>
          <p:cNvGraphicFramePr>
            <a:graphicFrameLocks noChangeAspect="1"/>
          </p:cNvGraphicFramePr>
          <p:nvPr>
            <p:extLst>
              <p:ext uri="{D42A27DB-BD31-4B8C-83A1-F6EECF244321}">
                <p14:modId xmlns:p14="http://schemas.microsoft.com/office/powerpoint/2010/main" val="285700071"/>
              </p:ext>
            </p:extLst>
          </p:nvPr>
        </p:nvGraphicFramePr>
        <p:xfrm>
          <a:off x="1289050" y="1533525"/>
          <a:ext cx="1752600" cy="1130300"/>
        </p:xfrm>
        <a:graphic>
          <a:graphicData uri="http://schemas.openxmlformats.org/presentationml/2006/ole">
            <mc:AlternateContent xmlns:mc="http://schemas.openxmlformats.org/markup-compatibility/2006">
              <mc:Choice xmlns:v="urn:schemas-microsoft-com:vml" Requires="v">
                <p:oleObj spid="_x0000_s10417" name="Clip" r:id="rId5" imgW="4582440" imgH="2953080" progId="MS_ClipArt_Gallery.2">
                  <p:embed/>
                </p:oleObj>
              </mc:Choice>
              <mc:Fallback>
                <p:oleObj name="Clip" r:id="rId5" imgW="4582440" imgH="295308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9050" y="1533525"/>
                        <a:ext cx="17526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5" name="Rectangle 28"/>
          <p:cNvSpPr>
            <a:spLocks noChangeArrowheads="1"/>
          </p:cNvSpPr>
          <p:nvPr/>
        </p:nvSpPr>
        <p:spPr bwMode="auto">
          <a:xfrm>
            <a:off x="2965450" y="1381125"/>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a:solidFill>
                  <a:schemeClr val="hlink"/>
                </a:solidFill>
                <a:latin typeface="Times New Roman" pitchFamily="18" charset="0"/>
              </a:rPr>
              <a:t>Cache on Processor</a:t>
            </a:r>
          </a:p>
        </p:txBody>
      </p:sp>
    </p:spTree>
    <p:extLst>
      <p:ext uri="{BB962C8B-B14F-4D97-AF65-F5344CB8AC3E}">
        <p14:creationId xmlns:p14="http://schemas.microsoft.com/office/powerpoint/2010/main" val="38802701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320"/>
            <a:ext cx="7498080" cy="1143000"/>
          </a:xfrm>
        </p:spPr>
        <p:txBody>
          <a:bodyPr/>
          <a:lstStyle/>
          <a:p>
            <a:r>
              <a:rPr lang="en-US" dirty="0" smtClean="0"/>
              <a:t>Connecting Components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65193999"/>
              </p:ext>
            </p:extLst>
          </p:nvPr>
        </p:nvGraphicFramePr>
        <p:xfrm>
          <a:off x="1600200" y="1219200"/>
          <a:ext cx="6553200" cy="4617720"/>
        </p:xfrm>
        <a:graphic>
          <a:graphicData uri="http://schemas.openxmlformats.org/drawingml/2006/table">
            <a:tbl>
              <a:tblPr firstRow="1" bandRow="1">
                <a:tableStyleId>{5940675A-B579-460E-94D1-54222C63F5DA}</a:tableStyleId>
              </a:tblPr>
              <a:tblGrid>
                <a:gridCol w="2184400"/>
                <a:gridCol w="2184400"/>
                <a:gridCol w="2184400"/>
              </a:tblGrid>
              <a:tr h="370840">
                <a:tc>
                  <a:txBody>
                    <a:bodyPr/>
                    <a:lstStyle/>
                    <a:p>
                      <a:r>
                        <a:rPr lang="en-US" b="1" dirty="0" smtClean="0"/>
                        <a:t>Method</a:t>
                      </a:r>
                      <a:endParaRPr lang="en-US" b="1" dirty="0"/>
                    </a:p>
                  </a:txBody>
                  <a:tcPr>
                    <a:solidFill>
                      <a:srgbClr val="FFFFCC"/>
                    </a:solidFill>
                  </a:tcPr>
                </a:tc>
                <a:tc>
                  <a:txBody>
                    <a:bodyPr/>
                    <a:lstStyle/>
                    <a:p>
                      <a:r>
                        <a:rPr lang="en-US" b="1" dirty="0" smtClean="0"/>
                        <a:t>Max Speed</a:t>
                      </a:r>
                      <a:endParaRPr lang="en-US" b="1" dirty="0"/>
                    </a:p>
                  </a:txBody>
                  <a:tcPr>
                    <a:solidFill>
                      <a:srgbClr val="FFFFCC"/>
                    </a:solidFill>
                  </a:tcPr>
                </a:tc>
                <a:tc>
                  <a:txBody>
                    <a:bodyPr/>
                    <a:lstStyle/>
                    <a:p>
                      <a:r>
                        <a:rPr lang="en-US" b="1" dirty="0" smtClean="0"/>
                        <a:t> Primary Purpose</a:t>
                      </a:r>
                      <a:endParaRPr lang="en-US" b="1" dirty="0"/>
                    </a:p>
                  </a:txBody>
                  <a:tcPr>
                    <a:solidFill>
                      <a:srgbClr val="FFFFCC"/>
                    </a:solidFill>
                  </a:tcPr>
                </a:tc>
              </a:tr>
              <a:tr h="370840">
                <a:tc>
                  <a:txBody>
                    <a:bodyPr/>
                    <a:lstStyle/>
                    <a:p>
                      <a:r>
                        <a:rPr lang="en-US" dirty="0" smtClean="0"/>
                        <a:t>PCI-e 2.0/x16</a:t>
                      </a:r>
                      <a:endParaRPr lang="en-US" dirty="0"/>
                    </a:p>
                  </a:txBody>
                  <a:tcPr/>
                </a:tc>
                <a:tc>
                  <a:txBody>
                    <a:bodyPr/>
                    <a:lstStyle/>
                    <a:p>
                      <a:r>
                        <a:rPr lang="en-US" dirty="0" smtClean="0"/>
                        <a:t>500 M Bytes/s*16</a:t>
                      </a:r>
                    </a:p>
                    <a:p>
                      <a:r>
                        <a:rPr lang="en-US" dirty="0" smtClean="0"/>
                        <a:t>64 G bits/sec</a:t>
                      </a:r>
                      <a:endParaRPr lang="en-US" dirty="0"/>
                    </a:p>
                  </a:txBody>
                  <a:tcPr/>
                </a:tc>
                <a:tc>
                  <a:txBody>
                    <a:bodyPr/>
                    <a:lstStyle/>
                    <a:p>
                      <a:r>
                        <a:rPr lang="en-US" dirty="0" smtClean="0"/>
                        <a:t>Connect peripherals, </a:t>
                      </a:r>
                      <a:r>
                        <a:rPr lang="en-US" smtClean="0"/>
                        <a:t>graphics cards</a:t>
                      </a:r>
                      <a:endParaRPr lang="en-US" dirty="0"/>
                    </a:p>
                  </a:txBody>
                  <a:tcPr/>
                </a:tc>
              </a:tr>
              <a:tr h="370840">
                <a:tc>
                  <a:txBody>
                    <a:bodyPr/>
                    <a:lstStyle/>
                    <a:p>
                      <a:r>
                        <a:rPr lang="en-US" dirty="0" smtClean="0"/>
                        <a:t>SATA II</a:t>
                      </a:r>
                      <a:endParaRPr lang="en-US" dirty="0"/>
                    </a:p>
                  </a:txBody>
                  <a:tcPr/>
                </a:tc>
                <a:tc>
                  <a:txBody>
                    <a:bodyPr/>
                    <a:lstStyle/>
                    <a:p>
                      <a:r>
                        <a:rPr lang="en-US" dirty="0" smtClean="0"/>
                        <a:t>3 G bits/sec</a:t>
                      </a:r>
                      <a:endParaRPr lang="en-US" dirty="0"/>
                    </a:p>
                  </a:txBody>
                  <a:tcPr/>
                </a:tc>
                <a:tc>
                  <a:txBody>
                    <a:bodyPr/>
                    <a:lstStyle/>
                    <a:p>
                      <a:r>
                        <a:rPr lang="en-US" dirty="0" smtClean="0"/>
                        <a:t>Disk drives</a:t>
                      </a:r>
                      <a:endParaRPr lang="en-US" dirty="0"/>
                    </a:p>
                  </a:txBody>
                  <a:tcPr/>
                </a:tc>
              </a:tr>
              <a:tr h="370840">
                <a:tc>
                  <a:txBody>
                    <a:bodyPr/>
                    <a:lstStyle/>
                    <a:p>
                      <a:r>
                        <a:rPr lang="en-US" dirty="0" smtClean="0"/>
                        <a:t>SATA 3</a:t>
                      </a:r>
                      <a:endParaRPr lang="en-US" dirty="0"/>
                    </a:p>
                  </a:txBody>
                  <a:tcPr/>
                </a:tc>
                <a:tc>
                  <a:txBody>
                    <a:bodyPr/>
                    <a:lstStyle/>
                    <a:p>
                      <a:r>
                        <a:rPr lang="en-US" dirty="0" smtClean="0"/>
                        <a:t>6 G</a:t>
                      </a:r>
                      <a:r>
                        <a:rPr lang="en-US" baseline="0" dirty="0" smtClean="0"/>
                        <a:t> bits/sec</a:t>
                      </a:r>
                      <a:endParaRPr lang="en-US" dirty="0"/>
                    </a:p>
                  </a:txBody>
                  <a:tcPr/>
                </a:tc>
                <a:tc>
                  <a:txBody>
                    <a:bodyPr/>
                    <a:lstStyle/>
                    <a:p>
                      <a:r>
                        <a:rPr lang="en-US" dirty="0" smtClean="0"/>
                        <a:t>Disk drives</a:t>
                      </a:r>
                      <a:endParaRPr lang="en-US" dirty="0"/>
                    </a:p>
                  </a:txBody>
                  <a:tcPr/>
                </a:tc>
              </a:tr>
              <a:tr h="370840">
                <a:tc>
                  <a:txBody>
                    <a:bodyPr/>
                    <a:lstStyle/>
                    <a:p>
                      <a:r>
                        <a:rPr lang="en-US" dirty="0" err="1" smtClean="0"/>
                        <a:t>Fibre</a:t>
                      </a:r>
                      <a:r>
                        <a:rPr lang="en-US" dirty="0" smtClean="0"/>
                        <a:t> Channel</a:t>
                      </a:r>
                      <a:endParaRPr lang="en-US" dirty="0"/>
                    </a:p>
                  </a:txBody>
                  <a:tcPr/>
                </a:tc>
                <a:tc>
                  <a:txBody>
                    <a:bodyPr/>
                    <a:lstStyle/>
                    <a:p>
                      <a:r>
                        <a:rPr lang="en-US" dirty="0" smtClean="0"/>
                        <a:t>20 G bits/sec</a:t>
                      </a:r>
                      <a:endParaRPr lang="en-US" dirty="0"/>
                    </a:p>
                  </a:txBody>
                  <a:tcPr/>
                </a:tc>
                <a:tc>
                  <a:txBody>
                    <a:bodyPr/>
                    <a:lstStyle/>
                    <a:p>
                      <a:r>
                        <a:rPr lang="en-US" dirty="0" smtClean="0"/>
                        <a:t>SAN/external</a:t>
                      </a:r>
                      <a:r>
                        <a:rPr lang="en-US" baseline="0" dirty="0" smtClean="0"/>
                        <a:t> drives</a:t>
                      </a:r>
                      <a:endParaRPr lang="en-US" dirty="0"/>
                    </a:p>
                  </a:txBody>
                  <a:tcPr/>
                </a:tc>
              </a:tr>
              <a:tr h="370840">
                <a:tc>
                  <a:txBody>
                    <a:bodyPr/>
                    <a:lstStyle/>
                    <a:p>
                      <a:r>
                        <a:rPr lang="en-US" dirty="0" err="1" smtClean="0"/>
                        <a:t>Firewire</a:t>
                      </a:r>
                      <a:r>
                        <a:rPr lang="en-US" dirty="0" smtClean="0"/>
                        <a:t> 2.0</a:t>
                      </a:r>
                      <a:endParaRPr lang="en-US" dirty="0"/>
                    </a:p>
                  </a:txBody>
                  <a:tcPr/>
                </a:tc>
                <a:tc>
                  <a:txBody>
                    <a:bodyPr/>
                    <a:lstStyle/>
                    <a:p>
                      <a:r>
                        <a:rPr lang="en-US" dirty="0" smtClean="0"/>
                        <a:t>800 m bits/sec</a:t>
                      </a:r>
                      <a:endParaRPr lang="en-US" dirty="0"/>
                    </a:p>
                  </a:txBody>
                  <a:tcPr/>
                </a:tc>
                <a:tc>
                  <a:txBody>
                    <a:bodyPr/>
                    <a:lstStyle/>
                    <a:p>
                      <a:r>
                        <a:rPr lang="en-US" dirty="0" smtClean="0"/>
                        <a:t>Video</a:t>
                      </a:r>
                      <a:r>
                        <a:rPr lang="en-US" baseline="0" dirty="0" smtClean="0"/>
                        <a:t>, drives</a:t>
                      </a:r>
                      <a:endParaRPr lang="en-US" dirty="0"/>
                    </a:p>
                  </a:txBody>
                  <a:tcPr/>
                </a:tc>
              </a:tr>
              <a:tr h="370840">
                <a:tc>
                  <a:txBody>
                    <a:bodyPr/>
                    <a:lstStyle/>
                    <a:p>
                      <a:r>
                        <a:rPr lang="en-US" dirty="0" smtClean="0"/>
                        <a:t>HDMI</a:t>
                      </a:r>
                      <a:endParaRPr lang="en-US" dirty="0"/>
                    </a:p>
                  </a:txBody>
                  <a:tcPr/>
                </a:tc>
                <a:tc>
                  <a:txBody>
                    <a:bodyPr/>
                    <a:lstStyle/>
                    <a:p>
                      <a:r>
                        <a:rPr lang="en-US" dirty="0" smtClean="0"/>
                        <a:t>3.4 </a:t>
                      </a:r>
                      <a:r>
                        <a:rPr lang="en-US" smtClean="0"/>
                        <a:t>G bits/sec *3</a:t>
                      </a:r>
                      <a:endParaRPr lang="en-US" dirty="0"/>
                    </a:p>
                  </a:txBody>
                  <a:tcPr/>
                </a:tc>
                <a:tc>
                  <a:txBody>
                    <a:bodyPr/>
                    <a:lstStyle/>
                    <a:p>
                      <a:r>
                        <a:rPr lang="en-US" dirty="0" smtClean="0"/>
                        <a:t>HDTV video</a:t>
                      </a:r>
                      <a:endParaRPr lang="en-US" dirty="0"/>
                    </a:p>
                  </a:txBody>
                  <a:tcPr/>
                </a:tc>
              </a:tr>
              <a:tr h="370840">
                <a:tc>
                  <a:txBody>
                    <a:bodyPr/>
                    <a:lstStyle/>
                    <a:p>
                      <a:r>
                        <a:rPr lang="en-US" dirty="0" smtClean="0"/>
                        <a:t>USB 2.0</a:t>
                      </a:r>
                      <a:endParaRPr lang="en-US" dirty="0"/>
                    </a:p>
                  </a:txBody>
                  <a:tcPr/>
                </a:tc>
                <a:tc>
                  <a:txBody>
                    <a:bodyPr/>
                    <a:lstStyle/>
                    <a:p>
                      <a:r>
                        <a:rPr lang="en-US" dirty="0" smtClean="0"/>
                        <a:t>480 m bits/sec</a:t>
                      </a:r>
                      <a:endParaRPr lang="en-US" dirty="0"/>
                    </a:p>
                  </a:txBody>
                  <a:tcPr/>
                </a:tc>
                <a:tc>
                  <a:txBody>
                    <a:bodyPr/>
                    <a:lstStyle/>
                    <a:p>
                      <a:r>
                        <a:rPr lang="en-US" dirty="0" smtClean="0"/>
                        <a:t>External devices</a:t>
                      </a:r>
                      <a:endParaRPr lang="en-US" dirty="0"/>
                    </a:p>
                  </a:txBody>
                  <a:tcPr/>
                </a:tc>
              </a:tr>
              <a:tr h="370840">
                <a:tc>
                  <a:txBody>
                    <a:bodyPr/>
                    <a:lstStyle/>
                    <a:p>
                      <a:r>
                        <a:rPr lang="en-US" dirty="0" smtClean="0"/>
                        <a:t>USB 3.0</a:t>
                      </a:r>
                      <a:endParaRPr lang="en-US" dirty="0"/>
                    </a:p>
                  </a:txBody>
                  <a:tcPr/>
                </a:tc>
                <a:tc>
                  <a:txBody>
                    <a:bodyPr/>
                    <a:lstStyle/>
                    <a:p>
                      <a:r>
                        <a:rPr lang="en-US" dirty="0" smtClean="0"/>
                        <a:t>4.8 G bits/sec</a:t>
                      </a:r>
                      <a:endParaRPr lang="en-US" dirty="0"/>
                    </a:p>
                  </a:txBody>
                  <a:tcPr/>
                </a:tc>
                <a:tc>
                  <a:txBody>
                    <a:bodyPr/>
                    <a:lstStyle/>
                    <a:p>
                      <a:r>
                        <a:rPr lang="en-US" dirty="0" smtClean="0"/>
                        <a:t>External devices</a:t>
                      </a:r>
                      <a:endParaRPr lang="en-US" dirty="0"/>
                    </a:p>
                  </a:txBody>
                  <a:tcPr/>
                </a:tc>
              </a:tr>
              <a:tr h="370840">
                <a:tc>
                  <a:txBody>
                    <a:bodyPr/>
                    <a:lstStyle/>
                    <a:p>
                      <a:r>
                        <a:rPr lang="en-US" dirty="0" smtClean="0"/>
                        <a:t>Intel: Light Peak (Thunderbolt)</a:t>
                      </a:r>
                      <a:endParaRPr lang="en-US" dirty="0"/>
                    </a:p>
                  </a:txBody>
                  <a:tcPr/>
                </a:tc>
                <a:tc>
                  <a:txBody>
                    <a:bodyPr/>
                    <a:lstStyle/>
                    <a:p>
                      <a:r>
                        <a:rPr lang="en-US" dirty="0" smtClean="0"/>
                        <a:t>10 – 100 </a:t>
                      </a:r>
                      <a:r>
                        <a:rPr lang="en-US" dirty="0" err="1" smtClean="0"/>
                        <a:t>Gbits</a:t>
                      </a:r>
                      <a:r>
                        <a:rPr lang="en-US" dirty="0" smtClean="0"/>
                        <a:t>/sec</a:t>
                      </a:r>
                      <a:endParaRPr lang="en-US" dirty="0"/>
                    </a:p>
                  </a:txBody>
                  <a:tcPr/>
                </a:tc>
                <a:tc>
                  <a:txBody>
                    <a:bodyPr/>
                    <a:lstStyle/>
                    <a:p>
                      <a:r>
                        <a:rPr lang="en-US" dirty="0" smtClean="0"/>
                        <a:t>External devices</a:t>
                      </a:r>
                      <a:endParaRPr lang="en-US" dirty="0"/>
                    </a:p>
                  </a:txBody>
                  <a:tcPr/>
                </a:tc>
              </a:tr>
              <a:tr h="370840">
                <a:tc>
                  <a:txBody>
                    <a:bodyPr/>
                    <a:lstStyle/>
                    <a:p>
                      <a:r>
                        <a:rPr lang="en-US" dirty="0" smtClean="0"/>
                        <a:t>LAN/gigabit</a:t>
                      </a:r>
                      <a:endParaRPr lang="en-US" dirty="0"/>
                    </a:p>
                  </a:txBody>
                  <a:tcPr/>
                </a:tc>
                <a:tc>
                  <a:txBody>
                    <a:bodyPr/>
                    <a:lstStyle/>
                    <a:p>
                      <a:r>
                        <a:rPr lang="en-US" dirty="0" smtClean="0"/>
                        <a:t>1 G bits/sec</a:t>
                      </a:r>
                      <a:endParaRPr lang="en-US" dirty="0"/>
                    </a:p>
                  </a:txBody>
                  <a:tcPr/>
                </a:tc>
                <a:tc>
                  <a:txBody>
                    <a:bodyPr/>
                    <a:lstStyle/>
                    <a:p>
                      <a:r>
                        <a:rPr lang="en-US" dirty="0" smtClean="0"/>
                        <a:t>Computers,</a:t>
                      </a:r>
                      <a:r>
                        <a:rPr lang="en-US" baseline="0" dirty="0" smtClean="0"/>
                        <a:t> drives</a:t>
                      </a:r>
                      <a:endParaRPr lang="en-US" dirty="0"/>
                    </a:p>
                  </a:txBody>
                  <a:tcPr/>
                </a:tc>
              </a:tr>
            </a:tbl>
          </a:graphicData>
        </a:graphic>
      </p:graphicFrame>
      <p:sp>
        <p:nvSpPr>
          <p:cNvPr id="6" name="TextBox 5"/>
          <p:cNvSpPr txBox="1"/>
          <p:nvPr/>
        </p:nvSpPr>
        <p:spPr>
          <a:xfrm>
            <a:off x="1600200" y="5874603"/>
            <a:ext cx="6705600" cy="830997"/>
          </a:xfrm>
          <a:prstGeom prst="rect">
            <a:avLst/>
          </a:prstGeom>
          <a:noFill/>
        </p:spPr>
        <p:txBody>
          <a:bodyPr wrap="square" rtlCol="0">
            <a:spAutoFit/>
          </a:bodyPr>
          <a:lstStyle/>
          <a:p>
            <a:r>
              <a:rPr lang="en-US" sz="1200" dirty="0" smtClean="0"/>
              <a:t>Max speed is never achieved, but it can reveal bottlenecks.</a:t>
            </a:r>
          </a:p>
          <a:p>
            <a:r>
              <a:rPr lang="en-US" sz="1200" dirty="0" smtClean="0"/>
              <a:t>Hard drive transfer rates are often limited by drive write speeds.</a:t>
            </a:r>
          </a:p>
          <a:p>
            <a:r>
              <a:rPr lang="en-US" sz="1200" dirty="0" smtClean="0"/>
              <a:t>But, the newer methods (SATA 3 and USB 3.0) will improve the performance of large data transfers. These methods become more useful when connecting to a large solid state drive.</a:t>
            </a:r>
          </a:p>
        </p:txBody>
      </p:sp>
    </p:spTree>
    <p:extLst>
      <p:ext uri="{BB962C8B-B14F-4D97-AF65-F5344CB8AC3E}">
        <p14:creationId xmlns:p14="http://schemas.microsoft.com/office/powerpoint/2010/main" val="1668460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790700"/>
            <a:ext cx="50958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4"/>
          <p:cNvSpPr>
            <a:spLocks noChangeArrowheads="1"/>
          </p:cNvSpPr>
          <p:nvPr/>
        </p:nvSpPr>
        <p:spPr bwMode="auto">
          <a:xfrm>
            <a:off x="1658938" y="4875213"/>
            <a:ext cx="679926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t>There have been increasing complaints about injuries “caused” by repetitive typing tasks.  Several manufacturers have experimented with new keyboard designs (like this one from Microsoft) that are claimed to relieve physical stress.</a:t>
            </a:r>
          </a:p>
        </p:txBody>
      </p:sp>
      <p:sp>
        <p:nvSpPr>
          <p:cNvPr id="46084" name="Rectangle 5"/>
          <p:cNvSpPr>
            <a:spLocks noGrp="1" noChangeArrowheads="1"/>
          </p:cNvSpPr>
          <p:nvPr>
            <p:ph type="title"/>
          </p:nvPr>
        </p:nvSpPr>
        <p:spPr/>
        <p:txBody>
          <a:bodyPr/>
          <a:lstStyle/>
          <a:p>
            <a:r>
              <a:rPr lang="en-US" smtClean="0"/>
              <a:t>Input: Keyboards</a:t>
            </a:r>
          </a:p>
        </p:txBody>
      </p:sp>
    </p:spTree>
    <p:extLst>
      <p:ext uri="{BB962C8B-B14F-4D97-AF65-F5344CB8AC3E}">
        <p14:creationId xmlns:p14="http://schemas.microsoft.com/office/powerpoint/2010/main" val="1534873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r>
              <a:rPr lang="en-US" smtClean="0"/>
              <a:t>Trends</a:t>
            </a:r>
          </a:p>
        </p:txBody>
      </p:sp>
      <p:sp>
        <p:nvSpPr>
          <p:cNvPr id="25603" name="Rectangle 7"/>
          <p:cNvSpPr>
            <a:spLocks noGrp="1" noChangeArrowheads="1"/>
          </p:cNvSpPr>
          <p:nvPr>
            <p:ph type="body" idx="1"/>
          </p:nvPr>
        </p:nvSpPr>
        <p:spPr/>
        <p:txBody>
          <a:bodyPr>
            <a:normAutofit fontScale="85000" lnSpcReduction="20000"/>
          </a:bodyPr>
          <a:lstStyle/>
          <a:p>
            <a:r>
              <a:rPr lang="en-US" dirty="0" smtClean="0"/>
              <a:t>Hardware</a:t>
            </a:r>
          </a:p>
          <a:p>
            <a:pPr lvl="1"/>
            <a:r>
              <a:rPr lang="en-US" dirty="0" smtClean="0"/>
              <a:t>Size (capacity)</a:t>
            </a:r>
          </a:p>
          <a:p>
            <a:pPr lvl="1"/>
            <a:r>
              <a:rPr lang="en-US" dirty="0" smtClean="0"/>
              <a:t>Speed (performance)</a:t>
            </a:r>
          </a:p>
          <a:p>
            <a:pPr lvl="1"/>
            <a:r>
              <a:rPr lang="en-US" dirty="0" smtClean="0"/>
              <a:t>Reliability</a:t>
            </a:r>
          </a:p>
          <a:p>
            <a:pPr lvl="1"/>
            <a:r>
              <a:rPr lang="en-US" dirty="0" smtClean="0"/>
              <a:t>Mobility and physical size</a:t>
            </a:r>
          </a:p>
          <a:p>
            <a:pPr lvl="1"/>
            <a:r>
              <a:rPr lang="en-US" dirty="0" smtClean="0"/>
              <a:t>Price</a:t>
            </a:r>
          </a:p>
          <a:p>
            <a:pPr lvl="1"/>
            <a:r>
              <a:rPr lang="en-US" dirty="0" smtClean="0"/>
              <a:t>Data types: Text, Images, Audio, Video</a:t>
            </a:r>
          </a:p>
          <a:p>
            <a:r>
              <a:rPr lang="en-US" dirty="0" smtClean="0"/>
              <a:t>Software and Operating System Trends</a:t>
            </a:r>
          </a:p>
          <a:p>
            <a:pPr lvl="1"/>
            <a:r>
              <a:rPr lang="en-US" dirty="0" smtClean="0"/>
              <a:t>Original:	User/Programmer</a:t>
            </a:r>
          </a:p>
          <a:p>
            <a:pPr lvl="1"/>
            <a:r>
              <a:rPr lang="en-US" dirty="0" smtClean="0"/>
              <a:t>Early:		Sequential Questions</a:t>
            </a:r>
          </a:p>
          <a:p>
            <a:pPr lvl="1"/>
            <a:r>
              <a:rPr lang="en-US" dirty="0" smtClean="0"/>
              <a:t>Easier:		Menus</a:t>
            </a:r>
          </a:p>
          <a:p>
            <a:pPr lvl="1"/>
            <a:r>
              <a:rPr lang="en-US" dirty="0" smtClean="0"/>
              <a:t>Current:	User/Event Driven</a:t>
            </a:r>
          </a:p>
        </p:txBody>
      </p:sp>
    </p:spTree>
    <p:extLst>
      <p:ext uri="{BB962C8B-B14F-4D97-AF65-F5344CB8AC3E}">
        <p14:creationId xmlns:p14="http://schemas.microsoft.com/office/powerpoint/2010/main" val="296227727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r>
              <a:rPr lang="en-US" smtClean="0"/>
              <a:t>Input: Multi-touch</a:t>
            </a:r>
          </a:p>
        </p:txBody>
      </p:sp>
      <p:sp>
        <p:nvSpPr>
          <p:cNvPr id="47107" name="Rectangle 5"/>
          <p:cNvSpPr>
            <a:spLocks noChangeArrowheads="1"/>
          </p:cNvSpPr>
          <p:nvPr/>
        </p:nvSpPr>
        <p:spPr bwMode="auto">
          <a:xfrm>
            <a:off x="2438400" y="5576887"/>
            <a:ext cx="5270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r>
              <a:rPr lang="en-US" sz="1800">
                <a:hlinkClick r:id="rId2"/>
              </a:rPr>
              <a:t>http://www.youtube.com/watch?v=QKh1Rv0PlOQ </a:t>
            </a:r>
            <a:endParaRPr lang="en-US" sz="1800"/>
          </a:p>
        </p:txBody>
      </p:sp>
      <p:sp>
        <p:nvSpPr>
          <p:cNvPr id="47108" name="Text Box 6"/>
          <p:cNvSpPr txBox="1">
            <a:spLocks noChangeArrowheads="1"/>
          </p:cNvSpPr>
          <p:nvPr/>
        </p:nvSpPr>
        <p:spPr bwMode="auto">
          <a:xfrm>
            <a:off x="1752600" y="1233487"/>
            <a:ext cx="669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Jeff Han Presentation February 2006  time: 9:31</a:t>
            </a:r>
          </a:p>
        </p:txBody>
      </p:sp>
      <p:pic>
        <p:nvPicPr>
          <p:cNvPr id="47109" name="Picture 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796" t="21609" r="45364" b="31749"/>
          <a:stretch>
            <a:fillRect/>
          </a:stretch>
        </p:blipFill>
        <p:spPr bwMode="auto">
          <a:xfrm>
            <a:off x="2895600" y="1843087"/>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091979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9"/>
          <p:cNvSpPr>
            <a:spLocks noGrp="1" noChangeArrowheads="1"/>
          </p:cNvSpPr>
          <p:nvPr>
            <p:ph type="title"/>
          </p:nvPr>
        </p:nvSpPr>
        <p:spPr/>
        <p:txBody>
          <a:bodyPr/>
          <a:lstStyle/>
          <a:p>
            <a:r>
              <a:rPr lang="en-US" dirty="0" smtClean="0"/>
              <a:t>Input:  Scanners</a:t>
            </a:r>
          </a:p>
        </p:txBody>
      </p:sp>
      <p:sp>
        <p:nvSpPr>
          <p:cNvPr id="11269" name="Rectangle 10"/>
          <p:cNvSpPr>
            <a:spLocks noGrp="1" noChangeArrowheads="1"/>
          </p:cNvSpPr>
          <p:nvPr>
            <p:ph sz="half" idx="1"/>
          </p:nvPr>
        </p:nvSpPr>
        <p:spPr/>
        <p:txBody>
          <a:bodyPr/>
          <a:lstStyle/>
          <a:p>
            <a:r>
              <a:rPr lang="en-US" dirty="0" smtClean="0"/>
              <a:t>Scanners</a:t>
            </a:r>
          </a:p>
          <a:p>
            <a:pPr lvl="1"/>
            <a:r>
              <a:rPr lang="en-US" dirty="0" smtClean="0"/>
              <a:t>Format</a:t>
            </a:r>
          </a:p>
          <a:p>
            <a:pPr lvl="2"/>
            <a:r>
              <a:rPr lang="en-US" sz="1800" dirty="0" smtClean="0"/>
              <a:t>Hand-held</a:t>
            </a:r>
          </a:p>
          <a:p>
            <a:pPr lvl="2"/>
            <a:r>
              <a:rPr lang="en-US" sz="1800" dirty="0" smtClean="0"/>
              <a:t>Page</a:t>
            </a:r>
          </a:p>
          <a:p>
            <a:pPr lvl="2"/>
            <a:r>
              <a:rPr lang="en-US" sz="1800" dirty="0" smtClean="0"/>
              <a:t>Flatbed</a:t>
            </a:r>
          </a:p>
          <a:p>
            <a:pPr lvl="1"/>
            <a:r>
              <a:rPr lang="en-US" dirty="0" smtClean="0"/>
              <a:t>Optical Character Recognition</a:t>
            </a:r>
          </a:p>
          <a:p>
            <a:pPr lvl="2"/>
            <a:r>
              <a:rPr lang="en-US" sz="1800" dirty="0" smtClean="0"/>
              <a:t>Text and Graphics</a:t>
            </a:r>
          </a:p>
          <a:p>
            <a:pPr lvl="2"/>
            <a:r>
              <a:rPr lang="en-US" sz="1800" dirty="0" smtClean="0"/>
              <a:t>Columns</a:t>
            </a:r>
          </a:p>
          <a:p>
            <a:pPr lvl="2"/>
            <a:r>
              <a:rPr lang="en-US" sz="1800" dirty="0" smtClean="0"/>
              <a:t>Proportional v Fixed Fonts</a:t>
            </a:r>
          </a:p>
          <a:p>
            <a:pPr lvl="2"/>
            <a:r>
              <a:rPr lang="en-US" sz="1800" dirty="0" smtClean="0"/>
              <a:t>Training v Preprogrammed</a:t>
            </a:r>
          </a:p>
          <a:p>
            <a:pPr lvl="1"/>
            <a:r>
              <a:rPr lang="en-US" dirty="0" smtClean="0"/>
              <a:t>Gray scale and colors</a:t>
            </a:r>
          </a:p>
        </p:txBody>
      </p:sp>
      <p:graphicFrame>
        <p:nvGraphicFramePr>
          <p:cNvPr id="11267" name="Object 1025"/>
          <p:cNvGraphicFramePr>
            <a:graphicFrameLocks noChangeAspect="1"/>
          </p:cNvGraphicFramePr>
          <p:nvPr/>
        </p:nvGraphicFramePr>
        <p:xfrm>
          <a:off x="6934200" y="1295400"/>
          <a:ext cx="1409700" cy="1993900"/>
        </p:xfrm>
        <a:graphic>
          <a:graphicData uri="http://schemas.openxmlformats.org/presentationml/2006/ole">
            <mc:AlternateContent xmlns:mc="http://schemas.openxmlformats.org/markup-compatibility/2006">
              <mc:Choice xmlns:v="urn:schemas-microsoft-com:vml" Requires="v">
                <p:oleObj spid="_x0000_s11408" name="Image" r:id="rId3" imgW="1410519" imgH="1995058" progId="Photoshop.Image.4">
                  <p:embed/>
                </p:oleObj>
              </mc:Choice>
              <mc:Fallback>
                <p:oleObj name="Image" r:id="rId3" imgW="1410519" imgH="1995058" progId="Photoshop.Image.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95400"/>
                        <a:ext cx="14097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Rectangle 12"/>
          <p:cNvSpPr>
            <a:spLocks noChangeArrowheads="1"/>
          </p:cNvSpPr>
          <p:nvPr/>
        </p:nvSpPr>
        <p:spPr bwMode="auto">
          <a:xfrm>
            <a:off x="7543800" y="3810000"/>
            <a:ext cx="1447800" cy="2057400"/>
          </a:xfrm>
          <a:prstGeom prst="rect">
            <a:avLst/>
          </a:prstGeom>
          <a:solidFill>
            <a:srgbClr val="FFFFFF"/>
          </a:solidFill>
          <a:ln w="12700">
            <a:solidFill>
              <a:schemeClr val="tx1"/>
            </a:solidFill>
            <a:miter lim="800000"/>
            <a:headEnd type="none" w="sm" len="sm"/>
            <a:tailEnd type="none" w="sm" len="sm"/>
          </a:ln>
        </p:spPr>
        <p:txBody>
          <a:bodyPr wrap="none" anchor="ctr"/>
          <a:lstStyle/>
          <a:p>
            <a:r>
              <a:rPr lang="en-US" sz="2000"/>
              <a:t>Text</a:t>
            </a:r>
          </a:p>
          <a:p>
            <a:r>
              <a:rPr lang="en-US" sz="2000"/>
              <a:t>In</a:t>
            </a:r>
          </a:p>
          <a:p>
            <a:r>
              <a:rPr lang="en-US" sz="2000"/>
              <a:t>Bitmap</a:t>
            </a:r>
          </a:p>
          <a:p>
            <a:r>
              <a:rPr lang="en-US" sz="2000"/>
              <a:t>Pixels</a:t>
            </a:r>
          </a:p>
        </p:txBody>
      </p:sp>
      <p:sp>
        <p:nvSpPr>
          <p:cNvPr id="11271" name="Text Box 13"/>
          <p:cNvSpPr txBox="1">
            <a:spLocks noChangeArrowheads="1"/>
          </p:cNvSpPr>
          <p:nvPr/>
        </p:nvSpPr>
        <p:spPr bwMode="auto">
          <a:xfrm>
            <a:off x="5486400" y="3505200"/>
            <a:ext cx="20161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solidFill>
                  <a:schemeClr val="tx2"/>
                </a:solidFill>
              </a:rPr>
              <a:t>OCR “reads”</a:t>
            </a:r>
          </a:p>
          <a:p>
            <a:r>
              <a:rPr lang="en-US" sz="1600">
                <a:solidFill>
                  <a:schemeClr val="tx2"/>
                </a:solidFill>
              </a:rPr>
              <a:t>pixels and converts</a:t>
            </a:r>
          </a:p>
          <a:p>
            <a:r>
              <a:rPr lang="en-US" sz="1600">
                <a:solidFill>
                  <a:schemeClr val="tx2"/>
                </a:solidFill>
              </a:rPr>
              <a:t>to letters and words.</a:t>
            </a:r>
          </a:p>
          <a:p>
            <a:r>
              <a:rPr lang="en-US" sz="1600">
                <a:solidFill>
                  <a:schemeClr val="tx2"/>
                </a:solidFill>
              </a:rPr>
              <a:t>But mistakes arise.</a:t>
            </a:r>
          </a:p>
        </p:txBody>
      </p:sp>
      <p:sp>
        <p:nvSpPr>
          <p:cNvPr id="11272" name="Line 14"/>
          <p:cNvSpPr>
            <a:spLocks noChangeShapeType="1"/>
          </p:cNvSpPr>
          <p:nvPr/>
        </p:nvSpPr>
        <p:spPr bwMode="auto">
          <a:xfrm>
            <a:off x="6019800" y="1524000"/>
            <a:ext cx="838200" cy="38100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15"/>
          <p:cNvSpPr>
            <a:spLocks noChangeShapeType="1"/>
          </p:cNvSpPr>
          <p:nvPr/>
        </p:nvSpPr>
        <p:spPr bwMode="auto">
          <a:xfrm flipH="1">
            <a:off x="6248400" y="2819400"/>
            <a:ext cx="609600" cy="60960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4" name="Line 16"/>
          <p:cNvSpPr>
            <a:spLocks noChangeShapeType="1"/>
          </p:cNvSpPr>
          <p:nvPr/>
        </p:nvSpPr>
        <p:spPr bwMode="auto">
          <a:xfrm>
            <a:off x="6096000" y="4572000"/>
            <a:ext cx="1295400" cy="457200"/>
          </a:xfrm>
          <a:prstGeom prst="line">
            <a:avLst/>
          </a:prstGeom>
          <a:noFill/>
          <a:ln w="127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1374" name="Picture 110" descr="D:\Books\MISBook\Images\Photos\ScannerFujits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8239" y="584993"/>
            <a:ext cx="1305929" cy="187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0471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Freeform 12"/>
          <p:cNvSpPr>
            <a:spLocks/>
          </p:cNvSpPr>
          <p:nvPr/>
        </p:nvSpPr>
        <p:spPr bwMode="auto">
          <a:xfrm>
            <a:off x="7696200" y="3370262"/>
            <a:ext cx="939800" cy="2146300"/>
          </a:xfrm>
          <a:custGeom>
            <a:avLst/>
            <a:gdLst>
              <a:gd name="T0" fmla="*/ 0 w 592"/>
              <a:gd name="T1" fmla="*/ 2133600 h 1352"/>
              <a:gd name="T2" fmla="*/ 914400 w 592"/>
              <a:gd name="T3" fmla="*/ 2057400 h 1352"/>
              <a:gd name="T4" fmla="*/ 152400 w 592"/>
              <a:gd name="T5" fmla="*/ 1600200 h 1352"/>
              <a:gd name="T6" fmla="*/ 914400 w 592"/>
              <a:gd name="T7" fmla="*/ 1447800 h 1352"/>
              <a:gd name="T8" fmla="*/ 152400 w 592"/>
              <a:gd name="T9" fmla="*/ 685800 h 1352"/>
              <a:gd name="T10" fmla="*/ 685800 w 592"/>
              <a:gd name="T11" fmla="*/ 457200 h 1352"/>
              <a:gd name="T12" fmla="*/ 228600 w 592"/>
              <a:gd name="T13" fmla="*/ 0 h 1352"/>
              <a:gd name="T14" fmla="*/ 0 60000 65536"/>
              <a:gd name="T15" fmla="*/ 0 60000 65536"/>
              <a:gd name="T16" fmla="*/ 0 60000 65536"/>
              <a:gd name="T17" fmla="*/ 0 60000 65536"/>
              <a:gd name="T18" fmla="*/ 0 60000 65536"/>
              <a:gd name="T19" fmla="*/ 0 60000 65536"/>
              <a:gd name="T20" fmla="*/ 0 60000 65536"/>
              <a:gd name="T21" fmla="*/ 0 w 592"/>
              <a:gd name="T22" fmla="*/ 0 h 1352"/>
              <a:gd name="T23" fmla="*/ 592 w 592"/>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352">
                <a:moveTo>
                  <a:pt x="0" y="1344"/>
                </a:moveTo>
                <a:cubicBezTo>
                  <a:pt x="280" y="1348"/>
                  <a:pt x="560" y="1352"/>
                  <a:pt x="576" y="1296"/>
                </a:cubicBezTo>
                <a:cubicBezTo>
                  <a:pt x="592" y="1240"/>
                  <a:pt x="96" y="1072"/>
                  <a:pt x="96" y="1008"/>
                </a:cubicBezTo>
                <a:cubicBezTo>
                  <a:pt x="96" y="944"/>
                  <a:pt x="576" y="1008"/>
                  <a:pt x="576" y="912"/>
                </a:cubicBezTo>
                <a:cubicBezTo>
                  <a:pt x="576" y="816"/>
                  <a:pt x="120" y="536"/>
                  <a:pt x="96" y="432"/>
                </a:cubicBezTo>
                <a:cubicBezTo>
                  <a:pt x="72" y="328"/>
                  <a:pt x="424" y="360"/>
                  <a:pt x="432" y="288"/>
                </a:cubicBezTo>
                <a:cubicBezTo>
                  <a:pt x="440" y="216"/>
                  <a:pt x="292" y="108"/>
                  <a:pt x="144"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2290" name="Object 4"/>
          <p:cNvGraphicFramePr>
            <a:graphicFrameLocks/>
          </p:cNvGraphicFramePr>
          <p:nvPr>
            <p:extLst>
              <p:ext uri="{D42A27DB-BD31-4B8C-83A1-F6EECF244321}">
                <p14:modId xmlns:p14="http://schemas.microsoft.com/office/powerpoint/2010/main" val="1699672957"/>
              </p:ext>
            </p:extLst>
          </p:nvPr>
        </p:nvGraphicFramePr>
        <p:xfrm>
          <a:off x="5195888" y="2316162"/>
          <a:ext cx="1585912" cy="1054100"/>
        </p:xfrm>
        <a:graphic>
          <a:graphicData uri="http://schemas.openxmlformats.org/presentationml/2006/ole">
            <mc:AlternateContent xmlns:mc="http://schemas.openxmlformats.org/markup-compatibility/2006">
              <mc:Choice xmlns:v="urn:schemas-microsoft-com:vml" Requires="v">
                <p:oleObj spid="_x0000_s12518" name="ClipArt" r:id="rId3" imgW="5122800" imgH="3404880" progId="MS_ClipArt_Gallery.2">
                  <p:embed/>
                </p:oleObj>
              </mc:Choice>
              <mc:Fallback>
                <p:oleObj name="ClipArt" r:id="rId3" imgW="5122800" imgH="340488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8" y="2316162"/>
                        <a:ext cx="158591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Rectangle 6"/>
          <p:cNvSpPr>
            <a:spLocks noChangeArrowheads="1"/>
          </p:cNvSpPr>
          <p:nvPr/>
        </p:nvSpPr>
        <p:spPr bwMode="auto">
          <a:xfrm>
            <a:off x="6248400" y="1465262"/>
            <a:ext cx="1600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i="1"/>
              <a:t>Speak in complete sentences</a:t>
            </a:r>
          </a:p>
        </p:txBody>
      </p:sp>
      <p:graphicFrame>
        <p:nvGraphicFramePr>
          <p:cNvPr id="12292" name="Object 7"/>
          <p:cNvGraphicFramePr>
            <a:graphicFrameLocks/>
          </p:cNvGraphicFramePr>
          <p:nvPr>
            <p:extLst>
              <p:ext uri="{D42A27DB-BD31-4B8C-83A1-F6EECF244321}">
                <p14:modId xmlns:p14="http://schemas.microsoft.com/office/powerpoint/2010/main" val="962760169"/>
              </p:ext>
            </p:extLst>
          </p:nvPr>
        </p:nvGraphicFramePr>
        <p:xfrm>
          <a:off x="5257800" y="3690937"/>
          <a:ext cx="2946400" cy="2633663"/>
        </p:xfrm>
        <a:graphic>
          <a:graphicData uri="http://schemas.openxmlformats.org/presentationml/2006/ole">
            <mc:AlternateContent xmlns:mc="http://schemas.openxmlformats.org/markup-compatibility/2006">
              <mc:Choice xmlns:v="urn:schemas-microsoft-com:vml" Requires="v">
                <p:oleObj spid="_x0000_s12519" name="ClipArt" r:id="rId5" imgW="3473280" imgH="3106440" progId="MS_ClipArt_Gallery.2">
                  <p:embed/>
                </p:oleObj>
              </mc:Choice>
              <mc:Fallback>
                <p:oleObj name="ClipArt" r:id="rId5" imgW="3473280" imgH="310644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690937"/>
                        <a:ext cx="2946400"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Rectangle 8"/>
          <p:cNvSpPr>
            <a:spLocks noChangeArrowheads="1"/>
          </p:cNvSpPr>
          <p:nvPr/>
        </p:nvSpPr>
        <p:spPr bwMode="auto">
          <a:xfrm>
            <a:off x="5867400" y="3903662"/>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800" dirty="0"/>
              <a:t>Speak in complete sentences.</a:t>
            </a:r>
          </a:p>
        </p:txBody>
      </p:sp>
      <p:sp>
        <p:nvSpPr>
          <p:cNvPr id="12296" name="Rectangle 10"/>
          <p:cNvSpPr>
            <a:spLocks noGrp="1" noChangeArrowheads="1"/>
          </p:cNvSpPr>
          <p:nvPr>
            <p:ph type="title"/>
          </p:nvPr>
        </p:nvSpPr>
        <p:spPr/>
        <p:txBody>
          <a:bodyPr/>
          <a:lstStyle/>
          <a:p>
            <a:r>
              <a:rPr lang="en-US" smtClean="0"/>
              <a:t>Input:  Voice </a:t>
            </a:r>
          </a:p>
        </p:txBody>
      </p:sp>
      <p:sp>
        <p:nvSpPr>
          <p:cNvPr id="12297" name="Rectangle 11"/>
          <p:cNvSpPr>
            <a:spLocks noGrp="1" noChangeArrowheads="1"/>
          </p:cNvSpPr>
          <p:nvPr>
            <p:ph type="body" idx="1"/>
          </p:nvPr>
        </p:nvSpPr>
        <p:spPr>
          <a:xfrm>
            <a:off x="1066800" y="1236662"/>
            <a:ext cx="4191000" cy="5029200"/>
          </a:xfrm>
        </p:spPr>
        <p:txBody>
          <a:bodyPr>
            <a:normAutofit fontScale="92500" lnSpcReduction="20000"/>
          </a:bodyPr>
          <a:lstStyle/>
          <a:p>
            <a:r>
              <a:rPr lang="en-US" smtClean="0"/>
              <a:t>Voice</a:t>
            </a:r>
          </a:p>
          <a:p>
            <a:pPr lvl="1"/>
            <a:r>
              <a:rPr lang="en-US" smtClean="0"/>
              <a:t>Microsoft Office includes a decent voice input system.</a:t>
            </a:r>
          </a:p>
          <a:p>
            <a:pPr lvl="1"/>
            <a:r>
              <a:rPr lang="en-US" smtClean="0"/>
              <a:t>It must be trained so that it adapts to your speech patterns.</a:t>
            </a:r>
          </a:p>
          <a:p>
            <a:pPr lvl="1"/>
            <a:r>
              <a:rPr lang="en-US" smtClean="0"/>
              <a:t>It is not perfect, but is relatively fast.</a:t>
            </a:r>
          </a:p>
          <a:p>
            <a:pPr lvl="1"/>
            <a:r>
              <a:rPr lang="en-US" smtClean="0"/>
              <a:t>It works best if you speak in full sentences—enabling the system to choose words based on context.</a:t>
            </a:r>
          </a:p>
        </p:txBody>
      </p:sp>
      <p:pic>
        <p:nvPicPr>
          <p:cNvPr id="10" name="Picture 413" descr="C:\Users\JPost\AppData\Local\Microsoft\Windows\Temporary Internet Files\Content.IE5\HR2VBBDV\MC900433836[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5524" y="2743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9744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US" dirty="0" smtClean="0"/>
              <a:t>Output:  Printers</a:t>
            </a:r>
          </a:p>
        </p:txBody>
      </p:sp>
      <p:sp>
        <p:nvSpPr>
          <p:cNvPr id="48131" name="Rectangle 5"/>
          <p:cNvSpPr>
            <a:spLocks noGrp="1" noChangeArrowheads="1"/>
          </p:cNvSpPr>
          <p:nvPr>
            <p:ph type="body" idx="1"/>
          </p:nvPr>
        </p:nvSpPr>
        <p:spPr>
          <a:xfrm>
            <a:off x="1371600" y="1219200"/>
            <a:ext cx="7498080" cy="2667000"/>
          </a:xfrm>
        </p:spPr>
        <p:txBody>
          <a:bodyPr/>
          <a:lstStyle/>
          <a:p>
            <a:r>
              <a:rPr lang="en-US" sz="2000" dirty="0" smtClean="0"/>
              <a:t>Quality (resolution:  dots per inch)</a:t>
            </a:r>
          </a:p>
          <a:p>
            <a:pPr lvl="1"/>
            <a:r>
              <a:rPr lang="en-US" sz="1800" dirty="0" smtClean="0"/>
              <a:t>Ink Jet		300 - 1200 dpi</a:t>
            </a:r>
          </a:p>
          <a:p>
            <a:pPr lvl="1"/>
            <a:r>
              <a:rPr lang="en-US" sz="1800" dirty="0" smtClean="0"/>
              <a:t>Laser		600 - 1200 dpi</a:t>
            </a:r>
          </a:p>
          <a:p>
            <a:pPr lvl="1"/>
            <a:r>
              <a:rPr lang="en-US" sz="1800" dirty="0" smtClean="0"/>
              <a:t>Typeset/offset press	2400 dpi</a:t>
            </a:r>
          </a:p>
          <a:p>
            <a:r>
              <a:rPr lang="en-US" sz="2000" dirty="0" smtClean="0"/>
              <a:t>Speed (pages per minute)</a:t>
            </a:r>
          </a:p>
          <a:p>
            <a:r>
              <a:rPr lang="en-US" sz="2000" dirty="0" smtClean="0"/>
              <a:t>Cost</a:t>
            </a:r>
          </a:p>
          <a:p>
            <a:r>
              <a:rPr lang="en-US" sz="2000" dirty="0" smtClean="0"/>
              <a:t>Duty cycle: Pages per week or month</a:t>
            </a:r>
          </a:p>
        </p:txBody>
      </p:sp>
      <p:graphicFrame>
        <p:nvGraphicFramePr>
          <p:cNvPr id="57517" name="Group 173"/>
          <p:cNvGraphicFramePr>
            <a:graphicFrameLocks noGrp="1"/>
          </p:cNvGraphicFramePr>
          <p:nvPr>
            <p:extLst>
              <p:ext uri="{D42A27DB-BD31-4B8C-83A1-F6EECF244321}">
                <p14:modId xmlns:p14="http://schemas.microsoft.com/office/powerpoint/2010/main" val="2571695503"/>
              </p:ext>
            </p:extLst>
          </p:nvPr>
        </p:nvGraphicFramePr>
        <p:xfrm>
          <a:off x="1143000" y="4038600"/>
          <a:ext cx="7848600" cy="1704976"/>
        </p:xfrm>
        <a:graphic>
          <a:graphicData uri="http://schemas.openxmlformats.org/drawingml/2006/table">
            <a:tbl>
              <a:tblPr/>
              <a:tblGrid>
                <a:gridCol w="1525588"/>
                <a:gridCol w="1573212"/>
                <a:gridCol w="1595438"/>
                <a:gridCol w="1298575"/>
                <a:gridCol w="1855787"/>
              </a:tblGrid>
              <a:tr h="60483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Printer</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Initial Cost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(dollars)</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Cost Per Page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(cents)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Quality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(dots/inch)</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Speed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(pages/min.)</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6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Laser: B&amp;W</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300 – 20,000</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0.6 – 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600 – 1200</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4 – 8 – 17 – </a:t>
                      </a:r>
                      <a:r>
                        <a:rPr kumimoji="0" lang="en-US" sz="1400" b="0" i="0" u="none" strike="noStrike" cap="none" normalizeH="0" baseline="0" dirty="0" smtClean="0">
                          <a:ln>
                            <a:noFill/>
                          </a:ln>
                          <a:solidFill>
                            <a:schemeClr val="tx1"/>
                          </a:solidFill>
                          <a:effectLst/>
                          <a:latin typeface="Arial" charset="0"/>
                          <a:cs typeface="Times New Roman" pitchFamily="18" charset="0"/>
                        </a:rPr>
                        <a:t>150</a:t>
                      </a:r>
                      <a:r>
                        <a:rPr kumimoji="0" lang="en-US" sz="1400" b="0" i="0" u="none" strike="noStrike" cap="none" normalizeH="0" baseline="0" dirty="0" smtClean="0">
                          <a:ln>
                            <a:noFill/>
                          </a:ln>
                          <a:solidFill>
                            <a:schemeClr val="tx1"/>
                          </a:solidFill>
                          <a:effectLst/>
                          <a:latin typeface="Arial" charset="0"/>
                          <a:cs typeface="Times New Roman" pitchFamily="18" charset="0"/>
                        </a:rPr>
                        <a:t>+</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6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Laser: Color</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500+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5 – 75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600 – 1200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1 </a:t>
                      </a:r>
                      <a:r>
                        <a:rPr kumimoji="0" lang="en-US" sz="1400" b="0" i="0" u="none" strike="noStrike" cap="none" normalizeH="0" baseline="0" dirty="0" smtClean="0">
                          <a:ln>
                            <a:noFill/>
                          </a:ln>
                          <a:solidFill>
                            <a:schemeClr val="tx1"/>
                          </a:solidFill>
                          <a:effectLst/>
                          <a:latin typeface="Arial" charset="0"/>
                          <a:cs typeface="Times New Roman" pitchFamily="18" charset="0"/>
                        </a:rPr>
                        <a:t>– </a:t>
                      </a:r>
                      <a:r>
                        <a:rPr kumimoji="0" lang="en-US" sz="1400" b="0" i="0" u="none" strike="noStrike" cap="none" normalizeH="0" baseline="0" dirty="0" smtClean="0">
                          <a:ln>
                            <a:noFill/>
                          </a:ln>
                          <a:solidFill>
                            <a:schemeClr val="tx1"/>
                          </a:solidFill>
                          <a:effectLst/>
                          <a:latin typeface="Arial" charset="0"/>
                          <a:cs typeface="Times New Roman" pitchFamily="18" charset="0"/>
                        </a:rPr>
                        <a:t>30</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6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Ink jet: Color</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100 - 500</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5 - </a:t>
                      </a:r>
                      <a:r>
                        <a:rPr kumimoji="0" lang="en-US" sz="1400" b="0" i="0" u="none" strike="noStrike" cap="none" normalizeH="0" baseline="0" dirty="0" smtClean="0">
                          <a:ln>
                            <a:noFill/>
                          </a:ln>
                          <a:solidFill>
                            <a:schemeClr val="tx1"/>
                          </a:solidFill>
                          <a:effectLst/>
                          <a:latin typeface="Arial" charset="0"/>
                          <a:cs typeface="Times New Roman" pitchFamily="18" charset="0"/>
                        </a:rPr>
                        <a:t>150</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300 – 1200</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1 - </a:t>
                      </a:r>
                      <a:r>
                        <a:rPr kumimoji="0" lang="en-US" sz="1400" b="0" i="0" u="none" strike="noStrike" cap="none" normalizeH="0" baseline="0" dirty="0" smtClean="0">
                          <a:ln>
                            <a:noFill/>
                          </a:ln>
                          <a:solidFill>
                            <a:schemeClr val="tx1"/>
                          </a:solidFill>
                          <a:effectLst/>
                          <a:latin typeface="Arial" charset="0"/>
                          <a:cs typeface="Times New Roman" pitchFamily="18" charset="0"/>
                        </a:rPr>
                        <a:t>20</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48164" name="Text Box 174"/>
          <p:cNvSpPr txBox="1">
            <a:spLocks noChangeArrowheads="1"/>
          </p:cNvSpPr>
          <p:nvPr/>
        </p:nvSpPr>
        <p:spPr bwMode="auto">
          <a:xfrm>
            <a:off x="1736725" y="6019800"/>
            <a:ext cx="571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Check Kodak’s strategy (2007) for lower-cost ink.</a:t>
            </a:r>
          </a:p>
        </p:txBody>
      </p:sp>
    </p:spTree>
    <p:extLst>
      <p:ext uri="{BB962C8B-B14F-4D97-AF65-F5344CB8AC3E}">
        <p14:creationId xmlns:p14="http://schemas.microsoft.com/office/powerpoint/2010/main" val="412367845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r>
              <a:rPr lang="en-US" smtClean="0"/>
              <a:t>Secondary Storage</a:t>
            </a:r>
          </a:p>
        </p:txBody>
      </p:sp>
      <p:sp>
        <p:nvSpPr>
          <p:cNvPr id="49155" name="Rectangle 5"/>
          <p:cNvSpPr>
            <a:spLocks noGrp="1" noChangeArrowheads="1"/>
          </p:cNvSpPr>
          <p:nvPr>
            <p:ph type="body" idx="1"/>
          </p:nvPr>
        </p:nvSpPr>
        <p:spPr>
          <a:xfrm>
            <a:off x="1066800" y="1143000"/>
            <a:ext cx="7924800" cy="5486400"/>
          </a:xfrm>
        </p:spPr>
        <p:txBody>
          <a:bodyPr>
            <a:normAutofit lnSpcReduction="10000"/>
          </a:bodyPr>
          <a:lstStyle/>
          <a:p>
            <a:pPr>
              <a:lnSpc>
                <a:spcPct val="80000"/>
              </a:lnSpc>
            </a:pPr>
            <a:r>
              <a:rPr lang="en-US" sz="2000" dirty="0" smtClean="0"/>
              <a:t>Evaluation of Secondary Storage</a:t>
            </a:r>
          </a:p>
          <a:p>
            <a:pPr lvl="1">
              <a:lnSpc>
                <a:spcPct val="80000"/>
              </a:lnSpc>
            </a:pPr>
            <a:r>
              <a:rPr lang="en-US" sz="1800" dirty="0" smtClean="0"/>
              <a:t>Capacity</a:t>
            </a:r>
          </a:p>
          <a:p>
            <a:pPr lvl="1">
              <a:lnSpc>
                <a:spcPct val="80000"/>
              </a:lnSpc>
            </a:pPr>
            <a:r>
              <a:rPr lang="en-US" sz="1800" dirty="0" smtClean="0"/>
              <a:t>Speed</a:t>
            </a:r>
          </a:p>
          <a:p>
            <a:pPr lvl="1">
              <a:lnSpc>
                <a:spcPct val="80000"/>
              </a:lnSpc>
            </a:pPr>
            <a:r>
              <a:rPr lang="en-US" sz="1800" dirty="0" smtClean="0"/>
              <a:t>Cost</a:t>
            </a:r>
          </a:p>
          <a:p>
            <a:pPr>
              <a:lnSpc>
                <a:spcPct val="80000"/>
              </a:lnSpc>
            </a:pPr>
            <a:r>
              <a:rPr lang="en-US" sz="2000" dirty="0" smtClean="0"/>
              <a:t>Magnetic Hard Drive</a:t>
            </a:r>
          </a:p>
          <a:p>
            <a:pPr lvl="1">
              <a:lnSpc>
                <a:spcPct val="80000"/>
              </a:lnSpc>
            </a:pPr>
            <a:r>
              <a:rPr lang="en-US" sz="1800" dirty="0" smtClean="0"/>
              <a:t>80 GB – 1,000 GB		[typical PC:  250]</a:t>
            </a:r>
          </a:p>
          <a:p>
            <a:pPr lvl="1">
              <a:lnSpc>
                <a:spcPct val="80000"/>
              </a:lnSpc>
            </a:pPr>
            <a:r>
              <a:rPr lang="en-US" sz="1800" dirty="0" smtClean="0"/>
              <a:t>8 - 20 </a:t>
            </a:r>
            <a:r>
              <a:rPr lang="en-US" sz="1800" dirty="0" err="1" smtClean="0"/>
              <a:t>ms</a:t>
            </a:r>
            <a:r>
              <a:rPr lang="en-US" sz="1800" dirty="0" smtClean="0"/>
              <a:t> access		[typical PC:  10]</a:t>
            </a:r>
          </a:p>
          <a:p>
            <a:pPr lvl="1">
              <a:lnSpc>
                <a:spcPct val="80000"/>
              </a:lnSpc>
            </a:pPr>
            <a:r>
              <a:rPr lang="en-US" sz="1800" dirty="0" smtClean="0"/>
              <a:t>4200 rpm (old laptop), 5400 rpm, 7200 rpm, 10,000 rpm, 15,000 rpm</a:t>
            </a:r>
          </a:p>
          <a:p>
            <a:pPr lvl="1">
              <a:lnSpc>
                <a:spcPct val="80000"/>
              </a:lnSpc>
            </a:pPr>
            <a:r>
              <a:rPr lang="en-US" sz="1800" dirty="0" smtClean="0"/>
              <a:t>$0.25 - $1.00 / GB	[some large drives are much higher]</a:t>
            </a:r>
          </a:p>
          <a:p>
            <a:pPr>
              <a:lnSpc>
                <a:spcPct val="80000"/>
              </a:lnSpc>
            </a:pPr>
            <a:r>
              <a:rPr lang="en-US" sz="2000" dirty="0" smtClean="0"/>
              <a:t>Optical Disk</a:t>
            </a:r>
          </a:p>
          <a:p>
            <a:pPr lvl="1">
              <a:lnSpc>
                <a:spcPct val="80000"/>
              </a:lnSpc>
            </a:pPr>
            <a:r>
              <a:rPr lang="en-US" sz="1800" dirty="0" smtClean="0"/>
              <a:t>700 MB</a:t>
            </a:r>
          </a:p>
          <a:p>
            <a:pPr lvl="1">
              <a:lnSpc>
                <a:spcPct val="80000"/>
              </a:lnSpc>
            </a:pPr>
            <a:r>
              <a:rPr lang="en-US" sz="1800" dirty="0" smtClean="0"/>
              <a:t>30 - 200 </a:t>
            </a:r>
            <a:r>
              <a:rPr lang="en-US" sz="1800" dirty="0" err="1" smtClean="0"/>
              <a:t>ms</a:t>
            </a:r>
            <a:endParaRPr lang="en-US" sz="1800" dirty="0" smtClean="0"/>
          </a:p>
          <a:p>
            <a:pPr lvl="1">
              <a:lnSpc>
                <a:spcPct val="80000"/>
              </a:lnSpc>
            </a:pPr>
            <a:r>
              <a:rPr lang="en-US" sz="1800" dirty="0" smtClean="0"/>
              <a:t>DVD: 4.77 - 9 GB</a:t>
            </a:r>
          </a:p>
          <a:p>
            <a:pPr lvl="1">
              <a:lnSpc>
                <a:spcPct val="80000"/>
              </a:lnSpc>
            </a:pPr>
            <a:r>
              <a:rPr lang="en-US" sz="1800" dirty="0" smtClean="0"/>
              <a:t>Blu-Ray: 25-50 GB</a:t>
            </a:r>
          </a:p>
          <a:p>
            <a:pPr>
              <a:lnSpc>
                <a:spcPct val="80000"/>
              </a:lnSpc>
            </a:pPr>
            <a:r>
              <a:rPr lang="en-US" sz="2000" dirty="0" smtClean="0"/>
              <a:t>USB 2.0 Flash Drive to solid-state drives (SSD)</a:t>
            </a:r>
          </a:p>
          <a:p>
            <a:pPr lvl="1">
              <a:lnSpc>
                <a:spcPct val="80000"/>
              </a:lnSpc>
            </a:pPr>
            <a:r>
              <a:rPr lang="en-US" sz="1800" dirty="0" smtClean="0"/>
              <a:t>16 MB-1 GB</a:t>
            </a:r>
          </a:p>
          <a:p>
            <a:pPr lvl="1">
              <a:lnSpc>
                <a:spcPct val="80000"/>
              </a:lnSpc>
            </a:pPr>
            <a:r>
              <a:rPr lang="en-US" sz="1800" dirty="0" smtClean="0"/>
              <a:t>Read: 8 MB/s</a:t>
            </a:r>
          </a:p>
          <a:p>
            <a:pPr lvl="1">
              <a:lnSpc>
                <a:spcPct val="80000"/>
              </a:lnSpc>
            </a:pPr>
            <a:r>
              <a:rPr lang="en-US" sz="1800" dirty="0" smtClean="0"/>
              <a:t>Write: 1 - 5 MB/s</a:t>
            </a:r>
          </a:p>
          <a:p>
            <a:pPr lvl="1">
              <a:lnSpc>
                <a:spcPct val="80000"/>
              </a:lnSpc>
            </a:pPr>
            <a:r>
              <a:rPr lang="en-US" sz="1800" dirty="0" smtClean="0"/>
              <a:t>$10-30/GB	(2004 $350/GB, 2007 $10/GB)</a:t>
            </a:r>
          </a:p>
        </p:txBody>
      </p:sp>
    </p:spTree>
    <p:extLst>
      <p:ext uri="{BB962C8B-B14F-4D97-AF65-F5344CB8AC3E}">
        <p14:creationId xmlns:p14="http://schemas.microsoft.com/office/powerpoint/2010/main" val="272782027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smtClean="0"/>
              <a:t>Secondary Storage</a:t>
            </a:r>
          </a:p>
        </p:txBody>
      </p:sp>
      <p:sp>
        <p:nvSpPr>
          <p:cNvPr id="50179" name="Text Box 6"/>
          <p:cNvSpPr txBox="1">
            <a:spLocks noChangeArrowheads="1"/>
          </p:cNvSpPr>
          <p:nvPr/>
        </p:nvSpPr>
        <p:spPr bwMode="auto">
          <a:xfrm>
            <a:off x="4648200" y="5410200"/>
            <a:ext cx="3368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dirty="0"/>
              <a:t>Conclusion: Storage is </a:t>
            </a:r>
            <a:r>
              <a:rPr lang="en-US" sz="1600" dirty="0" smtClean="0"/>
              <a:t>free</a:t>
            </a:r>
          </a:p>
          <a:p>
            <a:r>
              <a:rPr lang="en-US" sz="1600" dirty="0" smtClean="0"/>
              <a:t>But high-speed storage costs more</a:t>
            </a:r>
            <a:endParaRPr lang="en-US" sz="1600" dirty="0"/>
          </a:p>
        </p:txBody>
      </p:sp>
      <p:graphicFrame>
        <p:nvGraphicFramePr>
          <p:cNvPr id="61783" name="Group 343"/>
          <p:cNvGraphicFramePr>
            <a:graphicFrameLocks noGrp="1"/>
          </p:cNvGraphicFramePr>
          <p:nvPr>
            <p:extLst>
              <p:ext uri="{D42A27DB-BD31-4B8C-83A1-F6EECF244321}">
                <p14:modId xmlns:p14="http://schemas.microsoft.com/office/powerpoint/2010/main" val="2761673875"/>
              </p:ext>
            </p:extLst>
          </p:nvPr>
        </p:nvGraphicFramePr>
        <p:xfrm>
          <a:off x="1108075" y="1447800"/>
          <a:ext cx="7720330" cy="3841217"/>
        </p:xfrm>
        <a:graphic>
          <a:graphicData uri="http://schemas.openxmlformats.org/drawingml/2006/table">
            <a:tbl>
              <a:tblPr/>
              <a:tblGrid>
                <a:gridCol w="1631950"/>
                <a:gridCol w="1586230"/>
                <a:gridCol w="1454150"/>
                <a:gridCol w="1668463"/>
                <a:gridCol w="1379537"/>
              </a:tblGrid>
              <a:tr h="6402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Drive</a:t>
                      </a:r>
                      <a:endParaRPr kumimoji="0" lang="en-US" sz="1800" b="1"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Capacity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(gigabytes)</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Speed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(Write MB/s)</a:t>
                      </a:r>
                      <a:endParaRPr kumimoji="0" lang="en-US" sz="18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Initial Cost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(dollars)</a:t>
                      </a:r>
                      <a:endParaRPr kumimoji="0" lang="en-US" sz="18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Cost/GB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(dollars)</a:t>
                      </a:r>
                      <a:endParaRPr kumimoji="0" lang="en-US" sz="18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58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Magnetic hard</a:t>
                      </a:r>
                      <a:endParaRPr kumimoji="0" lang="en-US" sz="18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80 – 3,000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60 – 200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65 – 200+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0.07</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58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SSD</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 – 512</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60 – 320</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200 – 900</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1.76</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58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USB drive</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2-64</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25 – 150 </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10 – 115</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1.80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58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Tape</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250 – 800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20 – 120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300 – 5,000+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0.05 – 1.00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58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CD-ROM</a:t>
                      </a:r>
                      <a:endParaRPr kumimoji="0" lang="en-US" sz="18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0.70</a:t>
                      </a:r>
                      <a:endParaRPr kumimoji="0" lang="en-US" sz="18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2 – 8</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50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0.18</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58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DVD</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4.77 (8.5 DL)</a:t>
                      </a:r>
                      <a:endParaRPr kumimoji="0" lang="en-US" sz="18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2 – 21 </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50</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0.04</a:t>
                      </a: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58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Blu-Ray</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 (50 DL)</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4.5 – 36 </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80</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0.12</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58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Blu-Ray BDXL, IH-BD</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128</a:t>
                      </a: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2" name="TextBox 1"/>
          <p:cNvSpPr txBox="1"/>
          <p:nvPr/>
        </p:nvSpPr>
        <p:spPr>
          <a:xfrm>
            <a:off x="932457" y="6396335"/>
            <a:ext cx="7084055" cy="369332"/>
          </a:xfrm>
          <a:prstGeom prst="rect">
            <a:avLst/>
          </a:prstGeom>
          <a:noFill/>
        </p:spPr>
        <p:txBody>
          <a:bodyPr wrap="none" rtlCol="0">
            <a:spAutoFit/>
          </a:bodyPr>
          <a:lstStyle/>
          <a:p>
            <a:r>
              <a:rPr lang="en-US" sz="1800" dirty="0" smtClean="0"/>
              <a:t>CD/DVD Speeds</a:t>
            </a:r>
            <a:r>
              <a:rPr lang="en-US" sz="1800" dirty="0"/>
              <a:t>: http://www.osta.org/technology/dvdqa/dvdqa4.htm</a:t>
            </a:r>
          </a:p>
        </p:txBody>
      </p:sp>
    </p:spTree>
    <p:extLst>
      <p:ext uri="{BB962C8B-B14F-4D97-AF65-F5344CB8AC3E}">
        <p14:creationId xmlns:p14="http://schemas.microsoft.com/office/powerpoint/2010/main" val="283265455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SSD and USB Flash</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94934045"/>
              </p:ext>
            </p:extLst>
          </p:nvPr>
        </p:nvGraphicFramePr>
        <p:xfrm>
          <a:off x="1524000" y="1818640"/>
          <a:ext cx="6459538" cy="1483360"/>
        </p:xfrm>
        <a:graphic>
          <a:graphicData uri="http://schemas.openxmlformats.org/drawingml/2006/table">
            <a:tbl>
              <a:tblPr firstRow="1" bandRow="1">
                <a:tableStyleId>{5940675A-B579-460E-94D1-54222C63F5DA}</a:tableStyleId>
              </a:tblPr>
              <a:tblGrid>
                <a:gridCol w="838200"/>
                <a:gridCol w="1552258"/>
                <a:gridCol w="1356360"/>
                <a:gridCol w="1356360"/>
                <a:gridCol w="1356360"/>
              </a:tblGrid>
              <a:tr h="370840">
                <a:tc>
                  <a:txBody>
                    <a:bodyPr/>
                    <a:lstStyle/>
                    <a:p>
                      <a:r>
                        <a:rPr lang="en-US" dirty="0" smtClean="0"/>
                        <a:t>Year</a:t>
                      </a:r>
                      <a:endParaRPr lang="en-US" dirty="0"/>
                    </a:p>
                  </a:txBody>
                  <a:tcPr/>
                </a:tc>
                <a:tc>
                  <a:txBody>
                    <a:bodyPr/>
                    <a:lstStyle/>
                    <a:p>
                      <a:r>
                        <a:rPr lang="en-US" dirty="0" smtClean="0"/>
                        <a:t>Capacity (GB)</a:t>
                      </a:r>
                      <a:endParaRPr lang="en-US" dirty="0"/>
                    </a:p>
                  </a:txBody>
                  <a:tcPr/>
                </a:tc>
                <a:tc>
                  <a:txBody>
                    <a:bodyPr/>
                    <a:lstStyle/>
                    <a:p>
                      <a:r>
                        <a:rPr lang="en-US" dirty="0" smtClean="0"/>
                        <a:t>Price</a:t>
                      </a:r>
                      <a:endParaRPr lang="en-US" dirty="0"/>
                    </a:p>
                  </a:txBody>
                  <a:tcPr/>
                </a:tc>
                <a:tc>
                  <a:txBody>
                    <a:bodyPr/>
                    <a:lstStyle/>
                    <a:p>
                      <a:r>
                        <a:rPr lang="en-US" dirty="0" smtClean="0"/>
                        <a:t>Read MB/s</a:t>
                      </a:r>
                      <a:endParaRPr lang="en-US" dirty="0"/>
                    </a:p>
                  </a:txBody>
                  <a:tcPr/>
                </a:tc>
                <a:tc>
                  <a:txBody>
                    <a:bodyPr/>
                    <a:lstStyle/>
                    <a:p>
                      <a:r>
                        <a:rPr lang="en-US" dirty="0" smtClean="0"/>
                        <a:t>Write MB/s</a:t>
                      </a:r>
                      <a:endParaRPr lang="en-US" dirty="0"/>
                    </a:p>
                  </a:txBody>
                  <a:tcPr/>
                </a:tc>
              </a:tr>
              <a:tr h="370840">
                <a:tc>
                  <a:txBody>
                    <a:bodyPr/>
                    <a:lstStyle/>
                    <a:p>
                      <a:r>
                        <a:rPr lang="en-US" dirty="0" smtClean="0"/>
                        <a:t>2007</a:t>
                      </a:r>
                      <a:endParaRPr lang="en-US" dirty="0"/>
                    </a:p>
                  </a:txBody>
                  <a:tcPr/>
                </a:tc>
                <a:tc>
                  <a:txBody>
                    <a:bodyPr/>
                    <a:lstStyle/>
                    <a:p>
                      <a:r>
                        <a:rPr lang="en-US" dirty="0" smtClean="0"/>
                        <a:t>2</a:t>
                      </a:r>
                      <a:endParaRPr lang="en-US" dirty="0"/>
                    </a:p>
                  </a:txBody>
                  <a:tcPr/>
                </a:tc>
                <a:tc>
                  <a:txBody>
                    <a:bodyPr/>
                    <a:lstStyle/>
                    <a:p>
                      <a:r>
                        <a:rPr lang="en-US" dirty="0" smtClean="0"/>
                        <a:t>50</a:t>
                      </a:r>
                      <a:endParaRPr lang="en-US" dirty="0"/>
                    </a:p>
                  </a:txBody>
                  <a:tcPr/>
                </a:tc>
                <a:tc>
                  <a:txBody>
                    <a:bodyPr/>
                    <a:lstStyle/>
                    <a:p>
                      <a:r>
                        <a:rPr lang="en-US" dirty="0" smtClean="0"/>
                        <a:t>8</a:t>
                      </a:r>
                      <a:endParaRPr lang="en-US" dirty="0"/>
                    </a:p>
                  </a:txBody>
                  <a:tcPr/>
                </a:tc>
                <a:tc>
                  <a:txBody>
                    <a:bodyPr/>
                    <a:lstStyle/>
                    <a:p>
                      <a:r>
                        <a:rPr lang="en-US" dirty="0" smtClean="0"/>
                        <a:t>5</a:t>
                      </a:r>
                      <a:endParaRPr lang="en-US" dirty="0"/>
                    </a:p>
                  </a:txBody>
                  <a:tcPr/>
                </a:tc>
              </a:tr>
              <a:tr h="370840">
                <a:tc>
                  <a:txBody>
                    <a:bodyPr/>
                    <a:lstStyle/>
                    <a:p>
                      <a:r>
                        <a:rPr lang="en-US" dirty="0" smtClean="0"/>
                        <a:t>2010</a:t>
                      </a:r>
                      <a:endParaRPr lang="en-US" dirty="0"/>
                    </a:p>
                  </a:txBody>
                  <a:tcPr/>
                </a:tc>
                <a:tc>
                  <a:txBody>
                    <a:bodyPr/>
                    <a:lstStyle/>
                    <a:p>
                      <a:r>
                        <a:rPr lang="en-US" dirty="0" smtClean="0"/>
                        <a:t>16</a:t>
                      </a:r>
                      <a:endParaRPr lang="en-US" dirty="0"/>
                    </a:p>
                  </a:txBody>
                  <a:tcPr/>
                </a:tc>
                <a:tc>
                  <a:txBody>
                    <a:bodyPr/>
                    <a:lstStyle/>
                    <a:p>
                      <a:r>
                        <a:rPr lang="en-US" dirty="0" smtClean="0"/>
                        <a:t>55</a:t>
                      </a:r>
                      <a:endParaRPr lang="en-US" dirty="0"/>
                    </a:p>
                  </a:txBody>
                  <a:tcPr/>
                </a:tc>
                <a:tc>
                  <a:txBody>
                    <a:bodyPr/>
                    <a:lstStyle/>
                    <a:p>
                      <a:r>
                        <a:rPr lang="en-US" dirty="0" smtClean="0"/>
                        <a:t>25</a:t>
                      </a:r>
                      <a:endParaRPr lang="en-US" dirty="0"/>
                    </a:p>
                  </a:txBody>
                  <a:tcPr/>
                </a:tc>
                <a:tc>
                  <a:txBody>
                    <a:bodyPr/>
                    <a:lstStyle/>
                    <a:p>
                      <a:r>
                        <a:rPr lang="en-US" dirty="0" smtClean="0"/>
                        <a:t>18</a:t>
                      </a:r>
                      <a:endParaRPr lang="en-US" dirty="0"/>
                    </a:p>
                  </a:txBody>
                  <a:tcPr/>
                </a:tc>
              </a:tr>
              <a:tr h="370840">
                <a:tc>
                  <a:txBody>
                    <a:bodyPr/>
                    <a:lstStyle/>
                    <a:p>
                      <a:r>
                        <a:rPr lang="en-US" dirty="0" smtClean="0"/>
                        <a:t>2011*</a:t>
                      </a:r>
                      <a:endParaRPr lang="en-US" dirty="0"/>
                    </a:p>
                  </a:txBody>
                  <a:tcPr/>
                </a:tc>
                <a:tc>
                  <a:txBody>
                    <a:bodyPr/>
                    <a:lstStyle/>
                    <a:p>
                      <a:r>
                        <a:rPr lang="en-US" dirty="0" smtClean="0"/>
                        <a:t>64</a:t>
                      </a:r>
                      <a:endParaRPr lang="en-US" dirty="0"/>
                    </a:p>
                  </a:txBody>
                  <a:tcPr/>
                </a:tc>
                <a:tc>
                  <a:txBody>
                    <a:bodyPr/>
                    <a:lstStyle/>
                    <a:p>
                      <a:r>
                        <a:rPr lang="en-US" dirty="0" smtClean="0"/>
                        <a:t>200</a:t>
                      </a:r>
                      <a:endParaRPr lang="en-US" dirty="0"/>
                    </a:p>
                  </a:txBody>
                  <a:tcPr/>
                </a:tc>
                <a:tc>
                  <a:txBody>
                    <a:bodyPr/>
                    <a:lstStyle/>
                    <a:p>
                      <a:r>
                        <a:rPr lang="en-US" dirty="0" smtClean="0"/>
                        <a:t>100</a:t>
                      </a:r>
                      <a:endParaRPr lang="en-US" dirty="0"/>
                    </a:p>
                  </a:txBody>
                  <a:tcPr/>
                </a:tc>
                <a:tc>
                  <a:txBody>
                    <a:bodyPr/>
                    <a:lstStyle/>
                    <a:p>
                      <a:r>
                        <a:rPr lang="en-US" dirty="0" smtClean="0"/>
                        <a:t>70</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61967056"/>
              </p:ext>
            </p:extLst>
          </p:nvPr>
        </p:nvGraphicFramePr>
        <p:xfrm>
          <a:off x="1524000" y="4343400"/>
          <a:ext cx="6449156" cy="1752600"/>
        </p:xfrm>
        <a:graphic>
          <a:graphicData uri="http://schemas.openxmlformats.org/drawingml/2006/table">
            <a:tbl>
              <a:tblPr firstRow="1" bandRow="1">
                <a:tableStyleId>{5940675A-B579-460E-94D1-54222C63F5DA}</a:tableStyleId>
              </a:tblPr>
              <a:tblGrid>
                <a:gridCol w="703580"/>
                <a:gridCol w="1278160"/>
                <a:gridCol w="1116854"/>
                <a:gridCol w="1116854"/>
                <a:gridCol w="1116854"/>
                <a:gridCol w="1116854"/>
              </a:tblGrid>
              <a:tr h="370840">
                <a:tc>
                  <a:txBody>
                    <a:bodyPr/>
                    <a:lstStyle/>
                    <a:p>
                      <a:r>
                        <a:rPr lang="en-US" dirty="0" smtClean="0"/>
                        <a:t>Year</a:t>
                      </a:r>
                      <a:endParaRPr lang="en-US" dirty="0"/>
                    </a:p>
                  </a:txBody>
                  <a:tcPr/>
                </a:tc>
                <a:tc>
                  <a:txBody>
                    <a:bodyPr/>
                    <a:lstStyle/>
                    <a:p>
                      <a:r>
                        <a:rPr lang="en-US" dirty="0" smtClean="0"/>
                        <a:t>Capacity (GB)</a:t>
                      </a:r>
                      <a:endParaRPr lang="en-US" dirty="0"/>
                    </a:p>
                  </a:txBody>
                  <a:tcPr/>
                </a:tc>
                <a:tc>
                  <a:txBody>
                    <a:bodyPr/>
                    <a:lstStyle/>
                    <a:p>
                      <a:r>
                        <a:rPr lang="en-US" dirty="0" smtClean="0"/>
                        <a:t>Price</a:t>
                      </a:r>
                      <a:endParaRPr lang="en-US" dirty="0"/>
                    </a:p>
                  </a:txBody>
                  <a:tcPr/>
                </a:tc>
                <a:tc>
                  <a:txBody>
                    <a:bodyPr/>
                    <a:lstStyle/>
                    <a:p>
                      <a:r>
                        <a:rPr lang="en-US" dirty="0" smtClean="0"/>
                        <a:t>Read MB/s</a:t>
                      </a:r>
                      <a:endParaRPr lang="en-US" dirty="0"/>
                    </a:p>
                  </a:txBody>
                  <a:tcPr/>
                </a:tc>
                <a:tc>
                  <a:txBody>
                    <a:bodyPr/>
                    <a:lstStyle/>
                    <a:p>
                      <a:r>
                        <a:rPr lang="en-US" dirty="0" smtClean="0"/>
                        <a:t>Write MB/s</a:t>
                      </a:r>
                      <a:endParaRPr lang="en-US" dirty="0"/>
                    </a:p>
                  </a:txBody>
                  <a:tcPr/>
                </a:tc>
                <a:tc>
                  <a:txBody>
                    <a:bodyPr/>
                    <a:lstStyle/>
                    <a:p>
                      <a:r>
                        <a:rPr lang="en-US" dirty="0" smtClean="0"/>
                        <a:t>Brand</a:t>
                      </a:r>
                      <a:endParaRPr lang="en-US" dirty="0"/>
                    </a:p>
                  </a:txBody>
                  <a:tcPr/>
                </a:tc>
              </a:tr>
              <a:tr h="370840">
                <a:tc>
                  <a:txBody>
                    <a:bodyPr/>
                    <a:lstStyle/>
                    <a:p>
                      <a:r>
                        <a:rPr lang="en-US" dirty="0" smtClean="0"/>
                        <a:t>2010</a:t>
                      </a:r>
                      <a:endParaRPr lang="en-US" dirty="0"/>
                    </a:p>
                  </a:txBody>
                  <a:tcPr/>
                </a:tc>
                <a:tc>
                  <a:txBody>
                    <a:bodyPr/>
                    <a:lstStyle/>
                    <a:p>
                      <a:r>
                        <a:rPr lang="en-US" dirty="0" smtClean="0"/>
                        <a:t>64</a:t>
                      </a:r>
                      <a:endParaRPr lang="en-US" dirty="0"/>
                    </a:p>
                  </a:txBody>
                  <a:tcPr/>
                </a:tc>
                <a:tc>
                  <a:txBody>
                    <a:bodyPr/>
                    <a:lstStyle/>
                    <a:p>
                      <a:r>
                        <a:rPr lang="en-US" dirty="0" smtClean="0"/>
                        <a:t>725</a:t>
                      </a:r>
                      <a:endParaRPr lang="en-US" dirty="0"/>
                    </a:p>
                  </a:txBody>
                  <a:tcPr/>
                </a:tc>
                <a:tc>
                  <a:txBody>
                    <a:bodyPr/>
                    <a:lstStyle/>
                    <a:p>
                      <a:r>
                        <a:rPr lang="en-US" dirty="0" smtClean="0"/>
                        <a:t>250</a:t>
                      </a:r>
                      <a:endParaRPr lang="en-US" dirty="0"/>
                    </a:p>
                  </a:txBody>
                  <a:tcPr/>
                </a:tc>
                <a:tc>
                  <a:txBody>
                    <a:bodyPr/>
                    <a:lstStyle/>
                    <a:p>
                      <a:r>
                        <a:rPr lang="en-US" dirty="0" smtClean="0"/>
                        <a:t>170</a:t>
                      </a:r>
                      <a:endParaRPr lang="en-US" dirty="0"/>
                    </a:p>
                  </a:txBody>
                  <a:tcPr/>
                </a:tc>
                <a:tc>
                  <a:txBody>
                    <a:bodyPr/>
                    <a:lstStyle/>
                    <a:p>
                      <a:r>
                        <a:rPr lang="en-US" dirty="0" smtClean="0"/>
                        <a:t>Intel</a:t>
                      </a:r>
                      <a:endParaRPr lang="en-US" dirty="0"/>
                    </a:p>
                  </a:txBody>
                  <a:tcPr/>
                </a:tc>
              </a:tr>
              <a:tr h="370840">
                <a:tc>
                  <a:txBody>
                    <a:bodyPr/>
                    <a:lstStyle/>
                    <a:p>
                      <a:r>
                        <a:rPr lang="en-US" dirty="0" smtClean="0"/>
                        <a:t>2011</a:t>
                      </a:r>
                      <a:endParaRPr lang="en-US" dirty="0"/>
                    </a:p>
                  </a:txBody>
                  <a:tcPr/>
                </a:tc>
                <a:tc>
                  <a:txBody>
                    <a:bodyPr/>
                    <a:lstStyle/>
                    <a:p>
                      <a:r>
                        <a:rPr lang="en-US" dirty="0" smtClean="0"/>
                        <a:t>512</a:t>
                      </a:r>
                      <a:endParaRPr lang="en-US" dirty="0"/>
                    </a:p>
                  </a:txBody>
                  <a:tcPr/>
                </a:tc>
                <a:tc>
                  <a:txBody>
                    <a:bodyPr/>
                    <a:lstStyle/>
                    <a:p>
                      <a:r>
                        <a:rPr lang="en-US" dirty="0" smtClean="0"/>
                        <a:t>1400</a:t>
                      </a:r>
                      <a:endParaRPr lang="en-US" dirty="0"/>
                    </a:p>
                  </a:txBody>
                  <a:tcPr/>
                </a:tc>
                <a:tc>
                  <a:txBody>
                    <a:bodyPr/>
                    <a:lstStyle/>
                    <a:p>
                      <a:r>
                        <a:rPr lang="en-US" dirty="0" smtClean="0"/>
                        <a:t>230</a:t>
                      </a:r>
                      <a:endParaRPr lang="en-US" dirty="0"/>
                    </a:p>
                  </a:txBody>
                  <a:tcPr/>
                </a:tc>
                <a:tc>
                  <a:txBody>
                    <a:bodyPr/>
                    <a:lstStyle/>
                    <a:p>
                      <a:r>
                        <a:rPr lang="en-US" dirty="0" smtClean="0"/>
                        <a:t>180</a:t>
                      </a:r>
                      <a:endParaRPr lang="en-US" dirty="0"/>
                    </a:p>
                  </a:txBody>
                  <a:tcPr/>
                </a:tc>
                <a:tc>
                  <a:txBody>
                    <a:bodyPr/>
                    <a:lstStyle/>
                    <a:p>
                      <a:r>
                        <a:rPr lang="en-US" dirty="0" smtClean="0"/>
                        <a:t>Kingston</a:t>
                      </a:r>
                      <a:endParaRPr lang="en-US" dirty="0"/>
                    </a:p>
                  </a:txBody>
                  <a:tcPr/>
                </a:tc>
              </a:tr>
              <a:tr h="370840">
                <a:tc>
                  <a:txBody>
                    <a:bodyPr/>
                    <a:lstStyle/>
                    <a:p>
                      <a:r>
                        <a:rPr lang="en-US" dirty="0" smtClean="0"/>
                        <a:t>2011</a:t>
                      </a:r>
                      <a:endParaRPr lang="en-US" dirty="0"/>
                    </a:p>
                  </a:txBody>
                  <a:tcPr/>
                </a:tc>
                <a:tc>
                  <a:txBody>
                    <a:bodyPr/>
                    <a:lstStyle/>
                    <a:p>
                      <a:r>
                        <a:rPr lang="en-US" dirty="0" smtClean="0"/>
                        <a:t>512</a:t>
                      </a:r>
                      <a:endParaRPr lang="en-US" dirty="0"/>
                    </a:p>
                  </a:txBody>
                  <a:tcPr/>
                </a:tc>
                <a:tc>
                  <a:txBody>
                    <a:bodyPr/>
                    <a:lstStyle/>
                    <a:p>
                      <a:r>
                        <a:rPr lang="en-US" dirty="0" smtClean="0"/>
                        <a:t>1500?</a:t>
                      </a:r>
                      <a:endParaRPr lang="en-US" dirty="0"/>
                    </a:p>
                  </a:txBody>
                  <a:tcPr/>
                </a:tc>
                <a:tc>
                  <a:txBody>
                    <a:bodyPr/>
                    <a:lstStyle/>
                    <a:p>
                      <a:r>
                        <a:rPr lang="en-US" dirty="0" smtClean="0"/>
                        <a:t>415</a:t>
                      </a:r>
                      <a:endParaRPr lang="en-US" dirty="0"/>
                    </a:p>
                  </a:txBody>
                  <a:tcPr/>
                </a:tc>
                <a:tc>
                  <a:txBody>
                    <a:bodyPr/>
                    <a:lstStyle/>
                    <a:p>
                      <a:r>
                        <a:rPr lang="en-US" dirty="0" smtClean="0"/>
                        <a:t>260</a:t>
                      </a:r>
                      <a:endParaRPr lang="en-US" dirty="0"/>
                    </a:p>
                  </a:txBody>
                  <a:tcPr/>
                </a:tc>
                <a:tc>
                  <a:txBody>
                    <a:bodyPr/>
                    <a:lstStyle/>
                    <a:p>
                      <a:r>
                        <a:rPr lang="en-US" dirty="0" smtClean="0"/>
                        <a:t>Micron</a:t>
                      </a:r>
                      <a:endParaRPr lang="en-US" dirty="0"/>
                    </a:p>
                  </a:txBody>
                  <a:tcPr/>
                </a:tc>
              </a:tr>
            </a:tbl>
          </a:graphicData>
        </a:graphic>
      </p:graphicFrame>
      <p:sp>
        <p:nvSpPr>
          <p:cNvPr id="8" name="TextBox 7"/>
          <p:cNvSpPr txBox="1"/>
          <p:nvPr/>
        </p:nvSpPr>
        <p:spPr>
          <a:xfrm>
            <a:off x="2057399" y="1286530"/>
            <a:ext cx="2821606" cy="400110"/>
          </a:xfrm>
          <a:prstGeom prst="rect">
            <a:avLst/>
          </a:prstGeom>
          <a:noFill/>
        </p:spPr>
        <p:txBody>
          <a:bodyPr wrap="none" rtlCol="0">
            <a:spAutoFit/>
          </a:bodyPr>
          <a:lstStyle/>
          <a:p>
            <a:r>
              <a:rPr lang="en-US" sz="2000" dirty="0" smtClean="0">
                <a:solidFill>
                  <a:schemeClr val="accent1"/>
                </a:solidFill>
              </a:rPr>
              <a:t>USB Flash/thumb drive</a:t>
            </a:r>
            <a:endParaRPr lang="en-US" sz="2000" dirty="0">
              <a:solidFill>
                <a:schemeClr val="accent1"/>
              </a:solidFill>
            </a:endParaRPr>
          </a:p>
        </p:txBody>
      </p:sp>
      <p:sp>
        <p:nvSpPr>
          <p:cNvPr id="9" name="Rectangle 8"/>
          <p:cNvSpPr/>
          <p:nvPr/>
        </p:nvSpPr>
        <p:spPr>
          <a:xfrm>
            <a:off x="2095499" y="3374083"/>
            <a:ext cx="1962910" cy="369332"/>
          </a:xfrm>
          <a:prstGeom prst="rect">
            <a:avLst/>
          </a:prstGeom>
        </p:spPr>
        <p:txBody>
          <a:bodyPr wrap="none">
            <a:spAutoFit/>
          </a:bodyPr>
          <a:lstStyle/>
          <a:p>
            <a:r>
              <a:rPr lang="en-US" sz="1800" dirty="0" smtClean="0"/>
              <a:t>*2011</a:t>
            </a:r>
            <a:r>
              <a:rPr lang="en-US" sz="1800" dirty="0"/>
              <a:t>=&gt; USB 3.0</a:t>
            </a:r>
          </a:p>
        </p:txBody>
      </p:sp>
      <p:sp>
        <p:nvSpPr>
          <p:cNvPr id="10" name="TextBox 9"/>
          <p:cNvSpPr txBox="1"/>
          <p:nvPr/>
        </p:nvSpPr>
        <p:spPr>
          <a:xfrm>
            <a:off x="2057399" y="3886200"/>
            <a:ext cx="1653017" cy="400110"/>
          </a:xfrm>
          <a:prstGeom prst="rect">
            <a:avLst/>
          </a:prstGeom>
          <a:noFill/>
        </p:spPr>
        <p:txBody>
          <a:bodyPr wrap="none" rtlCol="0">
            <a:spAutoFit/>
          </a:bodyPr>
          <a:lstStyle/>
          <a:p>
            <a:r>
              <a:rPr lang="en-US" sz="2000" dirty="0" smtClean="0">
                <a:solidFill>
                  <a:schemeClr val="accent1"/>
                </a:solidFill>
              </a:rPr>
              <a:t>SSD (laptop)</a:t>
            </a:r>
            <a:endParaRPr lang="en-US" sz="2000" dirty="0">
              <a:solidFill>
                <a:schemeClr val="accent1"/>
              </a:solidFill>
            </a:endParaRPr>
          </a:p>
        </p:txBody>
      </p:sp>
    </p:spTree>
    <p:extLst>
      <p:ext uri="{BB962C8B-B14F-4D97-AF65-F5344CB8AC3E}">
        <p14:creationId xmlns:p14="http://schemas.microsoft.com/office/powerpoint/2010/main" val="22646368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Extreme: Fusion IO</a:t>
            </a:r>
            <a:endParaRPr lang="en-US" dirty="0"/>
          </a:p>
        </p:txBody>
      </p:sp>
      <p:sp>
        <p:nvSpPr>
          <p:cNvPr id="3" name="Rectangle 2"/>
          <p:cNvSpPr/>
          <p:nvPr/>
        </p:nvSpPr>
        <p:spPr>
          <a:xfrm>
            <a:off x="1295400" y="4953000"/>
            <a:ext cx="7239000" cy="338554"/>
          </a:xfrm>
          <a:prstGeom prst="rect">
            <a:avLst/>
          </a:prstGeom>
        </p:spPr>
        <p:txBody>
          <a:bodyPr wrap="square">
            <a:spAutoFit/>
          </a:bodyPr>
          <a:lstStyle/>
          <a:p>
            <a:r>
              <a:rPr lang="en-US" sz="1600" dirty="0">
                <a:hlinkClick r:id="rId2"/>
              </a:rPr>
              <a:t>http://</a:t>
            </a:r>
            <a:r>
              <a:rPr lang="en-US" sz="1600" dirty="0" smtClean="0">
                <a:hlinkClick r:id="rId2"/>
              </a:rPr>
              <a:t>www.youtube.com/watch?feature=player_embedded&amp;v=9J5xGwdmsuo</a:t>
            </a:r>
            <a:r>
              <a:rPr lang="en-US" sz="1600" dirty="0" smtClean="0"/>
              <a:t> </a:t>
            </a:r>
            <a:endParaRPr lang="en-US" sz="1600"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318" r="33368" b="30841"/>
          <a:stretch/>
        </p:blipFill>
        <p:spPr bwMode="auto">
          <a:xfrm>
            <a:off x="1752600" y="1143000"/>
            <a:ext cx="6245157" cy="375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5380672"/>
            <a:ext cx="7848600" cy="1200329"/>
          </a:xfrm>
          <a:prstGeom prst="rect">
            <a:avLst/>
          </a:prstGeom>
          <a:noFill/>
        </p:spPr>
        <p:txBody>
          <a:bodyPr wrap="square" rtlCol="0">
            <a:spAutoFit/>
          </a:bodyPr>
          <a:lstStyle/>
          <a:p>
            <a:r>
              <a:rPr lang="en-US" sz="1800" dirty="0" smtClean="0"/>
              <a:t>20 servers, 12 processors each, delivering 225 videos each = 4500 videos.</a:t>
            </a:r>
          </a:p>
          <a:p>
            <a:r>
              <a:rPr lang="en-US" sz="1800" dirty="0" smtClean="0"/>
              <a:t>All of them delivered from a single (monster) SSD.</a:t>
            </a:r>
          </a:p>
          <a:p>
            <a:r>
              <a:rPr lang="en-US" sz="1800" dirty="0" smtClean="0"/>
              <a:t>The SSD has 8 controllers each capable of delivering  750 MB/s for a total of 6 gigabytes per second! </a:t>
            </a:r>
            <a:endParaRPr lang="en-US" sz="1800" dirty="0"/>
          </a:p>
        </p:txBody>
      </p:sp>
    </p:spTree>
    <p:extLst>
      <p:ext uri="{BB962C8B-B14F-4D97-AF65-F5344CB8AC3E}">
        <p14:creationId xmlns:p14="http://schemas.microsoft.com/office/powerpoint/2010/main" val="3316818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Server?</a:t>
            </a:r>
            <a:endParaRPr lang="en-US" dirty="0"/>
          </a:p>
        </p:txBody>
      </p:sp>
      <p:sp>
        <p:nvSpPr>
          <p:cNvPr id="5" name="Content Placeholder 4"/>
          <p:cNvSpPr>
            <a:spLocks noGrp="1"/>
          </p:cNvSpPr>
          <p:nvPr>
            <p:ph idx="1"/>
          </p:nvPr>
        </p:nvSpPr>
        <p:spPr/>
        <p:txBody>
          <a:bodyPr/>
          <a:lstStyle/>
          <a:p>
            <a:r>
              <a:rPr lang="en-US" dirty="0"/>
              <a:t>Reliability</a:t>
            </a:r>
          </a:p>
          <a:p>
            <a:r>
              <a:rPr lang="en-US" dirty="0"/>
              <a:t>Easy backup</a:t>
            </a:r>
          </a:p>
          <a:p>
            <a:r>
              <a:rPr lang="en-US" dirty="0"/>
              <a:t>Easy maintenance</a:t>
            </a:r>
          </a:p>
          <a:p>
            <a:r>
              <a:rPr lang="en-US" dirty="0"/>
              <a:t>Multi-user</a:t>
            </a:r>
          </a:p>
          <a:p>
            <a:r>
              <a:rPr lang="en-US" dirty="0"/>
              <a:t>Scalability</a:t>
            </a:r>
          </a:p>
          <a:p>
            <a:pPr lvl="1"/>
            <a:r>
              <a:rPr lang="en-US" dirty="0"/>
              <a:t>Product family consistency </a:t>
            </a:r>
            <a:r>
              <a:rPr lang="en-US" dirty="0" smtClean="0"/>
              <a:t>(IBM)</a:t>
            </a:r>
            <a:endParaRPr lang="en-US" dirty="0"/>
          </a:p>
          <a:p>
            <a:pPr lvl="1"/>
            <a:r>
              <a:rPr lang="en-US" dirty="0"/>
              <a:t>Server Farm (Microsoft)</a:t>
            </a:r>
          </a:p>
          <a:p>
            <a:endParaRPr lang="en-US" dirty="0"/>
          </a:p>
        </p:txBody>
      </p:sp>
    </p:spTree>
    <p:extLst>
      <p:ext uri="{BB962C8B-B14F-4D97-AF65-F5344CB8AC3E}">
        <p14:creationId xmlns:p14="http://schemas.microsoft.com/office/powerpoint/2010/main" val="613092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Client/Browser?</a:t>
            </a:r>
          </a:p>
        </p:txBody>
      </p:sp>
      <p:sp>
        <p:nvSpPr>
          <p:cNvPr id="3" name="Content Placeholder 2"/>
          <p:cNvSpPr>
            <a:spLocks noGrp="1"/>
          </p:cNvSpPr>
          <p:nvPr>
            <p:ph idx="1"/>
          </p:nvPr>
        </p:nvSpPr>
        <p:spPr/>
        <p:txBody>
          <a:bodyPr/>
          <a:lstStyle/>
          <a:p>
            <a:r>
              <a:rPr lang="en-US" dirty="0"/>
              <a:t>Display device/standards</a:t>
            </a:r>
          </a:p>
          <a:p>
            <a:r>
              <a:rPr lang="en-US" dirty="0"/>
              <a:t>User  interface</a:t>
            </a:r>
          </a:p>
          <a:p>
            <a:r>
              <a:rPr lang="en-US" dirty="0"/>
              <a:t>Data collection</a:t>
            </a:r>
          </a:p>
          <a:p>
            <a:r>
              <a:rPr lang="en-US" dirty="0"/>
              <a:t>New: Wireless</a:t>
            </a:r>
          </a:p>
          <a:p>
            <a:pPr lvl="1"/>
            <a:r>
              <a:rPr lang="en-US" dirty="0"/>
              <a:t>Cell </a:t>
            </a:r>
            <a:r>
              <a:rPr lang="en-US" dirty="0" smtClean="0"/>
              <a:t>phones</a:t>
            </a:r>
            <a:endParaRPr lang="en-US" dirty="0"/>
          </a:p>
          <a:p>
            <a:pPr lvl="1"/>
            <a:r>
              <a:rPr lang="en-US" dirty="0" smtClean="0"/>
              <a:t>Tablets</a:t>
            </a:r>
            <a:endParaRPr lang="en-US" dirty="0"/>
          </a:p>
          <a:p>
            <a:endParaRPr lang="en-US" dirty="0"/>
          </a:p>
        </p:txBody>
      </p:sp>
    </p:spTree>
    <p:extLst>
      <p:ext uri="{BB962C8B-B14F-4D97-AF65-F5344CB8AC3E}">
        <p14:creationId xmlns:p14="http://schemas.microsoft.com/office/powerpoint/2010/main" val="2020937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p:txBody>
          <a:bodyPr/>
          <a:lstStyle/>
          <a:p>
            <a:r>
              <a:rPr lang="en-US" smtClean="0"/>
              <a:t>Technology Trends</a:t>
            </a:r>
          </a:p>
        </p:txBody>
      </p:sp>
      <p:sp>
        <p:nvSpPr>
          <p:cNvPr id="26627" name="Rectangle 7"/>
          <p:cNvSpPr>
            <a:spLocks noGrp="1" noChangeArrowheads="1"/>
          </p:cNvSpPr>
          <p:nvPr>
            <p:ph type="body" idx="1"/>
          </p:nvPr>
        </p:nvSpPr>
        <p:spPr/>
        <p:txBody>
          <a:bodyPr>
            <a:normAutofit fontScale="92500" lnSpcReduction="10000"/>
          </a:bodyPr>
          <a:lstStyle/>
          <a:p>
            <a:r>
              <a:rPr lang="en-US" smtClean="0"/>
              <a:t>Cost of workers increasing</a:t>
            </a:r>
          </a:p>
          <a:p>
            <a:r>
              <a:rPr lang="en-US" smtClean="0"/>
              <a:t>Cost of technology decreasing</a:t>
            </a:r>
          </a:p>
          <a:p>
            <a:r>
              <a:rPr lang="en-US" smtClean="0"/>
              <a:t>Capabilities increasing</a:t>
            </a:r>
          </a:p>
          <a:p>
            <a:pPr lvl="1"/>
            <a:r>
              <a:rPr lang="en-US" smtClean="0"/>
              <a:t>Processing speed</a:t>
            </a:r>
          </a:p>
          <a:p>
            <a:pPr lvl="1"/>
            <a:r>
              <a:rPr lang="en-US" smtClean="0"/>
              <a:t>Storage capacity</a:t>
            </a:r>
          </a:p>
          <a:p>
            <a:pPr lvl="1"/>
            <a:r>
              <a:rPr lang="en-US" smtClean="0"/>
              <a:t>Types of data</a:t>
            </a:r>
          </a:p>
          <a:p>
            <a:pPr lvl="2"/>
            <a:r>
              <a:rPr lang="en-US" sz="1800" smtClean="0"/>
              <a:t>text</a:t>
            </a:r>
          </a:p>
          <a:p>
            <a:pPr lvl="2"/>
            <a:r>
              <a:rPr lang="en-US" sz="1800" smtClean="0"/>
              <a:t>image</a:t>
            </a:r>
          </a:p>
          <a:p>
            <a:pPr lvl="2"/>
            <a:r>
              <a:rPr lang="en-US" sz="1800" smtClean="0"/>
              <a:t>sound</a:t>
            </a:r>
          </a:p>
          <a:p>
            <a:pPr lvl="2"/>
            <a:r>
              <a:rPr lang="en-US" sz="1800" smtClean="0"/>
              <a:t>video</a:t>
            </a:r>
          </a:p>
          <a:p>
            <a:pPr lvl="1"/>
            <a:r>
              <a:rPr lang="en-US" smtClean="0"/>
              <a:t>Quality and reliability</a:t>
            </a:r>
          </a:p>
          <a:p>
            <a:pPr lvl="1"/>
            <a:r>
              <a:rPr lang="en-US" smtClean="0"/>
              <a:t>Communications</a:t>
            </a:r>
          </a:p>
        </p:txBody>
      </p:sp>
    </p:spTree>
    <p:extLst>
      <p:ext uri="{BB962C8B-B14F-4D97-AF65-F5344CB8AC3E}">
        <p14:creationId xmlns:p14="http://schemas.microsoft.com/office/powerpoint/2010/main" val="389682820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4"/>
          <p:cNvGraphicFramePr>
            <a:graphicFrameLocks/>
          </p:cNvGraphicFramePr>
          <p:nvPr/>
        </p:nvGraphicFramePr>
        <p:xfrm>
          <a:off x="7162800" y="3352800"/>
          <a:ext cx="1190625" cy="984250"/>
        </p:xfrm>
        <a:graphic>
          <a:graphicData uri="http://schemas.openxmlformats.org/presentationml/2006/ole">
            <mc:AlternateContent xmlns:mc="http://schemas.openxmlformats.org/markup-compatibility/2006">
              <mc:Choice xmlns:v="urn:schemas-microsoft-com:vml" Requires="v">
                <p:oleObj spid="_x0000_s13575" name="ClipArt" r:id="rId3" imgW="4470120" imgH="3700440" progId="MS_ClipArt_Gallery.2">
                  <p:embed/>
                </p:oleObj>
              </mc:Choice>
              <mc:Fallback>
                <p:oleObj name="ClipArt" r:id="rId3" imgW="4470120" imgH="370044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352800"/>
                        <a:ext cx="1190625"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6"/>
          <p:cNvGraphicFramePr>
            <a:graphicFrameLocks/>
          </p:cNvGraphicFramePr>
          <p:nvPr/>
        </p:nvGraphicFramePr>
        <p:xfrm>
          <a:off x="5029200" y="1219200"/>
          <a:ext cx="3810000" cy="1784350"/>
        </p:xfrm>
        <a:graphic>
          <a:graphicData uri="http://schemas.openxmlformats.org/presentationml/2006/ole">
            <mc:AlternateContent xmlns:mc="http://schemas.openxmlformats.org/markup-compatibility/2006">
              <mc:Choice xmlns:v="urn:schemas-microsoft-com:vml" Requires="v">
                <p:oleObj spid="_x0000_s13576" name="Worksheet" r:id="rId5" imgW="5284440" imgH="1785600" progId="Excel.Sheet.8">
                  <p:embed/>
                </p:oleObj>
              </mc:Choice>
              <mc:Fallback>
                <p:oleObj name="Worksheet" r:id="rId5" imgW="5284440" imgH="1785600"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r="27885"/>
                      <a:stretch>
                        <a:fillRect/>
                      </a:stretch>
                    </p:blipFill>
                    <p:spPr bwMode="auto">
                      <a:xfrm>
                        <a:off x="5029200" y="1219200"/>
                        <a:ext cx="38100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Rectangle 7"/>
          <p:cNvSpPr>
            <a:spLocks noChangeArrowheads="1"/>
          </p:cNvSpPr>
          <p:nvPr/>
        </p:nvSpPr>
        <p:spPr bwMode="auto">
          <a:xfrm>
            <a:off x="6711950" y="5187950"/>
            <a:ext cx="2349500" cy="977900"/>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3318" name="Rectangle 8"/>
          <p:cNvSpPr>
            <a:spLocks noChangeArrowheads="1"/>
          </p:cNvSpPr>
          <p:nvPr/>
        </p:nvSpPr>
        <p:spPr bwMode="auto">
          <a:xfrm>
            <a:off x="6858000" y="5257800"/>
            <a:ext cx="2209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en-US" sz="2000">
                <a:solidFill>
                  <a:schemeClr val="bg1"/>
                </a:solidFill>
              </a:rPr>
              <a:t>Error reading file</a:t>
            </a:r>
          </a:p>
          <a:p>
            <a:pPr>
              <a:spcBef>
                <a:spcPct val="50000"/>
              </a:spcBef>
            </a:pPr>
            <a:r>
              <a:rPr lang="en-US" sz="2000">
                <a:solidFill>
                  <a:schemeClr val="bg1"/>
                </a:solidFill>
              </a:rPr>
              <a:t>Invalid format.</a:t>
            </a:r>
          </a:p>
        </p:txBody>
      </p:sp>
      <p:graphicFrame>
        <p:nvGraphicFramePr>
          <p:cNvPr id="13316" name="Object 9"/>
          <p:cNvGraphicFramePr>
            <a:graphicFrameLocks/>
          </p:cNvGraphicFramePr>
          <p:nvPr/>
        </p:nvGraphicFramePr>
        <p:xfrm>
          <a:off x="5334000" y="4319588"/>
          <a:ext cx="1609725" cy="1266825"/>
        </p:xfrm>
        <a:graphic>
          <a:graphicData uri="http://schemas.openxmlformats.org/presentationml/2006/ole">
            <mc:AlternateContent xmlns:mc="http://schemas.openxmlformats.org/markup-compatibility/2006">
              <mc:Choice xmlns:v="urn:schemas-microsoft-com:vml" Requires="v">
                <p:oleObj spid="_x0000_s13577" name="ClipArt" r:id="rId7" imgW="3998880" imgH="3146400" progId="MS_ClipArt_Gallery.2">
                  <p:embed/>
                </p:oleObj>
              </mc:Choice>
              <mc:Fallback>
                <p:oleObj name="ClipArt" r:id="rId7" imgW="3998880" imgH="314640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319588"/>
                        <a:ext cx="16097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Rectangle 10"/>
          <p:cNvSpPr>
            <a:spLocks noGrp="1" noChangeArrowheads="1"/>
          </p:cNvSpPr>
          <p:nvPr>
            <p:ph type="title"/>
          </p:nvPr>
        </p:nvSpPr>
        <p:spPr/>
        <p:txBody>
          <a:bodyPr/>
          <a:lstStyle/>
          <a:p>
            <a:r>
              <a:rPr lang="en-US" dirty="0" smtClean="0"/>
              <a:t>Compatibility</a:t>
            </a:r>
          </a:p>
        </p:txBody>
      </p:sp>
      <p:sp>
        <p:nvSpPr>
          <p:cNvPr id="13320" name="Rectangle 11"/>
          <p:cNvSpPr>
            <a:spLocks noGrp="1" noChangeArrowheads="1"/>
          </p:cNvSpPr>
          <p:nvPr>
            <p:ph sz="half" idx="1"/>
          </p:nvPr>
        </p:nvSpPr>
        <p:spPr/>
        <p:txBody>
          <a:bodyPr/>
          <a:lstStyle/>
          <a:p>
            <a:r>
              <a:rPr lang="en-US" dirty="0" smtClean="0"/>
              <a:t>Hardware standards?</a:t>
            </a:r>
          </a:p>
          <a:p>
            <a:r>
              <a:rPr lang="en-US" dirty="0" smtClean="0"/>
              <a:t>Operating systems</a:t>
            </a:r>
          </a:p>
          <a:p>
            <a:pPr lvl="1"/>
            <a:r>
              <a:rPr lang="en-US" dirty="0" smtClean="0"/>
              <a:t>Unix</a:t>
            </a:r>
          </a:p>
          <a:p>
            <a:pPr lvl="1"/>
            <a:r>
              <a:rPr lang="en-US" dirty="0" smtClean="0"/>
              <a:t>Windows-NT</a:t>
            </a:r>
          </a:p>
          <a:p>
            <a:r>
              <a:rPr lang="en-US" dirty="0" smtClean="0"/>
              <a:t>Software &amp; Data</a:t>
            </a:r>
          </a:p>
          <a:p>
            <a:pPr lvl="1"/>
            <a:r>
              <a:rPr lang="en-US" dirty="0" smtClean="0"/>
              <a:t>Binary incompatibility</a:t>
            </a:r>
          </a:p>
          <a:p>
            <a:pPr lvl="1"/>
            <a:r>
              <a:rPr lang="en-US" dirty="0" smtClean="0"/>
              <a:t>File compatibility &amp; conversion</a:t>
            </a:r>
          </a:p>
          <a:p>
            <a:pPr lvl="2"/>
            <a:r>
              <a:rPr lang="en-US" sz="1800" dirty="0" smtClean="0"/>
              <a:t>Leading software</a:t>
            </a:r>
          </a:p>
          <a:p>
            <a:pPr lvl="2"/>
            <a:r>
              <a:rPr lang="en-US" sz="1800" dirty="0" smtClean="0"/>
              <a:t>Limited standards (e.g., ASCII)</a:t>
            </a:r>
          </a:p>
        </p:txBody>
      </p:sp>
    </p:spTree>
    <p:extLst>
      <p:ext uri="{BB962C8B-B14F-4D97-AF65-F5344CB8AC3E}">
        <p14:creationId xmlns:p14="http://schemas.microsoft.com/office/powerpoint/2010/main" val="263565629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smtClean="0"/>
              <a:t>Software Categories</a:t>
            </a:r>
          </a:p>
        </p:txBody>
      </p:sp>
      <p:sp>
        <p:nvSpPr>
          <p:cNvPr id="53251" name="Rectangle 5"/>
          <p:cNvSpPr>
            <a:spLocks noGrp="1" noChangeArrowheads="1"/>
          </p:cNvSpPr>
          <p:nvPr>
            <p:ph type="body" idx="1"/>
          </p:nvPr>
        </p:nvSpPr>
        <p:spPr/>
        <p:txBody>
          <a:bodyPr>
            <a:normAutofit fontScale="92500" lnSpcReduction="20000"/>
          </a:bodyPr>
          <a:lstStyle/>
          <a:p>
            <a:pPr>
              <a:lnSpc>
                <a:spcPct val="90000"/>
              </a:lnSpc>
            </a:pPr>
            <a:r>
              <a:rPr lang="en-US" smtClean="0"/>
              <a:t>Operating System</a:t>
            </a:r>
          </a:p>
          <a:p>
            <a:pPr>
              <a:lnSpc>
                <a:spcPct val="90000"/>
              </a:lnSpc>
            </a:pPr>
            <a:r>
              <a:rPr lang="en-US" smtClean="0"/>
              <a:t>Utilities</a:t>
            </a:r>
          </a:p>
          <a:p>
            <a:pPr>
              <a:lnSpc>
                <a:spcPct val="90000"/>
              </a:lnSpc>
            </a:pPr>
            <a:r>
              <a:rPr lang="en-US" smtClean="0"/>
              <a:t>Programming Languages and Tools</a:t>
            </a:r>
          </a:p>
          <a:p>
            <a:pPr>
              <a:lnSpc>
                <a:spcPct val="90000"/>
              </a:lnSpc>
            </a:pPr>
            <a:r>
              <a:rPr lang="en-US" smtClean="0"/>
              <a:t>Application</a:t>
            </a:r>
          </a:p>
          <a:p>
            <a:pPr lvl="1">
              <a:lnSpc>
                <a:spcPct val="90000"/>
              </a:lnSpc>
            </a:pPr>
            <a:r>
              <a:rPr lang="en-US" smtClean="0"/>
              <a:t>General purpose examples</a:t>
            </a:r>
          </a:p>
          <a:p>
            <a:pPr lvl="2">
              <a:lnSpc>
                <a:spcPct val="90000"/>
              </a:lnSpc>
            </a:pPr>
            <a:r>
              <a:rPr lang="en-US" sz="1800" smtClean="0"/>
              <a:t>Word processing</a:t>
            </a:r>
          </a:p>
          <a:p>
            <a:pPr lvl="2">
              <a:lnSpc>
                <a:spcPct val="90000"/>
              </a:lnSpc>
            </a:pPr>
            <a:r>
              <a:rPr lang="en-US" sz="1800" smtClean="0"/>
              <a:t>Spreadsheets</a:t>
            </a:r>
          </a:p>
          <a:p>
            <a:pPr lvl="2">
              <a:lnSpc>
                <a:spcPct val="90000"/>
              </a:lnSpc>
            </a:pPr>
            <a:r>
              <a:rPr lang="en-US" sz="1800" smtClean="0"/>
              <a:t>Graphics</a:t>
            </a:r>
          </a:p>
          <a:p>
            <a:pPr lvl="1">
              <a:lnSpc>
                <a:spcPct val="90000"/>
              </a:lnSpc>
            </a:pPr>
            <a:r>
              <a:rPr lang="en-US" smtClean="0"/>
              <a:t>Single purpose examples</a:t>
            </a:r>
          </a:p>
          <a:p>
            <a:pPr lvl="2">
              <a:lnSpc>
                <a:spcPct val="90000"/>
              </a:lnSpc>
            </a:pPr>
            <a:r>
              <a:rPr lang="en-US" sz="1800" smtClean="0"/>
              <a:t>Accounting</a:t>
            </a:r>
          </a:p>
          <a:p>
            <a:pPr lvl="2">
              <a:lnSpc>
                <a:spcPct val="90000"/>
              </a:lnSpc>
            </a:pPr>
            <a:r>
              <a:rPr lang="en-US" sz="1800" smtClean="0"/>
              <a:t>Tax preparation</a:t>
            </a:r>
          </a:p>
          <a:p>
            <a:pPr lvl="2">
              <a:lnSpc>
                <a:spcPct val="90000"/>
              </a:lnSpc>
            </a:pPr>
            <a:r>
              <a:rPr lang="en-US" sz="1800" smtClean="0"/>
              <a:t>Games</a:t>
            </a:r>
          </a:p>
          <a:p>
            <a:pPr lvl="2">
              <a:lnSpc>
                <a:spcPct val="90000"/>
              </a:lnSpc>
            </a:pPr>
            <a:r>
              <a:rPr lang="en-US" sz="1800" smtClean="0"/>
              <a:t>CAD-CAM</a:t>
            </a:r>
          </a:p>
          <a:p>
            <a:pPr>
              <a:lnSpc>
                <a:spcPct val="90000"/>
              </a:lnSpc>
            </a:pPr>
            <a:r>
              <a:rPr lang="en-US" smtClean="0"/>
              <a:t>Database Management Systems (DBMS)</a:t>
            </a:r>
          </a:p>
        </p:txBody>
      </p:sp>
    </p:spTree>
    <p:extLst>
      <p:ext uri="{BB962C8B-B14F-4D97-AF65-F5344CB8AC3E}">
        <p14:creationId xmlns:p14="http://schemas.microsoft.com/office/powerpoint/2010/main" val="278298966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2" descr="Computer Box (Office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0373">
            <a:off x="5062538" y="1358728"/>
            <a:ext cx="60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Freeform 4114"/>
          <p:cNvSpPr>
            <a:spLocks/>
          </p:cNvSpPr>
          <p:nvPr/>
        </p:nvSpPr>
        <p:spPr bwMode="auto">
          <a:xfrm>
            <a:off x="5994400" y="2819400"/>
            <a:ext cx="406400" cy="685800"/>
          </a:xfrm>
          <a:custGeom>
            <a:avLst/>
            <a:gdLst>
              <a:gd name="T0" fmla="*/ 25400 w 256"/>
              <a:gd name="T1" fmla="*/ 0 h 432"/>
              <a:gd name="T2" fmla="*/ 254000 w 256"/>
              <a:gd name="T3" fmla="*/ 304800 h 432"/>
              <a:gd name="T4" fmla="*/ 25400 w 256"/>
              <a:gd name="T5" fmla="*/ 533400 h 432"/>
              <a:gd name="T6" fmla="*/ 406400 w 256"/>
              <a:gd name="T7" fmla="*/ 685800 h 432"/>
              <a:gd name="T8" fmla="*/ 0 60000 65536"/>
              <a:gd name="T9" fmla="*/ 0 60000 65536"/>
              <a:gd name="T10" fmla="*/ 0 60000 65536"/>
              <a:gd name="T11" fmla="*/ 0 60000 65536"/>
              <a:gd name="T12" fmla="*/ 0 w 256"/>
              <a:gd name="T13" fmla="*/ 0 h 432"/>
              <a:gd name="T14" fmla="*/ 256 w 256"/>
              <a:gd name="T15" fmla="*/ 432 h 432"/>
            </a:gdLst>
            <a:ahLst/>
            <a:cxnLst>
              <a:cxn ang="T8">
                <a:pos x="T0" y="T1"/>
              </a:cxn>
              <a:cxn ang="T9">
                <a:pos x="T2" y="T3"/>
              </a:cxn>
              <a:cxn ang="T10">
                <a:pos x="T4" y="T5"/>
              </a:cxn>
              <a:cxn ang="T11">
                <a:pos x="T6" y="T7"/>
              </a:cxn>
            </a:cxnLst>
            <a:rect l="T12" t="T13" r="T14" b="T15"/>
            <a:pathLst>
              <a:path w="256" h="432">
                <a:moveTo>
                  <a:pt x="16" y="0"/>
                </a:moveTo>
                <a:cubicBezTo>
                  <a:pt x="88" y="68"/>
                  <a:pt x="160" y="136"/>
                  <a:pt x="160" y="192"/>
                </a:cubicBezTo>
                <a:cubicBezTo>
                  <a:pt x="160" y="248"/>
                  <a:pt x="0" y="296"/>
                  <a:pt x="16" y="336"/>
                </a:cubicBezTo>
                <a:cubicBezTo>
                  <a:pt x="32" y="376"/>
                  <a:pt x="144" y="404"/>
                  <a:pt x="256" y="432"/>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4" name="Freeform 4111"/>
          <p:cNvSpPr>
            <a:spLocks/>
          </p:cNvSpPr>
          <p:nvPr/>
        </p:nvSpPr>
        <p:spPr bwMode="auto">
          <a:xfrm>
            <a:off x="2578100" y="1054100"/>
            <a:ext cx="1765300" cy="1079500"/>
          </a:xfrm>
          <a:custGeom>
            <a:avLst/>
            <a:gdLst>
              <a:gd name="T0" fmla="*/ 165100 w 1112"/>
              <a:gd name="T1" fmla="*/ 241300 h 680"/>
              <a:gd name="T2" fmla="*/ 12700 w 1112"/>
              <a:gd name="T3" fmla="*/ 88900 h 680"/>
              <a:gd name="T4" fmla="*/ 241300 w 1112"/>
              <a:gd name="T5" fmla="*/ 12700 h 680"/>
              <a:gd name="T6" fmla="*/ 774700 w 1112"/>
              <a:gd name="T7" fmla="*/ 165100 h 680"/>
              <a:gd name="T8" fmla="*/ 1079500 w 1112"/>
              <a:gd name="T9" fmla="*/ 317500 h 680"/>
              <a:gd name="T10" fmla="*/ 1155700 w 1112"/>
              <a:gd name="T11" fmla="*/ 774700 h 680"/>
              <a:gd name="T12" fmla="*/ 1308100 w 1112"/>
              <a:gd name="T13" fmla="*/ 774700 h 680"/>
              <a:gd name="T14" fmla="*/ 1308100 w 1112"/>
              <a:gd name="T15" fmla="*/ 927100 h 680"/>
              <a:gd name="T16" fmla="*/ 1612900 w 1112"/>
              <a:gd name="T17" fmla="*/ 927100 h 680"/>
              <a:gd name="T18" fmla="*/ 1765300 w 1112"/>
              <a:gd name="T19" fmla="*/ 1079500 h 6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2"/>
              <a:gd name="T31" fmla="*/ 0 h 680"/>
              <a:gd name="T32" fmla="*/ 1112 w 1112"/>
              <a:gd name="T33" fmla="*/ 680 h 6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2" h="680">
                <a:moveTo>
                  <a:pt x="104" y="152"/>
                </a:moveTo>
                <a:cubicBezTo>
                  <a:pt x="52" y="116"/>
                  <a:pt x="0" y="80"/>
                  <a:pt x="8" y="56"/>
                </a:cubicBezTo>
                <a:cubicBezTo>
                  <a:pt x="16" y="32"/>
                  <a:pt x="72" y="0"/>
                  <a:pt x="152" y="8"/>
                </a:cubicBezTo>
                <a:cubicBezTo>
                  <a:pt x="232" y="16"/>
                  <a:pt x="400" y="72"/>
                  <a:pt x="488" y="104"/>
                </a:cubicBezTo>
                <a:cubicBezTo>
                  <a:pt x="576" y="136"/>
                  <a:pt x="640" y="136"/>
                  <a:pt x="680" y="200"/>
                </a:cubicBezTo>
                <a:cubicBezTo>
                  <a:pt x="720" y="264"/>
                  <a:pt x="704" y="440"/>
                  <a:pt x="728" y="488"/>
                </a:cubicBezTo>
                <a:cubicBezTo>
                  <a:pt x="752" y="536"/>
                  <a:pt x="808" y="472"/>
                  <a:pt x="824" y="488"/>
                </a:cubicBezTo>
                <a:cubicBezTo>
                  <a:pt x="840" y="504"/>
                  <a:pt x="792" y="568"/>
                  <a:pt x="824" y="584"/>
                </a:cubicBezTo>
                <a:cubicBezTo>
                  <a:pt x="856" y="600"/>
                  <a:pt x="968" y="568"/>
                  <a:pt x="1016" y="584"/>
                </a:cubicBezTo>
                <a:cubicBezTo>
                  <a:pt x="1064" y="600"/>
                  <a:pt x="1088" y="640"/>
                  <a:pt x="1112" y="68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5" name="Freeform 4106"/>
          <p:cNvSpPr>
            <a:spLocks/>
          </p:cNvSpPr>
          <p:nvPr/>
        </p:nvSpPr>
        <p:spPr bwMode="auto">
          <a:xfrm>
            <a:off x="3276600" y="1752600"/>
            <a:ext cx="3073400" cy="1092200"/>
          </a:xfrm>
          <a:custGeom>
            <a:avLst/>
            <a:gdLst>
              <a:gd name="T0" fmla="*/ 1752600 w 1936"/>
              <a:gd name="T1" fmla="*/ 254000 h 688"/>
              <a:gd name="T2" fmla="*/ 1600200 w 1936"/>
              <a:gd name="T3" fmla="*/ 25400 h 688"/>
              <a:gd name="T4" fmla="*/ 1219200 w 1936"/>
              <a:gd name="T5" fmla="*/ 101600 h 688"/>
              <a:gd name="T6" fmla="*/ 1135063 w 1936"/>
              <a:gd name="T7" fmla="*/ 288925 h 688"/>
              <a:gd name="T8" fmla="*/ 1009650 w 1936"/>
              <a:gd name="T9" fmla="*/ 347662 h 688"/>
              <a:gd name="T10" fmla="*/ 855663 w 1936"/>
              <a:gd name="T11" fmla="*/ 395287 h 688"/>
              <a:gd name="T12" fmla="*/ 533400 w 1936"/>
              <a:gd name="T13" fmla="*/ 330200 h 688"/>
              <a:gd name="T14" fmla="*/ 76200 w 1936"/>
              <a:gd name="T15" fmla="*/ 787400 h 688"/>
              <a:gd name="T16" fmla="*/ 990600 w 1936"/>
              <a:gd name="T17" fmla="*/ 1016000 h 688"/>
              <a:gd name="T18" fmla="*/ 1219200 w 1936"/>
              <a:gd name="T19" fmla="*/ 787400 h 688"/>
              <a:gd name="T20" fmla="*/ 1600200 w 1936"/>
              <a:gd name="T21" fmla="*/ 711200 h 688"/>
              <a:gd name="T22" fmla="*/ 1981200 w 1936"/>
              <a:gd name="T23" fmla="*/ 1016000 h 688"/>
              <a:gd name="T24" fmla="*/ 2819400 w 1936"/>
              <a:gd name="T25" fmla="*/ 1016000 h 688"/>
              <a:gd name="T26" fmla="*/ 3048000 w 1936"/>
              <a:gd name="T27" fmla="*/ 558800 h 688"/>
              <a:gd name="T28" fmla="*/ 2667000 w 1936"/>
              <a:gd name="T29" fmla="*/ 406400 h 688"/>
              <a:gd name="T30" fmla="*/ 2514600 w 1936"/>
              <a:gd name="T31" fmla="*/ 558800 h 688"/>
              <a:gd name="T32" fmla="*/ 2057400 w 1936"/>
              <a:gd name="T33" fmla="*/ 558800 h 688"/>
              <a:gd name="T34" fmla="*/ 1752600 w 1936"/>
              <a:gd name="T35" fmla="*/ 254000 h 6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6"/>
              <a:gd name="T55" fmla="*/ 0 h 688"/>
              <a:gd name="T56" fmla="*/ 1936 w 1936"/>
              <a:gd name="T57" fmla="*/ 688 h 6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6" h="688">
                <a:moveTo>
                  <a:pt x="1104" y="160"/>
                </a:moveTo>
                <a:cubicBezTo>
                  <a:pt x="1056" y="104"/>
                  <a:pt x="1064" y="32"/>
                  <a:pt x="1008" y="16"/>
                </a:cubicBezTo>
                <a:cubicBezTo>
                  <a:pt x="952" y="0"/>
                  <a:pt x="817" y="36"/>
                  <a:pt x="768" y="64"/>
                </a:cubicBezTo>
                <a:cubicBezTo>
                  <a:pt x="719" y="92"/>
                  <a:pt x="737" y="156"/>
                  <a:pt x="715" y="182"/>
                </a:cubicBezTo>
                <a:cubicBezTo>
                  <a:pt x="693" y="208"/>
                  <a:pt x="665" y="208"/>
                  <a:pt x="636" y="219"/>
                </a:cubicBezTo>
                <a:cubicBezTo>
                  <a:pt x="607" y="230"/>
                  <a:pt x="589" y="251"/>
                  <a:pt x="539" y="249"/>
                </a:cubicBezTo>
                <a:cubicBezTo>
                  <a:pt x="489" y="247"/>
                  <a:pt x="418" y="167"/>
                  <a:pt x="336" y="208"/>
                </a:cubicBezTo>
                <a:cubicBezTo>
                  <a:pt x="254" y="249"/>
                  <a:pt x="0" y="424"/>
                  <a:pt x="48" y="496"/>
                </a:cubicBezTo>
                <a:cubicBezTo>
                  <a:pt x="96" y="568"/>
                  <a:pt x="504" y="640"/>
                  <a:pt x="624" y="640"/>
                </a:cubicBezTo>
                <a:cubicBezTo>
                  <a:pt x="744" y="640"/>
                  <a:pt x="704" y="528"/>
                  <a:pt x="768" y="496"/>
                </a:cubicBezTo>
                <a:cubicBezTo>
                  <a:pt x="832" y="464"/>
                  <a:pt x="928" y="424"/>
                  <a:pt x="1008" y="448"/>
                </a:cubicBezTo>
                <a:cubicBezTo>
                  <a:pt x="1088" y="472"/>
                  <a:pt x="1120" y="608"/>
                  <a:pt x="1248" y="640"/>
                </a:cubicBezTo>
                <a:cubicBezTo>
                  <a:pt x="1376" y="672"/>
                  <a:pt x="1664" y="688"/>
                  <a:pt x="1776" y="640"/>
                </a:cubicBezTo>
                <a:cubicBezTo>
                  <a:pt x="1888" y="592"/>
                  <a:pt x="1936" y="416"/>
                  <a:pt x="1920" y="352"/>
                </a:cubicBezTo>
                <a:cubicBezTo>
                  <a:pt x="1904" y="288"/>
                  <a:pt x="1736" y="256"/>
                  <a:pt x="1680" y="256"/>
                </a:cubicBezTo>
                <a:cubicBezTo>
                  <a:pt x="1624" y="256"/>
                  <a:pt x="1648" y="336"/>
                  <a:pt x="1584" y="352"/>
                </a:cubicBezTo>
                <a:cubicBezTo>
                  <a:pt x="1520" y="368"/>
                  <a:pt x="1376" y="384"/>
                  <a:pt x="1296" y="352"/>
                </a:cubicBezTo>
                <a:cubicBezTo>
                  <a:pt x="1216" y="320"/>
                  <a:pt x="1152" y="216"/>
                  <a:pt x="1104" y="160"/>
                </a:cubicBezTo>
                <a:close/>
              </a:path>
            </a:pathLst>
          </a:custGeom>
          <a:solidFill>
            <a:srgbClr val="FFFF99"/>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14346" name="Rectangle 4098"/>
          <p:cNvSpPr>
            <a:spLocks noGrp="1" noChangeArrowheads="1"/>
          </p:cNvSpPr>
          <p:nvPr>
            <p:ph type="title"/>
          </p:nvPr>
        </p:nvSpPr>
        <p:spPr/>
        <p:txBody>
          <a:bodyPr/>
          <a:lstStyle/>
          <a:p>
            <a:r>
              <a:rPr lang="en-US" smtClean="0"/>
              <a:t>Operating Systems</a:t>
            </a:r>
          </a:p>
        </p:txBody>
      </p:sp>
      <p:sp>
        <p:nvSpPr>
          <p:cNvPr id="14347" name="Freeform 4108"/>
          <p:cNvSpPr>
            <a:spLocks/>
          </p:cNvSpPr>
          <p:nvPr/>
        </p:nvSpPr>
        <p:spPr bwMode="auto">
          <a:xfrm>
            <a:off x="3810000" y="2209800"/>
            <a:ext cx="2303463" cy="965200"/>
          </a:xfrm>
          <a:custGeom>
            <a:avLst/>
            <a:gdLst>
              <a:gd name="T0" fmla="*/ 80963 w 1451"/>
              <a:gd name="T1" fmla="*/ 614362 h 608"/>
              <a:gd name="T2" fmla="*/ 101600 w 1451"/>
              <a:gd name="T3" fmla="*/ 307975 h 608"/>
              <a:gd name="T4" fmla="*/ 512763 w 1451"/>
              <a:gd name="T5" fmla="*/ 22225 h 608"/>
              <a:gd name="T6" fmla="*/ 817563 w 1451"/>
              <a:gd name="T7" fmla="*/ 174625 h 608"/>
              <a:gd name="T8" fmla="*/ 1731963 w 1451"/>
              <a:gd name="T9" fmla="*/ 250825 h 608"/>
              <a:gd name="T10" fmla="*/ 1884363 w 1451"/>
              <a:gd name="T11" fmla="*/ 555625 h 608"/>
              <a:gd name="T12" fmla="*/ 2189163 w 1451"/>
              <a:gd name="T13" fmla="*/ 555625 h 608"/>
              <a:gd name="T14" fmla="*/ 2189163 w 1451"/>
              <a:gd name="T15" fmla="*/ 860425 h 608"/>
              <a:gd name="T16" fmla="*/ 1503363 w 1451"/>
              <a:gd name="T17" fmla="*/ 936625 h 608"/>
              <a:gd name="T18" fmla="*/ 1168400 w 1451"/>
              <a:gd name="T19" fmla="*/ 788987 h 608"/>
              <a:gd name="T20" fmla="*/ 588963 w 1451"/>
              <a:gd name="T21" fmla="*/ 936625 h 608"/>
              <a:gd name="T22" fmla="*/ 80963 w 1451"/>
              <a:gd name="T23" fmla="*/ 614362 h 6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1"/>
              <a:gd name="T37" fmla="*/ 0 h 608"/>
              <a:gd name="T38" fmla="*/ 1451 w 1451"/>
              <a:gd name="T39" fmla="*/ 608 h 6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1" h="608">
                <a:moveTo>
                  <a:pt x="51" y="387"/>
                </a:moveTo>
                <a:cubicBezTo>
                  <a:pt x="0" y="321"/>
                  <a:pt x="19" y="256"/>
                  <a:pt x="64" y="194"/>
                </a:cubicBezTo>
                <a:cubicBezTo>
                  <a:pt x="109" y="132"/>
                  <a:pt x="248" y="28"/>
                  <a:pt x="323" y="14"/>
                </a:cubicBezTo>
                <a:cubicBezTo>
                  <a:pt x="398" y="0"/>
                  <a:pt x="387" y="86"/>
                  <a:pt x="515" y="110"/>
                </a:cubicBezTo>
                <a:cubicBezTo>
                  <a:pt x="643" y="134"/>
                  <a:pt x="979" y="118"/>
                  <a:pt x="1091" y="158"/>
                </a:cubicBezTo>
                <a:cubicBezTo>
                  <a:pt x="1203" y="198"/>
                  <a:pt x="1139" y="318"/>
                  <a:pt x="1187" y="350"/>
                </a:cubicBezTo>
                <a:cubicBezTo>
                  <a:pt x="1235" y="382"/>
                  <a:pt x="1347" y="318"/>
                  <a:pt x="1379" y="350"/>
                </a:cubicBezTo>
                <a:cubicBezTo>
                  <a:pt x="1411" y="382"/>
                  <a:pt x="1451" y="502"/>
                  <a:pt x="1379" y="542"/>
                </a:cubicBezTo>
                <a:cubicBezTo>
                  <a:pt x="1307" y="582"/>
                  <a:pt x="1054" y="597"/>
                  <a:pt x="947" y="590"/>
                </a:cubicBezTo>
                <a:cubicBezTo>
                  <a:pt x="840" y="583"/>
                  <a:pt x="832" y="497"/>
                  <a:pt x="736" y="497"/>
                </a:cubicBezTo>
                <a:cubicBezTo>
                  <a:pt x="640" y="497"/>
                  <a:pt x="485" y="608"/>
                  <a:pt x="371" y="590"/>
                </a:cubicBezTo>
                <a:cubicBezTo>
                  <a:pt x="257" y="572"/>
                  <a:pt x="99" y="443"/>
                  <a:pt x="51" y="387"/>
                </a:cubicBezTo>
                <a:close/>
              </a:path>
            </a:pathLst>
          </a:custGeom>
          <a:solidFill>
            <a:srgbClr val="FFFFCC"/>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US"/>
          </a:p>
        </p:txBody>
      </p:sp>
      <p:sp>
        <p:nvSpPr>
          <p:cNvPr id="14348" name="Text Box 4109"/>
          <p:cNvSpPr txBox="1">
            <a:spLocks noChangeArrowheads="1"/>
          </p:cNvSpPr>
          <p:nvPr/>
        </p:nvSpPr>
        <p:spPr bwMode="auto">
          <a:xfrm>
            <a:off x="3886200" y="2438400"/>
            <a:ext cx="1811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t>Operating System</a:t>
            </a:r>
          </a:p>
        </p:txBody>
      </p:sp>
      <p:sp>
        <p:nvSpPr>
          <p:cNvPr id="14349" name="Freeform 4112"/>
          <p:cNvSpPr>
            <a:spLocks/>
          </p:cNvSpPr>
          <p:nvPr/>
        </p:nvSpPr>
        <p:spPr bwMode="auto">
          <a:xfrm>
            <a:off x="5486400" y="1676400"/>
            <a:ext cx="2451100" cy="685800"/>
          </a:xfrm>
          <a:custGeom>
            <a:avLst/>
            <a:gdLst>
              <a:gd name="T0" fmla="*/ 0 w 1544"/>
              <a:gd name="T1" fmla="*/ 685800 h 432"/>
              <a:gd name="T2" fmla="*/ 76200 w 1544"/>
              <a:gd name="T3" fmla="*/ 381000 h 432"/>
              <a:gd name="T4" fmla="*/ 457200 w 1544"/>
              <a:gd name="T5" fmla="*/ 381000 h 432"/>
              <a:gd name="T6" fmla="*/ 914400 w 1544"/>
              <a:gd name="T7" fmla="*/ 304800 h 432"/>
              <a:gd name="T8" fmla="*/ 2209800 w 1544"/>
              <a:gd name="T9" fmla="*/ 304800 h 432"/>
              <a:gd name="T10" fmla="*/ 2362200 w 1544"/>
              <a:gd name="T11" fmla="*/ 0 h 432"/>
              <a:gd name="T12" fmla="*/ 0 60000 65536"/>
              <a:gd name="T13" fmla="*/ 0 60000 65536"/>
              <a:gd name="T14" fmla="*/ 0 60000 65536"/>
              <a:gd name="T15" fmla="*/ 0 60000 65536"/>
              <a:gd name="T16" fmla="*/ 0 60000 65536"/>
              <a:gd name="T17" fmla="*/ 0 60000 65536"/>
              <a:gd name="T18" fmla="*/ 0 w 1544"/>
              <a:gd name="T19" fmla="*/ 0 h 432"/>
              <a:gd name="T20" fmla="*/ 1544 w 1544"/>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1544" h="432">
                <a:moveTo>
                  <a:pt x="0" y="432"/>
                </a:moveTo>
                <a:cubicBezTo>
                  <a:pt x="0" y="352"/>
                  <a:pt x="0" y="272"/>
                  <a:pt x="48" y="240"/>
                </a:cubicBezTo>
                <a:cubicBezTo>
                  <a:pt x="96" y="208"/>
                  <a:pt x="200" y="248"/>
                  <a:pt x="288" y="240"/>
                </a:cubicBezTo>
                <a:cubicBezTo>
                  <a:pt x="376" y="232"/>
                  <a:pt x="392" y="200"/>
                  <a:pt x="576" y="192"/>
                </a:cubicBezTo>
                <a:cubicBezTo>
                  <a:pt x="760" y="184"/>
                  <a:pt x="1240" y="224"/>
                  <a:pt x="1392" y="192"/>
                </a:cubicBezTo>
                <a:cubicBezTo>
                  <a:pt x="1544" y="160"/>
                  <a:pt x="1516" y="80"/>
                  <a:pt x="1488"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0" name="Freeform 4113"/>
          <p:cNvSpPr>
            <a:spLocks/>
          </p:cNvSpPr>
          <p:nvPr/>
        </p:nvSpPr>
        <p:spPr bwMode="auto">
          <a:xfrm>
            <a:off x="6248400" y="2489200"/>
            <a:ext cx="1219200" cy="266700"/>
          </a:xfrm>
          <a:custGeom>
            <a:avLst/>
            <a:gdLst>
              <a:gd name="T0" fmla="*/ 0 w 768"/>
              <a:gd name="T1" fmla="*/ 101600 h 168"/>
              <a:gd name="T2" fmla="*/ 381000 w 768"/>
              <a:gd name="T3" fmla="*/ 254000 h 168"/>
              <a:gd name="T4" fmla="*/ 533400 w 768"/>
              <a:gd name="T5" fmla="*/ 25400 h 168"/>
              <a:gd name="T6" fmla="*/ 762000 w 768"/>
              <a:gd name="T7" fmla="*/ 101600 h 168"/>
              <a:gd name="T8" fmla="*/ 1219200 w 768"/>
              <a:gd name="T9" fmla="*/ 25400 h 168"/>
              <a:gd name="T10" fmla="*/ 0 60000 65536"/>
              <a:gd name="T11" fmla="*/ 0 60000 65536"/>
              <a:gd name="T12" fmla="*/ 0 60000 65536"/>
              <a:gd name="T13" fmla="*/ 0 60000 65536"/>
              <a:gd name="T14" fmla="*/ 0 60000 65536"/>
              <a:gd name="T15" fmla="*/ 0 w 768"/>
              <a:gd name="T16" fmla="*/ 0 h 168"/>
              <a:gd name="T17" fmla="*/ 768 w 768"/>
              <a:gd name="T18" fmla="*/ 168 h 168"/>
            </a:gdLst>
            <a:ahLst/>
            <a:cxnLst>
              <a:cxn ang="T10">
                <a:pos x="T0" y="T1"/>
              </a:cxn>
              <a:cxn ang="T11">
                <a:pos x="T2" y="T3"/>
              </a:cxn>
              <a:cxn ang="T12">
                <a:pos x="T4" y="T5"/>
              </a:cxn>
              <a:cxn ang="T13">
                <a:pos x="T6" y="T7"/>
              </a:cxn>
              <a:cxn ang="T14">
                <a:pos x="T8" y="T9"/>
              </a:cxn>
            </a:cxnLst>
            <a:rect l="T15" t="T16" r="T17" b="T18"/>
            <a:pathLst>
              <a:path w="768" h="168">
                <a:moveTo>
                  <a:pt x="0" y="64"/>
                </a:moveTo>
                <a:cubicBezTo>
                  <a:pt x="92" y="116"/>
                  <a:pt x="184" y="168"/>
                  <a:pt x="240" y="160"/>
                </a:cubicBezTo>
                <a:cubicBezTo>
                  <a:pt x="296" y="152"/>
                  <a:pt x="296" y="32"/>
                  <a:pt x="336" y="16"/>
                </a:cubicBezTo>
                <a:cubicBezTo>
                  <a:pt x="376" y="0"/>
                  <a:pt x="408" y="64"/>
                  <a:pt x="480" y="64"/>
                </a:cubicBezTo>
                <a:cubicBezTo>
                  <a:pt x="552" y="64"/>
                  <a:pt x="660" y="40"/>
                  <a:pt x="768" y="1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1" name="Text Box 4116"/>
          <p:cNvSpPr txBox="1">
            <a:spLocks noChangeArrowheads="1"/>
          </p:cNvSpPr>
          <p:nvPr/>
        </p:nvSpPr>
        <p:spPr bwMode="auto">
          <a:xfrm>
            <a:off x="3733800" y="1703388"/>
            <a:ext cx="727075" cy="51752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a:solidFill>
                  <a:schemeClr val="hlink"/>
                </a:solidFill>
              </a:rPr>
              <a:t>Device</a:t>
            </a:r>
          </a:p>
          <a:p>
            <a:r>
              <a:rPr lang="en-US" sz="1400">
                <a:solidFill>
                  <a:schemeClr val="hlink"/>
                </a:solidFill>
              </a:rPr>
              <a:t>driver</a:t>
            </a:r>
          </a:p>
        </p:txBody>
      </p:sp>
      <p:sp>
        <p:nvSpPr>
          <p:cNvPr id="14352" name="Text Box 4117"/>
          <p:cNvSpPr txBox="1">
            <a:spLocks noChangeArrowheads="1"/>
          </p:cNvSpPr>
          <p:nvPr/>
        </p:nvSpPr>
        <p:spPr bwMode="auto">
          <a:xfrm>
            <a:off x="5410200" y="1905000"/>
            <a:ext cx="727075" cy="51752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a:solidFill>
                  <a:schemeClr val="hlink"/>
                </a:solidFill>
              </a:rPr>
              <a:t>Device</a:t>
            </a:r>
          </a:p>
          <a:p>
            <a:r>
              <a:rPr lang="en-US" sz="1400">
                <a:solidFill>
                  <a:schemeClr val="hlink"/>
                </a:solidFill>
              </a:rPr>
              <a:t>driver</a:t>
            </a:r>
          </a:p>
        </p:txBody>
      </p:sp>
      <p:sp>
        <p:nvSpPr>
          <p:cNvPr id="14353" name="Text Box 4118"/>
          <p:cNvSpPr txBox="1">
            <a:spLocks noChangeArrowheads="1"/>
          </p:cNvSpPr>
          <p:nvPr/>
        </p:nvSpPr>
        <p:spPr bwMode="auto">
          <a:xfrm>
            <a:off x="6096000" y="2209800"/>
            <a:ext cx="727075" cy="51752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a:solidFill>
                  <a:schemeClr val="hlink"/>
                </a:solidFill>
              </a:rPr>
              <a:t>Device</a:t>
            </a:r>
          </a:p>
          <a:p>
            <a:r>
              <a:rPr lang="en-US" sz="1400">
                <a:solidFill>
                  <a:schemeClr val="hlink"/>
                </a:solidFill>
              </a:rPr>
              <a:t>driver</a:t>
            </a:r>
          </a:p>
        </p:txBody>
      </p:sp>
      <p:sp>
        <p:nvSpPr>
          <p:cNvPr id="14354" name="Text Box 4119"/>
          <p:cNvSpPr txBox="1">
            <a:spLocks noChangeArrowheads="1"/>
          </p:cNvSpPr>
          <p:nvPr/>
        </p:nvSpPr>
        <p:spPr bwMode="auto">
          <a:xfrm>
            <a:off x="5410200" y="2743200"/>
            <a:ext cx="727075" cy="51752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a:solidFill>
                  <a:schemeClr val="hlink"/>
                </a:solidFill>
              </a:rPr>
              <a:t>Device</a:t>
            </a:r>
          </a:p>
          <a:p>
            <a:r>
              <a:rPr lang="en-US" sz="1400">
                <a:solidFill>
                  <a:schemeClr val="hlink"/>
                </a:solidFill>
              </a:rPr>
              <a:t>driver</a:t>
            </a:r>
          </a:p>
        </p:txBody>
      </p:sp>
      <p:sp>
        <p:nvSpPr>
          <p:cNvPr id="14355" name="Rectangle 4121"/>
          <p:cNvSpPr>
            <a:spLocks noGrp="1" noChangeArrowheads="1"/>
          </p:cNvSpPr>
          <p:nvPr>
            <p:ph type="body" sz="half" idx="1"/>
          </p:nvPr>
        </p:nvSpPr>
        <p:spPr>
          <a:xfrm>
            <a:off x="1066800" y="2819400"/>
            <a:ext cx="4343400" cy="3200400"/>
          </a:xfrm>
        </p:spPr>
        <p:txBody>
          <a:bodyPr/>
          <a:lstStyle/>
          <a:p>
            <a:pPr>
              <a:lnSpc>
                <a:spcPct val="90000"/>
              </a:lnSpc>
            </a:pPr>
            <a:r>
              <a:rPr lang="en-US" sz="2000" dirty="0" smtClean="0"/>
              <a:t>Operating system tasks.</a:t>
            </a:r>
          </a:p>
          <a:p>
            <a:pPr lvl="1">
              <a:lnSpc>
                <a:spcPct val="90000"/>
              </a:lnSpc>
            </a:pPr>
            <a:r>
              <a:rPr lang="en-US" sz="1800" dirty="0" smtClean="0"/>
              <a:t>Identify user (security).</a:t>
            </a:r>
          </a:p>
          <a:p>
            <a:pPr lvl="1">
              <a:lnSpc>
                <a:spcPct val="90000"/>
              </a:lnSpc>
            </a:pPr>
            <a:r>
              <a:rPr lang="en-US" sz="1800" dirty="0" smtClean="0"/>
              <a:t>User interface.</a:t>
            </a:r>
          </a:p>
          <a:p>
            <a:pPr lvl="1">
              <a:lnSpc>
                <a:spcPct val="90000"/>
              </a:lnSpc>
            </a:pPr>
            <a:r>
              <a:rPr lang="en-US" sz="1800" dirty="0" smtClean="0"/>
              <a:t>Load applications.</a:t>
            </a:r>
          </a:p>
          <a:p>
            <a:pPr lvl="1">
              <a:lnSpc>
                <a:spcPct val="90000"/>
              </a:lnSpc>
            </a:pPr>
            <a:r>
              <a:rPr lang="en-US" sz="1800" dirty="0" smtClean="0"/>
              <a:t>Coordinate devices.</a:t>
            </a:r>
          </a:p>
          <a:p>
            <a:pPr>
              <a:lnSpc>
                <a:spcPct val="90000"/>
              </a:lnSpc>
            </a:pPr>
            <a:r>
              <a:rPr lang="en-US" sz="2000" dirty="0" smtClean="0"/>
              <a:t>Device drivers for independence.</a:t>
            </a:r>
          </a:p>
          <a:p>
            <a:pPr lvl="2">
              <a:lnSpc>
                <a:spcPct val="90000"/>
              </a:lnSpc>
            </a:pPr>
            <a:r>
              <a:rPr lang="en-US" sz="1600" dirty="0" smtClean="0"/>
              <a:t>Input.</a:t>
            </a:r>
          </a:p>
          <a:p>
            <a:pPr lvl="2">
              <a:lnSpc>
                <a:spcPct val="90000"/>
              </a:lnSpc>
            </a:pPr>
            <a:r>
              <a:rPr lang="en-US" sz="1600" dirty="0" smtClean="0"/>
              <a:t>Process.</a:t>
            </a:r>
          </a:p>
          <a:p>
            <a:pPr lvl="2">
              <a:lnSpc>
                <a:spcPct val="90000"/>
              </a:lnSpc>
            </a:pPr>
            <a:r>
              <a:rPr lang="en-US" sz="1600" dirty="0" smtClean="0"/>
              <a:t>Output.</a:t>
            </a:r>
          </a:p>
          <a:p>
            <a:pPr lvl="2">
              <a:lnSpc>
                <a:spcPct val="90000"/>
              </a:lnSpc>
            </a:pPr>
            <a:r>
              <a:rPr lang="en-US" sz="1600" dirty="0" smtClean="0"/>
              <a:t>Secondary storage.</a:t>
            </a:r>
          </a:p>
        </p:txBody>
      </p:sp>
      <p:pic>
        <p:nvPicPr>
          <p:cNvPr id="14608" name="Picture 272" descr="D:\Books\MISBook\Images\Photos\Keyboard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817" y="1286753"/>
            <a:ext cx="1981200" cy="833269"/>
          </a:xfrm>
          <a:prstGeom prst="rect">
            <a:avLst/>
          </a:prstGeom>
          <a:noFill/>
          <a:extLst>
            <a:ext uri="{909E8E84-426E-40DD-AFC4-6F175D3DCCD1}">
              <a14:hiddenFill xmlns:a14="http://schemas.microsoft.com/office/drawing/2010/main">
                <a:solidFill>
                  <a:srgbClr val="FFFFFF"/>
                </a:solidFill>
              </a14:hiddenFill>
            </a:ext>
          </a:extLst>
        </p:spPr>
      </p:pic>
      <p:pic>
        <p:nvPicPr>
          <p:cNvPr id="14613" name="Picture 277" descr="D:\Books\MISBook\Images\Photos\Monitor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8331" y="648479"/>
            <a:ext cx="1578338" cy="11041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8" descr="Printer Laser (Office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762" y="2144712"/>
            <a:ext cx="11334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1" descr="C:\Users\JPost\AppData\Local\Microsoft\Windows\Temporary Internet Files\Content.IE5\PLX1F9IR\MC90023826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3326606"/>
            <a:ext cx="979241" cy="81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321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p:txBody>
          <a:bodyPr/>
          <a:lstStyle/>
          <a:p>
            <a:r>
              <a:rPr lang="en-US" smtClean="0"/>
              <a:t>Operating Systems: User Interface</a:t>
            </a:r>
          </a:p>
        </p:txBody>
      </p:sp>
      <p:graphicFrame>
        <p:nvGraphicFramePr>
          <p:cNvPr id="15362" name="Object 7"/>
          <p:cNvGraphicFramePr>
            <a:graphicFrameLocks noChangeAspect="1"/>
          </p:cNvGraphicFramePr>
          <p:nvPr/>
        </p:nvGraphicFramePr>
        <p:xfrm>
          <a:off x="1143000" y="1219200"/>
          <a:ext cx="7848600" cy="2743200"/>
        </p:xfrm>
        <a:graphic>
          <a:graphicData uri="http://schemas.openxmlformats.org/presentationml/2006/ole">
            <mc:AlternateContent xmlns:mc="http://schemas.openxmlformats.org/markup-compatibility/2006">
              <mc:Choice xmlns:v="urn:schemas-microsoft-com:vml" Requires="v">
                <p:oleObj spid="_x0000_s15448" name="Document" r:id="rId3" imgW="6090120" imgH="2269080" progId="Word.Document.8">
                  <p:embed/>
                </p:oleObj>
              </mc:Choice>
              <mc:Fallback>
                <p:oleObj name="Document" r:id="rId3" imgW="6090120" imgH="22690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6189"/>
                      <a:stretch>
                        <a:fillRect/>
                      </a:stretch>
                    </p:blipFill>
                    <p:spPr bwMode="auto">
                      <a:xfrm>
                        <a:off x="1143000" y="1219200"/>
                        <a:ext cx="7848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7043932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4"/>
          <p:cNvGraphicFramePr>
            <a:graphicFrameLocks/>
          </p:cNvGraphicFramePr>
          <p:nvPr/>
        </p:nvGraphicFramePr>
        <p:xfrm>
          <a:off x="7083425" y="3962400"/>
          <a:ext cx="1270000" cy="1730375"/>
        </p:xfrm>
        <a:graphic>
          <a:graphicData uri="http://schemas.openxmlformats.org/presentationml/2006/ole">
            <mc:AlternateContent xmlns:mc="http://schemas.openxmlformats.org/markup-compatibility/2006">
              <mc:Choice xmlns:v="urn:schemas-microsoft-com:vml" Requires="v">
                <p:oleObj spid="_x0000_s16472" name="ClipArt" r:id="rId3" imgW="1941480" imgH="2641320" progId="MS_ClipArt_Gallery.2">
                  <p:embed/>
                </p:oleObj>
              </mc:Choice>
              <mc:Fallback>
                <p:oleObj name="ClipArt" r:id="rId3" imgW="1941480" imgH="264132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3962400"/>
                        <a:ext cx="12700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Rectangle 5"/>
          <p:cNvSpPr>
            <a:spLocks noGrp="1" noChangeArrowheads="1"/>
          </p:cNvSpPr>
          <p:nvPr>
            <p:ph type="title"/>
          </p:nvPr>
        </p:nvSpPr>
        <p:spPr/>
        <p:txBody>
          <a:bodyPr/>
          <a:lstStyle/>
          <a:p>
            <a:r>
              <a:rPr lang="en-US" smtClean="0"/>
              <a:t>Multitasking &amp; Components</a:t>
            </a:r>
          </a:p>
        </p:txBody>
      </p:sp>
      <p:sp>
        <p:nvSpPr>
          <p:cNvPr id="16388" name="Rectangle 6"/>
          <p:cNvSpPr>
            <a:spLocks noGrp="1" noChangeArrowheads="1"/>
          </p:cNvSpPr>
          <p:nvPr>
            <p:ph type="body" idx="1"/>
          </p:nvPr>
        </p:nvSpPr>
        <p:spPr/>
        <p:txBody>
          <a:bodyPr/>
          <a:lstStyle/>
          <a:p>
            <a:r>
              <a:rPr lang="en-US" smtClean="0"/>
              <a:t>Components operate at different speeds</a:t>
            </a:r>
          </a:p>
          <a:p>
            <a:pPr lvl="1"/>
            <a:r>
              <a:rPr lang="en-US" smtClean="0"/>
              <a:t>Processor  		nanoseconds</a:t>
            </a:r>
          </a:p>
          <a:p>
            <a:pPr lvl="1"/>
            <a:r>
              <a:rPr lang="en-US" smtClean="0"/>
              <a:t>Input			seconds or milliseconds</a:t>
            </a:r>
          </a:p>
          <a:p>
            <a:pPr lvl="1"/>
            <a:r>
              <a:rPr lang="en-US" smtClean="0"/>
              <a:t>Output			seconds or milliseconds</a:t>
            </a:r>
          </a:p>
          <a:p>
            <a:pPr lvl="1"/>
            <a:r>
              <a:rPr lang="en-US" smtClean="0"/>
              <a:t>Secondary Storage	milliseconds</a:t>
            </a:r>
          </a:p>
          <a:p>
            <a:r>
              <a:rPr lang="en-US" smtClean="0"/>
              <a:t>Time comparison</a:t>
            </a:r>
          </a:p>
          <a:p>
            <a:pPr lvl="1"/>
            <a:r>
              <a:rPr lang="en-US" smtClean="0"/>
              <a:t>1 ns / 1 sec      == 	31.7 years</a:t>
            </a:r>
          </a:p>
          <a:p>
            <a:pPr lvl="1"/>
            <a:r>
              <a:rPr lang="en-US" smtClean="0"/>
              <a:t>1 micro / 1 sec ==	11.6 days</a:t>
            </a:r>
          </a:p>
          <a:p>
            <a:pPr lvl="1"/>
            <a:r>
              <a:rPr lang="en-US" smtClean="0"/>
              <a:t>1 ms / 1 sec     ==	16:40 min:sec</a:t>
            </a:r>
          </a:p>
        </p:txBody>
      </p:sp>
    </p:spTree>
    <p:extLst>
      <p:ext uri="{BB962C8B-B14F-4D97-AF65-F5344CB8AC3E}">
        <p14:creationId xmlns:p14="http://schemas.microsoft.com/office/powerpoint/2010/main" val="92237022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4327525" y="1812925"/>
            <a:ext cx="218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t>Single Tasking</a:t>
            </a:r>
          </a:p>
        </p:txBody>
      </p:sp>
      <p:sp>
        <p:nvSpPr>
          <p:cNvPr id="54275" name="Rectangle 4"/>
          <p:cNvSpPr>
            <a:spLocks noChangeArrowheads="1"/>
          </p:cNvSpPr>
          <p:nvPr/>
        </p:nvSpPr>
        <p:spPr bwMode="auto">
          <a:xfrm>
            <a:off x="3092450" y="2368550"/>
            <a:ext cx="292100" cy="215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4276" name="Rectangle 5"/>
          <p:cNvSpPr>
            <a:spLocks noChangeArrowheads="1"/>
          </p:cNvSpPr>
          <p:nvPr/>
        </p:nvSpPr>
        <p:spPr bwMode="auto">
          <a:xfrm>
            <a:off x="1720850" y="2368550"/>
            <a:ext cx="292100" cy="215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4277" name="Rectangle 6"/>
          <p:cNvSpPr>
            <a:spLocks noChangeArrowheads="1"/>
          </p:cNvSpPr>
          <p:nvPr/>
        </p:nvSpPr>
        <p:spPr bwMode="auto">
          <a:xfrm>
            <a:off x="2176463" y="2368550"/>
            <a:ext cx="295275" cy="215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4278" name="Oval 7"/>
          <p:cNvSpPr>
            <a:spLocks noChangeArrowheads="1"/>
          </p:cNvSpPr>
          <p:nvPr/>
        </p:nvSpPr>
        <p:spPr bwMode="auto">
          <a:xfrm>
            <a:off x="4540250" y="2425700"/>
            <a:ext cx="444500" cy="101600"/>
          </a:xfrm>
          <a:prstGeom prst="ellipse">
            <a:avLst/>
          </a:prstGeom>
          <a:solidFill>
            <a:srgbClr val="E3BEFF"/>
          </a:solidFill>
          <a:ln w="12700">
            <a:solidFill>
              <a:schemeClr val="tx1"/>
            </a:solidFill>
            <a:round/>
            <a:headEnd/>
            <a:tailEnd/>
          </a:ln>
        </p:spPr>
        <p:txBody>
          <a:bodyPr wrap="none" anchor="ctr"/>
          <a:lstStyle/>
          <a:p>
            <a:endParaRPr lang="en-US"/>
          </a:p>
        </p:txBody>
      </p:sp>
      <p:sp>
        <p:nvSpPr>
          <p:cNvPr id="54279" name="Oval 8"/>
          <p:cNvSpPr>
            <a:spLocks noChangeArrowheads="1"/>
          </p:cNvSpPr>
          <p:nvPr/>
        </p:nvSpPr>
        <p:spPr bwMode="auto">
          <a:xfrm>
            <a:off x="5073650" y="2425700"/>
            <a:ext cx="444500" cy="101600"/>
          </a:xfrm>
          <a:prstGeom prst="ellipse">
            <a:avLst/>
          </a:prstGeom>
          <a:solidFill>
            <a:srgbClr val="E3BEFF"/>
          </a:solidFill>
          <a:ln w="12700">
            <a:solidFill>
              <a:schemeClr val="tx1"/>
            </a:solidFill>
            <a:round/>
            <a:headEnd/>
            <a:tailEnd/>
          </a:ln>
        </p:spPr>
        <p:txBody>
          <a:bodyPr wrap="none" anchor="ctr"/>
          <a:lstStyle/>
          <a:p>
            <a:endParaRPr lang="en-US"/>
          </a:p>
        </p:txBody>
      </p:sp>
      <p:sp>
        <p:nvSpPr>
          <p:cNvPr id="54280" name="Oval 9"/>
          <p:cNvSpPr>
            <a:spLocks noChangeArrowheads="1"/>
          </p:cNvSpPr>
          <p:nvPr/>
        </p:nvSpPr>
        <p:spPr bwMode="auto">
          <a:xfrm>
            <a:off x="5607050" y="2425700"/>
            <a:ext cx="444500" cy="101600"/>
          </a:xfrm>
          <a:prstGeom prst="ellipse">
            <a:avLst/>
          </a:prstGeom>
          <a:solidFill>
            <a:srgbClr val="E3BEFF"/>
          </a:solidFill>
          <a:ln w="12700">
            <a:solidFill>
              <a:schemeClr val="tx1"/>
            </a:solidFill>
            <a:round/>
            <a:headEnd/>
            <a:tailEnd/>
          </a:ln>
        </p:spPr>
        <p:txBody>
          <a:bodyPr wrap="none" anchor="ctr"/>
          <a:lstStyle/>
          <a:p>
            <a:endParaRPr lang="en-US"/>
          </a:p>
        </p:txBody>
      </p:sp>
      <p:sp>
        <p:nvSpPr>
          <p:cNvPr id="54281" name="Freeform 10"/>
          <p:cNvSpPr>
            <a:spLocks/>
          </p:cNvSpPr>
          <p:nvPr/>
        </p:nvSpPr>
        <p:spPr bwMode="auto">
          <a:xfrm>
            <a:off x="6629400" y="23622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282" name="Freeform 11"/>
          <p:cNvSpPr>
            <a:spLocks/>
          </p:cNvSpPr>
          <p:nvPr/>
        </p:nvSpPr>
        <p:spPr bwMode="auto">
          <a:xfrm>
            <a:off x="7010400" y="23622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283" name="Freeform 12"/>
          <p:cNvSpPr>
            <a:spLocks/>
          </p:cNvSpPr>
          <p:nvPr/>
        </p:nvSpPr>
        <p:spPr bwMode="auto">
          <a:xfrm>
            <a:off x="7467600" y="23622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284" name="Freeform 13"/>
          <p:cNvSpPr>
            <a:spLocks/>
          </p:cNvSpPr>
          <p:nvPr/>
        </p:nvSpPr>
        <p:spPr bwMode="auto">
          <a:xfrm>
            <a:off x="7924800" y="23622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285" name="Freeform 14"/>
          <p:cNvSpPr>
            <a:spLocks/>
          </p:cNvSpPr>
          <p:nvPr/>
        </p:nvSpPr>
        <p:spPr bwMode="auto">
          <a:xfrm>
            <a:off x="8382000" y="23622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286" name="Rectangle 15"/>
          <p:cNvSpPr>
            <a:spLocks noChangeArrowheads="1"/>
          </p:cNvSpPr>
          <p:nvPr/>
        </p:nvSpPr>
        <p:spPr bwMode="auto">
          <a:xfrm>
            <a:off x="1736725" y="272732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chemeClr val="accent1"/>
                </a:solidFill>
              </a:rPr>
              <a:t>Task 1</a:t>
            </a:r>
          </a:p>
        </p:txBody>
      </p:sp>
      <p:sp>
        <p:nvSpPr>
          <p:cNvPr id="54287" name="Rectangle 16"/>
          <p:cNvSpPr>
            <a:spLocks noChangeArrowheads="1"/>
          </p:cNvSpPr>
          <p:nvPr/>
        </p:nvSpPr>
        <p:spPr bwMode="auto">
          <a:xfrm>
            <a:off x="4403725" y="272732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rgbClr val="E3BEFF"/>
                </a:solidFill>
              </a:rPr>
              <a:t>Task 2</a:t>
            </a:r>
          </a:p>
        </p:txBody>
      </p:sp>
      <p:sp>
        <p:nvSpPr>
          <p:cNvPr id="54288" name="Rectangle 17"/>
          <p:cNvSpPr>
            <a:spLocks noChangeArrowheads="1"/>
          </p:cNvSpPr>
          <p:nvPr/>
        </p:nvSpPr>
        <p:spPr bwMode="auto">
          <a:xfrm>
            <a:off x="7070725" y="272732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solidFill>
                  <a:schemeClr val="tx2"/>
                </a:solidFill>
              </a:rPr>
              <a:t>Task 3</a:t>
            </a:r>
          </a:p>
        </p:txBody>
      </p:sp>
      <p:sp>
        <p:nvSpPr>
          <p:cNvPr id="54289" name="Rectangle 18"/>
          <p:cNvSpPr>
            <a:spLocks noChangeArrowheads="1"/>
          </p:cNvSpPr>
          <p:nvPr/>
        </p:nvSpPr>
        <p:spPr bwMode="auto">
          <a:xfrm>
            <a:off x="4098925" y="4098925"/>
            <a:ext cx="179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t>Multitasking</a:t>
            </a:r>
          </a:p>
        </p:txBody>
      </p:sp>
      <p:sp>
        <p:nvSpPr>
          <p:cNvPr id="54290" name="Oval 19"/>
          <p:cNvSpPr>
            <a:spLocks noChangeArrowheads="1"/>
          </p:cNvSpPr>
          <p:nvPr/>
        </p:nvSpPr>
        <p:spPr bwMode="auto">
          <a:xfrm>
            <a:off x="3930650" y="2425700"/>
            <a:ext cx="444500" cy="101600"/>
          </a:xfrm>
          <a:prstGeom prst="ellipse">
            <a:avLst/>
          </a:prstGeom>
          <a:solidFill>
            <a:srgbClr val="E3BEFF"/>
          </a:solidFill>
          <a:ln w="12700">
            <a:solidFill>
              <a:schemeClr val="tx1"/>
            </a:solidFill>
            <a:round/>
            <a:headEnd/>
            <a:tailEnd/>
          </a:ln>
        </p:spPr>
        <p:txBody>
          <a:bodyPr wrap="none" anchor="ctr"/>
          <a:lstStyle/>
          <a:p>
            <a:endParaRPr lang="en-US"/>
          </a:p>
        </p:txBody>
      </p:sp>
      <p:sp>
        <p:nvSpPr>
          <p:cNvPr id="54291" name="Rectangle 20"/>
          <p:cNvSpPr>
            <a:spLocks noChangeArrowheads="1"/>
          </p:cNvSpPr>
          <p:nvPr/>
        </p:nvSpPr>
        <p:spPr bwMode="auto">
          <a:xfrm>
            <a:off x="2635250" y="2368550"/>
            <a:ext cx="292100" cy="215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4292" name="Rectangle 21"/>
          <p:cNvSpPr>
            <a:spLocks noChangeArrowheads="1"/>
          </p:cNvSpPr>
          <p:nvPr/>
        </p:nvSpPr>
        <p:spPr bwMode="auto">
          <a:xfrm>
            <a:off x="4616450" y="4730750"/>
            <a:ext cx="292100" cy="215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4293" name="Rectangle 22"/>
          <p:cNvSpPr>
            <a:spLocks noChangeArrowheads="1"/>
          </p:cNvSpPr>
          <p:nvPr/>
        </p:nvSpPr>
        <p:spPr bwMode="auto">
          <a:xfrm>
            <a:off x="1797050" y="4730750"/>
            <a:ext cx="292100" cy="215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4294" name="Rectangle 23"/>
          <p:cNvSpPr>
            <a:spLocks noChangeArrowheads="1"/>
          </p:cNvSpPr>
          <p:nvPr/>
        </p:nvSpPr>
        <p:spPr bwMode="auto">
          <a:xfrm>
            <a:off x="3090863" y="4730750"/>
            <a:ext cx="295275" cy="215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4295" name="Rectangle 24"/>
          <p:cNvSpPr>
            <a:spLocks noChangeArrowheads="1"/>
          </p:cNvSpPr>
          <p:nvPr/>
        </p:nvSpPr>
        <p:spPr bwMode="auto">
          <a:xfrm>
            <a:off x="6216650" y="4730750"/>
            <a:ext cx="292100" cy="215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4296" name="Oval 25"/>
          <p:cNvSpPr>
            <a:spLocks noChangeArrowheads="1"/>
          </p:cNvSpPr>
          <p:nvPr/>
        </p:nvSpPr>
        <p:spPr bwMode="auto">
          <a:xfrm>
            <a:off x="3397250" y="5321300"/>
            <a:ext cx="444500" cy="101600"/>
          </a:xfrm>
          <a:prstGeom prst="ellipse">
            <a:avLst/>
          </a:prstGeom>
          <a:solidFill>
            <a:srgbClr val="E3BEFF"/>
          </a:solidFill>
          <a:ln w="12700">
            <a:solidFill>
              <a:schemeClr val="tx1"/>
            </a:solidFill>
            <a:round/>
            <a:headEnd/>
            <a:tailEnd/>
          </a:ln>
        </p:spPr>
        <p:txBody>
          <a:bodyPr wrap="none" anchor="ctr"/>
          <a:lstStyle/>
          <a:p>
            <a:endParaRPr lang="en-US"/>
          </a:p>
        </p:txBody>
      </p:sp>
      <p:sp>
        <p:nvSpPr>
          <p:cNvPr id="54297" name="Oval 26"/>
          <p:cNvSpPr>
            <a:spLocks noChangeArrowheads="1"/>
          </p:cNvSpPr>
          <p:nvPr/>
        </p:nvSpPr>
        <p:spPr bwMode="auto">
          <a:xfrm>
            <a:off x="6597650" y="5321300"/>
            <a:ext cx="444500" cy="101600"/>
          </a:xfrm>
          <a:prstGeom prst="ellipse">
            <a:avLst/>
          </a:prstGeom>
          <a:solidFill>
            <a:srgbClr val="E3BEFF"/>
          </a:solidFill>
          <a:ln w="12700">
            <a:solidFill>
              <a:schemeClr val="tx1"/>
            </a:solidFill>
            <a:round/>
            <a:headEnd/>
            <a:tailEnd/>
          </a:ln>
        </p:spPr>
        <p:txBody>
          <a:bodyPr wrap="none" anchor="ctr"/>
          <a:lstStyle/>
          <a:p>
            <a:endParaRPr lang="en-US"/>
          </a:p>
        </p:txBody>
      </p:sp>
      <p:sp>
        <p:nvSpPr>
          <p:cNvPr id="54298" name="Oval 27"/>
          <p:cNvSpPr>
            <a:spLocks noChangeArrowheads="1"/>
          </p:cNvSpPr>
          <p:nvPr/>
        </p:nvSpPr>
        <p:spPr bwMode="auto">
          <a:xfrm>
            <a:off x="2101850" y="5321300"/>
            <a:ext cx="444500" cy="101600"/>
          </a:xfrm>
          <a:prstGeom prst="ellipse">
            <a:avLst/>
          </a:prstGeom>
          <a:solidFill>
            <a:srgbClr val="E3BEFF"/>
          </a:solidFill>
          <a:ln w="12700">
            <a:solidFill>
              <a:schemeClr val="tx1"/>
            </a:solidFill>
            <a:round/>
            <a:headEnd/>
            <a:tailEnd/>
          </a:ln>
        </p:spPr>
        <p:txBody>
          <a:bodyPr wrap="none" anchor="ctr"/>
          <a:lstStyle/>
          <a:p>
            <a:endParaRPr lang="en-US"/>
          </a:p>
        </p:txBody>
      </p:sp>
      <p:sp>
        <p:nvSpPr>
          <p:cNvPr id="54299" name="Freeform 28"/>
          <p:cNvSpPr>
            <a:spLocks/>
          </p:cNvSpPr>
          <p:nvPr/>
        </p:nvSpPr>
        <p:spPr bwMode="auto">
          <a:xfrm>
            <a:off x="2590800" y="57150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300" name="Freeform 29"/>
          <p:cNvSpPr>
            <a:spLocks/>
          </p:cNvSpPr>
          <p:nvPr/>
        </p:nvSpPr>
        <p:spPr bwMode="auto">
          <a:xfrm>
            <a:off x="3810000" y="57150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301" name="Freeform 30"/>
          <p:cNvSpPr>
            <a:spLocks/>
          </p:cNvSpPr>
          <p:nvPr/>
        </p:nvSpPr>
        <p:spPr bwMode="auto">
          <a:xfrm>
            <a:off x="4191000" y="57150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302" name="Freeform 31"/>
          <p:cNvSpPr>
            <a:spLocks/>
          </p:cNvSpPr>
          <p:nvPr/>
        </p:nvSpPr>
        <p:spPr bwMode="auto">
          <a:xfrm>
            <a:off x="5486400" y="57150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303" name="Freeform 32"/>
          <p:cNvSpPr>
            <a:spLocks/>
          </p:cNvSpPr>
          <p:nvPr/>
        </p:nvSpPr>
        <p:spPr bwMode="auto">
          <a:xfrm>
            <a:off x="5867400" y="5715000"/>
            <a:ext cx="306388" cy="153988"/>
          </a:xfrm>
          <a:custGeom>
            <a:avLst/>
            <a:gdLst>
              <a:gd name="T0" fmla="*/ 0 w 193"/>
              <a:gd name="T1" fmla="*/ 152400 h 97"/>
              <a:gd name="T2" fmla="*/ 152400 w 193"/>
              <a:gd name="T3" fmla="*/ 0 h 97"/>
              <a:gd name="T4" fmla="*/ 304800 w 193"/>
              <a:gd name="T5" fmla="*/ 152400 h 97"/>
              <a:gd name="T6" fmla="*/ 0 w 193"/>
              <a:gd name="T7" fmla="*/ 152400 h 97"/>
              <a:gd name="T8" fmla="*/ 0 60000 65536"/>
              <a:gd name="T9" fmla="*/ 0 60000 65536"/>
              <a:gd name="T10" fmla="*/ 0 60000 65536"/>
              <a:gd name="T11" fmla="*/ 0 60000 65536"/>
              <a:gd name="T12" fmla="*/ 0 w 193"/>
              <a:gd name="T13" fmla="*/ 0 h 97"/>
              <a:gd name="T14" fmla="*/ 193 w 193"/>
              <a:gd name="T15" fmla="*/ 97 h 97"/>
            </a:gdLst>
            <a:ahLst/>
            <a:cxnLst>
              <a:cxn ang="T8">
                <a:pos x="T0" y="T1"/>
              </a:cxn>
              <a:cxn ang="T9">
                <a:pos x="T2" y="T3"/>
              </a:cxn>
              <a:cxn ang="T10">
                <a:pos x="T4" y="T5"/>
              </a:cxn>
              <a:cxn ang="T11">
                <a:pos x="T6" y="T7"/>
              </a:cxn>
            </a:cxnLst>
            <a:rect l="T12" t="T13" r="T14" b="T15"/>
            <a:pathLst>
              <a:path w="193" h="97">
                <a:moveTo>
                  <a:pt x="0" y="96"/>
                </a:moveTo>
                <a:lnTo>
                  <a:pt x="96" y="0"/>
                </a:lnTo>
                <a:lnTo>
                  <a:pt x="192" y="96"/>
                </a:lnTo>
                <a:lnTo>
                  <a:pt x="0" y="96"/>
                </a:lnTo>
              </a:path>
            </a:pathLst>
          </a:custGeom>
          <a:solidFill>
            <a:schemeClr val="tx2"/>
          </a:solidFill>
          <a:ln w="12700" cap="rnd">
            <a:solidFill>
              <a:schemeClr val="tx1"/>
            </a:solidFill>
            <a:round/>
            <a:headEnd/>
            <a:tailEnd/>
          </a:ln>
        </p:spPr>
        <p:txBody>
          <a:bodyPr/>
          <a:lstStyle/>
          <a:p>
            <a:endParaRPr lang="en-US"/>
          </a:p>
        </p:txBody>
      </p:sp>
      <p:sp>
        <p:nvSpPr>
          <p:cNvPr id="54304" name="Oval 33"/>
          <p:cNvSpPr>
            <a:spLocks noChangeArrowheads="1"/>
          </p:cNvSpPr>
          <p:nvPr/>
        </p:nvSpPr>
        <p:spPr bwMode="auto">
          <a:xfrm>
            <a:off x="4997450" y="5321300"/>
            <a:ext cx="444500" cy="101600"/>
          </a:xfrm>
          <a:prstGeom prst="ellipse">
            <a:avLst/>
          </a:prstGeom>
          <a:solidFill>
            <a:srgbClr val="E3BEFF"/>
          </a:solidFill>
          <a:ln w="12700">
            <a:solidFill>
              <a:schemeClr val="tx1"/>
            </a:solidFill>
            <a:round/>
            <a:headEnd/>
            <a:tailEnd/>
          </a:ln>
        </p:spPr>
        <p:txBody>
          <a:bodyPr wrap="none" anchor="ctr"/>
          <a:lstStyle/>
          <a:p>
            <a:endParaRPr lang="en-US"/>
          </a:p>
        </p:txBody>
      </p:sp>
      <p:sp>
        <p:nvSpPr>
          <p:cNvPr id="54305" name="Rectangle 34"/>
          <p:cNvSpPr>
            <a:spLocks noGrp="1" noChangeArrowheads="1"/>
          </p:cNvSpPr>
          <p:nvPr>
            <p:ph type="title"/>
          </p:nvPr>
        </p:nvSpPr>
        <p:spPr/>
        <p:txBody>
          <a:bodyPr/>
          <a:lstStyle/>
          <a:p>
            <a:r>
              <a:rPr lang="en-US" smtClean="0"/>
              <a:t>Multitasking</a:t>
            </a:r>
          </a:p>
        </p:txBody>
      </p:sp>
    </p:spTree>
    <p:extLst>
      <p:ext uri="{BB962C8B-B14F-4D97-AF65-F5344CB8AC3E}">
        <p14:creationId xmlns:p14="http://schemas.microsoft.com/office/powerpoint/2010/main" val="377428283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95400" y="2514600"/>
            <a:ext cx="3810000" cy="3124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800" dirty="0" smtClean="0">
                <a:solidFill>
                  <a:schemeClr val="tx1"/>
                </a:solidFill>
              </a:rPr>
              <a:t>One physical Computer</a:t>
            </a:r>
            <a:endParaRPr lang="en-US" sz="1800" dirty="0">
              <a:solidFill>
                <a:schemeClr val="tx1"/>
              </a:solidFill>
            </a:endParaRPr>
          </a:p>
        </p:txBody>
      </p:sp>
      <p:sp>
        <p:nvSpPr>
          <p:cNvPr id="2" name="Title 1"/>
          <p:cNvSpPr>
            <a:spLocks noGrp="1"/>
          </p:cNvSpPr>
          <p:nvPr>
            <p:ph type="title"/>
          </p:nvPr>
        </p:nvSpPr>
        <p:spPr/>
        <p:txBody>
          <a:bodyPr/>
          <a:lstStyle/>
          <a:p>
            <a:r>
              <a:rPr lang="en-US" dirty="0" smtClean="0"/>
              <a:t>Virtual Machine (VM)</a:t>
            </a:r>
            <a:endParaRPr lang="en-US" dirty="0"/>
          </a:p>
        </p:txBody>
      </p:sp>
      <p:sp>
        <p:nvSpPr>
          <p:cNvPr id="3" name="TextBox 2"/>
          <p:cNvSpPr txBox="1"/>
          <p:nvPr/>
        </p:nvSpPr>
        <p:spPr>
          <a:xfrm>
            <a:off x="1295400" y="1447800"/>
            <a:ext cx="6477000" cy="830997"/>
          </a:xfrm>
          <a:prstGeom prst="rect">
            <a:avLst/>
          </a:prstGeom>
          <a:noFill/>
        </p:spPr>
        <p:txBody>
          <a:bodyPr wrap="square" rtlCol="0">
            <a:spAutoFit/>
          </a:bodyPr>
          <a:lstStyle/>
          <a:p>
            <a:r>
              <a:rPr lang="en-US" dirty="0" smtClean="0"/>
              <a:t>One set of computer hardware configured to run multiple, independent operating systems.</a:t>
            </a:r>
            <a:endParaRPr lang="en-US" dirty="0"/>
          </a:p>
        </p:txBody>
      </p:sp>
      <p:sp>
        <p:nvSpPr>
          <p:cNvPr id="4" name="Rectangle 3"/>
          <p:cNvSpPr/>
          <p:nvPr/>
        </p:nvSpPr>
        <p:spPr>
          <a:xfrm>
            <a:off x="2542082" y="3102353"/>
            <a:ext cx="533400" cy="228600"/>
          </a:xfrm>
          <a:prstGeom prst="rect">
            <a:avLst/>
          </a:prstGeom>
          <a:solidFill>
            <a:srgbClr val="E6FF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75482" y="3102353"/>
            <a:ext cx="533400" cy="228600"/>
          </a:xfrm>
          <a:prstGeom prst="rect">
            <a:avLst/>
          </a:prstGeom>
          <a:solidFill>
            <a:srgbClr val="E6FF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8882" y="3102353"/>
            <a:ext cx="533400" cy="228600"/>
          </a:xfrm>
          <a:prstGeom prst="rect">
            <a:avLst/>
          </a:prstGeom>
          <a:solidFill>
            <a:srgbClr val="E6FF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2282" y="3102353"/>
            <a:ext cx="533400" cy="228600"/>
          </a:xfrm>
          <a:prstGeom prst="rect">
            <a:avLst/>
          </a:prstGeom>
          <a:solidFill>
            <a:srgbClr val="E6FF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65882" y="2733021"/>
            <a:ext cx="2569934" cy="369332"/>
          </a:xfrm>
          <a:prstGeom prst="rect">
            <a:avLst/>
          </a:prstGeom>
          <a:noFill/>
        </p:spPr>
        <p:txBody>
          <a:bodyPr wrap="none" rtlCol="0">
            <a:spAutoFit/>
          </a:bodyPr>
          <a:lstStyle/>
          <a:p>
            <a:r>
              <a:rPr lang="en-US" sz="1800" dirty="0" smtClean="0"/>
              <a:t>Multiple core processor</a:t>
            </a:r>
            <a:endParaRPr lang="en-US" sz="1800" dirty="0"/>
          </a:p>
        </p:txBody>
      </p:sp>
      <p:sp>
        <p:nvSpPr>
          <p:cNvPr id="9" name="Rectangle 8"/>
          <p:cNvSpPr/>
          <p:nvPr/>
        </p:nvSpPr>
        <p:spPr>
          <a:xfrm>
            <a:off x="2694482" y="3483353"/>
            <a:ext cx="17145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Shared Memory</a:t>
            </a:r>
            <a:endParaRPr lang="en-US" sz="1800" dirty="0">
              <a:solidFill>
                <a:schemeClr val="tx1"/>
              </a:solidFill>
            </a:endParaRPr>
          </a:p>
        </p:txBody>
      </p:sp>
      <p:sp>
        <p:nvSpPr>
          <p:cNvPr id="10" name="Rectangle 9"/>
          <p:cNvSpPr/>
          <p:nvPr/>
        </p:nvSpPr>
        <p:spPr>
          <a:xfrm>
            <a:off x="3342182" y="4473953"/>
            <a:ext cx="8001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42182" y="4778753"/>
            <a:ext cx="20955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97539" y="4858266"/>
            <a:ext cx="1800493" cy="369332"/>
          </a:xfrm>
          <a:prstGeom prst="rect">
            <a:avLst/>
          </a:prstGeom>
          <a:noFill/>
        </p:spPr>
        <p:txBody>
          <a:bodyPr wrap="none" rtlCol="0">
            <a:spAutoFit/>
          </a:bodyPr>
          <a:lstStyle/>
          <a:p>
            <a:r>
              <a:rPr lang="en-US" sz="1800" dirty="0" smtClean="0"/>
              <a:t>Shared network</a:t>
            </a:r>
            <a:endParaRPr lang="en-US" sz="1800" dirty="0"/>
          </a:p>
        </p:txBody>
      </p:sp>
      <p:grpSp>
        <p:nvGrpSpPr>
          <p:cNvPr id="19" name="Group 18"/>
          <p:cNvGrpSpPr/>
          <p:nvPr/>
        </p:nvGrpSpPr>
        <p:grpSpPr>
          <a:xfrm>
            <a:off x="1665157" y="3910573"/>
            <a:ext cx="457200" cy="228600"/>
            <a:chOff x="1256675" y="4313420"/>
            <a:chExt cx="457200" cy="228600"/>
          </a:xfrm>
        </p:grpSpPr>
        <p:sp>
          <p:nvSpPr>
            <p:cNvPr id="13" name="Oval 12"/>
            <p:cNvSpPr/>
            <p:nvPr/>
          </p:nvSpPr>
          <p:spPr>
            <a:xfrm>
              <a:off x="1256675" y="4427720"/>
              <a:ext cx="4572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56675" y="4389620"/>
              <a:ext cx="4572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56675" y="4351520"/>
              <a:ext cx="4572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6675" y="4313420"/>
              <a:ext cx="4572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475282" y="4289286"/>
            <a:ext cx="1143903" cy="923330"/>
          </a:xfrm>
          <a:prstGeom prst="rect">
            <a:avLst/>
          </a:prstGeom>
          <a:noFill/>
        </p:spPr>
        <p:txBody>
          <a:bodyPr wrap="square" rtlCol="0">
            <a:spAutoFit/>
          </a:bodyPr>
          <a:lstStyle/>
          <a:p>
            <a:r>
              <a:rPr lang="en-US" sz="1800" dirty="0" smtClean="0"/>
              <a:t>Allocated disk space</a:t>
            </a:r>
            <a:endParaRPr lang="en-US" sz="1800" dirty="0"/>
          </a:p>
        </p:txBody>
      </p:sp>
      <p:sp>
        <p:nvSpPr>
          <p:cNvPr id="22" name="TextBox 21"/>
          <p:cNvSpPr txBox="1"/>
          <p:nvPr/>
        </p:nvSpPr>
        <p:spPr>
          <a:xfrm>
            <a:off x="5181600" y="2895600"/>
            <a:ext cx="3134191" cy="2308324"/>
          </a:xfrm>
          <a:prstGeom prst="rect">
            <a:avLst/>
          </a:prstGeom>
          <a:noFill/>
        </p:spPr>
        <p:txBody>
          <a:bodyPr wrap="none" rtlCol="0">
            <a:spAutoFit/>
          </a:bodyPr>
          <a:lstStyle/>
          <a:p>
            <a:r>
              <a:rPr lang="en-US" sz="1800" dirty="0" smtClean="0"/>
              <a:t>VM1: Windows Server</a:t>
            </a:r>
          </a:p>
          <a:p>
            <a:r>
              <a:rPr lang="en-US" sz="1800" dirty="0" smtClean="0"/>
              <a:t>   1 processor, 4 GB RAM</a:t>
            </a:r>
          </a:p>
          <a:p>
            <a:endParaRPr lang="en-US" sz="1800" dirty="0"/>
          </a:p>
          <a:p>
            <a:r>
              <a:rPr lang="en-US" sz="1800" dirty="0" smtClean="0"/>
              <a:t>VM2: Linux Database Server</a:t>
            </a:r>
          </a:p>
          <a:p>
            <a:r>
              <a:rPr lang="en-US" sz="1800" dirty="0"/>
              <a:t> </a:t>
            </a:r>
            <a:r>
              <a:rPr lang="en-US" sz="1800" dirty="0" smtClean="0"/>
              <a:t>  2 processors, 8 GB RAM</a:t>
            </a:r>
          </a:p>
          <a:p>
            <a:endParaRPr lang="en-US" sz="1800" dirty="0"/>
          </a:p>
          <a:p>
            <a:r>
              <a:rPr lang="en-US" sz="1800" dirty="0" smtClean="0"/>
              <a:t>VM3: Windows PC</a:t>
            </a:r>
          </a:p>
          <a:p>
            <a:r>
              <a:rPr lang="en-US" sz="1800" dirty="0"/>
              <a:t> </a:t>
            </a:r>
            <a:r>
              <a:rPr lang="en-US" sz="1800" dirty="0" smtClean="0"/>
              <a:t>  1 processor, 2 GB RAM</a:t>
            </a:r>
            <a:endParaRPr lang="en-US" sz="1800" dirty="0"/>
          </a:p>
        </p:txBody>
      </p:sp>
      <p:sp>
        <p:nvSpPr>
          <p:cNvPr id="23" name="TextBox 22"/>
          <p:cNvSpPr txBox="1"/>
          <p:nvPr/>
        </p:nvSpPr>
        <p:spPr>
          <a:xfrm>
            <a:off x="1729811" y="5791200"/>
            <a:ext cx="5585389" cy="646331"/>
          </a:xfrm>
          <a:prstGeom prst="rect">
            <a:avLst/>
          </a:prstGeom>
          <a:noFill/>
        </p:spPr>
        <p:txBody>
          <a:bodyPr wrap="square" rtlCol="0">
            <a:spAutoFit/>
          </a:bodyPr>
          <a:lstStyle/>
          <a:p>
            <a:r>
              <a:rPr lang="en-US" sz="1800" dirty="0" smtClean="0">
                <a:solidFill>
                  <a:schemeClr val="accent1"/>
                </a:solidFill>
              </a:rPr>
              <a:t>You have to purchase operating systems and software for each VM, but only one set of hardware.</a:t>
            </a:r>
            <a:endParaRPr lang="en-US" sz="1800" dirty="0">
              <a:solidFill>
                <a:schemeClr val="accent1"/>
              </a:solidFill>
            </a:endParaRPr>
          </a:p>
        </p:txBody>
      </p:sp>
    </p:spTree>
    <p:extLst>
      <p:ext uri="{BB962C8B-B14F-4D97-AF65-F5344CB8AC3E}">
        <p14:creationId xmlns:p14="http://schemas.microsoft.com/office/powerpoint/2010/main" val="12683541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r>
              <a:rPr lang="en-US" smtClean="0"/>
              <a:t>Early Computer Languages</a:t>
            </a:r>
          </a:p>
        </p:txBody>
      </p:sp>
      <p:sp>
        <p:nvSpPr>
          <p:cNvPr id="55299" name="Rectangle 5"/>
          <p:cNvSpPr>
            <a:spLocks noGrp="1" noChangeArrowheads="1"/>
          </p:cNvSpPr>
          <p:nvPr>
            <p:ph type="body" idx="1"/>
          </p:nvPr>
        </p:nvSpPr>
        <p:spPr/>
        <p:txBody>
          <a:bodyPr/>
          <a:lstStyle/>
          <a:p>
            <a:r>
              <a:rPr lang="en-US" smtClean="0"/>
              <a:t>1st generation:		Machine</a:t>
            </a:r>
          </a:p>
          <a:p>
            <a:pPr lvl="1"/>
            <a:r>
              <a:rPr lang="en-US" smtClean="0"/>
              <a:t>1110	1101		get data at 1101</a:t>
            </a:r>
          </a:p>
          <a:p>
            <a:pPr lvl="1"/>
            <a:r>
              <a:rPr lang="en-US" smtClean="0"/>
              <a:t>1001	1111		add value at 1111</a:t>
            </a:r>
          </a:p>
          <a:p>
            <a:pPr lvl="1"/>
            <a:r>
              <a:rPr lang="en-US" smtClean="0"/>
              <a:t>1101	0111		put result in 0111</a:t>
            </a:r>
          </a:p>
          <a:p>
            <a:endParaRPr lang="en-US" smtClean="0"/>
          </a:p>
          <a:p>
            <a:r>
              <a:rPr lang="en-US" smtClean="0"/>
              <a:t>2nd generation:		Assembly</a:t>
            </a:r>
          </a:p>
          <a:p>
            <a:pPr lvl="1"/>
            <a:r>
              <a:rPr lang="en-US" smtClean="0"/>
              <a:t>MOV AX,[011E]		get value at 011E</a:t>
            </a:r>
          </a:p>
          <a:p>
            <a:pPr lvl="1"/>
            <a:r>
              <a:rPr lang="en-US" smtClean="0"/>
              <a:t>ADD AX,[0100]		add value at 0100</a:t>
            </a:r>
          </a:p>
          <a:p>
            <a:pPr lvl="1"/>
            <a:r>
              <a:rPr lang="en-US" smtClean="0"/>
              <a:t>MOV [0FEB],AX		put result in 0FEB</a:t>
            </a:r>
          </a:p>
        </p:txBody>
      </p:sp>
    </p:spTree>
    <p:extLst>
      <p:ext uri="{BB962C8B-B14F-4D97-AF65-F5344CB8AC3E}">
        <p14:creationId xmlns:p14="http://schemas.microsoft.com/office/powerpoint/2010/main" val="312561976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8"/>
          <p:cNvSpPr>
            <a:spLocks noGrp="1" noChangeArrowheads="1"/>
          </p:cNvSpPr>
          <p:nvPr>
            <p:ph type="title"/>
          </p:nvPr>
        </p:nvSpPr>
        <p:spPr/>
        <p:txBody>
          <a:bodyPr/>
          <a:lstStyle/>
          <a:p>
            <a:r>
              <a:rPr lang="en-US" smtClean="0"/>
              <a:t>Computer Languages</a:t>
            </a:r>
          </a:p>
        </p:txBody>
      </p:sp>
      <p:sp>
        <p:nvSpPr>
          <p:cNvPr id="56323" name="Rectangle 1029"/>
          <p:cNvSpPr>
            <a:spLocks noGrp="1" noChangeArrowheads="1"/>
          </p:cNvSpPr>
          <p:nvPr>
            <p:ph type="body" idx="1"/>
          </p:nvPr>
        </p:nvSpPr>
        <p:spPr>
          <a:xfrm>
            <a:off x="1371600" y="1219200"/>
            <a:ext cx="7498080" cy="4800600"/>
          </a:xfrm>
        </p:spPr>
        <p:txBody>
          <a:bodyPr>
            <a:normAutofit fontScale="92500" lnSpcReduction="20000"/>
          </a:bodyPr>
          <a:lstStyle/>
          <a:p>
            <a:r>
              <a:rPr lang="en-US" dirty="0" smtClean="0"/>
              <a:t>3rd generation:	Procedural</a:t>
            </a:r>
          </a:p>
          <a:p>
            <a:pPr lvl="1"/>
            <a:r>
              <a:rPr lang="en-US" dirty="0" smtClean="0"/>
              <a:t>Four popular variations</a:t>
            </a:r>
          </a:p>
          <a:p>
            <a:pPr lvl="2"/>
            <a:r>
              <a:rPr lang="en-US" sz="1800" dirty="0" smtClean="0"/>
              <a:t>FORTRAN</a:t>
            </a:r>
          </a:p>
          <a:p>
            <a:pPr lvl="2"/>
            <a:r>
              <a:rPr lang="en-US" sz="1800" dirty="0" smtClean="0"/>
              <a:t>Basic</a:t>
            </a:r>
          </a:p>
          <a:p>
            <a:pPr lvl="2"/>
            <a:r>
              <a:rPr lang="en-US" sz="1800" dirty="0" smtClean="0"/>
              <a:t>COBOL</a:t>
            </a:r>
          </a:p>
          <a:p>
            <a:pPr lvl="2"/>
            <a:r>
              <a:rPr lang="en-US" sz="1800" dirty="0" smtClean="0"/>
              <a:t>C		total = net + taxes;</a:t>
            </a:r>
          </a:p>
          <a:p>
            <a:r>
              <a:rPr lang="en-US" dirty="0" smtClean="0"/>
              <a:t>4th generation:	Database</a:t>
            </a:r>
          </a:p>
          <a:p>
            <a:pPr lvl="1"/>
            <a:r>
              <a:rPr lang="en-US" dirty="0" smtClean="0"/>
              <a:t>SQL:	select </a:t>
            </a:r>
            <a:r>
              <a:rPr lang="en-US" dirty="0" err="1" smtClean="0"/>
              <a:t>net+taxes</a:t>
            </a:r>
            <a:r>
              <a:rPr lang="en-US" dirty="0" smtClean="0"/>
              <a:t> from sales;</a:t>
            </a:r>
          </a:p>
          <a:p>
            <a:r>
              <a:rPr lang="en-US" dirty="0" smtClean="0"/>
              <a:t>5th generation:	Not Exist Yet</a:t>
            </a:r>
          </a:p>
          <a:p>
            <a:pPr lvl="1"/>
            <a:r>
              <a:rPr lang="en-US" dirty="0" smtClean="0"/>
              <a:t>Artificial Intelligence</a:t>
            </a:r>
          </a:p>
          <a:p>
            <a:pPr lvl="1"/>
            <a:r>
              <a:rPr lang="en-US" dirty="0" smtClean="0"/>
              <a:t>Natural Language</a:t>
            </a:r>
          </a:p>
          <a:p>
            <a:pPr lvl="1"/>
            <a:r>
              <a:rPr lang="en-US" dirty="0" smtClean="0"/>
              <a:t>Example:		What were gross sales last month?</a:t>
            </a:r>
          </a:p>
        </p:txBody>
      </p:sp>
    </p:spTree>
    <p:extLst>
      <p:ext uri="{BB962C8B-B14F-4D97-AF65-F5344CB8AC3E}">
        <p14:creationId xmlns:p14="http://schemas.microsoft.com/office/powerpoint/2010/main" val="394490118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Application Software</a:t>
            </a:r>
          </a:p>
        </p:txBody>
      </p:sp>
      <p:sp>
        <p:nvSpPr>
          <p:cNvPr id="57347" name="Rectangle 3"/>
          <p:cNvSpPr>
            <a:spLocks noGrp="1" noChangeArrowheads="1"/>
          </p:cNvSpPr>
          <p:nvPr>
            <p:ph type="body" idx="1"/>
          </p:nvPr>
        </p:nvSpPr>
        <p:spPr/>
        <p:txBody>
          <a:bodyPr>
            <a:normAutofit fontScale="92500" lnSpcReduction="10000"/>
          </a:bodyPr>
          <a:lstStyle/>
          <a:p>
            <a:r>
              <a:rPr lang="en-US" smtClean="0"/>
              <a:t>Research: Databases</a:t>
            </a:r>
          </a:p>
          <a:p>
            <a:r>
              <a:rPr lang="en-US" smtClean="0"/>
              <a:t>Analysis: Calculations (spreadsheets and more)</a:t>
            </a:r>
          </a:p>
          <a:p>
            <a:r>
              <a:rPr lang="en-US" smtClean="0"/>
              <a:t>Communication: Writing (word processors and more)</a:t>
            </a:r>
          </a:p>
          <a:p>
            <a:r>
              <a:rPr lang="en-US" smtClean="0"/>
              <a:t>Communication: Presentation and Graphics</a:t>
            </a:r>
          </a:p>
          <a:p>
            <a:r>
              <a:rPr lang="en-US" smtClean="0"/>
              <a:t>Communication: Voice and Mail (e-mail and more)</a:t>
            </a:r>
          </a:p>
          <a:p>
            <a:r>
              <a:rPr lang="en-US" smtClean="0"/>
              <a:t>Organizing Resources: Calendars and Schedules</a:t>
            </a:r>
          </a:p>
        </p:txBody>
      </p:sp>
    </p:spTree>
    <p:extLst>
      <p:ext uri="{BB962C8B-B14F-4D97-AF65-F5344CB8AC3E}">
        <p14:creationId xmlns:p14="http://schemas.microsoft.com/office/powerpoint/2010/main" val="716740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smtClean="0"/>
              <a:t>Brief History of Computing</a:t>
            </a:r>
          </a:p>
        </p:txBody>
      </p:sp>
      <p:sp>
        <p:nvSpPr>
          <p:cNvPr id="27651" name="Rectangle 5"/>
          <p:cNvSpPr>
            <a:spLocks noGrp="1" noChangeArrowheads="1"/>
          </p:cNvSpPr>
          <p:nvPr>
            <p:ph type="body" idx="1"/>
          </p:nvPr>
        </p:nvSpPr>
        <p:spPr/>
        <p:txBody>
          <a:bodyPr>
            <a:normAutofit fontScale="92500" lnSpcReduction="10000"/>
          </a:bodyPr>
          <a:lstStyle/>
          <a:p>
            <a:r>
              <a:rPr lang="en-US" sz="1800" smtClean="0"/>
              <a:t>Forerunners</a:t>
            </a:r>
          </a:p>
          <a:p>
            <a:pPr lvl="1"/>
            <a:r>
              <a:rPr lang="en-US" sz="1600" smtClean="0"/>
              <a:t>1642	Pascal's mechanical adding machine</a:t>
            </a:r>
          </a:p>
          <a:p>
            <a:pPr lvl="1"/>
            <a:r>
              <a:rPr lang="en-US" sz="1600" smtClean="0"/>
              <a:t>1694	Leibnitz' calculator</a:t>
            </a:r>
          </a:p>
          <a:p>
            <a:pPr lvl="1"/>
            <a:r>
              <a:rPr lang="en-US" sz="1600" smtClean="0"/>
              <a:t>1750	Industrial Revolution in England</a:t>
            </a:r>
          </a:p>
          <a:p>
            <a:pPr lvl="1"/>
            <a:r>
              <a:rPr lang="en-US" sz="1600" smtClean="0"/>
              <a:t>1834	Babbage's analytical engine</a:t>
            </a:r>
          </a:p>
          <a:p>
            <a:pPr lvl="1"/>
            <a:r>
              <a:rPr lang="en-US" sz="1600" smtClean="0"/>
              <a:t>1880	Hollerith's punched-card system</a:t>
            </a:r>
          </a:p>
          <a:p>
            <a:r>
              <a:rPr lang="en-US" sz="1800" smtClean="0"/>
              <a:t>1940</a:t>
            </a:r>
          </a:p>
          <a:p>
            <a:pPr lvl="1"/>
            <a:r>
              <a:rPr lang="en-US" sz="1600" smtClean="0"/>
              <a:t>1942	Atanasoff Berry Computer</a:t>
            </a:r>
          </a:p>
          <a:p>
            <a:pPr lvl="1"/>
            <a:r>
              <a:rPr lang="en-US" sz="1600" smtClean="0"/>
              <a:t>1946	ENIAC electronic digital computer</a:t>
            </a:r>
          </a:p>
          <a:p>
            <a:pPr lvl="1"/>
            <a:r>
              <a:rPr lang="en-US" sz="1600" smtClean="0"/>
              <a:t>1949	EDSAC stored program computer</a:t>
            </a:r>
          </a:p>
          <a:p>
            <a:r>
              <a:rPr lang="en-US" sz="1800" smtClean="0"/>
              <a:t>1950</a:t>
            </a:r>
          </a:p>
          <a:p>
            <a:pPr lvl="1"/>
            <a:r>
              <a:rPr lang="en-US" sz="1600" smtClean="0"/>
              <a:t>1951	UNIVAC I: U.S. Bureau of Census</a:t>
            </a:r>
          </a:p>
          <a:p>
            <a:pPr lvl="1"/>
            <a:r>
              <a:rPr lang="en-US" sz="1600" smtClean="0"/>
              <a:t>1954	IBM 650: popular 1st generation</a:t>
            </a:r>
          </a:p>
          <a:p>
            <a:r>
              <a:rPr lang="en-US" sz="1800" smtClean="0"/>
              <a:t>1960</a:t>
            </a:r>
          </a:p>
          <a:p>
            <a:pPr lvl="1"/>
            <a:r>
              <a:rPr lang="en-US" sz="1600" smtClean="0"/>
              <a:t>1965	IBM System/360: 3rd generation</a:t>
            </a:r>
          </a:p>
          <a:p>
            <a:pPr lvl="1"/>
            <a:r>
              <a:rPr lang="en-US" sz="1600" smtClean="0"/>
              <a:t>1965	DEC PDP-8: 1st minicomputer</a:t>
            </a:r>
          </a:p>
        </p:txBody>
      </p:sp>
    </p:spTree>
    <p:extLst>
      <p:ext uri="{BB962C8B-B14F-4D97-AF65-F5344CB8AC3E}">
        <p14:creationId xmlns:p14="http://schemas.microsoft.com/office/powerpoint/2010/main" val="345792211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a:t>
            </a:r>
            <a:endParaRPr lang="en-US" dirty="0"/>
          </a:p>
        </p:txBody>
      </p:sp>
      <p:sp>
        <p:nvSpPr>
          <p:cNvPr id="4" name="Rectangle 3"/>
          <p:cNvSpPr/>
          <p:nvPr/>
        </p:nvSpPr>
        <p:spPr>
          <a:xfrm>
            <a:off x="2362200" y="6172200"/>
            <a:ext cx="4572000" cy="338554"/>
          </a:xfrm>
          <a:prstGeom prst="rect">
            <a:avLst/>
          </a:prstGeom>
        </p:spPr>
        <p:txBody>
          <a:bodyPr>
            <a:spAutoFit/>
          </a:bodyPr>
          <a:lstStyle/>
          <a:p>
            <a:r>
              <a:rPr lang="en-US" sz="1600" dirty="0">
                <a:hlinkClick r:id="rId3"/>
              </a:rPr>
              <a:t>http://</a:t>
            </a:r>
            <a:r>
              <a:rPr lang="en-US" sz="1600" dirty="0" smtClean="0">
                <a:hlinkClick r:id="rId3"/>
              </a:rPr>
              <a:t>www.ted.com/talks/blaise_aguera.html</a:t>
            </a:r>
            <a:r>
              <a:rPr lang="en-US" sz="1600" dirty="0" smtClean="0"/>
              <a:t> </a:t>
            </a:r>
            <a:endParaRPr lang="en-US" sz="1600" dirty="0"/>
          </a:p>
        </p:txBody>
      </p:sp>
      <p:sp>
        <p:nvSpPr>
          <p:cNvPr id="5" name="TextBox 4"/>
          <p:cNvSpPr txBox="1"/>
          <p:nvPr/>
        </p:nvSpPr>
        <p:spPr>
          <a:xfrm>
            <a:off x="2133600" y="1295400"/>
            <a:ext cx="3839513" cy="369332"/>
          </a:xfrm>
          <a:prstGeom prst="rect">
            <a:avLst/>
          </a:prstGeom>
          <a:noFill/>
        </p:spPr>
        <p:txBody>
          <a:bodyPr wrap="none" rtlCol="0">
            <a:spAutoFit/>
          </a:bodyPr>
          <a:lstStyle/>
          <a:p>
            <a:r>
              <a:rPr lang="en-US" sz="1800" dirty="0" smtClean="0"/>
              <a:t>Layering data on images and video.</a:t>
            </a:r>
            <a:endParaRPr lang="en-US" sz="1800" dirty="0"/>
          </a:p>
        </p:txBody>
      </p:sp>
      <p:pic>
        <p:nvPicPr>
          <p:cNvPr id="19460" name="Picture 4">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09" t="27420" r="41022" b="36552"/>
          <a:stretch/>
        </p:blipFill>
        <p:spPr bwMode="auto">
          <a:xfrm>
            <a:off x="1657350" y="1787236"/>
            <a:ext cx="6038850" cy="404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33600" y="5791200"/>
            <a:ext cx="4750147" cy="369332"/>
          </a:xfrm>
          <a:prstGeom prst="rect">
            <a:avLst/>
          </a:prstGeom>
          <a:noFill/>
        </p:spPr>
        <p:txBody>
          <a:bodyPr wrap="none" rtlCol="0">
            <a:spAutoFit/>
          </a:bodyPr>
          <a:lstStyle/>
          <a:p>
            <a:r>
              <a:rPr lang="en-US" sz="1800" dirty="0" smtClean="0"/>
              <a:t>TED 2010: </a:t>
            </a:r>
            <a:r>
              <a:rPr lang="en-US" sz="1800" dirty="0" err="1" smtClean="0"/>
              <a:t>Blaise</a:t>
            </a:r>
            <a:r>
              <a:rPr lang="en-US" sz="1800" dirty="0" smtClean="0"/>
              <a:t> </a:t>
            </a:r>
            <a:r>
              <a:rPr lang="en-US" sz="1800" dirty="0" err="1" smtClean="0"/>
              <a:t>Aguera</a:t>
            </a:r>
            <a:r>
              <a:rPr lang="en-US" sz="1800" dirty="0" smtClean="0"/>
              <a:t> y </a:t>
            </a:r>
            <a:r>
              <a:rPr lang="en-US" sz="1800" dirty="0" err="1" smtClean="0"/>
              <a:t>Arcas</a:t>
            </a:r>
            <a:r>
              <a:rPr lang="en-US" sz="1800" dirty="0" smtClean="0"/>
              <a:t> (Microsoft)</a:t>
            </a:r>
            <a:endParaRPr lang="en-US" sz="1800" dirty="0"/>
          </a:p>
        </p:txBody>
      </p:sp>
    </p:spTree>
    <p:extLst>
      <p:ext uri="{BB962C8B-B14F-4D97-AF65-F5344CB8AC3E}">
        <p14:creationId xmlns:p14="http://schemas.microsoft.com/office/powerpoint/2010/main" val="24013330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r>
              <a:rPr lang="en-US" smtClean="0"/>
              <a:t>Paperless Office?</a:t>
            </a:r>
          </a:p>
        </p:txBody>
      </p:sp>
      <p:sp>
        <p:nvSpPr>
          <p:cNvPr id="17412" name="Text Box 7"/>
          <p:cNvSpPr txBox="1">
            <a:spLocks noChangeArrowheads="1"/>
          </p:cNvSpPr>
          <p:nvPr/>
        </p:nvSpPr>
        <p:spPr bwMode="auto">
          <a:xfrm>
            <a:off x="1508125" y="4964113"/>
            <a:ext cx="4783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a:t>Paper and Paperboard</a:t>
            </a:r>
          </a:p>
          <a:p>
            <a:r>
              <a:rPr lang="en-US" sz="2000"/>
              <a:t>Note leveling off in the U.S. and Canada.</a:t>
            </a:r>
          </a:p>
        </p:txBody>
      </p:sp>
      <p:sp>
        <p:nvSpPr>
          <p:cNvPr id="17413" name="Text Box 8"/>
          <p:cNvSpPr txBox="1">
            <a:spLocks noChangeArrowheads="1"/>
          </p:cNvSpPr>
          <p:nvPr/>
        </p:nvSpPr>
        <p:spPr bwMode="auto">
          <a:xfrm>
            <a:off x="1219200" y="5867400"/>
            <a:ext cx="56781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400" dirty="0"/>
              <a:t>Source: </a:t>
            </a:r>
            <a:r>
              <a:rPr lang="en-US" sz="1400" dirty="0">
                <a:hlinkClick r:id="rId2"/>
              </a:rPr>
              <a:t>http://earthtrends.wri.org/searchable_db/index.php?theme=9l</a:t>
            </a:r>
            <a:endParaRPr lang="en-US" sz="1400" dirty="0"/>
          </a:p>
          <a:p>
            <a:r>
              <a:rPr lang="en-US" sz="1400" dirty="0"/>
              <a:t>Matches UN FAO data</a:t>
            </a:r>
          </a:p>
        </p:txBody>
      </p:sp>
      <p:graphicFrame>
        <p:nvGraphicFramePr>
          <p:cNvPr id="7" name="Chart 6"/>
          <p:cNvGraphicFramePr>
            <a:graphicFrameLocks/>
          </p:cNvGraphicFramePr>
          <p:nvPr>
            <p:extLst>
              <p:ext uri="{D42A27DB-BD31-4B8C-83A1-F6EECF244321}">
                <p14:modId xmlns:p14="http://schemas.microsoft.com/office/powerpoint/2010/main" val="3084632575"/>
              </p:ext>
            </p:extLst>
          </p:nvPr>
        </p:nvGraphicFramePr>
        <p:xfrm>
          <a:off x="1219200" y="1371600"/>
          <a:ext cx="7620496"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710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Consumption</a:t>
            </a:r>
            <a:endParaRPr lang="en-US" dirty="0"/>
          </a:p>
        </p:txBody>
      </p:sp>
      <p:sp>
        <p:nvSpPr>
          <p:cNvPr id="4" name="TextBox 3"/>
          <p:cNvSpPr txBox="1"/>
          <p:nvPr/>
        </p:nvSpPr>
        <p:spPr>
          <a:xfrm>
            <a:off x="1447800" y="5562600"/>
            <a:ext cx="5998758" cy="830997"/>
          </a:xfrm>
          <a:prstGeom prst="rect">
            <a:avLst/>
          </a:prstGeom>
          <a:noFill/>
        </p:spPr>
        <p:txBody>
          <a:bodyPr wrap="none" rtlCol="0">
            <a:spAutoFit/>
          </a:bodyPr>
          <a:lstStyle/>
          <a:p>
            <a:r>
              <a:rPr lang="en-US" sz="1600" dirty="0" smtClean="0">
                <a:hlinkClick r:id="rId2"/>
              </a:rPr>
              <a:t>http://earthrends.wri.org</a:t>
            </a:r>
            <a:endParaRPr lang="en-US" sz="1600" dirty="0" smtClean="0"/>
          </a:p>
          <a:p>
            <a:r>
              <a:rPr lang="en-US" sz="1600" dirty="0" smtClean="0"/>
              <a:t>Raw data from Food and Agriculture Organization of the UN</a:t>
            </a:r>
          </a:p>
          <a:p>
            <a:r>
              <a:rPr lang="en-US" sz="1600" dirty="0">
                <a:hlinkClick r:id="rId3"/>
              </a:rPr>
              <a:t>http://</a:t>
            </a:r>
            <a:r>
              <a:rPr lang="en-US" sz="1600" dirty="0" smtClean="0">
                <a:hlinkClick r:id="rId3"/>
              </a:rPr>
              <a:t>faostat.fao.org/site/626/DesktopDefault.aspx?PageID=626</a:t>
            </a:r>
            <a:r>
              <a:rPr lang="en-US" sz="1600" dirty="0" smtClean="0"/>
              <a:t> </a:t>
            </a:r>
            <a:endParaRPr lang="en-US" sz="1600" dirty="0"/>
          </a:p>
        </p:txBody>
      </p:sp>
      <p:graphicFrame>
        <p:nvGraphicFramePr>
          <p:cNvPr id="6" name="Chart 5"/>
          <p:cNvGraphicFramePr>
            <a:graphicFrameLocks/>
          </p:cNvGraphicFramePr>
          <p:nvPr>
            <p:extLst>
              <p:ext uri="{D42A27DB-BD31-4B8C-83A1-F6EECF244321}">
                <p14:modId xmlns:p14="http://schemas.microsoft.com/office/powerpoint/2010/main" val="3292690410"/>
              </p:ext>
            </p:extLst>
          </p:nvPr>
        </p:nvGraphicFramePr>
        <p:xfrm>
          <a:off x="1466850" y="1219200"/>
          <a:ext cx="7249848"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78441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Open Software Issues</a:t>
            </a:r>
          </a:p>
        </p:txBody>
      </p:sp>
      <p:sp>
        <p:nvSpPr>
          <p:cNvPr id="58371" name="Rectangle 3"/>
          <p:cNvSpPr>
            <a:spLocks noGrp="1" noChangeArrowheads="1"/>
          </p:cNvSpPr>
          <p:nvPr>
            <p:ph type="body" idx="1"/>
          </p:nvPr>
        </p:nvSpPr>
        <p:spPr/>
        <p:txBody>
          <a:bodyPr>
            <a:normAutofit fontScale="77500" lnSpcReduction="20000"/>
          </a:bodyPr>
          <a:lstStyle/>
          <a:p>
            <a:pPr>
              <a:lnSpc>
                <a:spcPct val="90000"/>
              </a:lnSpc>
            </a:pPr>
            <a:r>
              <a:rPr lang="en-US" smtClean="0"/>
              <a:t>Operating Systems: Linux (and others)</a:t>
            </a:r>
          </a:p>
          <a:p>
            <a:pPr>
              <a:lnSpc>
                <a:spcPct val="90000"/>
              </a:lnSpc>
            </a:pPr>
            <a:r>
              <a:rPr lang="en-US" smtClean="0"/>
              <a:t>Applications: Sun Star Office (and others)</a:t>
            </a:r>
          </a:p>
          <a:p>
            <a:pPr>
              <a:lnSpc>
                <a:spcPct val="90000"/>
              </a:lnSpc>
            </a:pPr>
            <a:r>
              <a:rPr lang="en-US" smtClean="0"/>
              <a:t>Development: GNU</a:t>
            </a:r>
          </a:p>
          <a:p>
            <a:pPr>
              <a:lnSpc>
                <a:spcPct val="90000"/>
              </a:lnSpc>
            </a:pPr>
            <a:endParaRPr lang="en-US" smtClean="0"/>
          </a:p>
          <a:p>
            <a:pPr>
              <a:lnSpc>
                <a:spcPct val="90000"/>
              </a:lnSpc>
            </a:pPr>
            <a:r>
              <a:rPr lang="en-US" smtClean="0"/>
              <a:t>A bunch of open questions:</a:t>
            </a:r>
          </a:p>
          <a:p>
            <a:pPr lvl="1">
              <a:lnSpc>
                <a:spcPct val="90000"/>
              </a:lnSpc>
            </a:pPr>
            <a:r>
              <a:rPr lang="en-US" smtClean="0"/>
              <a:t>Total cost?</a:t>
            </a:r>
          </a:p>
          <a:p>
            <a:pPr lvl="1">
              <a:lnSpc>
                <a:spcPct val="90000"/>
              </a:lnSpc>
            </a:pPr>
            <a:r>
              <a:rPr lang="en-US" smtClean="0"/>
              <a:t>Service and support?</a:t>
            </a:r>
          </a:p>
          <a:p>
            <a:pPr lvl="1">
              <a:lnSpc>
                <a:spcPct val="90000"/>
              </a:lnSpc>
            </a:pPr>
            <a:r>
              <a:rPr lang="en-US" smtClean="0"/>
              <a:t>Training?</a:t>
            </a:r>
          </a:p>
          <a:p>
            <a:pPr lvl="1">
              <a:lnSpc>
                <a:spcPct val="90000"/>
              </a:lnSpc>
            </a:pPr>
            <a:r>
              <a:rPr lang="en-US" smtClean="0"/>
              <a:t>Upgrades?</a:t>
            </a:r>
          </a:p>
          <a:p>
            <a:pPr lvl="1">
              <a:lnSpc>
                <a:spcPct val="90000"/>
              </a:lnSpc>
            </a:pPr>
            <a:r>
              <a:rPr lang="en-US" smtClean="0"/>
              <a:t>Security?</a:t>
            </a:r>
          </a:p>
          <a:p>
            <a:pPr>
              <a:lnSpc>
                <a:spcPct val="90000"/>
              </a:lnSpc>
            </a:pPr>
            <a:r>
              <a:rPr lang="en-US" smtClean="0"/>
              <a:t>These can be “religious” issues for some.</a:t>
            </a:r>
          </a:p>
          <a:p>
            <a:pPr>
              <a:lnSpc>
                <a:spcPct val="90000"/>
              </a:lnSpc>
            </a:pPr>
            <a:r>
              <a:rPr lang="en-US" smtClean="0"/>
              <a:t>The Internet solved many of the issues with the client platform, can it solve the application battles?</a:t>
            </a:r>
          </a:p>
        </p:txBody>
      </p:sp>
    </p:spTree>
    <p:extLst>
      <p:ext uri="{BB962C8B-B14F-4D97-AF65-F5344CB8AC3E}">
        <p14:creationId xmlns:p14="http://schemas.microsoft.com/office/powerpoint/2010/main" val="13086885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431510" y="1726881"/>
            <a:ext cx="5834680" cy="1709688"/>
          </a:xfrm>
          <a:custGeom>
            <a:avLst/>
            <a:gdLst>
              <a:gd name="connsiteX0" fmla="*/ 2160776 w 5834680"/>
              <a:gd name="connsiteY0" fmla="*/ 281533 h 1709688"/>
              <a:gd name="connsiteX1" fmla="*/ 1377004 w 5834680"/>
              <a:gd name="connsiteY1" fmla="*/ 3948 h 1709688"/>
              <a:gd name="connsiteX2" fmla="*/ 152361 w 5834680"/>
              <a:gd name="connsiteY2" fmla="*/ 526462 h 1709688"/>
              <a:gd name="connsiteX3" fmla="*/ 625890 w 5834680"/>
              <a:gd name="connsiteY3" fmla="*/ 1048976 h 1709688"/>
              <a:gd name="connsiteX4" fmla="*/ 38061 w 5834680"/>
              <a:gd name="connsiteY4" fmla="*/ 1620476 h 1709688"/>
              <a:gd name="connsiteX5" fmla="*/ 1932176 w 5834680"/>
              <a:gd name="connsiteY5" fmla="*/ 1653133 h 1709688"/>
              <a:gd name="connsiteX6" fmla="*/ 2683290 w 5834680"/>
              <a:gd name="connsiteY6" fmla="*/ 1081633 h 1709688"/>
              <a:gd name="connsiteX7" fmla="*/ 4969290 w 5834680"/>
              <a:gd name="connsiteY7" fmla="*/ 1555162 h 1709688"/>
              <a:gd name="connsiteX8" fmla="*/ 5802047 w 5834680"/>
              <a:gd name="connsiteY8" fmla="*/ 771390 h 1709688"/>
              <a:gd name="connsiteX9" fmla="*/ 3989576 w 5834680"/>
              <a:gd name="connsiteY9" fmla="*/ 559119 h 1709688"/>
              <a:gd name="connsiteX10" fmla="*/ 3450733 w 5834680"/>
              <a:gd name="connsiteY10" fmla="*/ 183562 h 1709688"/>
              <a:gd name="connsiteX11" fmla="*/ 2160776 w 5834680"/>
              <a:gd name="connsiteY11" fmla="*/ 281533 h 17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680" h="1709688">
                <a:moveTo>
                  <a:pt x="2160776" y="281533"/>
                </a:moveTo>
                <a:cubicBezTo>
                  <a:pt x="1815155" y="251597"/>
                  <a:pt x="1711740" y="-36874"/>
                  <a:pt x="1377004" y="3948"/>
                </a:cubicBezTo>
                <a:cubicBezTo>
                  <a:pt x="1042268" y="44769"/>
                  <a:pt x="277547" y="352291"/>
                  <a:pt x="152361" y="526462"/>
                </a:cubicBezTo>
                <a:cubicBezTo>
                  <a:pt x="27175" y="700633"/>
                  <a:pt x="644940" y="866641"/>
                  <a:pt x="625890" y="1048976"/>
                </a:cubicBezTo>
                <a:cubicBezTo>
                  <a:pt x="606840" y="1231311"/>
                  <a:pt x="-179653" y="1519783"/>
                  <a:pt x="38061" y="1620476"/>
                </a:cubicBezTo>
                <a:cubicBezTo>
                  <a:pt x="255775" y="1721169"/>
                  <a:pt x="1491305" y="1742940"/>
                  <a:pt x="1932176" y="1653133"/>
                </a:cubicBezTo>
                <a:cubicBezTo>
                  <a:pt x="2373047" y="1563326"/>
                  <a:pt x="2177104" y="1097961"/>
                  <a:pt x="2683290" y="1081633"/>
                </a:cubicBezTo>
                <a:cubicBezTo>
                  <a:pt x="3189476" y="1065305"/>
                  <a:pt x="4449497" y="1606869"/>
                  <a:pt x="4969290" y="1555162"/>
                </a:cubicBezTo>
                <a:cubicBezTo>
                  <a:pt x="5489083" y="1503455"/>
                  <a:pt x="5965333" y="937397"/>
                  <a:pt x="5802047" y="771390"/>
                </a:cubicBezTo>
                <a:cubicBezTo>
                  <a:pt x="5638761" y="605383"/>
                  <a:pt x="4381462" y="657090"/>
                  <a:pt x="3989576" y="559119"/>
                </a:cubicBezTo>
                <a:cubicBezTo>
                  <a:pt x="3597690" y="461148"/>
                  <a:pt x="3750090" y="224383"/>
                  <a:pt x="3450733" y="183562"/>
                </a:cubicBezTo>
                <a:cubicBezTo>
                  <a:pt x="3151376" y="142741"/>
                  <a:pt x="2506397" y="311469"/>
                  <a:pt x="2160776" y="281533"/>
                </a:cubicBezTo>
                <a:close/>
              </a:path>
            </a:pathLst>
          </a:custGeom>
          <a:solidFill>
            <a:srgbClr val="FE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Cloud Computing</a:t>
            </a:r>
            <a:endParaRPr lang="en-US" dirty="0"/>
          </a:p>
        </p:txBody>
      </p:sp>
      <p:grpSp>
        <p:nvGrpSpPr>
          <p:cNvPr id="7" name="Group 6"/>
          <p:cNvGrpSpPr/>
          <p:nvPr/>
        </p:nvGrpSpPr>
        <p:grpSpPr>
          <a:xfrm>
            <a:off x="2295015" y="2167595"/>
            <a:ext cx="1107606" cy="824641"/>
            <a:chOff x="939760" y="666908"/>
            <a:chExt cx="5623170" cy="4186592"/>
          </a:xfrm>
        </p:grpSpPr>
        <p:sp>
          <p:nvSpPr>
            <p:cNvPr id="8" name="Freeform 7"/>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Freeform 10"/>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2" name="Group 11"/>
            <p:cNvGrpSpPr/>
            <p:nvPr/>
          </p:nvGrpSpPr>
          <p:grpSpPr>
            <a:xfrm>
              <a:off x="1012296" y="810492"/>
              <a:ext cx="468535" cy="3181508"/>
              <a:chOff x="3264635" y="937071"/>
              <a:chExt cx="468535" cy="3181508"/>
            </a:xfrm>
          </p:grpSpPr>
          <p:sp>
            <p:nvSpPr>
              <p:cNvPr id="98" name="Freeform 9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Freeform 9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1710061" y="810492"/>
              <a:ext cx="468535" cy="3181508"/>
              <a:chOff x="3264635" y="937071"/>
              <a:chExt cx="468535" cy="3181508"/>
            </a:xfrm>
          </p:grpSpPr>
          <p:sp>
            <p:nvSpPr>
              <p:cNvPr id="84" name="Freeform 8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Freeform 8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2319661" y="810492"/>
              <a:ext cx="468535" cy="3181508"/>
              <a:chOff x="3264635" y="937071"/>
              <a:chExt cx="468535" cy="3181508"/>
            </a:xfrm>
          </p:grpSpPr>
          <p:sp>
            <p:nvSpPr>
              <p:cNvPr id="70" name="Freeform 6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Freeform 7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2973343" y="810492"/>
              <a:ext cx="468535" cy="3181508"/>
              <a:chOff x="3264635" y="937071"/>
              <a:chExt cx="468535" cy="3181508"/>
            </a:xfrm>
          </p:grpSpPr>
          <p:sp>
            <p:nvSpPr>
              <p:cNvPr id="56" name="Freeform 5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Freeform 5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3615061" y="810492"/>
              <a:ext cx="468535" cy="3181508"/>
              <a:chOff x="3264635" y="937071"/>
              <a:chExt cx="468535" cy="3181508"/>
            </a:xfrm>
          </p:grpSpPr>
          <p:sp>
            <p:nvSpPr>
              <p:cNvPr id="42" name="Freeform 4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Freeform 4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4300861" y="810492"/>
              <a:ext cx="468535" cy="3181508"/>
              <a:chOff x="3264635" y="937071"/>
              <a:chExt cx="468535" cy="3181508"/>
            </a:xfrm>
          </p:grpSpPr>
          <p:sp>
            <p:nvSpPr>
              <p:cNvPr id="28" name="Freeform 2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Freeform 2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Freeform 17"/>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795047" y="1695070"/>
            <a:ext cx="910569" cy="677942"/>
            <a:chOff x="939760" y="666908"/>
            <a:chExt cx="5623170" cy="4186592"/>
          </a:xfrm>
        </p:grpSpPr>
        <p:sp>
          <p:nvSpPr>
            <p:cNvPr id="113" name="Freeform 112"/>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6" name="Freeform 115"/>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17" name="Group 116"/>
            <p:cNvGrpSpPr/>
            <p:nvPr/>
          </p:nvGrpSpPr>
          <p:grpSpPr>
            <a:xfrm>
              <a:off x="1012296" y="810492"/>
              <a:ext cx="468535" cy="3181508"/>
              <a:chOff x="3264635" y="937071"/>
              <a:chExt cx="468535" cy="3181508"/>
            </a:xfrm>
          </p:grpSpPr>
          <p:sp>
            <p:nvSpPr>
              <p:cNvPr id="203" name="Freeform 20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4" name="Freeform 20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p:cNvGrpSpPr/>
            <p:nvPr/>
          </p:nvGrpSpPr>
          <p:grpSpPr>
            <a:xfrm>
              <a:off x="1710061" y="810492"/>
              <a:ext cx="468535" cy="3181508"/>
              <a:chOff x="3264635" y="937071"/>
              <a:chExt cx="468535" cy="3181508"/>
            </a:xfrm>
          </p:grpSpPr>
          <p:sp>
            <p:nvSpPr>
              <p:cNvPr id="189" name="Freeform 188"/>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0" name="Freeform 189"/>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 name="Group 118"/>
            <p:cNvGrpSpPr/>
            <p:nvPr/>
          </p:nvGrpSpPr>
          <p:grpSpPr>
            <a:xfrm>
              <a:off x="2319661" y="810492"/>
              <a:ext cx="468535" cy="3181508"/>
              <a:chOff x="3264635" y="937071"/>
              <a:chExt cx="468535" cy="3181508"/>
            </a:xfrm>
          </p:grpSpPr>
          <p:sp>
            <p:nvSpPr>
              <p:cNvPr id="175" name="Freeform 174"/>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6" name="Freeform 175"/>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p:cNvGrpSpPr/>
            <p:nvPr/>
          </p:nvGrpSpPr>
          <p:grpSpPr>
            <a:xfrm>
              <a:off x="2973343" y="810492"/>
              <a:ext cx="468535" cy="3181508"/>
              <a:chOff x="3264635" y="937071"/>
              <a:chExt cx="468535" cy="3181508"/>
            </a:xfrm>
          </p:grpSpPr>
          <p:sp>
            <p:nvSpPr>
              <p:cNvPr id="161" name="Freeform 160"/>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Freeform 161"/>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 name="Group 120"/>
            <p:cNvGrpSpPr/>
            <p:nvPr/>
          </p:nvGrpSpPr>
          <p:grpSpPr>
            <a:xfrm>
              <a:off x="3615061" y="810492"/>
              <a:ext cx="468535" cy="3181508"/>
              <a:chOff x="3264635" y="937071"/>
              <a:chExt cx="468535" cy="3181508"/>
            </a:xfrm>
          </p:grpSpPr>
          <p:sp>
            <p:nvSpPr>
              <p:cNvPr id="147" name="Freeform 146"/>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8" name="Freeform 147"/>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Group 121"/>
            <p:cNvGrpSpPr/>
            <p:nvPr/>
          </p:nvGrpSpPr>
          <p:grpSpPr>
            <a:xfrm>
              <a:off x="4300861" y="810492"/>
              <a:ext cx="468535" cy="3181508"/>
              <a:chOff x="3264635" y="937071"/>
              <a:chExt cx="468535" cy="3181508"/>
            </a:xfrm>
          </p:grpSpPr>
          <p:sp>
            <p:nvSpPr>
              <p:cNvPr id="133" name="Freeform 132"/>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4" name="Freeform 133"/>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3" name="Freeform 122"/>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5486400" y="2267772"/>
            <a:ext cx="810307" cy="603294"/>
            <a:chOff x="939760" y="666908"/>
            <a:chExt cx="5623170" cy="4186592"/>
          </a:xfrm>
        </p:grpSpPr>
        <p:sp>
          <p:nvSpPr>
            <p:cNvPr id="218" name="Freeform 217"/>
            <p:cNvSpPr/>
            <p:nvPr/>
          </p:nvSpPr>
          <p:spPr>
            <a:xfrm>
              <a:off x="4991070" y="3515905"/>
              <a:ext cx="1571860" cy="1330037"/>
            </a:xfrm>
            <a:custGeom>
              <a:avLst/>
              <a:gdLst>
                <a:gd name="connsiteX0" fmla="*/ 7557 w 1602089"/>
                <a:gd name="connsiteY0" fmla="*/ 468536 h 1352708"/>
                <a:gd name="connsiteX1" fmla="*/ 0 w 1602089"/>
                <a:gd name="connsiteY1" fmla="*/ 1352708 h 1352708"/>
                <a:gd name="connsiteX2" fmla="*/ 1602089 w 1602089"/>
                <a:gd name="connsiteY2" fmla="*/ 665019 h 1352708"/>
                <a:gd name="connsiteX3" fmla="*/ 1602089 w 1602089"/>
                <a:gd name="connsiteY3" fmla="*/ 0 h 1352708"/>
                <a:gd name="connsiteX4" fmla="*/ 7557 w 1602089"/>
                <a:gd name="connsiteY4" fmla="*/ 468536 h 1352708"/>
                <a:gd name="connsiteX0" fmla="*/ 0 w 1594532"/>
                <a:gd name="connsiteY0" fmla="*/ 468536 h 1330037"/>
                <a:gd name="connsiteX1" fmla="*/ 7557 w 1594532"/>
                <a:gd name="connsiteY1" fmla="*/ 1330037 h 1330037"/>
                <a:gd name="connsiteX2" fmla="*/ 1594532 w 1594532"/>
                <a:gd name="connsiteY2" fmla="*/ 665019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86975"/>
                <a:gd name="connsiteY0" fmla="*/ 453422 h 1314923"/>
                <a:gd name="connsiteX1" fmla="*/ 7557 w 1586975"/>
                <a:gd name="connsiteY1" fmla="*/ 1314923 h 1314923"/>
                <a:gd name="connsiteX2" fmla="*/ 1586975 w 1586975"/>
                <a:gd name="connsiteY2" fmla="*/ 672577 h 1314923"/>
                <a:gd name="connsiteX3" fmla="*/ 1564304 w 1586975"/>
                <a:gd name="connsiteY3" fmla="*/ 0 h 1314923"/>
                <a:gd name="connsiteX4" fmla="*/ 0 w 1586975"/>
                <a:gd name="connsiteY4" fmla="*/ 453422 h 1314923"/>
                <a:gd name="connsiteX0" fmla="*/ 0 w 1594532"/>
                <a:gd name="connsiteY0" fmla="*/ 468536 h 1330037"/>
                <a:gd name="connsiteX1" fmla="*/ 7557 w 1594532"/>
                <a:gd name="connsiteY1" fmla="*/ 1330037 h 1330037"/>
                <a:gd name="connsiteX2" fmla="*/ 1586975 w 1594532"/>
                <a:gd name="connsiteY2" fmla="*/ 687691 h 1330037"/>
                <a:gd name="connsiteX3" fmla="*/ 1594532 w 1594532"/>
                <a:gd name="connsiteY3" fmla="*/ 0 h 1330037"/>
                <a:gd name="connsiteX4" fmla="*/ 0 w 1594532"/>
                <a:gd name="connsiteY4" fmla="*/ 468536 h 1330037"/>
                <a:gd name="connsiteX0" fmla="*/ 0 w 1594532"/>
                <a:gd name="connsiteY0" fmla="*/ 468536 h 1330037"/>
                <a:gd name="connsiteX1" fmla="*/ 7557 w 1594532"/>
                <a:gd name="connsiteY1" fmla="*/ 1330037 h 1330037"/>
                <a:gd name="connsiteX2" fmla="*/ 1579310 w 1594532"/>
                <a:gd name="connsiteY2" fmla="*/ 808603 h 1330037"/>
                <a:gd name="connsiteX3" fmla="*/ 1594532 w 1594532"/>
                <a:gd name="connsiteY3" fmla="*/ 0 h 1330037"/>
                <a:gd name="connsiteX4" fmla="*/ 0 w 1594532"/>
                <a:gd name="connsiteY4" fmla="*/ 468536 h 13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32" h="1330037">
                  <a:moveTo>
                    <a:pt x="0" y="468536"/>
                  </a:moveTo>
                  <a:lnTo>
                    <a:pt x="7557" y="1330037"/>
                  </a:lnTo>
                  <a:lnTo>
                    <a:pt x="1579310" y="808603"/>
                  </a:lnTo>
                  <a:lnTo>
                    <a:pt x="1594532" y="0"/>
                  </a:lnTo>
                  <a:lnTo>
                    <a:pt x="0" y="468536"/>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4991069" y="666908"/>
              <a:ext cx="1571861" cy="3317533"/>
            </a:xfrm>
            <a:custGeom>
              <a:avLst/>
              <a:gdLst>
                <a:gd name="connsiteX0" fmla="*/ 7557 w 1579418"/>
                <a:gd name="connsiteY0" fmla="*/ 0 h 3325091"/>
                <a:gd name="connsiteX1" fmla="*/ 1579418 w 1579418"/>
                <a:gd name="connsiteY1" fmla="*/ 249382 h 3325091"/>
                <a:gd name="connsiteX2" fmla="*/ 1579418 w 1579418"/>
                <a:gd name="connsiteY2" fmla="*/ 2871669 h 3325091"/>
                <a:gd name="connsiteX3" fmla="*/ 0 w 1579418"/>
                <a:gd name="connsiteY3" fmla="*/ 3325091 h 3325091"/>
                <a:gd name="connsiteX4" fmla="*/ 7557 w 1579418"/>
                <a:gd name="connsiteY4" fmla="*/ 0 h 3325091"/>
                <a:gd name="connsiteX0" fmla="*/ 0 w 1571861"/>
                <a:gd name="connsiteY0" fmla="*/ 0 h 3317533"/>
                <a:gd name="connsiteX1" fmla="*/ 1571861 w 1571861"/>
                <a:gd name="connsiteY1" fmla="*/ 249382 h 3317533"/>
                <a:gd name="connsiteX2" fmla="*/ 1571861 w 1571861"/>
                <a:gd name="connsiteY2" fmla="*/ 2871669 h 3317533"/>
                <a:gd name="connsiteX3" fmla="*/ 0 w 1571861"/>
                <a:gd name="connsiteY3" fmla="*/ 3317533 h 3317533"/>
                <a:gd name="connsiteX4" fmla="*/ 0 w 1571861"/>
                <a:gd name="connsiteY4" fmla="*/ 0 h 33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861" h="3317533">
                  <a:moveTo>
                    <a:pt x="0" y="0"/>
                  </a:moveTo>
                  <a:lnTo>
                    <a:pt x="1571861" y="249382"/>
                  </a:lnTo>
                  <a:lnTo>
                    <a:pt x="1571861" y="2871669"/>
                  </a:lnTo>
                  <a:lnTo>
                    <a:pt x="0" y="3317533"/>
                  </a:lnTo>
                  <a:lnTo>
                    <a:pt x="0" y="0"/>
                  </a:lnTo>
                  <a:close/>
                </a:path>
              </a:pathLst>
            </a:custGeom>
            <a:gradFill>
              <a:gsLst>
                <a:gs pos="0">
                  <a:schemeClr val="bg1">
                    <a:lumMod val="65000"/>
                  </a:schemeClr>
                </a:gs>
                <a:gs pos="50000">
                  <a:schemeClr val="tx1"/>
                </a:gs>
                <a:gs pos="100000">
                  <a:schemeClr val="tx1"/>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948061" y="675648"/>
              <a:ext cx="4058122" cy="3603518"/>
            </a:xfrm>
            <a:custGeom>
              <a:avLst/>
              <a:gdLst>
                <a:gd name="connsiteX0" fmla="*/ 0 w 4058122"/>
                <a:gd name="connsiteY0" fmla="*/ 143583 h 3627372"/>
                <a:gd name="connsiteX1" fmla="*/ 0 w 4058122"/>
                <a:gd name="connsiteY1" fmla="*/ 3385547 h 3627372"/>
                <a:gd name="connsiteX2" fmla="*/ 4058122 w 4058122"/>
                <a:gd name="connsiteY2" fmla="*/ 3627372 h 3627372"/>
                <a:gd name="connsiteX3" fmla="*/ 4058122 w 4058122"/>
                <a:gd name="connsiteY3" fmla="*/ 0 h 3627372"/>
                <a:gd name="connsiteX4" fmla="*/ 0 w 4058122"/>
                <a:gd name="connsiteY4" fmla="*/ 143583 h 3627372"/>
                <a:gd name="connsiteX0" fmla="*/ 0 w 4058122"/>
                <a:gd name="connsiteY0" fmla="*/ 111778 h 3595567"/>
                <a:gd name="connsiteX1" fmla="*/ 0 w 4058122"/>
                <a:gd name="connsiteY1" fmla="*/ 3353742 h 3595567"/>
                <a:gd name="connsiteX2" fmla="*/ 4058122 w 4058122"/>
                <a:gd name="connsiteY2" fmla="*/ 3595567 h 3595567"/>
                <a:gd name="connsiteX3" fmla="*/ 4058122 w 4058122"/>
                <a:gd name="connsiteY3" fmla="*/ 0 h 3595567"/>
                <a:gd name="connsiteX4" fmla="*/ 0 w 4058122"/>
                <a:gd name="connsiteY4" fmla="*/ 111778 h 3595567"/>
                <a:gd name="connsiteX0" fmla="*/ 0 w 4058122"/>
                <a:gd name="connsiteY0" fmla="*/ 119729 h 3603518"/>
                <a:gd name="connsiteX1" fmla="*/ 0 w 4058122"/>
                <a:gd name="connsiteY1" fmla="*/ 3361693 h 3603518"/>
                <a:gd name="connsiteX2" fmla="*/ 4058122 w 4058122"/>
                <a:gd name="connsiteY2" fmla="*/ 3603518 h 3603518"/>
                <a:gd name="connsiteX3" fmla="*/ 4058122 w 4058122"/>
                <a:gd name="connsiteY3" fmla="*/ 0 h 3603518"/>
                <a:gd name="connsiteX4" fmla="*/ 0 w 4058122"/>
                <a:gd name="connsiteY4" fmla="*/ 119729 h 360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22" h="3603518">
                  <a:moveTo>
                    <a:pt x="0" y="119729"/>
                  </a:moveTo>
                  <a:lnTo>
                    <a:pt x="0" y="3361693"/>
                  </a:lnTo>
                  <a:lnTo>
                    <a:pt x="4058122" y="3603518"/>
                  </a:lnTo>
                  <a:lnTo>
                    <a:pt x="4058122" y="0"/>
                  </a:lnTo>
                  <a:lnTo>
                    <a:pt x="0" y="119729"/>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1" name="Freeform 220"/>
            <p:cNvSpPr/>
            <p:nvPr/>
          </p:nvSpPr>
          <p:spPr>
            <a:xfrm>
              <a:off x="939760" y="4042627"/>
              <a:ext cx="4058865" cy="810873"/>
            </a:xfrm>
            <a:custGeom>
              <a:avLst/>
              <a:gdLst>
                <a:gd name="connsiteX0" fmla="*/ 0 w 4043008"/>
                <a:gd name="connsiteY0" fmla="*/ 0 h 831273"/>
                <a:gd name="connsiteX1" fmla="*/ 4043008 w 4043008"/>
                <a:gd name="connsiteY1" fmla="*/ 234268 h 831273"/>
                <a:gd name="connsiteX2" fmla="*/ 4043008 w 4043008"/>
                <a:gd name="connsiteY2" fmla="*/ 831273 h 831273"/>
                <a:gd name="connsiteX3" fmla="*/ 30228 w 4043008"/>
                <a:gd name="connsiteY3" fmla="*/ 536549 h 831273"/>
                <a:gd name="connsiteX4" fmla="*/ 0 w 4043008"/>
                <a:gd name="connsiteY4" fmla="*/ 0 h 831273"/>
                <a:gd name="connsiteX0" fmla="*/ 22672 w 4065680"/>
                <a:gd name="connsiteY0" fmla="*/ 0 h 831273"/>
                <a:gd name="connsiteX1" fmla="*/ 4065680 w 4065680"/>
                <a:gd name="connsiteY1" fmla="*/ 234268 h 831273"/>
                <a:gd name="connsiteX2" fmla="*/ 4065680 w 4065680"/>
                <a:gd name="connsiteY2" fmla="*/ 831273 h 831273"/>
                <a:gd name="connsiteX3" fmla="*/ 0 w 4065680"/>
                <a:gd name="connsiteY3" fmla="*/ 521435 h 831273"/>
                <a:gd name="connsiteX4" fmla="*/ 22672 w 4065680"/>
                <a:gd name="connsiteY4" fmla="*/ 0 h 831273"/>
                <a:gd name="connsiteX0" fmla="*/ 7558 w 4050566"/>
                <a:gd name="connsiteY0" fmla="*/ 0 h 831273"/>
                <a:gd name="connsiteX1" fmla="*/ 4050566 w 4050566"/>
                <a:gd name="connsiteY1" fmla="*/ 234268 h 831273"/>
                <a:gd name="connsiteX2" fmla="*/ 4050566 w 4050566"/>
                <a:gd name="connsiteY2" fmla="*/ 831273 h 831273"/>
                <a:gd name="connsiteX3" fmla="*/ 0 w 4050566"/>
                <a:gd name="connsiteY3" fmla="*/ 521435 h 831273"/>
                <a:gd name="connsiteX4" fmla="*/ 7558 w 4050566"/>
                <a:gd name="connsiteY4" fmla="*/ 0 h 831273"/>
                <a:gd name="connsiteX0" fmla="*/ 7558 w 4050566"/>
                <a:gd name="connsiteY0" fmla="*/ 0 h 793488"/>
                <a:gd name="connsiteX1" fmla="*/ 4050566 w 4050566"/>
                <a:gd name="connsiteY1" fmla="*/ 234268 h 793488"/>
                <a:gd name="connsiteX2" fmla="*/ 4050566 w 4050566"/>
                <a:gd name="connsiteY2" fmla="*/ 793488 h 793488"/>
                <a:gd name="connsiteX3" fmla="*/ 0 w 4050566"/>
                <a:gd name="connsiteY3" fmla="*/ 521435 h 793488"/>
                <a:gd name="connsiteX4" fmla="*/ 7558 w 4050566"/>
                <a:gd name="connsiteY4" fmla="*/ 0 h 793488"/>
                <a:gd name="connsiteX0" fmla="*/ 7558 w 4050566"/>
                <a:gd name="connsiteY0" fmla="*/ 0 h 816159"/>
                <a:gd name="connsiteX1" fmla="*/ 4050566 w 4050566"/>
                <a:gd name="connsiteY1" fmla="*/ 234268 h 816159"/>
                <a:gd name="connsiteX2" fmla="*/ 4050566 w 4050566"/>
                <a:gd name="connsiteY2" fmla="*/ 816159 h 816159"/>
                <a:gd name="connsiteX3" fmla="*/ 0 w 4050566"/>
                <a:gd name="connsiteY3" fmla="*/ 521435 h 816159"/>
                <a:gd name="connsiteX4" fmla="*/ 7558 w 4050566"/>
                <a:gd name="connsiteY4" fmla="*/ 0 h 816159"/>
                <a:gd name="connsiteX0" fmla="*/ 0 w 4058865"/>
                <a:gd name="connsiteY0" fmla="*/ 0 h 810873"/>
                <a:gd name="connsiteX1" fmla="*/ 4058865 w 4058865"/>
                <a:gd name="connsiteY1" fmla="*/ 228982 h 810873"/>
                <a:gd name="connsiteX2" fmla="*/ 4058865 w 4058865"/>
                <a:gd name="connsiteY2" fmla="*/ 810873 h 810873"/>
                <a:gd name="connsiteX3" fmla="*/ 8299 w 4058865"/>
                <a:gd name="connsiteY3" fmla="*/ 516149 h 810873"/>
                <a:gd name="connsiteX4" fmla="*/ 0 w 4058865"/>
                <a:gd name="connsiteY4" fmla="*/ 0 h 81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65" h="810873">
                  <a:moveTo>
                    <a:pt x="0" y="0"/>
                  </a:moveTo>
                  <a:lnTo>
                    <a:pt x="4058865" y="228982"/>
                  </a:lnTo>
                  <a:lnTo>
                    <a:pt x="4058865" y="810873"/>
                  </a:lnTo>
                  <a:lnTo>
                    <a:pt x="8299" y="516149"/>
                  </a:lnTo>
                  <a:lnTo>
                    <a:pt x="0" y="0"/>
                  </a:lnTo>
                  <a:close/>
                </a:path>
              </a:pathLst>
            </a:custGeom>
            <a:gradFill flip="none" rotWithShape="1">
              <a:gsLst>
                <a:gs pos="0">
                  <a:schemeClr val="tx1"/>
                </a:gs>
                <a:gs pos="50000">
                  <a:schemeClr val="tx1"/>
                </a:gs>
                <a:gs pos="100000">
                  <a:schemeClr val="bg1">
                    <a:lumMod val="75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22" name="Group 221"/>
            <p:cNvGrpSpPr/>
            <p:nvPr/>
          </p:nvGrpSpPr>
          <p:grpSpPr>
            <a:xfrm>
              <a:off x="1012296" y="810492"/>
              <a:ext cx="468535" cy="3181508"/>
              <a:chOff x="3264635" y="937071"/>
              <a:chExt cx="468535" cy="3181508"/>
            </a:xfrm>
          </p:grpSpPr>
          <p:sp>
            <p:nvSpPr>
              <p:cNvPr id="308" name="Freeform 30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9" name="Freeform 30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30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31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31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31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31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31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31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31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31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31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32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 name="Group 222"/>
            <p:cNvGrpSpPr/>
            <p:nvPr/>
          </p:nvGrpSpPr>
          <p:grpSpPr>
            <a:xfrm>
              <a:off x="1710061" y="810492"/>
              <a:ext cx="468535" cy="3181508"/>
              <a:chOff x="3264635" y="937071"/>
              <a:chExt cx="468535" cy="3181508"/>
            </a:xfrm>
          </p:grpSpPr>
          <p:sp>
            <p:nvSpPr>
              <p:cNvPr id="294" name="Freeform 293"/>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5" name="Freeform 294"/>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295"/>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296"/>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297"/>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298"/>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299"/>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300"/>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301"/>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02"/>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304"/>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305"/>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306"/>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4" name="Group 223"/>
            <p:cNvGrpSpPr/>
            <p:nvPr/>
          </p:nvGrpSpPr>
          <p:grpSpPr>
            <a:xfrm>
              <a:off x="2319661" y="810492"/>
              <a:ext cx="468535" cy="3181508"/>
              <a:chOff x="3264635" y="937071"/>
              <a:chExt cx="468535" cy="3181508"/>
            </a:xfrm>
          </p:grpSpPr>
          <p:sp>
            <p:nvSpPr>
              <p:cNvPr id="280" name="Freeform 279"/>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1" name="Freeform 280"/>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283"/>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289"/>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290"/>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292"/>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5" name="Group 224"/>
            <p:cNvGrpSpPr/>
            <p:nvPr/>
          </p:nvGrpSpPr>
          <p:grpSpPr>
            <a:xfrm>
              <a:off x="2973343" y="810492"/>
              <a:ext cx="468535" cy="3181508"/>
              <a:chOff x="3264635" y="937071"/>
              <a:chExt cx="468535" cy="3181508"/>
            </a:xfrm>
          </p:grpSpPr>
          <p:sp>
            <p:nvSpPr>
              <p:cNvPr id="266" name="Freeform 265"/>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7" name="Freeform 266"/>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269"/>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270"/>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271"/>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272"/>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273"/>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274"/>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277"/>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6" name="Group 225"/>
            <p:cNvGrpSpPr/>
            <p:nvPr/>
          </p:nvGrpSpPr>
          <p:grpSpPr>
            <a:xfrm>
              <a:off x="3615061" y="810492"/>
              <a:ext cx="468535" cy="3181508"/>
              <a:chOff x="3264635" y="937071"/>
              <a:chExt cx="468535" cy="3181508"/>
            </a:xfrm>
          </p:grpSpPr>
          <p:sp>
            <p:nvSpPr>
              <p:cNvPr id="252" name="Freeform 251"/>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3" name="Freeform 252"/>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 name="Group 226"/>
            <p:cNvGrpSpPr/>
            <p:nvPr/>
          </p:nvGrpSpPr>
          <p:grpSpPr>
            <a:xfrm>
              <a:off x="4300861" y="810492"/>
              <a:ext cx="468535" cy="3181508"/>
              <a:chOff x="3264635" y="937071"/>
              <a:chExt cx="468535" cy="3181508"/>
            </a:xfrm>
          </p:grpSpPr>
          <p:sp>
            <p:nvSpPr>
              <p:cNvPr id="238" name="Freeform 237"/>
              <p:cNvSpPr/>
              <p:nvPr/>
            </p:nvSpPr>
            <p:spPr>
              <a:xfrm>
                <a:off x="3264635" y="937071"/>
                <a:ext cx="468535" cy="3181508"/>
              </a:xfrm>
              <a:custGeom>
                <a:avLst/>
                <a:gdLst>
                  <a:gd name="connsiteX0" fmla="*/ 0 w 468535"/>
                  <a:gd name="connsiteY0" fmla="*/ 15114 h 3181508"/>
                  <a:gd name="connsiteX1" fmla="*/ 0 w 468535"/>
                  <a:gd name="connsiteY1" fmla="*/ 3166393 h 3181508"/>
                  <a:gd name="connsiteX2" fmla="*/ 468535 w 468535"/>
                  <a:gd name="connsiteY2" fmla="*/ 3181508 h 3181508"/>
                  <a:gd name="connsiteX3" fmla="*/ 468535 w 468535"/>
                  <a:gd name="connsiteY3" fmla="*/ 0 h 3181508"/>
                  <a:gd name="connsiteX4" fmla="*/ 0 w 468535"/>
                  <a:gd name="connsiteY4" fmla="*/ 15114 h 318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5" h="3181508">
                    <a:moveTo>
                      <a:pt x="0" y="15114"/>
                    </a:moveTo>
                    <a:lnTo>
                      <a:pt x="0" y="3166393"/>
                    </a:lnTo>
                    <a:lnTo>
                      <a:pt x="468535" y="3181508"/>
                    </a:lnTo>
                    <a:lnTo>
                      <a:pt x="468535" y="0"/>
                    </a:lnTo>
                    <a:lnTo>
                      <a:pt x="0" y="15114"/>
                    </a:lnTo>
                    <a:close/>
                  </a:path>
                </a:pathLst>
              </a:custGeom>
              <a:gradFill flip="none" rotWithShape="1">
                <a:gsLst>
                  <a:gs pos="0">
                    <a:schemeClr val="tx1">
                      <a:lumMod val="75000"/>
                      <a:lumOff val="25000"/>
                    </a:schemeClr>
                  </a:gs>
                  <a:gs pos="50000">
                    <a:schemeClr val="tx1">
                      <a:lumMod val="65000"/>
                      <a:lumOff val="35000"/>
                    </a:schemeClr>
                  </a:gs>
                  <a:gs pos="100000">
                    <a:schemeClr val="bg1">
                      <a:lumMod val="75000"/>
                    </a:schemeClr>
                  </a:gs>
                </a:gsLst>
                <a:lin ang="0" scaled="1"/>
                <a:tileRect/>
              </a:gradFill>
              <a:scene3d>
                <a:camera prst="orthographicFront"/>
                <a:lightRig rig="threePt" dir="t"/>
              </a:scene3d>
              <a:sp3d extrusionH="44450">
                <a:bevelT prst="relaxedIns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9" name="Freeform 238"/>
              <p:cNvSpPr/>
              <p:nvPr/>
            </p:nvSpPr>
            <p:spPr>
              <a:xfrm>
                <a:off x="3309977"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445689"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581400" y="989970"/>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309977"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3445689"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3581400" y="187225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320682"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3456394"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3592105" y="2594578"/>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3310291"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3446003"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3581714" y="3415773"/>
                <a:ext cx="52899" cy="453422"/>
              </a:xfrm>
              <a:custGeom>
                <a:avLst/>
                <a:gdLst>
                  <a:gd name="connsiteX0" fmla="*/ 0 w 52899"/>
                  <a:gd name="connsiteY0" fmla="*/ 0 h 453422"/>
                  <a:gd name="connsiteX1" fmla="*/ 0 w 52899"/>
                  <a:gd name="connsiteY1" fmla="*/ 453422 h 453422"/>
                  <a:gd name="connsiteX2" fmla="*/ 52899 w 52899"/>
                  <a:gd name="connsiteY2" fmla="*/ 453422 h 453422"/>
                  <a:gd name="connsiteX3" fmla="*/ 52899 w 52899"/>
                  <a:gd name="connsiteY3" fmla="*/ 0 h 453422"/>
                  <a:gd name="connsiteX4" fmla="*/ 0 w 52899"/>
                  <a:gd name="connsiteY4" fmla="*/ 0 h 45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99" h="453422">
                    <a:moveTo>
                      <a:pt x="0" y="0"/>
                    </a:moveTo>
                    <a:lnTo>
                      <a:pt x="0" y="453422"/>
                    </a:lnTo>
                    <a:lnTo>
                      <a:pt x="52899" y="453422"/>
                    </a:lnTo>
                    <a:lnTo>
                      <a:pt x="52899" y="0"/>
                    </a:lnTo>
                    <a:lnTo>
                      <a:pt x="0" y="0"/>
                    </a:lnTo>
                    <a:close/>
                  </a:path>
                </a:pathLst>
              </a:custGeom>
              <a:gradFill flip="none" rotWithShape="1">
                <a:gsLst>
                  <a:gs pos="0">
                    <a:schemeClr val="bg1">
                      <a:lumMod val="95000"/>
                    </a:schemeClr>
                  </a:gs>
                  <a:gs pos="50000">
                    <a:schemeClr val="bg1">
                      <a:lumMod val="85000"/>
                    </a:schemeClr>
                  </a:gs>
                  <a:gs pos="100000">
                    <a:schemeClr val="accent1">
                      <a:tint val="23500"/>
                      <a:satMod val="160000"/>
                    </a:schemeClr>
                  </a:gs>
                </a:gsLst>
                <a:lin ang="8100000" scaled="1"/>
                <a:tileRect/>
              </a:gradFill>
              <a:ln w="9525">
                <a:solidFill>
                  <a:schemeClr val="bg1">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3594623" y="2097074"/>
                <a:ext cx="68013" cy="989970"/>
              </a:xfrm>
              <a:custGeom>
                <a:avLst/>
                <a:gdLst>
                  <a:gd name="connsiteX0" fmla="*/ 68013 w 68013"/>
                  <a:gd name="connsiteY0" fmla="*/ 0 h 989970"/>
                  <a:gd name="connsiteX1" fmla="*/ 0 w 68013"/>
                  <a:gd name="connsiteY1" fmla="*/ 476093 h 989970"/>
                  <a:gd name="connsiteX2" fmla="*/ 68013 w 68013"/>
                  <a:gd name="connsiteY2" fmla="*/ 989970 h 989970"/>
                </a:gdLst>
                <a:ahLst/>
                <a:cxnLst>
                  <a:cxn ang="0">
                    <a:pos x="connsiteX0" y="connsiteY0"/>
                  </a:cxn>
                  <a:cxn ang="0">
                    <a:pos x="connsiteX1" y="connsiteY1"/>
                  </a:cxn>
                  <a:cxn ang="0">
                    <a:pos x="connsiteX2" y="connsiteY2"/>
                  </a:cxn>
                </a:cxnLst>
                <a:rect l="l" t="t" r="r" b="b"/>
                <a:pathLst>
                  <a:path w="68013" h="989970">
                    <a:moveTo>
                      <a:pt x="68013" y="0"/>
                    </a:moveTo>
                    <a:cubicBezTo>
                      <a:pt x="34006" y="155549"/>
                      <a:pt x="0" y="311098"/>
                      <a:pt x="0" y="476093"/>
                    </a:cubicBezTo>
                    <a:cubicBezTo>
                      <a:pt x="0" y="641088"/>
                      <a:pt x="34006" y="815529"/>
                      <a:pt x="68013" y="989970"/>
                    </a:cubicBezTo>
                  </a:path>
                </a:pathLst>
              </a:custGeom>
              <a:ln w="53975">
                <a:gradFill flip="none" rotWithShape="1">
                  <a:gsLst>
                    <a:gs pos="0">
                      <a:schemeClr val="bg2">
                        <a:lumMod val="90000"/>
                      </a:schemeClr>
                    </a:gs>
                    <a:gs pos="50000">
                      <a:schemeClr val="bg1">
                        <a:lumMod val="75000"/>
                      </a:schemeClr>
                    </a:gs>
                    <a:gs pos="100000">
                      <a:schemeClr val="accent1">
                        <a:tint val="23500"/>
                        <a:satMod val="160000"/>
                      </a:schemeClr>
                    </a:gs>
                  </a:gsLst>
                  <a:lin ang="0" scaled="1"/>
                  <a:tileRect/>
                </a:gradFill>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8" name="Freeform 227"/>
            <p:cNvSpPr/>
            <p:nvPr/>
          </p:nvSpPr>
          <p:spPr>
            <a:xfrm>
              <a:off x="2244945" y="4203596"/>
              <a:ext cx="754848" cy="408080"/>
            </a:xfrm>
            <a:custGeom>
              <a:avLst/>
              <a:gdLst>
                <a:gd name="connsiteX0" fmla="*/ 0 w 710360"/>
                <a:gd name="connsiteY0" fmla="*/ 15114 h 423194"/>
                <a:gd name="connsiteX1" fmla="*/ 0 w 710360"/>
                <a:gd name="connsiteY1" fmla="*/ 370294 h 423194"/>
                <a:gd name="connsiteX2" fmla="*/ 710360 w 710360"/>
                <a:gd name="connsiteY2" fmla="*/ 423194 h 423194"/>
                <a:gd name="connsiteX3" fmla="*/ 710360 w 710360"/>
                <a:gd name="connsiteY3" fmla="*/ 37785 h 423194"/>
                <a:gd name="connsiteX4" fmla="*/ 90684 w 710360"/>
                <a:gd name="connsiteY4" fmla="*/ 0 h 423194"/>
                <a:gd name="connsiteX0" fmla="*/ 44488 w 754848"/>
                <a:gd name="connsiteY0" fmla="*/ 0 h 408080"/>
                <a:gd name="connsiteX1" fmla="*/ 44488 w 754848"/>
                <a:gd name="connsiteY1" fmla="*/ 355180 h 408080"/>
                <a:gd name="connsiteX2" fmla="*/ 754848 w 754848"/>
                <a:gd name="connsiteY2" fmla="*/ 408080 h 408080"/>
                <a:gd name="connsiteX3" fmla="*/ 754848 w 754848"/>
                <a:gd name="connsiteY3" fmla="*/ 22671 h 408080"/>
                <a:gd name="connsiteX4" fmla="*/ 0 w 754848"/>
                <a:gd name="connsiteY4" fmla="*/ 789 h 4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48" h="408080">
                  <a:moveTo>
                    <a:pt x="44488" y="0"/>
                  </a:moveTo>
                  <a:lnTo>
                    <a:pt x="44488" y="355180"/>
                  </a:lnTo>
                  <a:lnTo>
                    <a:pt x="754848" y="408080"/>
                  </a:lnTo>
                  <a:lnTo>
                    <a:pt x="754848" y="22671"/>
                  </a:lnTo>
                  <a:lnTo>
                    <a:pt x="0" y="789"/>
                  </a:lnTo>
                </a:path>
              </a:pathLst>
            </a:custGeom>
            <a:gradFill>
              <a:gsLst>
                <a:gs pos="0">
                  <a:srgbClr val="EDF2E2"/>
                </a:gs>
                <a:gs pos="50000">
                  <a:srgbClr val="92D050"/>
                </a:gs>
                <a:gs pos="100000">
                  <a:srgbClr val="E3ECD0"/>
                </a:gs>
              </a:gsLst>
              <a:lin ang="0" scaled="1"/>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1095423" y="4143140"/>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Freeform 229"/>
            <p:cNvSpPr/>
            <p:nvPr/>
          </p:nvSpPr>
          <p:spPr>
            <a:xfrm>
              <a:off x="1405261" y="4196039"/>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1694001" y="4180923"/>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2003839" y="4233822"/>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133575" y="4279166"/>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3443413" y="4332065"/>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945049" y="4316952"/>
              <a:ext cx="468536" cy="385408"/>
            </a:xfrm>
            <a:custGeom>
              <a:avLst/>
              <a:gdLst>
                <a:gd name="connsiteX0" fmla="*/ 0 w 468536"/>
                <a:gd name="connsiteY0" fmla="*/ 0 h 385408"/>
                <a:gd name="connsiteX1" fmla="*/ 0 w 468536"/>
                <a:gd name="connsiteY1" fmla="*/ 340066 h 385408"/>
                <a:gd name="connsiteX2" fmla="*/ 468536 w 468536"/>
                <a:gd name="connsiteY2" fmla="*/ 385408 h 385408"/>
                <a:gd name="connsiteX3" fmla="*/ 468536 w 468536"/>
                <a:gd name="connsiteY3" fmla="*/ 15114 h 385408"/>
                <a:gd name="connsiteX4" fmla="*/ 68013 w 468536"/>
                <a:gd name="connsiteY4" fmla="*/ 7557 h 38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36" h="385408">
                  <a:moveTo>
                    <a:pt x="0" y="0"/>
                  </a:moveTo>
                  <a:lnTo>
                    <a:pt x="0" y="340066"/>
                  </a:lnTo>
                  <a:lnTo>
                    <a:pt x="468536" y="385408"/>
                  </a:lnTo>
                  <a:lnTo>
                    <a:pt x="468536" y="15114"/>
                  </a:lnTo>
                  <a:lnTo>
                    <a:pt x="68013" y="7557"/>
                  </a:lnTo>
                </a:path>
              </a:pathLst>
            </a:custGeom>
            <a:gradFill flip="none" rotWithShape="1">
              <a:gsLst>
                <a:gs pos="0">
                  <a:schemeClr val="tx1">
                    <a:lumMod val="50000"/>
                    <a:lumOff val="50000"/>
                  </a:schemeClr>
                </a:gs>
                <a:gs pos="50000">
                  <a:schemeClr val="bg1">
                    <a:lumMod val="85000"/>
                  </a:schemeClr>
                </a:gs>
                <a:gs pos="100000">
                  <a:schemeClr val="accent1">
                    <a:tint val="23500"/>
                    <a:satMod val="160000"/>
                  </a:schemeClr>
                </a:gs>
              </a:gsLst>
              <a:lin ang="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235"/>
            <p:cNvSpPr/>
            <p:nvPr/>
          </p:nvSpPr>
          <p:spPr>
            <a:xfrm>
              <a:off x="4254887" y="4369851"/>
              <a:ext cx="111408" cy="120913"/>
            </a:xfrm>
            <a:custGeom>
              <a:avLst/>
              <a:gdLst>
                <a:gd name="connsiteX0" fmla="*/ 0 w 105798"/>
                <a:gd name="connsiteY0" fmla="*/ 0 h 120913"/>
                <a:gd name="connsiteX1" fmla="*/ 0 w 105798"/>
                <a:gd name="connsiteY1" fmla="*/ 105799 h 120913"/>
                <a:gd name="connsiteX2" fmla="*/ 105798 w 105798"/>
                <a:gd name="connsiteY2" fmla="*/ 120913 h 120913"/>
                <a:gd name="connsiteX3" fmla="*/ 105798 w 105798"/>
                <a:gd name="connsiteY3" fmla="*/ 22671 h 120913"/>
                <a:gd name="connsiteX4" fmla="*/ 0 w 105798"/>
                <a:gd name="connsiteY4" fmla="*/ 0 h 120913"/>
                <a:gd name="connsiteX0" fmla="*/ 0 w 111408"/>
                <a:gd name="connsiteY0" fmla="*/ 0 h 120913"/>
                <a:gd name="connsiteX1" fmla="*/ 0 w 111408"/>
                <a:gd name="connsiteY1" fmla="*/ 105799 h 120913"/>
                <a:gd name="connsiteX2" fmla="*/ 105798 w 111408"/>
                <a:gd name="connsiteY2" fmla="*/ 120913 h 120913"/>
                <a:gd name="connsiteX3" fmla="*/ 111408 w 111408"/>
                <a:gd name="connsiteY3" fmla="*/ 232 h 120913"/>
                <a:gd name="connsiteX4" fmla="*/ 0 w 111408"/>
                <a:gd name="connsiteY4" fmla="*/ 0 h 12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08" h="120913">
                  <a:moveTo>
                    <a:pt x="0" y="0"/>
                  </a:moveTo>
                  <a:lnTo>
                    <a:pt x="0" y="105799"/>
                  </a:lnTo>
                  <a:lnTo>
                    <a:pt x="105798" y="120913"/>
                  </a:lnTo>
                  <a:lnTo>
                    <a:pt x="111408" y="232"/>
                  </a:lnTo>
                  <a:lnTo>
                    <a:pt x="0" y="0"/>
                  </a:lnTo>
                  <a:close/>
                </a:path>
              </a:pathLst>
            </a:custGeom>
            <a:gradFill>
              <a:gsLst>
                <a:gs pos="0">
                  <a:schemeClr val="accent2"/>
                </a:gs>
                <a:gs pos="73000">
                  <a:schemeClr val="bg1">
                    <a:lumMod val="85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5562600" y="1268322"/>
              <a:ext cx="634790" cy="581891"/>
            </a:xfrm>
            <a:custGeom>
              <a:avLst/>
              <a:gdLst>
                <a:gd name="connsiteX0" fmla="*/ 0 w 619676"/>
                <a:gd name="connsiteY0" fmla="*/ 7557 h 559220"/>
                <a:gd name="connsiteX1" fmla="*/ 0 w 619676"/>
                <a:gd name="connsiteY1" fmla="*/ 506321 h 559220"/>
                <a:gd name="connsiteX2" fmla="*/ 619676 w 619676"/>
                <a:gd name="connsiteY2" fmla="*/ 559220 h 559220"/>
                <a:gd name="connsiteX3" fmla="*/ 619676 w 619676"/>
                <a:gd name="connsiteY3" fmla="*/ 0 h 559220"/>
                <a:gd name="connsiteX4" fmla="*/ 0 w 619676"/>
                <a:gd name="connsiteY4" fmla="*/ 7557 h 559220"/>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68014 h 551663"/>
                <a:gd name="connsiteX4" fmla="*/ 0 w 634790"/>
                <a:gd name="connsiteY4" fmla="*/ 0 h 551663"/>
                <a:gd name="connsiteX0" fmla="*/ 0 w 634790"/>
                <a:gd name="connsiteY0" fmla="*/ 0 h 551663"/>
                <a:gd name="connsiteX1" fmla="*/ 0 w 634790"/>
                <a:gd name="connsiteY1" fmla="*/ 498764 h 551663"/>
                <a:gd name="connsiteX2" fmla="*/ 619676 w 634790"/>
                <a:gd name="connsiteY2" fmla="*/ 551663 h 551663"/>
                <a:gd name="connsiteX3" fmla="*/ 634790 w 634790"/>
                <a:gd name="connsiteY3" fmla="*/ 90685 h 551663"/>
                <a:gd name="connsiteX4" fmla="*/ 0 w 634790"/>
                <a:gd name="connsiteY4" fmla="*/ 0 h 551663"/>
                <a:gd name="connsiteX0" fmla="*/ 0 w 634790"/>
                <a:gd name="connsiteY0" fmla="*/ 0 h 581891"/>
                <a:gd name="connsiteX1" fmla="*/ 0 w 634790"/>
                <a:gd name="connsiteY1" fmla="*/ 498764 h 581891"/>
                <a:gd name="connsiteX2" fmla="*/ 619676 w 634790"/>
                <a:gd name="connsiteY2" fmla="*/ 581891 h 581891"/>
                <a:gd name="connsiteX3" fmla="*/ 634790 w 634790"/>
                <a:gd name="connsiteY3" fmla="*/ 90685 h 581891"/>
                <a:gd name="connsiteX4" fmla="*/ 0 w 634790"/>
                <a:gd name="connsiteY4" fmla="*/ 0 h 581891"/>
                <a:gd name="connsiteX0" fmla="*/ 0 w 634790"/>
                <a:gd name="connsiteY0" fmla="*/ 0 h 612119"/>
                <a:gd name="connsiteX1" fmla="*/ 0 w 634790"/>
                <a:gd name="connsiteY1" fmla="*/ 498764 h 612119"/>
                <a:gd name="connsiteX2" fmla="*/ 619676 w 634790"/>
                <a:gd name="connsiteY2" fmla="*/ 612119 h 612119"/>
                <a:gd name="connsiteX3" fmla="*/ 634790 w 634790"/>
                <a:gd name="connsiteY3" fmla="*/ 90685 h 612119"/>
                <a:gd name="connsiteX4" fmla="*/ 0 w 634790"/>
                <a:gd name="connsiteY4" fmla="*/ 0 h 612119"/>
                <a:gd name="connsiteX0" fmla="*/ 0 w 634790"/>
                <a:gd name="connsiteY0" fmla="*/ 0 h 581891"/>
                <a:gd name="connsiteX1" fmla="*/ 0 w 634790"/>
                <a:gd name="connsiteY1" fmla="*/ 498764 h 581891"/>
                <a:gd name="connsiteX2" fmla="*/ 627233 w 634790"/>
                <a:gd name="connsiteY2" fmla="*/ 581891 h 581891"/>
                <a:gd name="connsiteX3" fmla="*/ 634790 w 634790"/>
                <a:gd name="connsiteY3" fmla="*/ 90685 h 581891"/>
                <a:gd name="connsiteX4" fmla="*/ 0 w 634790"/>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90" h="581891">
                  <a:moveTo>
                    <a:pt x="0" y="0"/>
                  </a:moveTo>
                  <a:lnTo>
                    <a:pt x="0" y="498764"/>
                  </a:lnTo>
                  <a:lnTo>
                    <a:pt x="627233" y="581891"/>
                  </a:lnTo>
                  <a:lnTo>
                    <a:pt x="634790" y="90685"/>
                  </a:lnTo>
                  <a:lnTo>
                    <a:pt x="0" y="0"/>
                  </a:lnTo>
                  <a:close/>
                </a:path>
              </a:pathLst>
            </a:custGeom>
            <a:solidFill>
              <a:schemeClr val="accent1">
                <a:alpha val="63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364" name="Picture 4" descr="C:\Users\JPost\AppData\Local\Microsoft\Windows\Temporary Internet Files\Content.IE5\MLBU7S1O\MP9004389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7916" y="3489584"/>
            <a:ext cx="1892231" cy="2838347"/>
          </a:xfrm>
          <a:prstGeom prst="rect">
            <a:avLst/>
          </a:prstGeom>
          <a:noFill/>
          <a:extLst>
            <a:ext uri="{909E8E84-426E-40DD-AFC4-6F175D3DCCD1}">
              <a14:hiddenFill xmlns:a14="http://schemas.microsoft.com/office/drawing/2010/main">
                <a:solidFill>
                  <a:srgbClr val="FFFFFF"/>
                </a:solidFill>
              </a14:hiddenFill>
            </a:ext>
          </a:extLst>
        </p:spPr>
      </p:pic>
      <p:sp>
        <p:nvSpPr>
          <p:cNvPr id="323" name="TextBox 322"/>
          <p:cNvSpPr txBox="1"/>
          <p:nvPr/>
        </p:nvSpPr>
        <p:spPr>
          <a:xfrm>
            <a:off x="3313589" y="4908757"/>
            <a:ext cx="1415772" cy="923330"/>
          </a:xfrm>
          <a:prstGeom prst="rect">
            <a:avLst/>
          </a:prstGeom>
          <a:noFill/>
        </p:spPr>
        <p:txBody>
          <a:bodyPr wrap="none" rtlCol="0">
            <a:spAutoFit/>
          </a:bodyPr>
          <a:lstStyle/>
          <a:p>
            <a:r>
              <a:rPr lang="en-US" sz="1800" dirty="0" smtClean="0"/>
              <a:t>Display</a:t>
            </a:r>
          </a:p>
          <a:p>
            <a:r>
              <a:rPr lang="en-US" sz="1800" dirty="0" smtClean="0"/>
              <a:t>  browser</a:t>
            </a:r>
          </a:p>
          <a:p>
            <a:r>
              <a:rPr lang="en-US" sz="1800" dirty="0"/>
              <a:t> </a:t>
            </a:r>
            <a:r>
              <a:rPr lang="en-US" sz="1800" dirty="0" smtClean="0"/>
              <a:t> application</a:t>
            </a:r>
            <a:endParaRPr lang="en-US" sz="1800" dirty="0"/>
          </a:p>
        </p:txBody>
      </p:sp>
      <p:sp>
        <p:nvSpPr>
          <p:cNvPr id="324" name="TextBox 323"/>
          <p:cNvSpPr txBox="1"/>
          <p:nvPr/>
        </p:nvSpPr>
        <p:spPr>
          <a:xfrm>
            <a:off x="1844958" y="3097698"/>
            <a:ext cx="1826141" cy="369332"/>
          </a:xfrm>
          <a:prstGeom prst="rect">
            <a:avLst/>
          </a:prstGeom>
          <a:noFill/>
        </p:spPr>
        <p:txBody>
          <a:bodyPr wrap="none" rtlCol="0">
            <a:spAutoFit/>
          </a:bodyPr>
          <a:lstStyle/>
          <a:p>
            <a:r>
              <a:rPr lang="en-US" sz="1800" dirty="0" smtClean="0"/>
              <a:t>Server and data</a:t>
            </a:r>
            <a:endParaRPr lang="en-US" sz="1800" dirty="0"/>
          </a:p>
        </p:txBody>
      </p:sp>
      <p:sp>
        <p:nvSpPr>
          <p:cNvPr id="325" name="Freeform 324"/>
          <p:cNvSpPr/>
          <p:nvPr/>
        </p:nvSpPr>
        <p:spPr>
          <a:xfrm>
            <a:off x="3608614" y="2896742"/>
            <a:ext cx="1730829" cy="2227283"/>
          </a:xfrm>
          <a:custGeom>
            <a:avLst/>
            <a:gdLst>
              <a:gd name="connsiteX0" fmla="*/ 0 w 1730829"/>
              <a:gd name="connsiteY0" fmla="*/ 9744 h 2227283"/>
              <a:gd name="connsiteX1" fmla="*/ 849086 w 1730829"/>
              <a:gd name="connsiteY1" fmla="*/ 75058 h 2227283"/>
              <a:gd name="connsiteX2" fmla="*/ 179615 w 1730829"/>
              <a:gd name="connsiteY2" fmla="*/ 564915 h 2227283"/>
              <a:gd name="connsiteX3" fmla="*/ 1143000 w 1730829"/>
              <a:gd name="connsiteY3" fmla="*/ 760858 h 2227283"/>
              <a:gd name="connsiteX4" fmla="*/ 751115 w 1730829"/>
              <a:gd name="connsiteY4" fmla="*/ 1446658 h 2227283"/>
              <a:gd name="connsiteX5" fmla="*/ 1534886 w 1730829"/>
              <a:gd name="connsiteY5" fmla="*/ 1577287 h 2227283"/>
              <a:gd name="connsiteX6" fmla="*/ 1404257 w 1730829"/>
              <a:gd name="connsiteY6" fmla="*/ 2165115 h 2227283"/>
              <a:gd name="connsiteX7" fmla="*/ 1730829 w 1730829"/>
              <a:gd name="connsiteY7" fmla="*/ 2181444 h 22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829" h="2227283">
                <a:moveTo>
                  <a:pt x="0" y="9744"/>
                </a:moveTo>
                <a:cubicBezTo>
                  <a:pt x="409575" y="-3863"/>
                  <a:pt x="819150" y="-17470"/>
                  <a:pt x="849086" y="75058"/>
                </a:cubicBezTo>
                <a:cubicBezTo>
                  <a:pt x="879022" y="167586"/>
                  <a:pt x="130629" y="450615"/>
                  <a:pt x="179615" y="564915"/>
                </a:cubicBezTo>
                <a:cubicBezTo>
                  <a:pt x="228601" y="679215"/>
                  <a:pt x="1047750" y="613901"/>
                  <a:pt x="1143000" y="760858"/>
                </a:cubicBezTo>
                <a:cubicBezTo>
                  <a:pt x="1238250" y="907815"/>
                  <a:pt x="685801" y="1310587"/>
                  <a:pt x="751115" y="1446658"/>
                </a:cubicBezTo>
                <a:cubicBezTo>
                  <a:pt x="816429" y="1582729"/>
                  <a:pt x="1426029" y="1457544"/>
                  <a:pt x="1534886" y="1577287"/>
                </a:cubicBezTo>
                <a:cubicBezTo>
                  <a:pt x="1643743" y="1697030"/>
                  <a:pt x="1371600" y="2064422"/>
                  <a:pt x="1404257" y="2165115"/>
                </a:cubicBezTo>
                <a:cubicBezTo>
                  <a:pt x="1436914" y="2265808"/>
                  <a:pt x="1583871" y="2223626"/>
                  <a:pt x="1730829" y="2181444"/>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50447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Google Docs</a:t>
            </a:r>
            <a:endParaRPr lang="en-US" dirty="0"/>
          </a:p>
        </p:txBody>
      </p:sp>
      <p:sp>
        <p:nvSpPr>
          <p:cNvPr id="109" name="TextBox 108"/>
          <p:cNvSpPr txBox="1"/>
          <p:nvPr/>
        </p:nvSpPr>
        <p:spPr>
          <a:xfrm>
            <a:off x="1143000" y="1219200"/>
            <a:ext cx="2505814" cy="3139321"/>
          </a:xfrm>
          <a:prstGeom prst="rect">
            <a:avLst/>
          </a:prstGeom>
          <a:noFill/>
        </p:spPr>
        <p:txBody>
          <a:bodyPr wrap="none" rtlCol="0">
            <a:spAutoFit/>
          </a:bodyPr>
          <a:lstStyle/>
          <a:p>
            <a:r>
              <a:rPr lang="en-US" sz="1800" dirty="0" smtClean="0">
                <a:hlinkClick r:id="rId2"/>
              </a:rPr>
              <a:t>http://docs.google.com</a:t>
            </a:r>
            <a:endParaRPr lang="en-US" sz="1800" dirty="0" smtClean="0"/>
          </a:p>
          <a:p>
            <a:r>
              <a:rPr lang="en-US" sz="1800" dirty="0" smtClean="0"/>
              <a:t>  Spreadsheet</a:t>
            </a:r>
          </a:p>
          <a:p>
            <a:r>
              <a:rPr lang="en-US" sz="1800" dirty="0" smtClean="0"/>
              <a:t>  Word processor</a:t>
            </a:r>
          </a:p>
          <a:p>
            <a:r>
              <a:rPr lang="en-US" sz="1800" dirty="0" smtClean="0"/>
              <a:t>  Presentation</a:t>
            </a:r>
          </a:p>
          <a:p>
            <a:r>
              <a:rPr lang="en-US" sz="1800" dirty="0"/>
              <a:t> </a:t>
            </a:r>
            <a:r>
              <a:rPr lang="en-US" sz="1800" dirty="0" smtClean="0"/>
              <a:t> Drawing</a:t>
            </a:r>
          </a:p>
          <a:p>
            <a:r>
              <a:rPr lang="en-US" sz="1800" dirty="0"/>
              <a:t> </a:t>
            </a:r>
            <a:r>
              <a:rPr lang="en-US" sz="1800" dirty="0" smtClean="0"/>
              <a:t> Form</a:t>
            </a:r>
          </a:p>
          <a:p>
            <a:endParaRPr lang="en-US" sz="1800" dirty="0"/>
          </a:p>
          <a:p>
            <a:r>
              <a:rPr lang="en-US" sz="1800" dirty="0" smtClean="0"/>
              <a:t>Free (limited space)</a:t>
            </a:r>
          </a:p>
          <a:p>
            <a:r>
              <a:rPr lang="en-US" sz="1800" dirty="0" smtClean="0"/>
              <a:t>Business Apps:</a:t>
            </a:r>
          </a:p>
          <a:p>
            <a:r>
              <a:rPr lang="en-US" sz="1800" dirty="0" smtClean="0"/>
              <a:t>$50/user/year</a:t>
            </a:r>
          </a:p>
          <a:p>
            <a:r>
              <a:rPr lang="en-US" sz="1800" dirty="0" smtClean="0"/>
              <a:t>Calendar, e-mail</a:t>
            </a:r>
            <a:endParaRPr lang="en-US" sz="18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28800"/>
            <a:ext cx="5286374" cy="397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709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Office Web Apps</a:t>
            </a:r>
            <a:endParaRPr lang="en-US" dirty="0"/>
          </a:p>
        </p:txBody>
      </p:sp>
      <p:sp>
        <p:nvSpPr>
          <p:cNvPr id="3" name="TextBox 2"/>
          <p:cNvSpPr txBox="1"/>
          <p:nvPr/>
        </p:nvSpPr>
        <p:spPr>
          <a:xfrm>
            <a:off x="1143000" y="1219200"/>
            <a:ext cx="4643259" cy="2862322"/>
          </a:xfrm>
          <a:prstGeom prst="rect">
            <a:avLst/>
          </a:prstGeom>
          <a:noFill/>
        </p:spPr>
        <p:txBody>
          <a:bodyPr wrap="none" rtlCol="0">
            <a:spAutoFit/>
          </a:bodyPr>
          <a:lstStyle/>
          <a:p>
            <a:r>
              <a:rPr lang="en-US" sz="1800" dirty="0">
                <a:hlinkClick r:id="rId2"/>
              </a:rPr>
              <a:t>http://office.microsoft.com/en-us/web-apps</a:t>
            </a:r>
            <a:r>
              <a:rPr lang="en-US" sz="1800" dirty="0" smtClean="0">
                <a:hlinkClick r:id="rId2"/>
              </a:rPr>
              <a:t>/</a:t>
            </a:r>
            <a:r>
              <a:rPr lang="en-US" sz="1800" dirty="0" smtClean="0"/>
              <a:t> </a:t>
            </a:r>
          </a:p>
          <a:p>
            <a:r>
              <a:rPr lang="en-US" sz="1800" dirty="0" smtClean="0"/>
              <a:t>  Spreadsheet</a:t>
            </a:r>
          </a:p>
          <a:p>
            <a:r>
              <a:rPr lang="en-US" sz="1800" dirty="0" smtClean="0"/>
              <a:t>  Word processor</a:t>
            </a:r>
          </a:p>
          <a:p>
            <a:r>
              <a:rPr lang="en-US" sz="1800" dirty="0" smtClean="0"/>
              <a:t>  Presentation</a:t>
            </a:r>
          </a:p>
          <a:p>
            <a:r>
              <a:rPr lang="en-US" sz="1800" dirty="0"/>
              <a:t> </a:t>
            </a:r>
            <a:r>
              <a:rPr lang="en-US" sz="1800" dirty="0" smtClean="0"/>
              <a:t> OneNote</a:t>
            </a:r>
          </a:p>
          <a:p>
            <a:endParaRPr lang="en-US" sz="1800" dirty="0"/>
          </a:p>
          <a:p>
            <a:r>
              <a:rPr lang="en-US" sz="1800" dirty="0" smtClean="0"/>
              <a:t>Free (limited space)</a:t>
            </a:r>
          </a:p>
          <a:p>
            <a:r>
              <a:rPr lang="en-US" sz="1800" dirty="0" smtClean="0"/>
              <a:t>Business Apps:</a:t>
            </a:r>
          </a:p>
          <a:p>
            <a:r>
              <a:rPr lang="en-US" sz="1800" dirty="0" smtClean="0"/>
              <a:t>$50/user/year</a:t>
            </a:r>
          </a:p>
          <a:p>
            <a:r>
              <a:rPr lang="en-US" sz="1800" dirty="0" smtClean="0"/>
              <a:t>Calendar, e-mail</a:t>
            </a:r>
            <a:endParaRPr lang="en-US" sz="18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921" y="2057399"/>
            <a:ext cx="5753279" cy="449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8001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r>
              <a:rPr lang="en-US" smtClean="0"/>
              <a:t>Technology Toolbox: Voice Input</a:t>
            </a:r>
          </a:p>
        </p:txBody>
      </p:sp>
      <p:sp>
        <p:nvSpPr>
          <p:cNvPr id="59395" name="Rectangle 6"/>
          <p:cNvSpPr>
            <a:spLocks noGrp="1" noChangeArrowheads="1"/>
          </p:cNvSpPr>
          <p:nvPr>
            <p:ph type="body" idx="1"/>
          </p:nvPr>
        </p:nvSpPr>
        <p:spPr/>
        <p:txBody>
          <a:bodyPr>
            <a:normAutofit fontScale="77500" lnSpcReduction="20000"/>
          </a:bodyPr>
          <a:lstStyle/>
          <a:p>
            <a:r>
              <a:rPr lang="en-US" smtClean="0"/>
              <a:t>Install and setup</a:t>
            </a:r>
          </a:p>
          <a:p>
            <a:pPr lvl="1"/>
            <a:r>
              <a:rPr lang="en-US" smtClean="0"/>
              <a:t>Get a decent headset microphone.</a:t>
            </a:r>
          </a:p>
          <a:p>
            <a:pPr lvl="1"/>
            <a:r>
              <a:rPr lang="en-US" smtClean="0"/>
              <a:t>Set aside time to train the system in a quiet environment.</a:t>
            </a:r>
          </a:p>
          <a:p>
            <a:pPr lvl="1"/>
            <a:r>
              <a:rPr lang="en-US" smtClean="0"/>
              <a:t>Within Word (or use the Control Panel):</a:t>
            </a:r>
          </a:p>
          <a:p>
            <a:pPr lvl="2"/>
            <a:r>
              <a:rPr lang="en-US" sz="1800" smtClean="0"/>
              <a:t>Tools/Speech.</a:t>
            </a:r>
          </a:p>
          <a:p>
            <a:pPr lvl="2"/>
            <a:r>
              <a:rPr lang="en-US" sz="1800" smtClean="0"/>
              <a:t>Follow the installation instructions.</a:t>
            </a:r>
          </a:p>
          <a:p>
            <a:pPr lvl="1"/>
            <a:r>
              <a:rPr lang="en-US" smtClean="0"/>
              <a:t>Train it by reading several stories.</a:t>
            </a:r>
          </a:p>
          <a:p>
            <a:r>
              <a:rPr lang="en-US" smtClean="0"/>
              <a:t>Using the system</a:t>
            </a:r>
          </a:p>
          <a:p>
            <a:pPr lvl="1"/>
            <a:r>
              <a:rPr lang="en-US" smtClean="0"/>
              <a:t>Dictate in complete sentences.</a:t>
            </a:r>
          </a:p>
          <a:p>
            <a:pPr lvl="1"/>
            <a:r>
              <a:rPr lang="en-US" smtClean="0"/>
              <a:t>Use the keyboard and mouse to edit.</a:t>
            </a:r>
          </a:p>
          <a:p>
            <a:pPr lvl="1"/>
            <a:r>
              <a:rPr lang="en-US" smtClean="0"/>
              <a:t>Use the toolbar to turn off the microphone to cough.</a:t>
            </a:r>
          </a:p>
          <a:p>
            <a:pPr lvl="1"/>
            <a:r>
              <a:rPr lang="en-US" smtClean="0"/>
              <a:t>Use the toolbar to switch to command mode for menus.</a:t>
            </a:r>
          </a:p>
          <a:p>
            <a:pPr lvl="2"/>
            <a:endParaRPr lang="en-US" sz="1800" smtClean="0"/>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562600"/>
            <a:ext cx="5029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6505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smtClean="0"/>
              <a:t>Technology Toolbox: Voice Input Commands</a:t>
            </a:r>
          </a:p>
        </p:txBody>
      </p:sp>
      <p:graphicFrame>
        <p:nvGraphicFramePr>
          <p:cNvPr id="206881" name="Group 33"/>
          <p:cNvGraphicFramePr>
            <a:graphicFrameLocks noGrp="1"/>
          </p:cNvGraphicFramePr>
          <p:nvPr>
            <p:ph idx="1"/>
          </p:nvPr>
        </p:nvGraphicFramePr>
        <p:xfrm>
          <a:off x="1066800" y="914400"/>
          <a:ext cx="7924800" cy="5181600"/>
        </p:xfrm>
        <a:graphic>
          <a:graphicData uri="http://schemas.openxmlformats.org/drawingml/2006/table">
            <a:tbl>
              <a:tblPr/>
              <a:tblGrid>
                <a:gridCol w="3128963"/>
                <a:gridCol w="4795837"/>
              </a:tblGrid>
              <a:tr h="4826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Command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Character/Result</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6990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period or dot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comma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new line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new paragraph</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open paren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close paren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force num, pause, digits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spell it or spelling mode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microphone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correct that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scratch that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go to top</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move up</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backspace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select word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Enter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Enter twice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numbers (for several numbers in a row)</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spell out a word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turn microphone on or off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change or delete the last phrase entered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delete the last phrase entered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move to top of the document (or bottom)</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move up one line (also down, left, right)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delete one character to the left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select a word (several options/phrases)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9448020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smtClean="0"/>
              <a:t>Quick Quiz: Voice Input</a:t>
            </a:r>
          </a:p>
        </p:txBody>
      </p:sp>
      <p:sp>
        <p:nvSpPr>
          <p:cNvPr id="61443" name="Rectangle 5"/>
          <p:cNvSpPr>
            <a:spLocks noChangeArrowheads="1"/>
          </p:cNvSpPr>
          <p:nvPr/>
        </p:nvSpPr>
        <p:spPr bwMode="auto">
          <a:xfrm>
            <a:off x="1143000" y="1524000"/>
            <a:ext cx="74676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spcBef>
                <a:spcPct val="50000"/>
              </a:spcBef>
              <a:tabLst>
                <a:tab pos="457200" algn="l"/>
              </a:tabLst>
            </a:pPr>
            <a:r>
              <a:rPr lang="en-US"/>
              <a:t>Use the help system to find the commands for the following:</a:t>
            </a:r>
          </a:p>
          <a:p>
            <a:pPr>
              <a:spcBef>
                <a:spcPct val="50000"/>
              </a:spcBef>
              <a:tabLst>
                <a:tab pos="457200" algn="l"/>
              </a:tabLst>
            </a:pPr>
            <a:r>
              <a:rPr lang="en-US"/>
              <a:t>1.	!, ?, #, $</a:t>
            </a:r>
          </a:p>
          <a:p>
            <a:pPr>
              <a:spcBef>
                <a:spcPct val="50000"/>
              </a:spcBef>
              <a:tabLst>
                <a:tab pos="457200" algn="l"/>
              </a:tabLst>
            </a:pPr>
            <a:r>
              <a:rPr lang="en-US"/>
              <a:t>2.	Make a word boldface or italic.</a:t>
            </a:r>
          </a:p>
          <a:p>
            <a:pPr>
              <a:spcBef>
                <a:spcPct val="50000"/>
              </a:spcBef>
              <a:tabLst>
                <a:tab pos="457200" algn="l"/>
              </a:tabLst>
            </a:pPr>
            <a:r>
              <a:rPr lang="en-US"/>
              <a:t>3.	Print the current page.</a:t>
            </a:r>
          </a:p>
        </p:txBody>
      </p:sp>
    </p:spTree>
    <p:extLst>
      <p:ext uri="{BB962C8B-B14F-4D97-AF65-F5344CB8AC3E}">
        <p14:creationId xmlns:p14="http://schemas.microsoft.com/office/powerpoint/2010/main" val="2818907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lstStyle/>
          <a:p>
            <a:r>
              <a:rPr lang="en-US" smtClean="0"/>
              <a:t>Computing History</a:t>
            </a:r>
          </a:p>
        </p:txBody>
      </p:sp>
      <p:sp>
        <p:nvSpPr>
          <p:cNvPr id="28675" name="Rectangle 7"/>
          <p:cNvSpPr>
            <a:spLocks noGrp="1" noChangeArrowheads="1"/>
          </p:cNvSpPr>
          <p:nvPr>
            <p:ph type="body" idx="1"/>
          </p:nvPr>
        </p:nvSpPr>
        <p:spPr>
          <a:xfrm>
            <a:off x="1435608" y="1143000"/>
            <a:ext cx="7498080" cy="5334000"/>
          </a:xfrm>
        </p:spPr>
        <p:txBody>
          <a:bodyPr>
            <a:normAutofit fontScale="85000" lnSpcReduction="20000"/>
          </a:bodyPr>
          <a:lstStyle/>
          <a:p>
            <a:r>
              <a:rPr lang="en-US" sz="1800" dirty="0" smtClean="0"/>
              <a:t>1970</a:t>
            </a:r>
          </a:p>
          <a:p>
            <a:pPr lvl="1"/>
            <a:r>
              <a:rPr lang="en-US" sz="1600" dirty="0" smtClean="0"/>
              <a:t>1970	IBM System/370 announced</a:t>
            </a:r>
          </a:p>
          <a:p>
            <a:pPr lvl="1"/>
            <a:r>
              <a:rPr lang="en-US" sz="1600" dirty="0" smtClean="0"/>
              <a:t>1975	MITS Altair 8800: micro kit</a:t>
            </a:r>
          </a:p>
          <a:p>
            <a:pPr lvl="1"/>
            <a:r>
              <a:rPr lang="en-US" sz="1600" dirty="0" smtClean="0"/>
              <a:t>1976	Cray I shipped supercomputer</a:t>
            </a:r>
          </a:p>
          <a:p>
            <a:pPr lvl="1"/>
            <a:r>
              <a:rPr lang="en-US" sz="1600" dirty="0" smtClean="0"/>
              <a:t>1978	TRS-80/I, Apple II introduced</a:t>
            </a:r>
          </a:p>
          <a:p>
            <a:r>
              <a:rPr lang="en-US" sz="1800" dirty="0" smtClean="0"/>
              <a:t>1980</a:t>
            </a:r>
          </a:p>
          <a:p>
            <a:pPr lvl="1"/>
            <a:r>
              <a:rPr lang="en-US" sz="1600" dirty="0" smtClean="0"/>
              <a:t>1982	IBM Personal Computer</a:t>
            </a:r>
          </a:p>
          <a:p>
            <a:pPr lvl="1"/>
            <a:r>
              <a:rPr lang="en-US" sz="1600" dirty="0" smtClean="0"/>
              <a:t>1984	Apple Macintosh</a:t>
            </a:r>
          </a:p>
          <a:p>
            <a:pPr lvl="1"/>
            <a:r>
              <a:rPr lang="en-US" sz="1600" dirty="0" smtClean="0"/>
              <a:t>1988	32 bit microprocessors (I486 &amp; M 68040)</a:t>
            </a:r>
          </a:p>
          <a:p>
            <a:pPr lvl="1"/>
            <a:r>
              <a:rPr lang="en-US" sz="1600" dirty="0" smtClean="0"/>
              <a:t>1989	RISC processors, LANs</a:t>
            </a:r>
          </a:p>
          <a:p>
            <a:r>
              <a:rPr lang="en-US" sz="1800" dirty="0" smtClean="0"/>
              <a:t>1990                 </a:t>
            </a:r>
          </a:p>
          <a:p>
            <a:pPr lvl="1"/>
            <a:r>
              <a:rPr lang="en-US" sz="1600" dirty="0" smtClean="0"/>
              <a:t>Rapidly declining cost of small computers</a:t>
            </a:r>
          </a:p>
          <a:p>
            <a:pPr lvl="1"/>
            <a:r>
              <a:rPr lang="en-US" sz="1600" dirty="0" smtClean="0"/>
              <a:t>Software integration</a:t>
            </a:r>
          </a:p>
          <a:p>
            <a:pPr lvl="1"/>
            <a:r>
              <a:rPr lang="en-US" sz="1600" dirty="0" smtClean="0"/>
              <a:t>The Internet expansion, Web browsers</a:t>
            </a:r>
          </a:p>
          <a:p>
            <a:r>
              <a:rPr lang="en-US" sz="1800" dirty="0" smtClean="0"/>
              <a:t>2000 </a:t>
            </a:r>
          </a:p>
          <a:p>
            <a:pPr lvl="1"/>
            <a:r>
              <a:rPr lang="en-US" sz="1600" dirty="0" smtClean="0"/>
              <a:t>Ubiquitous computing</a:t>
            </a:r>
          </a:p>
          <a:p>
            <a:pPr lvl="1"/>
            <a:r>
              <a:rPr lang="en-US" sz="1600" dirty="0" smtClean="0"/>
              <a:t>Web 2.0 (interactive) and Social Networks</a:t>
            </a:r>
          </a:p>
          <a:p>
            <a:pPr lvl="1"/>
            <a:r>
              <a:rPr lang="en-US" sz="1600" dirty="0" smtClean="0"/>
              <a:t>Cell phones and mobile computing</a:t>
            </a:r>
          </a:p>
          <a:p>
            <a:r>
              <a:rPr lang="en-US" sz="2000" dirty="0" smtClean="0"/>
              <a:t>2010</a:t>
            </a:r>
          </a:p>
          <a:p>
            <a:pPr lvl="1"/>
            <a:r>
              <a:rPr lang="en-US" sz="1600" dirty="0" smtClean="0"/>
              <a:t>Cloud computing?</a:t>
            </a:r>
          </a:p>
          <a:p>
            <a:pPr lvl="1"/>
            <a:r>
              <a:rPr lang="en-US" sz="1600" dirty="0" smtClean="0"/>
              <a:t>Touch and voice interfaces?</a:t>
            </a:r>
          </a:p>
        </p:txBody>
      </p:sp>
    </p:spTree>
    <p:extLst>
      <p:ext uri="{BB962C8B-B14F-4D97-AF65-F5344CB8AC3E}">
        <p14:creationId xmlns:p14="http://schemas.microsoft.com/office/powerpoint/2010/main" val="20060185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smtClean="0"/>
              <a:t>Technology Toolbox: Effective Charts</a:t>
            </a:r>
          </a:p>
        </p:txBody>
      </p:sp>
      <p:graphicFrame>
        <p:nvGraphicFramePr>
          <p:cNvPr id="182416" name="Group 144"/>
          <p:cNvGraphicFramePr>
            <a:graphicFrameLocks noGrp="1"/>
          </p:cNvGraphicFramePr>
          <p:nvPr>
            <p:ph idx="1"/>
          </p:nvPr>
        </p:nvGraphicFramePr>
        <p:xfrm>
          <a:off x="990600" y="914400"/>
          <a:ext cx="8077200" cy="5051639"/>
        </p:xfrm>
        <a:graphic>
          <a:graphicData uri="http://schemas.openxmlformats.org/drawingml/2006/table">
            <a:tbl>
              <a:tblPr/>
              <a:tblGrid>
                <a:gridCol w="1949450"/>
                <a:gridCol w="3063875"/>
                <a:gridCol w="3063875"/>
              </a:tblGrid>
              <a:tr h="417487">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Chart Type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Purpose</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rPr>
                        <a:t>Common Mistakes</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2768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Bar or Column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Show category values</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Too many series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Unreadable colors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Not zero-based</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47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Pie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Compare category percentages</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Too many observations/slices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Unreadable features/3-D</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Poorly labeled</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27689">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Line</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Show trends over time</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Too many series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Poor or missing legend</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Not zero-based</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609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Scatter</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Show relationship between two variables</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Poor choice of variables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Not zero-based</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1948287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fontScale="90000"/>
          </a:bodyPr>
          <a:lstStyle/>
          <a:p>
            <a:r>
              <a:rPr lang="en-US" smtClean="0"/>
              <a:t>Technology Toolbox: Effective Charts Example</a:t>
            </a:r>
          </a:p>
        </p:txBody>
      </p:sp>
      <p:graphicFrame>
        <p:nvGraphicFramePr>
          <p:cNvPr id="18434" name="Object 4"/>
          <p:cNvGraphicFramePr>
            <a:graphicFrameLocks noGrp="1" noChangeAspect="1"/>
          </p:cNvGraphicFramePr>
          <p:nvPr>
            <p:ph idx="1"/>
            <p:extLst>
              <p:ext uri="{D42A27DB-BD31-4B8C-83A1-F6EECF244321}">
                <p14:modId xmlns:p14="http://schemas.microsoft.com/office/powerpoint/2010/main" val="896316005"/>
              </p:ext>
            </p:extLst>
          </p:nvPr>
        </p:nvGraphicFramePr>
        <p:xfrm>
          <a:off x="1219200" y="1752600"/>
          <a:ext cx="7543800" cy="3633788"/>
        </p:xfrm>
        <a:graphic>
          <a:graphicData uri="http://schemas.openxmlformats.org/presentationml/2006/ole">
            <mc:AlternateContent xmlns:mc="http://schemas.openxmlformats.org/markup-compatibility/2006">
              <mc:Choice xmlns:v="urn:schemas-microsoft-com:vml" Requires="v">
                <p:oleObj spid="_x0000_s18520" name="Chart" r:id="rId3" imgW="4686506" imgH="2257425" progId="Excel.Chart.8">
                  <p:embed/>
                </p:oleObj>
              </mc:Choice>
              <mc:Fallback>
                <p:oleObj name="Chart" r:id="rId3" imgW="4686506" imgH="225742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754380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904206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Quick Quiz: Effective Charts</a:t>
            </a:r>
          </a:p>
        </p:txBody>
      </p:sp>
      <p:sp>
        <p:nvSpPr>
          <p:cNvPr id="63491" name="Rectangle 4"/>
          <p:cNvSpPr>
            <a:spLocks noChangeArrowheads="1"/>
          </p:cNvSpPr>
          <p:nvPr/>
        </p:nvSpPr>
        <p:spPr bwMode="auto">
          <a:xfrm>
            <a:off x="1143000" y="1219200"/>
            <a:ext cx="7772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457200" indent="-457200">
              <a:spcBef>
                <a:spcPct val="50000"/>
              </a:spcBef>
              <a:tabLst>
                <a:tab pos="457200" algn="l"/>
              </a:tabLst>
            </a:pPr>
            <a:r>
              <a:rPr lang="en-US"/>
              <a:t>Create the following charts:</a:t>
            </a:r>
          </a:p>
          <a:p>
            <a:pPr marL="457200" indent="-457200">
              <a:spcBef>
                <a:spcPct val="50000"/>
              </a:spcBef>
              <a:tabLst>
                <a:tab pos="457200" algn="l"/>
              </a:tabLst>
            </a:pPr>
            <a:r>
              <a:rPr lang="en-US"/>
              <a:t>1.	Use the export data form in Rolling Thunder bicycles to generate sales by state. Create a column chart and a pie chart for this data. Briefly explain why one chart is better than the other one.</a:t>
            </a:r>
          </a:p>
          <a:p>
            <a:pPr marL="457200" indent="-457200">
              <a:spcBef>
                <a:spcPct val="50000"/>
              </a:spcBef>
              <a:tabLst>
                <a:tab pos="457200" algn="l"/>
              </a:tabLst>
            </a:pPr>
            <a:r>
              <a:rPr lang="en-US"/>
              <a:t>2.	Using Bureau of Labor Statistics data, plot the unemployment rate and the hourly wage rate over three years.</a:t>
            </a:r>
          </a:p>
        </p:txBody>
      </p:sp>
      <p:sp>
        <p:nvSpPr>
          <p:cNvPr id="63492" name="Rectangle 5"/>
          <p:cNvSpPr>
            <a:spLocks noChangeArrowheads="1"/>
          </p:cNvSpPr>
          <p:nvPr/>
        </p:nvSpPr>
        <p:spPr bwMode="auto">
          <a:xfrm>
            <a:off x="2667000" y="4648200"/>
            <a:ext cx="432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a:hlinkClick r:id="rId2"/>
              </a:rPr>
              <a:t>http://data.bls.gov/cgi-bin/surveymost?ln</a:t>
            </a:r>
            <a:endParaRPr lang="en-US" sz="1800"/>
          </a:p>
          <a:p>
            <a:r>
              <a:rPr lang="en-US" sz="1800">
                <a:hlinkClick r:id="rId3"/>
              </a:rPr>
              <a:t>http://data.bls.gov/cgi-bin/surveymost?ec</a:t>
            </a:r>
            <a:endParaRPr lang="en-US" sz="1800"/>
          </a:p>
        </p:txBody>
      </p:sp>
    </p:spTree>
    <p:extLst>
      <p:ext uri="{BB962C8B-B14F-4D97-AF65-F5344CB8AC3E}">
        <p14:creationId xmlns:p14="http://schemas.microsoft.com/office/powerpoint/2010/main" val="3909303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5"/>
          <p:cNvSpPr>
            <a:spLocks noGrp="1" noChangeArrowheads="1"/>
          </p:cNvSpPr>
          <p:nvPr>
            <p:ph type="title"/>
          </p:nvPr>
        </p:nvSpPr>
        <p:spPr>
          <a:xfrm>
            <a:off x="1447800" y="76200"/>
            <a:ext cx="7498080" cy="533400"/>
          </a:xfrm>
        </p:spPr>
        <p:txBody>
          <a:bodyPr>
            <a:normAutofit fontScale="90000"/>
          </a:bodyPr>
          <a:lstStyle/>
          <a:p>
            <a:r>
              <a:rPr lang="en-US" dirty="0" smtClean="0"/>
              <a:t>Cases: Computer Industry</a:t>
            </a:r>
          </a:p>
        </p:txBody>
      </p:sp>
      <p:graphicFrame>
        <p:nvGraphicFramePr>
          <p:cNvPr id="7" name="Chart 6"/>
          <p:cNvGraphicFramePr>
            <a:graphicFrameLocks/>
          </p:cNvGraphicFramePr>
          <p:nvPr>
            <p:extLst>
              <p:ext uri="{D42A27DB-BD31-4B8C-83A1-F6EECF244321}">
                <p14:modId xmlns:p14="http://schemas.microsoft.com/office/powerpoint/2010/main" val="184633420"/>
              </p:ext>
            </p:extLst>
          </p:nvPr>
        </p:nvGraphicFramePr>
        <p:xfrm>
          <a:off x="1371600" y="609600"/>
          <a:ext cx="7315200" cy="2923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620705504"/>
              </p:ext>
            </p:extLst>
          </p:nvPr>
        </p:nvGraphicFramePr>
        <p:xfrm>
          <a:off x="1447800" y="3733800"/>
          <a:ext cx="7162800" cy="2928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4242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Binary Data: bits and Bytes</a:t>
            </a:r>
            <a:endParaRPr lang="en-US" dirty="0"/>
          </a:p>
        </p:txBody>
      </p:sp>
      <p:sp>
        <p:nvSpPr>
          <p:cNvPr id="5" name="TextBox 4"/>
          <p:cNvSpPr txBox="1"/>
          <p:nvPr/>
        </p:nvSpPr>
        <p:spPr>
          <a:xfrm>
            <a:off x="1600200" y="1371600"/>
            <a:ext cx="4634602" cy="1200329"/>
          </a:xfrm>
          <a:prstGeom prst="rect">
            <a:avLst/>
          </a:prstGeom>
          <a:noFill/>
        </p:spPr>
        <p:txBody>
          <a:bodyPr wrap="none" rtlCol="0">
            <a:spAutoFit/>
          </a:bodyPr>
          <a:lstStyle/>
          <a:p>
            <a:r>
              <a:rPr lang="en-US" dirty="0" smtClean="0"/>
              <a:t>Single bit: one or zero (on or off)</a:t>
            </a:r>
          </a:p>
          <a:p>
            <a:r>
              <a:rPr lang="en-US" dirty="0" smtClean="0"/>
              <a:t>8 bits = 1 Byte:	10101010</a:t>
            </a:r>
          </a:p>
          <a:p>
            <a:r>
              <a:rPr lang="en-US" dirty="0" smtClean="0"/>
              <a:t>1 byte holds values from 0 – 255</a:t>
            </a:r>
          </a:p>
        </p:txBody>
      </p:sp>
      <p:sp>
        <p:nvSpPr>
          <p:cNvPr id="6" name="TextBox 5"/>
          <p:cNvSpPr txBox="1"/>
          <p:nvPr/>
        </p:nvSpPr>
        <p:spPr>
          <a:xfrm>
            <a:off x="1600199" y="2710713"/>
            <a:ext cx="1771639" cy="3139321"/>
          </a:xfrm>
          <a:prstGeom prst="rect">
            <a:avLst/>
          </a:prstGeom>
          <a:noFill/>
        </p:spPr>
        <p:txBody>
          <a:bodyPr wrap="none" rtlCol="0">
            <a:spAutoFit/>
          </a:bodyPr>
          <a:lstStyle/>
          <a:p>
            <a:r>
              <a:rPr lang="en-US" sz="1800" dirty="0" smtClean="0"/>
              <a:t>2</a:t>
            </a:r>
            <a:r>
              <a:rPr lang="en-US" sz="1800" baseline="30000" dirty="0" smtClean="0"/>
              <a:t>20</a:t>
            </a:r>
            <a:r>
              <a:rPr lang="en-US" sz="1800" dirty="0" smtClean="0"/>
              <a:t> = 1,048,576</a:t>
            </a:r>
          </a:p>
          <a:p>
            <a:r>
              <a:rPr lang="en-US" sz="1800" dirty="0" smtClean="0"/>
              <a:t>2</a:t>
            </a:r>
            <a:r>
              <a:rPr lang="en-US" sz="1800" baseline="30000" dirty="0" smtClean="0"/>
              <a:t>10</a:t>
            </a:r>
            <a:r>
              <a:rPr lang="en-US" sz="1800" dirty="0" smtClean="0"/>
              <a:t> = 1024</a:t>
            </a:r>
          </a:p>
          <a:p>
            <a:r>
              <a:rPr lang="en-US" sz="1800" dirty="0" smtClean="0"/>
              <a:t>2</a:t>
            </a:r>
            <a:r>
              <a:rPr lang="en-US" sz="1800" baseline="30000" dirty="0" smtClean="0"/>
              <a:t>8</a:t>
            </a:r>
            <a:r>
              <a:rPr lang="en-US" sz="1800" dirty="0" smtClean="0"/>
              <a:t> = 256 </a:t>
            </a:r>
          </a:p>
          <a:p>
            <a:r>
              <a:rPr lang="en-US" sz="1800" dirty="0" smtClean="0"/>
              <a:t>2</a:t>
            </a:r>
            <a:r>
              <a:rPr lang="en-US" sz="1800" baseline="30000" dirty="0" smtClean="0"/>
              <a:t>7 </a:t>
            </a:r>
            <a:r>
              <a:rPr lang="en-US" sz="1800" dirty="0" smtClean="0"/>
              <a:t>= 128</a:t>
            </a:r>
          </a:p>
          <a:p>
            <a:r>
              <a:rPr lang="en-US" sz="1800" dirty="0" smtClean="0"/>
              <a:t>2</a:t>
            </a:r>
            <a:r>
              <a:rPr lang="en-US" sz="1800" baseline="30000" dirty="0" smtClean="0"/>
              <a:t>6</a:t>
            </a:r>
            <a:r>
              <a:rPr lang="en-US" sz="1800" dirty="0" smtClean="0"/>
              <a:t> = 64</a:t>
            </a:r>
          </a:p>
          <a:p>
            <a:r>
              <a:rPr lang="en-US" sz="1800" dirty="0" smtClean="0"/>
              <a:t>2</a:t>
            </a:r>
            <a:r>
              <a:rPr lang="en-US" sz="1800" baseline="30000" dirty="0" smtClean="0"/>
              <a:t>5</a:t>
            </a:r>
            <a:r>
              <a:rPr lang="en-US" sz="1800" dirty="0" smtClean="0"/>
              <a:t> = 32</a:t>
            </a:r>
          </a:p>
          <a:p>
            <a:r>
              <a:rPr lang="en-US" sz="1800" dirty="0" smtClean="0"/>
              <a:t>2</a:t>
            </a:r>
            <a:r>
              <a:rPr lang="en-US" sz="1800" baseline="30000" dirty="0" smtClean="0"/>
              <a:t>4</a:t>
            </a:r>
            <a:r>
              <a:rPr lang="en-US" sz="1800" dirty="0" smtClean="0"/>
              <a:t> = 16</a:t>
            </a:r>
          </a:p>
          <a:p>
            <a:r>
              <a:rPr lang="en-US" sz="1800" dirty="0" smtClean="0"/>
              <a:t>2</a:t>
            </a:r>
            <a:r>
              <a:rPr lang="en-US" sz="1800" baseline="30000" dirty="0" smtClean="0"/>
              <a:t>3</a:t>
            </a:r>
            <a:r>
              <a:rPr lang="en-US" sz="1800" dirty="0" smtClean="0"/>
              <a:t> = 8</a:t>
            </a:r>
          </a:p>
          <a:p>
            <a:r>
              <a:rPr lang="en-US" sz="1800" dirty="0" smtClean="0"/>
              <a:t>2</a:t>
            </a:r>
            <a:r>
              <a:rPr lang="en-US" sz="1800" baseline="30000" dirty="0" smtClean="0"/>
              <a:t>2</a:t>
            </a:r>
            <a:r>
              <a:rPr lang="en-US" sz="1800" dirty="0" smtClean="0"/>
              <a:t> = 4</a:t>
            </a:r>
          </a:p>
          <a:p>
            <a:r>
              <a:rPr lang="en-US" sz="1800" dirty="0" smtClean="0"/>
              <a:t>2</a:t>
            </a:r>
            <a:r>
              <a:rPr lang="en-US" sz="1800" baseline="30000" dirty="0" smtClean="0"/>
              <a:t>1</a:t>
            </a:r>
            <a:r>
              <a:rPr lang="en-US" sz="1800" dirty="0" smtClean="0"/>
              <a:t> = 2</a:t>
            </a:r>
          </a:p>
          <a:p>
            <a:r>
              <a:rPr lang="en-US" sz="1800" dirty="0" smtClean="0"/>
              <a:t>2</a:t>
            </a:r>
            <a:r>
              <a:rPr lang="en-US" sz="1800" baseline="30000" dirty="0" smtClean="0"/>
              <a:t>0</a:t>
            </a:r>
            <a:r>
              <a:rPr lang="en-US" sz="1800" dirty="0"/>
              <a:t> </a:t>
            </a:r>
            <a:r>
              <a:rPr lang="en-US" sz="1800" dirty="0" smtClean="0"/>
              <a:t>= 1 </a:t>
            </a:r>
            <a:endParaRPr lang="en-US" sz="1800" baseline="30000" dirty="0" smtClean="0"/>
          </a:p>
        </p:txBody>
      </p:sp>
      <p:graphicFrame>
        <p:nvGraphicFramePr>
          <p:cNvPr id="8" name="Table 7"/>
          <p:cNvGraphicFramePr>
            <a:graphicFrameLocks noGrp="1"/>
          </p:cNvGraphicFramePr>
          <p:nvPr>
            <p:extLst>
              <p:ext uri="{D42A27DB-BD31-4B8C-83A1-F6EECF244321}">
                <p14:modId xmlns:p14="http://schemas.microsoft.com/office/powerpoint/2010/main" val="4206595316"/>
              </p:ext>
            </p:extLst>
          </p:nvPr>
        </p:nvGraphicFramePr>
        <p:xfrm>
          <a:off x="3563620" y="2895600"/>
          <a:ext cx="5123180" cy="2194560"/>
        </p:xfrm>
        <a:graphic>
          <a:graphicData uri="http://schemas.openxmlformats.org/drawingml/2006/table">
            <a:tbl>
              <a:tblPr firstRow="1" bandRow="1">
                <a:tableStyleId>{5940675A-B579-460E-94D1-54222C63F5DA}</a:tableStyleId>
              </a:tblPr>
              <a:tblGrid>
                <a:gridCol w="1117600"/>
                <a:gridCol w="1117600"/>
                <a:gridCol w="2887980"/>
              </a:tblGrid>
              <a:tr h="311573">
                <a:tc>
                  <a:txBody>
                    <a:bodyPr/>
                    <a:lstStyle/>
                    <a:p>
                      <a:r>
                        <a:rPr lang="en-US" dirty="0" smtClean="0"/>
                        <a:t>Bytes</a:t>
                      </a:r>
                      <a:endParaRPr lang="en-US" dirty="0"/>
                    </a:p>
                  </a:txBody>
                  <a:tcPr/>
                </a:tc>
                <a:tc>
                  <a:txBody>
                    <a:bodyPr/>
                    <a:lstStyle/>
                    <a:p>
                      <a:r>
                        <a:rPr lang="en-US" dirty="0" smtClean="0"/>
                        <a:t>bits</a:t>
                      </a:r>
                      <a:endParaRPr lang="en-US" dirty="0"/>
                    </a:p>
                  </a:txBody>
                  <a:tcPr/>
                </a:tc>
                <a:tc>
                  <a:txBody>
                    <a:bodyPr/>
                    <a:lstStyle/>
                    <a:p>
                      <a:r>
                        <a:rPr lang="en-US" dirty="0" smtClean="0"/>
                        <a:t>Power of 2</a:t>
                      </a:r>
                      <a:endParaRPr lang="en-US" dirty="0"/>
                    </a:p>
                  </a:txBody>
                  <a:tcPr/>
                </a:tc>
              </a:tr>
              <a:tr h="311573">
                <a:tc>
                  <a:txBody>
                    <a:bodyPr/>
                    <a:lstStyle/>
                    <a:p>
                      <a:r>
                        <a:rPr lang="en-US" dirty="0" smtClean="0"/>
                        <a:t>1</a:t>
                      </a:r>
                      <a:endParaRPr lang="en-US" dirty="0"/>
                    </a:p>
                  </a:txBody>
                  <a:tcPr/>
                </a:tc>
                <a:tc>
                  <a:txBody>
                    <a:bodyPr/>
                    <a:lstStyle/>
                    <a:p>
                      <a:r>
                        <a:rPr lang="en-US" dirty="0" smtClean="0"/>
                        <a:t>8</a:t>
                      </a:r>
                      <a:endParaRPr lang="en-US" dirty="0"/>
                    </a:p>
                  </a:txBody>
                  <a:tcPr/>
                </a:tc>
                <a:tc>
                  <a:txBody>
                    <a:bodyPr/>
                    <a:lstStyle/>
                    <a:p>
                      <a:r>
                        <a:rPr lang="en-US" dirty="0" smtClean="0"/>
                        <a:t>256</a:t>
                      </a:r>
                      <a:endParaRPr lang="en-US" dirty="0"/>
                    </a:p>
                  </a:txBody>
                  <a:tcPr/>
                </a:tc>
              </a:tr>
              <a:tr h="311573">
                <a:tc>
                  <a:txBody>
                    <a:bodyPr/>
                    <a:lstStyle/>
                    <a:p>
                      <a:r>
                        <a:rPr lang="en-US" dirty="0" smtClean="0"/>
                        <a:t>2</a:t>
                      </a:r>
                      <a:endParaRPr lang="en-US" dirty="0"/>
                    </a:p>
                  </a:txBody>
                  <a:tcPr/>
                </a:tc>
                <a:tc>
                  <a:txBody>
                    <a:bodyPr/>
                    <a:lstStyle/>
                    <a:p>
                      <a:r>
                        <a:rPr lang="en-US" dirty="0" smtClean="0"/>
                        <a:t>16</a:t>
                      </a:r>
                      <a:endParaRPr lang="en-US" dirty="0"/>
                    </a:p>
                  </a:txBody>
                  <a:tcPr/>
                </a:tc>
                <a:tc>
                  <a:txBody>
                    <a:bodyPr/>
                    <a:lstStyle/>
                    <a:p>
                      <a:r>
                        <a:rPr lang="en-US" dirty="0" smtClean="0"/>
                        <a:t>65,536</a:t>
                      </a:r>
                      <a:endParaRPr lang="en-US" dirty="0"/>
                    </a:p>
                  </a:txBody>
                  <a:tcPr/>
                </a:tc>
              </a:tr>
              <a:tr h="311573">
                <a:tc>
                  <a:txBody>
                    <a:bodyPr/>
                    <a:lstStyle/>
                    <a:p>
                      <a:r>
                        <a:rPr lang="en-US" dirty="0" smtClean="0"/>
                        <a:t>3</a:t>
                      </a:r>
                      <a:endParaRPr lang="en-US" dirty="0"/>
                    </a:p>
                  </a:txBody>
                  <a:tcPr/>
                </a:tc>
                <a:tc>
                  <a:txBody>
                    <a:bodyPr/>
                    <a:lstStyle/>
                    <a:p>
                      <a:r>
                        <a:rPr lang="en-US" dirty="0" smtClean="0"/>
                        <a:t>24</a:t>
                      </a:r>
                      <a:endParaRPr lang="en-US" dirty="0"/>
                    </a:p>
                  </a:txBody>
                  <a:tcPr/>
                </a:tc>
                <a:tc>
                  <a:txBody>
                    <a:bodyPr/>
                    <a:lstStyle/>
                    <a:p>
                      <a:r>
                        <a:rPr lang="en-US" dirty="0" smtClean="0"/>
                        <a:t>16,777,216</a:t>
                      </a:r>
                      <a:endParaRPr lang="en-US" dirty="0"/>
                    </a:p>
                  </a:txBody>
                  <a:tcPr/>
                </a:tc>
              </a:tr>
              <a:tr h="311573">
                <a:tc>
                  <a:txBody>
                    <a:bodyPr/>
                    <a:lstStyle/>
                    <a:p>
                      <a:r>
                        <a:rPr lang="en-US" dirty="0" smtClean="0"/>
                        <a:t>4</a:t>
                      </a:r>
                      <a:endParaRPr lang="en-US" dirty="0"/>
                    </a:p>
                  </a:txBody>
                  <a:tcPr/>
                </a:tc>
                <a:tc>
                  <a:txBody>
                    <a:bodyPr/>
                    <a:lstStyle/>
                    <a:p>
                      <a:r>
                        <a:rPr lang="en-US" dirty="0" smtClean="0"/>
                        <a:t>32</a:t>
                      </a:r>
                      <a:endParaRPr lang="en-US" dirty="0"/>
                    </a:p>
                  </a:txBody>
                  <a:tcPr/>
                </a:tc>
                <a:tc>
                  <a:txBody>
                    <a:bodyPr/>
                    <a:lstStyle/>
                    <a:p>
                      <a:r>
                        <a:rPr lang="en-US" dirty="0" smtClean="0"/>
                        <a:t>4,294,967,296</a:t>
                      </a:r>
                      <a:endParaRPr lang="en-US" dirty="0"/>
                    </a:p>
                  </a:txBody>
                  <a:tcPr/>
                </a:tc>
              </a:tr>
              <a:tr h="311573">
                <a:tc>
                  <a:txBody>
                    <a:bodyPr/>
                    <a:lstStyle/>
                    <a:p>
                      <a:r>
                        <a:rPr lang="en-US" dirty="0" smtClean="0"/>
                        <a:t>8</a:t>
                      </a:r>
                      <a:endParaRPr lang="en-US" dirty="0"/>
                    </a:p>
                  </a:txBody>
                  <a:tcPr/>
                </a:tc>
                <a:tc>
                  <a:txBody>
                    <a:bodyPr/>
                    <a:lstStyle/>
                    <a:p>
                      <a:r>
                        <a:rPr lang="en-US" dirty="0" smtClean="0"/>
                        <a:t>64</a:t>
                      </a:r>
                      <a:endParaRPr lang="en-US" dirty="0"/>
                    </a:p>
                  </a:txBody>
                  <a:tcPr/>
                </a:tc>
                <a:tc>
                  <a:txBody>
                    <a:bodyPr/>
                    <a:lstStyle/>
                    <a:p>
                      <a:r>
                        <a:rPr lang="en-US" dirty="0" smtClean="0"/>
                        <a:t>18,446,744,073,709,551,616</a:t>
                      </a:r>
                      <a:endParaRPr lang="en-US" dirty="0"/>
                    </a:p>
                  </a:txBody>
                  <a:tcPr/>
                </a:tc>
              </a:tr>
            </a:tbl>
          </a:graphicData>
        </a:graphic>
      </p:graphicFrame>
      <p:sp>
        <p:nvSpPr>
          <p:cNvPr id="9" name="TextBox 8"/>
          <p:cNvSpPr txBox="1"/>
          <p:nvPr/>
        </p:nvSpPr>
        <p:spPr>
          <a:xfrm>
            <a:off x="3489434" y="5375701"/>
            <a:ext cx="5181600" cy="1200329"/>
          </a:xfrm>
          <a:prstGeom prst="rect">
            <a:avLst/>
          </a:prstGeom>
          <a:noFill/>
        </p:spPr>
        <p:txBody>
          <a:bodyPr wrap="square" rtlCol="0">
            <a:spAutoFit/>
          </a:bodyPr>
          <a:lstStyle/>
          <a:p>
            <a:r>
              <a:rPr lang="en-US" dirty="0" smtClean="0"/>
              <a:t>Note that 32-bit hardware/software cannot address more than 4 GB of memory. Windows 7/32 max is 3 GB.</a:t>
            </a:r>
            <a:endParaRPr lang="en-US" dirty="0"/>
          </a:p>
        </p:txBody>
      </p:sp>
    </p:spTree>
    <p:extLst>
      <p:ext uri="{BB962C8B-B14F-4D97-AF65-F5344CB8AC3E}">
        <p14:creationId xmlns:p14="http://schemas.microsoft.com/office/powerpoint/2010/main" val="2888889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Numbers (Terminology)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81496177"/>
              </p:ext>
            </p:extLst>
          </p:nvPr>
        </p:nvGraphicFramePr>
        <p:xfrm>
          <a:off x="1190685" y="1371600"/>
          <a:ext cx="6985936" cy="3606800"/>
        </p:xfrm>
        <a:graphic>
          <a:graphicData uri="http://schemas.openxmlformats.org/drawingml/2006/table">
            <a:tbl>
              <a:tblPr firstRow="1" bandRow="1">
                <a:tableStyleId>{5940675A-B579-460E-94D1-54222C63F5DA}</a:tableStyleId>
              </a:tblPr>
              <a:tblGrid>
                <a:gridCol w="749403"/>
                <a:gridCol w="1458024"/>
                <a:gridCol w="790008"/>
                <a:gridCol w="822276"/>
                <a:gridCol w="700520"/>
                <a:gridCol w="2465705"/>
              </a:tblGrid>
              <a:tr h="370840">
                <a:tc>
                  <a:txBody>
                    <a:bodyPr/>
                    <a:lstStyle/>
                    <a:p>
                      <a:r>
                        <a:rPr lang="en-US" dirty="0" smtClean="0"/>
                        <a:t>Term</a:t>
                      </a:r>
                      <a:endParaRPr lang="en-US" dirty="0"/>
                    </a:p>
                  </a:txBody>
                  <a:tcPr/>
                </a:tc>
                <a:tc>
                  <a:txBody>
                    <a:bodyPr/>
                    <a:lstStyle/>
                    <a:p>
                      <a:r>
                        <a:rPr lang="en-US" dirty="0" smtClean="0"/>
                        <a:t>Approximate</a:t>
                      </a:r>
                      <a:endParaRPr lang="en-US" dirty="0"/>
                    </a:p>
                  </a:txBody>
                  <a:tcPr/>
                </a:tc>
                <a:tc>
                  <a:txBody>
                    <a:bodyPr/>
                    <a:lstStyle/>
                    <a:p>
                      <a:r>
                        <a:rPr lang="en-US" dirty="0" smtClean="0"/>
                        <a:t>Power of 10</a:t>
                      </a:r>
                      <a:endParaRPr lang="en-US" dirty="0"/>
                    </a:p>
                  </a:txBody>
                  <a:tcPr/>
                </a:tc>
                <a:tc>
                  <a:txBody>
                    <a:bodyPr/>
                    <a:lstStyle/>
                    <a:p>
                      <a:r>
                        <a:rPr lang="en-US" dirty="0" smtClean="0"/>
                        <a:t>Power of 2</a:t>
                      </a:r>
                      <a:endParaRPr lang="en-US" dirty="0"/>
                    </a:p>
                  </a:txBody>
                  <a:tcPr/>
                </a:tc>
                <a:tc>
                  <a:txBody>
                    <a:bodyPr/>
                    <a:lstStyle/>
                    <a:p>
                      <a:r>
                        <a:rPr lang="en-US" dirty="0" smtClean="0"/>
                        <a:t>IEC term</a:t>
                      </a:r>
                      <a:endParaRPr lang="en-US" dirty="0"/>
                    </a:p>
                  </a:txBody>
                  <a:tcPr/>
                </a:tc>
                <a:tc>
                  <a:txBody>
                    <a:bodyPr/>
                    <a:lstStyle/>
                    <a:p>
                      <a:r>
                        <a:rPr lang="en-US" sz="1400" dirty="0" smtClean="0"/>
                        <a:t>Binary</a:t>
                      </a:r>
                      <a:r>
                        <a:rPr lang="en-US" sz="1400" baseline="0" dirty="0" smtClean="0"/>
                        <a:t> value</a:t>
                      </a:r>
                      <a:endParaRPr lang="en-US" sz="1400" dirty="0"/>
                    </a:p>
                  </a:txBody>
                  <a:tcPr/>
                </a:tc>
              </a:tr>
              <a:tr h="370840">
                <a:tc>
                  <a:txBody>
                    <a:bodyPr/>
                    <a:lstStyle/>
                    <a:p>
                      <a:r>
                        <a:rPr lang="en-US" dirty="0" smtClean="0"/>
                        <a:t>Kilo</a:t>
                      </a:r>
                      <a:endParaRPr lang="en-US" dirty="0"/>
                    </a:p>
                  </a:txBody>
                  <a:tcPr/>
                </a:tc>
                <a:tc>
                  <a:txBody>
                    <a:bodyPr/>
                    <a:lstStyle/>
                    <a:p>
                      <a:r>
                        <a:rPr lang="en-US" dirty="0" smtClean="0"/>
                        <a:t>Thousand</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c>
                  <a:txBody>
                    <a:bodyPr/>
                    <a:lstStyle/>
                    <a:p>
                      <a:r>
                        <a:rPr lang="en-US" dirty="0" err="1" smtClean="0"/>
                        <a:t>Kibi</a:t>
                      </a:r>
                      <a:endParaRPr lang="en-US" dirty="0"/>
                    </a:p>
                  </a:txBody>
                  <a:tcPr/>
                </a:tc>
                <a:tc>
                  <a:txBody>
                    <a:bodyPr/>
                    <a:lstStyle/>
                    <a:p>
                      <a:r>
                        <a:rPr lang="en-US" sz="1400" dirty="0" smtClean="0"/>
                        <a:t>1024</a:t>
                      </a:r>
                      <a:endParaRPr lang="en-US" sz="1400" dirty="0"/>
                    </a:p>
                  </a:txBody>
                  <a:tcPr/>
                </a:tc>
              </a:tr>
              <a:tr h="370840">
                <a:tc>
                  <a:txBody>
                    <a:bodyPr/>
                    <a:lstStyle/>
                    <a:p>
                      <a:r>
                        <a:rPr lang="en-US" dirty="0" smtClean="0"/>
                        <a:t>Mega</a:t>
                      </a:r>
                      <a:endParaRPr lang="en-US" dirty="0"/>
                    </a:p>
                  </a:txBody>
                  <a:tcPr/>
                </a:tc>
                <a:tc>
                  <a:txBody>
                    <a:bodyPr/>
                    <a:lstStyle/>
                    <a:p>
                      <a:r>
                        <a:rPr lang="en-US" dirty="0" smtClean="0"/>
                        <a:t>Million</a:t>
                      </a:r>
                      <a:endParaRPr lang="en-US" dirty="0"/>
                    </a:p>
                  </a:txBody>
                  <a:tcPr/>
                </a:tc>
                <a:tc>
                  <a:txBody>
                    <a:bodyPr/>
                    <a:lstStyle/>
                    <a:p>
                      <a:r>
                        <a:rPr lang="en-US" dirty="0" smtClean="0"/>
                        <a:t>6</a:t>
                      </a:r>
                      <a:endParaRPr lang="en-US" dirty="0"/>
                    </a:p>
                  </a:txBody>
                  <a:tcPr/>
                </a:tc>
                <a:tc>
                  <a:txBody>
                    <a:bodyPr/>
                    <a:lstStyle/>
                    <a:p>
                      <a:r>
                        <a:rPr lang="en-US" dirty="0" smtClean="0"/>
                        <a:t>20</a:t>
                      </a:r>
                      <a:endParaRPr lang="en-US" dirty="0"/>
                    </a:p>
                  </a:txBody>
                  <a:tcPr/>
                </a:tc>
                <a:tc>
                  <a:txBody>
                    <a:bodyPr/>
                    <a:lstStyle/>
                    <a:p>
                      <a:r>
                        <a:rPr lang="en-US" dirty="0" err="1" smtClean="0"/>
                        <a:t>Mebi</a:t>
                      </a:r>
                      <a:endParaRPr lang="en-US" dirty="0"/>
                    </a:p>
                  </a:txBody>
                  <a:tcPr/>
                </a:tc>
                <a:tc>
                  <a:txBody>
                    <a:bodyPr/>
                    <a:lstStyle/>
                    <a:p>
                      <a:r>
                        <a:rPr lang="en-US" sz="1400" dirty="0" smtClean="0"/>
                        <a:t>1,048,576</a:t>
                      </a:r>
                      <a:endParaRPr lang="en-US" sz="1400" dirty="0"/>
                    </a:p>
                  </a:txBody>
                  <a:tcPr/>
                </a:tc>
              </a:tr>
              <a:tr h="370840">
                <a:tc>
                  <a:txBody>
                    <a:bodyPr/>
                    <a:lstStyle/>
                    <a:p>
                      <a:r>
                        <a:rPr lang="en-US" dirty="0" smtClean="0"/>
                        <a:t>Giga</a:t>
                      </a:r>
                      <a:endParaRPr lang="en-US" dirty="0"/>
                    </a:p>
                  </a:txBody>
                  <a:tcPr/>
                </a:tc>
                <a:tc>
                  <a:txBody>
                    <a:bodyPr/>
                    <a:lstStyle/>
                    <a:p>
                      <a:r>
                        <a:rPr lang="en-US" dirty="0" smtClean="0"/>
                        <a:t>Billion</a:t>
                      </a:r>
                      <a:endParaRPr lang="en-US" dirty="0"/>
                    </a:p>
                  </a:txBody>
                  <a:tcPr/>
                </a:tc>
                <a:tc>
                  <a:txBody>
                    <a:bodyPr/>
                    <a:lstStyle/>
                    <a:p>
                      <a:r>
                        <a:rPr lang="en-US" dirty="0" smtClean="0"/>
                        <a:t>9</a:t>
                      </a:r>
                      <a:endParaRPr lang="en-US" dirty="0"/>
                    </a:p>
                  </a:txBody>
                  <a:tcPr/>
                </a:tc>
                <a:tc>
                  <a:txBody>
                    <a:bodyPr/>
                    <a:lstStyle/>
                    <a:p>
                      <a:r>
                        <a:rPr lang="en-US" dirty="0" smtClean="0"/>
                        <a:t>30</a:t>
                      </a:r>
                      <a:endParaRPr lang="en-US" dirty="0"/>
                    </a:p>
                  </a:txBody>
                  <a:tcPr/>
                </a:tc>
                <a:tc>
                  <a:txBody>
                    <a:bodyPr/>
                    <a:lstStyle/>
                    <a:p>
                      <a:r>
                        <a:rPr lang="en-US" dirty="0" err="1" smtClean="0"/>
                        <a:t>Gibi</a:t>
                      </a:r>
                      <a:endParaRPr lang="en-US" dirty="0"/>
                    </a:p>
                  </a:txBody>
                  <a:tcPr/>
                </a:tc>
                <a:tc>
                  <a:txBody>
                    <a:bodyPr/>
                    <a:lstStyle/>
                    <a:p>
                      <a:r>
                        <a:rPr lang="en-US" sz="1400" dirty="0" smtClean="0"/>
                        <a:t>1,073,741,824</a:t>
                      </a:r>
                      <a:endParaRPr lang="en-US" sz="1400" dirty="0"/>
                    </a:p>
                  </a:txBody>
                  <a:tcPr/>
                </a:tc>
              </a:tr>
              <a:tr h="370840">
                <a:tc>
                  <a:txBody>
                    <a:bodyPr/>
                    <a:lstStyle/>
                    <a:p>
                      <a:r>
                        <a:rPr lang="en-US" dirty="0" err="1" smtClean="0"/>
                        <a:t>Tera</a:t>
                      </a:r>
                      <a:endParaRPr lang="en-US" dirty="0"/>
                    </a:p>
                  </a:txBody>
                  <a:tcPr/>
                </a:tc>
                <a:tc>
                  <a:txBody>
                    <a:bodyPr/>
                    <a:lstStyle/>
                    <a:p>
                      <a:r>
                        <a:rPr lang="en-US" dirty="0" smtClean="0"/>
                        <a:t>Trillion</a:t>
                      </a:r>
                      <a:endParaRPr lang="en-US" dirty="0"/>
                    </a:p>
                  </a:txBody>
                  <a:tcPr/>
                </a:tc>
                <a:tc>
                  <a:txBody>
                    <a:bodyPr/>
                    <a:lstStyle/>
                    <a:p>
                      <a:r>
                        <a:rPr lang="en-US" dirty="0" smtClean="0"/>
                        <a:t>12</a:t>
                      </a:r>
                      <a:endParaRPr lang="en-US" dirty="0"/>
                    </a:p>
                  </a:txBody>
                  <a:tcPr/>
                </a:tc>
                <a:tc>
                  <a:txBody>
                    <a:bodyPr/>
                    <a:lstStyle/>
                    <a:p>
                      <a:r>
                        <a:rPr lang="en-US" dirty="0" smtClean="0"/>
                        <a:t>40</a:t>
                      </a:r>
                      <a:endParaRPr lang="en-US" dirty="0"/>
                    </a:p>
                  </a:txBody>
                  <a:tcPr/>
                </a:tc>
                <a:tc>
                  <a:txBody>
                    <a:bodyPr/>
                    <a:lstStyle/>
                    <a:p>
                      <a:r>
                        <a:rPr lang="en-US" dirty="0" err="1" smtClean="0"/>
                        <a:t>Tebi</a:t>
                      </a:r>
                      <a:endParaRPr lang="en-US" dirty="0"/>
                    </a:p>
                  </a:txBody>
                  <a:tcPr/>
                </a:tc>
                <a:tc>
                  <a:txBody>
                    <a:bodyPr/>
                    <a:lstStyle/>
                    <a:p>
                      <a:r>
                        <a:rPr lang="en-US" sz="1400" dirty="0" smtClean="0"/>
                        <a:t>1,099,511,627,776</a:t>
                      </a:r>
                      <a:endParaRPr lang="en-US" sz="1400" dirty="0"/>
                    </a:p>
                  </a:txBody>
                  <a:tcPr/>
                </a:tc>
              </a:tr>
              <a:tr h="370840">
                <a:tc>
                  <a:txBody>
                    <a:bodyPr/>
                    <a:lstStyle/>
                    <a:p>
                      <a:r>
                        <a:rPr lang="en-US" dirty="0" err="1" smtClean="0"/>
                        <a:t>Peta</a:t>
                      </a:r>
                      <a:endParaRPr lang="en-US" dirty="0"/>
                    </a:p>
                  </a:txBody>
                  <a:tcPr/>
                </a:tc>
                <a:tc>
                  <a:txBody>
                    <a:bodyPr/>
                    <a:lstStyle/>
                    <a:p>
                      <a:r>
                        <a:rPr lang="en-US" dirty="0" smtClean="0"/>
                        <a:t>Quadrillion</a:t>
                      </a:r>
                      <a:endParaRPr lang="en-US" dirty="0"/>
                    </a:p>
                  </a:txBody>
                  <a:tcPr/>
                </a:tc>
                <a:tc>
                  <a:txBody>
                    <a:bodyPr/>
                    <a:lstStyle/>
                    <a:p>
                      <a:r>
                        <a:rPr lang="en-US" dirty="0" smtClean="0"/>
                        <a:t>15</a:t>
                      </a:r>
                      <a:endParaRPr lang="en-US" dirty="0"/>
                    </a:p>
                  </a:txBody>
                  <a:tcPr/>
                </a:tc>
                <a:tc>
                  <a:txBody>
                    <a:bodyPr/>
                    <a:lstStyle/>
                    <a:p>
                      <a:r>
                        <a:rPr lang="en-US" dirty="0" smtClean="0"/>
                        <a:t>50</a:t>
                      </a:r>
                      <a:endParaRPr lang="en-US" dirty="0"/>
                    </a:p>
                  </a:txBody>
                  <a:tcPr/>
                </a:tc>
                <a:tc>
                  <a:txBody>
                    <a:bodyPr/>
                    <a:lstStyle/>
                    <a:p>
                      <a:r>
                        <a:rPr lang="en-US" dirty="0" err="1" smtClean="0"/>
                        <a:t>Pebi</a:t>
                      </a:r>
                      <a:endParaRPr lang="en-US" dirty="0"/>
                    </a:p>
                  </a:txBody>
                  <a:tcPr/>
                </a:tc>
                <a:tc>
                  <a:txBody>
                    <a:bodyPr/>
                    <a:lstStyle/>
                    <a:p>
                      <a:r>
                        <a:rPr lang="en-US" sz="1400" dirty="0" smtClean="0"/>
                        <a:t>1,125,899,906,842,624</a:t>
                      </a:r>
                      <a:endParaRPr lang="en-US" sz="1400" dirty="0"/>
                    </a:p>
                  </a:txBody>
                  <a:tcPr/>
                </a:tc>
              </a:tr>
              <a:tr h="370840">
                <a:tc>
                  <a:txBody>
                    <a:bodyPr/>
                    <a:lstStyle/>
                    <a:p>
                      <a:r>
                        <a:rPr lang="en-US" dirty="0" err="1" smtClean="0"/>
                        <a:t>Exa</a:t>
                      </a:r>
                      <a:endParaRPr lang="en-US" dirty="0"/>
                    </a:p>
                  </a:txBody>
                  <a:tcPr/>
                </a:tc>
                <a:tc>
                  <a:txBody>
                    <a:bodyPr/>
                    <a:lstStyle/>
                    <a:p>
                      <a:r>
                        <a:rPr lang="en-US" dirty="0" smtClean="0"/>
                        <a:t>Quintillion</a:t>
                      </a:r>
                      <a:endParaRPr lang="en-US" dirty="0"/>
                    </a:p>
                  </a:txBody>
                  <a:tcPr/>
                </a:tc>
                <a:tc>
                  <a:txBody>
                    <a:bodyPr/>
                    <a:lstStyle/>
                    <a:p>
                      <a:r>
                        <a:rPr lang="en-US" dirty="0" smtClean="0"/>
                        <a:t>18</a:t>
                      </a:r>
                      <a:endParaRPr lang="en-US" dirty="0"/>
                    </a:p>
                  </a:txBody>
                  <a:tcPr/>
                </a:tc>
                <a:tc>
                  <a:txBody>
                    <a:bodyPr/>
                    <a:lstStyle/>
                    <a:p>
                      <a:r>
                        <a:rPr lang="en-US" dirty="0" smtClean="0"/>
                        <a:t>60</a:t>
                      </a:r>
                      <a:endParaRPr lang="en-US" dirty="0"/>
                    </a:p>
                  </a:txBody>
                  <a:tcPr/>
                </a:tc>
                <a:tc>
                  <a:txBody>
                    <a:bodyPr/>
                    <a:lstStyle/>
                    <a:p>
                      <a:r>
                        <a:rPr lang="en-US" dirty="0" err="1" smtClean="0"/>
                        <a:t>Exbi</a:t>
                      </a:r>
                      <a:endParaRPr lang="en-US" dirty="0"/>
                    </a:p>
                  </a:txBody>
                  <a:tcPr/>
                </a:tc>
                <a:tc>
                  <a:txBody>
                    <a:bodyPr/>
                    <a:lstStyle/>
                    <a:p>
                      <a:r>
                        <a:rPr lang="en-US" sz="1400" dirty="0" smtClean="0"/>
                        <a:t>1,152,921,504,606,846,976</a:t>
                      </a:r>
                      <a:endParaRPr lang="en-US" sz="1400" dirty="0"/>
                    </a:p>
                  </a:txBody>
                  <a:tcPr/>
                </a:tc>
              </a:tr>
              <a:tr h="370840">
                <a:tc>
                  <a:txBody>
                    <a:bodyPr/>
                    <a:lstStyle/>
                    <a:p>
                      <a:r>
                        <a:rPr lang="en-US" dirty="0" err="1" smtClean="0"/>
                        <a:t>Zetta</a:t>
                      </a:r>
                      <a:endParaRPr lang="en-US" dirty="0"/>
                    </a:p>
                  </a:txBody>
                  <a:tcPr/>
                </a:tc>
                <a:tc>
                  <a:txBody>
                    <a:bodyPr/>
                    <a:lstStyle/>
                    <a:p>
                      <a:r>
                        <a:rPr lang="en-US" dirty="0" smtClean="0"/>
                        <a:t>Sextillion</a:t>
                      </a:r>
                      <a:endParaRPr lang="en-US" dirty="0"/>
                    </a:p>
                  </a:txBody>
                  <a:tcPr/>
                </a:tc>
                <a:tc>
                  <a:txBody>
                    <a:bodyPr/>
                    <a:lstStyle/>
                    <a:p>
                      <a:r>
                        <a:rPr lang="en-US" dirty="0" smtClean="0"/>
                        <a:t>21</a:t>
                      </a:r>
                      <a:endParaRPr lang="en-US" dirty="0"/>
                    </a:p>
                  </a:txBody>
                  <a:tcPr/>
                </a:tc>
                <a:tc>
                  <a:txBody>
                    <a:bodyPr/>
                    <a:lstStyle/>
                    <a:p>
                      <a:r>
                        <a:rPr lang="en-US" dirty="0" smtClean="0"/>
                        <a:t>70</a:t>
                      </a:r>
                      <a:endParaRPr lang="en-US" dirty="0"/>
                    </a:p>
                  </a:txBody>
                  <a:tcPr/>
                </a:tc>
                <a:tc>
                  <a:txBody>
                    <a:bodyPr/>
                    <a:lstStyle/>
                    <a:p>
                      <a:r>
                        <a:rPr lang="en-US" dirty="0" err="1" smtClean="0"/>
                        <a:t>Zebi</a:t>
                      </a:r>
                      <a:endParaRPr lang="en-US" dirty="0"/>
                    </a:p>
                  </a:txBody>
                  <a:tcPr/>
                </a:tc>
                <a:tc>
                  <a:txBody>
                    <a:bodyPr/>
                    <a:lstStyle/>
                    <a:p>
                      <a:r>
                        <a:rPr lang="en-US" sz="1400" dirty="0" smtClean="0"/>
                        <a:t>1,180,591,620,717,411,303,424</a:t>
                      </a:r>
                      <a:endParaRPr lang="en-US" sz="1400" dirty="0"/>
                    </a:p>
                  </a:txBody>
                  <a:tcPr/>
                </a:tc>
              </a:tr>
              <a:tr h="370840">
                <a:tc>
                  <a:txBody>
                    <a:bodyPr/>
                    <a:lstStyle/>
                    <a:p>
                      <a:r>
                        <a:rPr lang="en-US" dirty="0" err="1" smtClean="0"/>
                        <a:t>Yotta</a:t>
                      </a:r>
                      <a:endParaRPr lang="en-US" dirty="0"/>
                    </a:p>
                  </a:txBody>
                  <a:tcPr/>
                </a:tc>
                <a:tc>
                  <a:txBody>
                    <a:bodyPr/>
                    <a:lstStyle/>
                    <a:p>
                      <a:r>
                        <a:rPr lang="en-US" dirty="0" smtClean="0"/>
                        <a:t>Septillion</a:t>
                      </a:r>
                      <a:endParaRPr lang="en-US" dirty="0"/>
                    </a:p>
                  </a:txBody>
                  <a:tcPr/>
                </a:tc>
                <a:tc>
                  <a:txBody>
                    <a:bodyPr/>
                    <a:lstStyle/>
                    <a:p>
                      <a:r>
                        <a:rPr lang="en-US" dirty="0" smtClean="0"/>
                        <a:t>24</a:t>
                      </a:r>
                      <a:endParaRPr lang="en-US" dirty="0"/>
                    </a:p>
                  </a:txBody>
                  <a:tcPr/>
                </a:tc>
                <a:tc>
                  <a:txBody>
                    <a:bodyPr/>
                    <a:lstStyle/>
                    <a:p>
                      <a:r>
                        <a:rPr lang="en-US" dirty="0" smtClean="0"/>
                        <a:t>80</a:t>
                      </a:r>
                      <a:endParaRPr lang="en-US" dirty="0"/>
                    </a:p>
                  </a:txBody>
                  <a:tcPr/>
                </a:tc>
                <a:tc>
                  <a:txBody>
                    <a:bodyPr/>
                    <a:lstStyle/>
                    <a:p>
                      <a:r>
                        <a:rPr lang="en-US" dirty="0" err="1" smtClean="0"/>
                        <a:t>Yobi</a:t>
                      </a:r>
                      <a:endParaRPr lang="en-US" dirty="0"/>
                    </a:p>
                  </a:txBody>
                  <a:tcPr/>
                </a:tc>
                <a:tc>
                  <a:txBody>
                    <a:bodyPr/>
                    <a:lstStyle/>
                    <a:p>
                      <a:r>
                        <a:rPr lang="en-US" sz="1400" dirty="0" smtClean="0"/>
                        <a:t>…</a:t>
                      </a:r>
                      <a:endParaRPr lang="en-US" sz="1400" dirty="0"/>
                    </a:p>
                  </a:txBody>
                  <a:tcPr/>
                </a:tc>
              </a:tr>
            </a:tbl>
          </a:graphicData>
        </a:graphic>
      </p:graphicFrame>
      <p:sp>
        <p:nvSpPr>
          <p:cNvPr id="5" name="TextBox 4"/>
          <p:cNvSpPr txBox="1"/>
          <p:nvPr/>
        </p:nvSpPr>
        <p:spPr>
          <a:xfrm>
            <a:off x="1143000" y="5181600"/>
            <a:ext cx="7543800" cy="1477328"/>
          </a:xfrm>
          <a:prstGeom prst="rect">
            <a:avLst/>
          </a:prstGeom>
          <a:noFill/>
        </p:spPr>
        <p:txBody>
          <a:bodyPr wrap="square" rtlCol="0">
            <a:spAutoFit/>
          </a:bodyPr>
          <a:lstStyle/>
          <a:p>
            <a:r>
              <a:rPr lang="en-US" sz="1800" dirty="0" smtClean="0"/>
              <a:t>Some people use different names for powers of ten versus two.</a:t>
            </a:r>
          </a:p>
          <a:p>
            <a:r>
              <a:rPr lang="en-US" sz="1800" dirty="0" smtClean="0"/>
              <a:t>Powers of ten use a base of 1000.</a:t>
            </a:r>
          </a:p>
          <a:p>
            <a:r>
              <a:rPr lang="en-US" sz="1800" dirty="0" smtClean="0"/>
              <a:t>Powers of two use a base of 1024.</a:t>
            </a:r>
          </a:p>
          <a:p>
            <a:r>
              <a:rPr lang="en-US" sz="1800" dirty="0" smtClean="0"/>
              <a:t>The IEC (electrical) standard in 1999 defines different terms for decimal versus binary numbers.</a:t>
            </a:r>
          </a:p>
        </p:txBody>
      </p:sp>
    </p:spTree>
    <p:extLst>
      <p:ext uri="{BB962C8B-B14F-4D97-AF65-F5344CB8AC3E}">
        <p14:creationId xmlns:p14="http://schemas.microsoft.com/office/powerpoint/2010/main" val="29210916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7F3F2D"/>
      </a:dk2>
      <a:lt2>
        <a:srgbClr val="E7DEC9"/>
      </a:lt2>
      <a:accent1>
        <a:srgbClr val="3891A7"/>
      </a:accent1>
      <a:accent2>
        <a:srgbClr val="FEB80A"/>
      </a:accent2>
      <a:accent3>
        <a:srgbClr val="C32D2E"/>
      </a:accent3>
      <a:accent4>
        <a:srgbClr val="84AA33"/>
      </a:accent4>
      <a:accent5>
        <a:srgbClr val="964305"/>
      </a:accent5>
      <a:accent6>
        <a:srgbClr val="475A8D"/>
      </a:accent6>
      <a:hlink>
        <a:srgbClr val="002060"/>
      </a:hlink>
      <a:folHlink>
        <a:srgbClr val="00206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92651992</TotalTime>
  <Pages>25</Pages>
  <Words>3549</Words>
  <Application>Microsoft Office PowerPoint</Application>
  <PresentationFormat>On-screen Show (4:3)</PresentationFormat>
  <Paragraphs>1141</Paragraphs>
  <Slides>73</Slides>
  <Notes>6</Notes>
  <HiddenSlides>4</HiddenSlides>
  <MMClips>0</MMClips>
  <ScaleCrop>false</ScaleCrop>
  <HeadingPairs>
    <vt:vector size="6" baseType="variant">
      <vt:variant>
        <vt:lpstr>Theme</vt:lpstr>
      </vt:variant>
      <vt:variant>
        <vt:i4>1</vt:i4>
      </vt:variant>
      <vt:variant>
        <vt:lpstr>Embedded OLE Servers</vt:lpstr>
      </vt:variant>
      <vt:variant>
        <vt:i4>7</vt:i4>
      </vt:variant>
      <vt:variant>
        <vt:lpstr>Slide Titles</vt:lpstr>
      </vt:variant>
      <vt:variant>
        <vt:i4>73</vt:i4>
      </vt:variant>
    </vt:vector>
  </HeadingPairs>
  <TitlesOfParts>
    <vt:vector size="81" baseType="lpstr">
      <vt:lpstr>Solstice</vt:lpstr>
      <vt:lpstr>ClipArt</vt:lpstr>
      <vt:lpstr>Image</vt:lpstr>
      <vt:lpstr>HiJaak</vt:lpstr>
      <vt:lpstr>Clip</vt:lpstr>
      <vt:lpstr>Worksheet</vt:lpstr>
      <vt:lpstr>Document</vt:lpstr>
      <vt:lpstr>Chart</vt:lpstr>
      <vt:lpstr>Introduction to MIS</vt:lpstr>
      <vt:lpstr>Outline</vt:lpstr>
      <vt:lpstr>Changing Technology Selections</vt:lpstr>
      <vt:lpstr>Trends</vt:lpstr>
      <vt:lpstr>Technology Trends</vt:lpstr>
      <vt:lpstr>Brief History of Computing</vt:lpstr>
      <vt:lpstr>Computing History</vt:lpstr>
      <vt:lpstr>Binary Data: bits and Bytes</vt:lpstr>
      <vt:lpstr>Big Numbers (Terminology)</vt:lpstr>
      <vt:lpstr>Data Types</vt:lpstr>
      <vt:lpstr>Application Objects</vt:lpstr>
      <vt:lpstr>Application Objects: Numbers</vt:lpstr>
      <vt:lpstr>Alphabets</vt:lpstr>
      <vt:lpstr>Application Objects: Text</vt:lpstr>
      <vt:lpstr>Resolution</vt:lpstr>
      <vt:lpstr>Resolution and Color</vt:lpstr>
      <vt:lpstr>Common Resolution Numbers</vt:lpstr>
      <vt:lpstr>Aspect Ratio</vt:lpstr>
      <vt:lpstr>Colors</vt:lpstr>
      <vt:lpstr>Sample Vector Image</vt:lpstr>
      <vt:lpstr>Bitmap Images: Adobe Photoshop</vt:lpstr>
      <vt:lpstr>Audio: Cakewalk MIDI</vt:lpstr>
      <vt:lpstr>Audio capture: Cakewalk</vt:lpstr>
      <vt:lpstr>Audio Samples</vt:lpstr>
      <vt:lpstr>Video: Adobe Premiere</vt:lpstr>
      <vt:lpstr>Application Objects</vt:lpstr>
      <vt:lpstr>Size Complications</vt:lpstr>
      <vt:lpstr>Data Compression</vt:lpstr>
      <vt:lpstr>Virtual Reality</vt:lpstr>
      <vt:lpstr>Virtual Reality Photo</vt:lpstr>
      <vt:lpstr>Computer Components</vt:lpstr>
      <vt:lpstr>Basic Computer Board</vt:lpstr>
      <vt:lpstr>Physical Size</vt:lpstr>
      <vt:lpstr>Intel Processor Speeds by Year</vt:lpstr>
      <vt:lpstr>RAM Costs</vt:lpstr>
      <vt:lpstr>Parallel Processing</vt:lpstr>
      <vt:lpstr>Cache Memory</vt:lpstr>
      <vt:lpstr>Connecting Components</vt:lpstr>
      <vt:lpstr>Input: Keyboards</vt:lpstr>
      <vt:lpstr>Input: Multi-touch</vt:lpstr>
      <vt:lpstr>Input:  Scanners</vt:lpstr>
      <vt:lpstr>Input:  Voice </vt:lpstr>
      <vt:lpstr>Output:  Printers</vt:lpstr>
      <vt:lpstr>Secondary Storage</vt:lpstr>
      <vt:lpstr>Secondary Storage</vt:lpstr>
      <vt:lpstr>SSD and USB Flash</vt:lpstr>
      <vt:lpstr>SSD Extreme: Fusion IO</vt:lpstr>
      <vt:lpstr>What is a Server?</vt:lpstr>
      <vt:lpstr>What is a Client/Browser?</vt:lpstr>
      <vt:lpstr>Compatibility</vt:lpstr>
      <vt:lpstr>Software Categories</vt:lpstr>
      <vt:lpstr>Operating Systems</vt:lpstr>
      <vt:lpstr>Operating Systems: User Interface</vt:lpstr>
      <vt:lpstr>Multitasking &amp; Components</vt:lpstr>
      <vt:lpstr>Multitasking</vt:lpstr>
      <vt:lpstr>Virtual Machine (VM)</vt:lpstr>
      <vt:lpstr>Early Computer Languages</vt:lpstr>
      <vt:lpstr>Computer Languages</vt:lpstr>
      <vt:lpstr>Application Software</vt:lpstr>
      <vt:lpstr>Augmented Reality</vt:lpstr>
      <vt:lpstr>Paperless Office?</vt:lpstr>
      <vt:lpstr>Paper Consumption</vt:lpstr>
      <vt:lpstr>Open Software Issues</vt:lpstr>
      <vt:lpstr>Cloud Computing</vt:lpstr>
      <vt:lpstr>Cloud Computing: Google Docs</vt:lpstr>
      <vt:lpstr>Cloud Computing: Office Web Apps</vt:lpstr>
      <vt:lpstr>Technology Toolbox: Voice Input</vt:lpstr>
      <vt:lpstr>Technology Toolbox: Voice Input Commands</vt:lpstr>
      <vt:lpstr>Quick Quiz: Voice Input</vt:lpstr>
      <vt:lpstr>Technology Toolbox: Effective Charts</vt:lpstr>
      <vt:lpstr>Technology Toolbox: Effective Charts Example</vt:lpstr>
      <vt:lpstr>Quick Quiz: Effective Charts</vt:lpstr>
      <vt:lpstr>Cases: Computer Industry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  Chapter 1</dc:title>
  <dc:subject>Management Information Systems Introduction</dc:subject>
  <dc:creator>Jerry Post</dc:creator>
  <cp:keywords>Overheads</cp:keywords>
  <cp:lastModifiedBy>JPost</cp:lastModifiedBy>
  <cp:revision>225</cp:revision>
  <cp:lastPrinted>1996-08-02T15:11:44Z</cp:lastPrinted>
  <dcterms:created xsi:type="dcterms:W3CDTF">1994-08-11T09:03:52Z</dcterms:created>
  <dcterms:modified xsi:type="dcterms:W3CDTF">2011-07-05T22:44:16Z</dcterms:modified>
</cp:coreProperties>
</file>