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59" r:id="rId5"/>
    <p:sldId id="260" r:id="rId6"/>
    <p:sldId id="31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20" r:id="rId17"/>
    <p:sldId id="321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1" r:id="rId59"/>
    <p:sldId id="312" r:id="rId60"/>
    <p:sldId id="319" r:id="rId61"/>
    <p:sldId id="313" r:id="rId62"/>
    <p:sldId id="314" r:id="rId63"/>
    <p:sldId id="315" r:id="rId64"/>
    <p:sldId id="316" r:id="rId65"/>
    <p:sldId id="317" r:id="rId66"/>
  </p:sldIdLst>
  <p:sldSz cx="9144000" cy="6858000" type="screen4x3"/>
  <p:notesSz cx="6858000" cy="9174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FFB8"/>
    <a:srgbClr val="E6FFE6"/>
    <a:srgbClr val="00FF00"/>
    <a:srgbClr val="EF9100"/>
    <a:srgbClr val="AD6900"/>
    <a:srgbClr val="CECECE"/>
    <a:srgbClr val="FCFEB9"/>
    <a:srgbClr val="FE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0305" autoAdjust="0"/>
  </p:normalViewPr>
  <p:slideViewPr>
    <p:cSldViewPr>
      <p:cViewPr varScale="1">
        <p:scale>
          <a:sx n="65" d="100"/>
          <a:sy n="65" d="100"/>
        </p:scale>
        <p:origin x="-4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ases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ases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Annual Revenue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'C06Autos'!$B$3</c:f>
              <c:strCache>
                <c:ptCount val="1"/>
                <c:pt idx="0">
                  <c:v>General Motors</c:v>
                </c:pt>
              </c:strCache>
            </c:strRef>
          </c:tx>
          <c:marker>
            <c:symbol val="none"/>
          </c:marker>
          <c:cat>
            <c:strRef>
              <c:f>'C06Autos'!$A$4:$A$20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'C06Autos'!$B$4:$B$20</c:f>
              <c:numCache>
                <c:formatCode>General</c:formatCode>
                <c:ptCount val="17"/>
                <c:pt idx="0">
                  <c:v>154.9512</c:v>
                </c:pt>
                <c:pt idx="1">
                  <c:v>168.82859999999999</c:v>
                </c:pt>
                <c:pt idx="2">
                  <c:v>163.88499999999999</c:v>
                </c:pt>
                <c:pt idx="3">
                  <c:v>178.25200000000001</c:v>
                </c:pt>
                <c:pt idx="4">
                  <c:v>161.315</c:v>
                </c:pt>
                <c:pt idx="5">
                  <c:v>176.55799999999999</c:v>
                </c:pt>
                <c:pt idx="6">
                  <c:v>184.63200000000001</c:v>
                </c:pt>
                <c:pt idx="7">
                  <c:v>177.26</c:v>
                </c:pt>
                <c:pt idx="8">
                  <c:v>177.86699999999999</c:v>
                </c:pt>
                <c:pt idx="9">
                  <c:v>185.83699999999999</c:v>
                </c:pt>
                <c:pt idx="10">
                  <c:v>195.351</c:v>
                </c:pt>
                <c:pt idx="11">
                  <c:v>194.655</c:v>
                </c:pt>
                <c:pt idx="12">
                  <c:v>207.34899999999999</c:v>
                </c:pt>
                <c:pt idx="13">
                  <c:v>179.98400000000001</c:v>
                </c:pt>
                <c:pt idx="14">
                  <c:v>148.97900000000001</c:v>
                </c:pt>
                <c:pt idx="15">
                  <c:v>104.589</c:v>
                </c:pt>
                <c:pt idx="16">
                  <c:v>135.59200000000001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'C06Autos'!$C$3</c:f>
              <c:strCache>
                <c:ptCount val="1"/>
                <c:pt idx="0">
                  <c:v>Ford</c:v>
                </c:pt>
              </c:strCache>
            </c:strRef>
          </c:tx>
          <c:marker>
            <c:symbol val="none"/>
          </c:marker>
          <c:cat>
            <c:strRef>
              <c:f>'C06Autos'!$A$4:$A$20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'C06Autos'!$C$4:$C$20</c:f>
              <c:numCache>
                <c:formatCode>General</c:formatCode>
                <c:ptCount val="17"/>
                <c:pt idx="0">
                  <c:v>128.43899999999999</c:v>
                </c:pt>
                <c:pt idx="1">
                  <c:v>137.137</c:v>
                </c:pt>
                <c:pt idx="2">
                  <c:v>146.99100000000001</c:v>
                </c:pt>
                <c:pt idx="3">
                  <c:v>153.62700000000001</c:v>
                </c:pt>
                <c:pt idx="4">
                  <c:v>143.35</c:v>
                </c:pt>
                <c:pt idx="5">
                  <c:v>160.65799999999999</c:v>
                </c:pt>
                <c:pt idx="6">
                  <c:v>170.06399999999999</c:v>
                </c:pt>
                <c:pt idx="7">
                  <c:v>160.50399999999999</c:v>
                </c:pt>
                <c:pt idx="8">
                  <c:v>162.25800000000001</c:v>
                </c:pt>
                <c:pt idx="9">
                  <c:v>166.095</c:v>
                </c:pt>
                <c:pt idx="10">
                  <c:v>172.316</c:v>
                </c:pt>
                <c:pt idx="11">
                  <c:v>176.89599999999999</c:v>
                </c:pt>
                <c:pt idx="12">
                  <c:v>160.065</c:v>
                </c:pt>
                <c:pt idx="13">
                  <c:v>168.88399999999999</c:v>
                </c:pt>
                <c:pt idx="14">
                  <c:v>143.584</c:v>
                </c:pt>
                <c:pt idx="15">
                  <c:v>116.283</c:v>
                </c:pt>
                <c:pt idx="16">
                  <c:v>128.95400000000001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'C06Autos'!$D$3</c:f>
              <c:strCache>
                <c:ptCount val="1"/>
                <c:pt idx="0">
                  <c:v>DaimlerChrysler</c:v>
                </c:pt>
              </c:strCache>
            </c:strRef>
          </c:tx>
          <c:marker>
            <c:symbol val="none"/>
          </c:marker>
          <c:cat>
            <c:strRef>
              <c:f>'C06Autos'!$A$4:$A$20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'C06Autos'!$D$4:$D$20</c:f>
              <c:numCache>
                <c:formatCode>General</c:formatCode>
                <c:ptCount val="17"/>
                <c:pt idx="0">
                  <c:v>67.17</c:v>
                </c:pt>
                <c:pt idx="1">
                  <c:v>72.185000000000002</c:v>
                </c:pt>
                <c:pt idx="2">
                  <c:v>62.131999999999998</c:v>
                </c:pt>
                <c:pt idx="3">
                  <c:v>116.057</c:v>
                </c:pt>
                <c:pt idx="4">
                  <c:v>130.12200000000001</c:v>
                </c:pt>
                <c:pt idx="5">
                  <c:v>148.24299999999999</c:v>
                </c:pt>
                <c:pt idx="6">
                  <c:v>160.27799999999999</c:v>
                </c:pt>
                <c:pt idx="7">
                  <c:v>150.422</c:v>
                </c:pt>
                <c:pt idx="8">
                  <c:v>147.40799999999999</c:v>
                </c:pt>
                <c:pt idx="9">
                  <c:v>136.43700000000001</c:v>
                </c:pt>
                <c:pt idx="10">
                  <c:v>142.059</c:v>
                </c:pt>
                <c:pt idx="11">
                  <c:v>149.77600000000001</c:v>
                </c:pt>
                <c:pt idx="12">
                  <c:v>99.221999999999994</c:v>
                </c:pt>
                <c:pt idx="13">
                  <c:v>99.399000000000001</c:v>
                </c:pt>
                <c:pt idx="14">
                  <c:v>95.873000000000005</c:v>
                </c:pt>
                <c:pt idx="15">
                  <c:v>17.71</c:v>
                </c:pt>
                <c:pt idx="16">
                  <c:v>41.9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'C06Autos'!$E$3</c:f>
              <c:strCache>
                <c:ptCount val="1"/>
                <c:pt idx="0">
                  <c:v>Toyota</c:v>
                </c:pt>
              </c:strCache>
            </c:strRef>
          </c:tx>
          <c:marker>
            <c:symbol val="none"/>
          </c:marker>
          <c:cat>
            <c:strRef>
              <c:f>'C06Autos'!$A$4:$A$20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'C06Autos'!$E$4:$E$20</c:f>
              <c:numCache>
                <c:formatCode>General</c:formatCode>
                <c:ptCount val="17"/>
                <c:pt idx="6">
                  <c:v>94.932000000000002</c:v>
                </c:pt>
                <c:pt idx="7">
                  <c:v>98.588999999999999</c:v>
                </c:pt>
                <c:pt idx="8">
                  <c:v>107.443</c:v>
                </c:pt>
                <c:pt idx="9">
                  <c:v>131.298</c:v>
                </c:pt>
                <c:pt idx="10">
                  <c:v>163.637</c:v>
                </c:pt>
                <c:pt idx="11">
                  <c:v>172.749</c:v>
                </c:pt>
                <c:pt idx="12">
                  <c:v>179.083</c:v>
                </c:pt>
                <c:pt idx="13">
                  <c:v>213.15600000000001</c:v>
                </c:pt>
                <c:pt idx="14">
                  <c:v>290.86099999999999</c:v>
                </c:pt>
                <c:pt idx="15">
                  <c:v>222.566</c:v>
                </c:pt>
                <c:pt idx="16">
                  <c:v>203.68700000000001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54944"/>
        <c:axId val="51560832"/>
      </c:lineChart>
      <c:catAx>
        <c:axId val="5155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1560832"/>
        <c:crosses val="autoZero"/>
        <c:auto val="1"/>
        <c:lblAlgn val="ctr"/>
        <c:lblOffset val="100"/>
        <c:noMultiLvlLbl val="0"/>
      </c:catAx>
      <c:valAx>
        <c:axId val="51560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 $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554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Net Income / Revenue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'C06Autos'!$N$3</c:f>
              <c:strCache>
                <c:ptCount val="1"/>
                <c:pt idx="0">
                  <c:v>General Motors</c:v>
                </c:pt>
              </c:strCache>
            </c:strRef>
          </c:tx>
          <c:marker>
            <c:symbol val="none"/>
          </c:marker>
          <c:cat>
            <c:strRef>
              <c:f>'C06Autos'!$M$4:$M$20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'C06Autos'!$N$4:$N$20</c:f>
              <c:numCache>
                <c:formatCode>General</c:formatCode>
                <c:ptCount val="17"/>
                <c:pt idx="0">
                  <c:v>2.9557047638224164E-2</c:v>
                </c:pt>
                <c:pt idx="1">
                  <c:v>3.8601871957713328E-2</c:v>
                </c:pt>
                <c:pt idx="2">
                  <c:v>2.9789181438203617E-2</c:v>
                </c:pt>
                <c:pt idx="3">
                  <c:v>3.702623252474025E-2</c:v>
                </c:pt>
                <c:pt idx="4">
                  <c:v>1.7933856120013636E-2</c:v>
                </c:pt>
                <c:pt idx="5">
                  <c:v>3.3541385833550451E-2</c:v>
                </c:pt>
                <c:pt idx="6">
                  <c:v>2.3517050132154771E-2</c:v>
                </c:pt>
                <c:pt idx="7">
                  <c:v>2.8319981947421869E-3</c:v>
                </c:pt>
                <c:pt idx="8">
                  <c:v>8.8493087531695044E-3</c:v>
                </c:pt>
                <c:pt idx="9">
                  <c:v>2.0765509559452638E-2</c:v>
                </c:pt>
                <c:pt idx="10">
                  <c:v>1.3826394541108056E-2</c:v>
                </c:pt>
                <c:pt idx="11">
                  <c:v>5.3515193547558501E-2</c:v>
                </c:pt>
                <c:pt idx="12">
                  <c:v>-9.5394720977675321E-3</c:v>
                </c:pt>
                <c:pt idx="13">
                  <c:v>-0.24007133967463776</c:v>
                </c:pt>
                <c:pt idx="14">
                  <c:v>-0.20967384664952776</c:v>
                </c:pt>
                <c:pt idx="15">
                  <c:v>-0.20100584191454168</c:v>
                </c:pt>
                <c:pt idx="16">
                  <c:v>3.7494837453537072E-2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'C06Autos'!$O$3</c:f>
              <c:strCache>
                <c:ptCount val="1"/>
                <c:pt idx="0">
                  <c:v>Ford</c:v>
                </c:pt>
              </c:strCache>
            </c:strRef>
          </c:tx>
          <c:marker>
            <c:symbol val="none"/>
          </c:marker>
          <c:cat>
            <c:strRef>
              <c:f>'C06Autos'!$M$4:$M$20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'C06Autos'!$O$4:$O$20</c:f>
              <c:numCache>
                <c:formatCode>General</c:formatCode>
                <c:ptCount val="17"/>
                <c:pt idx="0">
                  <c:v>4.1327011266048479E-2</c:v>
                </c:pt>
                <c:pt idx="1">
                  <c:v>3.0181497334782009E-2</c:v>
                </c:pt>
                <c:pt idx="2">
                  <c:v>3.0246749801008221E-2</c:v>
                </c:pt>
                <c:pt idx="3">
                  <c:v>4.5044165413631716E-2</c:v>
                </c:pt>
                <c:pt idx="4">
                  <c:v>0.1539658179281479</c:v>
                </c:pt>
                <c:pt idx="5">
                  <c:v>4.5045998331860231E-2</c:v>
                </c:pt>
                <c:pt idx="6">
                  <c:v>2.0386442750964344E-2</c:v>
                </c:pt>
                <c:pt idx="7">
                  <c:v>-3.3974231171808804E-2</c:v>
                </c:pt>
                <c:pt idx="8">
                  <c:v>4.4497035585302413E-3</c:v>
                </c:pt>
                <c:pt idx="9">
                  <c:v>5.7798247990607787E-3</c:v>
                </c:pt>
                <c:pt idx="10">
                  <c:v>2.0114208779219576E-2</c:v>
                </c:pt>
                <c:pt idx="11">
                  <c:v>1.0876447178002895E-2</c:v>
                </c:pt>
                <c:pt idx="12">
                  <c:v>-7.7587230187736236E-2</c:v>
                </c:pt>
                <c:pt idx="13">
                  <c:v>-1.6691930555884513E-2</c:v>
                </c:pt>
                <c:pt idx="14">
                  <c:v>-0.10330538221528861</c:v>
                </c:pt>
                <c:pt idx="15">
                  <c:v>2.3322411702484457E-2</c:v>
                </c:pt>
                <c:pt idx="16">
                  <c:v>5.0847589062766568E-2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'C06Autos'!$P$3</c:f>
              <c:strCache>
                <c:ptCount val="1"/>
                <c:pt idx="0">
                  <c:v>DaimlerChrysler</c:v>
                </c:pt>
              </c:strCache>
            </c:strRef>
          </c:tx>
          <c:marker>
            <c:symbol val="none"/>
          </c:marker>
          <c:cat>
            <c:strRef>
              <c:f>'C06Autos'!$M$4:$M$20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'C06Autos'!$P$4:$P$20</c:f>
              <c:numCache>
                <c:formatCode>General</c:formatCode>
                <c:ptCount val="17"/>
                <c:pt idx="3">
                  <c:v>4.2616989927363277E-2</c:v>
                </c:pt>
                <c:pt idx="4">
                  <c:v>4.4796421819523209E-2</c:v>
                </c:pt>
                <c:pt idx="5">
                  <c:v>4.4197702421024936E-2</c:v>
                </c:pt>
                <c:pt idx="6">
                  <c:v>5.4879646614008161E-2</c:v>
                </c:pt>
                <c:pt idx="7">
                  <c:v>2.2071239579316859E-3</c:v>
                </c:pt>
                <c:pt idx="8">
                  <c:v>4.1490285466189082E-2</c:v>
                </c:pt>
                <c:pt idx="9">
                  <c:v>1.0752215308164207E-2</c:v>
                </c:pt>
                <c:pt idx="10">
                  <c:v>2.227947542922307E-2</c:v>
                </c:pt>
                <c:pt idx="11">
                  <c:v>2.4269575900010679E-2</c:v>
                </c:pt>
                <c:pt idx="12">
                  <c:v>3.1908246155086577E-2</c:v>
                </c:pt>
                <c:pt idx="13">
                  <c:v>4.8843549733900746E-2</c:v>
                </c:pt>
                <c:pt idx="14">
                  <c:v>1.7773512876409416E-2</c:v>
                </c:pt>
                <c:pt idx="15">
                  <c:v>-5.0536420101637489E-2</c:v>
                </c:pt>
                <c:pt idx="16">
                  <c:v>1.821002386634845E-2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'C06Autos'!$Q$3</c:f>
              <c:strCache>
                <c:ptCount val="1"/>
                <c:pt idx="0">
                  <c:v>Toyota</c:v>
                </c:pt>
              </c:strCache>
            </c:strRef>
          </c:tx>
          <c:marker>
            <c:symbol val="none"/>
          </c:marker>
          <c:cat>
            <c:strRef>
              <c:f>'C06Autos'!$M$4:$M$20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'C06Autos'!$Q$4:$Q$20</c:f>
              <c:numCache>
                <c:formatCode>General</c:formatCode>
                <c:ptCount val="17"/>
                <c:pt idx="6">
                  <c:v>3.8100956474107779E-2</c:v>
                </c:pt>
                <c:pt idx="7">
                  <c:v>5.1374899836695784E-2</c:v>
                </c:pt>
                <c:pt idx="8">
                  <c:v>3.8876427501093602E-2</c:v>
                </c:pt>
                <c:pt idx="9">
                  <c:v>4.8439427866380294E-2</c:v>
                </c:pt>
                <c:pt idx="10">
                  <c:v>6.7191405366756898E-2</c:v>
                </c:pt>
                <c:pt idx="11">
                  <c:v>6.313784739709058E-2</c:v>
                </c:pt>
                <c:pt idx="12">
                  <c:v>6.5226738439717893E-2</c:v>
                </c:pt>
                <c:pt idx="13">
                  <c:v>6.8649252190883664E-2</c:v>
                </c:pt>
                <c:pt idx="14">
                  <c:v>6.5343927167959961E-2</c:v>
                </c:pt>
                <c:pt idx="15">
                  <c:v>-2.1283574310541592E-2</c:v>
                </c:pt>
                <c:pt idx="16">
                  <c:v>1.1051269840490555E-2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403648"/>
        <c:axId val="101413632"/>
      </c:lineChart>
      <c:catAx>
        <c:axId val="10140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1413632"/>
        <c:crosses val="autoZero"/>
        <c:auto val="1"/>
        <c:lblAlgn val="ctr"/>
        <c:lblOffset val="100"/>
        <c:noMultiLvlLbl val="0"/>
      </c:catAx>
      <c:valAx>
        <c:axId val="101413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</a:t>
                </a: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crossAx val="10140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wmf"/><Relationship Id="rId7" Type="http://schemas.openxmlformats.org/officeDocument/2006/relationships/image" Target="../media/image72.emf"/><Relationship Id="rId2" Type="http://schemas.openxmlformats.org/officeDocument/2006/relationships/image" Target="../media/image67.w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53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Chapter 1:  Introduction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153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97D135-5270-4DCA-863C-F3BEF4F8C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263" y="90488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>
                <a:latin typeface="Book Antiqua" pitchFamily="18" charset="0"/>
              </a:rPr>
              <a:t>Introduction to MIS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80163" y="877728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>
              <a:defRPr/>
            </a:pPr>
            <a:fld id="{A04D6B28-4C12-4DB8-BC6A-7E8044F0FFFF}" type="slidenum">
              <a:rPr lang="en-US" sz="1400"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6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470D68-DF5D-48E8-8D15-795AE7D1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9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58B59-FB20-4314-ACF4-0E8D4B071B52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735111-B46D-4511-B515-36896AB3408A}" type="slidenum">
              <a:rPr lang="en-US" sz="1000">
                <a:latin typeface="Times New Roman" pitchFamily="18" charset="0"/>
              </a:rPr>
              <a:pPr/>
              <a:t>23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70412" cy="3429000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26E6AB-366D-4574-8FF9-D20E54DF2DC8}" type="slidenum">
              <a:rPr lang="en-US" sz="1000">
                <a:latin typeface="Times New Roman" pitchFamily="18" charset="0"/>
              </a:rPr>
              <a:pPr/>
              <a:t>24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70412" cy="3429000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DBBA12-C817-4A4C-BD2B-C1F5325ED075}" type="slidenum">
              <a:rPr lang="en-US" sz="1000">
                <a:latin typeface="Times New Roman" pitchFamily="18" charset="0"/>
              </a:rPr>
              <a:pPr/>
              <a:t>26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70412" cy="3429000"/>
          </a:xfrm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4D5C94A-D42C-4C4E-BE4B-D6D68D951F76}" type="slidenum">
              <a:rPr lang="en-US" sz="1000">
                <a:latin typeface="Times New Roman" pitchFamily="18" charset="0"/>
              </a:rPr>
              <a:pPr/>
              <a:t>30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85B095C-1252-4EC1-A424-21B64DDE3C4F}" type="slidenum">
              <a:rPr lang="en-US" sz="1000">
                <a:latin typeface="Times New Roman" pitchFamily="18" charset="0"/>
              </a:rPr>
              <a:pPr/>
              <a:t>31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7C86F30-FCBF-4DF3-997C-061C219F1E97}" type="slidenum">
              <a:rPr lang="en-US" sz="1000">
                <a:latin typeface="Times New Roman" pitchFamily="18" charset="0"/>
              </a:rPr>
              <a:pPr/>
              <a:t>32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3E5737-0D66-43ED-A0C4-29A5CF9972AF}" type="slidenum">
              <a:rPr lang="en-US" sz="1000">
                <a:latin typeface="Times New Roman" pitchFamily="18" charset="0"/>
              </a:rPr>
              <a:pPr/>
              <a:t>46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1B40BF5-AFF3-4E20-A522-002728583209}" type="slidenum">
              <a:rPr lang="en-US" sz="1000">
                <a:latin typeface="Times New Roman" pitchFamily="18" charset="0"/>
              </a:rPr>
              <a:pPr/>
              <a:t>58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727A635-1E2C-444B-8908-7D6561EE84EB}" type="slidenum">
              <a:rPr lang="en-US" sz="1000">
                <a:latin typeface="Times New Roman" pitchFamily="18" charset="0"/>
              </a:rPr>
              <a:pPr/>
              <a:t>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755FE9-BD0D-4B9A-ACE9-D6BF43CA54AD}" type="slidenum">
              <a:rPr lang="en-US" sz="1000">
                <a:latin typeface="Times New Roman" pitchFamily="18" charset="0"/>
              </a:rPr>
              <a:pPr/>
              <a:t>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69CEBA-6EA0-41CA-9001-CA18AC11BAE9}" type="slidenum">
              <a:rPr lang="en-US" sz="1000">
                <a:latin typeface="Times New Roman" pitchFamily="18" charset="0"/>
              </a:rPr>
              <a:pPr/>
              <a:t>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FC362BC-713F-48C5-BB86-4257FA2DCAAA}" type="slidenum">
              <a:rPr lang="en-US" sz="1000">
                <a:latin typeface="Times New Roman" pitchFamily="18" charset="0"/>
              </a:rPr>
              <a:pPr/>
              <a:t>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9" y="694433"/>
            <a:ext cx="4556125" cy="3427569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DC2204-01EF-46DB-86FD-71985B266F30}" type="slidenum">
              <a:rPr lang="en-US" sz="1000">
                <a:latin typeface="Times New Roman" pitchFamily="18" charset="0"/>
              </a:rPr>
              <a:pPr/>
              <a:t>9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4E7C1B-5E4F-42B3-915A-4CC16A53E469}" type="slidenum">
              <a:rPr lang="en-US" sz="1000">
                <a:latin typeface="Times New Roman" pitchFamily="18" charset="0"/>
              </a:rPr>
              <a:pPr/>
              <a:t>10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123CC-09FF-4A41-B8F2-494A9CEABE54}" type="slidenum">
              <a:rPr lang="en-US" sz="1000">
                <a:latin typeface="Times New Roman" pitchFamily="18" charset="0"/>
              </a:rPr>
              <a:pPr/>
              <a:t>18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11C684-9ECA-4D1A-928E-996B11DB0469}" type="slidenum">
              <a:rPr lang="en-US" sz="1000">
                <a:latin typeface="Times New Roman" pitchFamily="18" charset="0"/>
              </a:rPr>
              <a:pPr/>
              <a:t>22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4433"/>
            <a:ext cx="4554538" cy="3427569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060396-C7FA-4ECE-B6F6-0F689FDB9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3A69C5-2A83-477C-A780-4F18D87F9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42CF2A-B095-486D-A105-429D3D95EF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914400"/>
            <a:ext cx="79248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9D69-FE60-4D66-A62D-667A4EE9C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4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00B0F6-E69A-4FCE-A425-7748BC306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AD1256-8F2D-4804-8EEE-F5DBFDDBE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3CA37-2DAB-44B2-912B-D29ED78152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>
            <a:normAutofit/>
          </a:bodyPr>
          <a:lstStyle>
            <a:lvl1pPr algn="ctr">
              <a:defRPr sz="36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B70542-2792-4F72-847E-6723A2904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54E3EC-5CC4-4F08-AAAA-A65D3322F2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BE80BE-7517-443E-9104-C01B4D724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263107-A34B-447F-A3E6-A9F94247B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9D036E-66C4-4DDD-9E66-8383B7A60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C0163F0-5193-4F82-9A62-0F6EC9ADA9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hyperlink" Target="order.xml" TargetMode="External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orldwind.arc.nasa.gov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5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8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52.wmf"/><Relationship Id="rId10" Type="http://schemas.openxmlformats.org/officeDocument/2006/relationships/image" Target="../media/image47.wmf"/><Relationship Id="rId4" Type="http://schemas.openxmlformats.org/officeDocument/2006/relationships/image" Target="../media/image34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wmf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da.com/examples/go/ddash/front.cfm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www.dundas.com/dashboard/start/samples/?Campaign=GoogleDashboardExamples&amp;gclid=CKme4q6du6cCFQE2gwodCAz8Bg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70.e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72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9.emf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73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1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qrcode.kaywa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mining.com/ncs/projects/Examples/PerformanceDashboard/TransitMetrics.jsp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Introduction to MIS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2560" y="1850064"/>
            <a:ext cx="7406640" cy="2264736"/>
          </a:xfrm>
          <a:noFill/>
        </p:spPr>
        <p:txBody>
          <a:bodyPr>
            <a:normAutofit lnSpcReduction="10000"/>
          </a:bodyPr>
          <a:lstStyle/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Chapter </a:t>
            </a:r>
            <a:r>
              <a:rPr lang="en-US" dirty="0" smtClean="0"/>
              <a:t>6</a:t>
            </a:r>
            <a:endParaRPr lang="en-US" dirty="0"/>
          </a:p>
          <a:p>
            <a:pPr marL="342900" indent="-342900"/>
            <a:r>
              <a:rPr lang="en-US" dirty="0"/>
              <a:t>Transactions and Enterprise Resource Planning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Jerry Post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49726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hlinkClick r:id="rId3" action="ppaction://hlinksldjump"/>
              </a:rPr>
              <a:t>Technology Toolbox: Selecting an ERP System</a:t>
            </a:r>
            <a:endParaRPr lang="en-US" sz="1800" dirty="0"/>
          </a:p>
          <a:p>
            <a:r>
              <a:rPr lang="en-US" sz="1800" dirty="0">
                <a:hlinkClick r:id="rId4" action="ppaction://hlinksldjump"/>
              </a:rPr>
              <a:t>Technology Toolbox: Designing an EIS</a:t>
            </a:r>
            <a:endParaRPr lang="en-US" sz="1800" dirty="0"/>
          </a:p>
          <a:p>
            <a:r>
              <a:rPr lang="en-US" sz="1800" dirty="0">
                <a:hlinkClick r:id="rId5" action="ppaction://hlinksldjump"/>
              </a:rPr>
              <a:t>Cases: </a:t>
            </a:r>
            <a:r>
              <a:rPr lang="en-US" sz="1800" dirty="0" smtClean="0">
                <a:hlinkClick r:id="rId5" action="ppaction://hlinksldjump"/>
              </a:rPr>
              <a:t>Auto Industry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EDI:  Standards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32125" y="626268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Supplier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375525" y="2833688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Customer 1</a:t>
            </a: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4425950" y="5149850"/>
            <a:ext cx="1511300" cy="977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latin typeface="Times New Roman" pitchFamily="18" charset="0"/>
              </a:rPr>
              <a:t>Production</a:t>
            </a:r>
          </a:p>
          <a:p>
            <a:pPr algn="ctr"/>
            <a:r>
              <a:rPr lang="en-US" sz="1800">
                <a:latin typeface="Times New Roman" pitchFamily="18" charset="0"/>
              </a:rPr>
              <a:t>Database</a:t>
            </a:r>
          </a:p>
          <a:p>
            <a:pPr algn="ctr"/>
            <a:r>
              <a:rPr lang="en-US" sz="1800">
                <a:latin typeface="Times New Roman" pitchFamily="18" charset="0"/>
              </a:rPr>
              <a:t>&amp; Accounts</a:t>
            </a: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102350" y="3473450"/>
            <a:ext cx="1511300" cy="977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latin typeface="Times New Roman" pitchFamily="18" charset="0"/>
              </a:rPr>
              <a:t>Order</a:t>
            </a:r>
          </a:p>
          <a:p>
            <a:pPr algn="ctr"/>
            <a:r>
              <a:rPr lang="en-US" sz="1800">
                <a:latin typeface="Times New Roman" pitchFamily="18" charset="0"/>
              </a:rPr>
              <a:t>Database</a:t>
            </a:r>
          </a:p>
          <a:p>
            <a:pPr algn="ctr"/>
            <a:r>
              <a:rPr lang="en-US" sz="1800">
                <a:latin typeface="Times New Roman" pitchFamily="18" charset="0"/>
              </a:rPr>
              <a:t>&amp; Accounts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7146925" y="5881688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Customer 2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812925" y="1081088"/>
            <a:ext cx="2298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Bank/EDI consolidator</a:t>
            </a:r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 flipV="1">
            <a:off x="2895600" y="2552700"/>
            <a:ext cx="2971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 flipV="1">
            <a:off x="2819400" y="2247900"/>
            <a:ext cx="3124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2743200" y="2933700"/>
            <a:ext cx="1752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5"/>
          <p:cNvSpPr>
            <a:spLocks noChangeShapeType="1"/>
          </p:cNvSpPr>
          <p:nvPr/>
        </p:nvSpPr>
        <p:spPr bwMode="auto">
          <a:xfrm>
            <a:off x="2438400" y="3086100"/>
            <a:ext cx="1752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6"/>
          <p:cNvSpPr>
            <a:spLocks noChangeArrowheads="1"/>
          </p:cNvSpPr>
          <p:nvPr/>
        </p:nvSpPr>
        <p:spPr bwMode="auto">
          <a:xfrm rot="-2340000">
            <a:off x="3946525" y="4662488"/>
            <a:ext cx="123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  <a:t>Convert to</a:t>
            </a:r>
          </a:p>
          <a:p>
            <a: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  <a:t>Standard</a:t>
            </a:r>
          </a:p>
        </p:txBody>
      </p:sp>
      <p:sp>
        <p:nvSpPr>
          <p:cNvPr id="11279" name="Rectangle 17"/>
          <p:cNvSpPr>
            <a:spLocks noChangeArrowheads="1"/>
          </p:cNvSpPr>
          <p:nvPr/>
        </p:nvSpPr>
        <p:spPr bwMode="auto">
          <a:xfrm>
            <a:off x="2727325" y="1690688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Route</a:t>
            </a:r>
          </a:p>
          <a:p>
            <a:r>
              <a:rPr lang="en-US" sz="1800">
                <a:latin typeface="Times New Roman" pitchFamily="18" charset="0"/>
              </a:rPr>
              <a:t>Messages</a:t>
            </a:r>
          </a:p>
        </p:txBody>
      </p:sp>
      <p:sp>
        <p:nvSpPr>
          <p:cNvPr id="11280" name="Rectangle 18"/>
          <p:cNvSpPr>
            <a:spLocks noChangeArrowheads="1"/>
          </p:cNvSpPr>
          <p:nvPr/>
        </p:nvSpPr>
        <p:spPr bwMode="auto">
          <a:xfrm>
            <a:off x="2193925" y="4281488"/>
            <a:ext cx="14097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Messages</a:t>
            </a:r>
          </a:p>
          <a:p>
            <a:r>
              <a:rPr lang="en-US" sz="1800">
                <a:latin typeface="Times New Roman" pitchFamily="18" charset="0"/>
              </a:rPr>
              <a:t>to/from</a:t>
            </a:r>
          </a:p>
          <a:p>
            <a:r>
              <a:rPr lang="en-US" sz="1800">
                <a:latin typeface="Times New Roman" pitchFamily="18" charset="0"/>
              </a:rPr>
              <a:t>any customer</a:t>
            </a:r>
          </a:p>
        </p:txBody>
      </p:sp>
      <p:sp>
        <p:nvSpPr>
          <p:cNvPr id="11281" name="Line 19"/>
          <p:cNvSpPr>
            <a:spLocks noChangeShapeType="1"/>
          </p:cNvSpPr>
          <p:nvPr/>
        </p:nvSpPr>
        <p:spPr bwMode="auto">
          <a:xfrm>
            <a:off x="2971800" y="2933700"/>
            <a:ext cx="403860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20"/>
          <p:cNvSpPr>
            <a:spLocks noChangeShapeType="1"/>
          </p:cNvSpPr>
          <p:nvPr/>
        </p:nvSpPr>
        <p:spPr bwMode="auto">
          <a:xfrm>
            <a:off x="3352800" y="2857500"/>
            <a:ext cx="37338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 rot="-2340000">
            <a:off x="5241925" y="2681288"/>
            <a:ext cx="123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  <a:t>Convert to</a:t>
            </a:r>
          </a:p>
          <a:p>
            <a: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  <a:t>Standard</a:t>
            </a:r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 rot="-2340000">
            <a:off x="7070725" y="5043488"/>
            <a:ext cx="123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  <a:t>Convert to</a:t>
            </a:r>
          </a:p>
          <a:p>
            <a: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  <a:t>Standard</a:t>
            </a:r>
          </a:p>
        </p:txBody>
      </p:sp>
      <p:pic>
        <p:nvPicPr>
          <p:cNvPr id="11285" name="Picture 23" descr="j0402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09700"/>
            <a:ext cx="13192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4" descr="WellsFargo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889125"/>
            <a:ext cx="12763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10935"/>
            <a:ext cx="1097703" cy="83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99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EDI Standards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 smtClean="0"/>
              <a:t>UN </a:t>
            </a:r>
            <a:r>
              <a:rPr lang="en-US" sz="2800" dirty="0" err="1" smtClean="0"/>
              <a:t>Edifact</a:t>
            </a:r>
            <a:endParaRPr lang="en-US" sz="2800" dirty="0" smtClean="0"/>
          </a:p>
          <a:p>
            <a:r>
              <a:rPr lang="en-US" sz="2800" dirty="0" smtClean="0"/>
              <a:t>US ANSI X12</a:t>
            </a:r>
          </a:p>
          <a:p>
            <a:r>
              <a:rPr lang="en-US" sz="2800" dirty="0" smtClean="0"/>
              <a:t>Segments for each area</a:t>
            </a:r>
          </a:p>
          <a:p>
            <a:r>
              <a:rPr lang="en-US" sz="2800" dirty="0" smtClean="0"/>
              <a:t>Detail data formats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489575" y="2095500"/>
            <a:ext cx="2989263" cy="30400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/>
            <a:r>
              <a:rPr lang="en-US" sz="1800">
                <a:latin typeface="Arial Unicode MS" pitchFamily="34" charset="-128"/>
              </a:rPr>
              <a:t>Message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634038" y="2538413"/>
            <a:ext cx="2728912" cy="21542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r>
              <a:rPr lang="en-US" sz="1800">
                <a:latin typeface="Arial Unicode MS" pitchFamily="34" charset="-128"/>
              </a:rPr>
              <a:t>Segment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946775" y="2930525"/>
            <a:ext cx="2362200" cy="1317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/>
            <a:r>
              <a:rPr lang="en-US" sz="1600">
                <a:latin typeface="Arial Unicode MS" pitchFamily="34" charset="-128"/>
              </a:rPr>
              <a:t>Composite Data Element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156325" y="3268663"/>
            <a:ext cx="2036763" cy="731837"/>
          </a:xfrm>
          <a:prstGeom prst="rect">
            <a:avLst/>
          </a:prstGeom>
          <a:solidFill>
            <a:srgbClr val="FFFFE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r>
              <a:rPr lang="en-US" sz="1400">
                <a:latin typeface="Arial Unicode MS" pitchFamily="34" charset="-128"/>
              </a:rPr>
              <a:t>Data Element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391275" y="3556000"/>
            <a:ext cx="1565275" cy="261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>
                <a:latin typeface="Arial Unicode MS" pitchFamily="34" charset="-128"/>
              </a:rPr>
              <a:t>Code Lists</a:t>
            </a:r>
          </a:p>
        </p:txBody>
      </p:sp>
    </p:spTree>
    <p:extLst>
      <p:ext uri="{BB962C8B-B14F-4D97-AF65-F5344CB8AC3E}">
        <p14:creationId xmlns:p14="http://schemas.microsoft.com/office/powerpoint/2010/main" val="15967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ANSI X12 Segments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43000" y="1524000"/>
            <a:ext cx="548481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104 - Air Shipment Information </a:t>
            </a:r>
            <a:endParaRPr lang="en-US" sz="2800" dirty="0">
              <a:latin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</a:rPr>
              <a:t>110 - Air Freight Details and Invoice </a:t>
            </a:r>
          </a:p>
          <a:p>
            <a:r>
              <a:rPr lang="en-US" sz="1600" dirty="0">
                <a:latin typeface="Times New Roman" pitchFamily="18" charset="0"/>
              </a:rPr>
              <a:t>125 - Multilevel Railcar Load Details </a:t>
            </a:r>
          </a:p>
          <a:p>
            <a:r>
              <a:rPr lang="en-US" sz="1600" dirty="0">
                <a:latin typeface="Times New Roman" pitchFamily="18" charset="0"/>
              </a:rPr>
              <a:t>126 - Vehicle Application Advice </a:t>
            </a:r>
          </a:p>
          <a:p>
            <a:r>
              <a:rPr lang="en-US" sz="1600" dirty="0">
                <a:latin typeface="Times New Roman" pitchFamily="18" charset="0"/>
              </a:rPr>
              <a:t>127 - Vehicle Buying Order </a:t>
            </a:r>
          </a:p>
          <a:p>
            <a:r>
              <a:rPr lang="en-US" sz="1600" dirty="0">
                <a:latin typeface="Times New Roman" pitchFamily="18" charset="0"/>
              </a:rPr>
              <a:t>128 - Dealer Information </a:t>
            </a:r>
          </a:p>
          <a:p>
            <a:r>
              <a:rPr lang="en-US" sz="1600" dirty="0">
                <a:latin typeface="Times New Roman" pitchFamily="18" charset="0"/>
              </a:rPr>
              <a:t>129 - Vehicle Carrier Rate Update </a:t>
            </a:r>
          </a:p>
          <a:p>
            <a:r>
              <a:rPr lang="en-US" sz="1600" dirty="0">
                <a:latin typeface="Times New Roman" pitchFamily="18" charset="0"/>
              </a:rPr>
              <a:t>130 - Student Educational Record (Transcript) </a:t>
            </a:r>
          </a:p>
          <a:p>
            <a:r>
              <a:rPr lang="en-US" sz="1600" dirty="0">
                <a:latin typeface="Times New Roman" pitchFamily="18" charset="0"/>
              </a:rPr>
              <a:t>131 - Student Educational Record (Transcript) Acknowledgment </a:t>
            </a:r>
          </a:p>
          <a:p>
            <a:r>
              <a:rPr lang="en-US" sz="1600" dirty="0">
                <a:latin typeface="Times New Roman" pitchFamily="18" charset="0"/>
              </a:rPr>
              <a:t>135 - Student Loan Application </a:t>
            </a:r>
          </a:p>
          <a:p>
            <a:r>
              <a:rPr lang="en-US" sz="1600" dirty="0">
                <a:latin typeface="Times New Roman" pitchFamily="18" charset="0"/>
              </a:rPr>
              <a:t>139 - Student Loan Guarantee Result </a:t>
            </a:r>
          </a:p>
          <a:p>
            <a:r>
              <a:rPr lang="en-US" sz="1600" dirty="0">
                <a:latin typeface="Times New Roman" pitchFamily="18" charset="0"/>
              </a:rPr>
              <a:t>140 - Product Registration </a:t>
            </a:r>
          </a:p>
          <a:p>
            <a:r>
              <a:rPr lang="en-US" sz="1600" dirty="0">
                <a:latin typeface="Times New Roman" pitchFamily="18" charset="0"/>
              </a:rPr>
              <a:t>141 - Product Service Claim Response </a:t>
            </a:r>
          </a:p>
          <a:p>
            <a:r>
              <a:rPr lang="en-US" sz="1600" dirty="0">
                <a:latin typeface="Times New Roman" pitchFamily="18" charset="0"/>
              </a:rPr>
              <a:t>142 - Product Service Claim </a:t>
            </a:r>
          </a:p>
          <a:p>
            <a:r>
              <a:rPr lang="en-US" sz="1600" dirty="0">
                <a:latin typeface="Times New Roman" pitchFamily="18" charset="0"/>
              </a:rPr>
              <a:t>143 - Product Service Notification </a:t>
            </a:r>
          </a:p>
          <a:p>
            <a:r>
              <a:rPr lang="en-US" sz="1600" dirty="0">
                <a:latin typeface="Times New Roman" pitchFamily="18" charset="0"/>
              </a:rPr>
              <a:t>144 - Student Loan Transfer and Status Verification </a:t>
            </a:r>
          </a:p>
          <a:p>
            <a:r>
              <a:rPr lang="en-US" sz="1600" dirty="0">
                <a:latin typeface="Times New Roman" pitchFamily="18" charset="0"/>
              </a:rPr>
              <a:t>146 - Request for Student Educational Record (Transcript) </a:t>
            </a:r>
          </a:p>
          <a:p>
            <a:r>
              <a:rPr lang="en-US" sz="1600" dirty="0">
                <a:latin typeface="Times New Roman" pitchFamily="18" charset="0"/>
              </a:rPr>
              <a:t>147 - Response to Request for Student Ed. Record (Transcript) </a:t>
            </a:r>
          </a:p>
          <a:p>
            <a:r>
              <a:rPr lang="en-US" sz="1600" dirty="0">
                <a:latin typeface="Times New Roman" pitchFamily="18" charset="0"/>
              </a:rPr>
              <a:t>148 - Report of Injury or Illness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1295400"/>
            <a:ext cx="3659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Partial List of segments</a:t>
            </a:r>
          </a:p>
          <a:p>
            <a:r>
              <a:rPr lang="en-US" dirty="0"/>
              <a:t>Detailed specifications for each segment</a:t>
            </a:r>
          </a:p>
          <a:p>
            <a:r>
              <a:rPr lang="en-US" dirty="0" smtClean="0"/>
              <a:t>	Data </a:t>
            </a:r>
            <a:r>
              <a:rPr lang="en-US" dirty="0"/>
              <a:t>needed</a:t>
            </a:r>
          </a:p>
          <a:p>
            <a:r>
              <a:rPr lang="en-US" dirty="0" smtClean="0"/>
              <a:t>	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034"/>
          <p:cNvSpPr>
            <a:spLocks noChangeShapeType="1"/>
          </p:cNvSpPr>
          <p:nvPr/>
        </p:nvSpPr>
        <p:spPr bwMode="auto">
          <a:xfrm flipH="1" flipV="1">
            <a:off x="5238750" y="5219700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Line 1035"/>
          <p:cNvSpPr>
            <a:spLocks noChangeShapeType="1"/>
          </p:cNvSpPr>
          <p:nvPr/>
        </p:nvSpPr>
        <p:spPr bwMode="auto">
          <a:xfrm flipH="1" flipV="1">
            <a:off x="6610350" y="48387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1036"/>
          <p:cNvSpPr>
            <a:spLocks noChangeShapeType="1"/>
          </p:cNvSpPr>
          <p:nvPr/>
        </p:nvSpPr>
        <p:spPr bwMode="auto">
          <a:xfrm flipH="1" flipV="1">
            <a:off x="7067550" y="43053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1037"/>
          <p:cNvSpPr>
            <a:spLocks noChangeShapeType="1"/>
          </p:cNvSpPr>
          <p:nvPr/>
        </p:nvSpPr>
        <p:spPr bwMode="auto">
          <a:xfrm>
            <a:off x="2647950" y="43053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1038"/>
          <p:cNvSpPr>
            <a:spLocks noChangeShapeType="1"/>
          </p:cNvSpPr>
          <p:nvPr/>
        </p:nvSpPr>
        <p:spPr bwMode="auto">
          <a:xfrm>
            <a:off x="4857750" y="36195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 On The Internet</a:t>
            </a:r>
          </a:p>
        </p:txBody>
      </p:sp>
      <p:sp>
        <p:nvSpPr>
          <p:cNvPr id="14349" name="Rectangle 1041"/>
          <p:cNvSpPr>
            <a:spLocks noGrp="1" noChangeArrowheads="1"/>
          </p:cNvSpPr>
          <p:nvPr>
            <p:ph idx="4294967295"/>
          </p:nvPr>
        </p:nvSpPr>
        <p:spPr>
          <a:xfrm>
            <a:off x="1146175" y="1524000"/>
            <a:ext cx="4832350" cy="2095500"/>
          </a:xfrm>
        </p:spPr>
        <p:txBody>
          <a:bodyPr/>
          <a:lstStyle/>
          <a:p>
            <a:r>
              <a:rPr lang="en-US" sz="2000" dirty="0" smtClean="0"/>
              <a:t>Advantages</a:t>
            </a:r>
          </a:p>
          <a:p>
            <a:pPr lvl="1"/>
            <a:r>
              <a:rPr lang="en-US" sz="1800" dirty="0" smtClean="0"/>
              <a:t>Low cost.</a:t>
            </a:r>
          </a:p>
          <a:p>
            <a:pPr lvl="1"/>
            <a:r>
              <a:rPr lang="en-US" sz="1800" dirty="0" smtClean="0"/>
              <a:t>Anyone can connect.</a:t>
            </a:r>
          </a:p>
          <a:p>
            <a:pPr lvl="1"/>
            <a:r>
              <a:rPr lang="en-US" sz="1800" dirty="0" smtClean="0"/>
              <a:t>Worldwide reach.</a:t>
            </a:r>
          </a:p>
          <a:p>
            <a:pPr lvl="1"/>
            <a:r>
              <a:rPr lang="en-US" sz="1800" dirty="0" smtClean="0"/>
              <a:t>Many tools and standards.</a:t>
            </a:r>
          </a:p>
        </p:txBody>
      </p:sp>
      <p:sp>
        <p:nvSpPr>
          <p:cNvPr id="14344" name="Freeform 1028"/>
          <p:cNvSpPr>
            <a:spLocks/>
          </p:cNvSpPr>
          <p:nvPr/>
        </p:nvSpPr>
        <p:spPr bwMode="auto">
          <a:xfrm>
            <a:off x="3409950" y="4000500"/>
            <a:ext cx="3870325" cy="1503363"/>
          </a:xfrm>
          <a:custGeom>
            <a:avLst/>
            <a:gdLst>
              <a:gd name="T0" fmla="*/ 215900 w 2438"/>
              <a:gd name="T1" fmla="*/ 431800 h 947"/>
              <a:gd name="T2" fmla="*/ 1206500 w 2438"/>
              <a:gd name="T3" fmla="*/ 50800 h 947"/>
              <a:gd name="T4" fmla="*/ 3492500 w 2438"/>
              <a:gd name="T5" fmla="*/ 127000 h 947"/>
              <a:gd name="T6" fmla="*/ 3473450 w 2438"/>
              <a:gd name="T7" fmla="*/ 638175 h 947"/>
              <a:gd name="T8" fmla="*/ 3168650 w 2438"/>
              <a:gd name="T9" fmla="*/ 919163 h 947"/>
              <a:gd name="T10" fmla="*/ 2643188 w 2438"/>
              <a:gd name="T11" fmla="*/ 1419225 h 947"/>
              <a:gd name="T12" fmla="*/ 2216150 w 2438"/>
              <a:gd name="T13" fmla="*/ 1333500 h 947"/>
              <a:gd name="T14" fmla="*/ 1690688 w 2438"/>
              <a:gd name="T15" fmla="*/ 1236663 h 947"/>
              <a:gd name="T16" fmla="*/ 1054100 w 2438"/>
              <a:gd name="T17" fmla="*/ 1498600 h 947"/>
              <a:gd name="T18" fmla="*/ 139700 w 2438"/>
              <a:gd name="T19" fmla="*/ 1270000 h 947"/>
              <a:gd name="T20" fmla="*/ 215900 w 2438"/>
              <a:gd name="T21" fmla="*/ 431800 h 9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38" h="947">
                <a:moveTo>
                  <a:pt x="136" y="272"/>
                </a:moveTo>
                <a:cubicBezTo>
                  <a:pt x="248" y="144"/>
                  <a:pt x="416" y="64"/>
                  <a:pt x="760" y="32"/>
                </a:cubicBezTo>
                <a:cubicBezTo>
                  <a:pt x="1104" y="0"/>
                  <a:pt x="1962" y="18"/>
                  <a:pt x="2200" y="80"/>
                </a:cubicBezTo>
                <a:cubicBezTo>
                  <a:pt x="2438" y="142"/>
                  <a:pt x="2222" y="319"/>
                  <a:pt x="2188" y="402"/>
                </a:cubicBezTo>
                <a:cubicBezTo>
                  <a:pt x="2154" y="485"/>
                  <a:pt x="2083" y="497"/>
                  <a:pt x="1996" y="579"/>
                </a:cubicBezTo>
                <a:cubicBezTo>
                  <a:pt x="1909" y="661"/>
                  <a:pt x="1765" y="850"/>
                  <a:pt x="1665" y="894"/>
                </a:cubicBezTo>
                <a:cubicBezTo>
                  <a:pt x="1565" y="938"/>
                  <a:pt x="1496" y="859"/>
                  <a:pt x="1396" y="840"/>
                </a:cubicBezTo>
                <a:cubicBezTo>
                  <a:pt x="1296" y="821"/>
                  <a:pt x="1187" y="762"/>
                  <a:pt x="1065" y="779"/>
                </a:cubicBezTo>
                <a:cubicBezTo>
                  <a:pt x="943" y="796"/>
                  <a:pt x="827" y="941"/>
                  <a:pt x="664" y="944"/>
                </a:cubicBezTo>
                <a:cubicBezTo>
                  <a:pt x="501" y="947"/>
                  <a:pt x="176" y="912"/>
                  <a:pt x="88" y="800"/>
                </a:cubicBezTo>
                <a:cubicBezTo>
                  <a:pt x="0" y="688"/>
                  <a:pt x="24" y="400"/>
                  <a:pt x="136" y="272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039"/>
          <p:cNvSpPr txBox="1">
            <a:spLocks noChangeArrowheads="1"/>
          </p:cNvSpPr>
          <p:nvPr/>
        </p:nvSpPr>
        <p:spPr bwMode="auto">
          <a:xfrm>
            <a:off x="4003675" y="4494213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/>
              <a:t>The Internet</a:t>
            </a:r>
          </a:p>
        </p:txBody>
      </p:sp>
      <p:pic>
        <p:nvPicPr>
          <p:cNvPr id="14350" name="Picture 1043" descr="j04020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36" y="2634343"/>
            <a:ext cx="81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543300"/>
            <a:ext cx="12001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2" name="Rectangle 1050"/>
          <p:cNvSpPr>
            <a:spLocks noChangeArrowheads="1"/>
          </p:cNvSpPr>
          <p:nvPr/>
        </p:nvSpPr>
        <p:spPr bwMode="auto">
          <a:xfrm>
            <a:off x="3943350" y="4991100"/>
            <a:ext cx="1828800" cy="457200"/>
          </a:xfrm>
          <a:prstGeom prst="rect">
            <a:avLst/>
          </a:prstGeom>
          <a:solidFill>
            <a:srgbClr val="F7F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Edifact Message</a:t>
            </a:r>
          </a:p>
        </p:txBody>
      </p:sp>
      <p:pic>
        <p:nvPicPr>
          <p:cNvPr id="17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8" y="5845629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48300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52" y="4200751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Extensible Markup Language (XML)</a:t>
            </a:r>
          </a:p>
        </p:txBody>
      </p:sp>
      <p:graphicFrame>
        <p:nvGraphicFramePr>
          <p:cNvPr id="15364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228107"/>
              </p:ext>
            </p:extLst>
          </p:nvPr>
        </p:nvGraphicFramePr>
        <p:xfrm>
          <a:off x="7162800" y="1676400"/>
          <a:ext cx="1066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lipArt" r:id="rId3" imgW="6248400" imgH="4175125" progId="MS_ClipArt_Gallery.2">
                  <p:embed/>
                </p:oleObj>
              </mc:Choice>
              <mc:Fallback>
                <p:oleObj name="ClipArt" r:id="rId3" imgW="6248400" imgH="417512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676400"/>
                        <a:ext cx="10668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90171" y="1447800"/>
            <a:ext cx="5410200" cy="4994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&lt;?xml version="1.0"?&gt;</a:t>
            </a:r>
          </a:p>
          <a:p>
            <a:r>
              <a:rPr lang="en-US" sz="1600"/>
              <a:t>&lt;!DOCTYPE OrderList SYSTEM "orderlist.dtd"&gt;</a:t>
            </a:r>
          </a:p>
          <a:p>
            <a:r>
              <a:rPr lang="en-US" sz="1600"/>
              <a:t>&lt;OrderList&gt;</a:t>
            </a:r>
          </a:p>
          <a:p>
            <a:r>
              <a:rPr lang="en-US" sz="1600"/>
              <a:t>&lt;Order&gt;</a:t>
            </a:r>
          </a:p>
          <a:p>
            <a:r>
              <a:rPr lang="en-US" sz="1600"/>
              <a:t>&lt;OrderID&gt;1&lt;/OrderID&gt;</a:t>
            </a:r>
          </a:p>
          <a:p>
            <a:r>
              <a:rPr lang="en-US" sz="1600"/>
              <a:t>&lt;OrderDate&gt;3/6/2004&lt;/OrderDate&gt;</a:t>
            </a:r>
          </a:p>
          <a:p>
            <a:r>
              <a:rPr lang="en-US" sz="1600"/>
              <a:t>&lt;ShippingCost&gt;$33.54&lt;/ShippingCost&gt;</a:t>
            </a:r>
          </a:p>
          <a:p>
            <a:r>
              <a:rPr lang="en-US" sz="1600"/>
              <a:t>&lt;Comment&gt;Need immediately.&lt;/Comment&gt;</a:t>
            </a:r>
          </a:p>
          <a:p>
            <a:r>
              <a:rPr lang="en-US" sz="1600"/>
              <a:t>&lt;Items&gt;</a:t>
            </a:r>
          </a:p>
          <a:p>
            <a:r>
              <a:rPr lang="en-US" sz="1600"/>
              <a:t>&lt;ItemID&gt;30&lt;/ItemID&gt;</a:t>
            </a:r>
          </a:p>
          <a:p>
            <a:r>
              <a:rPr lang="en-US" sz="1600"/>
              <a:t>&lt;Description&gt;Flea Collar-Dog-Medium&lt;/Description&gt;</a:t>
            </a:r>
          </a:p>
          <a:p>
            <a:r>
              <a:rPr lang="en-US" sz="1600"/>
              <a:t>&lt;Quantity&gt;208&lt;/Quantity&gt;</a:t>
            </a:r>
          </a:p>
          <a:p>
            <a:r>
              <a:rPr lang="en-US" sz="1600"/>
              <a:t>&lt;Cost&gt;$4.42&lt;/Cost&gt;</a:t>
            </a:r>
          </a:p>
          <a:p>
            <a:r>
              <a:rPr lang="en-US" sz="1600"/>
              <a:t>&lt;ItemID&gt;27&lt;/ItemID&gt;</a:t>
            </a:r>
          </a:p>
          <a:p>
            <a:r>
              <a:rPr lang="en-US" sz="1600"/>
              <a:t>&lt;Description&gt;Aquarium Filter &amp;amp; Pump&lt;/Description&gt;</a:t>
            </a:r>
          </a:p>
          <a:p>
            <a:r>
              <a:rPr lang="en-US" sz="1600"/>
              <a:t>&lt;Quantity&gt;8&lt;/Quantity&gt;</a:t>
            </a:r>
          </a:p>
          <a:p>
            <a:r>
              <a:rPr lang="en-US" sz="1600"/>
              <a:t>&lt;Cost&gt;$24.65&lt;/Cost&gt;</a:t>
            </a:r>
          </a:p>
          <a:p>
            <a:r>
              <a:rPr lang="en-US" sz="1600"/>
              <a:t>&lt;/Items&gt;</a:t>
            </a:r>
          </a:p>
          <a:p>
            <a:r>
              <a:rPr lang="en-US" sz="1600"/>
              <a:t>&lt;/Order&gt;</a:t>
            </a:r>
          </a:p>
          <a:p>
            <a:r>
              <a:rPr lang="en-US" sz="1600"/>
              <a:t>&lt;/OrderList&gt;</a:t>
            </a: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7696200" y="2362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76200" y="30448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>
                <a:solidFill>
                  <a:schemeClr val="accent1"/>
                </a:solidFill>
                <a:hlinkClick r:id="rId5" action="ppaction://hlinkfile" tooltip="Display in Browser"/>
              </a:rPr>
              <a:t>Example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6629400" y="50292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/>
              <a:t>Data is sent in a standard format that is easy for computers to parse and read.</a:t>
            </a:r>
          </a:p>
        </p:txBody>
      </p:sp>
      <p:pic>
        <p:nvPicPr>
          <p:cNvPr id="10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98" y="4354738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XML: eXtensible Markup Language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2277269"/>
            <a:ext cx="30480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Used as a standard means to transfer data to machines with unknown capabilities.</a:t>
            </a:r>
          </a:p>
          <a:p>
            <a:r>
              <a:rPr lang="en-US" sz="2000" dirty="0" smtClean="0"/>
              <a:t>Most hardware and software can read and understand the data.</a:t>
            </a:r>
          </a:p>
          <a:p>
            <a:r>
              <a:rPr lang="en-US" sz="2000" dirty="0" smtClean="0"/>
              <a:t>The tags describe the content.</a:t>
            </a:r>
          </a:p>
          <a:p>
            <a:r>
              <a:rPr lang="en-US" sz="2000" dirty="0" smtClean="0"/>
              <a:t>Usually a separate schema file is used to describe the tags and the document structure.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3340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2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Extensible Business Reporting Language: XBRL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1936" r="12500" b="4907"/>
          <a:stretch/>
        </p:blipFill>
        <p:spPr bwMode="auto">
          <a:xfrm>
            <a:off x="2667000" y="1295400"/>
            <a:ext cx="45438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5867400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http://media.ifrs.org/ixbrl_example1_2011-03-25.xhtml</a:t>
            </a:r>
          </a:p>
        </p:txBody>
      </p:sp>
    </p:spTree>
    <p:extLst>
      <p:ext uri="{BB962C8B-B14F-4D97-AF65-F5344CB8AC3E}">
        <p14:creationId xmlns:p14="http://schemas.microsoft.com/office/powerpoint/2010/main" val="20737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XBRL Sample tag: Revenue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2600" y="1371600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ix:nonFraction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contextRef</a:t>
            </a:r>
            <a:r>
              <a:rPr lang="en-US" dirty="0"/>
              <a:t>="</a:t>
            </a:r>
            <a:r>
              <a:rPr lang="en-US" dirty="0" smtClean="0"/>
              <a:t>y2012“</a:t>
            </a:r>
          </a:p>
          <a:p>
            <a:r>
              <a:rPr lang="en-US" dirty="0"/>
              <a:t>	</a:t>
            </a:r>
            <a:r>
              <a:rPr lang="en-US" dirty="0" smtClean="0"/>
              <a:t>format</a:t>
            </a:r>
            <a:r>
              <a:rPr lang="en-US" dirty="0"/>
              <a:t>="</a:t>
            </a:r>
            <a:r>
              <a:rPr lang="en-US" dirty="0" err="1"/>
              <a:t>ixt:numcommadot</a:t>
            </a:r>
            <a:r>
              <a:rPr lang="en-US" dirty="0"/>
              <a:t>" </a:t>
            </a:r>
            <a:r>
              <a:rPr lang="en-US" dirty="0" smtClean="0"/>
              <a:t>	name</a:t>
            </a:r>
            <a:r>
              <a:rPr lang="en-US" dirty="0"/>
              <a:t>="</a:t>
            </a:r>
            <a:r>
              <a:rPr lang="en-US" dirty="0" err="1"/>
              <a:t>ifrs:Revenue</a:t>
            </a:r>
            <a:r>
              <a:rPr lang="en-US" dirty="0"/>
              <a:t>"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unitRef</a:t>
            </a:r>
            <a:r>
              <a:rPr lang="en-US" dirty="0"/>
              <a:t>="EUR" decimals="0" scale="0"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id</a:t>
            </a:r>
            <a:r>
              <a:rPr lang="en-US" dirty="0"/>
              <a:t>="XWAND00000326</a:t>
            </a:r>
            <a:r>
              <a:rPr lang="en-US" dirty="0" smtClean="0"/>
              <a:t>"&gt;</a:t>
            </a:r>
            <a:r>
              <a:rPr lang="en-US" dirty="0" smtClean="0">
                <a:solidFill>
                  <a:srgbClr val="FF0000"/>
                </a:solidFill>
              </a:rPr>
              <a:t>6,863,545</a:t>
            </a:r>
          </a:p>
          <a:p>
            <a:r>
              <a:rPr lang="en-US" dirty="0" smtClean="0"/>
              <a:t>&lt;/</a:t>
            </a:r>
            <a:r>
              <a:rPr lang="en-US" dirty="0" err="1"/>
              <a:t>ix:nonFraction</a:t>
            </a:r>
            <a:r>
              <a:rPr lang="en-US" dirty="0"/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426720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Data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6781800" y="3581400"/>
            <a:ext cx="363241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91400" y="152400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Attributes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705600" y="1724055"/>
            <a:ext cx="685800" cy="180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000" y="50292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The Securities and Exchange Commission is requiring XBRL filings as of June 2011. The goal is to standardize reporting data and make it accessible to automated systems.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035550" y="2139950"/>
            <a:ext cx="1587500" cy="2120900"/>
          </a:xfrm>
          <a:prstGeom prst="rect">
            <a:avLst/>
          </a:prstGeom>
          <a:solidFill>
            <a:srgbClr val="FFFFC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r>
              <a:rPr lang="en-US" sz="1600"/>
              <a:t>Date &amp; Time</a:t>
            </a:r>
          </a:p>
          <a:p>
            <a:r>
              <a:rPr lang="en-US" sz="1600"/>
              <a:t>Value</a:t>
            </a:r>
          </a:p>
          <a:p>
            <a:endParaRPr lang="en-US" sz="1600"/>
          </a:p>
          <a:p>
            <a:r>
              <a:rPr lang="en-US" sz="1600"/>
              <a:t>Item</a:t>
            </a:r>
          </a:p>
          <a:p>
            <a:endParaRPr lang="en-US" sz="1600"/>
          </a:p>
          <a:p>
            <a:r>
              <a:rPr lang="en-US" sz="1600"/>
              <a:t>Buyer</a:t>
            </a:r>
          </a:p>
          <a:p>
            <a:endParaRPr lang="en-US" sz="1600"/>
          </a:p>
          <a:p>
            <a:r>
              <a:rPr lang="en-US" sz="1600"/>
              <a:t>Seller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7473950" y="2139950"/>
            <a:ext cx="1435100" cy="1054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r>
              <a:rPr lang="en-US" sz="1600"/>
              <a:t>Item_Id</a:t>
            </a:r>
          </a:p>
          <a:p>
            <a:r>
              <a:rPr lang="en-US" sz="1600"/>
              <a:t>Description</a:t>
            </a:r>
          </a:p>
          <a:p>
            <a:r>
              <a:rPr lang="en-US" sz="1600"/>
              <a:t>Location</a:t>
            </a:r>
          </a:p>
          <a:p>
            <a:r>
              <a:rPr lang="en-US" sz="1600"/>
              <a:t>. . .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165725" y="1751013"/>
            <a:ext cx="1347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Transactions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7756525" y="1827213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Items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7626350" y="3968750"/>
            <a:ext cx="1435100" cy="15113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r>
              <a:rPr lang="en-US" sz="1600"/>
              <a:t>Buyer_Id</a:t>
            </a:r>
          </a:p>
          <a:p>
            <a:r>
              <a:rPr lang="en-US" sz="1600"/>
              <a:t>Address</a:t>
            </a:r>
          </a:p>
          <a:p>
            <a:r>
              <a:rPr lang="en-US" sz="1600"/>
              <a:t>Phone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654550" y="4883150"/>
            <a:ext cx="2044700" cy="12065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r>
              <a:rPr lang="en-US" sz="1600"/>
              <a:t>Seller_Id</a:t>
            </a:r>
          </a:p>
          <a:p>
            <a:r>
              <a:rPr lang="en-US" sz="1600"/>
              <a:t>Address</a:t>
            </a:r>
          </a:p>
          <a:p>
            <a:r>
              <a:rPr lang="en-US" sz="1600"/>
              <a:t>Phone</a:t>
            </a: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 flipV="1">
            <a:off x="5715000" y="2590800"/>
            <a:ext cx="16764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5638800" y="3505200"/>
            <a:ext cx="1905000" cy="1219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 flipH="1">
            <a:off x="5562600" y="4114800"/>
            <a:ext cx="152400" cy="685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7680325" y="3579813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Buyers</a:t>
            </a: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4556125" y="4570413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Sellers</a:t>
            </a:r>
          </a:p>
        </p:txBody>
      </p:sp>
      <p:sp>
        <p:nvSpPr>
          <p:cNvPr id="1742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Objects</a:t>
            </a:r>
          </a:p>
        </p:txBody>
      </p:sp>
      <p:sp>
        <p:nvSpPr>
          <p:cNvPr id="17422" name="Rectangle 16"/>
          <p:cNvSpPr>
            <a:spLocks noGrp="1" noChangeArrowheads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Example Attributes</a:t>
            </a:r>
          </a:p>
          <a:p>
            <a:pPr lvl="1"/>
            <a:r>
              <a:rPr lang="en-US" smtClean="0"/>
              <a:t>Date &amp; time</a:t>
            </a:r>
          </a:p>
          <a:p>
            <a:pPr lvl="1"/>
            <a:r>
              <a:rPr lang="en-US" smtClean="0"/>
              <a:t>Price</a:t>
            </a:r>
          </a:p>
          <a:p>
            <a:pPr lvl="1"/>
            <a:r>
              <a:rPr lang="en-US" smtClean="0"/>
              <a:t>Quantity</a:t>
            </a:r>
          </a:p>
          <a:p>
            <a:pPr lvl="1"/>
            <a:r>
              <a:rPr lang="en-US" smtClean="0"/>
              <a:t>Item Number</a:t>
            </a:r>
          </a:p>
          <a:p>
            <a:pPr lvl="1"/>
            <a:r>
              <a:rPr lang="en-US" smtClean="0"/>
              <a:t>Buyer</a:t>
            </a:r>
          </a:p>
          <a:p>
            <a:pPr lvl="1"/>
            <a:r>
              <a:rPr lang="en-US" smtClean="0"/>
              <a:t>Seller</a:t>
            </a:r>
          </a:p>
          <a:p>
            <a:r>
              <a:rPr lang="en-US" smtClean="0"/>
              <a:t>Example Methods</a:t>
            </a:r>
          </a:p>
          <a:p>
            <a:pPr lvl="1"/>
            <a:r>
              <a:rPr lang="en-US" smtClean="0"/>
              <a:t>Store</a:t>
            </a:r>
          </a:p>
          <a:p>
            <a:pPr lvl="1"/>
            <a:r>
              <a:rPr lang="en-US" smtClean="0"/>
              <a:t>Print</a:t>
            </a:r>
          </a:p>
          <a:p>
            <a:pPr lvl="1"/>
            <a:r>
              <a:rPr lang="en-US" smtClean="0"/>
              <a:t>Verify</a:t>
            </a:r>
          </a:p>
        </p:txBody>
      </p:sp>
    </p:spTree>
    <p:extLst>
      <p:ext uri="{BB962C8B-B14F-4D97-AF65-F5344CB8AC3E}">
        <p14:creationId xmlns:p14="http://schemas.microsoft.com/office/powerpoint/2010/main" val="144848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Risks</a:t>
            </a:r>
          </a:p>
        </p:txBody>
      </p:sp>
      <p:sp>
        <p:nvSpPr>
          <p:cNvPr id="18435" name="Line 1031"/>
          <p:cNvSpPr>
            <a:spLocks noChangeShapeType="1"/>
          </p:cNvSpPr>
          <p:nvPr/>
        </p:nvSpPr>
        <p:spPr bwMode="auto">
          <a:xfrm flipV="1">
            <a:off x="2209800" y="2281237"/>
            <a:ext cx="685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1032"/>
          <p:cNvSpPr>
            <a:spLocks noChangeShapeType="1"/>
          </p:cNvSpPr>
          <p:nvPr/>
        </p:nvSpPr>
        <p:spPr bwMode="auto">
          <a:xfrm flipH="1">
            <a:off x="2362200" y="2890837"/>
            <a:ext cx="27432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1033"/>
          <p:cNvSpPr txBox="1">
            <a:spLocks noChangeArrowheads="1"/>
          </p:cNvSpPr>
          <p:nvPr/>
        </p:nvSpPr>
        <p:spPr bwMode="auto">
          <a:xfrm rot="-1100704">
            <a:off x="2819400" y="2281237"/>
            <a:ext cx="115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payment</a:t>
            </a:r>
          </a:p>
        </p:txBody>
      </p:sp>
      <p:sp>
        <p:nvSpPr>
          <p:cNvPr id="18438" name="Text Box 1034"/>
          <p:cNvSpPr txBox="1">
            <a:spLocks noChangeArrowheads="1"/>
          </p:cNvSpPr>
          <p:nvPr/>
        </p:nvSpPr>
        <p:spPr bwMode="auto">
          <a:xfrm rot="-1421746">
            <a:off x="2590800" y="3500437"/>
            <a:ext cx="245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products or services</a:t>
            </a:r>
          </a:p>
        </p:txBody>
      </p:sp>
      <p:sp>
        <p:nvSpPr>
          <p:cNvPr id="18439" name="Line 1035"/>
          <p:cNvSpPr>
            <a:spLocks noChangeShapeType="1"/>
          </p:cNvSpPr>
          <p:nvPr/>
        </p:nvSpPr>
        <p:spPr bwMode="auto">
          <a:xfrm>
            <a:off x="5181600" y="3043237"/>
            <a:ext cx="152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Text Box 1036"/>
          <p:cNvSpPr txBox="1">
            <a:spLocks noChangeArrowheads="1"/>
          </p:cNvSpPr>
          <p:nvPr/>
        </p:nvSpPr>
        <p:spPr bwMode="auto">
          <a:xfrm>
            <a:off x="6299200" y="1214437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Vendor</a:t>
            </a:r>
          </a:p>
        </p:txBody>
      </p:sp>
      <p:sp>
        <p:nvSpPr>
          <p:cNvPr id="18441" name="Text Box 1037"/>
          <p:cNvSpPr txBox="1">
            <a:spLocks noChangeArrowheads="1"/>
          </p:cNvSpPr>
          <p:nvPr/>
        </p:nvSpPr>
        <p:spPr bwMode="auto">
          <a:xfrm>
            <a:off x="1050925" y="4683125"/>
            <a:ext cx="150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Customer</a:t>
            </a:r>
          </a:p>
        </p:txBody>
      </p:sp>
      <p:sp>
        <p:nvSpPr>
          <p:cNvPr id="18442" name="Text Box 1038"/>
          <p:cNvSpPr txBox="1">
            <a:spLocks noChangeArrowheads="1"/>
          </p:cNvSpPr>
          <p:nvPr/>
        </p:nvSpPr>
        <p:spPr bwMode="auto">
          <a:xfrm>
            <a:off x="6553200" y="4110037"/>
            <a:ext cx="186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Government</a:t>
            </a:r>
          </a:p>
        </p:txBody>
      </p:sp>
      <p:sp>
        <p:nvSpPr>
          <p:cNvPr id="18443" name="Text Box 1039"/>
          <p:cNvSpPr txBox="1">
            <a:spLocks noChangeArrowheads="1"/>
          </p:cNvSpPr>
          <p:nvPr/>
        </p:nvSpPr>
        <p:spPr bwMode="auto">
          <a:xfrm>
            <a:off x="6172200" y="1824037"/>
            <a:ext cx="27432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1. Receive payment.</a:t>
            </a:r>
          </a:p>
          <a:p>
            <a:pPr>
              <a:spcBef>
                <a:spcPct val="50000"/>
              </a:spcBef>
            </a:pPr>
            <a:r>
              <a:rPr lang="en-US" sz="1800"/>
              <a:t>2. Legitimate payment.</a:t>
            </a:r>
          </a:p>
          <a:p>
            <a:pPr>
              <a:spcBef>
                <a:spcPct val="50000"/>
              </a:spcBef>
            </a:pPr>
            <a:r>
              <a:rPr lang="en-US" sz="1800"/>
              <a:t>3. Customer not repudiate sale.</a:t>
            </a:r>
          </a:p>
          <a:p>
            <a:pPr>
              <a:spcBef>
                <a:spcPct val="50000"/>
              </a:spcBef>
            </a:pPr>
            <a:r>
              <a:rPr lang="en-US" sz="1800"/>
              <a:t>4. Government not invalidate sale.</a:t>
            </a:r>
          </a:p>
        </p:txBody>
      </p:sp>
      <p:sp>
        <p:nvSpPr>
          <p:cNvPr id="18444" name="Text Box 1040"/>
          <p:cNvSpPr txBox="1">
            <a:spLocks noChangeArrowheads="1"/>
          </p:cNvSpPr>
          <p:nvPr/>
        </p:nvSpPr>
        <p:spPr bwMode="auto">
          <a:xfrm>
            <a:off x="1066800" y="5176837"/>
            <a:ext cx="30480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1. Receive product.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2. Charged only as agreed.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3. Seller not repudiate sale.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4. Legal transaction.</a:t>
            </a:r>
          </a:p>
        </p:txBody>
      </p:sp>
      <p:sp>
        <p:nvSpPr>
          <p:cNvPr id="18445" name="Text Box 1041"/>
          <p:cNvSpPr txBox="1">
            <a:spLocks noChangeArrowheads="1"/>
          </p:cNvSpPr>
          <p:nvPr/>
        </p:nvSpPr>
        <p:spPr bwMode="auto">
          <a:xfrm>
            <a:off x="6248400" y="4567237"/>
            <a:ext cx="2667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1. Transaction record.</a:t>
            </a:r>
          </a:p>
          <a:p>
            <a:pPr>
              <a:spcBef>
                <a:spcPct val="50000"/>
              </a:spcBef>
            </a:pPr>
            <a:r>
              <a:rPr lang="en-US" sz="1800"/>
              <a:t>2. Tax records.</a:t>
            </a:r>
          </a:p>
          <a:p>
            <a:pPr>
              <a:spcBef>
                <a:spcPct val="50000"/>
              </a:spcBef>
            </a:pPr>
            <a:r>
              <a:rPr lang="en-US" sz="1800"/>
              <a:t>3. Identify fraud.</a:t>
            </a:r>
          </a:p>
          <a:p>
            <a:pPr>
              <a:spcBef>
                <a:spcPct val="50000"/>
              </a:spcBef>
            </a:pPr>
            <a:r>
              <a:rPr lang="en-US" sz="1800"/>
              <a:t>4. Track money for other cases (drugs).</a:t>
            </a:r>
          </a:p>
        </p:txBody>
      </p:sp>
      <p:pic>
        <p:nvPicPr>
          <p:cNvPr id="18446" name="Picture 1042" descr="bs002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19237"/>
            <a:ext cx="1143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Line 1043"/>
          <p:cNvSpPr>
            <a:spLocks noChangeShapeType="1"/>
          </p:cNvSpPr>
          <p:nvPr/>
        </p:nvSpPr>
        <p:spPr bwMode="auto">
          <a:xfrm>
            <a:off x="3657600" y="1900237"/>
            <a:ext cx="990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Text Box 1045"/>
          <p:cNvSpPr txBox="1">
            <a:spLocks noChangeArrowheads="1"/>
          </p:cNvSpPr>
          <p:nvPr/>
        </p:nvSpPr>
        <p:spPr bwMode="auto">
          <a:xfrm>
            <a:off x="1128609" y="1264103"/>
            <a:ext cx="16577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Credit card company accepts risks for a fee.</a:t>
            </a:r>
          </a:p>
        </p:txBody>
      </p:sp>
      <p:pic>
        <p:nvPicPr>
          <p:cNvPr id="18449" name="Picture 1047" descr="MPj040970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66837"/>
            <a:ext cx="10144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048" descr="MPj043123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043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049" descr="j0401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05237"/>
            <a:ext cx="16240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7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099" name="Rectangle 2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How do you process the data from transactions and integrate the operations of the organization?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How do you efficiently collect transaction data?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What are the major elements and risks of a transaction?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Why are transactions more difficult in an international environment?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How do you track and compare the financial information of a firm?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What are the transaction elements in the human resources management system?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Can a company become more efficient and productive?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How do businesses combine data from operations?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How do you combine data across functional areas, including production, purchasing, marketing, and accounting?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How do you make production more efficient?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How do you keep track of all customer interactions? Who are your best customers?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How can a manager handle all of the data in an ERP system?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How does the CEO know that financial records are correct?</a:t>
            </a:r>
          </a:p>
        </p:txBody>
      </p:sp>
    </p:spTree>
    <p:extLst>
      <p:ext uri="{BB962C8B-B14F-4D97-AF65-F5344CB8AC3E}">
        <p14:creationId xmlns:p14="http://schemas.microsoft.com/office/powerpoint/2010/main" val="115108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and Trust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Security</a:t>
            </a:r>
          </a:p>
          <a:p>
            <a:pPr lvl="1"/>
            <a:r>
              <a:rPr lang="en-US" sz="1800" smtClean="0"/>
              <a:t>Each transmission is encrypted.</a:t>
            </a:r>
          </a:p>
          <a:p>
            <a:pPr lvl="2"/>
            <a:r>
              <a:rPr lang="en-US" sz="1600" smtClean="0"/>
              <a:t>Prevent interception.</a:t>
            </a:r>
          </a:p>
          <a:p>
            <a:pPr lvl="2"/>
            <a:r>
              <a:rPr lang="en-US" sz="1600" smtClean="0"/>
              <a:t>Keys generated by certificate authority (e.g., Verisign).</a:t>
            </a:r>
          </a:p>
          <a:p>
            <a:pPr lvl="1"/>
            <a:r>
              <a:rPr lang="en-US" sz="1800" smtClean="0"/>
              <a:t>Security on individual servers is the responsibility of vendor.</a:t>
            </a:r>
          </a:p>
          <a:p>
            <a:pPr lvl="2"/>
            <a:r>
              <a:rPr lang="en-US" sz="1600" smtClean="0"/>
              <a:t>There have been some thefts of data (e.g., credit-card numbers.)</a:t>
            </a:r>
          </a:p>
          <a:p>
            <a:pPr lvl="2"/>
            <a:r>
              <a:rPr lang="en-US" sz="1600" smtClean="0"/>
              <a:t>Vendor is motivated to secure the server.</a:t>
            </a:r>
          </a:p>
          <a:p>
            <a:pPr lvl="2"/>
            <a:r>
              <a:rPr lang="en-US" sz="1600" smtClean="0"/>
              <a:t>Commercial software exists to provide secure sites.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Trust</a:t>
            </a:r>
          </a:p>
          <a:p>
            <a:pPr lvl="1"/>
            <a:r>
              <a:rPr lang="en-US" sz="1800" smtClean="0"/>
              <a:t>Is the vendor legitimate?</a:t>
            </a:r>
          </a:p>
          <a:p>
            <a:pPr lvl="2"/>
            <a:r>
              <a:rPr lang="en-US" sz="1600" smtClean="0"/>
              <a:t>Consider: Internet gambling.</a:t>
            </a:r>
          </a:p>
          <a:p>
            <a:pPr lvl="2"/>
            <a:r>
              <a:rPr lang="en-US" sz="1600" smtClean="0"/>
              <a:t>What if offshore vendor refuses to pay off a bet?</a:t>
            </a:r>
          </a:p>
          <a:p>
            <a:pPr lvl="2"/>
            <a:r>
              <a:rPr lang="en-US" sz="1600" smtClean="0"/>
              <a:t>As long as Internet gambling is illegal (in the U.S.) consumer has no recourse.</a:t>
            </a:r>
          </a:p>
          <a:p>
            <a:pPr lvl="2"/>
            <a:r>
              <a:rPr lang="en-US" sz="1600" smtClean="0"/>
              <a:t>Otherwise, use credit cards and rely on banks.</a:t>
            </a:r>
          </a:p>
          <a:p>
            <a:pPr lvl="2"/>
            <a:r>
              <a:rPr lang="en-US" sz="1600" smtClean="0"/>
              <a:t>Secure certificates.</a:t>
            </a:r>
          </a:p>
          <a:p>
            <a:pPr lvl="1"/>
            <a:r>
              <a:rPr lang="en-US" sz="1800" smtClean="0"/>
              <a:t>Is the customer legitimate?</a:t>
            </a:r>
          </a:p>
          <a:p>
            <a:pPr lvl="2"/>
            <a:r>
              <a:rPr lang="en-US" sz="1600" smtClean="0"/>
              <a:t>Rely on credit card data.</a:t>
            </a:r>
          </a:p>
          <a:p>
            <a:pPr lvl="2"/>
            <a:r>
              <a:rPr lang="en-US" sz="1600" smtClean="0"/>
              <a:t>Some vendors will ship only to billing address.</a:t>
            </a:r>
          </a:p>
          <a:p>
            <a:pPr lvl="2"/>
            <a:r>
              <a:rPr lang="en-US" sz="1600" smtClean="0"/>
              <a:t>Certificate authority.</a:t>
            </a:r>
          </a:p>
        </p:txBody>
      </p:sp>
    </p:spTree>
    <p:extLst>
      <p:ext uri="{BB962C8B-B14F-4D97-AF65-F5344CB8AC3E}">
        <p14:creationId xmlns:p14="http://schemas.microsoft.com/office/powerpoint/2010/main" val="17034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Transaction Issues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676400" y="5837693"/>
            <a:ext cx="314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>
                <a:hlinkClick r:id="rId2"/>
              </a:rPr>
              <a:t>http://worldwind.arc.nasa.gov</a:t>
            </a:r>
            <a:endParaRPr lang="en-US" sz="1800" dirty="0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6019800" y="1552418"/>
            <a:ext cx="28956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Shipping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Currencies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Languages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Customs and tariffs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Jurisdiction for disputes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Different laws and systems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Verify seller and purchaser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Payment methods</a:t>
            </a:r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3962400" cy="39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/>
          </p:cNvGraphicFramePr>
          <p:nvPr/>
        </p:nvGraphicFramePr>
        <p:xfrm>
          <a:off x="5410200" y="2819400"/>
          <a:ext cx="3409950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lipArt" r:id="rId4" imgW="4097338" imgH="3606800" progId="MS_ClipArt_Gallery.2">
                  <p:embed/>
                </p:oleObj>
              </mc:Choice>
              <mc:Fallback>
                <p:oleObj name="ClipArt" r:id="rId4" imgW="4097338" imgH="36068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19400"/>
                        <a:ext cx="3409950" cy="300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data and reports</a:t>
            </a:r>
          </a:p>
          <a:p>
            <a:r>
              <a:rPr lang="en-US" dirty="0" smtClean="0"/>
              <a:t>What do things really cost?</a:t>
            </a:r>
          </a:p>
          <a:p>
            <a:r>
              <a:rPr lang="en-US" dirty="0" smtClean="0"/>
              <a:t>The accounting cycle</a:t>
            </a:r>
          </a:p>
          <a:p>
            <a:r>
              <a:rPr lang="en-US" dirty="0" smtClean="0"/>
              <a:t>Inventory</a:t>
            </a:r>
          </a:p>
          <a:p>
            <a:r>
              <a:rPr lang="en-US" dirty="0" smtClean="0"/>
              <a:t>Checks and balances</a:t>
            </a:r>
          </a:p>
          <a:p>
            <a:pPr lvl="1"/>
            <a:r>
              <a:rPr lang="en-US" dirty="0" smtClean="0"/>
              <a:t>Double-entry</a:t>
            </a:r>
          </a:p>
          <a:p>
            <a:pPr lvl="1"/>
            <a:r>
              <a:rPr lang="en-US" dirty="0" smtClean="0"/>
              <a:t>Separation of duties</a:t>
            </a:r>
          </a:p>
          <a:p>
            <a:pPr lvl="1"/>
            <a:r>
              <a:rPr lang="en-US" dirty="0" smtClean="0"/>
              <a:t>Audit trails</a:t>
            </a:r>
          </a:p>
        </p:txBody>
      </p:sp>
    </p:spTree>
    <p:extLst>
      <p:ext uri="{BB962C8B-B14F-4D97-AF65-F5344CB8AC3E}">
        <p14:creationId xmlns:p14="http://schemas.microsoft.com/office/powerpoint/2010/main" val="3688397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14400" y="6032500"/>
            <a:ext cx="977900" cy="3683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Suppliers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001000" y="5270500"/>
            <a:ext cx="977900" cy="3683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Customers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962400" y="1079500"/>
            <a:ext cx="1054100" cy="4445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Management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477000" y="1536700"/>
            <a:ext cx="1054100" cy="4445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Shareholders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838200" y="1231900"/>
            <a:ext cx="825500" cy="596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Banks</a:t>
            </a:r>
          </a:p>
          <a:p>
            <a:pPr algn="ctr"/>
            <a:r>
              <a:rPr lang="en-US" sz="1200"/>
              <a:t>and</a:t>
            </a:r>
          </a:p>
          <a:p>
            <a:pPr algn="ctr"/>
            <a:r>
              <a:rPr lang="en-US" sz="1200"/>
              <a:t>Creditors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914400" y="2755900"/>
            <a:ext cx="977900" cy="4445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Departments</a:t>
            </a:r>
          </a:p>
          <a:p>
            <a:pPr algn="ctr"/>
            <a:r>
              <a:rPr lang="en-US" sz="1200"/>
              <a:t>&amp; Employees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343650" y="4679950"/>
            <a:ext cx="787400" cy="711200"/>
          </a:xfrm>
          <a:prstGeom prst="roundRect">
            <a:avLst>
              <a:gd name="adj" fmla="val 12495"/>
            </a:avLst>
          </a:prstGeom>
          <a:noFill/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Sales &amp;</a:t>
            </a:r>
          </a:p>
          <a:p>
            <a:pPr algn="ctr"/>
            <a:r>
              <a:rPr lang="en-US" sz="1200"/>
              <a:t>Accounts</a:t>
            </a:r>
          </a:p>
          <a:p>
            <a:pPr algn="ctr"/>
            <a:r>
              <a:rPr lang="en-US" sz="1200"/>
              <a:t>Receivable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981450" y="3308350"/>
            <a:ext cx="1016000" cy="939800"/>
          </a:xfrm>
          <a:prstGeom prst="roundRect">
            <a:avLst>
              <a:gd name="adj" fmla="val 12495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Produce</a:t>
            </a:r>
          </a:p>
          <a:p>
            <a:pPr algn="ctr"/>
            <a:r>
              <a:rPr lang="en-US" sz="1200"/>
              <a:t>Management</a:t>
            </a:r>
          </a:p>
          <a:p>
            <a:pPr algn="ctr"/>
            <a:r>
              <a:rPr lang="en-US" sz="1200"/>
              <a:t>Accounting</a:t>
            </a:r>
          </a:p>
          <a:p>
            <a:pPr algn="ctr"/>
            <a:r>
              <a:rPr lang="en-US" sz="1200"/>
              <a:t>Reports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962650" y="2622550"/>
            <a:ext cx="939800" cy="711200"/>
          </a:xfrm>
          <a:prstGeom prst="roundRect">
            <a:avLst>
              <a:gd name="adj" fmla="val 12495"/>
            </a:avLst>
          </a:prstGeom>
          <a:noFill/>
          <a:ln w="50800">
            <a:solidFill>
              <a:srgbClr val="FFC1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Produce</a:t>
            </a:r>
          </a:p>
          <a:p>
            <a:pPr algn="ctr"/>
            <a:r>
              <a:rPr lang="en-US" sz="1200"/>
              <a:t>Shareholder</a:t>
            </a:r>
          </a:p>
          <a:p>
            <a:pPr algn="ctr"/>
            <a:r>
              <a:rPr lang="en-US" sz="1200"/>
              <a:t>Reports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7292975" y="5005388"/>
            <a:ext cx="1581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Sales &amp; Receivables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720975" y="5614988"/>
            <a:ext cx="1547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Inventory   Changes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425575" y="5462588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Purchases &amp;</a:t>
            </a:r>
          </a:p>
          <a:p>
            <a:r>
              <a:rPr lang="en-US" sz="1200"/>
              <a:t>Payables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882775" y="1652588"/>
            <a:ext cx="1184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Loans &amp; Notes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892175" y="3481388"/>
            <a:ext cx="854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Expenses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5235575" y="3405188"/>
            <a:ext cx="60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Equity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6607175" y="2033588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Shareholder</a:t>
            </a:r>
          </a:p>
          <a:p>
            <a:r>
              <a:rPr lang="en-US" sz="1200"/>
              <a:t>Reports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3559175" y="1881188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Management</a:t>
            </a:r>
          </a:p>
          <a:p>
            <a:r>
              <a:rPr lang="en-US" sz="1200"/>
              <a:t>Reports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5715000" y="5956300"/>
            <a:ext cx="1054100" cy="4445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Product</a:t>
            </a:r>
          </a:p>
          <a:p>
            <a:pPr algn="ctr"/>
            <a:r>
              <a:rPr lang="en-US" sz="1200"/>
              <a:t>Inventory</a:t>
            </a: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1924050" y="4603750"/>
            <a:ext cx="787400" cy="711200"/>
          </a:xfrm>
          <a:prstGeom prst="roundRect">
            <a:avLst>
              <a:gd name="adj" fmla="val 12495"/>
            </a:avLst>
          </a:prstGeom>
          <a:noFill/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Orders &amp;</a:t>
            </a:r>
          </a:p>
          <a:p>
            <a:pPr algn="ctr"/>
            <a:r>
              <a:rPr lang="en-US" sz="1200"/>
              <a:t>Accounts</a:t>
            </a:r>
          </a:p>
          <a:p>
            <a:pPr algn="ctr"/>
            <a:r>
              <a:rPr lang="en-US" sz="1200"/>
              <a:t> Payable</a:t>
            </a:r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4286250" y="4832350"/>
            <a:ext cx="1016000" cy="787400"/>
          </a:xfrm>
          <a:prstGeom prst="roundRect">
            <a:avLst>
              <a:gd name="adj" fmla="val 12495"/>
            </a:avLst>
          </a:prstGeom>
          <a:noFill/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Inventory</a:t>
            </a:r>
          </a:p>
          <a:p>
            <a:pPr algn="ctr"/>
            <a:r>
              <a:rPr lang="en-US" sz="1200"/>
              <a:t>Management,</a:t>
            </a:r>
          </a:p>
          <a:p>
            <a:pPr algn="ctr"/>
            <a:r>
              <a:rPr lang="en-US" sz="1200"/>
              <a:t>&amp; Fixed Asset</a:t>
            </a:r>
          </a:p>
          <a:p>
            <a:pPr algn="ctr"/>
            <a:r>
              <a:rPr lang="en-US" sz="1200"/>
              <a:t>&amp; Cost Acct.</a:t>
            </a: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2076450" y="3308350"/>
            <a:ext cx="787400" cy="711200"/>
          </a:xfrm>
          <a:prstGeom prst="roundRect">
            <a:avLst>
              <a:gd name="adj" fmla="val 12495"/>
            </a:avLst>
          </a:prstGeom>
          <a:noFill/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Payroll &amp;</a:t>
            </a:r>
          </a:p>
          <a:p>
            <a:pPr algn="ctr"/>
            <a:r>
              <a:rPr lang="en-US" sz="1200"/>
              <a:t>Employee</a:t>
            </a:r>
          </a:p>
          <a:p>
            <a:pPr algn="ctr"/>
            <a:r>
              <a:rPr lang="en-US" sz="1200"/>
              <a:t>Benefits</a:t>
            </a:r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2305050" y="1936750"/>
            <a:ext cx="1016000" cy="939800"/>
          </a:xfrm>
          <a:prstGeom prst="roundRect">
            <a:avLst>
              <a:gd name="adj" fmla="val 12495"/>
            </a:avLst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Cash</a:t>
            </a:r>
          </a:p>
          <a:p>
            <a:pPr algn="ctr"/>
            <a:r>
              <a:rPr lang="en-US" sz="1200"/>
              <a:t>Management,</a:t>
            </a:r>
          </a:p>
          <a:p>
            <a:pPr algn="ctr"/>
            <a:r>
              <a:rPr lang="en-US" sz="1200"/>
              <a:t>Investments,</a:t>
            </a:r>
          </a:p>
          <a:p>
            <a:pPr algn="ctr"/>
            <a:r>
              <a:rPr lang="en-US" sz="1200"/>
              <a:t>Foreign</a:t>
            </a:r>
          </a:p>
          <a:p>
            <a:pPr algn="ctr"/>
            <a:r>
              <a:rPr lang="en-US" sz="1200"/>
              <a:t>Exchange</a:t>
            </a: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048000" y="5956300"/>
            <a:ext cx="1054100" cy="5207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Supply &amp;</a:t>
            </a:r>
          </a:p>
          <a:p>
            <a:pPr algn="ctr"/>
            <a:r>
              <a:rPr lang="en-US" sz="1200"/>
              <a:t>In-process</a:t>
            </a:r>
          </a:p>
          <a:p>
            <a:pPr algn="ctr"/>
            <a:r>
              <a:rPr lang="en-US" sz="1200"/>
              <a:t>Inventory</a:t>
            </a: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8001000" y="2679700"/>
            <a:ext cx="977900" cy="3683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Governments</a:t>
            </a:r>
          </a:p>
        </p:txBody>
      </p:sp>
      <p:sp>
        <p:nvSpPr>
          <p:cNvPr id="22555" name="AutoShape 27"/>
          <p:cNvSpPr>
            <a:spLocks noChangeArrowheads="1"/>
          </p:cNvSpPr>
          <p:nvPr/>
        </p:nvSpPr>
        <p:spPr bwMode="auto">
          <a:xfrm>
            <a:off x="7029450" y="3613150"/>
            <a:ext cx="787400" cy="711200"/>
          </a:xfrm>
          <a:prstGeom prst="roundRect">
            <a:avLst>
              <a:gd name="adj" fmla="val 12495"/>
            </a:avLst>
          </a:prstGeom>
          <a:noFill/>
          <a:ln w="50800">
            <a:solidFill>
              <a:srgbClr val="E902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Tax</a:t>
            </a:r>
          </a:p>
          <a:p>
            <a:pPr algn="ctr"/>
            <a:r>
              <a:rPr lang="en-US" sz="1200"/>
              <a:t>Filing &amp;</a:t>
            </a:r>
          </a:p>
          <a:p>
            <a:pPr algn="ctr"/>
            <a:r>
              <a:rPr lang="en-US" sz="1200"/>
              <a:t>Planning</a:t>
            </a:r>
          </a:p>
        </p:txBody>
      </p:sp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4819650" y="2089150"/>
            <a:ext cx="787400" cy="711200"/>
          </a:xfrm>
          <a:prstGeom prst="roundRect">
            <a:avLst>
              <a:gd name="adj" fmla="val 12495"/>
            </a:avLst>
          </a:prstGeom>
          <a:noFill/>
          <a:ln w="50800">
            <a:solidFill>
              <a:srgbClr val="FFC1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/>
              <a:t>Strategic</a:t>
            </a:r>
          </a:p>
          <a:p>
            <a:pPr algn="ctr"/>
            <a:r>
              <a:rPr lang="en-US" sz="1200"/>
              <a:t>&amp; Tactical</a:t>
            </a:r>
          </a:p>
          <a:p>
            <a:pPr algn="ctr"/>
            <a:r>
              <a:rPr lang="en-US" sz="1200"/>
              <a:t>Planning</a:t>
            </a: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3346450" y="534035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V="1">
            <a:off x="1136650" y="518795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 flipH="1" flipV="1">
            <a:off x="5403850" y="549275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1822450" y="183515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1517650" y="328295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 flipV="1">
            <a:off x="2813050" y="4197350"/>
            <a:ext cx="990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2965450" y="3740150"/>
            <a:ext cx="914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3422650" y="267335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flipH="1" flipV="1">
            <a:off x="4641850" y="434975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H="1" flipV="1">
            <a:off x="7232650" y="518795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5022850" y="3740150"/>
            <a:ext cx="1828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 flipH="1" flipV="1">
            <a:off x="5099050" y="4197350"/>
            <a:ext cx="1143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 flipV="1">
            <a:off x="5099050" y="3359150"/>
            <a:ext cx="838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 flipV="1">
            <a:off x="6394450" y="213995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 flipV="1">
            <a:off x="7385050" y="313055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 flipV="1">
            <a:off x="6851650" y="442595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5159375" y="5614988"/>
            <a:ext cx="1547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Inventory   Changes</a:t>
            </a: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2720975" y="4852988"/>
            <a:ext cx="811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Payables</a:t>
            </a: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3330575" y="2566988"/>
            <a:ext cx="996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Capital Acct</a:t>
            </a: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7064375" y="4471988"/>
            <a:ext cx="86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Sales Tax</a:t>
            </a: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7750175" y="3328988"/>
            <a:ext cx="920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Tax Filings</a:t>
            </a: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5997575" y="3633788"/>
            <a:ext cx="777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Tax data</a:t>
            </a: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5540375" y="4243388"/>
            <a:ext cx="1014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Receivables</a:t>
            </a: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3863975" y="4395788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Inventory &amp;</a:t>
            </a:r>
          </a:p>
          <a:p>
            <a:r>
              <a:rPr lang="en-US" sz="1200"/>
              <a:t>Assets</a:t>
            </a: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2873375" y="3786188"/>
            <a:ext cx="649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Payroll</a:t>
            </a: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4854575" y="1652588"/>
            <a:ext cx="1352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Planning Reports</a:t>
            </a:r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 flipV="1">
            <a:off x="4565650" y="290195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Line 56"/>
          <p:cNvSpPr>
            <a:spLocks noChangeShapeType="1"/>
          </p:cNvSpPr>
          <p:nvPr/>
        </p:nvSpPr>
        <p:spPr bwMode="auto">
          <a:xfrm flipH="1" flipV="1">
            <a:off x="4718050" y="160655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Line 57"/>
          <p:cNvSpPr>
            <a:spLocks noChangeShapeType="1"/>
          </p:cNvSpPr>
          <p:nvPr/>
        </p:nvSpPr>
        <p:spPr bwMode="auto">
          <a:xfrm flipV="1">
            <a:off x="4337050" y="1682750"/>
            <a:ext cx="3048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4854575" y="2871788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Planning</a:t>
            </a:r>
          </a:p>
          <a:p>
            <a:r>
              <a:rPr lang="en-US" sz="1200"/>
              <a:t>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301404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Accounting Software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smtClean="0"/>
              <a:t>General Ledger</a:t>
            </a:r>
          </a:p>
          <a:p>
            <a:pPr lvl="1"/>
            <a:r>
              <a:rPr lang="en-US" sz="1600" smtClean="0"/>
              <a:t>Sample chart of accounts</a:t>
            </a:r>
          </a:p>
          <a:p>
            <a:pPr lvl="1"/>
            <a:r>
              <a:rPr lang="en-US" sz="1600" smtClean="0"/>
              <a:t>Automatic posting</a:t>
            </a:r>
          </a:p>
          <a:p>
            <a:pPr lvl="1"/>
            <a:r>
              <a:rPr lang="en-US" sz="1600" smtClean="0"/>
              <a:t>Automatic entry of vendors</a:t>
            </a:r>
          </a:p>
          <a:p>
            <a:pPr lvl="1"/>
            <a:r>
              <a:rPr lang="en-US" sz="1600" smtClean="0"/>
              <a:t>Fiscal years</a:t>
            </a:r>
          </a:p>
          <a:p>
            <a:pPr lvl="1"/>
            <a:r>
              <a:rPr lang="en-US" sz="1600" smtClean="0"/>
              <a:t>Keep past data books open</a:t>
            </a:r>
          </a:p>
          <a:p>
            <a:pPr lvl="1"/>
            <a:r>
              <a:rPr lang="en-US" sz="1600" smtClean="0"/>
              <a:t>Post to prior years</a:t>
            </a:r>
          </a:p>
          <a:p>
            <a:pPr lvl="1"/>
            <a:r>
              <a:rPr lang="en-US" sz="1600" smtClean="0"/>
              <a:t>Allocate department expenses</a:t>
            </a:r>
          </a:p>
          <a:p>
            <a:r>
              <a:rPr lang="en-US" sz="1800" smtClean="0"/>
              <a:t>Accounts Receivable</a:t>
            </a:r>
          </a:p>
          <a:p>
            <a:pPr lvl="1"/>
            <a:r>
              <a:rPr lang="en-US" sz="1600" smtClean="0"/>
              <a:t>Automatic early discounts</a:t>
            </a:r>
          </a:p>
          <a:p>
            <a:pPr lvl="1"/>
            <a:r>
              <a:rPr lang="en-US" sz="1600" smtClean="0"/>
              <a:t>Interest on late payments</a:t>
            </a:r>
          </a:p>
          <a:p>
            <a:pPr lvl="1"/>
            <a:r>
              <a:rPr lang="en-US" sz="1600" smtClean="0"/>
              <a:t>Multiple shipping addresses</a:t>
            </a:r>
          </a:p>
          <a:p>
            <a:pPr lvl="1"/>
            <a:r>
              <a:rPr lang="en-US" sz="1600" smtClean="0"/>
              <a:t>Sales tax</a:t>
            </a:r>
          </a:p>
          <a:p>
            <a:pPr lvl="1"/>
            <a:r>
              <a:rPr lang="en-US" sz="1600" smtClean="0"/>
              <a:t>Automatic reminder notices</a:t>
            </a:r>
          </a:p>
          <a:p>
            <a:pPr lvl="1"/>
            <a:r>
              <a:rPr lang="en-US" sz="1600" smtClean="0"/>
              <a:t>Automatic monthly fees</a:t>
            </a:r>
          </a:p>
          <a:p>
            <a:pPr lvl="1"/>
            <a:r>
              <a:rPr lang="en-US" sz="1600" smtClean="0"/>
              <a:t>Keep monthly details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smtClean="0"/>
              <a:t>Accounts payable</a:t>
            </a:r>
          </a:p>
          <a:p>
            <a:pPr lvl="1"/>
            <a:r>
              <a:rPr lang="en-US" sz="1600" smtClean="0"/>
              <a:t>Check reconciliation</a:t>
            </a:r>
          </a:p>
          <a:p>
            <a:pPr lvl="1"/>
            <a:r>
              <a:rPr lang="en-US" sz="1600" smtClean="0"/>
              <a:t>Automatic recurring entries</a:t>
            </a:r>
          </a:p>
          <a:p>
            <a:pPr lvl="1"/>
            <a:r>
              <a:rPr lang="en-US" sz="1600" smtClean="0"/>
              <a:t>Monitor payment discounts</a:t>
            </a:r>
          </a:p>
          <a:p>
            <a:pPr lvl="1"/>
            <a:r>
              <a:rPr lang="en-US" sz="1600" smtClean="0"/>
              <a:t>Select bills from screen</a:t>
            </a:r>
          </a:p>
          <a:p>
            <a:pPr lvl="1"/>
            <a:r>
              <a:rPr lang="en-US" sz="1600" smtClean="0"/>
              <a:t>Pay by item, not just total bill</a:t>
            </a:r>
          </a:p>
          <a:p>
            <a:r>
              <a:rPr lang="en-US" sz="1800" smtClean="0"/>
              <a:t>General Features</a:t>
            </a:r>
          </a:p>
          <a:p>
            <a:pPr lvl="1"/>
            <a:r>
              <a:rPr lang="en-US" sz="1600" smtClean="0"/>
              <a:t>Printer support</a:t>
            </a:r>
          </a:p>
          <a:p>
            <a:pPr lvl="1"/>
            <a:r>
              <a:rPr lang="en-US" sz="1600" smtClean="0"/>
              <a:t>Use of preprinted forms</a:t>
            </a:r>
          </a:p>
          <a:p>
            <a:pPr lvl="1"/>
            <a:r>
              <a:rPr lang="en-US" sz="1600" smtClean="0"/>
              <a:t>Custom reports</a:t>
            </a:r>
          </a:p>
          <a:p>
            <a:pPr lvl="1"/>
            <a:r>
              <a:rPr lang="en-US" sz="1600" smtClean="0"/>
              <a:t>Custom queries</a:t>
            </a:r>
          </a:p>
          <a:p>
            <a:pPr lvl="1"/>
            <a:r>
              <a:rPr lang="en-US" sz="1600" smtClean="0"/>
              <a:t>Security controls</a:t>
            </a:r>
          </a:p>
          <a:p>
            <a:pPr lvl="1"/>
            <a:r>
              <a:rPr lang="en-US" sz="1600" smtClean="0"/>
              <a:t>Technical support costs</a:t>
            </a:r>
          </a:p>
        </p:txBody>
      </p:sp>
    </p:spTree>
    <p:extLst>
      <p:ext uri="{BB962C8B-B14F-4D97-AF65-F5344CB8AC3E}">
        <p14:creationId xmlns:p14="http://schemas.microsoft.com/office/powerpoint/2010/main" val="409149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Accounting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Transaction Data</a:t>
            </a:r>
          </a:p>
          <a:p>
            <a:pPr lvl="1"/>
            <a:r>
              <a:rPr lang="en-US" smtClean="0"/>
              <a:t>Journal entries—double entry: money and categories</a:t>
            </a:r>
          </a:p>
          <a:p>
            <a:pPr lvl="1"/>
            <a:r>
              <a:rPr lang="en-US" smtClean="0"/>
              <a:t>General ledger—summary data by categories</a:t>
            </a:r>
          </a:p>
          <a:p>
            <a:pPr lvl="1"/>
            <a:r>
              <a:rPr lang="en-US" smtClean="0"/>
              <a:t>Information is defined by the chart of accounts</a:t>
            </a:r>
          </a:p>
          <a:p>
            <a:r>
              <a:rPr lang="en-US" smtClean="0"/>
              <a:t>Purchases, Sales, Loans, and Investments</a:t>
            </a:r>
          </a:p>
          <a:p>
            <a:r>
              <a:rPr lang="en-US" smtClean="0"/>
              <a:t>Inventory Control</a:t>
            </a:r>
          </a:p>
          <a:p>
            <a:r>
              <a:rPr lang="en-US" smtClean="0"/>
              <a:t>Process and Controls</a:t>
            </a:r>
          </a:p>
          <a:p>
            <a:pPr lvl="1"/>
            <a:r>
              <a:rPr lang="en-US" smtClean="0"/>
              <a:t>Double-Entry Systems</a:t>
            </a:r>
          </a:p>
          <a:p>
            <a:pPr lvl="1"/>
            <a:r>
              <a:rPr lang="en-US" smtClean="0"/>
              <a:t>Separation of Duties</a:t>
            </a:r>
          </a:p>
          <a:p>
            <a:pPr lvl="1"/>
            <a:r>
              <a:rPr lang="en-US" smtClean="0"/>
              <a:t>Audit Trails</a:t>
            </a:r>
          </a:p>
          <a:p>
            <a:pPr lvl="1"/>
            <a:r>
              <a:rPr lang="en-US" smtClean="0"/>
              <a:t>Exception reports</a:t>
            </a:r>
          </a:p>
        </p:txBody>
      </p:sp>
    </p:spTree>
    <p:extLst>
      <p:ext uri="{BB962C8B-B14F-4D97-AF65-F5344CB8AC3E}">
        <p14:creationId xmlns:p14="http://schemas.microsoft.com/office/powerpoint/2010/main" val="20608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Human Resources Management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73600" y="1155700"/>
            <a:ext cx="850900" cy="4445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Management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16000" y="1841500"/>
            <a:ext cx="850900" cy="3683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Managers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16000" y="5499100"/>
            <a:ext cx="850900" cy="3683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Employees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92563" y="5727700"/>
            <a:ext cx="922337" cy="3683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Customers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107363" y="2603500"/>
            <a:ext cx="922337" cy="444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Government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235200" y="3975100"/>
            <a:ext cx="850900" cy="901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Process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Payroll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Benefits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Vacation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620963" y="1689100"/>
            <a:ext cx="922337" cy="9779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Compile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Merit</a:t>
            </a:r>
          </a:p>
          <a:p>
            <a:pPr algn="ctr"/>
            <a:r>
              <a:rPr lang="en-US" sz="1200">
                <a:latin typeface="Times New Roman" pitchFamily="18" charset="0"/>
              </a:rPr>
              <a:t>Evaluations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&amp; Salary</a:t>
            </a:r>
          </a:p>
          <a:p>
            <a:pPr algn="ctr"/>
            <a:r>
              <a:rPr lang="en-US" sz="1200">
                <a:latin typeface="Times New Roman" pitchFamily="18" charset="0"/>
              </a:rPr>
              <a:t>Changes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7802563" y="5651500"/>
            <a:ext cx="922337" cy="444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Job</a:t>
            </a:r>
          </a:p>
          <a:p>
            <a:pPr algn="ctr"/>
            <a:r>
              <a:rPr lang="en-US" sz="1200">
                <a:latin typeface="Times New Roman" pitchFamily="18" charset="0"/>
              </a:rPr>
              <a:t>Applicants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4678363" y="2374900"/>
            <a:ext cx="922337" cy="901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Produce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Management</a:t>
            </a:r>
          </a:p>
          <a:p>
            <a:pPr algn="ctr"/>
            <a:r>
              <a:rPr lang="en-US" sz="1200">
                <a:latin typeface="Times New Roman" pitchFamily="18" charset="0"/>
              </a:rPr>
              <a:t>Employee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Reports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6202363" y="4356100"/>
            <a:ext cx="922337" cy="901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Screen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Jobs &amp;</a:t>
            </a:r>
          </a:p>
          <a:p>
            <a:pPr algn="ctr"/>
            <a:r>
              <a:rPr lang="en-US" sz="1200">
                <a:latin typeface="Times New Roman" pitchFamily="18" charset="0"/>
              </a:rPr>
              <a:t>Applications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6502400" y="2755900"/>
            <a:ext cx="850900" cy="901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200">
                <a:latin typeface="Times New Roman" pitchFamily="18" charset="0"/>
              </a:rPr>
              <a:t>Produce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Government</a:t>
            </a:r>
          </a:p>
          <a:p>
            <a:pPr algn="ctr"/>
            <a:r>
              <a:rPr lang="en-US" sz="1200">
                <a:latin typeface="Times New Roman" pitchFamily="18" charset="0"/>
              </a:rPr>
              <a:t>Reports</a:t>
            </a:r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4151313" y="4197350"/>
            <a:ext cx="1152525" cy="382588"/>
          </a:xfrm>
          <a:custGeom>
            <a:avLst/>
            <a:gdLst>
              <a:gd name="T0" fmla="*/ 1150938 w 726"/>
              <a:gd name="T1" fmla="*/ 0 h 241"/>
              <a:gd name="T2" fmla="*/ 0 w 726"/>
              <a:gd name="T3" fmla="*/ 0 h 241"/>
              <a:gd name="T4" fmla="*/ 0 w 726"/>
              <a:gd name="T5" fmla="*/ 381000 h 241"/>
              <a:gd name="T6" fmla="*/ 1150938 w 726"/>
              <a:gd name="T7" fmla="*/ 381000 h 2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6" h="241">
                <a:moveTo>
                  <a:pt x="725" y="0"/>
                </a:moveTo>
                <a:lnTo>
                  <a:pt x="0" y="0"/>
                </a:lnTo>
                <a:lnTo>
                  <a:pt x="0" y="240"/>
                </a:lnTo>
                <a:lnTo>
                  <a:pt x="725" y="24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159250" y="419735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Employee Data Files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1246188" y="4959350"/>
            <a:ext cx="100806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 flipV="1">
            <a:off x="3455988" y="4883150"/>
            <a:ext cx="1008062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1766888" y="2292350"/>
            <a:ext cx="792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2947988" y="2825750"/>
            <a:ext cx="14446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232150" y="2825750"/>
            <a:ext cx="10795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363913" y="4502150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3671888" y="2444750"/>
            <a:ext cx="79216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4557713" y="3359150"/>
            <a:ext cx="287337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4997450" y="16827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4992688" y="3511550"/>
            <a:ext cx="1223962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7397750" y="3130550"/>
            <a:ext cx="6477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H="1" flipV="1">
            <a:off x="7253288" y="5111750"/>
            <a:ext cx="792162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H="1" flipV="1">
            <a:off x="5416550" y="4502150"/>
            <a:ext cx="6477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6394450" y="3740150"/>
            <a:ext cx="431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914400" y="4929188"/>
            <a:ext cx="111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Employee</a:t>
            </a:r>
          </a:p>
          <a:p>
            <a:r>
              <a:rPr lang="en-US" sz="1200"/>
              <a:t>Data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416050" y="2490788"/>
            <a:ext cx="1108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Evaluations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2101850" y="3405188"/>
            <a:ext cx="828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Salary</a:t>
            </a: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3722688" y="3100388"/>
            <a:ext cx="89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Merit &amp;</a:t>
            </a:r>
          </a:p>
          <a:p>
            <a:r>
              <a:rPr lang="en-US" sz="1200"/>
              <a:t>Salary</a:t>
            </a: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2984500" y="5233988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Sales Data &amp;</a:t>
            </a:r>
          </a:p>
          <a:p>
            <a:r>
              <a:rPr lang="en-US" sz="1200"/>
              <a:t>Commission</a:t>
            </a: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3276600" y="4090988"/>
            <a:ext cx="103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Employee</a:t>
            </a:r>
          </a:p>
          <a:p>
            <a:r>
              <a:rPr lang="en-US" sz="1200"/>
              <a:t>Data</a:t>
            </a: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3638550" y="2185988"/>
            <a:ext cx="67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Merit</a:t>
            </a: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7561263" y="4929188"/>
            <a:ext cx="110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Applicant Data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4768850" y="3405188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Employee</a:t>
            </a:r>
          </a:p>
          <a:p>
            <a:r>
              <a:rPr lang="en-US" sz="1200"/>
              <a:t>Summaries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5226050" y="4852988"/>
            <a:ext cx="10239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Job &amp;</a:t>
            </a:r>
          </a:p>
          <a:p>
            <a:r>
              <a:rPr lang="en-US" sz="1200"/>
              <a:t>Applicant</a:t>
            </a:r>
          </a:p>
          <a:p>
            <a:r>
              <a:rPr lang="en-US" sz="1200"/>
              <a:t>Data</a:t>
            </a: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6781800" y="3786188"/>
            <a:ext cx="82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EEO Data</a:t>
            </a: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7705725" y="3328988"/>
            <a:ext cx="117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Government</a:t>
            </a:r>
          </a:p>
          <a:p>
            <a:r>
              <a:rPr lang="en-US" sz="1200"/>
              <a:t>Reports</a:t>
            </a:r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5149850" y="1804988"/>
            <a:ext cx="1557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Management Reports</a:t>
            </a:r>
          </a:p>
        </p:txBody>
      </p:sp>
    </p:spTree>
    <p:extLst>
      <p:ext uri="{BB962C8B-B14F-4D97-AF65-F5344CB8AC3E}">
        <p14:creationId xmlns:p14="http://schemas.microsoft.com/office/powerpoint/2010/main" val="4172285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/>
          <p:cNvSpPr>
            <a:spLocks noChangeArrowheads="1"/>
          </p:cNvSpPr>
          <p:nvPr/>
        </p:nvSpPr>
        <p:spPr bwMode="auto">
          <a:xfrm>
            <a:off x="1301750" y="3862388"/>
            <a:ext cx="2057400" cy="1828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Production</a:t>
            </a:r>
          </a:p>
          <a:p>
            <a:pPr algn="ctr"/>
            <a:r>
              <a:rPr lang="en-US" sz="2000"/>
              <a:t>Information</a:t>
            </a:r>
          </a:p>
          <a:p>
            <a:pPr algn="ctr"/>
            <a:r>
              <a:rPr lang="en-US" sz="2000"/>
              <a:t>System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1454150" y="453571"/>
            <a:ext cx="7498080" cy="1143000"/>
          </a:xfrm>
        </p:spPr>
        <p:txBody>
          <a:bodyPr/>
          <a:lstStyle/>
          <a:p>
            <a:r>
              <a:rPr lang="en-US" smtClean="0"/>
              <a:t>Production Management</a:t>
            </a:r>
          </a:p>
        </p:txBody>
      </p:sp>
      <p:pic>
        <p:nvPicPr>
          <p:cNvPr id="26654" name="Picture 41" descr="MPj043123300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5599113"/>
            <a:ext cx="838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631" name="Group 28"/>
          <p:cNvGrpSpPr>
            <a:grpSpLocks/>
          </p:cNvGrpSpPr>
          <p:nvPr/>
        </p:nvGrpSpPr>
        <p:grpSpPr bwMode="auto">
          <a:xfrm>
            <a:off x="6788150" y="2414588"/>
            <a:ext cx="2057400" cy="1752600"/>
            <a:chOff x="3936" y="1200"/>
            <a:chExt cx="1296" cy="1104"/>
          </a:xfrm>
        </p:grpSpPr>
        <p:sp>
          <p:nvSpPr>
            <p:cNvPr id="26655" name="Rectangle 14"/>
            <p:cNvSpPr>
              <a:spLocks noChangeArrowheads="1"/>
            </p:cNvSpPr>
            <p:nvPr/>
          </p:nvSpPr>
          <p:spPr bwMode="auto">
            <a:xfrm>
              <a:off x="3936" y="1200"/>
              <a:ext cx="1152" cy="110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000"/>
                <a:t>Bill of Materials</a:t>
              </a:r>
            </a:p>
          </p:txBody>
        </p:sp>
        <p:sp>
          <p:nvSpPr>
            <p:cNvPr id="26656" name="Text Box 15"/>
            <p:cNvSpPr txBox="1">
              <a:spLocks noChangeArrowheads="1"/>
            </p:cNvSpPr>
            <p:nvPr/>
          </p:nvSpPr>
          <p:spPr bwMode="auto">
            <a:xfrm>
              <a:off x="4032" y="1428"/>
              <a:ext cx="1200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8620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8620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8620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8620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8620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620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620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620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6201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/>
                <a:t>Crank	UL6500</a:t>
              </a:r>
            </a:p>
            <a:p>
              <a:r>
                <a:rPr lang="en-US" sz="1600"/>
                <a:t>Pedals	LK3500</a:t>
              </a:r>
            </a:p>
            <a:p>
              <a:r>
                <a:rPr lang="en-US" sz="1600"/>
                <a:t>Stem	UL6600</a:t>
              </a:r>
            </a:p>
            <a:p>
              <a:r>
                <a:rPr lang="en-US" sz="1600"/>
                <a:t>Saddle	Selle</a:t>
              </a:r>
            </a:p>
            <a:p>
              <a:r>
                <a:rPr lang="en-US" sz="1600"/>
                <a:t>…</a:t>
              </a:r>
            </a:p>
          </p:txBody>
        </p:sp>
      </p:grpSp>
      <p:sp>
        <p:nvSpPr>
          <p:cNvPr id="26632" name="Line 16"/>
          <p:cNvSpPr>
            <a:spLocks noChangeShapeType="1"/>
          </p:cNvSpPr>
          <p:nvPr/>
        </p:nvSpPr>
        <p:spPr bwMode="auto">
          <a:xfrm>
            <a:off x="2368550" y="2262188"/>
            <a:ext cx="2133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7"/>
          <p:cNvSpPr>
            <a:spLocks noChangeShapeType="1"/>
          </p:cNvSpPr>
          <p:nvPr/>
        </p:nvSpPr>
        <p:spPr bwMode="auto">
          <a:xfrm>
            <a:off x="2901950" y="1957388"/>
            <a:ext cx="1676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8"/>
          <p:cNvSpPr>
            <a:spLocks noChangeShapeType="1"/>
          </p:cNvSpPr>
          <p:nvPr/>
        </p:nvSpPr>
        <p:spPr bwMode="auto">
          <a:xfrm>
            <a:off x="4121150" y="2262188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9"/>
          <p:cNvSpPr>
            <a:spLocks noChangeShapeType="1"/>
          </p:cNvSpPr>
          <p:nvPr/>
        </p:nvSpPr>
        <p:spPr bwMode="auto">
          <a:xfrm>
            <a:off x="5416550" y="3709988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20"/>
          <p:cNvSpPr>
            <a:spLocks noChangeShapeType="1"/>
          </p:cNvSpPr>
          <p:nvPr/>
        </p:nvSpPr>
        <p:spPr bwMode="auto">
          <a:xfrm>
            <a:off x="6864350" y="55387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21"/>
          <p:cNvSpPr txBox="1">
            <a:spLocks noChangeArrowheads="1"/>
          </p:cNvSpPr>
          <p:nvPr/>
        </p:nvSpPr>
        <p:spPr bwMode="auto">
          <a:xfrm>
            <a:off x="1149350" y="3100388"/>
            <a:ext cx="115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Purchase Orders</a:t>
            </a:r>
          </a:p>
        </p:txBody>
      </p:sp>
      <p:sp>
        <p:nvSpPr>
          <p:cNvPr id="26638" name="Text Box 22"/>
          <p:cNvSpPr txBox="1">
            <a:spLocks noChangeArrowheads="1"/>
          </p:cNvSpPr>
          <p:nvPr/>
        </p:nvSpPr>
        <p:spPr bwMode="auto">
          <a:xfrm>
            <a:off x="3740150" y="5995988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Customer Order</a:t>
            </a:r>
          </a:p>
        </p:txBody>
      </p:sp>
      <p:sp>
        <p:nvSpPr>
          <p:cNvPr id="26639" name="Freeform 23"/>
          <p:cNvSpPr>
            <a:spLocks/>
          </p:cNvSpPr>
          <p:nvPr/>
        </p:nvSpPr>
        <p:spPr bwMode="auto">
          <a:xfrm>
            <a:off x="882650" y="2490788"/>
            <a:ext cx="876300" cy="1524000"/>
          </a:xfrm>
          <a:custGeom>
            <a:avLst/>
            <a:gdLst>
              <a:gd name="T0" fmla="*/ 876300 w 552"/>
              <a:gd name="T1" fmla="*/ 1524000 h 960"/>
              <a:gd name="T2" fmla="*/ 38100 w 552"/>
              <a:gd name="T3" fmla="*/ 1066800 h 960"/>
              <a:gd name="T4" fmla="*/ 647700 w 552"/>
              <a:gd name="T5" fmla="*/ 0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960">
                <a:moveTo>
                  <a:pt x="552" y="960"/>
                </a:moveTo>
                <a:cubicBezTo>
                  <a:pt x="300" y="896"/>
                  <a:pt x="48" y="832"/>
                  <a:pt x="24" y="672"/>
                </a:cubicBezTo>
                <a:cubicBezTo>
                  <a:pt x="0" y="512"/>
                  <a:pt x="204" y="256"/>
                  <a:pt x="408" y="0"/>
                </a:cubicBez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Freeform 24"/>
          <p:cNvSpPr>
            <a:spLocks/>
          </p:cNvSpPr>
          <p:nvPr/>
        </p:nvSpPr>
        <p:spPr bwMode="auto">
          <a:xfrm>
            <a:off x="2366963" y="5599113"/>
            <a:ext cx="5030787" cy="933450"/>
          </a:xfrm>
          <a:custGeom>
            <a:avLst/>
            <a:gdLst>
              <a:gd name="T0" fmla="*/ 5030787 w 3169"/>
              <a:gd name="T1" fmla="*/ 625475 h 588"/>
              <a:gd name="T2" fmla="*/ 693737 w 3169"/>
              <a:gd name="T3" fmla="*/ 828675 h 588"/>
              <a:gd name="T4" fmla="*/ 865187 w 3169"/>
              <a:gd name="T5" fmla="*/ 0 h 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9" h="588">
                <a:moveTo>
                  <a:pt x="3169" y="394"/>
                </a:moveTo>
                <a:cubicBezTo>
                  <a:pt x="2714" y="415"/>
                  <a:pt x="874" y="588"/>
                  <a:pt x="437" y="522"/>
                </a:cubicBezTo>
                <a:cubicBezTo>
                  <a:pt x="0" y="456"/>
                  <a:pt x="523" y="109"/>
                  <a:pt x="545" y="0"/>
                </a:cubicBez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Text Box 25"/>
          <p:cNvSpPr txBox="1">
            <a:spLocks noChangeArrowheads="1"/>
          </p:cNvSpPr>
          <p:nvPr/>
        </p:nvSpPr>
        <p:spPr bwMode="auto">
          <a:xfrm>
            <a:off x="6940550" y="5081588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Shipping</a:t>
            </a:r>
          </a:p>
        </p:txBody>
      </p:sp>
      <p:sp>
        <p:nvSpPr>
          <p:cNvPr id="26642" name="Text Box 26"/>
          <p:cNvSpPr txBox="1">
            <a:spLocks noChangeArrowheads="1"/>
          </p:cNvSpPr>
          <p:nvPr/>
        </p:nvSpPr>
        <p:spPr bwMode="auto">
          <a:xfrm>
            <a:off x="4578350" y="2262188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Receiving</a:t>
            </a:r>
          </a:p>
        </p:txBody>
      </p:sp>
      <p:sp>
        <p:nvSpPr>
          <p:cNvPr id="26643" name="Text Box 27"/>
          <p:cNvSpPr txBox="1">
            <a:spLocks noChangeArrowheads="1"/>
          </p:cNvSpPr>
          <p:nvPr/>
        </p:nvSpPr>
        <p:spPr bwMode="auto">
          <a:xfrm>
            <a:off x="4197350" y="370998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Production and Assembly</a:t>
            </a:r>
          </a:p>
        </p:txBody>
      </p:sp>
      <p:sp>
        <p:nvSpPr>
          <p:cNvPr id="26644" name="Text Box 29"/>
          <p:cNvSpPr txBox="1">
            <a:spLocks noChangeArrowheads="1"/>
          </p:cNvSpPr>
          <p:nvPr/>
        </p:nvSpPr>
        <p:spPr bwMode="auto">
          <a:xfrm>
            <a:off x="3511550" y="2947988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Quality</a:t>
            </a:r>
          </a:p>
        </p:txBody>
      </p:sp>
      <p:sp>
        <p:nvSpPr>
          <p:cNvPr id="26645" name="Text Box 30"/>
          <p:cNvSpPr txBox="1">
            <a:spLocks noChangeArrowheads="1"/>
          </p:cNvSpPr>
          <p:nvPr/>
        </p:nvSpPr>
        <p:spPr bwMode="auto">
          <a:xfrm>
            <a:off x="3683000" y="4181476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Quality</a:t>
            </a:r>
          </a:p>
        </p:txBody>
      </p:sp>
      <p:sp>
        <p:nvSpPr>
          <p:cNvPr id="26646" name="Text Box 31"/>
          <p:cNvSpPr txBox="1">
            <a:spLocks noChangeArrowheads="1"/>
          </p:cNvSpPr>
          <p:nvPr/>
        </p:nvSpPr>
        <p:spPr bwMode="auto">
          <a:xfrm>
            <a:off x="4044950" y="4852988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Quality</a:t>
            </a:r>
          </a:p>
        </p:txBody>
      </p:sp>
      <p:sp>
        <p:nvSpPr>
          <p:cNvPr id="26647" name="Line 32"/>
          <p:cNvSpPr>
            <a:spLocks noChangeShapeType="1"/>
          </p:cNvSpPr>
          <p:nvPr/>
        </p:nvSpPr>
        <p:spPr bwMode="auto">
          <a:xfrm flipH="1" flipV="1">
            <a:off x="3130550" y="4624388"/>
            <a:ext cx="9144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33"/>
          <p:cNvSpPr>
            <a:spLocks noChangeShapeType="1"/>
          </p:cNvSpPr>
          <p:nvPr/>
        </p:nvSpPr>
        <p:spPr bwMode="auto">
          <a:xfrm flipH="1">
            <a:off x="3206750" y="3252788"/>
            <a:ext cx="685800" cy="1143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34"/>
          <p:cNvSpPr>
            <a:spLocks noChangeShapeType="1"/>
          </p:cNvSpPr>
          <p:nvPr/>
        </p:nvSpPr>
        <p:spPr bwMode="auto">
          <a:xfrm flipH="1">
            <a:off x="3206750" y="4090988"/>
            <a:ext cx="7620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Text Box 36"/>
          <p:cNvSpPr txBox="1">
            <a:spLocks noChangeArrowheads="1"/>
          </p:cNvSpPr>
          <p:nvPr/>
        </p:nvSpPr>
        <p:spPr bwMode="auto">
          <a:xfrm>
            <a:off x="1380528" y="1308101"/>
            <a:ext cx="115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/>
              <a:t>Suppliers</a:t>
            </a:r>
          </a:p>
        </p:txBody>
      </p:sp>
      <p:sp>
        <p:nvSpPr>
          <p:cNvPr id="26651" name="Text Box 37"/>
          <p:cNvSpPr txBox="1">
            <a:spLocks noChangeArrowheads="1"/>
          </p:cNvSpPr>
          <p:nvPr/>
        </p:nvSpPr>
        <p:spPr bwMode="auto">
          <a:xfrm>
            <a:off x="7854950" y="4548188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Customers</a:t>
            </a:r>
          </a:p>
        </p:txBody>
      </p:sp>
      <p:pic>
        <p:nvPicPr>
          <p:cNvPr id="26652" name="Picture 38" descr="j04026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643188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471988"/>
            <a:ext cx="1828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4" y="1778000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73" y="1320800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57" y="1625600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Management Issues</a:t>
            </a:r>
          </a:p>
        </p:txBody>
      </p:sp>
      <p:graphicFrame>
        <p:nvGraphicFramePr>
          <p:cNvPr id="27652" name="Object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4124355"/>
              </p:ext>
            </p:extLst>
          </p:nvPr>
        </p:nvGraphicFramePr>
        <p:xfrm>
          <a:off x="7620000" y="5491162"/>
          <a:ext cx="1066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ClipArt" r:id="rId3" imgW="6248400" imgH="4175125" progId="MS_ClipArt_Gallery.2">
                  <p:embed/>
                </p:oleObj>
              </mc:Choice>
              <mc:Fallback>
                <p:oleObj name="ClipArt" r:id="rId3" imgW="6248400" imgH="417512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91162"/>
                        <a:ext cx="10668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975044"/>
              </p:ext>
            </p:extLst>
          </p:nvPr>
        </p:nvGraphicFramePr>
        <p:xfrm>
          <a:off x="6096000" y="5992812"/>
          <a:ext cx="1066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ClipArt" r:id="rId5" imgW="6248400" imgH="4175125" progId="MS_ClipArt_Gallery.2">
                  <p:embed/>
                </p:oleObj>
              </mc:Choice>
              <mc:Fallback>
                <p:oleObj name="ClipArt" r:id="rId5" imgW="6248400" imgH="417512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992812"/>
                        <a:ext cx="10668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726854"/>
              </p:ext>
            </p:extLst>
          </p:nvPr>
        </p:nvGraphicFramePr>
        <p:xfrm>
          <a:off x="7696200" y="4545012"/>
          <a:ext cx="1066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ClipArt" r:id="rId6" imgW="6248400" imgH="4175125" progId="MS_ClipArt_Gallery.2">
                  <p:embed/>
                </p:oleObj>
              </mc:Choice>
              <mc:Fallback>
                <p:oleObj name="ClipArt" r:id="rId6" imgW="6248400" imgH="417512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545012"/>
                        <a:ext cx="10668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598064"/>
              </p:ext>
            </p:extLst>
          </p:nvPr>
        </p:nvGraphicFramePr>
        <p:xfrm>
          <a:off x="4800600" y="5002212"/>
          <a:ext cx="1066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ClipArt" r:id="rId7" imgW="6248400" imgH="4175125" progId="MS_ClipArt_Gallery.2">
                  <p:embed/>
                </p:oleObj>
              </mc:Choice>
              <mc:Fallback>
                <p:oleObj name="ClipArt" r:id="rId7" imgW="6248400" imgH="417512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002212"/>
                        <a:ext cx="10668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582261"/>
              </p:ext>
            </p:extLst>
          </p:nvPr>
        </p:nvGraphicFramePr>
        <p:xfrm>
          <a:off x="7467600" y="3402012"/>
          <a:ext cx="1066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ClipArt" r:id="rId8" imgW="6248400" imgH="4175125" progId="MS_ClipArt_Gallery.2">
                  <p:embed/>
                </p:oleObj>
              </mc:Choice>
              <mc:Fallback>
                <p:oleObj name="ClipArt" r:id="rId8" imgW="6248400" imgH="417512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402012"/>
                        <a:ext cx="10668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9" name="Picture 21" descr="j03521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97012"/>
            <a:ext cx="6889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0" name="Group 44"/>
          <p:cNvGrpSpPr>
            <a:grpSpLocks/>
          </p:cNvGrpSpPr>
          <p:nvPr/>
        </p:nvGrpSpPr>
        <p:grpSpPr bwMode="auto">
          <a:xfrm>
            <a:off x="1219200" y="2487612"/>
            <a:ext cx="677863" cy="1165225"/>
            <a:chOff x="768" y="1296"/>
            <a:chExt cx="427" cy="734"/>
          </a:xfrm>
        </p:grpSpPr>
        <p:pic>
          <p:nvPicPr>
            <p:cNvPr id="27693" name="Picture 23" descr="BD07450_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296"/>
              <a:ext cx="23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4" name="Picture 27" descr="BD07450_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344"/>
              <a:ext cx="23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5" name="Picture 28" descr="BD07450_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40"/>
              <a:ext cx="23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1" name="Group 43"/>
          <p:cNvGrpSpPr>
            <a:grpSpLocks/>
          </p:cNvGrpSpPr>
          <p:nvPr/>
        </p:nvGrpSpPr>
        <p:grpSpPr bwMode="auto">
          <a:xfrm>
            <a:off x="0" y="2792412"/>
            <a:ext cx="925513" cy="1073150"/>
            <a:chOff x="0" y="1488"/>
            <a:chExt cx="583" cy="676"/>
          </a:xfrm>
        </p:grpSpPr>
        <p:pic>
          <p:nvPicPr>
            <p:cNvPr id="27690" name="Picture 25" descr="BD07442_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39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1" name="Picture 30" descr="BD07442_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36"/>
              <a:ext cx="39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2" name="Picture 31" descr="BD07442_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84"/>
              <a:ext cx="39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47"/>
          <p:cNvGrpSpPr>
            <a:grpSpLocks/>
          </p:cNvGrpSpPr>
          <p:nvPr/>
        </p:nvGrpSpPr>
        <p:grpSpPr bwMode="auto">
          <a:xfrm>
            <a:off x="2133600" y="2563812"/>
            <a:ext cx="917575" cy="914400"/>
            <a:chOff x="2544" y="1488"/>
            <a:chExt cx="578" cy="576"/>
          </a:xfrm>
        </p:grpSpPr>
        <p:pic>
          <p:nvPicPr>
            <p:cNvPr id="27687" name="Picture 20" descr="j019893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488"/>
              <a:ext cx="38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8" name="Picture 32" descr="j019893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" y="1536"/>
              <a:ext cx="38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9" name="Picture 33" descr="j019893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632"/>
              <a:ext cx="38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48"/>
          <p:cNvGrpSpPr>
            <a:grpSpLocks/>
          </p:cNvGrpSpPr>
          <p:nvPr/>
        </p:nvGrpSpPr>
        <p:grpSpPr bwMode="auto">
          <a:xfrm>
            <a:off x="2057400" y="1649412"/>
            <a:ext cx="838200" cy="642938"/>
            <a:chOff x="2880" y="1168"/>
            <a:chExt cx="528" cy="405"/>
          </a:xfrm>
        </p:grpSpPr>
        <p:pic>
          <p:nvPicPr>
            <p:cNvPr id="27684" name="Picture 24" descr="j035316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68"/>
              <a:ext cx="33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5" name="Picture 34" descr="j035316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248"/>
              <a:ext cx="33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6" name="Picture 35" descr="j035316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296"/>
              <a:ext cx="33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6"/>
          <p:cNvGrpSpPr>
            <a:grpSpLocks/>
          </p:cNvGrpSpPr>
          <p:nvPr/>
        </p:nvGrpSpPr>
        <p:grpSpPr bwMode="auto">
          <a:xfrm>
            <a:off x="3048000" y="1573212"/>
            <a:ext cx="914400" cy="974725"/>
            <a:chOff x="1584" y="768"/>
            <a:chExt cx="576" cy="614"/>
          </a:xfrm>
        </p:grpSpPr>
        <p:pic>
          <p:nvPicPr>
            <p:cNvPr id="27681" name="Picture 19" descr="BD07453_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768"/>
              <a:ext cx="48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2" name="Picture 36" descr="BD07453_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864"/>
              <a:ext cx="48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3" name="Picture 37" descr="BD07453_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60"/>
              <a:ext cx="48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45"/>
          <p:cNvGrpSpPr>
            <a:grpSpLocks/>
          </p:cNvGrpSpPr>
          <p:nvPr/>
        </p:nvGrpSpPr>
        <p:grpSpPr bwMode="auto">
          <a:xfrm>
            <a:off x="304800" y="1725612"/>
            <a:ext cx="771525" cy="1081088"/>
            <a:chOff x="192" y="816"/>
            <a:chExt cx="486" cy="681"/>
          </a:xfrm>
        </p:grpSpPr>
        <p:pic>
          <p:nvPicPr>
            <p:cNvPr id="27678" name="Picture 22" descr="BD07456_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16"/>
              <a:ext cx="29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9" name="Picture 38" descr="BD07456_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64"/>
              <a:ext cx="29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0" name="Picture 39" descr="BD07456_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60"/>
              <a:ext cx="29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6" name="Text Box 41"/>
          <p:cNvSpPr txBox="1">
            <a:spLocks noChangeArrowheads="1"/>
          </p:cNvSpPr>
          <p:nvPr/>
        </p:nvSpPr>
        <p:spPr bwMode="auto">
          <a:xfrm>
            <a:off x="401638" y="1071336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/>
              <a:t>factories</a:t>
            </a:r>
          </a:p>
        </p:txBody>
      </p:sp>
      <p:sp>
        <p:nvSpPr>
          <p:cNvPr id="27667" name="Text Box 42"/>
          <p:cNvSpPr txBox="1">
            <a:spLocks noChangeArrowheads="1"/>
          </p:cNvSpPr>
          <p:nvPr/>
        </p:nvSpPr>
        <p:spPr bwMode="auto">
          <a:xfrm>
            <a:off x="6172200" y="4697412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Customers or stores</a:t>
            </a:r>
          </a:p>
        </p:txBody>
      </p:sp>
      <p:sp>
        <p:nvSpPr>
          <p:cNvPr id="27668" name="Line 70"/>
          <p:cNvSpPr>
            <a:spLocks noChangeShapeType="1"/>
          </p:cNvSpPr>
          <p:nvPr/>
        </p:nvSpPr>
        <p:spPr bwMode="auto">
          <a:xfrm>
            <a:off x="3886200" y="2335212"/>
            <a:ext cx="3276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71"/>
          <p:cNvSpPr>
            <a:spLocks noChangeShapeType="1"/>
          </p:cNvSpPr>
          <p:nvPr/>
        </p:nvSpPr>
        <p:spPr bwMode="auto">
          <a:xfrm>
            <a:off x="1752600" y="2259012"/>
            <a:ext cx="5486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72"/>
          <p:cNvSpPr>
            <a:spLocks noChangeShapeType="1"/>
          </p:cNvSpPr>
          <p:nvPr/>
        </p:nvSpPr>
        <p:spPr bwMode="auto">
          <a:xfrm>
            <a:off x="762000" y="2716212"/>
            <a:ext cx="510540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73"/>
          <p:cNvSpPr>
            <a:spLocks noChangeShapeType="1"/>
          </p:cNvSpPr>
          <p:nvPr/>
        </p:nvSpPr>
        <p:spPr bwMode="auto">
          <a:xfrm>
            <a:off x="838200" y="3630612"/>
            <a:ext cx="66294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74"/>
          <p:cNvSpPr>
            <a:spLocks noChangeShapeType="1"/>
          </p:cNvSpPr>
          <p:nvPr/>
        </p:nvSpPr>
        <p:spPr bwMode="auto">
          <a:xfrm>
            <a:off x="3048000" y="3173412"/>
            <a:ext cx="21336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75"/>
          <p:cNvSpPr>
            <a:spLocks noChangeShapeType="1"/>
          </p:cNvSpPr>
          <p:nvPr/>
        </p:nvSpPr>
        <p:spPr bwMode="auto">
          <a:xfrm>
            <a:off x="1905000" y="3249612"/>
            <a:ext cx="533400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76"/>
          <p:cNvSpPr>
            <a:spLocks noChangeShapeType="1"/>
          </p:cNvSpPr>
          <p:nvPr/>
        </p:nvSpPr>
        <p:spPr bwMode="auto">
          <a:xfrm>
            <a:off x="2819400" y="2259012"/>
            <a:ext cx="2438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Text Box 77"/>
          <p:cNvSpPr txBox="1">
            <a:spLocks noChangeArrowheads="1"/>
          </p:cNvSpPr>
          <p:nvPr/>
        </p:nvSpPr>
        <p:spPr bwMode="auto">
          <a:xfrm>
            <a:off x="4876800" y="1497012"/>
            <a:ext cx="3886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Multiple factories produce many items that need to be distributed to multiple stores.</a:t>
            </a:r>
          </a:p>
        </p:txBody>
      </p:sp>
      <p:sp>
        <p:nvSpPr>
          <p:cNvPr id="27676" name="Text Box 78"/>
          <p:cNvSpPr txBox="1">
            <a:spLocks noChangeArrowheads="1"/>
          </p:cNvSpPr>
          <p:nvPr/>
        </p:nvSpPr>
        <p:spPr bwMode="auto">
          <a:xfrm>
            <a:off x="1066800" y="4621212"/>
            <a:ext cx="3048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b="1"/>
              <a:t>How do you schedule efficient production?</a:t>
            </a:r>
          </a:p>
          <a:p>
            <a:endParaRPr lang="en-US" sz="1800" b="1"/>
          </a:p>
          <a:p>
            <a:r>
              <a:rPr lang="en-US" sz="1800" b="1"/>
              <a:t>How do you ensure the right products go to the right locations?</a:t>
            </a:r>
          </a:p>
        </p:txBody>
      </p:sp>
      <p:sp>
        <p:nvSpPr>
          <p:cNvPr id="27677" name="Text Box 79"/>
          <p:cNvSpPr txBox="1">
            <a:spLocks noChangeArrowheads="1"/>
          </p:cNvSpPr>
          <p:nvPr/>
        </p:nvSpPr>
        <p:spPr bwMode="auto">
          <a:xfrm>
            <a:off x="6629400" y="2487612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i="1">
                <a:solidFill>
                  <a:schemeClr val="hlink"/>
                </a:solidFill>
              </a:rPr>
              <a:t>Ask Gitano Jeans in the 1980s</a:t>
            </a:r>
          </a:p>
        </p:txBody>
      </p:sp>
      <p:pic>
        <p:nvPicPr>
          <p:cNvPr id="48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139824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77" y="1033007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43"/>
          <p:cNvSpPr>
            <a:spLocks/>
          </p:cNvSpPr>
          <p:nvPr/>
        </p:nvSpPr>
        <p:spPr bwMode="auto">
          <a:xfrm>
            <a:off x="1517650" y="1879600"/>
            <a:ext cx="6142038" cy="2130425"/>
          </a:xfrm>
          <a:custGeom>
            <a:avLst/>
            <a:gdLst>
              <a:gd name="T0" fmla="*/ 0 w 3869"/>
              <a:gd name="T1" fmla="*/ 2130425 h 1342"/>
              <a:gd name="T2" fmla="*/ 4665663 w 3869"/>
              <a:gd name="T3" fmla="*/ 2130425 h 1342"/>
              <a:gd name="T4" fmla="*/ 6142038 w 3869"/>
              <a:gd name="T5" fmla="*/ 0 h 1342"/>
              <a:gd name="T6" fmla="*/ 1452563 w 3869"/>
              <a:gd name="T7" fmla="*/ 0 h 1342"/>
              <a:gd name="T8" fmla="*/ 0 w 3869"/>
              <a:gd name="T9" fmla="*/ 2130425 h 1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69" h="1342">
                <a:moveTo>
                  <a:pt x="0" y="1342"/>
                </a:moveTo>
                <a:lnTo>
                  <a:pt x="2939" y="1342"/>
                </a:lnTo>
                <a:lnTo>
                  <a:pt x="3869" y="0"/>
                </a:lnTo>
                <a:lnTo>
                  <a:pt x="915" y="0"/>
                </a:lnTo>
                <a:lnTo>
                  <a:pt x="0" y="1342"/>
                </a:lnTo>
                <a:close/>
              </a:path>
            </a:pathLst>
          </a:custGeom>
          <a:solidFill>
            <a:srgbClr val="FFFFEB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75" name="Group 218"/>
          <p:cNvGrpSpPr>
            <a:grpSpLocks/>
          </p:cNvGrpSpPr>
          <p:nvPr/>
        </p:nvGrpSpPr>
        <p:grpSpPr bwMode="auto">
          <a:xfrm>
            <a:off x="2357438" y="2036763"/>
            <a:ext cx="4864100" cy="1570037"/>
            <a:chOff x="1533" y="1656"/>
            <a:chExt cx="2223" cy="717"/>
          </a:xfrm>
        </p:grpSpPr>
        <p:sp>
          <p:nvSpPr>
            <p:cNvPr id="28825" name="Freeform 219"/>
            <p:cNvSpPr>
              <a:spLocks/>
            </p:cNvSpPr>
            <p:nvPr/>
          </p:nvSpPr>
          <p:spPr bwMode="auto">
            <a:xfrm>
              <a:off x="1794" y="1911"/>
              <a:ext cx="240" cy="111"/>
            </a:xfrm>
            <a:custGeom>
              <a:avLst/>
              <a:gdLst>
                <a:gd name="T0" fmla="*/ 0 w 240"/>
                <a:gd name="T1" fmla="*/ 0 h 111"/>
                <a:gd name="T2" fmla="*/ 126 w 240"/>
                <a:gd name="T3" fmla="*/ 24 h 111"/>
                <a:gd name="T4" fmla="*/ 240 w 240"/>
                <a:gd name="T5" fmla="*/ 111 h 1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111">
                  <a:moveTo>
                    <a:pt x="0" y="0"/>
                  </a:moveTo>
                  <a:cubicBezTo>
                    <a:pt x="21" y="4"/>
                    <a:pt x="86" y="6"/>
                    <a:pt x="126" y="24"/>
                  </a:cubicBezTo>
                  <a:cubicBezTo>
                    <a:pt x="166" y="42"/>
                    <a:pt x="216" y="93"/>
                    <a:pt x="240" y="11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826" name="Freeform 220"/>
            <p:cNvSpPr>
              <a:spLocks/>
            </p:cNvSpPr>
            <p:nvPr/>
          </p:nvSpPr>
          <p:spPr bwMode="auto">
            <a:xfrm>
              <a:off x="1713" y="2034"/>
              <a:ext cx="318" cy="18"/>
            </a:xfrm>
            <a:custGeom>
              <a:avLst/>
              <a:gdLst>
                <a:gd name="T0" fmla="*/ 0 w 318"/>
                <a:gd name="T1" fmla="*/ 3 h 18"/>
                <a:gd name="T2" fmla="*/ 141 w 318"/>
                <a:gd name="T3" fmla="*/ 3 h 18"/>
                <a:gd name="T4" fmla="*/ 318 w 318"/>
                <a:gd name="T5" fmla="*/ 1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" h="18">
                  <a:moveTo>
                    <a:pt x="0" y="3"/>
                  </a:moveTo>
                  <a:cubicBezTo>
                    <a:pt x="23" y="3"/>
                    <a:pt x="88" y="0"/>
                    <a:pt x="141" y="3"/>
                  </a:cubicBezTo>
                  <a:cubicBezTo>
                    <a:pt x="194" y="6"/>
                    <a:pt x="281" y="15"/>
                    <a:pt x="318" y="1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827" name="Freeform 221"/>
            <p:cNvSpPr>
              <a:spLocks/>
            </p:cNvSpPr>
            <p:nvPr/>
          </p:nvSpPr>
          <p:spPr bwMode="auto">
            <a:xfrm>
              <a:off x="1602" y="2065"/>
              <a:ext cx="438" cy="147"/>
            </a:xfrm>
            <a:custGeom>
              <a:avLst/>
              <a:gdLst>
                <a:gd name="T0" fmla="*/ 0 w 438"/>
                <a:gd name="T1" fmla="*/ 137 h 147"/>
                <a:gd name="T2" fmla="*/ 138 w 438"/>
                <a:gd name="T3" fmla="*/ 128 h 147"/>
                <a:gd name="T4" fmla="*/ 289 w 438"/>
                <a:gd name="T5" fmla="*/ 20 h 147"/>
                <a:gd name="T6" fmla="*/ 438 w 438"/>
                <a:gd name="T7" fmla="*/ 5 h 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8" h="147">
                  <a:moveTo>
                    <a:pt x="0" y="137"/>
                  </a:moveTo>
                  <a:cubicBezTo>
                    <a:pt x="23" y="135"/>
                    <a:pt x="90" y="147"/>
                    <a:pt x="138" y="128"/>
                  </a:cubicBezTo>
                  <a:cubicBezTo>
                    <a:pt x="186" y="109"/>
                    <a:pt x="239" y="40"/>
                    <a:pt x="289" y="20"/>
                  </a:cubicBezTo>
                  <a:cubicBezTo>
                    <a:pt x="339" y="0"/>
                    <a:pt x="407" y="8"/>
                    <a:pt x="438" y="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828" name="Freeform 222"/>
            <p:cNvSpPr>
              <a:spLocks/>
            </p:cNvSpPr>
            <p:nvPr/>
          </p:nvSpPr>
          <p:spPr bwMode="auto">
            <a:xfrm>
              <a:off x="1533" y="1727"/>
              <a:ext cx="1260" cy="612"/>
            </a:xfrm>
            <a:custGeom>
              <a:avLst/>
              <a:gdLst>
                <a:gd name="T0" fmla="*/ 0 w 1260"/>
                <a:gd name="T1" fmla="*/ 607 h 612"/>
                <a:gd name="T2" fmla="*/ 219 w 1260"/>
                <a:gd name="T3" fmla="*/ 559 h 612"/>
                <a:gd name="T4" fmla="*/ 531 w 1260"/>
                <a:gd name="T5" fmla="*/ 289 h 612"/>
                <a:gd name="T6" fmla="*/ 1188 w 1260"/>
                <a:gd name="T7" fmla="*/ 318 h 612"/>
                <a:gd name="T8" fmla="*/ 961 w 1260"/>
                <a:gd name="T9" fmla="*/ 498 h 612"/>
                <a:gd name="T10" fmla="*/ 607 w 1260"/>
                <a:gd name="T11" fmla="*/ 424 h 612"/>
                <a:gd name="T12" fmla="*/ 612 w 1260"/>
                <a:gd name="T13" fmla="*/ 70 h 612"/>
                <a:gd name="T14" fmla="*/ 956 w 1260"/>
                <a:gd name="T15" fmla="*/ 6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0" h="612">
                  <a:moveTo>
                    <a:pt x="0" y="607"/>
                  </a:moveTo>
                  <a:cubicBezTo>
                    <a:pt x="36" y="599"/>
                    <a:pt x="131" y="612"/>
                    <a:pt x="219" y="559"/>
                  </a:cubicBezTo>
                  <a:cubicBezTo>
                    <a:pt x="307" y="506"/>
                    <a:pt x="370" y="329"/>
                    <a:pt x="531" y="289"/>
                  </a:cubicBezTo>
                  <a:cubicBezTo>
                    <a:pt x="692" y="249"/>
                    <a:pt x="1116" y="283"/>
                    <a:pt x="1188" y="318"/>
                  </a:cubicBezTo>
                  <a:cubicBezTo>
                    <a:pt x="1260" y="353"/>
                    <a:pt x="1058" y="480"/>
                    <a:pt x="961" y="498"/>
                  </a:cubicBezTo>
                  <a:cubicBezTo>
                    <a:pt x="864" y="516"/>
                    <a:pt x="665" y="495"/>
                    <a:pt x="607" y="424"/>
                  </a:cubicBezTo>
                  <a:cubicBezTo>
                    <a:pt x="549" y="353"/>
                    <a:pt x="554" y="140"/>
                    <a:pt x="612" y="70"/>
                  </a:cubicBezTo>
                  <a:cubicBezTo>
                    <a:pt x="670" y="0"/>
                    <a:pt x="884" y="19"/>
                    <a:pt x="956" y="6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829" name="Freeform 223"/>
            <p:cNvSpPr>
              <a:spLocks/>
            </p:cNvSpPr>
            <p:nvPr/>
          </p:nvSpPr>
          <p:spPr bwMode="auto">
            <a:xfrm>
              <a:off x="2043" y="1959"/>
              <a:ext cx="51" cy="102"/>
            </a:xfrm>
            <a:custGeom>
              <a:avLst/>
              <a:gdLst>
                <a:gd name="T0" fmla="*/ 3 w 51"/>
                <a:gd name="T1" fmla="*/ 24 h 102"/>
                <a:gd name="T2" fmla="*/ 0 w 51"/>
                <a:gd name="T3" fmla="*/ 102 h 102"/>
                <a:gd name="T4" fmla="*/ 51 w 51"/>
                <a:gd name="T5" fmla="*/ 84 h 102"/>
                <a:gd name="T6" fmla="*/ 45 w 51"/>
                <a:gd name="T7" fmla="*/ 0 h 102"/>
                <a:gd name="T8" fmla="*/ 3 w 51"/>
                <a:gd name="T9" fmla="*/ 24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102">
                  <a:moveTo>
                    <a:pt x="3" y="24"/>
                  </a:moveTo>
                  <a:lnTo>
                    <a:pt x="0" y="102"/>
                  </a:lnTo>
                  <a:lnTo>
                    <a:pt x="51" y="84"/>
                  </a:lnTo>
                  <a:lnTo>
                    <a:pt x="45" y="0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6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Freeform 224"/>
            <p:cNvSpPr>
              <a:spLocks/>
            </p:cNvSpPr>
            <p:nvPr/>
          </p:nvSpPr>
          <p:spPr bwMode="auto">
            <a:xfrm>
              <a:off x="2433" y="1785"/>
              <a:ext cx="885" cy="588"/>
            </a:xfrm>
            <a:custGeom>
              <a:avLst/>
              <a:gdLst>
                <a:gd name="T0" fmla="*/ 0 w 885"/>
                <a:gd name="T1" fmla="*/ 0 h 588"/>
                <a:gd name="T2" fmla="*/ 525 w 885"/>
                <a:gd name="T3" fmla="*/ 198 h 588"/>
                <a:gd name="T4" fmla="*/ 702 w 885"/>
                <a:gd name="T5" fmla="*/ 459 h 588"/>
                <a:gd name="T6" fmla="*/ 885 w 885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5" h="588">
                  <a:moveTo>
                    <a:pt x="0" y="0"/>
                  </a:moveTo>
                  <a:cubicBezTo>
                    <a:pt x="88" y="34"/>
                    <a:pt x="408" y="122"/>
                    <a:pt x="525" y="198"/>
                  </a:cubicBezTo>
                  <a:cubicBezTo>
                    <a:pt x="642" y="274"/>
                    <a:pt x="642" y="394"/>
                    <a:pt x="702" y="459"/>
                  </a:cubicBezTo>
                  <a:cubicBezTo>
                    <a:pt x="762" y="524"/>
                    <a:pt x="847" y="561"/>
                    <a:pt x="885" y="58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831" name="Freeform 225"/>
            <p:cNvSpPr>
              <a:spLocks/>
            </p:cNvSpPr>
            <p:nvPr/>
          </p:nvSpPr>
          <p:spPr bwMode="auto">
            <a:xfrm>
              <a:off x="2448" y="1782"/>
              <a:ext cx="1068" cy="378"/>
            </a:xfrm>
            <a:custGeom>
              <a:avLst/>
              <a:gdLst>
                <a:gd name="T0" fmla="*/ 0 w 1068"/>
                <a:gd name="T1" fmla="*/ 0 h 378"/>
                <a:gd name="T2" fmla="*/ 657 w 1068"/>
                <a:gd name="T3" fmla="*/ 123 h 378"/>
                <a:gd name="T4" fmla="*/ 879 w 1068"/>
                <a:gd name="T5" fmla="*/ 318 h 378"/>
                <a:gd name="T6" fmla="*/ 1068 w 1068"/>
                <a:gd name="T7" fmla="*/ 378 h 3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8" h="378">
                  <a:moveTo>
                    <a:pt x="0" y="0"/>
                  </a:moveTo>
                  <a:cubicBezTo>
                    <a:pt x="109" y="20"/>
                    <a:pt x="511" y="70"/>
                    <a:pt x="657" y="123"/>
                  </a:cubicBezTo>
                  <a:cubicBezTo>
                    <a:pt x="803" y="176"/>
                    <a:pt x="811" y="276"/>
                    <a:pt x="879" y="318"/>
                  </a:cubicBezTo>
                  <a:cubicBezTo>
                    <a:pt x="947" y="360"/>
                    <a:pt x="1029" y="366"/>
                    <a:pt x="1068" y="37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832" name="Freeform 226"/>
            <p:cNvSpPr>
              <a:spLocks/>
            </p:cNvSpPr>
            <p:nvPr/>
          </p:nvSpPr>
          <p:spPr bwMode="auto">
            <a:xfrm>
              <a:off x="2472" y="1738"/>
              <a:ext cx="1209" cy="190"/>
            </a:xfrm>
            <a:custGeom>
              <a:avLst/>
              <a:gdLst>
                <a:gd name="T0" fmla="*/ 0 w 1209"/>
                <a:gd name="T1" fmla="*/ 41 h 190"/>
                <a:gd name="T2" fmla="*/ 648 w 1209"/>
                <a:gd name="T3" fmla="*/ 20 h 190"/>
                <a:gd name="T4" fmla="*/ 1044 w 1209"/>
                <a:gd name="T5" fmla="*/ 164 h 190"/>
                <a:gd name="T6" fmla="*/ 1209 w 1209"/>
                <a:gd name="T7" fmla="*/ 179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9" h="190">
                  <a:moveTo>
                    <a:pt x="0" y="41"/>
                  </a:moveTo>
                  <a:cubicBezTo>
                    <a:pt x="108" y="38"/>
                    <a:pt x="474" y="0"/>
                    <a:pt x="648" y="20"/>
                  </a:cubicBezTo>
                  <a:cubicBezTo>
                    <a:pt x="822" y="40"/>
                    <a:pt x="951" y="138"/>
                    <a:pt x="1044" y="164"/>
                  </a:cubicBezTo>
                  <a:cubicBezTo>
                    <a:pt x="1137" y="190"/>
                    <a:pt x="1175" y="176"/>
                    <a:pt x="1209" y="17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833" name="Freeform 227"/>
            <p:cNvSpPr>
              <a:spLocks/>
            </p:cNvSpPr>
            <p:nvPr/>
          </p:nvSpPr>
          <p:spPr bwMode="auto">
            <a:xfrm>
              <a:off x="2475" y="1656"/>
              <a:ext cx="1281" cy="156"/>
            </a:xfrm>
            <a:custGeom>
              <a:avLst/>
              <a:gdLst>
                <a:gd name="T0" fmla="*/ 0 w 1281"/>
                <a:gd name="T1" fmla="*/ 114 h 156"/>
                <a:gd name="T2" fmla="*/ 633 w 1281"/>
                <a:gd name="T3" fmla="*/ 3 h 156"/>
                <a:gd name="T4" fmla="*/ 1092 w 1281"/>
                <a:gd name="T5" fmla="*/ 132 h 156"/>
                <a:gd name="T6" fmla="*/ 1281 w 1281"/>
                <a:gd name="T7" fmla="*/ 150 h 1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1" h="156">
                  <a:moveTo>
                    <a:pt x="0" y="114"/>
                  </a:moveTo>
                  <a:cubicBezTo>
                    <a:pt x="105" y="96"/>
                    <a:pt x="451" y="0"/>
                    <a:pt x="633" y="3"/>
                  </a:cubicBezTo>
                  <a:cubicBezTo>
                    <a:pt x="815" y="6"/>
                    <a:pt x="984" y="108"/>
                    <a:pt x="1092" y="132"/>
                  </a:cubicBezTo>
                  <a:cubicBezTo>
                    <a:pt x="1200" y="156"/>
                    <a:pt x="1242" y="146"/>
                    <a:pt x="1281" y="15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834" name="Freeform 228"/>
            <p:cNvSpPr>
              <a:spLocks/>
            </p:cNvSpPr>
            <p:nvPr/>
          </p:nvSpPr>
          <p:spPr bwMode="auto">
            <a:xfrm>
              <a:off x="1923" y="1988"/>
              <a:ext cx="117" cy="73"/>
            </a:xfrm>
            <a:custGeom>
              <a:avLst/>
              <a:gdLst>
                <a:gd name="T0" fmla="*/ 0 w 117"/>
                <a:gd name="T1" fmla="*/ 73 h 73"/>
                <a:gd name="T2" fmla="*/ 113 w 117"/>
                <a:gd name="T3" fmla="*/ 73 h 73"/>
                <a:gd name="T4" fmla="*/ 117 w 117"/>
                <a:gd name="T5" fmla="*/ 0 h 73"/>
                <a:gd name="T6" fmla="*/ 0 w 117"/>
                <a:gd name="T7" fmla="*/ 73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73">
                  <a:moveTo>
                    <a:pt x="0" y="73"/>
                  </a:moveTo>
                  <a:lnTo>
                    <a:pt x="113" y="73"/>
                  </a:lnTo>
                  <a:lnTo>
                    <a:pt x="117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56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Center</a:t>
            </a: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 flipH="1">
            <a:off x="1820863" y="2090738"/>
            <a:ext cx="858837" cy="347662"/>
            <a:chOff x="639" y="2812"/>
            <a:chExt cx="1151" cy="466"/>
          </a:xfrm>
        </p:grpSpPr>
        <p:sp>
          <p:nvSpPr>
            <p:cNvPr id="28810" name="Freeform 6"/>
            <p:cNvSpPr>
              <a:spLocks/>
            </p:cNvSpPr>
            <p:nvPr/>
          </p:nvSpPr>
          <p:spPr bwMode="auto">
            <a:xfrm>
              <a:off x="639" y="2812"/>
              <a:ext cx="1151" cy="466"/>
            </a:xfrm>
            <a:custGeom>
              <a:avLst/>
              <a:gdLst>
                <a:gd name="T0" fmla="*/ 680 w 2303"/>
                <a:gd name="T1" fmla="*/ 373 h 933"/>
                <a:gd name="T2" fmla="*/ 671 w 2303"/>
                <a:gd name="T3" fmla="*/ 379 h 933"/>
                <a:gd name="T4" fmla="*/ 656 w 2303"/>
                <a:gd name="T5" fmla="*/ 397 h 933"/>
                <a:gd name="T6" fmla="*/ 656 w 2303"/>
                <a:gd name="T7" fmla="*/ 434 h 933"/>
                <a:gd name="T8" fmla="*/ 674 w 2303"/>
                <a:gd name="T9" fmla="*/ 455 h 933"/>
                <a:gd name="T10" fmla="*/ 692 w 2303"/>
                <a:gd name="T11" fmla="*/ 462 h 933"/>
                <a:gd name="T12" fmla="*/ 710 w 2303"/>
                <a:gd name="T13" fmla="*/ 462 h 933"/>
                <a:gd name="T14" fmla="*/ 727 w 2303"/>
                <a:gd name="T15" fmla="*/ 455 h 933"/>
                <a:gd name="T16" fmla="*/ 743 w 2303"/>
                <a:gd name="T17" fmla="*/ 437 h 933"/>
                <a:gd name="T18" fmla="*/ 763 w 2303"/>
                <a:gd name="T19" fmla="*/ 423 h 933"/>
                <a:gd name="T20" fmla="*/ 815 w 2303"/>
                <a:gd name="T21" fmla="*/ 431 h 933"/>
                <a:gd name="T22" fmla="*/ 830 w 2303"/>
                <a:gd name="T23" fmla="*/ 455 h 933"/>
                <a:gd name="T24" fmla="*/ 846 w 2303"/>
                <a:gd name="T25" fmla="*/ 464 h 933"/>
                <a:gd name="T26" fmla="*/ 865 w 2303"/>
                <a:gd name="T27" fmla="*/ 466 h 933"/>
                <a:gd name="T28" fmla="*/ 883 w 2303"/>
                <a:gd name="T29" fmla="*/ 460 h 933"/>
                <a:gd name="T30" fmla="*/ 898 w 2303"/>
                <a:gd name="T31" fmla="*/ 447 h 933"/>
                <a:gd name="T32" fmla="*/ 976 w 2303"/>
                <a:gd name="T33" fmla="*/ 430 h 933"/>
                <a:gd name="T34" fmla="*/ 994 w 2303"/>
                <a:gd name="T35" fmla="*/ 451 h 933"/>
                <a:gd name="T36" fmla="*/ 1020 w 2303"/>
                <a:gd name="T37" fmla="*/ 459 h 933"/>
                <a:gd name="T38" fmla="*/ 1046 w 2303"/>
                <a:gd name="T39" fmla="*/ 451 h 933"/>
                <a:gd name="T40" fmla="*/ 1063 w 2303"/>
                <a:gd name="T41" fmla="*/ 430 h 933"/>
                <a:gd name="T42" fmla="*/ 1151 w 2303"/>
                <a:gd name="T43" fmla="*/ 408 h 933"/>
                <a:gd name="T44" fmla="*/ 1148 w 2303"/>
                <a:gd name="T45" fmla="*/ 356 h 933"/>
                <a:gd name="T46" fmla="*/ 1129 w 2303"/>
                <a:gd name="T47" fmla="*/ 324 h 933"/>
                <a:gd name="T48" fmla="*/ 1109 w 2303"/>
                <a:gd name="T49" fmla="*/ 315 h 933"/>
                <a:gd name="T50" fmla="*/ 983 w 2303"/>
                <a:gd name="T51" fmla="*/ 248 h 933"/>
                <a:gd name="T52" fmla="*/ 962 w 2303"/>
                <a:gd name="T53" fmla="*/ 216 h 933"/>
                <a:gd name="T54" fmla="*/ 931 w 2303"/>
                <a:gd name="T55" fmla="*/ 187 h 933"/>
                <a:gd name="T56" fmla="*/ 928 w 2303"/>
                <a:gd name="T57" fmla="*/ 15 h 933"/>
                <a:gd name="T58" fmla="*/ 912 w 2303"/>
                <a:gd name="T59" fmla="*/ 0 h 933"/>
                <a:gd name="T60" fmla="*/ 909 w 2303"/>
                <a:gd name="T61" fmla="*/ 20 h 933"/>
                <a:gd name="T62" fmla="*/ 910 w 2303"/>
                <a:gd name="T63" fmla="*/ 26 h 933"/>
                <a:gd name="T64" fmla="*/ 910 w 2303"/>
                <a:gd name="T65" fmla="*/ 35 h 933"/>
                <a:gd name="T66" fmla="*/ 903 w 2303"/>
                <a:gd name="T67" fmla="*/ 184 h 933"/>
                <a:gd name="T68" fmla="*/ 743 w 2303"/>
                <a:gd name="T69" fmla="*/ 36 h 933"/>
                <a:gd name="T70" fmla="*/ 736 w 2303"/>
                <a:gd name="T71" fmla="*/ 7 h 933"/>
                <a:gd name="T72" fmla="*/ 720 w 2303"/>
                <a:gd name="T73" fmla="*/ 0 h 933"/>
                <a:gd name="T74" fmla="*/ 721 w 2303"/>
                <a:gd name="T75" fmla="*/ 20 h 933"/>
                <a:gd name="T76" fmla="*/ 723 w 2303"/>
                <a:gd name="T77" fmla="*/ 30 h 933"/>
                <a:gd name="T78" fmla="*/ 723 w 2303"/>
                <a:gd name="T79" fmla="*/ 45 h 933"/>
                <a:gd name="T80" fmla="*/ 621 w 2303"/>
                <a:gd name="T81" fmla="*/ 350 h 933"/>
                <a:gd name="T82" fmla="*/ 561 w 2303"/>
                <a:gd name="T83" fmla="*/ 370 h 933"/>
                <a:gd name="T84" fmla="*/ 577 w 2303"/>
                <a:gd name="T85" fmla="*/ 374 h 933"/>
                <a:gd name="T86" fmla="*/ 569 w 2303"/>
                <a:gd name="T87" fmla="*/ 380 h 933"/>
                <a:gd name="T88" fmla="*/ 554 w 2303"/>
                <a:gd name="T89" fmla="*/ 406 h 933"/>
                <a:gd name="T90" fmla="*/ 561 w 2303"/>
                <a:gd name="T91" fmla="*/ 442 h 933"/>
                <a:gd name="T92" fmla="*/ 578 w 2303"/>
                <a:gd name="T93" fmla="*/ 457 h 933"/>
                <a:gd name="T94" fmla="*/ 596 w 2303"/>
                <a:gd name="T95" fmla="*/ 463 h 933"/>
                <a:gd name="T96" fmla="*/ 614 w 2303"/>
                <a:gd name="T97" fmla="*/ 461 h 933"/>
                <a:gd name="T98" fmla="*/ 630 w 2303"/>
                <a:gd name="T99" fmla="*/ 452 h 933"/>
                <a:gd name="T100" fmla="*/ 647 w 2303"/>
                <a:gd name="T101" fmla="*/ 425 h 933"/>
                <a:gd name="T102" fmla="*/ 643 w 2303"/>
                <a:gd name="T103" fmla="*/ 394 h 933"/>
                <a:gd name="T104" fmla="*/ 623 w 2303"/>
                <a:gd name="T105" fmla="*/ 373 h 933"/>
                <a:gd name="T106" fmla="*/ 641 w 2303"/>
                <a:gd name="T107" fmla="*/ 350 h 933"/>
                <a:gd name="T108" fmla="*/ 704 w 2303"/>
                <a:gd name="T109" fmla="*/ 335 h 933"/>
                <a:gd name="T110" fmla="*/ 656 w 2303"/>
                <a:gd name="T111" fmla="*/ 350 h 9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3" h="933">
                  <a:moveTo>
                    <a:pt x="1298" y="741"/>
                  </a:moveTo>
                  <a:lnTo>
                    <a:pt x="1371" y="741"/>
                  </a:lnTo>
                  <a:lnTo>
                    <a:pt x="1366" y="744"/>
                  </a:lnTo>
                  <a:lnTo>
                    <a:pt x="1360" y="746"/>
                  </a:lnTo>
                  <a:lnTo>
                    <a:pt x="1356" y="748"/>
                  </a:lnTo>
                  <a:lnTo>
                    <a:pt x="1351" y="751"/>
                  </a:lnTo>
                  <a:lnTo>
                    <a:pt x="1347" y="754"/>
                  </a:lnTo>
                  <a:lnTo>
                    <a:pt x="1342" y="758"/>
                  </a:lnTo>
                  <a:lnTo>
                    <a:pt x="1337" y="761"/>
                  </a:lnTo>
                  <a:lnTo>
                    <a:pt x="1334" y="765"/>
                  </a:lnTo>
                  <a:lnTo>
                    <a:pt x="1322" y="778"/>
                  </a:lnTo>
                  <a:lnTo>
                    <a:pt x="1313" y="794"/>
                  </a:lnTo>
                  <a:lnTo>
                    <a:pt x="1309" y="813"/>
                  </a:lnTo>
                  <a:lnTo>
                    <a:pt x="1306" y="831"/>
                  </a:lnTo>
                  <a:lnTo>
                    <a:pt x="1309" y="850"/>
                  </a:lnTo>
                  <a:lnTo>
                    <a:pt x="1313" y="868"/>
                  </a:lnTo>
                  <a:lnTo>
                    <a:pt x="1322" y="884"/>
                  </a:lnTo>
                  <a:lnTo>
                    <a:pt x="1334" y="899"/>
                  </a:lnTo>
                  <a:lnTo>
                    <a:pt x="1341" y="905"/>
                  </a:lnTo>
                  <a:lnTo>
                    <a:pt x="1349" y="911"/>
                  </a:lnTo>
                  <a:lnTo>
                    <a:pt x="1357" y="915"/>
                  </a:lnTo>
                  <a:lnTo>
                    <a:pt x="1365" y="920"/>
                  </a:lnTo>
                  <a:lnTo>
                    <a:pt x="1374" y="922"/>
                  </a:lnTo>
                  <a:lnTo>
                    <a:pt x="1384" y="925"/>
                  </a:lnTo>
                  <a:lnTo>
                    <a:pt x="1393" y="927"/>
                  </a:lnTo>
                  <a:lnTo>
                    <a:pt x="1402" y="927"/>
                  </a:lnTo>
                  <a:lnTo>
                    <a:pt x="1411" y="927"/>
                  </a:lnTo>
                  <a:lnTo>
                    <a:pt x="1420" y="925"/>
                  </a:lnTo>
                  <a:lnTo>
                    <a:pt x="1430" y="922"/>
                  </a:lnTo>
                  <a:lnTo>
                    <a:pt x="1439" y="920"/>
                  </a:lnTo>
                  <a:lnTo>
                    <a:pt x="1447" y="915"/>
                  </a:lnTo>
                  <a:lnTo>
                    <a:pt x="1455" y="911"/>
                  </a:lnTo>
                  <a:lnTo>
                    <a:pt x="1462" y="905"/>
                  </a:lnTo>
                  <a:lnTo>
                    <a:pt x="1469" y="899"/>
                  </a:lnTo>
                  <a:lnTo>
                    <a:pt x="1479" y="888"/>
                  </a:lnTo>
                  <a:lnTo>
                    <a:pt x="1487" y="874"/>
                  </a:lnTo>
                  <a:lnTo>
                    <a:pt x="1493" y="860"/>
                  </a:lnTo>
                  <a:lnTo>
                    <a:pt x="1496" y="845"/>
                  </a:lnTo>
                  <a:lnTo>
                    <a:pt x="1526" y="845"/>
                  </a:lnTo>
                  <a:lnTo>
                    <a:pt x="1526" y="846"/>
                  </a:lnTo>
                  <a:lnTo>
                    <a:pt x="1610" y="846"/>
                  </a:lnTo>
                  <a:lnTo>
                    <a:pt x="1610" y="845"/>
                  </a:lnTo>
                  <a:lnTo>
                    <a:pt x="1627" y="845"/>
                  </a:lnTo>
                  <a:lnTo>
                    <a:pt x="1630" y="862"/>
                  </a:lnTo>
                  <a:lnTo>
                    <a:pt x="1636" y="877"/>
                  </a:lnTo>
                  <a:lnTo>
                    <a:pt x="1644" y="892"/>
                  </a:lnTo>
                  <a:lnTo>
                    <a:pt x="1654" y="905"/>
                  </a:lnTo>
                  <a:lnTo>
                    <a:pt x="1661" y="911"/>
                  </a:lnTo>
                  <a:lnTo>
                    <a:pt x="1669" y="917"/>
                  </a:lnTo>
                  <a:lnTo>
                    <a:pt x="1677" y="921"/>
                  </a:lnTo>
                  <a:lnTo>
                    <a:pt x="1685" y="926"/>
                  </a:lnTo>
                  <a:lnTo>
                    <a:pt x="1693" y="928"/>
                  </a:lnTo>
                  <a:lnTo>
                    <a:pt x="1703" y="930"/>
                  </a:lnTo>
                  <a:lnTo>
                    <a:pt x="1712" y="933"/>
                  </a:lnTo>
                  <a:lnTo>
                    <a:pt x="1721" y="933"/>
                  </a:lnTo>
                  <a:lnTo>
                    <a:pt x="1730" y="933"/>
                  </a:lnTo>
                  <a:lnTo>
                    <a:pt x="1741" y="930"/>
                  </a:lnTo>
                  <a:lnTo>
                    <a:pt x="1750" y="928"/>
                  </a:lnTo>
                  <a:lnTo>
                    <a:pt x="1758" y="926"/>
                  </a:lnTo>
                  <a:lnTo>
                    <a:pt x="1766" y="921"/>
                  </a:lnTo>
                  <a:lnTo>
                    <a:pt x="1774" y="917"/>
                  </a:lnTo>
                  <a:lnTo>
                    <a:pt x="1782" y="911"/>
                  </a:lnTo>
                  <a:lnTo>
                    <a:pt x="1789" y="905"/>
                  </a:lnTo>
                  <a:lnTo>
                    <a:pt x="1797" y="895"/>
                  </a:lnTo>
                  <a:lnTo>
                    <a:pt x="1804" y="884"/>
                  </a:lnTo>
                  <a:lnTo>
                    <a:pt x="1810" y="873"/>
                  </a:lnTo>
                  <a:lnTo>
                    <a:pt x="1813" y="861"/>
                  </a:lnTo>
                  <a:lnTo>
                    <a:pt x="1953" y="861"/>
                  </a:lnTo>
                  <a:lnTo>
                    <a:pt x="1959" y="874"/>
                  </a:lnTo>
                  <a:lnTo>
                    <a:pt x="1968" y="884"/>
                  </a:lnTo>
                  <a:lnTo>
                    <a:pt x="1977" y="895"/>
                  </a:lnTo>
                  <a:lnTo>
                    <a:pt x="1988" y="903"/>
                  </a:lnTo>
                  <a:lnTo>
                    <a:pt x="2000" y="910"/>
                  </a:lnTo>
                  <a:lnTo>
                    <a:pt x="2012" y="914"/>
                  </a:lnTo>
                  <a:lnTo>
                    <a:pt x="2026" y="918"/>
                  </a:lnTo>
                  <a:lnTo>
                    <a:pt x="2040" y="919"/>
                  </a:lnTo>
                  <a:lnTo>
                    <a:pt x="2054" y="918"/>
                  </a:lnTo>
                  <a:lnTo>
                    <a:pt x="2068" y="914"/>
                  </a:lnTo>
                  <a:lnTo>
                    <a:pt x="2080" y="910"/>
                  </a:lnTo>
                  <a:lnTo>
                    <a:pt x="2092" y="903"/>
                  </a:lnTo>
                  <a:lnTo>
                    <a:pt x="2102" y="895"/>
                  </a:lnTo>
                  <a:lnTo>
                    <a:pt x="2112" y="884"/>
                  </a:lnTo>
                  <a:lnTo>
                    <a:pt x="2120" y="874"/>
                  </a:lnTo>
                  <a:lnTo>
                    <a:pt x="2127" y="861"/>
                  </a:lnTo>
                  <a:lnTo>
                    <a:pt x="2298" y="861"/>
                  </a:lnTo>
                  <a:lnTo>
                    <a:pt x="2300" y="844"/>
                  </a:lnTo>
                  <a:lnTo>
                    <a:pt x="2302" y="835"/>
                  </a:lnTo>
                  <a:lnTo>
                    <a:pt x="2303" y="816"/>
                  </a:lnTo>
                  <a:lnTo>
                    <a:pt x="2303" y="793"/>
                  </a:lnTo>
                  <a:lnTo>
                    <a:pt x="2303" y="767"/>
                  </a:lnTo>
                  <a:lnTo>
                    <a:pt x="2300" y="739"/>
                  </a:lnTo>
                  <a:lnTo>
                    <a:pt x="2296" y="712"/>
                  </a:lnTo>
                  <a:lnTo>
                    <a:pt x="2289" y="686"/>
                  </a:lnTo>
                  <a:lnTo>
                    <a:pt x="2277" y="667"/>
                  </a:lnTo>
                  <a:lnTo>
                    <a:pt x="2268" y="656"/>
                  </a:lnTo>
                  <a:lnTo>
                    <a:pt x="2258" y="648"/>
                  </a:lnTo>
                  <a:lnTo>
                    <a:pt x="2247" y="641"/>
                  </a:lnTo>
                  <a:lnTo>
                    <a:pt x="2237" y="637"/>
                  </a:lnTo>
                  <a:lnTo>
                    <a:pt x="2228" y="632"/>
                  </a:lnTo>
                  <a:lnTo>
                    <a:pt x="2218" y="630"/>
                  </a:lnTo>
                  <a:lnTo>
                    <a:pt x="2208" y="629"/>
                  </a:lnTo>
                  <a:lnTo>
                    <a:pt x="2200" y="627"/>
                  </a:lnTo>
                  <a:lnTo>
                    <a:pt x="2182" y="495"/>
                  </a:lnTo>
                  <a:lnTo>
                    <a:pt x="1966" y="496"/>
                  </a:lnTo>
                  <a:lnTo>
                    <a:pt x="1958" y="483"/>
                  </a:lnTo>
                  <a:lnTo>
                    <a:pt x="1949" y="467"/>
                  </a:lnTo>
                  <a:lnTo>
                    <a:pt x="1936" y="450"/>
                  </a:lnTo>
                  <a:lnTo>
                    <a:pt x="1924" y="432"/>
                  </a:lnTo>
                  <a:lnTo>
                    <a:pt x="1909" y="414"/>
                  </a:lnTo>
                  <a:lnTo>
                    <a:pt x="1894" y="397"/>
                  </a:lnTo>
                  <a:lnTo>
                    <a:pt x="1878" y="384"/>
                  </a:lnTo>
                  <a:lnTo>
                    <a:pt x="1862" y="374"/>
                  </a:lnTo>
                  <a:lnTo>
                    <a:pt x="1862" y="72"/>
                  </a:lnTo>
                  <a:lnTo>
                    <a:pt x="1863" y="62"/>
                  </a:lnTo>
                  <a:lnTo>
                    <a:pt x="1862" y="47"/>
                  </a:lnTo>
                  <a:lnTo>
                    <a:pt x="1857" y="31"/>
                  </a:lnTo>
                  <a:lnTo>
                    <a:pt x="1848" y="15"/>
                  </a:lnTo>
                  <a:lnTo>
                    <a:pt x="1841" y="9"/>
                  </a:lnTo>
                  <a:lnTo>
                    <a:pt x="1834" y="3"/>
                  </a:lnTo>
                  <a:lnTo>
                    <a:pt x="1825" y="1"/>
                  </a:lnTo>
                  <a:lnTo>
                    <a:pt x="1816" y="0"/>
                  </a:lnTo>
                  <a:lnTo>
                    <a:pt x="1816" y="40"/>
                  </a:lnTo>
                  <a:lnTo>
                    <a:pt x="1817" y="40"/>
                  </a:lnTo>
                  <a:lnTo>
                    <a:pt x="1818" y="40"/>
                  </a:lnTo>
                  <a:lnTo>
                    <a:pt x="1818" y="41"/>
                  </a:lnTo>
                  <a:lnTo>
                    <a:pt x="1820" y="46"/>
                  </a:lnTo>
                  <a:lnTo>
                    <a:pt x="1821" y="53"/>
                  </a:lnTo>
                  <a:lnTo>
                    <a:pt x="1821" y="61"/>
                  </a:lnTo>
                  <a:lnTo>
                    <a:pt x="1821" y="69"/>
                  </a:lnTo>
                  <a:lnTo>
                    <a:pt x="1821" y="70"/>
                  </a:lnTo>
                  <a:lnTo>
                    <a:pt x="1821" y="71"/>
                  </a:lnTo>
                  <a:lnTo>
                    <a:pt x="1821" y="368"/>
                  </a:lnTo>
                  <a:lnTo>
                    <a:pt x="1817" y="368"/>
                  </a:lnTo>
                  <a:lnTo>
                    <a:pt x="1812" y="368"/>
                  </a:lnTo>
                  <a:lnTo>
                    <a:pt x="1806" y="368"/>
                  </a:lnTo>
                  <a:lnTo>
                    <a:pt x="1801" y="367"/>
                  </a:lnTo>
                  <a:lnTo>
                    <a:pt x="1801" y="91"/>
                  </a:lnTo>
                  <a:lnTo>
                    <a:pt x="1487" y="91"/>
                  </a:lnTo>
                  <a:lnTo>
                    <a:pt x="1487" y="72"/>
                  </a:lnTo>
                  <a:lnTo>
                    <a:pt x="1488" y="62"/>
                  </a:lnTo>
                  <a:lnTo>
                    <a:pt x="1487" y="47"/>
                  </a:lnTo>
                  <a:lnTo>
                    <a:pt x="1483" y="31"/>
                  </a:lnTo>
                  <a:lnTo>
                    <a:pt x="1473" y="15"/>
                  </a:lnTo>
                  <a:lnTo>
                    <a:pt x="1466" y="9"/>
                  </a:lnTo>
                  <a:lnTo>
                    <a:pt x="1460" y="3"/>
                  </a:lnTo>
                  <a:lnTo>
                    <a:pt x="1450" y="1"/>
                  </a:lnTo>
                  <a:lnTo>
                    <a:pt x="1441" y="0"/>
                  </a:lnTo>
                  <a:lnTo>
                    <a:pt x="1441" y="40"/>
                  </a:lnTo>
                  <a:lnTo>
                    <a:pt x="1442" y="40"/>
                  </a:lnTo>
                  <a:lnTo>
                    <a:pt x="1443" y="40"/>
                  </a:lnTo>
                  <a:lnTo>
                    <a:pt x="1443" y="41"/>
                  </a:lnTo>
                  <a:lnTo>
                    <a:pt x="1446" y="46"/>
                  </a:lnTo>
                  <a:lnTo>
                    <a:pt x="1447" y="53"/>
                  </a:lnTo>
                  <a:lnTo>
                    <a:pt x="1447" y="61"/>
                  </a:lnTo>
                  <a:lnTo>
                    <a:pt x="1447" y="69"/>
                  </a:lnTo>
                  <a:lnTo>
                    <a:pt x="1447" y="70"/>
                  </a:lnTo>
                  <a:lnTo>
                    <a:pt x="1447" y="71"/>
                  </a:lnTo>
                  <a:lnTo>
                    <a:pt x="1447" y="91"/>
                  </a:lnTo>
                  <a:lnTo>
                    <a:pt x="0" y="91"/>
                  </a:lnTo>
                  <a:lnTo>
                    <a:pt x="0" y="671"/>
                  </a:lnTo>
                  <a:lnTo>
                    <a:pt x="1243" y="671"/>
                  </a:lnTo>
                  <a:lnTo>
                    <a:pt x="1243" y="701"/>
                  </a:lnTo>
                  <a:lnTo>
                    <a:pt x="1101" y="701"/>
                  </a:lnTo>
                  <a:lnTo>
                    <a:pt x="1034" y="808"/>
                  </a:lnTo>
                  <a:lnTo>
                    <a:pt x="1081" y="808"/>
                  </a:lnTo>
                  <a:lnTo>
                    <a:pt x="1123" y="741"/>
                  </a:lnTo>
                  <a:lnTo>
                    <a:pt x="1170" y="741"/>
                  </a:lnTo>
                  <a:lnTo>
                    <a:pt x="1166" y="744"/>
                  </a:lnTo>
                  <a:lnTo>
                    <a:pt x="1160" y="746"/>
                  </a:lnTo>
                  <a:lnTo>
                    <a:pt x="1155" y="748"/>
                  </a:lnTo>
                  <a:lnTo>
                    <a:pt x="1151" y="751"/>
                  </a:lnTo>
                  <a:lnTo>
                    <a:pt x="1147" y="754"/>
                  </a:lnTo>
                  <a:lnTo>
                    <a:pt x="1143" y="758"/>
                  </a:lnTo>
                  <a:lnTo>
                    <a:pt x="1138" y="761"/>
                  </a:lnTo>
                  <a:lnTo>
                    <a:pt x="1135" y="765"/>
                  </a:lnTo>
                  <a:lnTo>
                    <a:pt x="1122" y="778"/>
                  </a:lnTo>
                  <a:lnTo>
                    <a:pt x="1114" y="794"/>
                  </a:lnTo>
                  <a:lnTo>
                    <a:pt x="1108" y="813"/>
                  </a:lnTo>
                  <a:lnTo>
                    <a:pt x="1106" y="831"/>
                  </a:lnTo>
                  <a:lnTo>
                    <a:pt x="1108" y="850"/>
                  </a:lnTo>
                  <a:lnTo>
                    <a:pt x="1114" y="868"/>
                  </a:lnTo>
                  <a:lnTo>
                    <a:pt x="1122" y="884"/>
                  </a:lnTo>
                  <a:lnTo>
                    <a:pt x="1135" y="899"/>
                  </a:lnTo>
                  <a:lnTo>
                    <a:pt x="1142" y="905"/>
                  </a:lnTo>
                  <a:lnTo>
                    <a:pt x="1149" y="911"/>
                  </a:lnTo>
                  <a:lnTo>
                    <a:pt x="1157" y="915"/>
                  </a:lnTo>
                  <a:lnTo>
                    <a:pt x="1165" y="920"/>
                  </a:lnTo>
                  <a:lnTo>
                    <a:pt x="1174" y="922"/>
                  </a:lnTo>
                  <a:lnTo>
                    <a:pt x="1183" y="925"/>
                  </a:lnTo>
                  <a:lnTo>
                    <a:pt x="1192" y="927"/>
                  </a:lnTo>
                  <a:lnTo>
                    <a:pt x="1202" y="927"/>
                  </a:lnTo>
                  <a:lnTo>
                    <a:pt x="1211" y="927"/>
                  </a:lnTo>
                  <a:lnTo>
                    <a:pt x="1220" y="925"/>
                  </a:lnTo>
                  <a:lnTo>
                    <a:pt x="1229" y="922"/>
                  </a:lnTo>
                  <a:lnTo>
                    <a:pt x="1238" y="920"/>
                  </a:lnTo>
                  <a:lnTo>
                    <a:pt x="1246" y="915"/>
                  </a:lnTo>
                  <a:lnTo>
                    <a:pt x="1254" y="911"/>
                  </a:lnTo>
                  <a:lnTo>
                    <a:pt x="1261" y="905"/>
                  </a:lnTo>
                  <a:lnTo>
                    <a:pt x="1268" y="899"/>
                  </a:lnTo>
                  <a:lnTo>
                    <a:pt x="1281" y="884"/>
                  </a:lnTo>
                  <a:lnTo>
                    <a:pt x="1290" y="868"/>
                  </a:lnTo>
                  <a:lnTo>
                    <a:pt x="1295" y="850"/>
                  </a:lnTo>
                  <a:lnTo>
                    <a:pt x="1297" y="831"/>
                  </a:lnTo>
                  <a:lnTo>
                    <a:pt x="1296" y="816"/>
                  </a:lnTo>
                  <a:lnTo>
                    <a:pt x="1293" y="801"/>
                  </a:lnTo>
                  <a:lnTo>
                    <a:pt x="1287" y="788"/>
                  </a:lnTo>
                  <a:lnTo>
                    <a:pt x="1279" y="776"/>
                  </a:lnTo>
                  <a:lnTo>
                    <a:pt x="1269" y="765"/>
                  </a:lnTo>
                  <a:lnTo>
                    <a:pt x="1258" y="755"/>
                  </a:lnTo>
                  <a:lnTo>
                    <a:pt x="1246" y="747"/>
                  </a:lnTo>
                  <a:lnTo>
                    <a:pt x="1233" y="741"/>
                  </a:lnTo>
                  <a:lnTo>
                    <a:pt x="1298" y="741"/>
                  </a:lnTo>
                  <a:lnTo>
                    <a:pt x="1312" y="701"/>
                  </a:lnTo>
                  <a:lnTo>
                    <a:pt x="1282" y="701"/>
                  </a:lnTo>
                  <a:lnTo>
                    <a:pt x="1282" y="671"/>
                  </a:lnTo>
                  <a:lnTo>
                    <a:pt x="1381" y="671"/>
                  </a:lnTo>
                  <a:lnTo>
                    <a:pt x="1381" y="670"/>
                  </a:lnTo>
                  <a:lnTo>
                    <a:pt x="1409" y="670"/>
                  </a:lnTo>
                  <a:lnTo>
                    <a:pt x="1409" y="671"/>
                  </a:lnTo>
                  <a:lnTo>
                    <a:pt x="1504" y="671"/>
                  </a:lnTo>
                  <a:lnTo>
                    <a:pt x="1504" y="701"/>
                  </a:lnTo>
                  <a:lnTo>
                    <a:pt x="1312" y="701"/>
                  </a:lnTo>
                  <a:lnTo>
                    <a:pt x="1298" y="7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Freeform 7"/>
            <p:cNvSpPr>
              <a:spLocks/>
            </p:cNvSpPr>
            <p:nvPr/>
          </p:nvSpPr>
          <p:spPr bwMode="auto">
            <a:xfrm>
              <a:off x="1419" y="2924"/>
              <a:ext cx="72" cy="70"/>
            </a:xfrm>
            <a:custGeom>
              <a:avLst/>
              <a:gdLst>
                <a:gd name="T0" fmla="*/ 0 w 145"/>
                <a:gd name="T1" fmla="*/ 0 h 140"/>
                <a:gd name="T2" fmla="*/ 43 w 145"/>
                <a:gd name="T3" fmla="*/ 0 h 140"/>
                <a:gd name="T4" fmla="*/ 72 w 145"/>
                <a:gd name="T5" fmla="*/ 70 h 140"/>
                <a:gd name="T6" fmla="*/ 26 w 145"/>
                <a:gd name="T7" fmla="*/ 70 h 140"/>
                <a:gd name="T8" fmla="*/ 0 w 145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40">
                  <a:moveTo>
                    <a:pt x="0" y="0"/>
                  </a:moveTo>
                  <a:lnTo>
                    <a:pt x="87" y="0"/>
                  </a:lnTo>
                  <a:lnTo>
                    <a:pt x="145" y="140"/>
                  </a:lnTo>
                  <a:lnTo>
                    <a:pt x="53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Freeform 8"/>
            <p:cNvSpPr>
              <a:spLocks/>
            </p:cNvSpPr>
            <p:nvPr/>
          </p:nvSpPr>
          <p:spPr bwMode="auto">
            <a:xfrm>
              <a:off x="1639" y="3243"/>
              <a:ext cx="40" cy="8"/>
            </a:xfrm>
            <a:custGeom>
              <a:avLst/>
              <a:gdLst>
                <a:gd name="T0" fmla="*/ 0 w 79"/>
                <a:gd name="T1" fmla="*/ 0 h 18"/>
                <a:gd name="T2" fmla="*/ 40 w 79"/>
                <a:gd name="T3" fmla="*/ 0 h 18"/>
                <a:gd name="T4" fmla="*/ 38 w 79"/>
                <a:gd name="T5" fmla="*/ 2 h 18"/>
                <a:gd name="T6" fmla="*/ 36 w 79"/>
                <a:gd name="T7" fmla="*/ 3 h 18"/>
                <a:gd name="T8" fmla="*/ 34 w 79"/>
                <a:gd name="T9" fmla="*/ 5 h 18"/>
                <a:gd name="T10" fmla="*/ 31 w 79"/>
                <a:gd name="T11" fmla="*/ 6 h 18"/>
                <a:gd name="T12" fmla="*/ 28 w 79"/>
                <a:gd name="T13" fmla="*/ 7 h 18"/>
                <a:gd name="T14" fmla="*/ 26 w 79"/>
                <a:gd name="T15" fmla="*/ 7 h 18"/>
                <a:gd name="T16" fmla="*/ 23 w 79"/>
                <a:gd name="T17" fmla="*/ 8 h 18"/>
                <a:gd name="T18" fmla="*/ 20 w 79"/>
                <a:gd name="T19" fmla="*/ 8 h 18"/>
                <a:gd name="T20" fmla="*/ 17 w 79"/>
                <a:gd name="T21" fmla="*/ 8 h 18"/>
                <a:gd name="T22" fmla="*/ 15 w 79"/>
                <a:gd name="T23" fmla="*/ 7 h 18"/>
                <a:gd name="T24" fmla="*/ 12 w 79"/>
                <a:gd name="T25" fmla="*/ 7 h 18"/>
                <a:gd name="T26" fmla="*/ 9 w 79"/>
                <a:gd name="T27" fmla="*/ 6 h 18"/>
                <a:gd name="T28" fmla="*/ 7 w 79"/>
                <a:gd name="T29" fmla="*/ 5 h 18"/>
                <a:gd name="T30" fmla="*/ 4 w 79"/>
                <a:gd name="T31" fmla="*/ 4 h 18"/>
                <a:gd name="T32" fmla="*/ 2 w 79"/>
                <a:gd name="T33" fmla="*/ 2 h 18"/>
                <a:gd name="T34" fmla="*/ 0 w 79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lnTo>
                    <a:pt x="79" y="0"/>
                  </a:lnTo>
                  <a:lnTo>
                    <a:pt x="75" y="4"/>
                  </a:lnTo>
                  <a:lnTo>
                    <a:pt x="71" y="7"/>
                  </a:lnTo>
                  <a:lnTo>
                    <a:pt x="67" y="11"/>
                  </a:lnTo>
                  <a:lnTo>
                    <a:pt x="62" y="13"/>
                  </a:lnTo>
                  <a:lnTo>
                    <a:pt x="56" y="15"/>
                  </a:lnTo>
                  <a:lnTo>
                    <a:pt x="52" y="16"/>
                  </a:lnTo>
                  <a:lnTo>
                    <a:pt x="46" y="18"/>
                  </a:lnTo>
                  <a:lnTo>
                    <a:pt x="40" y="18"/>
                  </a:lnTo>
                  <a:lnTo>
                    <a:pt x="34" y="18"/>
                  </a:lnTo>
                  <a:lnTo>
                    <a:pt x="29" y="16"/>
                  </a:lnTo>
                  <a:lnTo>
                    <a:pt x="24" y="15"/>
                  </a:lnTo>
                  <a:lnTo>
                    <a:pt x="18" y="13"/>
                  </a:lnTo>
                  <a:lnTo>
                    <a:pt x="14" y="11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9"/>
            <p:cNvSpPr>
              <a:spLocks/>
            </p:cNvSpPr>
            <p:nvPr/>
          </p:nvSpPr>
          <p:spPr bwMode="auto">
            <a:xfrm>
              <a:off x="647" y="3165"/>
              <a:ext cx="509" cy="109"/>
            </a:xfrm>
            <a:custGeom>
              <a:avLst/>
              <a:gdLst>
                <a:gd name="T0" fmla="*/ 22 w 1018"/>
                <a:gd name="T1" fmla="*/ 60 h 218"/>
                <a:gd name="T2" fmla="*/ 64 w 1018"/>
                <a:gd name="T3" fmla="*/ 20 h 218"/>
                <a:gd name="T4" fmla="*/ 58 w 1018"/>
                <a:gd name="T5" fmla="*/ 24 h 218"/>
                <a:gd name="T6" fmla="*/ 53 w 1018"/>
                <a:gd name="T7" fmla="*/ 28 h 218"/>
                <a:gd name="T8" fmla="*/ 43 w 1018"/>
                <a:gd name="T9" fmla="*/ 43 h 218"/>
                <a:gd name="T10" fmla="*/ 39 w 1018"/>
                <a:gd name="T11" fmla="*/ 62 h 218"/>
                <a:gd name="T12" fmla="*/ 43 w 1018"/>
                <a:gd name="T13" fmla="*/ 80 h 218"/>
                <a:gd name="T14" fmla="*/ 53 w 1018"/>
                <a:gd name="T15" fmla="*/ 95 h 218"/>
                <a:gd name="T16" fmla="*/ 61 w 1018"/>
                <a:gd name="T17" fmla="*/ 101 h 218"/>
                <a:gd name="T18" fmla="*/ 69 w 1018"/>
                <a:gd name="T19" fmla="*/ 106 h 218"/>
                <a:gd name="T20" fmla="*/ 78 w 1018"/>
                <a:gd name="T21" fmla="*/ 108 h 218"/>
                <a:gd name="T22" fmla="*/ 87 w 1018"/>
                <a:gd name="T23" fmla="*/ 109 h 218"/>
                <a:gd name="T24" fmla="*/ 97 w 1018"/>
                <a:gd name="T25" fmla="*/ 108 h 218"/>
                <a:gd name="T26" fmla="*/ 106 w 1018"/>
                <a:gd name="T27" fmla="*/ 106 h 218"/>
                <a:gd name="T28" fmla="*/ 114 w 1018"/>
                <a:gd name="T29" fmla="*/ 101 h 218"/>
                <a:gd name="T30" fmla="*/ 121 w 1018"/>
                <a:gd name="T31" fmla="*/ 95 h 218"/>
                <a:gd name="T32" fmla="*/ 131 w 1018"/>
                <a:gd name="T33" fmla="*/ 80 h 218"/>
                <a:gd name="T34" fmla="*/ 135 w 1018"/>
                <a:gd name="T35" fmla="*/ 62 h 218"/>
                <a:gd name="T36" fmla="*/ 133 w 1018"/>
                <a:gd name="T37" fmla="*/ 49 h 218"/>
                <a:gd name="T38" fmla="*/ 128 w 1018"/>
                <a:gd name="T39" fmla="*/ 38 h 218"/>
                <a:gd name="T40" fmla="*/ 120 w 1018"/>
                <a:gd name="T41" fmla="*/ 28 h 218"/>
                <a:gd name="T42" fmla="*/ 110 w 1018"/>
                <a:gd name="T43" fmla="*/ 20 h 218"/>
                <a:gd name="T44" fmla="*/ 166 w 1018"/>
                <a:gd name="T45" fmla="*/ 22 h 218"/>
                <a:gd name="T46" fmla="*/ 161 w 1018"/>
                <a:gd name="T47" fmla="*/ 25 h 218"/>
                <a:gd name="T48" fmla="*/ 153 w 1018"/>
                <a:gd name="T49" fmla="*/ 35 h 218"/>
                <a:gd name="T50" fmla="*/ 146 w 1018"/>
                <a:gd name="T51" fmla="*/ 53 h 218"/>
                <a:gd name="T52" fmla="*/ 146 w 1018"/>
                <a:gd name="T53" fmla="*/ 71 h 218"/>
                <a:gd name="T54" fmla="*/ 153 w 1018"/>
                <a:gd name="T55" fmla="*/ 88 h 218"/>
                <a:gd name="T56" fmla="*/ 162 w 1018"/>
                <a:gd name="T57" fmla="*/ 99 h 218"/>
                <a:gd name="T58" fmla="*/ 170 w 1018"/>
                <a:gd name="T59" fmla="*/ 104 h 218"/>
                <a:gd name="T60" fmla="*/ 178 w 1018"/>
                <a:gd name="T61" fmla="*/ 107 h 218"/>
                <a:gd name="T62" fmla="*/ 188 w 1018"/>
                <a:gd name="T63" fmla="*/ 109 h 218"/>
                <a:gd name="T64" fmla="*/ 197 w 1018"/>
                <a:gd name="T65" fmla="*/ 109 h 218"/>
                <a:gd name="T66" fmla="*/ 207 w 1018"/>
                <a:gd name="T67" fmla="*/ 107 h 218"/>
                <a:gd name="T68" fmla="*/ 215 w 1018"/>
                <a:gd name="T69" fmla="*/ 104 h 218"/>
                <a:gd name="T70" fmla="*/ 223 w 1018"/>
                <a:gd name="T71" fmla="*/ 99 h 218"/>
                <a:gd name="T72" fmla="*/ 232 w 1018"/>
                <a:gd name="T73" fmla="*/ 88 h 218"/>
                <a:gd name="T74" fmla="*/ 239 w 1018"/>
                <a:gd name="T75" fmla="*/ 71 h 218"/>
                <a:gd name="T76" fmla="*/ 239 w 1018"/>
                <a:gd name="T77" fmla="*/ 55 h 218"/>
                <a:gd name="T78" fmla="*/ 236 w 1018"/>
                <a:gd name="T79" fmla="*/ 43 h 218"/>
                <a:gd name="T80" fmla="*/ 230 w 1018"/>
                <a:gd name="T81" fmla="*/ 32 h 218"/>
                <a:gd name="T82" fmla="*/ 221 w 1018"/>
                <a:gd name="T83" fmla="*/ 24 h 218"/>
                <a:gd name="T84" fmla="*/ 497 w 1018"/>
                <a:gd name="T85" fmla="*/ 20 h 218"/>
                <a:gd name="T86" fmla="*/ 16 w 1018"/>
                <a:gd name="T87" fmla="*/ 0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8" h="218">
                  <a:moveTo>
                    <a:pt x="0" y="121"/>
                  </a:moveTo>
                  <a:lnTo>
                    <a:pt x="43" y="120"/>
                  </a:lnTo>
                  <a:lnTo>
                    <a:pt x="63" y="40"/>
                  </a:lnTo>
                  <a:lnTo>
                    <a:pt x="127" y="40"/>
                  </a:lnTo>
                  <a:lnTo>
                    <a:pt x="122" y="44"/>
                  </a:lnTo>
                  <a:lnTo>
                    <a:pt x="116" y="47"/>
                  </a:lnTo>
                  <a:lnTo>
                    <a:pt x="112" y="50"/>
                  </a:lnTo>
                  <a:lnTo>
                    <a:pt x="106" y="55"/>
                  </a:lnTo>
                  <a:lnTo>
                    <a:pt x="95" y="70"/>
                  </a:lnTo>
                  <a:lnTo>
                    <a:pt x="85" y="86"/>
                  </a:lnTo>
                  <a:lnTo>
                    <a:pt x="81" y="105"/>
                  </a:lnTo>
                  <a:lnTo>
                    <a:pt x="78" y="123"/>
                  </a:lnTo>
                  <a:lnTo>
                    <a:pt x="81" y="141"/>
                  </a:lnTo>
                  <a:lnTo>
                    <a:pt x="85" y="160"/>
                  </a:lnTo>
                  <a:lnTo>
                    <a:pt x="95" y="176"/>
                  </a:lnTo>
                  <a:lnTo>
                    <a:pt x="106" y="190"/>
                  </a:lnTo>
                  <a:lnTo>
                    <a:pt x="113" y="197"/>
                  </a:lnTo>
                  <a:lnTo>
                    <a:pt x="121" y="201"/>
                  </a:lnTo>
                  <a:lnTo>
                    <a:pt x="129" y="207"/>
                  </a:lnTo>
                  <a:lnTo>
                    <a:pt x="137" y="211"/>
                  </a:lnTo>
                  <a:lnTo>
                    <a:pt x="146" y="214"/>
                  </a:lnTo>
                  <a:lnTo>
                    <a:pt x="156" y="215"/>
                  </a:lnTo>
                  <a:lnTo>
                    <a:pt x="165" y="218"/>
                  </a:lnTo>
                  <a:lnTo>
                    <a:pt x="174" y="218"/>
                  </a:lnTo>
                  <a:lnTo>
                    <a:pt x="183" y="218"/>
                  </a:lnTo>
                  <a:lnTo>
                    <a:pt x="193" y="215"/>
                  </a:lnTo>
                  <a:lnTo>
                    <a:pt x="202" y="214"/>
                  </a:lnTo>
                  <a:lnTo>
                    <a:pt x="211" y="211"/>
                  </a:lnTo>
                  <a:lnTo>
                    <a:pt x="219" y="207"/>
                  </a:lnTo>
                  <a:lnTo>
                    <a:pt x="227" y="201"/>
                  </a:lnTo>
                  <a:lnTo>
                    <a:pt x="234" y="197"/>
                  </a:lnTo>
                  <a:lnTo>
                    <a:pt x="241" y="190"/>
                  </a:lnTo>
                  <a:lnTo>
                    <a:pt x="254" y="176"/>
                  </a:lnTo>
                  <a:lnTo>
                    <a:pt x="262" y="160"/>
                  </a:lnTo>
                  <a:lnTo>
                    <a:pt x="267" y="141"/>
                  </a:lnTo>
                  <a:lnTo>
                    <a:pt x="269" y="123"/>
                  </a:lnTo>
                  <a:lnTo>
                    <a:pt x="267" y="110"/>
                  </a:lnTo>
                  <a:lnTo>
                    <a:pt x="265" y="98"/>
                  </a:lnTo>
                  <a:lnTo>
                    <a:pt x="260" y="85"/>
                  </a:lnTo>
                  <a:lnTo>
                    <a:pt x="255" y="75"/>
                  </a:lnTo>
                  <a:lnTo>
                    <a:pt x="248" y="64"/>
                  </a:lnTo>
                  <a:lnTo>
                    <a:pt x="240" y="55"/>
                  </a:lnTo>
                  <a:lnTo>
                    <a:pt x="231" y="47"/>
                  </a:lnTo>
                  <a:lnTo>
                    <a:pt x="220" y="40"/>
                  </a:lnTo>
                  <a:lnTo>
                    <a:pt x="338" y="40"/>
                  </a:lnTo>
                  <a:lnTo>
                    <a:pt x="332" y="44"/>
                  </a:lnTo>
                  <a:lnTo>
                    <a:pt x="326" y="47"/>
                  </a:lnTo>
                  <a:lnTo>
                    <a:pt x="322" y="50"/>
                  </a:lnTo>
                  <a:lnTo>
                    <a:pt x="317" y="55"/>
                  </a:lnTo>
                  <a:lnTo>
                    <a:pt x="305" y="70"/>
                  </a:lnTo>
                  <a:lnTo>
                    <a:pt x="296" y="86"/>
                  </a:lnTo>
                  <a:lnTo>
                    <a:pt x="292" y="105"/>
                  </a:lnTo>
                  <a:lnTo>
                    <a:pt x="289" y="123"/>
                  </a:lnTo>
                  <a:lnTo>
                    <a:pt x="292" y="141"/>
                  </a:lnTo>
                  <a:lnTo>
                    <a:pt x="296" y="160"/>
                  </a:lnTo>
                  <a:lnTo>
                    <a:pt x="305" y="176"/>
                  </a:lnTo>
                  <a:lnTo>
                    <a:pt x="317" y="190"/>
                  </a:lnTo>
                  <a:lnTo>
                    <a:pt x="324" y="197"/>
                  </a:lnTo>
                  <a:lnTo>
                    <a:pt x="332" y="201"/>
                  </a:lnTo>
                  <a:lnTo>
                    <a:pt x="340" y="207"/>
                  </a:lnTo>
                  <a:lnTo>
                    <a:pt x="348" y="211"/>
                  </a:lnTo>
                  <a:lnTo>
                    <a:pt x="356" y="214"/>
                  </a:lnTo>
                  <a:lnTo>
                    <a:pt x="365" y="215"/>
                  </a:lnTo>
                  <a:lnTo>
                    <a:pt x="375" y="218"/>
                  </a:lnTo>
                  <a:lnTo>
                    <a:pt x="384" y="218"/>
                  </a:lnTo>
                  <a:lnTo>
                    <a:pt x="393" y="218"/>
                  </a:lnTo>
                  <a:lnTo>
                    <a:pt x="403" y="215"/>
                  </a:lnTo>
                  <a:lnTo>
                    <a:pt x="413" y="214"/>
                  </a:lnTo>
                  <a:lnTo>
                    <a:pt x="421" y="211"/>
                  </a:lnTo>
                  <a:lnTo>
                    <a:pt x="429" y="207"/>
                  </a:lnTo>
                  <a:lnTo>
                    <a:pt x="437" y="201"/>
                  </a:lnTo>
                  <a:lnTo>
                    <a:pt x="445" y="197"/>
                  </a:lnTo>
                  <a:lnTo>
                    <a:pt x="452" y="190"/>
                  </a:lnTo>
                  <a:lnTo>
                    <a:pt x="464" y="176"/>
                  </a:lnTo>
                  <a:lnTo>
                    <a:pt x="472" y="160"/>
                  </a:lnTo>
                  <a:lnTo>
                    <a:pt x="478" y="141"/>
                  </a:lnTo>
                  <a:lnTo>
                    <a:pt x="479" y="123"/>
                  </a:lnTo>
                  <a:lnTo>
                    <a:pt x="478" y="110"/>
                  </a:lnTo>
                  <a:lnTo>
                    <a:pt x="476" y="98"/>
                  </a:lnTo>
                  <a:lnTo>
                    <a:pt x="471" y="85"/>
                  </a:lnTo>
                  <a:lnTo>
                    <a:pt x="466" y="75"/>
                  </a:lnTo>
                  <a:lnTo>
                    <a:pt x="459" y="64"/>
                  </a:lnTo>
                  <a:lnTo>
                    <a:pt x="451" y="55"/>
                  </a:lnTo>
                  <a:lnTo>
                    <a:pt x="441" y="47"/>
                  </a:lnTo>
                  <a:lnTo>
                    <a:pt x="431" y="40"/>
                  </a:lnTo>
                  <a:lnTo>
                    <a:pt x="994" y="40"/>
                  </a:lnTo>
                  <a:lnTo>
                    <a:pt x="1018" y="0"/>
                  </a:lnTo>
                  <a:lnTo>
                    <a:pt x="32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Freeform 10"/>
            <p:cNvSpPr>
              <a:spLocks/>
            </p:cNvSpPr>
            <p:nvPr/>
          </p:nvSpPr>
          <p:spPr bwMode="auto">
            <a:xfrm>
              <a:off x="1212" y="3200"/>
              <a:ext cx="55" cy="55"/>
            </a:xfrm>
            <a:custGeom>
              <a:avLst/>
              <a:gdLst>
                <a:gd name="T0" fmla="*/ 28 w 111"/>
                <a:gd name="T1" fmla="*/ 0 h 111"/>
                <a:gd name="T2" fmla="*/ 30 w 111"/>
                <a:gd name="T3" fmla="*/ 0 h 111"/>
                <a:gd name="T4" fmla="*/ 33 w 111"/>
                <a:gd name="T5" fmla="*/ 0 h 111"/>
                <a:gd name="T6" fmla="*/ 36 w 111"/>
                <a:gd name="T7" fmla="*/ 1 h 111"/>
                <a:gd name="T8" fmla="*/ 38 w 111"/>
                <a:gd name="T9" fmla="*/ 2 h 111"/>
                <a:gd name="T10" fmla="*/ 41 w 111"/>
                <a:gd name="T11" fmla="*/ 3 h 111"/>
                <a:gd name="T12" fmla="*/ 43 w 111"/>
                <a:gd name="T13" fmla="*/ 4 h 111"/>
                <a:gd name="T14" fmla="*/ 45 w 111"/>
                <a:gd name="T15" fmla="*/ 6 h 111"/>
                <a:gd name="T16" fmla="*/ 47 w 111"/>
                <a:gd name="T17" fmla="*/ 8 h 111"/>
                <a:gd name="T18" fmla="*/ 51 w 111"/>
                <a:gd name="T19" fmla="*/ 12 h 111"/>
                <a:gd name="T20" fmla="*/ 53 w 111"/>
                <a:gd name="T21" fmla="*/ 16 h 111"/>
                <a:gd name="T22" fmla="*/ 55 w 111"/>
                <a:gd name="T23" fmla="*/ 22 h 111"/>
                <a:gd name="T24" fmla="*/ 55 w 111"/>
                <a:gd name="T25" fmla="*/ 27 h 111"/>
                <a:gd name="T26" fmla="*/ 55 w 111"/>
                <a:gd name="T27" fmla="*/ 33 h 111"/>
                <a:gd name="T28" fmla="*/ 53 w 111"/>
                <a:gd name="T29" fmla="*/ 38 h 111"/>
                <a:gd name="T30" fmla="*/ 51 w 111"/>
                <a:gd name="T31" fmla="*/ 43 h 111"/>
                <a:gd name="T32" fmla="*/ 47 w 111"/>
                <a:gd name="T33" fmla="*/ 47 h 111"/>
                <a:gd name="T34" fmla="*/ 45 w 111"/>
                <a:gd name="T35" fmla="*/ 49 h 111"/>
                <a:gd name="T36" fmla="*/ 43 w 111"/>
                <a:gd name="T37" fmla="*/ 50 h 111"/>
                <a:gd name="T38" fmla="*/ 41 w 111"/>
                <a:gd name="T39" fmla="*/ 52 h 111"/>
                <a:gd name="T40" fmla="*/ 38 w 111"/>
                <a:gd name="T41" fmla="*/ 53 h 111"/>
                <a:gd name="T42" fmla="*/ 36 w 111"/>
                <a:gd name="T43" fmla="*/ 54 h 111"/>
                <a:gd name="T44" fmla="*/ 33 w 111"/>
                <a:gd name="T45" fmla="*/ 54 h 111"/>
                <a:gd name="T46" fmla="*/ 30 w 111"/>
                <a:gd name="T47" fmla="*/ 55 h 111"/>
                <a:gd name="T48" fmla="*/ 28 w 111"/>
                <a:gd name="T49" fmla="*/ 55 h 111"/>
                <a:gd name="T50" fmla="*/ 22 w 111"/>
                <a:gd name="T51" fmla="*/ 54 h 111"/>
                <a:gd name="T52" fmla="*/ 17 w 111"/>
                <a:gd name="T53" fmla="*/ 53 h 111"/>
                <a:gd name="T54" fmla="*/ 12 w 111"/>
                <a:gd name="T55" fmla="*/ 50 h 111"/>
                <a:gd name="T56" fmla="*/ 8 w 111"/>
                <a:gd name="T57" fmla="*/ 47 h 111"/>
                <a:gd name="T58" fmla="*/ 4 w 111"/>
                <a:gd name="T59" fmla="*/ 43 h 111"/>
                <a:gd name="T60" fmla="*/ 2 w 111"/>
                <a:gd name="T61" fmla="*/ 38 h 111"/>
                <a:gd name="T62" fmla="*/ 0 w 111"/>
                <a:gd name="T63" fmla="*/ 33 h 111"/>
                <a:gd name="T64" fmla="*/ 0 w 111"/>
                <a:gd name="T65" fmla="*/ 27 h 111"/>
                <a:gd name="T66" fmla="*/ 0 w 111"/>
                <a:gd name="T67" fmla="*/ 22 h 111"/>
                <a:gd name="T68" fmla="*/ 2 w 111"/>
                <a:gd name="T69" fmla="*/ 16 h 111"/>
                <a:gd name="T70" fmla="*/ 4 w 111"/>
                <a:gd name="T71" fmla="*/ 12 h 111"/>
                <a:gd name="T72" fmla="*/ 8 w 111"/>
                <a:gd name="T73" fmla="*/ 8 h 111"/>
                <a:gd name="T74" fmla="*/ 10 w 111"/>
                <a:gd name="T75" fmla="*/ 6 h 111"/>
                <a:gd name="T76" fmla="*/ 12 w 111"/>
                <a:gd name="T77" fmla="*/ 4 h 111"/>
                <a:gd name="T78" fmla="*/ 14 w 111"/>
                <a:gd name="T79" fmla="*/ 3 h 111"/>
                <a:gd name="T80" fmla="*/ 17 w 111"/>
                <a:gd name="T81" fmla="*/ 2 h 111"/>
                <a:gd name="T82" fmla="*/ 19 w 111"/>
                <a:gd name="T83" fmla="*/ 1 h 111"/>
                <a:gd name="T84" fmla="*/ 22 w 111"/>
                <a:gd name="T85" fmla="*/ 0 h 111"/>
                <a:gd name="T86" fmla="*/ 25 w 111"/>
                <a:gd name="T87" fmla="*/ 0 h 111"/>
                <a:gd name="T88" fmla="*/ 28 w 111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61" y="0"/>
                  </a:lnTo>
                  <a:lnTo>
                    <a:pt x="67" y="1"/>
                  </a:lnTo>
                  <a:lnTo>
                    <a:pt x="72" y="2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7" y="9"/>
                  </a:lnTo>
                  <a:lnTo>
                    <a:pt x="90" y="13"/>
                  </a:lnTo>
                  <a:lnTo>
                    <a:pt x="95" y="16"/>
                  </a:lnTo>
                  <a:lnTo>
                    <a:pt x="102" y="24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5"/>
                  </a:lnTo>
                  <a:lnTo>
                    <a:pt x="110" y="67"/>
                  </a:lnTo>
                  <a:lnTo>
                    <a:pt x="106" y="76"/>
                  </a:lnTo>
                  <a:lnTo>
                    <a:pt x="102" y="86"/>
                  </a:lnTo>
                  <a:lnTo>
                    <a:pt x="95" y="95"/>
                  </a:lnTo>
                  <a:lnTo>
                    <a:pt x="90" y="98"/>
                  </a:lnTo>
                  <a:lnTo>
                    <a:pt x="87" y="101"/>
                  </a:lnTo>
                  <a:lnTo>
                    <a:pt x="82" y="104"/>
                  </a:lnTo>
                  <a:lnTo>
                    <a:pt x="77" y="106"/>
                  </a:lnTo>
                  <a:lnTo>
                    <a:pt x="72" y="108"/>
                  </a:lnTo>
                  <a:lnTo>
                    <a:pt x="67" y="109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5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5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Freeform 11"/>
            <p:cNvSpPr>
              <a:spLocks/>
            </p:cNvSpPr>
            <p:nvPr/>
          </p:nvSpPr>
          <p:spPr bwMode="auto">
            <a:xfrm>
              <a:off x="1363" y="2877"/>
              <a:ext cx="157" cy="251"/>
            </a:xfrm>
            <a:custGeom>
              <a:avLst/>
              <a:gdLst>
                <a:gd name="T0" fmla="*/ 157 w 313"/>
                <a:gd name="T1" fmla="*/ 118 h 501"/>
                <a:gd name="T2" fmla="*/ 155 w 313"/>
                <a:gd name="T3" fmla="*/ 118 h 501"/>
                <a:gd name="T4" fmla="*/ 154 w 313"/>
                <a:gd name="T5" fmla="*/ 118 h 501"/>
                <a:gd name="T6" fmla="*/ 152 w 313"/>
                <a:gd name="T7" fmla="*/ 118 h 501"/>
                <a:gd name="T8" fmla="*/ 151 w 313"/>
                <a:gd name="T9" fmla="*/ 118 h 501"/>
                <a:gd name="T10" fmla="*/ 113 w 313"/>
                <a:gd name="T11" fmla="*/ 27 h 501"/>
                <a:gd name="T12" fmla="*/ 27 w 313"/>
                <a:gd name="T13" fmla="*/ 27 h 501"/>
                <a:gd name="T14" fmla="*/ 62 w 313"/>
                <a:gd name="T15" fmla="*/ 119 h 501"/>
                <a:gd name="T16" fmla="*/ 56 w 313"/>
                <a:gd name="T17" fmla="*/ 119 h 501"/>
                <a:gd name="T18" fmla="*/ 50 w 313"/>
                <a:gd name="T19" fmla="*/ 119 h 501"/>
                <a:gd name="T20" fmla="*/ 45 w 313"/>
                <a:gd name="T21" fmla="*/ 119 h 501"/>
                <a:gd name="T22" fmla="*/ 39 w 313"/>
                <a:gd name="T23" fmla="*/ 119 h 501"/>
                <a:gd name="T24" fmla="*/ 35 w 313"/>
                <a:gd name="T25" fmla="*/ 119 h 501"/>
                <a:gd name="T26" fmla="*/ 31 w 313"/>
                <a:gd name="T27" fmla="*/ 119 h 501"/>
                <a:gd name="T28" fmla="*/ 29 w 313"/>
                <a:gd name="T29" fmla="*/ 119 h 501"/>
                <a:gd name="T30" fmla="*/ 28 w 313"/>
                <a:gd name="T31" fmla="*/ 119 h 501"/>
                <a:gd name="T32" fmla="*/ 28 w 313"/>
                <a:gd name="T33" fmla="*/ 251 h 501"/>
                <a:gd name="T34" fmla="*/ 11 w 313"/>
                <a:gd name="T35" fmla="*/ 251 h 501"/>
                <a:gd name="T36" fmla="*/ 11 w 313"/>
                <a:gd name="T37" fmla="*/ 250 h 501"/>
                <a:gd name="T38" fmla="*/ 0 w 313"/>
                <a:gd name="T39" fmla="*/ 250 h 501"/>
                <a:gd name="T40" fmla="*/ 0 w 313"/>
                <a:gd name="T41" fmla="*/ 138 h 501"/>
                <a:gd name="T42" fmla="*/ 20 w 313"/>
                <a:gd name="T43" fmla="*/ 138 h 501"/>
                <a:gd name="T44" fmla="*/ 20 w 313"/>
                <a:gd name="T45" fmla="*/ 0 h 501"/>
                <a:gd name="T46" fmla="*/ 157 w 313"/>
                <a:gd name="T47" fmla="*/ 0 h 501"/>
                <a:gd name="T48" fmla="*/ 157 w 313"/>
                <a:gd name="T49" fmla="*/ 118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3" h="501">
                  <a:moveTo>
                    <a:pt x="313" y="236"/>
                  </a:moveTo>
                  <a:lnTo>
                    <a:pt x="310" y="236"/>
                  </a:lnTo>
                  <a:lnTo>
                    <a:pt x="308" y="236"/>
                  </a:lnTo>
                  <a:lnTo>
                    <a:pt x="304" y="236"/>
                  </a:lnTo>
                  <a:lnTo>
                    <a:pt x="302" y="236"/>
                  </a:lnTo>
                  <a:lnTo>
                    <a:pt x="226" y="53"/>
                  </a:lnTo>
                  <a:lnTo>
                    <a:pt x="53" y="53"/>
                  </a:lnTo>
                  <a:lnTo>
                    <a:pt x="124" y="237"/>
                  </a:lnTo>
                  <a:lnTo>
                    <a:pt x="112" y="237"/>
                  </a:lnTo>
                  <a:lnTo>
                    <a:pt x="100" y="237"/>
                  </a:lnTo>
                  <a:lnTo>
                    <a:pt x="89" y="237"/>
                  </a:lnTo>
                  <a:lnTo>
                    <a:pt x="78" y="237"/>
                  </a:lnTo>
                  <a:lnTo>
                    <a:pt x="69" y="238"/>
                  </a:lnTo>
                  <a:lnTo>
                    <a:pt x="62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501"/>
                  </a:lnTo>
                  <a:lnTo>
                    <a:pt x="22" y="501"/>
                  </a:lnTo>
                  <a:lnTo>
                    <a:pt x="22" y="500"/>
                  </a:lnTo>
                  <a:lnTo>
                    <a:pt x="0" y="500"/>
                  </a:lnTo>
                  <a:lnTo>
                    <a:pt x="0" y="276"/>
                  </a:lnTo>
                  <a:lnTo>
                    <a:pt x="39" y="276"/>
                  </a:lnTo>
                  <a:lnTo>
                    <a:pt x="39" y="0"/>
                  </a:lnTo>
                  <a:lnTo>
                    <a:pt x="313" y="0"/>
                  </a:lnTo>
                  <a:lnTo>
                    <a:pt x="313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12"/>
            <p:cNvSpPr>
              <a:spLocks/>
            </p:cNvSpPr>
            <p:nvPr/>
          </p:nvSpPr>
          <p:spPr bwMode="auto">
            <a:xfrm>
              <a:off x="1472" y="3203"/>
              <a:ext cx="55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3 h 110"/>
                <a:gd name="T4" fmla="*/ 2 w 110"/>
                <a:gd name="T5" fmla="*/ 17 h 110"/>
                <a:gd name="T6" fmla="*/ 5 w 110"/>
                <a:gd name="T7" fmla="*/ 12 h 110"/>
                <a:gd name="T8" fmla="*/ 9 w 110"/>
                <a:gd name="T9" fmla="*/ 8 h 110"/>
                <a:gd name="T10" fmla="*/ 11 w 110"/>
                <a:gd name="T11" fmla="*/ 6 h 110"/>
                <a:gd name="T12" fmla="*/ 13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3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1 w 110"/>
                <a:gd name="T35" fmla="*/ 4 h 110"/>
                <a:gd name="T36" fmla="*/ 43 w 110"/>
                <a:gd name="T37" fmla="*/ 5 h 110"/>
                <a:gd name="T38" fmla="*/ 45 w 110"/>
                <a:gd name="T39" fmla="*/ 6 h 110"/>
                <a:gd name="T40" fmla="*/ 47 w 110"/>
                <a:gd name="T41" fmla="*/ 8 h 110"/>
                <a:gd name="T42" fmla="*/ 51 w 110"/>
                <a:gd name="T43" fmla="*/ 12 h 110"/>
                <a:gd name="T44" fmla="*/ 53 w 110"/>
                <a:gd name="T45" fmla="*/ 17 h 110"/>
                <a:gd name="T46" fmla="*/ 55 w 110"/>
                <a:gd name="T47" fmla="*/ 23 h 110"/>
                <a:gd name="T48" fmla="*/ 55 w 110"/>
                <a:gd name="T49" fmla="*/ 28 h 110"/>
                <a:gd name="T50" fmla="*/ 55 w 110"/>
                <a:gd name="T51" fmla="*/ 34 h 110"/>
                <a:gd name="T52" fmla="*/ 53 w 110"/>
                <a:gd name="T53" fmla="*/ 38 h 110"/>
                <a:gd name="T54" fmla="*/ 51 w 110"/>
                <a:gd name="T55" fmla="*/ 43 h 110"/>
                <a:gd name="T56" fmla="*/ 47 w 110"/>
                <a:gd name="T57" fmla="*/ 47 h 110"/>
                <a:gd name="T58" fmla="*/ 45 w 110"/>
                <a:gd name="T59" fmla="*/ 49 h 110"/>
                <a:gd name="T60" fmla="*/ 43 w 110"/>
                <a:gd name="T61" fmla="*/ 51 h 110"/>
                <a:gd name="T62" fmla="*/ 41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9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4"/>
                  </a:lnTo>
                  <a:lnTo>
                    <a:pt x="109" y="45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13"/>
            <p:cNvSpPr>
              <a:spLocks/>
            </p:cNvSpPr>
            <p:nvPr/>
          </p:nvSpPr>
          <p:spPr bwMode="auto">
            <a:xfrm>
              <a:off x="1355" y="3016"/>
              <a:ext cx="415" cy="207"/>
            </a:xfrm>
            <a:custGeom>
              <a:avLst/>
              <a:gdLst>
                <a:gd name="T0" fmla="*/ 56 w 830"/>
                <a:gd name="T1" fmla="*/ 167 h 415"/>
                <a:gd name="T2" fmla="*/ 67 w 830"/>
                <a:gd name="T3" fmla="*/ 1 h 415"/>
                <a:gd name="T4" fmla="*/ 90 w 830"/>
                <a:gd name="T5" fmla="*/ 0 h 415"/>
                <a:gd name="T6" fmla="*/ 114 w 830"/>
                <a:gd name="T7" fmla="*/ 0 h 415"/>
                <a:gd name="T8" fmla="*/ 138 w 830"/>
                <a:gd name="T9" fmla="*/ 0 h 415"/>
                <a:gd name="T10" fmla="*/ 159 w 830"/>
                <a:gd name="T11" fmla="*/ 0 h 415"/>
                <a:gd name="T12" fmla="*/ 178 w 830"/>
                <a:gd name="T13" fmla="*/ 0 h 415"/>
                <a:gd name="T14" fmla="*/ 193 w 830"/>
                <a:gd name="T15" fmla="*/ 0 h 415"/>
                <a:gd name="T16" fmla="*/ 202 w 830"/>
                <a:gd name="T17" fmla="*/ 1 h 415"/>
                <a:gd name="T18" fmla="*/ 207 w 830"/>
                <a:gd name="T19" fmla="*/ 2 h 415"/>
                <a:gd name="T20" fmla="*/ 212 w 830"/>
                <a:gd name="T21" fmla="*/ 5 h 415"/>
                <a:gd name="T22" fmla="*/ 217 w 830"/>
                <a:gd name="T23" fmla="*/ 10 h 415"/>
                <a:gd name="T24" fmla="*/ 223 w 830"/>
                <a:gd name="T25" fmla="*/ 16 h 415"/>
                <a:gd name="T26" fmla="*/ 159 w 830"/>
                <a:gd name="T27" fmla="*/ 20 h 415"/>
                <a:gd name="T28" fmla="*/ 357 w 830"/>
                <a:gd name="T29" fmla="*/ 61 h 415"/>
                <a:gd name="T30" fmla="*/ 377 w 830"/>
                <a:gd name="T31" fmla="*/ 129 h 415"/>
                <a:gd name="T32" fmla="*/ 380 w 830"/>
                <a:gd name="T33" fmla="*/ 129 h 415"/>
                <a:gd name="T34" fmla="*/ 388 w 830"/>
                <a:gd name="T35" fmla="*/ 130 h 415"/>
                <a:gd name="T36" fmla="*/ 398 w 830"/>
                <a:gd name="T37" fmla="*/ 134 h 415"/>
                <a:gd name="T38" fmla="*/ 407 w 830"/>
                <a:gd name="T39" fmla="*/ 142 h 415"/>
                <a:gd name="T40" fmla="*/ 409 w 830"/>
                <a:gd name="T41" fmla="*/ 144 h 415"/>
                <a:gd name="T42" fmla="*/ 410 w 830"/>
                <a:gd name="T43" fmla="*/ 146 h 415"/>
                <a:gd name="T44" fmla="*/ 370 w 830"/>
                <a:gd name="T45" fmla="*/ 166 h 415"/>
                <a:gd name="T46" fmla="*/ 415 w 830"/>
                <a:gd name="T47" fmla="*/ 176 h 415"/>
                <a:gd name="T48" fmla="*/ 415 w 830"/>
                <a:gd name="T49" fmla="*/ 198 h 415"/>
                <a:gd name="T50" fmla="*/ 192 w 830"/>
                <a:gd name="T51" fmla="*/ 207 h 415"/>
                <a:gd name="T52" fmla="*/ 186 w 830"/>
                <a:gd name="T53" fmla="*/ 192 h 415"/>
                <a:gd name="T54" fmla="*/ 176 w 830"/>
                <a:gd name="T55" fmla="*/ 179 h 415"/>
                <a:gd name="T56" fmla="*/ 161 w 830"/>
                <a:gd name="T57" fmla="*/ 170 h 415"/>
                <a:gd name="T58" fmla="*/ 145 w 830"/>
                <a:gd name="T59" fmla="*/ 168 h 415"/>
                <a:gd name="T60" fmla="*/ 136 w 830"/>
                <a:gd name="T61" fmla="*/ 168 h 415"/>
                <a:gd name="T62" fmla="*/ 127 w 830"/>
                <a:gd name="T63" fmla="*/ 171 h 415"/>
                <a:gd name="T64" fmla="*/ 119 w 830"/>
                <a:gd name="T65" fmla="*/ 175 h 415"/>
                <a:gd name="T66" fmla="*/ 111 w 830"/>
                <a:gd name="T67" fmla="*/ 181 h 415"/>
                <a:gd name="T68" fmla="*/ 105 w 830"/>
                <a:gd name="T69" fmla="*/ 189 h 415"/>
                <a:gd name="T70" fmla="*/ 100 w 830"/>
                <a:gd name="T71" fmla="*/ 199 h 415"/>
                <a:gd name="T72" fmla="*/ 89 w 830"/>
                <a:gd name="T73" fmla="*/ 183 h 415"/>
                <a:gd name="T74" fmla="*/ 95 w 830"/>
                <a:gd name="T75" fmla="*/ 153 h 415"/>
                <a:gd name="T76" fmla="*/ 107 w 830"/>
                <a:gd name="T77" fmla="*/ 139 h 415"/>
                <a:gd name="T78" fmla="*/ 122 w 830"/>
                <a:gd name="T79" fmla="*/ 134 h 415"/>
                <a:gd name="T80" fmla="*/ 135 w 830"/>
                <a:gd name="T81" fmla="*/ 133 h 415"/>
                <a:gd name="T82" fmla="*/ 144 w 830"/>
                <a:gd name="T83" fmla="*/ 133 h 415"/>
                <a:gd name="T84" fmla="*/ 145 w 830"/>
                <a:gd name="T85" fmla="*/ 133 h 415"/>
                <a:gd name="T86" fmla="*/ 250 w 830"/>
                <a:gd name="T87" fmla="*/ 133 h 415"/>
                <a:gd name="T88" fmla="*/ 146 w 830"/>
                <a:gd name="T89" fmla="*/ 114 h 415"/>
                <a:gd name="T90" fmla="*/ 138 w 830"/>
                <a:gd name="T91" fmla="*/ 113 h 415"/>
                <a:gd name="T92" fmla="*/ 123 w 830"/>
                <a:gd name="T93" fmla="*/ 115 h 415"/>
                <a:gd name="T94" fmla="*/ 106 w 830"/>
                <a:gd name="T95" fmla="*/ 119 h 415"/>
                <a:gd name="T96" fmla="*/ 88 w 830"/>
                <a:gd name="T97" fmla="*/ 128 h 415"/>
                <a:gd name="T98" fmla="*/ 77 w 830"/>
                <a:gd name="T99" fmla="*/ 143 h 415"/>
                <a:gd name="T100" fmla="*/ 72 w 830"/>
                <a:gd name="T101" fmla="*/ 162 h 415"/>
                <a:gd name="T102" fmla="*/ 69 w 830"/>
                <a:gd name="T103" fmla="*/ 182 h 415"/>
                <a:gd name="T104" fmla="*/ 69 w 830"/>
                <a:gd name="T105" fmla="*/ 199 h 415"/>
                <a:gd name="T106" fmla="*/ 29 w 830"/>
                <a:gd name="T107" fmla="*/ 193 h 415"/>
                <a:gd name="T108" fmla="*/ 23 w 830"/>
                <a:gd name="T109" fmla="*/ 184 h 415"/>
                <a:gd name="T110" fmla="*/ 15 w 830"/>
                <a:gd name="T111" fmla="*/ 176 h 415"/>
                <a:gd name="T112" fmla="*/ 5 w 830"/>
                <a:gd name="T113" fmla="*/ 169 h 4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415">
                  <a:moveTo>
                    <a:pt x="0" y="334"/>
                  </a:moveTo>
                  <a:lnTo>
                    <a:pt x="112" y="334"/>
                  </a:lnTo>
                  <a:lnTo>
                    <a:pt x="112" y="2"/>
                  </a:lnTo>
                  <a:lnTo>
                    <a:pt x="134" y="2"/>
                  </a:lnTo>
                  <a:lnTo>
                    <a:pt x="157" y="2"/>
                  </a:lnTo>
                  <a:lnTo>
                    <a:pt x="180" y="0"/>
                  </a:lnTo>
                  <a:lnTo>
                    <a:pt x="204" y="0"/>
                  </a:lnTo>
                  <a:lnTo>
                    <a:pt x="228" y="0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7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5" y="0"/>
                  </a:lnTo>
                  <a:lnTo>
                    <a:pt x="396" y="0"/>
                  </a:lnTo>
                  <a:lnTo>
                    <a:pt x="404" y="2"/>
                  </a:lnTo>
                  <a:lnTo>
                    <a:pt x="409" y="2"/>
                  </a:lnTo>
                  <a:lnTo>
                    <a:pt x="413" y="4"/>
                  </a:lnTo>
                  <a:lnTo>
                    <a:pt x="418" y="6"/>
                  </a:lnTo>
                  <a:lnTo>
                    <a:pt x="423" y="10"/>
                  </a:lnTo>
                  <a:lnTo>
                    <a:pt x="428" y="14"/>
                  </a:lnTo>
                  <a:lnTo>
                    <a:pt x="434" y="20"/>
                  </a:lnTo>
                  <a:lnTo>
                    <a:pt x="440" y="26"/>
                  </a:lnTo>
                  <a:lnTo>
                    <a:pt x="446" y="33"/>
                  </a:lnTo>
                  <a:lnTo>
                    <a:pt x="451" y="40"/>
                  </a:lnTo>
                  <a:lnTo>
                    <a:pt x="318" y="40"/>
                  </a:lnTo>
                  <a:lnTo>
                    <a:pt x="360" y="123"/>
                  </a:lnTo>
                  <a:lnTo>
                    <a:pt x="714" y="123"/>
                  </a:lnTo>
                  <a:lnTo>
                    <a:pt x="734" y="262"/>
                  </a:lnTo>
                  <a:lnTo>
                    <a:pt x="753" y="258"/>
                  </a:lnTo>
                  <a:lnTo>
                    <a:pt x="756" y="258"/>
                  </a:lnTo>
                  <a:lnTo>
                    <a:pt x="760" y="258"/>
                  </a:lnTo>
                  <a:lnTo>
                    <a:pt x="767" y="258"/>
                  </a:lnTo>
                  <a:lnTo>
                    <a:pt x="775" y="260"/>
                  </a:lnTo>
                  <a:lnTo>
                    <a:pt x="786" y="263"/>
                  </a:lnTo>
                  <a:lnTo>
                    <a:pt x="795" y="268"/>
                  </a:lnTo>
                  <a:lnTo>
                    <a:pt x="805" y="275"/>
                  </a:lnTo>
                  <a:lnTo>
                    <a:pt x="814" y="284"/>
                  </a:lnTo>
                  <a:lnTo>
                    <a:pt x="815" y="286"/>
                  </a:lnTo>
                  <a:lnTo>
                    <a:pt x="817" y="288"/>
                  </a:lnTo>
                  <a:lnTo>
                    <a:pt x="818" y="291"/>
                  </a:lnTo>
                  <a:lnTo>
                    <a:pt x="819" y="293"/>
                  </a:lnTo>
                  <a:lnTo>
                    <a:pt x="739" y="293"/>
                  </a:lnTo>
                  <a:lnTo>
                    <a:pt x="739" y="332"/>
                  </a:lnTo>
                  <a:lnTo>
                    <a:pt x="828" y="332"/>
                  </a:lnTo>
                  <a:lnTo>
                    <a:pt x="830" y="353"/>
                  </a:lnTo>
                  <a:lnTo>
                    <a:pt x="830" y="374"/>
                  </a:lnTo>
                  <a:lnTo>
                    <a:pt x="830" y="396"/>
                  </a:lnTo>
                  <a:lnTo>
                    <a:pt x="829" y="415"/>
                  </a:lnTo>
                  <a:lnTo>
                    <a:pt x="384" y="415"/>
                  </a:lnTo>
                  <a:lnTo>
                    <a:pt x="379" y="399"/>
                  </a:lnTo>
                  <a:lnTo>
                    <a:pt x="372" y="384"/>
                  </a:lnTo>
                  <a:lnTo>
                    <a:pt x="363" y="370"/>
                  </a:lnTo>
                  <a:lnTo>
                    <a:pt x="351" y="359"/>
                  </a:lnTo>
                  <a:lnTo>
                    <a:pt x="337" y="349"/>
                  </a:lnTo>
                  <a:lnTo>
                    <a:pt x="322" y="341"/>
                  </a:lnTo>
                  <a:lnTo>
                    <a:pt x="306" y="337"/>
                  </a:lnTo>
                  <a:lnTo>
                    <a:pt x="289" y="336"/>
                  </a:lnTo>
                  <a:lnTo>
                    <a:pt x="280" y="336"/>
                  </a:lnTo>
                  <a:lnTo>
                    <a:pt x="271" y="337"/>
                  </a:lnTo>
                  <a:lnTo>
                    <a:pt x="261" y="339"/>
                  </a:lnTo>
                  <a:lnTo>
                    <a:pt x="253" y="343"/>
                  </a:lnTo>
                  <a:lnTo>
                    <a:pt x="245" y="346"/>
                  </a:lnTo>
                  <a:lnTo>
                    <a:pt x="237" y="351"/>
                  </a:lnTo>
                  <a:lnTo>
                    <a:pt x="229" y="356"/>
                  </a:lnTo>
                  <a:lnTo>
                    <a:pt x="222" y="363"/>
                  </a:lnTo>
                  <a:lnTo>
                    <a:pt x="215" y="371"/>
                  </a:lnTo>
                  <a:lnTo>
                    <a:pt x="210" y="379"/>
                  </a:lnTo>
                  <a:lnTo>
                    <a:pt x="204" y="389"/>
                  </a:lnTo>
                  <a:lnTo>
                    <a:pt x="200" y="398"/>
                  </a:lnTo>
                  <a:lnTo>
                    <a:pt x="176" y="398"/>
                  </a:lnTo>
                  <a:lnTo>
                    <a:pt x="177" y="366"/>
                  </a:lnTo>
                  <a:lnTo>
                    <a:pt x="182" y="333"/>
                  </a:lnTo>
                  <a:lnTo>
                    <a:pt x="189" y="306"/>
                  </a:lnTo>
                  <a:lnTo>
                    <a:pt x="201" y="287"/>
                  </a:lnTo>
                  <a:lnTo>
                    <a:pt x="214" y="279"/>
                  </a:lnTo>
                  <a:lnTo>
                    <a:pt x="229" y="272"/>
                  </a:lnTo>
                  <a:lnTo>
                    <a:pt x="243" y="269"/>
                  </a:lnTo>
                  <a:lnTo>
                    <a:pt x="257" y="267"/>
                  </a:lnTo>
                  <a:lnTo>
                    <a:pt x="269" y="267"/>
                  </a:lnTo>
                  <a:lnTo>
                    <a:pt x="280" y="267"/>
                  </a:lnTo>
                  <a:lnTo>
                    <a:pt x="287" y="267"/>
                  </a:lnTo>
                  <a:lnTo>
                    <a:pt x="289" y="267"/>
                  </a:lnTo>
                  <a:lnTo>
                    <a:pt x="290" y="267"/>
                  </a:lnTo>
                  <a:lnTo>
                    <a:pt x="291" y="267"/>
                  </a:lnTo>
                  <a:lnTo>
                    <a:pt x="500" y="267"/>
                  </a:lnTo>
                  <a:lnTo>
                    <a:pt x="500" y="229"/>
                  </a:lnTo>
                  <a:lnTo>
                    <a:pt x="292" y="229"/>
                  </a:lnTo>
                  <a:lnTo>
                    <a:pt x="287" y="229"/>
                  </a:lnTo>
                  <a:lnTo>
                    <a:pt x="276" y="227"/>
                  </a:lnTo>
                  <a:lnTo>
                    <a:pt x="263" y="229"/>
                  </a:lnTo>
                  <a:lnTo>
                    <a:pt x="246" y="230"/>
                  </a:lnTo>
                  <a:lnTo>
                    <a:pt x="229" y="232"/>
                  </a:lnTo>
                  <a:lnTo>
                    <a:pt x="211" y="238"/>
                  </a:lnTo>
                  <a:lnTo>
                    <a:pt x="193" y="246"/>
                  </a:lnTo>
                  <a:lnTo>
                    <a:pt x="176" y="256"/>
                  </a:lnTo>
                  <a:lnTo>
                    <a:pt x="165" y="269"/>
                  </a:lnTo>
                  <a:lnTo>
                    <a:pt x="154" y="286"/>
                  </a:lnTo>
                  <a:lnTo>
                    <a:pt x="147" y="305"/>
                  </a:lnTo>
                  <a:lnTo>
                    <a:pt x="143" y="324"/>
                  </a:lnTo>
                  <a:lnTo>
                    <a:pt x="139" y="344"/>
                  </a:lnTo>
                  <a:lnTo>
                    <a:pt x="138" y="364"/>
                  </a:lnTo>
                  <a:lnTo>
                    <a:pt x="137" y="382"/>
                  </a:lnTo>
                  <a:lnTo>
                    <a:pt x="137" y="398"/>
                  </a:lnTo>
                  <a:lnTo>
                    <a:pt x="61" y="398"/>
                  </a:lnTo>
                  <a:lnTo>
                    <a:pt x="57" y="387"/>
                  </a:lnTo>
                  <a:lnTo>
                    <a:pt x="52" y="377"/>
                  </a:lnTo>
                  <a:lnTo>
                    <a:pt x="46" y="368"/>
                  </a:lnTo>
                  <a:lnTo>
                    <a:pt x="39" y="359"/>
                  </a:lnTo>
                  <a:lnTo>
                    <a:pt x="30" y="352"/>
                  </a:lnTo>
                  <a:lnTo>
                    <a:pt x="21" y="345"/>
                  </a:lnTo>
                  <a:lnTo>
                    <a:pt x="10" y="339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14"/>
            <p:cNvSpPr>
              <a:spLocks/>
            </p:cNvSpPr>
            <p:nvPr/>
          </p:nvSpPr>
          <p:spPr bwMode="auto">
            <a:xfrm>
              <a:off x="1312" y="3200"/>
              <a:ext cx="56" cy="55"/>
            </a:xfrm>
            <a:custGeom>
              <a:avLst/>
              <a:gdLst>
                <a:gd name="T0" fmla="*/ 28 w 110"/>
                <a:gd name="T1" fmla="*/ 0 h 111"/>
                <a:gd name="T2" fmla="*/ 31 w 110"/>
                <a:gd name="T3" fmla="*/ 0 h 111"/>
                <a:gd name="T4" fmla="*/ 34 w 110"/>
                <a:gd name="T5" fmla="*/ 0 h 111"/>
                <a:gd name="T6" fmla="*/ 36 w 110"/>
                <a:gd name="T7" fmla="*/ 1 h 111"/>
                <a:gd name="T8" fmla="*/ 39 w 110"/>
                <a:gd name="T9" fmla="*/ 2 h 111"/>
                <a:gd name="T10" fmla="*/ 41 w 110"/>
                <a:gd name="T11" fmla="*/ 3 h 111"/>
                <a:gd name="T12" fmla="*/ 44 w 110"/>
                <a:gd name="T13" fmla="*/ 4 h 111"/>
                <a:gd name="T14" fmla="*/ 46 w 110"/>
                <a:gd name="T15" fmla="*/ 6 h 111"/>
                <a:gd name="T16" fmla="*/ 48 w 110"/>
                <a:gd name="T17" fmla="*/ 8 h 111"/>
                <a:gd name="T18" fmla="*/ 51 w 110"/>
                <a:gd name="T19" fmla="*/ 12 h 111"/>
                <a:gd name="T20" fmla="*/ 54 w 110"/>
                <a:gd name="T21" fmla="*/ 16 h 111"/>
                <a:gd name="T22" fmla="*/ 55 w 110"/>
                <a:gd name="T23" fmla="*/ 22 h 111"/>
                <a:gd name="T24" fmla="*/ 56 w 110"/>
                <a:gd name="T25" fmla="*/ 27 h 111"/>
                <a:gd name="T26" fmla="*/ 55 w 110"/>
                <a:gd name="T27" fmla="*/ 33 h 111"/>
                <a:gd name="T28" fmla="*/ 54 w 110"/>
                <a:gd name="T29" fmla="*/ 38 h 111"/>
                <a:gd name="T30" fmla="*/ 51 w 110"/>
                <a:gd name="T31" fmla="*/ 43 h 111"/>
                <a:gd name="T32" fmla="*/ 48 w 110"/>
                <a:gd name="T33" fmla="*/ 47 h 111"/>
                <a:gd name="T34" fmla="*/ 46 w 110"/>
                <a:gd name="T35" fmla="*/ 49 h 111"/>
                <a:gd name="T36" fmla="*/ 44 w 110"/>
                <a:gd name="T37" fmla="*/ 50 h 111"/>
                <a:gd name="T38" fmla="*/ 41 w 110"/>
                <a:gd name="T39" fmla="*/ 52 h 111"/>
                <a:gd name="T40" fmla="*/ 39 w 110"/>
                <a:gd name="T41" fmla="*/ 53 h 111"/>
                <a:gd name="T42" fmla="*/ 36 w 110"/>
                <a:gd name="T43" fmla="*/ 54 h 111"/>
                <a:gd name="T44" fmla="*/ 34 w 110"/>
                <a:gd name="T45" fmla="*/ 54 h 111"/>
                <a:gd name="T46" fmla="*/ 31 w 110"/>
                <a:gd name="T47" fmla="*/ 55 h 111"/>
                <a:gd name="T48" fmla="*/ 28 w 110"/>
                <a:gd name="T49" fmla="*/ 55 h 111"/>
                <a:gd name="T50" fmla="*/ 22 w 110"/>
                <a:gd name="T51" fmla="*/ 54 h 111"/>
                <a:gd name="T52" fmla="*/ 17 w 110"/>
                <a:gd name="T53" fmla="*/ 53 h 111"/>
                <a:gd name="T54" fmla="*/ 12 w 110"/>
                <a:gd name="T55" fmla="*/ 50 h 111"/>
                <a:gd name="T56" fmla="*/ 8 w 110"/>
                <a:gd name="T57" fmla="*/ 47 h 111"/>
                <a:gd name="T58" fmla="*/ 5 w 110"/>
                <a:gd name="T59" fmla="*/ 43 h 111"/>
                <a:gd name="T60" fmla="*/ 2 w 110"/>
                <a:gd name="T61" fmla="*/ 38 h 111"/>
                <a:gd name="T62" fmla="*/ 1 w 110"/>
                <a:gd name="T63" fmla="*/ 33 h 111"/>
                <a:gd name="T64" fmla="*/ 0 w 110"/>
                <a:gd name="T65" fmla="*/ 27 h 111"/>
                <a:gd name="T66" fmla="*/ 1 w 110"/>
                <a:gd name="T67" fmla="*/ 22 h 111"/>
                <a:gd name="T68" fmla="*/ 2 w 110"/>
                <a:gd name="T69" fmla="*/ 16 h 111"/>
                <a:gd name="T70" fmla="*/ 5 w 110"/>
                <a:gd name="T71" fmla="*/ 12 h 111"/>
                <a:gd name="T72" fmla="*/ 8 w 110"/>
                <a:gd name="T73" fmla="*/ 8 h 111"/>
                <a:gd name="T74" fmla="*/ 10 w 110"/>
                <a:gd name="T75" fmla="*/ 6 h 111"/>
                <a:gd name="T76" fmla="*/ 12 w 110"/>
                <a:gd name="T77" fmla="*/ 4 h 111"/>
                <a:gd name="T78" fmla="*/ 14 w 110"/>
                <a:gd name="T79" fmla="*/ 3 h 111"/>
                <a:gd name="T80" fmla="*/ 17 w 110"/>
                <a:gd name="T81" fmla="*/ 2 h 111"/>
                <a:gd name="T82" fmla="*/ 20 w 110"/>
                <a:gd name="T83" fmla="*/ 1 h 111"/>
                <a:gd name="T84" fmla="*/ 22 w 110"/>
                <a:gd name="T85" fmla="*/ 0 h 111"/>
                <a:gd name="T86" fmla="*/ 25 w 110"/>
                <a:gd name="T87" fmla="*/ 0 h 111"/>
                <a:gd name="T88" fmla="*/ 28 w 110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lnTo>
                    <a:pt x="61" y="0"/>
                  </a:lnTo>
                  <a:lnTo>
                    <a:pt x="66" y="1"/>
                  </a:lnTo>
                  <a:lnTo>
                    <a:pt x="71" y="2"/>
                  </a:lnTo>
                  <a:lnTo>
                    <a:pt x="77" y="5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5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4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6" y="109"/>
                  </a:lnTo>
                  <a:lnTo>
                    <a:pt x="61" y="111"/>
                  </a:lnTo>
                  <a:lnTo>
                    <a:pt x="55" y="111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4" y="5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15"/>
            <p:cNvSpPr>
              <a:spLocks/>
            </p:cNvSpPr>
            <p:nvPr/>
          </p:nvSpPr>
          <p:spPr bwMode="auto">
            <a:xfrm>
              <a:off x="659" y="2877"/>
              <a:ext cx="703" cy="251"/>
            </a:xfrm>
            <a:custGeom>
              <a:avLst/>
              <a:gdLst>
                <a:gd name="T0" fmla="*/ 0 w 1407"/>
                <a:gd name="T1" fmla="*/ 0 h 501"/>
                <a:gd name="T2" fmla="*/ 703 w 1407"/>
                <a:gd name="T3" fmla="*/ 0 h 501"/>
                <a:gd name="T4" fmla="*/ 703 w 1407"/>
                <a:gd name="T5" fmla="*/ 118 h 501"/>
                <a:gd name="T6" fmla="*/ 684 w 1407"/>
                <a:gd name="T7" fmla="*/ 118 h 501"/>
                <a:gd name="T8" fmla="*/ 684 w 1407"/>
                <a:gd name="T9" fmla="*/ 250 h 501"/>
                <a:gd name="T10" fmla="*/ 670 w 1407"/>
                <a:gd name="T11" fmla="*/ 250 h 501"/>
                <a:gd name="T12" fmla="*/ 670 w 1407"/>
                <a:gd name="T13" fmla="*/ 14 h 501"/>
                <a:gd name="T14" fmla="*/ 28 w 1407"/>
                <a:gd name="T15" fmla="*/ 14 h 501"/>
                <a:gd name="T16" fmla="*/ 28 w 1407"/>
                <a:gd name="T17" fmla="*/ 34 h 501"/>
                <a:gd name="T18" fmla="*/ 650 w 1407"/>
                <a:gd name="T19" fmla="*/ 34 h 501"/>
                <a:gd name="T20" fmla="*/ 650 w 1407"/>
                <a:gd name="T21" fmla="*/ 250 h 501"/>
                <a:gd name="T22" fmla="*/ 647 w 1407"/>
                <a:gd name="T23" fmla="*/ 250 h 501"/>
                <a:gd name="T24" fmla="*/ 647 w 1407"/>
                <a:gd name="T25" fmla="*/ 251 h 501"/>
                <a:gd name="T26" fmla="*/ 0 w 1407"/>
                <a:gd name="T27" fmla="*/ 251 h 501"/>
                <a:gd name="T28" fmla="*/ 0 w 1407"/>
                <a:gd name="T29" fmla="*/ 0 h 5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7" h="501">
                  <a:moveTo>
                    <a:pt x="0" y="0"/>
                  </a:moveTo>
                  <a:lnTo>
                    <a:pt x="1407" y="0"/>
                  </a:lnTo>
                  <a:lnTo>
                    <a:pt x="1407" y="236"/>
                  </a:lnTo>
                  <a:lnTo>
                    <a:pt x="1369" y="236"/>
                  </a:lnTo>
                  <a:lnTo>
                    <a:pt x="1369" y="500"/>
                  </a:lnTo>
                  <a:lnTo>
                    <a:pt x="1341" y="500"/>
                  </a:lnTo>
                  <a:lnTo>
                    <a:pt x="1341" y="28"/>
                  </a:lnTo>
                  <a:lnTo>
                    <a:pt x="56" y="28"/>
                  </a:lnTo>
                  <a:lnTo>
                    <a:pt x="56" y="67"/>
                  </a:lnTo>
                  <a:lnTo>
                    <a:pt x="1301" y="67"/>
                  </a:lnTo>
                  <a:lnTo>
                    <a:pt x="1301" y="500"/>
                  </a:lnTo>
                  <a:lnTo>
                    <a:pt x="1294" y="500"/>
                  </a:lnTo>
                  <a:lnTo>
                    <a:pt x="1294" y="501"/>
                  </a:lnTo>
                  <a:lnTo>
                    <a:pt x="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16"/>
            <p:cNvSpPr>
              <a:spLocks/>
            </p:cNvSpPr>
            <p:nvPr/>
          </p:nvSpPr>
          <p:spPr bwMode="auto">
            <a:xfrm>
              <a:off x="812" y="3199"/>
              <a:ext cx="55" cy="55"/>
            </a:xfrm>
            <a:custGeom>
              <a:avLst/>
              <a:gdLst>
                <a:gd name="T0" fmla="*/ 0 w 109"/>
                <a:gd name="T1" fmla="*/ 28 h 110"/>
                <a:gd name="T2" fmla="*/ 1 w 109"/>
                <a:gd name="T3" fmla="*/ 22 h 110"/>
                <a:gd name="T4" fmla="*/ 2 w 109"/>
                <a:gd name="T5" fmla="*/ 17 h 110"/>
                <a:gd name="T6" fmla="*/ 5 w 109"/>
                <a:gd name="T7" fmla="*/ 12 h 110"/>
                <a:gd name="T8" fmla="*/ 8 w 109"/>
                <a:gd name="T9" fmla="*/ 8 h 110"/>
                <a:gd name="T10" fmla="*/ 10 w 109"/>
                <a:gd name="T11" fmla="*/ 6 h 110"/>
                <a:gd name="T12" fmla="*/ 12 w 109"/>
                <a:gd name="T13" fmla="*/ 5 h 110"/>
                <a:gd name="T14" fmla="*/ 14 w 109"/>
                <a:gd name="T15" fmla="*/ 4 h 110"/>
                <a:gd name="T16" fmla="*/ 17 w 109"/>
                <a:gd name="T17" fmla="*/ 2 h 110"/>
                <a:gd name="T18" fmla="*/ 20 w 109"/>
                <a:gd name="T19" fmla="*/ 1 h 110"/>
                <a:gd name="T20" fmla="*/ 22 w 109"/>
                <a:gd name="T21" fmla="*/ 1 h 110"/>
                <a:gd name="T22" fmla="*/ 25 w 109"/>
                <a:gd name="T23" fmla="*/ 0 h 110"/>
                <a:gd name="T24" fmla="*/ 27 w 109"/>
                <a:gd name="T25" fmla="*/ 0 h 110"/>
                <a:gd name="T26" fmla="*/ 30 w 109"/>
                <a:gd name="T27" fmla="*/ 0 h 110"/>
                <a:gd name="T28" fmla="*/ 33 w 109"/>
                <a:gd name="T29" fmla="*/ 1 h 110"/>
                <a:gd name="T30" fmla="*/ 35 w 109"/>
                <a:gd name="T31" fmla="*/ 1 h 110"/>
                <a:gd name="T32" fmla="*/ 38 w 109"/>
                <a:gd name="T33" fmla="*/ 2 h 110"/>
                <a:gd name="T34" fmla="*/ 40 w 109"/>
                <a:gd name="T35" fmla="*/ 4 h 110"/>
                <a:gd name="T36" fmla="*/ 43 w 109"/>
                <a:gd name="T37" fmla="*/ 5 h 110"/>
                <a:gd name="T38" fmla="*/ 44 w 109"/>
                <a:gd name="T39" fmla="*/ 6 h 110"/>
                <a:gd name="T40" fmla="*/ 47 w 109"/>
                <a:gd name="T41" fmla="*/ 8 h 110"/>
                <a:gd name="T42" fmla="*/ 50 w 109"/>
                <a:gd name="T43" fmla="*/ 12 h 110"/>
                <a:gd name="T44" fmla="*/ 52 w 109"/>
                <a:gd name="T45" fmla="*/ 17 h 110"/>
                <a:gd name="T46" fmla="*/ 54 w 109"/>
                <a:gd name="T47" fmla="*/ 22 h 110"/>
                <a:gd name="T48" fmla="*/ 55 w 109"/>
                <a:gd name="T49" fmla="*/ 28 h 110"/>
                <a:gd name="T50" fmla="*/ 54 w 109"/>
                <a:gd name="T51" fmla="*/ 34 h 110"/>
                <a:gd name="T52" fmla="*/ 52 w 109"/>
                <a:gd name="T53" fmla="*/ 38 h 110"/>
                <a:gd name="T54" fmla="*/ 50 w 109"/>
                <a:gd name="T55" fmla="*/ 43 h 110"/>
                <a:gd name="T56" fmla="*/ 47 w 109"/>
                <a:gd name="T57" fmla="*/ 47 h 110"/>
                <a:gd name="T58" fmla="*/ 44 w 109"/>
                <a:gd name="T59" fmla="*/ 49 h 110"/>
                <a:gd name="T60" fmla="*/ 43 w 109"/>
                <a:gd name="T61" fmla="*/ 51 h 110"/>
                <a:gd name="T62" fmla="*/ 40 w 109"/>
                <a:gd name="T63" fmla="*/ 52 h 110"/>
                <a:gd name="T64" fmla="*/ 38 w 109"/>
                <a:gd name="T65" fmla="*/ 53 h 110"/>
                <a:gd name="T66" fmla="*/ 35 w 109"/>
                <a:gd name="T67" fmla="*/ 54 h 110"/>
                <a:gd name="T68" fmla="*/ 33 w 109"/>
                <a:gd name="T69" fmla="*/ 55 h 110"/>
                <a:gd name="T70" fmla="*/ 30 w 109"/>
                <a:gd name="T71" fmla="*/ 55 h 110"/>
                <a:gd name="T72" fmla="*/ 27 w 109"/>
                <a:gd name="T73" fmla="*/ 55 h 110"/>
                <a:gd name="T74" fmla="*/ 22 w 109"/>
                <a:gd name="T75" fmla="*/ 55 h 110"/>
                <a:gd name="T76" fmla="*/ 17 w 109"/>
                <a:gd name="T77" fmla="*/ 53 h 110"/>
                <a:gd name="T78" fmla="*/ 12 w 109"/>
                <a:gd name="T79" fmla="*/ 51 h 110"/>
                <a:gd name="T80" fmla="*/ 8 w 109"/>
                <a:gd name="T81" fmla="*/ 47 h 110"/>
                <a:gd name="T82" fmla="*/ 5 w 109"/>
                <a:gd name="T83" fmla="*/ 43 h 110"/>
                <a:gd name="T84" fmla="*/ 2 w 109"/>
                <a:gd name="T85" fmla="*/ 38 h 110"/>
                <a:gd name="T86" fmla="*/ 1 w 109"/>
                <a:gd name="T87" fmla="*/ 34 h 110"/>
                <a:gd name="T88" fmla="*/ 0 w 109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1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6" y="4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4" y="33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7"/>
                  </a:lnTo>
                  <a:lnTo>
                    <a:pt x="104" y="76"/>
                  </a:lnTo>
                  <a:lnTo>
                    <a:pt x="100" y="86"/>
                  </a:lnTo>
                  <a:lnTo>
                    <a:pt x="93" y="94"/>
                  </a:lnTo>
                  <a:lnTo>
                    <a:pt x="88" y="98"/>
                  </a:lnTo>
                  <a:lnTo>
                    <a:pt x="85" y="101"/>
                  </a:lnTo>
                  <a:lnTo>
                    <a:pt x="80" y="103"/>
                  </a:lnTo>
                  <a:lnTo>
                    <a:pt x="76" y="106"/>
                  </a:lnTo>
                  <a:lnTo>
                    <a:pt x="70" y="108"/>
                  </a:lnTo>
                  <a:lnTo>
                    <a:pt x="65" y="109"/>
                  </a:lnTo>
                  <a:lnTo>
                    <a:pt x="59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17"/>
            <p:cNvSpPr>
              <a:spLocks/>
            </p:cNvSpPr>
            <p:nvPr/>
          </p:nvSpPr>
          <p:spPr bwMode="auto">
            <a:xfrm>
              <a:off x="706" y="3199"/>
              <a:ext cx="56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2 h 110"/>
                <a:gd name="T4" fmla="*/ 2 w 110"/>
                <a:gd name="T5" fmla="*/ 17 h 110"/>
                <a:gd name="T6" fmla="*/ 5 w 110"/>
                <a:gd name="T7" fmla="*/ 12 h 110"/>
                <a:gd name="T8" fmla="*/ 8 w 110"/>
                <a:gd name="T9" fmla="*/ 8 h 110"/>
                <a:gd name="T10" fmla="*/ 11 w 110"/>
                <a:gd name="T11" fmla="*/ 6 h 110"/>
                <a:gd name="T12" fmla="*/ 12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2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2 w 110"/>
                <a:gd name="T35" fmla="*/ 4 h 110"/>
                <a:gd name="T36" fmla="*/ 44 w 110"/>
                <a:gd name="T37" fmla="*/ 5 h 110"/>
                <a:gd name="T38" fmla="*/ 46 w 110"/>
                <a:gd name="T39" fmla="*/ 6 h 110"/>
                <a:gd name="T40" fmla="*/ 48 w 110"/>
                <a:gd name="T41" fmla="*/ 8 h 110"/>
                <a:gd name="T42" fmla="*/ 51 w 110"/>
                <a:gd name="T43" fmla="*/ 12 h 110"/>
                <a:gd name="T44" fmla="*/ 54 w 110"/>
                <a:gd name="T45" fmla="*/ 17 h 110"/>
                <a:gd name="T46" fmla="*/ 55 w 110"/>
                <a:gd name="T47" fmla="*/ 22 h 110"/>
                <a:gd name="T48" fmla="*/ 56 w 110"/>
                <a:gd name="T49" fmla="*/ 28 h 110"/>
                <a:gd name="T50" fmla="*/ 55 w 110"/>
                <a:gd name="T51" fmla="*/ 34 h 110"/>
                <a:gd name="T52" fmla="*/ 54 w 110"/>
                <a:gd name="T53" fmla="*/ 38 h 110"/>
                <a:gd name="T54" fmla="*/ 51 w 110"/>
                <a:gd name="T55" fmla="*/ 43 h 110"/>
                <a:gd name="T56" fmla="*/ 48 w 110"/>
                <a:gd name="T57" fmla="*/ 47 h 110"/>
                <a:gd name="T58" fmla="*/ 46 w 110"/>
                <a:gd name="T59" fmla="*/ 49 h 110"/>
                <a:gd name="T60" fmla="*/ 44 w 110"/>
                <a:gd name="T61" fmla="*/ 51 h 110"/>
                <a:gd name="T62" fmla="*/ 42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8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18"/>
            <p:cNvSpPr>
              <a:spLocks/>
            </p:cNvSpPr>
            <p:nvPr/>
          </p:nvSpPr>
          <p:spPr bwMode="auto">
            <a:xfrm>
              <a:off x="1438" y="3035"/>
              <a:ext cx="79" cy="43"/>
            </a:xfrm>
            <a:custGeom>
              <a:avLst/>
              <a:gdLst>
                <a:gd name="T0" fmla="*/ 61 w 158"/>
                <a:gd name="T1" fmla="*/ 0 h 86"/>
                <a:gd name="T2" fmla="*/ 79 w 158"/>
                <a:gd name="T3" fmla="*/ 43 h 86"/>
                <a:gd name="T4" fmla="*/ 0 w 158"/>
                <a:gd name="T5" fmla="*/ 43 h 86"/>
                <a:gd name="T6" fmla="*/ 0 w 158"/>
                <a:gd name="T7" fmla="*/ 0 h 86"/>
                <a:gd name="T8" fmla="*/ 61 w 158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86">
                  <a:moveTo>
                    <a:pt x="122" y="0"/>
                  </a:moveTo>
                  <a:lnTo>
                    <a:pt x="158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Rectangle 19"/>
            <p:cNvSpPr>
              <a:spLocks noChangeArrowheads="1"/>
            </p:cNvSpPr>
            <p:nvPr/>
          </p:nvSpPr>
          <p:spPr bwMode="auto">
            <a:xfrm>
              <a:off x="1573" y="3162"/>
              <a:ext cx="61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Rectangle 20"/>
            <p:cNvSpPr>
              <a:spLocks noChangeArrowheads="1"/>
            </p:cNvSpPr>
            <p:nvPr/>
          </p:nvSpPr>
          <p:spPr bwMode="auto">
            <a:xfrm>
              <a:off x="1652" y="3090"/>
              <a:ext cx="5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8" name="Group 39"/>
          <p:cNvGrpSpPr>
            <a:grpSpLocks/>
          </p:cNvGrpSpPr>
          <p:nvPr/>
        </p:nvGrpSpPr>
        <p:grpSpPr bwMode="auto">
          <a:xfrm flipH="1">
            <a:off x="1166813" y="2751138"/>
            <a:ext cx="1009650" cy="407987"/>
            <a:chOff x="639" y="2812"/>
            <a:chExt cx="1151" cy="466"/>
          </a:xfrm>
        </p:grpSpPr>
        <p:sp>
          <p:nvSpPr>
            <p:cNvPr id="28795" name="Freeform 40"/>
            <p:cNvSpPr>
              <a:spLocks/>
            </p:cNvSpPr>
            <p:nvPr/>
          </p:nvSpPr>
          <p:spPr bwMode="auto">
            <a:xfrm>
              <a:off x="639" y="2812"/>
              <a:ext cx="1151" cy="466"/>
            </a:xfrm>
            <a:custGeom>
              <a:avLst/>
              <a:gdLst>
                <a:gd name="T0" fmla="*/ 680 w 2303"/>
                <a:gd name="T1" fmla="*/ 373 h 933"/>
                <a:gd name="T2" fmla="*/ 671 w 2303"/>
                <a:gd name="T3" fmla="*/ 379 h 933"/>
                <a:gd name="T4" fmla="*/ 656 w 2303"/>
                <a:gd name="T5" fmla="*/ 397 h 933"/>
                <a:gd name="T6" fmla="*/ 656 w 2303"/>
                <a:gd name="T7" fmla="*/ 434 h 933"/>
                <a:gd name="T8" fmla="*/ 674 w 2303"/>
                <a:gd name="T9" fmla="*/ 455 h 933"/>
                <a:gd name="T10" fmla="*/ 692 w 2303"/>
                <a:gd name="T11" fmla="*/ 462 h 933"/>
                <a:gd name="T12" fmla="*/ 710 w 2303"/>
                <a:gd name="T13" fmla="*/ 462 h 933"/>
                <a:gd name="T14" fmla="*/ 727 w 2303"/>
                <a:gd name="T15" fmla="*/ 455 h 933"/>
                <a:gd name="T16" fmla="*/ 743 w 2303"/>
                <a:gd name="T17" fmla="*/ 437 h 933"/>
                <a:gd name="T18" fmla="*/ 763 w 2303"/>
                <a:gd name="T19" fmla="*/ 423 h 933"/>
                <a:gd name="T20" fmla="*/ 815 w 2303"/>
                <a:gd name="T21" fmla="*/ 431 h 933"/>
                <a:gd name="T22" fmla="*/ 830 w 2303"/>
                <a:gd name="T23" fmla="*/ 455 h 933"/>
                <a:gd name="T24" fmla="*/ 846 w 2303"/>
                <a:gd name="T25" fmla="*/ 464 h 933"/>
                <a:gd name="T26" fmla="*/ 865 w 2303"/>
                <a:gd name="T27" fmla="*/ 466 h 933"/>
                <a:gd name="T28" fmla="*/ 883 w 2303"/>
                <a:gd name="T29" fmla="*/ 460 h 933"/>
                <a:gd name="T30" fmla="*/ 898 w 2303"/>
                <a:gd name="T31" fmla="*/ 447 h 933"/>
                <a:gd name="T32" fmla="*/ 976 w 2303"/>
                <a:gd name="T33" fmla="*/ 430 h 933"/>
                <a:gd name="T34" fmla="*/ 994 w 2303"/>
                <a:gd name="T35" fmla="*/ 451 h 933"/>
                <a:gd name="T36" fmla="*/ 1020 w 2303"/>
                <a:gd name="T37" fmla="*/ 459 h 933"/>
                <a:gd name="T38" fmla="*/ 1046 w 2303"/>
                <a:gd name="T39" fmla="*/ 451 h 933"/>
                <a:gd name="T40" fmla="*/ 1063 w 2303"/>
                <a:gd name="T41" fmla="*/ 430 h 933"/>
                <a:gd name="T42" fmla="*/ 1151 w 2303"/>
                <a:gd name="T43" fmla="*/ 408 h 933"/>
                <a:gd name="T44" fmla="*/ 1148 w 2303"/>
                <a:gd name="T45" fmla="*/ 356 h 933"/>
                <a:gd name="T46" fmla="*/ 1129 w 2303"/>
                <a:gd name="T47" fmla="*/ 324 h 933"/>
                <a:gd name="T48" fmla="*/ 1109 w 2303"/>
                <a:gd name="T49" fmla="*/ 315 h 933"/>
                <a:gd name="T50" fmla="*/ 983 w 2303"/>
                <a:gd name="T51" fmla="*/ 248 h 933"/>
                <a:gd name="T52" fmla="*/ 962 w 2303"/>
                <a:gd name="T53" fmla="*/ 216 h 933"/>
                <a:gd name="T54" fmla="*/ 931 w 2303"/>
                <a:gd name="T55" fmla="*/ 187 h 933"/>
                <a:gd name="T56" fmla="*/ 928 w 2303"/>
                <a:gd name="T57" fmla="*/ 15 h 933"/>
                <a:gd name="T58" fmla="*/ 912 w 2303"/>
                <a:gd name="T59" fmla="*/ 0 h 933"/>
                <a:gd name="T60" fmla="*/ 909 w 2303"/>
                <a:gd name="T61" fmla="*/ 20 h 933"/>
                <a:gd name="T62" fmla="*/ 910 w 2303"/>
                <a:gd name="T63" fmla="*/ 26 h 933"/>
                <a:gd name="T64" fmla="*/ 910 w 2303"/>
                <a:gd name="T65" fmla="*/ 35 h 933"/>
                <a:gd name="T66" fmla="*/ 903 w 2303"/>
                <a:gd name="T67" fmla="*/ 184 h 933"/>
                <a:gd name="T68" fmla="*/ 743 w 2303"/>
                <a:gd name="T69" fmla="*/ 36 h 933"/>
                <a:gd name="T70" fmla="*/ 736 w 2303"/>
                <a:gd name="T71" fmla="*/ 7 h 933"/>
                <a:gd name="T72" fmla="*/ 720 w 2303"/>
                <a:gd name="T73" fmla="*/ 0 h 933"/>
                <a:gd name="T74" fmla="*/ 721 w 2303"/>
                <a:gd name="T75" fmla="*/ 20 h 933"/>
                <a:gd name="T76" fmla="*/ 723 w 2303"/>
                <a:gd name="T77" fmla="*/ 30 h 933"/>
                <a:gd name="T78" fmla="*/ 723 w 2303"/>
                <a:gd name="T79" fmla="*/ 45 h 933"/>
                <a:gd name="T80" fmla="*/ 621 w 2303"/>
                <a:gd name="T81" fmla="*/ 350 h 933"/>
                <a:gd name="T82" fmla="*/ 561 w 2303"/>
                <a:gd name="T83" fmla="*/ 370 h 933"/>
                <a:gd name="T84" fmla="*/ 577 w 2303"/>
                <a:gd name="T85" fmla="*/ 374 h 933"/>
                <a:gd name="T86" fmla="*/ 569 w 2303"/>
                <a:gd name="T87" fmla="*/ 380 h 933"/>
                <a:gd name="T88" fmla="*/ 554 w 2303"/>
                <a:gd name="T89" fmla="*/ 406 h 933"/>
                <a:gd name="T90" fmla="*/ 561 w 2303"/>
                <a:gd name="T91" fmla="*/ 442 h 933"/>
                <a:gd name="T92" fmla="*/ 578 w 2303"/>
                <a:gd name="T93" fmla="*/ 457 h 933"/>
                <a:gd name="T94" fmla="*/ 596 w 2303"/>
                <a:gd name="T95" fmla="*/ 463 h 933"/>
                <a:gd name="T96" fmla="*/ 614 w 2303"/>
                <a:gd name="T97" fmla="*/ 461 h 933"/>
                <a:gd name="T98" fmla="*/ 630 w 2303"/>
                <a:gd name="T99" fmla="*/ 452 h 933"/>
                <a:gd name="T100" fmla="*/ 647 w 2303"/>
                <a:gd name="T101" fmla="*/ 425 h 933"/>
                <a:gd name="T102" fmla="*/ 643 w 2303"/>
                <a:gd name="T103" fmla="*/ 394 h 933"/>
                <a:gd name="T104" fmla="*/ 623 w 2303"/>
                <a:gd name="T105" fmla="*/ 373 h 933"/>
                <a:gd name="T106" fmla="*/ 641 w 2303"/>
                <a:gd name="T107" fmla="*/ 350 h 933"/>
                <a:gd name="T108" fmla="*/ 704 w 2303"/>
                <a:gd name="T109" fmla="*/ 335 h 933"/>
                <a:gd name="T110" fmla="*/ 656 w 2303"/>
                <a:gd name="T111" fmla="*/ 350 h 9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3" h="933">
                  <a:moveTo>
                    <a:pt x="1298" y="741"/>
                  </a:moveTo>
                  <a:lnTo>
                    <a:pt x="1371" y="741"/>
                  </a:lnTo>
                  <a:lnTo>
                    <a:pt x="1366" y="744"/>
                  </a:lnTo>
                  <a:lnTo>
                    <a:pt x="1360" y="746"/>
                  </a:lnTo>
                  <a:lnTo>
                    <a:pt x="1356" y="748"/>
                  </a:lnTo>
                  <a:lnTo>
                    <a:pt x="1351" y="751"/>
                  </a:lnTo>
                  <a:lnTo>
                    <a:pt x="1347" y="754"/>
                  </a:lnTo>
                  <a:lnTo>
                    <a:pt x="1342" y="758"/>
                  </a:lnTo>
                  <a:lnTo>
                    <a:pt x="1337" y="761"/>
                  </a:lnTo>
                  <a:lnTo>
                    <a:pt x="1334" y="765"/>
                  </a:lnTo>
                  <a:lnTo>
                    <a:pt x="1322" y="778"/>
                  </a:lnTo>
                  <a:lnTo>
                    <a:pt x="1313" y="794"/>
                  </a:lnTo>
                  <a:lnTo>
                    <a:pt x="1309" y="813"/>
                  </a:lnTo>
                  <a:lnTo>
                    <a:pt x="1306" y="831"/>
                  </a:lnTo>
                  <a:lnTo>
                    <a:pt x="1309" y="850"/>
                  </a:lnTo>
                  <a:lnTo>
                    <a:pt x="1313" y="868"/>
                  </a:lnTo>
                  <a:lnTo>
                    <a:pt x="1322" y="884"/>
                  </a:lnTo>
                  <a:lnTo>
                    <a:pt x="1334" y="899"/>
                  </a:lnTo>
                  <a:lnTo>
                    <a:pt x="1341" y="905"/>
                  </a:lnTo>
                  <a:lnTo>
                    <a:pt x="1349" y="911"/>
                  </a:lnTo>
                  <a:lnTo>
                    <a:pt x="1357" y="915"/>
                  </a:lnTo>
                  <a:lnTo>
                    <a:pt x="1365" y="920"/>
                  </a:lnTo>
                  <a:lnTo>
                    <a:pt x="1374" y="922"/>
                  </a:lnTo>
                  <a:lnTo>
                    <a:pt x="1384" y="925"/>
                  </a:lnTo>
                  <a:lnTo>
                    <a:pt x="1393" y="927"/>
                  </a:lnTo>
                  <a:lnTo>
                    <a:pt x="1402" y="927"/>
                  </a:lnTo>
                  <a:lnTo>
                    <a:pt x="1411" y="927"/>
                  </a:lnTo>
                  <a:lnTo>
                    <a:pt x="1420" y="925"/>
                  </a:lnTo>
                  <a:lnTo>
                    <a:pt x="1430" y="922"/>
                  </a:lnTo>
                  <a:lnTo>
                    <a:pt x="1439" y="920"/>
                  </a:lnTo>
                  <a:lnTo>
                    <a:pt x="1447" y="915"/>
                  </a:lnTo>
                  <a:lnTo>
                    <a:pt x="1455" y="911"/>
                  </a:lnTo>
                  <a:lnTo>
                    <a:pt x="1462" y="905"/>
                  </a:lnTo>
                  <a:lnTo>
                    <a:pt x="1469" y="899"/>
                  </a:lnTo>
                  <a:lnTo>
                    <a:pt x="1479" y="888"/>
                  </a:lnTo>
                  <a:lnTo>
                    <a:pt x="1487" y="874"/>
                  </a:lnTo>
                  <a:lnTo>
                    <a:pt x="1493" y="860"/>
                  </a:lnTo>
                  <a:lnTo>
                    <a:pt x="1496" y="845"/>
                  </a:lnTo>
                  <a:lnTo>
                    <a:pt x="1526" y="845"/>
                  </a:lnTo>
                  <a:lnTo>
                    <a:pt x="1526" y="846"/>
                  </a:lnTo>
                  <a:lnTo>
                    <a:pt x="1610" y="846"/>
                  </a:lnTo>
                  <a:lnTo>
                    <a:pt x="1610" y="845"/>
                  </a:lnTo>
                  <a:lnTo>
                    <a:pt x="1627" y="845"/>
                  </a:lnTo>
                  <a:lnTo>
                    <a:pt x="1630" y="862"/>
                  </a:lnTo>
                  <a:lnTo>
                    <a:pt x="1636" y="877"/>
                  </a:lnTo>
                  <a:lnTo>
                    <a:pt x="1644" y="892"/>
                  </a:lnTo>
                  <a:lnTo>
                    <a:pt x="1654" y="905"/>
                  </a:lnTo>
                  <a:lnTo>
                    <a:pt x="1661" y="911"/>
                  </a:lnTo>
                  <a:lnTo>
                    <a:pt x="1669" y="917"/>
                  </a:lnTo>
                  <a:lnTo>
                    <a:pt x="1677" y="921"/>
                  </a:lnTo>
                  <a:lnTo>
                    <a:pt x="1685" y="926"/>
                  </a:lnTo>
                  <a:lnTo>
                    <a:pt x="1693" y="928"/>
                  </a:lnTo>
                  <a:lnTo>
                    <a:pt x="1703" y="930"/>
                  </a:lnTo>
                  <a:lnTo>
                    <a:pt x="1712" y="933"/>
                  </a:lnTo>
                  <a:lnTo>
                    <a:pt x="1721" y="933"/>
                  </a:lnTo>
                  <a:lnTo>
                    <a:pt x="1730" y="933"/>
                  </a:lnTo>
                  <a:lnTo>
                    <a:pt x="1741" y="930"/>
                  </a:lnTo>
                  <a:lnTo>
                    <a:pt x="1750" y="928"/>
                  </a:lnTo>
                  <a:lnTo>
                    <a:pt x="1758" y="926"/>
                  </a:lnTo>
                  <a:lnTo>
                    <a:pt x="1766" y="921"/>
                  </a:lnTo>
                  <a:lnTo>
                    <a:pt x="1774" y="917"/>
                  </a:lnTo>
                  <a:lnTo>
                    <a:pt x="1782" y="911"/>
                  </a:lnTo>
                  <a:lnTo>
                    <a:pt x="1789" y="905"/>
                  </a:lnTo>
                  <a:lnTo>
                    <a:pt x="1797" y="895"/>
                  </a:lnTo>
                  <a:lnTo>
                    <a:pt x="1804" y="884"/>
                  </a:lnTo>
                  <a:lnTo>
                    <a:pt x="1810" y="873"/>
                  </a:lnTo>
                  <a:lnTo>
                    <a:pt x="1813" y="861"/>
                  </a:lnTo>
                  <a:lnTo>
                    <a:pt x="1953" y="861"/>
                  </a:lnTo>
                  <a:lnTo>
                    <a:pt x="1959" y="874"/>
                  </a:lnTo>
                  <a:lnTo>
                    <a:pt x="1968" y="884"/>
                  </a:lnTo>
                  <a:lnTo>
                    <a:pt x="1977" y="895"/>
                  </a:lnTo>
                  <a:lnTo>
                    <a:pt x="1988" y="903"/>
                  </a:lnTo>
                  <a:lnTo>
                    <a:pt x="2000" y="910"/>
                  </a:lnTo>
                  <a:lnTo>
                    <a:pt x="2012" y="914"/>
                  </a:lnTo>
                  <a:lnTo>
                    <a:pt x="2026" y="918"/>
                  </a:lnTo>
                  <a:lnTo>
                    <a:pt x="2040" y="919"/>
                  </a:lnTo>
                  <a:lnTo>
                    <a:pt x="2054" y="918"/>
                  </a:lnTo>
                  <a:lnTo>
                    <a:pt x="2068" y="914"/>
                  </a:lnTo>
                  <a:lnTo>
                    <a:pt x="2080" y="910"/>
                  </a:lnTo>
                  <a:lnTo>
                    <a:pt x="2092" y="903"/>
                  </a:lnTo>
                  <a:lnTo>
                    <a:pt x="2102" y="895"/>
                  </a:lnTo>
                  <a:lnTo>
                    <a:pt x="2112" y="884"/>
                  </a:lnTo>
                  <a:lnTo>
                    <a:pt x="2120" y="874"/>
                  </a:lnTo>
                  <a:lnTo>
                    <a:pt x="2127" y="861"/>
                  </a:lnTo>
                  <a:lnTo>
                    <a:pt x="2298" y="861"/>
                  </a:lnTo>
                  <a:lnTo>
                    <a:pt x="2300" y="844"/>
                  </a:lnTo>
                  <a:lnTo>
                    <a:pt x="2302" y="835"/>
                  </a:lnTo>
                  <a:lnTo>
                    <a:pt x="2303" y="816"/>
                  </a:lnTo>
                  <a:lnTo>
                    <a:pt x="2303" y="793"/>
                  </a:lnTo>
                  <a:lnTo>
                    <a:pt x="2303" y="767"/>
                  </a:lnTo>
                  <a:lnTo>
                    <a:pt x="2300" y="739"/>
                  </a:lnTo>
                  <a:lnTo>
                    <a:pt x="2296" y="712"/>
                  </a:lnTo>
                  <a:lnTo>
                    <a:pt x="2289" y="686"/>
                  </a:lnTo>
                  <a:lnTo>
                    <a:pt x="2277" y="667"/>
                  </a:lnTo>
                  <a:lnTo>
                    <a:pt x="2268" y="656"/>
                  </a:lnTo>
                  <a:lnTo>
                    <a:pt x="2258" y="648"/>
                  </a:lnTo>
                  <a:lnTo>
                    <a:pt x="2247" y="641"/>
                  </a:lnTo>
                  <a:lnTo>
                    <a:pt x="2237" y="637"/>
                  </a:lnTo>
                  <a:lnTo>
                    <a:pt x="2228" y="632"/>
                  </a:lnTo>
                  <a:lnTo>
                    <a:pt x="2218" y="630"/>
                  </a:lnTo>
                  <a:lnTo>
                    <a:pt x="2208" y="629"/>
                  </a:lnTo>
                  <a:lnTo>
                    <a:pt x="2200" y="627"/>
                  </a:lnTo>
                  <a:lnTo>
                    <a:pt x="2182" y="495"/>
                  </a:lnTo>
                  <a:lnTo>
                    <a:pt x="1966" y="496"/>
                  </a:lnTo>
                  <a:lnTo>
                    <a:pt x="1958" y="483"/>
                  </a:lnTo>
                  <a:lnTo>
                    <a:pt x="1949" y="467"/>
                  </a:lnTo>
                  <a:lnTo>
                    <a:pt x="1936" y="450"/>
                  </a:lnTo>
                  <a:lnTo>
                    <a:pt x="1924" y="432"/>
                  </a:lnTo>
                  <a:lnTo>
                    <a:pt x="1909" y="414"/>
                  </a:lnTo>
                  <a:lnTo>
                    <a:pt x="1894" y="397"/>
                  </a:lnTo>
                  <a:lnTo>
                    <a:pt x="1878" y="384"/>
                  </a:lnTo>
                  <a:lnTo>
                    <a:pt x="1862" y="374"/>
                  </a:lnTo>
                  <a:lnTo>
                    <a:pt x="1862" y="72"/>
                  </a:lnTo>
                  <a:lnTo>
                    <a:pt x="1863" y="62"/>
                  </a:lnTo>
                  <a:lnTo>
                    <a:pt x="1862" y="47"/>
                  </a:lnTo>
                  <a:lnTo>
                    <a:pt x="1857" y="31"/>
                  </a:lnTo>
                  <a:lnTo>
                    <a:pt x="1848" y="15"/>
                  </a:lnTo>
                  <a:lnTo>
                    <a:pt x="1841" y="9"/>
                  </a:lnTo>
                  <a:lnTo>
                    <a:pt x="1834" y="3"/>
                  </a:lnTo>
                  <a:lnTo>
                    <a:pt x="1825" y="1"/>
                  </a:lnTo>
                  <a:lnTo>
                    <a:pt x="1816" y="0"/>
                  </a:lnTo>
                  <a:lnTo>
                    <a:pt x="1816" y="40"/>
                  </a:lnTo>
                  <a:lnTo>
                    <a:pt x="1817" y="40"/>
                  </a:lnTo>
                  <a:lnTo>
                    <a:pt x="1818" y="40"/>
                  </a:lnTo>
                  <a:lnTo>
                    <a:pt x="1818" y="41"/>
                  </a:lnTo>
                  <a:lnTo>
                    <a:pt x="1820" y="46"/>
                  </a:lnTo>
                  <a:lnTo>
                    <a:pt x="1821" y="53"/>
                  </a:lnTo>
                  <a:lnTo>
                    <a:pt x="1821" y="61"/>
                  </a:lnTo>
                  <a:lnTo>
                    <a:pt x="1821" y="69"/>
                  </a:lnTo>
                  <a:lnTo>
                    <a:pt x="1821" y="70"/>
                  </a:lnTo>
                  <a:lnTo>
                    <a:pt x="1821" y="71"/>
                  </a:lnTo>
                  <a:lnTo>
                    <a:pt x="1821" y="368"/>
                  </a:lnTo>
                  <a:lnTo>
                    <a:pt x="1817" y="368"/>
                  </a:lnTo>
                  <a:lnTo>
                    <a:pt x="1812" y="368"/>
                  </a:lnTo>
                  <a:lnTo>
                    <a:pt x="1806" y="368"/>
                  </a:lnTo>
                  <a:lnTo>
                    <a:pt x="1801" y="367"/>
                  </a:lnTo>
                  <a:lnTo>
                    <a:pt x="1801" y="91"/>
                  </a:lnTo>
                  <a:lnTo>
                    <a:pt x="1487" y="91"/>
                  </a:lnTo>
                  <a:lnTo>
                    <a:pt x="1487" y="72"/>
                  </a:lnTo>
                  <a:lnTo>
                    <a:pt x="1488" y="62"/>
                  </a:lnTo>
                  <a:lnTo>
                    <a:pt x="1487" y="47"/>
                  </a:lnTo>
                  <a:lnTo>
                    <a:pt x="1483" y="31"/>
                  </a:lnTo>
                  <a:lnTo>
                    <a:pt x="1473" y="15"/>
                  </a:lnTo>
                  <a:lnTo>
                    <a:pt x="1466" y="9"/>
                  </a:lnTo>
                  <a:lnTo>
                    <a:pt x="1460" y="3"/>
                  </a:lnTo>
                  <a:lnTo>
                    <a:pt x="1450" y="1"/>
                  </a:lnTo>
                  <a:lnTo>
                    <a:pt x="1441" y="0"/>
                  </a:lnTo>
                  <a:lnTo>
                    <a:pt x="1441" y="40"/>
                  </a:lnTo>
                  <a:lnTo>
                    <a:pt x="1442" y="40"/>
                  </a:lnTo>
                  <a:lnTo>
                    <a:pt x="1443" y="40"/>
                  </a:lnTo>
                  <a:lnTo>
                    <a:pt x="1443" y="41"/>
                  </a:lnTo>
                  <a:lnTo>
                    <a:pt x="1446" y="46"/>
                  </a:lnTo>
                  <a:lnTo>
                    <a:pt x="1447" y="53"/>
                  </a:lnTo>
                  <a:lnTo>
                    <a:pt x="1447" y="61"/>
                  </a:lnTo>
                  <a:lnTo>
                    <a:pt x="1447" y="69"/>
                  </a:lnTo>
                  <a:lnTo>
                    <a:pt x="1447" y="70"/>
                  </a:lnTo>
                  <a:lnTo>
                    <a:pt x="1447" y="71"/>
                  </a:lnTo>
                  <a:lnTo>
                    <a:pt x="1447" y="91"/>
                  </a:lnTo>
                  <a:lnTo>
                    <a:pt x="0" y="91"/>
                  </a:lnTo>
                  <a:lnTo>
                    <a:pt x="0" y="671"/>
                  </a:lnTo>
                  <a:lnTo>
                    <a:pt x="1243" y="671"/>
                  </a:lnTo>
                  <a:lnTo>
                    <a:pt x="1243" y="701"/>
                  </a:lnTo>
                  <a:lnTo>
                    <a:pt x="1101" y="701"/>
                  </a:lnTo>
                  <a:lnTo>
                    <a:pt x="1034" y="808"/>
                  </a:lnTo>
                  <a:lnTo>
                    <a:pt x="1081" y="808"/>
                  </a:lnTo>
                  <a:lnTo>
                    <a:pt x="1123" y="741"/>
                  </a:lnTo>
                  <a:lnTo>
                    <a:pt x="1170" y="741"/>
                  </a:lnTo>
                  <a:lnTo>
                    <a:pt x="1166" y="744"/>
                  </a:lnTo>
                  <a:lnTo>
                    <a:pt x="1160" y="746"/>
                  </a:lnTo>
                  <a:lnTo>
                    <a:pt x="1155" y="748"/>
                  </a:lnTo>
                  <a:lnTo>
                    <a:pt x="1151" y="751"/>
                  </a:lnTo>
                  <a:lnTo>
                    <a:pt x="1147" y="754"/>
                  </a:lnTo>
                  <a:lnTo>
                    <a:pt x="1143" y="758"/>
                  </a:lnTo>
                  <a:lnTo>
                    <a:pt x="1138" y="761"/>
                  </a:lnTo>
                  <a:lnTo>
                    <a:pt x="1135" y="765"/>
                  </a:lnTo>
                  <a:lnTo>
                    <a:pt x="1122" y="778"/>
                  </a:lnTo>
                  <a:lnTo>
                    <a:pt x="1114" y="794"/>
                  </a:lnTo>
                  <a:lnTo>
                    <a:pt x="1108" y="813"/>
                  </a:lnTo>
                  <a:lnTo>
                    <a:pt x="1106" y="831"/>
                  </a:lnTo>
                  <a:lnTo>
                    <a:pt x="1108" y="850"/>
                  </a:lnTo>
                  <a:lnTo>
                    <a:pt x="1114" y="868"/>
                  </a:lnTo>
                  <a:lnTo>
                    <a:pt x="1122" y="884"/>
                  </a:lnTo>
                  <a:lnTo>
                    <a:pt x="1135" y="899"/>
                  </a:lnTo>
                  <a:lnTo>
                    <a:pt x="1142" y="905"/>
                  </a:lnTo>
                  <a:lnTo>
                    <a:pt x="1149" y="911"/>
                  </a:lnTo>
                  <a:lnTo>
                    <a:pt x="1157" y="915"/>
                  </a:lnTo>
                  <a:lnTo>
                    <a:pt x="1165" y="920"/>
                  </a:lnTo>
                  <a:lnTo>
                    <a:pt x="1174" y="922"/>
                  </a:lnTo>
                  <a:lnTo>
                    <a:pt x="1183" y="925"/>
                  </a:lnTo>
                  <a:lnTo>
                    <a:pt x="1192" y="927"/>
                  </a:lnTo>
                  <a:lnTo>
                    <a:pt x="1202" y="927"/>
                  </a:lnTo>
                  <a:lnTo>
                    <a:pt x="1211" y="927"/>
                  </a:lnTo>
                  <a:lnTo>
                    <a:pt x="1220" y="925"/>
                  </a:lnTo>
                  <a:lnTo>
                    <a:pt x="1229" y="922"/>
                  </a:lnTo>
                  <a:lnTo>
                    <a:pt x="1238" y="920"/>
                  </a:lnTo>
                  <a:lnTo>
                    <a:pt x="1246" y="915"/>
                  </a:lnTo>
                  <a:lnTo>
                    <a:pt x="1254" y="911"/>
                  </a:lnTo>
                  <a:lnTo>
                    <a:pt x="1261" y="905"/>
                  </a:lnTo>
                  <a:lnTo>
                    <a:pt x="1268" y="899"/>
                  </a:lnTo>
                  <a:lnTo>
                    <a:pt x="1281" y="884"/>
                  </a:lnTo>
                  <a:lnTo>
                    <a:pt x="1290" y="868"/>
                  </a:lnTo>
                  <a:lnTo>
                    <a:pt x="1295" y="850"/>
                  </a:lnTo>
                  <a:lnTo>
                    <a:pt x="1297" y="831"/>
                  </a:lnTo>
                  <a:lnTo>
                    <a:pt x="1296" y="816"/>
                  </a:lnTo>
                  <a:lnTo>
                    <a:pt x="1293" y="801"/>
                  </a:lnTo>
                  <a:lnTo>
                    <a:pt x="1287" y="788"/>
                  </a:lnTo>
                  <a:lnTo>
                    <a:pt x="1279" y="776"/>
                  </a:lnTo>
                  <a:lnTo>
                    <a:pt x="1269" y="765"/>
                  </a:lnTo>
                  <a:lnTo>
                    <a:pt x="1258" y="755"/>
                  </a:lnTo>
                  <a:lnTo>
                    <a:pt x="1246" y="747"/>
                  </a:lnTo>
                  <a:lnTo>
                    <a:pt x="1233" y="741"/>
                  </a:lnTo>
                  <a:lnTo>
                    <a:pt x="1298" y="741"/>
                  </a:lnTo>
                  <a:lnTo>
                    <a:pt x="1312" y="701"/>
                  </a:lnTo>
                  <a:lnTo>
                    <a:pt x="1282" y="701"/>
                  </a:lnTo>
                  <a:lnTo>
                    <a:pt x="1282" y="671"/>
                  </a:lnTo>
                  <a:lnTo>
                    <a:pt x="1381" y="671"/>
                  </a:lnTo>
                  <a:lnTo>
                    <a:pt x="1381" y="670"/>
                  </a:lnTo>
                  <a:lnTo>
                    <a:pt x="1409" y="670"/>
                  </a:lnTo>
                  <a:lnTo>
                    <a:pt x="1409" y="671"/>
                  </a:lnTo>
                  <a:lnTo>
                    <a:pt x="1504" y="671"/>
                  </a:lnTo>
                  <a:lnTo>
                    <a:pt x="1504" y="701"/>
                  </a:lnTo>
                  <a:lnTo>
                    <a:pt x="1312" y="701"/>
                  </a:lnTo>
                  <a:lnTo>
                    <a:pt x="1298" y="7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41"/>
            <p:cNvSpPr>
              <a:spLocks/>
            </p:cNvSpPr>
            <p:nvPr/>
          </p:nvSpPr>
          <p:spPr bwMode="auto">
            <a:xfrm>
              <a:off x="1419" y="2924"/>
              <a:ext cx="72" cy="70"/>
            </a:xfrm>
            <a:custGeom>
              <a:avLst/>
              <a:gdLst>
                <a:gd name="T0" fmla="*/ 0 w 145"/>
                <a:gd name="T1" fmla="*/ 0 h 140"/>
                <a:gd name="T2" fmla="*/ 43 w 145"/>
                <a:gd name="T3" fmla="*/ 0 h 140"/>
                <a:gd name="T4" fmla="*/ 72 w 145"/>
                <a:gd name="T5" fmla="*/ 70 h 140"/>
                <a:gd name="T6" fmla="*/ 26 w 145"/>
                <a:gd name="T7" fmla="*/ 70 h 140"/>
                <a:gd name="T8" fmla="*/ 0 w 145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40">
                  <a:moveTo>
                    <a:pt x="0" y="0"/>
                  </a:moveTo>
                  <a:lnTo>
                    <a:pt x="87" y="0"/>
                  </a:lnTo>
                  <a:lnTo>
                    <a:pt x="145" y="140"/>
                  </a:lnTo>
                  <a:lnTo>
                    <a:pt x="53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42"/>
            <p:cNvSpPr>
              <a:spLocks/>
            </p:cNvSpPr>
            <p:nvPr/>
          </p:nvSpPr>
          <p:spPr bwMode="auto">
            <a:xfrm>
              <a:off x="1639" y="3243"/>
              <a:ext cx="40" cy="8"/>
            </a:xfrm>
            <a:custGeom>
              <a:avLst/>
              <a:gdLst>
                <a:gd name="T0" fmla="*/ 0 w 79"/>
                <a:gd name="T1" fmla="*/ 0 h 18"/>
                <a:gd name="T2" fmla="*/ 40 w 79"/>
                <a:gd name="T3" fmla="*/ 0 h 18"/>
                <a:gd name="T4" fmla="*/ 38 w 79"/>
                <a:gd name="T5" fmla="*/ 2 h 18"/>
                <a:gd name="T6" fmla="*/ 36 w 79"/>
                <a:gd name="T7" fmla="*/ 3 h 18"/>
                <a:gd name="T8" fmla="*/ 34 w 79"/>
                <a:gd name="T9" fmla="*/ 5 h 18"/>
                <a:gd name="T10" fmla="*/ 31 w 79"/>
                <a:gd name="T11" fmla="*/ 6 h 18"/>
                <a:gd name="T12" fmla="*/ 28 w 79"/>
                <a:gd name="T13" fmla="*/ 7 h 18"/>
                <a:gd name="T14" fmla="*/ 26 w 79"/>
                <a:gd name="T15" fmla="*/ 7 h 18"/>
                <a:gd name="T16" fmla="*/ 23 w 79"/>
                <a:gd name="T17" fmla="*/ 8 h 18"/>
                <a:gd name="T18" fmla="*/ 20 w 79"/>
                <a:gd name="T19" fmla="*/ 8 h 18"/>
                <a:gd name="T20" fmla="*/ 17 w 79"/>
                <a:gd name="T21" fmla="*/ 8 h 18"/>
                <a:gd name="T22" fmla="*/ 15 w 79"/>
                <a:gd name="T23" fmla="*/ 7 h 18"/>
                <a:gd name="T24" fmla="*/ 12 w 79"/>
                <a:gd name="T25" fmla="*/ 7 h 18"/>
                <a:gd name="T26" fmla="*/ 9 w 79"/>
                <a:gd name="T27" fmla="*/ 6 h 18"/>
                <a:gd name="T28" fmla="*/ 7 w 79"/>
                <a:gd name="T29" fmla="*/ 5 h 18"/>
                <a:gd name="T30" fmla="*/ 4 w 79"/>
                <a:gd name="T31" fmla="*/ 4 h 18"/>
                <a:gd name="T32" fmla="*/ 2 w 79"/>
                <a:gd name="T33" fmla="*/ 2 h 18"/>
                <a:gd name="T34" fmla="*/ 0 w 79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lnTo>
                    <a:pt x="79" y="0"/>
                  </a:lnTo>
                  <a:lnTo>
                    <a:pt x="75" y="4"/>
                  </a:lnTo>
                  <a:lnTo>
                    <a:pt x="71" y="7"/>
                  </a:lnTo>
                  <a:lnTo>
                    <a:pt x="67" y="11"/>
                  </a:lnTo>
                  <a:lnTo>
                    <a:pt x="62" y="13"/>
                  </a:lnTo>
                  <a:lnTo>
                    <a:pt x="56" y="15"/>
                  </a:lnTo>
                  <a:lnTo>
                    <a:pt x="52" y="16"/>
                  </a:lnTo>
                  <a:lnTo>
                    <a:pt x="46" y="18"/>
                  </a:lnTo>
                  <a:lnTo>
                    <a:pt x="40" y="18"/>
                  </a:lnTo>
                  <a:lnTo>
                    <a:pt x="34" y="18"/>
                  </a:lnTo>
                  <a:lnTo>
                    <a:pt x="29" y="16"/>
                  </a:lnTo>
                  <a:lnTo>
                    <a:pt x="24" y="15"/>
                  </a:lnTo>
                  <a:lnTo>
                    <a:pt x="18" y="13"/>
                  </a:lnTo>
                  <a:lnTo>
                    <a:pt x="14" y="11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43"/>
            <p:cNvSpPr>
              <a:spLocks/>
            </p:cNvSpPr>
            <p:nvPr/>
          </p:nvSpPr>
          <p:spPr bwMode="auto">
            <a:xfrm>
              <a:off x="647" y="3165"/>
              <a:ext cx="509" cy="109"/>
            </a:xfrm>
            <a:custGeom>
              <a:avLst/>
              <a:gdLst>
                <a:gd name="T0" fmla="*/ 22 w 1018"/>
                <a:gd name="T1" fmla="*/ 60 h 218"/>
                <a:gd name="T2" fmla="*/ 64 w 1018"/>
                <a:gd name="T3" fmla="*/ 20 h 218"/>
                <a:gd name="T4" fmla="*/ 58 w 1018"/>
                <a:gd name="T5" fmla="*/ 24 h 218"/>
                <a:gd name="T6" fmla="*/ 53 w 1018"/>
                <a:gd name="T7" fmla="*/ 28 h 218"/>
                <a:gd name="T8" fmla="*/ 43 w 1018"/>
                <a:gd name="T9" fmla="*/ 43 h 218"/>
                <a:gd name="T10" fmla="*/ 39 w 1018"/>
                <a:gd name="T11" fmla="*/ 62 h 218"/>
                <a:gd name="T12" fmla="*/ 43 w 1018"/>
                <a:gd name="T13" fmla="*/ 80 h 218"/>
                <a:gd name="T14" fmla="*/ 53 w 1018"/>
                <a:gd name="T15" fmla="*/ 95 h 218"/>
                <a:gd name="T16" fmla="*/ 61 w 1018"/>
                <a:gd name="T17" fmla="*/ 101 h 218"/>
                <a:gd name="T18" fmla="*/ 69 w 1018"/>
                <a:gd name="T19" fmla="*/ 106 h 218"/>
                <a:gd name="T20" fmla="*/ 78 w 1018"/>
                <a:gd name="T21" fmla="*/ 108 h 218"/>
                <a:gd name="T22" fmla="*/ 87 w 1018"/>
                <a:gd name="T23" fmla="*/ 109 h 218"/>
                <a:gd name="T24" fmla="*/ 97 w 1018"/>
                <a:gd name="T25" fmla="*/ 108 h 218"/>
                <a:gd name="T26" fmla="*/ 106 w 1018"/>
                <a:gd name="T27" fmla="*/ 106 h 218"/>
                <a:gd name="T28" fmla="*/ 114 w 1018"/>
                <a:gd name="T29" fmla="*/ 101 h 218"/>
                <a:gd name="T30" fmla="*/ 121 w 1018"/>
                <a:gd name="T31" fmla="*/ 95 h 218"/>
                <a:gd name="T32" fmla="*/ 131 w 1018"/>
                <a:gd name="T33" fmla="*/ 80 h 218"/>
                <a:gd name="T34" fmla="*/ 135 w 1018"/>
                <a:gd name="T35" fmla="*/ 62 h 218"/>
                <a:gd name="T36" fmla="*/ 133 w 1018"/>
                <a:gd name="T37" fmla="*/ 49 h 218"/>
                <a:gd name="T38" fmla="*/ 128 w 1018"/>
                <a:gd name="T39" fmla="*/ 38 h 218"/>
                <a:gd name="T40" fmla="*/ 120 w 1018"/>
                <a:gd name="T41" fmla="*/ 28 h 218"/>
                <a:gd name="T42" fmla="*/ 110 w 1018"/>
                <a:gd name="T43" fmla="*/ 20 h 218"/>
                <a:gd name="T44" fmla="*/ 166 w 1018"/>
                <a:gd name="T45" fmla="*/ 22 h 218"/>
                <a:gd name="T46" fmla="*/ 161 w 1018"/>
                <a:gd name="T47" fmla="*/ 25 h 218"/>
                <a:gd name="T48" fmla="*/ 153 w 1018"/>
                <a:gd name="T49" fmla="*/ 35 h 218"/>
                <a:gd name="T50" fmla="*/ 146 w 1018"/>
                <a:gd name="T51" fmla="*/ 53 h 218"/>
                <a:gd name="T52" fmla="*/ 146 w 1018"/>
                <a:gd name="T53" fmla="*/ 71 h 218"/>
                <a:gd name="T54" fmla="*/ 153 w 1018"/>
                <a:gd name="T55" fmla="*/ 88 h 218"/>
                <a:gd name="T56" fmla="*/ 162 w 1018"/>
                <a:gd name="T57" fmla="*/ 99 h 218"/>
                <a:gd name="T58" fmla="*/ 170 w 1018"/>
                <a:gd name="T59" fmla="*/ 104 h 218"/>
                <a:gd name="T60" fmla="*/ 178 w 1018"/>
                <a:gd name="T61" fmla="*/ 107 h 218"/>
                <a:gd name="T62" fmla="*/ 188 w 1018"/>
                <a:gd name="T63" fmla="*/ 109 h 218"/>
                <a:gd name="T64" fmla="*/ 197 w 1018"/>
                <a:gd name="T65" fmla="*/ 109 h 218"/>
                <a:gd name="T66" fmla="*/ 207 w 1018"/>
                <a:gd name="T67" fmla="*/ 107 h 218"/>
                <a:gd name="T68" fmla="*/ 215 w 1018"/>
                <a:gd name="T69" fmla="*/ 104 h 218"/>
                <a:gd name="T70" fmla="*/ 223 w 1018"/>
                <a:gd name="T71" fmla="*/ 99 h 218"/>
                <a:gd name="T72" fmla="*/ 232 w 1018"/>
                <a:gd name="T73" fmla="*/ 88 h 218"/>
                <a:gd name="T74" fmla="*/ 239 w 1018"/>
                <a:gd name="T75" fmla="*/ 71 h 218"/>
                <a:gd name="T76" fmla="*/ 239 w 1018"/>
                <a:gd name="T77" fmla="*/ 55 h 218"/>
                <a:gd name="T78" fmla="*/ 236 w 1018"/>
                <a:gd name="T79" fmla="*/ 43 h 218"/>
                <a:gd name="T80" fmla="*/ 230 w 1018"/>
                <a:gd name="T81" fmla="*/ 32 h 218"/>
                <a:gd name="T82" fmla="*/ 221 w 1018"/>
                <a:gd name="T83" fmla="*/ 24 h 218"/>
                <a:gd name="T84" fmla="*/ 497 w 1018"/>
                <a:gd name="T85" fmla="*/ 20 h 218"/>
                <a:gd name="T86" fmla="*/ 16 w 1018"/>
                <a:gd name="T87" fmla="*/ 0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8" h="218">
                  <a:moveTo>
                    <a:pt x="0" y="121"/>
                  </a:moveTo>
                  <a:lnTo>
                    <a:pt x="43" y="120"/>
                  </a:lnTo>
                  <a:lnTo>
                    <a:pt x="63" y="40"/>
                  </a:lnTo>
                  <a:lnTo>
                    <a:pt x="127" y="40"/>
                  </a:lnTo>
                  <a:lnTo>
                    <a:pt x="122" y="44"/>
                  </a:lnTo>
                  <a:lnTo>
                    <a:pt x="116" y="47"/>
                  </a:lnTo>
                  <a:lnTo>
                    <a:pt x="112" y="50"/>
                  </a:lnTo>
                  <a:lnTo>
                    <a:pt x="106" y="55"/>
                  </a:lnTo>
                  <a:lnTo>
                    <a:pt x="95" y="70"/>
                  </a:lnTo>
                  <a:lnTo>
                    <a:pt x="85" y="86"/>
                  </a:lnTo>
                  <a:lnTo>
                    <a:pt x="81" y="105"/>
                  </a:lnTo>
                  <a:lnTo>
                    <a:pt x="78" y="123"/>
                  </a:lnTo>
                  <a:lnTo>
                    <a:pt x="81" y="141"/>
                  </a:lnTo>
                  <a:lnTo>
                    <a:pt x="85" y="160"/>
                  </a:lnTo>
                  <a:lnTo>
                    <a:pt x="95" y="176"/>
                  </a:lnTo>
                  <a:lnTo>
                    <a:pt x="106" y="190"/>
                  </a:lnTo>
                  <a:lnTo>
                    <a:pt x="113" y="197"/>
                  </a:lnTo>
                  <a:lnTo>
                    <a:pt x="121" y="201"/>
                  </a:lnTo>
                  <a:lnTo>
                    <a:pt x="129" y="207"/>
                  </a:lnTo>
                  <a:lnTo>
                    <a:pt x="137" y="211"/>
                  </a:lnTo>
                  <a:lnTo>
                    <a:pt x="146" y="214"/>
                  </a:lnTo>
                  <a:lnTo>
                    <a:pt x="156" y="215"/>
                  </a:lnTo>
                  <a:lnTo>
                    <a:pt x="165" y="218"/>
                  </a:lnTo>
                  <a:lnTo>
                    <a:pt x="174" y="218"/>
                  </a:lnTo>
                  <a:lnTo>
                    <a:pt x="183" y="218"/>
                  </a:lnTo>
                  <a:lnTo>
                    <a:pt x="193" y="215"/>
                  </a:lnTo>
                  <a:lnTo>
                    <a:pt x="202" y="214"/>
                  </a:lnTo>
                  <a:lnTo>
                    <a:pt x="211" y="211"/>
                  </a:lnTo>
                  <a:lnTo>
                    <a:pt x="219" y="207"/>
                  </a:lnTo>
                  <a:lnTo>
                    <a:pt x="227" y="201"/>
                  </a:lnTo>
                  <a:lnTo>
                    <a:pt x="234" y="197"/>
                  </a:lnTo>
                  <a:lnTo>
                    <a:pt x="241" y="190"/>
                  </a:lnTo>
                  <a:lnTo>
                    <a:pt x="254" y="176"/>
                  </a:lnTo>
                  <a:lnTo>
                    <a:pt x="262" y="160"/>
                  </a:lnTo>
                  <a:lnTo>
                    <a:pt x="267" y="141"/>
                  </a:lnTo>
                  <a:lnTo>
                    <a:pt x="269" y="123"/>
                  </a:lnTo>
                  <a:lnTo>
                    <a:pt x="267" y="110"/>
                  </a:lnTo>
                  <a:lnTo>
                    <a:pt x="265" y="98"/>
                  </a:lnTo>
                  <a:lnTo>
                    <a:pt x="260" y="85"/>
                  </a:lnTo>
                  <a:lnTo>
                    <a:pt x="255" y="75"/>
                  </a:lnTo>
                  <a:lnTo>
                    <a:pt x="248" y="64"/>
                  </a:lnTo>
                  <a:lnTo>
                    <a:pt x="240" y="55"/>
                  </a:lnTo>
                  <a:lnTo>
                    <a:pt x="231" y="47"/>
                  </a:lnTo>
                  <a:lnTo>
                    <a:pt x="220" y="40"/>
                  </a:lnTo>
                  <a:lnTo>
                    <a:pt x="338" y="40"/>
                  </a:lnTo>
                  <a:lnTo>
                    <a:pt x="332" y="44"/>
                  </a:lnTo>
                  <a:lnTo>
                    <a:pt x="326" y="47"/>
                  </a:lnTo>
                  <a:lnTo>
                    <a:pt x="322" y="50"/>
                  </a:lnTo>
                  <a:lnTo>
                    <a:pt x="317" y="55"/>
                  </a:lnTo>
                  <a:lnTo>
                    <a:pt x="305" y="70"/>
                  </a:lnTo>
                  <a:lnTo>
                    <a:pt x="296" y="86"/>
                  </a:lnTo>
                  <a:lnTo>
                    <a:pt x="292" y="105"/>
                  </a:lnTo>
                  <a:lnTo>
                    <a:pt x="289" y="123"/>
                  </a:lnTo>
                  <a:lnTo>
                    <a:pt x="292" y="141"/>
                  </a:lnTo>
                  <a:lnTo>
                    <a:pt x="296" y="160"/>
                  </a:lnTo>
                  <a:lnTo>
                    <a:pt x="305" y="176"/>
                  </a:lnTo>
                  <a:lnTo>
                    <a:pt x="317" y="190"/>
                  </a:lnTo>
                  <a:lnTo>
                    <a:pt x="324" y="197"/>
                  </a:lnTo>
                  <a:lnTo>
                    <a:pt x="332" y="201"/>
                  </a:lnTo>
                  <a:lnTo>
                    <a:pt x="340" y="207"/>
                  </a:lnTo>
                  <a:lnTo>
                    <a:pt x="348" y="211"/>
                  </a:lnTo>
                  <a:lnTo>
                    <a:pt x="356" y="214"/>
                  </a:lnTo>
                  <a:lnTo>
                    <a:pt x="365" y="215"/>
                  </a:lnTo>
                  <a:lnTo>
                    <a:pt x="375" y="218"/>
                  </a:lnTo>
                  <a:lnTo>
                    <a:pt x="384" y="218"/>
                  </a:lnTo>
                  <a:lnTo>
                    <a:pt x="393" y="218"/>
                  </a:lnTo>
                  <a:lnTo>
                    <a:pt x="403" y="215"/>
                  </a:lnTo>
                  <a:lnTo>
                    <a:pt x="413" y="214"/>
                  </a:lnTo>
                  <a:lnTo>
                    <a:pt x="421" y="211"/>
                  </a:lnTo>
                  <a:lnTo>
                    <a:pt x="429" y="207"/>
                  </a:lnTo>
                  <a:lnTo>
                    <a:pt x="437" y="201"/>
                  </a:lnTo>
                  <a:lnTo>
                    <a:pt x="445" y="197"/>
                  </a:lnTo>
                  <a:lnTo>
                    <a:pt x="452" y="190"/>
                  </a:lnTo>
                  <a:lnTo>
                    <a:pt x="464" y="176"/>
                  </a:lnTo>
                  <a:lnTo>
                    <a:pt x="472" y="160"/>
                  </a:lnTo>
                  <a:lnTo>
                    <a:pt x="478" y="141"/>
                  </a:lnTo>
                  <a:lnTo>
                    <a:pt x="479" y="123"/>
                  </a:lnTo>
                  <a:lnTo>
                    <a:pt x="478" y="110"/>
                  </a:lnTo>
                  <a:lnTo>
                    <a:pt x="476" y="98"/>
                  </a:lnTo>
                  <a:lnTo>
                    <a:pt x="471" y="85"/>
                  </a:lnTo>
                  <a:lnTo>
                    <a:pt x="466" y="75"/>
                  </a:lnTo>
                  <a:lnTo>
                    <a:pt x="459" y="64"/>
                  </a:lnTo>
                  <a:lnTo>
                    <a:pt x="451" y="55"/>
                  </a:lnTo>
                  <a:lnTo>
                    <a:pt x="441" y="47"/>
                  </a:lnTo>
                  <a:lnTo>
                    <a:pt x="431" y="40"/>
                  </a:lnTo>
                  <a:lnTo>
                    <a:pt x="994" y="40"/>
                  </a:lnTo>
                  <a:lnTo>
                    <a:pt x="1018" y="0"/>
                  </a:lnTo>
                  <a:lnTo>
                    <a:pt x="32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44"/>
            <p:cNvSpPr>
              <a:spLocks/>
            </p:cNvSpPr>
            <p:nvPr/>
          </p:nvSpPr>
          <p:spPr bwMode="auto">
            <a:xfrm>
              <a:off x="1212" y="3200"/>
              <a:ext cx="55" cy="55"/>
            </a:xfrm>
            <a:custGeom>
              <a:avLst/>
              <a:gdLst>
                <a:gd name="T0" fmla="*/ 28 w 111"/>
                <a:gd name="T1" fmla="*/ 0 h 111"/>
                <a:gd name="T2" fmla="*/ 30 w 111"/>
                <a:gd name="T3" fmla="*/ 0 h 111"/>
                <a:gd name="T4" fmla="*/ 33 w 111"/>
                <a:gd name="T5" fmla="*/ 0 h 111"/>
                <a:gd name="T6" fmla="*/ 36 w 111"/>
                <a:gd name="T7" fmla="*/ 1 h 111"/>
                <a:gd name="T8" fmla="*/ 38 w 111"/>
                <a:gd name="T9" fmla="*/ 2 h 111"/>
                <a:gd name="T10" fmla="*/ 41 w 111"/>
                <a:gd name="T11" fmla="*/ 3 h 111"/>
                <a:gd name="T12" fmla="*/ 43 w 111"/>
                <a:gd name="T13" fmla="*/ 4 h 111"/>
                <a:gd name="T14" fmla="*/ 45 w 111"/>
                <a:gd name="T15" fmla="*/ 6 h 111"/>
                <a:gd name="T16" fmla="*/ 47 w 111"/>
                <a:gd name="T17" fmla="*/ 8 h 111"/>
                <a:gd name="T18" fmla="*/ 51 w 111"/>
                <a:gd name="T19" fmla="*/ 12 h 111"/>
                <a:gd name="T20" fmla="*/ 53 w 111"/>
                <a:gd name="T21" fmla="*/ 16 h 111"/>
                <a:gd name="T22" fmla="*/ 55 w 111"/>
                <a:gd name="T23" fmla="*/ 22 h 111"/>
                <a:gd name="T24" fmla="*/ 55 w 111"/>
                <a:gd name="T25" fmla="*/ 27 h 111"/>
                <a:gd name="T26" fmla="*/ 55 w 111"/>
                <a:gd name="T27" fmla="*/ 33 h 111"/>
                <a:gd name="T28" fmla="*/ 53 w 111"/>
                <a:gd name="T29" fmla="*/ 38 h 111"/>
                <a:gd name="T30" fmla="*/ 51 w 111"/>
                <a:gd name="T31" fmla="*/ 43 h 111"/>
                <a:gd name="T32" fmla="*/ 47 w 111"/>
                <a:gd name="T33" fmla="*/ 47 h 111"/>
                <a:gd name="T34" fmla="*/ 45 w 111"/>
                <a:gd name="T35" fmla="*/ 49 h 111"/>
                <a:gd name="T36" fmla="*/ 43 w 111"/>
                <a:gd name="T37" fmla="*/ 50 h 111"/>
                <a:gd name="T38" fmla="*/ 41 w 111"/>
                <a:gd name="T39" fmla="*/ 52 h 111"/>
                <a:gd name="T40" fmla="*/ 38 w 111"/>
                <a:gd name="T41" fmla="*/ 53 h 111"/>
                <a:gd name="T42" fmla="*/ 36 w 111"/>
                <a:gd name="T43" fmla="*/ 54 h 111"/>
                <a:gd name="T44" fmla="*/ 33 w 111"/>
                <a:gd name="T45" fmla="*/ 54 h 111"/>
                <a:gd name="T46" fmla="*/ 30 w 111"/>
                <a:gd name="T47" fmla="*/ 55 h 111"/>
                <a:gd name="T48" fmla="*/ 28 w 111"/>
                <a:gd name="T49" fmla="*/ 55 h 111"/>
                <a:gd name="T50" fmla="*/ 22 w 111"/>
                <a:gd name="T51" fmla="*/ 54 h 111"/>
                <a:gd name="T52" fmla="*/ 17 w 111"/>
                <a:gd name="T53" fmla="*/ 53 h 111"/>
                <a:gd name="T54" fmla="*/ 12 w 111"/>
                <a:gd name="T55" fmla="*/ 50 h 111"/>
                <a:gd name="T56" fmla="*/ 8 w 111"/>
                <a:gd name="T57" fmla="*/ 47 h 111"/>
                <a:gd name="T58" fmla="*/ 4 w 111"/>
                <a:gd name="T59" fmla="*/ 43 h 111"/>
                <a:gd name="T60" fmla="*/ 2 w 111"/>
                <a:gd name="T61" fmla="*/ 38 h 111"/>
                <a:gd name="T62" fmla="*/ 0 w 111"/>
                <a:gd name="T63" fmla="*/ 33 h 111"/>
                <a:gd name="T64" fmla="*/ 0 w 111"/>
                <a:gd name="T65" fmla="*/ 27 h 111"/>
                <a:gd name="T66" fmla="*/ 0 w 111"/>
                <a:gd name="T67" fmla="*/ 22 h 111"/>
                <a:gd name="T68" fmla="*/ 2 w 111"/>
                <a:gd name="T69" fmla="*/ 16 h 111"/>
                <a:gd name="T70" fmla="*/ 4 w 111"/>
                <a:gd name="T71" fmla="*/ 12 h 111"/>
                <a:gd name="T72" fmla="*/ 8 w 111"/>
                <a:gd name="T73" fmla="*/ 8 h 111"/>
                <a:gd name="T74" fmla="*/ 10 w 111"/>
                <a:gd name="T75" fmla="*/ 6 h 111"/>
                <a:gd name="T76" fmla="*/ 12 w 111"/>
                <a:gd name="T77" fmla="*/ 4 h 111"/>
                <a:gd name="T78" fmla="*/ 14 w 111"/>
                <a:gd name="T79" fmla="*/ 3 h 111"/>
                <a:gd name="T80" fmla="*/ 17 w 111"/>
                <a:gd name="T81" fmla="*/ 2 h 111"/>
                <a:gd name="T82" fmla="*/ 19 w 111"/>
                <a:gd name="T83" fmla="*/ 1 h 111"/>
                <a:gd name="T84" fmla="*/ 22 w 111"/>
                <a:gd name="T85" fmla="*/ 0 h 111"/>
                <a:gd name="T86" fmla="*/ 25 w 111"/>
                <a:gd name="T87" fmla="*/ 0 h 111"/>
                <a:gd name="T88" fmla="*/ 28 w 111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61" y="0"/>
                  </a:lnTo>
                  <a:lnTo>
                    <a:pt x="67" y="1"/>
                  </a:lnTo>
                  <a:lnTo>
                    <a:pt x="72" y="2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7" y="9"/>
                  </a:lnTo>
                  <a:lnTo>
                    <a:pt x="90" y="13"/>
                  </a:lnTo>
                  <a:lnTo>
                    <a:pt x="95" y="16"/>
                  </a:lnTo>
                  <a:lnTo>
                    <a:pt x="102" y="24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5"/>
                  </a:lnTo>
                  <a:lnTo>
                    <a:pt x="110" y="67"/>
                  </a:lnTo>
                  <a:lnTo>
                    <a:pt x="106" y="76"/>
                  </a:lnTo>
                  <a:lnTo>
                    <a:pt x="102" y="86"/>
                  </a:lnTo>
                  <a:lnTo>
                    <a:pt x="95" y="95"/>
                  </a:lnTo>
                  <a:lnTo>
                    <a:pt x="90" y="98"/>
                  </a:lnTo>
                  <a:lnTo>
                    <a:pt x="87" y="101"/>
                  </a:lnTo>
                  <a:lnTo>
                    <a:pt x="82" y="104"/>
                  </a:lnTo>
                  <a:lnTo>
                    <a:pt x="77" y="106"/>
                  </a:lnTo>
                  <a:lnTo>
                    <a:pt x="72" y="108"/>
                  </a:lnTo>
                  <a:lnTo>
                    <a:pt x="67" y="109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5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5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Freeform 45"/>
            <p:cNvSpPr>
              <a:spLocks/>
            </p:cNvSpPr>
            <p:nvPr/>
          </p:nvSpPr>
          <p:spPr bwMode="auto">
            <a:xfrm>
              <a:off x="1363" y="2877"/>
              <a:ext cx="157" cy="251"/>
            </a:xfrm>
            <a:custGeom>
              <a:avLst/>
              <a:gdLst>
                <a:gd name="T0" fmla="*/ 157 w 313"/>
                <a:gd name="T1" fmla="*/ 118 h 501"/>
                <a:gd name="T2" fmla="*/ 155 w 313"/>
                <a:gd name="T3" fmla="*/ 118 h 501"/>
                <a:gd name="T4" fmla="*/ 154 w 313"/>
                <a:gd name="T5" fmla="*/ 118 h 501"/>
                <a:gd name="T6" fmla="*/ 152 w 313"/>
                <a:gd name="T7" fmla="*/ 118 h 501"/>
                <a:gd name="T8" fmla="*/ 151 w 313"/>
                <a:gd name="T9" fmla="*/ 118 h 501"/>
                <a:gd name="T10" fmla="*/ 113 w 313"/>
                <a:gd name="T11" fmla="*/ 27 h 501"/>
                <a:gd name="T12" fmla="*/ 27 w 313"/>
                <a:gd name="T13" fmla="*/ 27 h 501"/>
                <a:gd name="T14" fmla="*/ 62 w 313"/>
                <a:gd name="T15" fmla="*/ 119 h 501"/>
                <a:gd name="T16" fmla="*/ 56 w 313"/>
                <a:gd name="T17" fmla="*/ 119 h 501"/>
                <a:gd name="T18" fmla="*/ 50 w 313"/>
                <a:gd name="T19" fmla="*/ 119 h 501"/>
                <a:gd name="T20" fmla="*/ 45 w 313"/>
                <a:gd name="T21" fmla="*/ 119 h 501"/>
                <a:gd name="T22" fmla="*/ 39 w 313"/>
                <a:gd name="T23" fmla="*/ 119 h 501"/>
                <a:gd name="T24" fmla="*/ 35 w 313"/>
                <a:gd name="T25" fmla="*/ 119 h 501"/>
                <a:gd name="T26" fmla="*/ 31 w 313"/>
                <a:gd name="T27" fmla="*/ 119 h 501"/>
                <a:gd name="T28" fmla="*/ 29 w 313"/>
                <a:gd name="T29" fmla="*/ 119 h 501"/>
                <a:gd name="T30" fmla="*/ 28 w 313"/>
                <a:gd name="T31" fmla="*/ 119 h 501"/>
                <a:gd name="T32" fmla="*/ 28 w 313"/>
                <a:gd name="T33" fmla="*/ 251 h 501"/>
                <a:gd name="T34" fmla="*/ 11 w 313"/>
                <a:gd name="T35" fmla="*/ 251 h 501"/>
                <a:gd name="T36" fmla="*/ 11 w 313"/>
                <a:gd name="T37" fmla="*/ 250 h 501"/>
                <a:gd name="T38" fmla="*/ 0 w 313"/>
                <a:gd name="T39" fmla="*/ 250 h 501"/>
                <a:gd name="T40" fmla="*/ 0 w 313"/>
                <a:gd name="T41" fmla="*/ 138 h 501"/>
                <a:gd name="T42" fmla="*/ 20 w 313"/>
                <a:gd name="T43" fmla="*/ 138 h 501"/>
                <a:gd name="T44" fmla="*/ 20 w 313"/>
                <a:gd name="T45" fmla="*/ 0 h 501"/>
                <a:gd name="T46" fmla="*/ 157 w 313"/>
                <a:gd name="T47" fmla="*/ 0 h 501"/>
                <a:gd name="T48" fmla="*/ 157 w 313"/>
                <a:gd name="T49" fmla="*/ 118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3" h="501">
                  <a:moveTo>
                    <a:pt x="313" y="236"/>
                  </a:moveTo>
                  <a:lnTo>
                    <a:pt x="310" y="236"/>
                  </a:lnTo>
                  <a:lnTo>
                    <a:pt x="308" y="236"/>
                  </a:lnTo>
                  <a:lnTo>
                    <a:pt x="304" y="236"/>
                  </a:lnTo>
                  <a:lnTo>
                    <a:pt x="302" y="236"/>
                  </a:lnTo>
                  <a:lnTo>
                    <a:pt x="226" y="53"/>
                  </a:lnTo>
                  <a:lnTo>
                    <a:pt x="53" y="53"/>
                  </a:lnTo>
                  <a:lnTo>
                    <a:pt x="124" y="237"/>
                  </a:lnTo>
                  <a:lnTo>
                    <a:pt x="112" y="237"/>
                  </a:lnTo>
                  <a:lnTo>
                    <a:pt x="100" y="237"/>
                  </a:lnTo>
                  <a:lnTo>
                    <a:pt x="89" y="237"/>
                  </a:lnTo>
                  <a:lnTo>
                    <a:pt x="78" y="237"/>
                  </a:lnTo>
                  <a:lnTo>
                    <a:pt x="69" y="238"/>
                  </a:lnTo>
                  <a:lnTo>
                    <a:pt x="62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501"/>
                  </a:lnTo>
                  <a:lnTo>
                    <a:pt x="22" y="501"/>
                  </a:lnTo>
                  <a:lnTo>
                    <a:pt x="22" y="500"/>
                  </a:lnTo>
                  <a:lnTo>
                    <a:pt x="0" y="500"/>
                  </a:lnTo>
                  <a:lnTo>
                    <a:pt x="0" y="276"/>
                  </a:lnTo>
                  <a:lnTo>
                    <a:pt x="39" y="276"/>
                  </a:lnTo>
                  <a:lnTo>
                    <a:pt x="39" y="0"/>
                  </a:lnTo>
                  <a:lnTo>
                    <a:pt x="313" y="0"/>
                  </a:lnTo>
                  <a:lnTo>
                    <a:pt x="313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Freeform 46"/>
            <p:cNvSpPr>
              <a:spLocks/>
            </p:cNvSpPr>
            <p:nvPr/>
          </p:nvSpPr>
          <p:spPr bwMode="auto">
            <a:xfrm>
              <a:off x="1472" y="3203"/>
              <a:ext cx="55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3 h 110"/>
                <a:gd name="T4" fmla="*/ 2 w 110"/>
                <a:gd name="T5" fmla="*/ 17 h 110"/>
                <a:gd name="T6" fmla="*/ 5 w 110"/>
                <a:gd name="T7" fmla="*/ 12 h 110"/>
                <a:gd name="T8" fmla="*/ 9 w 110"/>
                <a:gd name="T9" fmla="*/ 8 h 110"/>
                <a:gd name="T10" fmla="*/ 11 w 110"/>
                <a:gd name="T11" fmla="*/ 6 h 110"/>
                <a:gd name="T12" fmla="*/ 13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3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1 w 110"/>
                <a:gd name="T35" fmla="*/ 4 h 110"/>
                <a:gd name="T36" fmla="*/ 43 w 110"/>
                <a:gd name="T37" fmla="*/ 5 h 110"/>
                <a:gd name="T38" fmla="*/ 45 w 110"/>
                <a:gd name="T39" fmla="*/ 6 h 110"/>
                <a:gd name="T40" fmla="*/ 47 w 110"/>
                <a:gd name="T41" fmla="*/ 8 h 110"/>
                <a:gd name="T42" fmla="*/ 51 w 110"/>
                <a:gd name="T43" fmla="*/ 12 h 110"/>
                <a:gd name="T44" fmla="*/ 53 w 110"/>
                <a:gd name="T45" fmla="*/ 17 h 110"/>
                <a:gd name="T46" fmla="*/ 55 w 110"/>
                <a:gd name="T47" fmla="*/ 23 h 110"/>
                <a:gd name="T48" fmla="*/ 55 w 110"/>
                <a:gd name="T49" fmla="*/ 28 h 110"/>
                <a:gd name="T50" fmla="*/ 55 w 110"/>
                <a:gd name="T51" fmla="*/ 34 h 110"/>
                <a:gd name="T52" fmla="*/ 53 w 110"/>
                <a:gd name="T53" fmla="*/ 38 h 110"/>
                <a:gd name="T54" fmla="*/ 51 w 110"/>
                <a:gd name="T55" fmla="*/ 43 h 110"/>
                <a:gd name="T56" fmla="*/ 47 w 110"/>
                <a:gd name="T57" fmla="*/ 47 h 110"/>
                <a:gd name="T58" fmla="*/ 45 w 110"/>
                <a:gd name="T59" fmla="*/ 49 h 110"/>
                <a:gd name="T60" fmla="*/ 43 w 110"/>
                <a:gd name="T61" fmla="*/ 51 h 110"/>
                <a:gd name="T62" fmla="*/ 41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9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4"/>
                  </a:lnTo>
                  <a:lnTo>
                    <a:pt x="109" y="45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Freeform 47"/>
            <p:cNvSpPr>
              <a:spLocks/>
            </p:cNvSpPr>
            <p:nvPr/>
          </p:nvSpPr>
          <p:spPr bwMode="auto">
            <a:xfrm>
              <a:off x="1355" y="3016"/>
              <a:ext cx="415" cy="207"/>
            </a:xfrm>
            <a:custGeom>
              <a:avLst/>
              <a:gdLst>
                <a:gd name="T0" fmla="*/ 56 w 830"/>
                <a:gd name="T1" fmla="*/ 167 h 415"/>
                <a:gd name="T2" fmla="*/ 67 w 830"/>
                <a:gd name="T3" fmla="*/ 1 h 415"/>
                <a:gd name="T4" fmla="*/ 90 w 830"/>
                <a:gd name="T5" fmla="*/ 0 h 415"/>
                <a:gd name="T6" fmla="*/ 114 w 830"/>
                <a:gd name="T7" fmla="*/ 0 h 415"/>
                <a:gd name="T8" fmla="*/ 138 w 830"/>
                <a:gd name="T9" fmla="*/ 0 h 415"/>
                <a:gd name="T10" fmla="*/ 159 w 830"/>
                <a:gd name="T11" fmla="*/ 0 h 415"/>
                <a:gd name="T12" fmla="*/ 178 w 830"/>
                <a:gd name="T13" fmla="*/ 0 h 415"/>
                <a:gd name="T14" fmla="*/ 193 w 830"/>
                <a:gd name="T15" fmla="*/ 0 h 415"/>
                <a:gd name="T16" fmla="*/ 202 w 830"/>
                <a:gd name="T17" fmla="*/ 1 h 415"/>
                <a:gd name="T18" fmla="*/ 207 w 830"/>
                <a:gd name="T19" fmla="*/ 2 h 415"/>
                <a:gd name="T20" fmla="*/ 212 w 830"/>
                <a:gd name="T21" fmla="*/ 5 h 415"/>
                <a:gd name="T22" fmla="*/ 217 w 830"/>
                <a:gd name="T23" fmla="*/ 10 h 415"/>
                <a:gd name="T24" fmla="*/ 223 w 830"/>
                <a:gd name="T25" fmla="*/ 16 h 415"/>
                <a:gd name="T26" fmla="*/ 159 w 830"/>
                <a:gd name="T27" fmla="*/ 20 h 415"/>
                <a:gd name="T28" fmla="*/ 357 w 830"/>
                <a:gd name="T29" fmla="*/ 61 h 415"/>
                <a:gd name="T30" fmla="*/ 377 w 830"/>
                <a:gd name="T31" fmla="*/ 129 h 415"/>
                <a:gd name="T32" fmla="*/ 380 w 830"/>
                <a:gd name="T33" fmla="*/ 129 h 415"/>
                <a:gd name="T34" fmla="*/ 388 w 830"/>
                <a:gd name="T35" fmla="*/ 130 h 415"/>
                <a:gd name="T36" fmla="*/ 398 w 830"/>
                <a:gd name="T37" fmla="*/ 134 h 415"/>
                <a:gd name="T38" fmla="*/ 407 w 830"/>
                <a:gd name="T39" fmla="*/ 142 h 415"/>
                <a:gd name="T40" fmla="*/ 409 w 830"/>
                <a:gd name="T41" fmla="*/ 144 h 415"/>
                <a:gd name="T42" fmla="*/ 410 w 830"/>
                <a:gd name="T43" fmla="*/ 146 h 415"/>
                <a:gd name="T44" fmla="*/ 370 w 830"/>
                <a:gd name="T45" fmla="*/ 166 h 415"/>
                <a:gd name="T46" fmla="*/ 415 w 830"/>
                <a:gd name="T47" fmla="*/ 176 h 415"/>
                <a:gd name="T48" fmla="*/ 415 w 830"/>
                <a:gd name="T49" fmla="*/ 198 h 415"/>
                <a:gd name="T50" fmla="*/ 192 w 830"/>
                <a:gd name="T51" fmla="*/ 207 h 415"/>
                <a:gd name="T52" fmla="*/ 186 w 830"/>
                <a:gd name="T53" fmla="*/ 192 h 415"/>
                <a:gd name="T54" fmla="*/ 176 w 830"/>
                <a:gd name="T55" fmla="*/ 179 h 415"/>
                <a:gd name="T56" fmla="*/ 161 w 830"/>
                <a:gd name="T57" fmla="*/ 170 h 415"/>
                <a:gd name="T58" fmla="*/ 145 w 830"/>
                <a:gd name="T59" fmla="*/ 168 h 415"/>
                <a:gd name="T60" fmla="*/ 136 w 830"/>
                <a:gd name="T61" fmla="*/ 168 h 415"/>
                <a:gd name="T62" fmla="*/ 127 w 830"/>
                <a:gd name="T63" fmla="*/ 171 h 415"/>
                <a:gd name="T64" fmla="*/ 119 w 830"/>
                <a:gd name="T65" fmla="*/ 175 h 415"/>
                <a:gd name="T66" fmla="*/ 111 w 830"/>
                <a:gd name="T67" fmla="*/ 181 h 415"/>
                <a:gd name="T68" fmla="*/ 105 w 830"/>
                <a:gd name="T69" fmla="*/ 189 h 415"/>
                <a:gd name="T70" fmla="*/ 100 w 830"/>
                <a:gd name="T71" fmla="*/ 199 h 415"/>
                <a:gd name="T72" fmla="*/ 89 w 830"/>
                <a:gd name="T73" fmla="*/ 183 h 415"/>
                <a:gd name="T74" fmla="*/ 95 w 830"/>
                <a:gd name="T75" fmla="*/ 153 h 415"/>
                <a:gd name="T76" fmla="*/ 107 w 830"/>
                <a:gd name="T77" fmla="*/ 139 h 415"/>
                <a:gd name="T78" fmla="*/ 122 w 830"/>
                <a:gd name="T79" fmla="*/ 134 h 415"/>
                <a:gd name="T80" fmla="*/ 135 w 830"/>
                <a:gd name="T81" fmla="*/ 133 h 415"/>
                <a:gd name="T82" fmla="*/ 144 w 830"/>
                <a:gd name="T83" fmla="*/ 133 h 415"/>
                <a:gd name="T84" fmla="*/ 145 w 830"/>
                <a:gd name="T85" fmla="*/ 133 h 415"/>
                <a:gd name="T86" fmla="*/ 250 w 830"/>
                <a:gd name="T87" fmla="*/ 133 h 415"/>
                <a:gd name="T88" fmla="*/ 146 w 830"/>
                <a:gd name="T89" fmla="*/ 114 h 415"/>
                <a:gd name="T90" fmla="*/ 138 w 830"/>
                <a:gd name="T91" fmla="*/ 113 h 415"/>
                <a:gd name="T92" fmla="*/ 123 w 830"/>
                <a:gd name="T93" fmla="*/ 115 h 415"/>
                <a:gd name="T94" fmla="*/ 106 w 830"/>
                <a:gd name="T95" fmla="*/ 119 h 415"/>
                <a:gd name="T96" fmla="*/ 88 w 830"/>
                <a:gd name="T97" fmla="*/ 128 h 415"/>
                <a:gd name="T98" fmla="*/ 77 w 830"/>
                <a:gd name="T99" fmla="*/ 143 h 415"/>
                <a:gd name="T100" fmla="*/ 72 w 830"/>
                <a:gd name="T101" fmla="*/ 162 h 415"/>
                <a:gd name="T102" fmla="*/ 69 w 830"/>
                <a:gd name="T103" fmla="*/ 182 h 415"/>
                <a:gd name="T104" fmla="*/ 69 w 830"/>
                <a:gd name="T105" fmla="*/ 199 h 415"/>
                <a:gd name="T106" fmla="*/ 29 w 830"/>
                <a:gd name="T107" fmla="*/ 193 h 415"/>
                <a:gd name="T108" fmla="*/ 23 w 830"/>
                <a:gd name="T109" fmla="*/ 184 h 415"/>
                <a:gd name="T110" fmla="*/ 15 w 830"/>
                <a:gd name="T111" fmla="*/ 176 h 415"/>
                <a:gd name="T112" fmla="*/ 5 w 830"/>
                <a:gd name="T113" fmla="*/ 169 h 4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415">
                  <a:moveTo>
                    <a:pt x="0" y="334"/>
                  </a:moveTo>
                  <a:lnTo>
                    <a:pt x="112" y="334"/>
                  </a:lnTo>
                  <a:lnTo>
                    <a:pt x="112" y="2"/>
                  </a:lnTo>
                  <a:lnTo>
                    <a:pt x="134" y="2"/>
                  </a:lnTo>
                  <a:lnTo>
                    <a:pt x="157" y="2"/>
                  </a:lnTo>
                  <a:lnTo>
                    <a:pt x="180" y="0"/>
                  </a:lnTo>
                  <a:lnTo>
                    <a:pt x="204" y="0"/>
                  </a:lnTo>
                  <a:lnTo>
                    <a:pt x="228" y="0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7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5" y="0"/>
                  </a:lnTo>
                  <a:lnTo>
                    <a:pt x="396" y="0"/>
                  </a:lnTo>
                  <a:lnTo>
                    <a:pt x="404" y="2"/>
                  </a:lnTo>
                  <a:lnTo>
                    <a:pt x="409" y="2"/>
                  </a:lnTo>
                  <a:lnTo>
                    <a:pt x="413" y="4"/>
                  </a:lnTo>
                  <a:lnTo>
                    <a:pt x="418" y="6"/>
                  </a:lnTo>
                  <a:lnTo>
                    <a:pt x="423" y="10"/>
                  </a:lnTo>
                  <a:lnTo>
                    <a:pt x="428" y="14"/>
                  </a:lnTo>
                  <a:lnTo>
                    <a:pt x="434" y="20"/>
                  </a:lnTo>
                  <a:lnTo>
                    <a:pt x="440" y="26"/>
                  </a:lnTo>
                  <a:lnTo>
                    <a:pt x="446" y="33"/>
                  </a:lnTo>
                  <a:lnTo>
                    <a:pt x="451" y="40"/>
                  </a:lnTo>
                  <a:lnTo>
                    <a:pt x="318" y="40"/>
                  </a:lnTo>
                  <a:lnTo>
                    <a:pt x="360" y="123"/>
                  </a:lnTo>
                  <a:lnTo>
                    <a:pt x="714" y="123"/>
                  </a:lnTo>
                  <a:lnTo>
                    <a:pt x="734" y="262"/>
                  </a:lnTo>
                  <a:lnTo>
                    <a:pt x="753" y="258"/>
                  </a:lnTo>
                  <a:lnTo>
                    <a:pt x="756" y="258"/>
                  </a:lnTo>
                  <a:lnTo>
                    <a:pt x="760" y="258"/>
                  </a:lnTo>
                  <a:lnTo>
                    <a:pt x="767" y="258"/>
                  </a:lnTo>
                  <a:lnTo>
                    <a:pt x="775" y="260"/>
                  </a:lnTo>
                  <a:lnTo>
                    <a:pt x="786" y="263"/>
                  </a:lnTo>
                  <a:lnTo>
                    <a:pt x="795" y="268"/>
                  </a:lnTo>
                  <a:lnTo>
                    <a:pt x="805" y="275"/>
                  </a:lnTo>
                  <a:lnTo>
                    <a:pt x="814" y="284"/>
                  </a:lnTo>
                  <a:lnTo>
                    <a:pt x="815" y="286"/>
                  </a:lnTo>
                  <a:lnTo>
                    <a:pt x="817" y="288"/>
                  </a:lnTo>
                  <a:lnTo>
                    <a:pt x="818" y="291"/>
                  </a:lnTo>
                  <a:lnTo>
                    <a:pt x="819" y="293"/>
                  </a:lnTo>
                  <a:lnTo>
                    <a:pt x="739" y="293"/>
                  </a:lnTo>
                  <a:lnTo>
                    <a:pt x="739" y="332"/>
                  </a:lnTo>
                  <a:lnTo>
                    <a:pt x="828" y="332"/>
                  </a:lnTo>
                  <a:lnTo>
                    <a:pt x="830" y="353"/>
                  </a:lnTo>
                  <a:lnTo>
                    <a:pt x="830" y="374"/>
                  </a:lnTo>
                  <a:lnTo>
                    <a:pt x="830" y="396"/>
                  </a:lnTo>
                  <a:lnTo>
                    <a:pt x="829" y="415"/>
                  </a:lnTo>
                  <a:lnTo>
                    <a:pt x="384" y="415"/>
                  </a:lnTo>
                  <a:lnTo>
                    <a:pt x="379" y="399"/>
                  </a:lnTo>
                  <a:lnTo>
                    <a:pt x="372" y="384"/>
                  </a:lnTo>
                  <a:lnTo>
                    <a:pt x="363" y="370"/>
                  </a:lnTo>
                  <a:lnTo>
                    <a:pt x="351" y="359"/>
                  </a:lnTo>
                  <a:lnTo>
                    <a:pt x="337" y="349"/>
                  </a:lnTo>
                  <a:lnTo>
                    <a:pt x="322" y="341"/>
                  </a:lnTo>
                  <a:lnTo>
                    <a:pt x="306" y="337"/>
                  </a:lnTo>
                  <a:lnTo>
                    <a:pt x="289" y="336"/>
                  </a:lnTo>
                  <a:lnTo>
                    <a:pt x="280" y="336"/>
                  </a:lnTo>
                  <a:lnTo>
                    <a:pt x="271" y="337"/>
                  </a:lnTo>
                  <a:lnTo>
                    <a:pt x="261" y="339"/>
                  </a:lnTo>
                  <a:lnTo>
                    <a:pt x="253" y="343"/>
                  </a:lnTo>
                  <a:lnTo>
                    <a:pt x="245" y="346"/>
                  </a:lnTo>
                  <a:lnTo>
                    <a:pt x="237" y="351"/>
                  </a:lnTo>
                  <a:lnTo>
                    <a:pt x="229" y="356"/>
                  </a:lnTo>
                  <a:lnTo>
                    <a:pt x="222" y="363"/>
                  </a:lnTo>
                  <a:lnTo>
                    <a:pt x="215" y="371"/>
                  </a:lnTo>
                  <a:lnTo>
                    <a:pt x="210" y="379"/>
                  </a:lnTo>
                  <a:lnTo>
                    <a:pt x="204" y="389"/>
                  </a:lnTo>
                  <a:lnTo>
                    <a:pt x="200" y="398"/>
                  </a:lnTo>
                  <a:lnTo>
                    <a:pt x="176" y="398"/>
                  </a:lnTo>
                  <a:lnTo>
                    <a:pt x="177" y="366"/>
                  </a:lnTo>
                  <a:lnTo>
                    <a:pt x="182" y="333"/>
                  </a:lnTo>
                  <a:lnTo>
                    <a:pt x="189" y="306"/>
                  </a:lnTo>
                  <a:lnTo>
                    <a:pt x="201" y="287"/>
                  </a:lnTo>
                  <a:lnTo>
                    <a:pt x="214" y="279"/>
                  </a:lnTo>
                  <a:lnTo>
                    <a:pt x="229" y="272"/>
                  </a:lnTo>
                  <a:lnTo>
                    <a:pt x="243" y="269"/>
                  </a:lnTo>
                  <a:lnTo>
                    <a:pt x="257" y="267"/>
                  </a:lnTo>
                  <a:lnTo>
                    <a:pt x="269" y="267"/>
                  </a:lnTo>
                  <a:lnTo>
                    <a:pt x="280" y="267"/>
                  </a:lnTo>
                  <a:lnTo>
                    <a:pt x="287" y="267"/>
                  </a:lnTo>
                  <a:lnTo>
                    <a:pt x="289" y="267"/>
                  </a:lnTo>
                  <a:lnTo>
                    <a:pt x="290" y="267"/>
                  </a:lnTo>
                  <a:lnTo>
                    <a:pt x="291" y="267"/>
                  </a:lnTo>
                  <a:lnTo>
                    <a:pt x="500" y="267"/>
                  </a:lnTo>
                  <a:lnTo>
                    <a:pt x="500" y="229"/>
                  </a:lnTo>
                  <a:lnTo>
                    <a:pt x="292" y="229"/>
                  </a:lnTo>
                  <a:lnTo>
                    <a:pt x="287" y="229"/>
                  </a:lnTo>
                  <a:lnTo>
                    <a:pt x="276" y="227"/>
                  </a:lnTo>
                  <a:lnTo>
                    <a:pt x="263" y="229"/>
                  </a:lnTo>
                  <a:lnTo>
                    <a:pt x="246" y="230"/>
                  </a:lnTo>
                  <a:lnTo>
                    <a:pt x="229" y="232"/>
                  </a:lnTo>
                  <a:lnTo>
                    <a:pt x="211" y="238"/>
                  </a:lnTo>
                  <a:lnTo>
                    <a:pt x="193" y="246"/>
                  </a:lnTo>
                  <a:lnTo>
                    <a:pt x="176" y="256"/>
                  </a:lnTo>
                  <a:lnTo>
                    <a:pt x="165" y="269"/>
                  </a:lnTo>
                  <a:lnTo>
                    <a:pt x="154" y="286"/>
                  </a:lnTo>
                  <a:lnTo>
                    <a:pt x="147" y="305"/>
                  </a:lnTo>
                  <a:lnTo>
                    <a:pt x="143" y="324"/>
                  </a:lnTo>
                  <a:lnTo>
                    <a:pt x="139" y="344"/>
                  </a:lnTo>
                  <a:lnTo>
                    <a:pt x="138" y="364"/>
                  </a:lnTo>
                  <a:lnTo>
                    <a:pt x="137" y="382"/>
                  </a:lnTo>
                  <a:lnTo>
                    <a:pt x="137" y="398"/>
                  </a:lnTo>
                  <a:lnTo>
                    <a:pt x="61" y="398"/>
                  </a:lnTo>
                  <a:lnTo>
                    <a:pt x="57" y="387"/>
                  </a:lnTo>
                  <a:lnTo>
                    <a:pt x="52" y="377"/>
                  </a:lnTo>
                  <a:lnTo>
                    <a:pt x="46" y="368"/>
                  </a:lnTo>
                  <a:lnTo>
                    <a:pt x="39" y="359"/>
                  </a:lnTo>
                  <a:lnTo>
                    <a:pt x="30" y="352"/>
                  </a:lnTo>
                  <a:lnTo>
                    <a:pt x="21" y="345"/>
                  </a:lnTo>
                  <a:lnTo>
                    <a:pt x="10" y="339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Freeform 48"/>
            <p:cNvSpPr>
              <a:spLocks/>
            </p:cNvSpPr>
            <p:nvPr/>
          </p:nvSpPr>
          <p:spPr bwMode="auto">
            <a:xfrm>
              <a:off x="1312" y="3200"/>
              <a:ext cx="56" cy="55"/>
            </a:xfrm>
            <a:custGeom>
              <a:avLst/>
              <a:gdLst>
                <a:gd name="T0" fmla="*/ 28 w 110"/>
                <a:gd name="T1" fmla="*/ 0 h 111"/>
                <a:gd name="T2" fmla="*/ 31 w 110"/>
                <a:gd name="T3" fmla="*/ 0 h 111"/>
                <a:gd name="T4" fmla="*/ 34 w 110"/>
                <a:gd name="T5" fmla="*/ 0 h 111"/>
                <a:gd name="T6" fmla="*/ 36 w 110"/>
                <a:gd name="T7" fmla="*/ 1 h 111"/>
                <a:gd name="T8" fmla="*/ 39 w 110"/>
                <a:gd name="T9" fmla="*/ 2 h 111"/>
                <a:gd name="T10" fmla="*/ 41 w 110"/>
                <a:gd name="T11" fmla="*/ 3 h 111"/>
                <a:gd name="T12" fmla="*/ 44 w 110"/>
                <a:gd name="T13" fmla="*/ 4 h 111"/>
                <a:gd name="T14" fmla="*/ 46 w 110"/>
                <a:gd name="T15" fmla="*/ 6 h 111"/>
                <a:gd name="T16" fmla="*/ 48 w 110"/>
                <a:gd name="T17" fmla="*/ 8 h 111"/>
                <a:gd name="T18" fmla="*/ 51 w 110"/>
                <a:gd name="T19" fmla="*/ 12 h 111"/>
                <a:gd name="T20" fmla="*/ 54 w 110"/>
                <a:gd name="T21" fmla="*/ 16 h 111"/>
                <a:gd name="T22" fmla="*/ 55 w 110"/>
                <a:gd name="T23" fmla="*/ 22 h 111"/>
                <a:gd name="T24" fmla="*/ 56 w 110"/>
                <a:gd name="T25" fmla="*/ 27 h 111"/>
                <a:gd name="T26" fmla="*/ 55 w 110"/>
                <a:gd name="T27" fmla="*/ 33 h 111"/>
                <a:gd name="T28" fmla="*/ 54 w 110"/>
                <a:gd name="T29" fmla="*/ 38 h 111"/>
                <a:gd name="T30" fmla="*/ 51 w 110"/>
                <a:gd name="T31" fmla="*/ 43 h 111"/>
                <a:gd name="T32" fmla="*/ 48 w 110"/>
                <a:gd name="T33" fmla="*/ 47 h 111"/>
                <a:gd name="T34" fmla="*/ 46 w 110"/>
                <a:gd name="T35" fmla="*/ 49 h 111"/>
                <a:gd name="T36" fmla="*/ 44 w 110"/>
                <a:gd name="T37" fmla="*/ 50 h 111"/>
                <a:gd name="T38" fmla="*/ 41 w 110"/>
                <a:gd name="T39" fmla="*/ 52 h 111"/>
                <a:gd name="T40" fmla="*/ 39 w 110"/>
                <a:gd name="T41" fmla="*/ 53 h 111"/>
                <a:gd name="T42" fmla="*/ 36 w 110"/>
                <a:gd name="T43" fmla="*/ 54 h 111"/>
                <a:gd name="T44" fmla="*/ 34 w 110"/>
                <a:gd name="T45" fmla="*/ 54 h 111"/>
                <a:gd name="T46" fmla="*/ 31 w 110"/>
                <a:gd name="T47" fmla="*/ 55 h 111"/>
                <a:gd name="T48" fmla="*/ 28 w 110"/>
                <a:gd name="T49" fmla="*/ 55 h 111"/>
                <a:gd name="T50" fmla="*/ 22 w 110"/>
                <a:gd name="T51" fmla="*/ 54 h 111"/>
                <a:gd name="T52" fmla="*/ 17 w 110"/>
                <a:gd name="T53" fmla="*/ 53 h 111"/>
                <a:gd name="T54" fmla="*/ 12 w 110"/>
                <a:gd name="T55" fmla="*/ 50 h 111"/>
                <a:gd name="T56" fmla="*/ 8 w 110"/>
                <a:gd name="T57" fmla="*/ 47 h 111"/>
                <a:gd name="T58" fmla="*/ 5 w 110"/>
                <a:gd name="T59" fmla="*/ 43 h 111"/>
                <a:gd name="T60" fmla="*/ 2 w 110"/>
                <a:gd name="T61" fmla="*/ 38 h 111"/>
                <a:gd name="T62" fmla="*/ 1 w 110"/>
                <a:gd name="T63" fmla="*/ 33 h 111"/>
                <a:gd name="T64" fmla="*/ 0 w 110"/>
                <a:gd name="T65" fmla="*/ 27 h 111"/>
                <a:gd name="T66" fmla="*/ 1 w 110"/>
                <a:gd name="T67" fmla="*/ 22 h 111"/>
                <a:gd name="T68" fmla="*/ 2 w 110"/>
                <a:gd name="T69" fmla="*/ 16 h 111"/>
                <a:gd name="T70" fmla="*/ 5 w 110"/>
                <a:gd name="T71" fmla="*/ 12 h 111"/>
                <a:gd name="T72" fmla="*/ 8 w 110"/>
                <a:gd name="T73" fmla="*/ 8 h 111"/>
                <a:gd name="T74" fmla="*/ 10 w 110"/>
                <a:gd name="T75" fmla="*/ 6 h 111"/>
                <a:gd name="T76" fmla="*/ 12 w 110"/>
                <a:gd name="T77" fmla="*/ 4 h 111"/>
                <a:gd name="T78" fmla="*/ 14 w 110"/>
                <a:gd name="T79" fmla="*/ 3 h 111"/>
                <a:gd name="T80" fmla="*/ 17 w 110"/>
                <a:gd name="T81" fmla="*/ 2 h 111"/>
                <a:gd name="T82" fmla="*/ 20 w 110"/>
                <a:gd name="T83" fmla="*/ 1 h 111"/>
                <a:gd name="T84" fmla="*/ 22 w 110"/>
                <a:gd name="T85" fmla="*/ 0 h 111"/>
                <a:gd name="T86" fmla="*/ 25 w 110"/>
                <a:gd name="T87" fmla="*/ 0 h 111"/>
                <a:gd name="T88" fmla="*/ 28 w 110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lnTo>
                    <a:pt x="61" y="0"/>
                  </a:lnTo>
                  <a:lnTo>
                    <a:pt x="66" y="1"/>
                  </a:lnTo>
                  <a:lnTo>
                    <a:pt x="71" y="2"/>
                  </a:lnTo>
                  <a:lnTo>
                    <a:pt x="77" y="5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5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4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6" y="109"/>
                  </a:lnTo>
                  <a:lnTo>
                    <a:pt x="61" y="111"/>
                  </a:lnTo>
                  <a:lnTo>
                    <a:pt x="55" y="111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4" y="5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Freeform 49"/>
            <p:cNvSpPr>
              <a:spLocks/>
            </p:cNvSpPr>
            <p:nvPr/>
          </p:nvSpPr>
          <p:spPr bwMode="auto">
            <a:xfrm>
              <a:off x="659" y="2877"/>
              <a:ext cx="703" cy="251"/>
            </a:xfrm>
            <a:custGeom>
              <a:avLst/>
              <a:gdLst>
                <a:gd name="T0" fmla="*/ 0 w 1407"/>
                <a:gd name="T1" fmla="*/ 0 h 501"/>
                <a:gd name="T2" fmla="*/ 703 w 1407"/>
                <a:gd name="T3" fmla="*/ 0 h 501"/>
                <a:gd name="T4" fmla="*/ 703 w 1407"/>
                <a:gd name="T5" fmla="*/ 118 h 501"/>
                <a:gd name="T6" fmla="*/ 684 w 1407"/>
                <a:gd name="T7" fmla="*/ 118 h 501"/>
                <a:gd name="T8" fmla="*/ 684 w 1407"/>
                <a:gd name="T9" fmla="*/ 250 h 501"/>
                <a:gd name="T10" fmla="*/ 670 w 1407"/>
                <a:gd name="T11" fmla="*/ 250 h 501"/>
                <a:gd name="T12" fmla="*/ 670 w 1407"/>
                <a:gd name="T13" fmla="*/ 14 h 501"/>
                <a:gd name="T14" fmla="*/ 28 w 1407"/>
                <a:gd name="T15" fmla="*/ 14 h 501"/>
                <a:gd name="T16" fmla="*/ 28 w 1407"/>
                <a:gd name="T17" fmla="*/ 34 h 501"/>
                <a:gd name="T18" fmla="*/ 650 w 1407"/>
                <a:gd name="T19" fmla="*/ 34 h 501"/>
                <a:gd name="T20" fmla="*/ 650 w 1407"/>
                <a:gd name="T21" fmla="*/ 250 h 501"/>
                <a:gd name="T22" fmla="*/ 647 w 1407"/>
                <a:gd name="T23" fmla="*/ 250 h 501"/>
                <a:gd name="T24" fmla="*/ 647 w 1407"/>
                <a:gd name="T25" fmla="*/ 251 h 501"/>
                <a:gd name="T26" fmla="*/ 0 w 1407"/>
                <a:gd name="T27" fmla="*/ 251 h 501"/>
                <a:gd name="T28" fmla="*/ 0 w 1407"/>
                <a:gd name="T29" fmla="*/ 0 h 5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7" h="501">
                  <a:moveTo>
                    <a:pt x="0" y="0"/>
                  </a:moveTo>
                  <a:lnTo>
                    <a:pt x="1407" y="0"/>
                  </a:lnTo>
                  <a:lnTo>
                    <a:pt x="1407" y="236"/>
                  </a:lnTo>
                  <a:lnTo>
                    <a:pt x="1369" y="236"/>
                  </a:lnTo>
                  <a:lnTo>
                    <a:pt x="1369" y="500"/>
                  </a:lnTo>
                  <a:lnTo>
                    <a:pt x="1341" y="500"/>
                  </a:lnTo>
                  <a:lnTo>
                    <a:pt x="1341" y="28"/>
                  </a:lnTo>
                  <a:lnTo>
                    <a:pt x="56" y="28"/>
                  </a:lnTo>
                  <a:lnTo>
                    <a:pt x="56" y="67"/>
                  </a:lnTo>
                  <a:lnTo>
                    <a:pt x="1301" y="67"/>
                  </a:lnTo>
                  <a:lnTo>
                    <a:pt x="1301" y="500"/>
                  </a:lnTo>
                  <a:lnTo>
                    <a:pt x="1294" y="500"/>
                  </a:lnTo>
                  <a:lnTo>
                    <a:pt x="1294" y="501"/>
                  </a:lnTo>
                  <a:lnTo>
                    <a:pt x="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Freeform 50"/>
            <p:cNvSpPr>
              <a:spLocks/>
            </p:cNvSpPr>
            <p:nvPr/>
          </p:nvSpPr>
          <p:spPr bwMode="auto">
            <a:xfrm>
              <a:off x="812" y="3199"/>
              <a:ext cx="55" cy="55"/>
            </a:xfrm>
            <a:custGeom>
              <a:avLst/>
              <a:gdLst>
                <a:gd name="T0" fmla="*/ 0 w 109"/>
                <a:gd name="T1" fmla="*/ 28 h 110"/>
                <a:gd name="T2" fmla="*/ 1 w 109"/>
                <a:gd name="T3" fmla="*/ 22 h 110"/>
                <a:gd name="T4" fmla="*/ 2 w 109"/>
                <a:gd name="T5" fmla="*/ 17 h 110"/>
                <a:gd name="T6" fmla="*/ 5 w 109"/>
                <a:gd name="T7" fmla="*/ 12 h 110"/>
                <a:gd name="T8" fmla="*/ 8 w 109"/>
                <a:gd name="T9" fmla="*/ 8 h 110"/>
                <a:gd name="T10" fmla="*/ 10 w 109"/>
                <a:gd name="T11" fmla="*/ 6 h 110"/>
                <a:gd name="T12" fmla="*/ 12 w 109"/>
                <a:gd name="T13" fmla="*/ 5 h 110"/>
                <a:gd name="T14" fmla="*/ 14 w 109"/>
                <a:gd name="T15" fmla="*/ 4 h 110"/>
                <a:gd name="T16" fmla="*/ 17 w 109"/>
                <a:gd name="T17" fmla="*/ 2 h 110"/>
                <a:gd name="T18" fmla="*/ 20 w 109"/>
                <a:gd name="T19" fmla="*/ 1 h 110"/>
                <a:gd name="T20" fmla="*/ 22 w 109"/>
                <a:gd name="T21" fmla="*/ 1 h 110"/>
                <a:gd name="T22" fmla="*/ 25 w 109"/>
                <a:gd name="T23" fmla="*/ 0 h 110"/>
                <a:gd name="T24" fmla="*/ 27 w 109"/>
                <a:gd name="T25" fmla="*/ 0 h 110"/>
                <a:gd name="T26" fmla="*/ 30 w 109"/>
                <a:gd name="T27" fmla="*/ 0 h 110"/>
                <a:gd name="T28" fmla="*/ 33 w 109"/>
                <a:gd name="T29" fmla="*/ 1 h 110"/>
                <a:gd name="T30" fmla="*/ 35 w 109"/>
                <a:gd name="T31" fmla="*/ 1 h 110"/>
                <a:gd name="T32" fmla="*/ 38 w 109"/>
                <a:gd name="T33" fmla="*/ 2 h 110"/>
                <a:gd name="T34" fmla="*/ 40 w 109"/>
                <a:gd name="T35" fmla="*/ 4 h 110"/>
                <a:gd name="T36" fmla="*/ 43 w 109"/>
                <a:gd name="T37" fmla="*/ 5 h 110"/>
                <a:gd name="T38" fmla="*/ 44 w 109"/>
                <a:gd name="T39" fmla="*/ 6 h 110"/>
                <a:gd name="T40" fmla="*/ 47 w 109"/>
                <a:gd name="T41" fmla="*/ 8 h 110"/>
                <a:gd name="T42" fmla="*/ 50 w 109"/>
                <a:gd name="T43" fmla="*/ 12 h 110"/>
                <a:gd name="T44" fmla="*/ 52 w 109"/>
                <a:gd name="T45" fmla="*/ 17 h 110"/>
                <a:gd name="T46" fmla="*/ 54 w 109"/>
                <a:gd name="T47" fmla="*/ 22 h 110"/>
                <a:gd name="T48" fmla="*/ 55 w 109"/>
                <a:gd name="T49" fmla="*/ 28 h 110"/>
                <a:gd name="T50" fmla="*/ 54 w 109"/>
                <a:gd name="T51" fmla="*/ 34 h 110"/>
                <a:gd name="T52" fmla="*/ 52 w 109"/>
                <a:gd name="T53" fmla="*/ 38 h 110"/>
                <a:gd name="T54" fmla="*/ 50 w 109"/>
                <a:gd name="T55" fmla="*/ 43 h 110"/>
                <a:gd name="T56" fmla="*/ 47 w 109"/>
                <a:gd name="T57" fmla="*/ 47 h 110"/>
                <a:gd name="T58" fmla="*/ 44 w 109"/>
                <a:gd name="T59" fmla="*/ 49 h 110"/>
                <a:gd name="T60" fmla="*/ 43 w 109"/>
                <a:gd name="T61" fmla="*/ 51 h 110"/>
                <a:gd name="T62" fmla="*/ 40 w 109"/>
                <a:gd name="T63" fmla="*/ 52 h 110"/>
                <a:gd name="T64" fmla="*/ 38 w 109"/>
                <a:gd name="T65" fmla="*/ 53 h 110"/>
                <a:gd name="T66" fmla="*/ 35 w 109"/>
                <a:gd name="T67" fmla="*/ 54 h 110"/>
                <a:gd name="T68" fmla="*/ 33 w 109"/>
                <a:gd name="T69" fmla="*/ 55 h 110"/>
                <a:gd name="T70" fmla="*/ 30 w 109"/>
                <a:gd name="T71" fmla="*/ 55 h 110"/>
                <a:gd name="T72" fmla="*/ 27 w 109"/>
                <a:gd name="T73" fmla="*/ 55 h 110"/>
                <a:gd name="T74" fmla="*/ 22 w 109"/>
                <a:gd name="T75" fmla="*/ 55 h 110"/>
                <a:gd name="T76" fmla="*/ 17 w 109"/>
                <a:gd name="T77" fmla="*/ 53 h 110"/>
                <a:gd name="T78" fmla="*/ 12 w 109"/>
                <a:gd name="T79" fmla="*/ 51 h 110"/>
                <a:gd name="T80" fmla="*/ 8 w 109"/>
                <a:gd name="T81" fmla="*/ 47 h 110"/>
                <a:gd name="T82" fmla="*/ 5 w 109"/>
                <a:gd name="T83" fmla="*/ 43 h 110"/>
                <a:gd name="T84" fmla="*/ 2 w 109"/>
                <a:gd name="T85" fmla="*/ 38 h 110"/>
                <a:gd name="T86" fmla="*/ 1 w 109"/>
                <a:gd name="T87" fmla="*/ 34 h 110"/>
                <a:gd name="T88" fmla="*/ 0 w 109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1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6" y="4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4" y="33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7"/>
                  </a:lnTo>
                  <a:lnTo>
                    <a:pt x="104" y="76"/>
                  </a:lnTo>
                  <a:lnTo>
                    <a:pt x="100" y="86"/>
                  </a:lnTo>
                  <a:lnTo>
                    <a:pt x="93" y="94"/>
                  </a:lnTo>
                  <a:lnTo>
                    <a:pt x="88" y="98"/>
                  </a:lnTo>
                  <a:lnTo>
                    <a:pt x="85" y="101"/>
                  </a:lnTo>
                  <a:lnTo>
                    <a:pt x="80" y="103"/>
                  </a:lnTo>
                  <a:lnTo>
                    <a:pt x="76" y="106"/>
                  </a:lnTo>
                  <a:lnTo>
                    <a:pt x="70" y="108"/>
                  </a:lnTo>
                  <a:lnTo>
                    <a:pt x="65" y="109"/>
                  </a:lnTo>
                  <a:lnTo>
                    <a:pt x="59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Freeform 51"/>
            <p:cNvSpPr>
              <a:spLocks/>
            </p:cNvSpPr>
            <p:nvPr/>
          </p:nvSpPr>
          <p:spPr bwMode="auto">
            <a:xfrm>
              <a:off x="706" y="3199"/>
              <a:ext cx="56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2 h 110"/>
                <a:gd name="T4" fmla="*/ 2 w 110"/>
                <a:gd name="T5" fmla="*/ 17 h 110"/>
                <a:gd name="T6" fmla="*/ 5 w 110"/>
                <a:gd name="T7" fmla="*/ 12 h 110"/>
                <a:gd name="T8" fmla="*/ 8 w 110"/>
                <a:gd name="T9" fmla="*/ 8 h 110"/>
                <a:gd name="T10" fmla="*/ 11 w 110"/>
                <a:gd name="T11" fmla="*/ 6 h 110"/>
                <a:gd name="T12" fmla="*/ 12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2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2 w 110"/>
                <a:gd name="T35" fmla="*/ 4 h 110"/>
                <a:gd name="T36" fmla="*/ 44 w 110"/>
                <a:gd name="T37" fmla="*/ 5 h 110"/>
                <a:gd name="T38" fmla="*/ 46 w 110"/>
                <a:gd name="T39" fmla="*/ 6 h 110"/>
                <a:gd name="T40" fmla="*/ 48 w 110"/>
                <a:gd name="T41" fmla="*/ 8 h 110"/>
                <a:gd name="T42" fmla="*/ 51 w 110"/>
                <a:gd name="T43" fmla="*/ 12 h 110"/>
                <a:gd name="T44" fmla="*/ 54 w 110"/>
                <a:gd name="T45" fmla="*/ 17 h 110"/>
                <a:gd name="T46" fmla="*/ 55 w 110"/>
                <a:gd name="T47" fmla="*/ 22 h 110"/>
                <a:gd name="T48" fmla="*/ 56 w 110"/>
                <a:gd name="T49" fmla="*/ 28 h 110"/>
                <a:gd name="T50" fmla="*/ 55 w 110"/>
                <a:gd name="T51" fmla="*/ 34 h 110"/>
                <a:gd name="T52" fmla="*/ 54 w 110"/>
                <a:gd name="T53" fmla="*/ 38 h 110"/>
                <a:gd name="T54" fmla="*/ 51 w 110"/>
                <a:gd name="T55" fmla="*/ 43 h 110"/>
                <a:gd name="T56" fmla="*/ 48 w 110"/>
                <a:gd name="T57" fmla="*/ 47 h 110"/>
                <a:gd name="T58" fmla="*/ 46 w 110"/>
                <a:gd name="T59" fmla="*/ 49 h 110"/>
                <a:gd name="T60" fmla="*/ 44 w 110"/>
                <a:gd name="T61" fmla="*/ 51 h 110"/>
                <a:gd name="T62" fmla="*/ 42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8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Freeform 52"/>
            <p:cNvSpPr>
              <a:spLocks/>
            </p:cNvSpPr>
            <p:nvPr/>
          </p:nvSpPr>
          <p:spPr bwMode="auto">
            <a:xfrm>
              <a:off x="1438" y="3035"/>
              <a:ext cx="79" cy="43"/>
            </a:xfrm>
            <a:custGeom>
              <a:avLst/>
              <a:gdLst>
                <a:gd name="T0" fmla="*/ 61 w 158"/>
                <a:gd name="T1" fmla="*/ 0 h 86"/>
                <a:gd name="T2" fmla="*/ 79 w 158"/>
                <a:gd name="T3" fmla="*/ 43 h 86"/>
                <a:gd name="T4" fmla="*/ 0 w 158"/>
                <a:gd name="T5" fmla="*/ 43 h 86"/>
                <a:gd name="T6" fmla="*/ 0 w 158"/>
                <a:gd name="T7" fmla="*/ 0 h 86"/>
                <a:gd name="T8" fmla="*/ 61 w 158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86">
                  <a:moveTo>
                    <a:pt x="122" y="0"/>
                  </a:moveTo>
                  <a:lnTo>
                    <a:pt x="158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Rectangle 53"/>
            <p:cNvSpPr>
              <a:spLocks noChangeArrowheads="1"/>
            </p:cNvSpPr>
            <p:nvPr/>
          </p:nvSpPr>
          <p:spPr bwMode="auto">
            <a:xfrm>
              <a:off x="1573" y="3162"/>
              <a:ext cx="61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9" name="Rectangle 54"/>
            <p:cNvSpPr>
              <a:spLocks noChangeArrowheads="1"/>
            </p:cNvSpPr>
            <p:nvPr/>
          </p:nvSpPr>
          <p:spPr bwMode="auto">
            <a:xfrm>
              <a:off x="1652" y="3090"/>
              <a:ext cx="5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9" name="Group 55"/>
          <p:cNvGrpSpPr>
            <a:grpSpLocks/>
          </p:cNvGrpSpPr>
          <p:nvPr/>
        </p:nvGrpSpPr>
        <p:grpSpPr bwMode="auto">
          <a:xfrm flipH="1">
            <a:off x="544513" y="3284538"/>
            <a:ext cx="1119187" cy="452437"/>
            <a:chOff x="639" y="2812"/>
            <a:chExt cx="1151" cy="466"/>
          </a:xfrm>
        </p:grpSpPr>
        <p:sp>
          <p:nvSpPr>
            <p:cNvPr id="28780" name="Freeform 56"/>
            <p:cNvSpPr>
              <a:spLocks/>
            </p:cNvSpPr>
            <p:nvPr/>
          </p:nvSpPr>
          <p:spPr bwMode="auto">
            <a:xfrm>
              <a:off x="639" y="2812"/>
              <a:ext cx="1151" cy="466"/>
            </a:xfrm>
            <a:custGeom>
              <a:avLst/>
              <a:gdLst>
                <a:gd name="T0" fmla="*/ 680 w 2303"/>
                <a:gd name="T1" fmla="*/ 373 h 933"/>
                <a:gd name="T2" fmla="*/ 671 w 2303"/>
                <a:gd name="T3" fmla="*/ 379 h 933"/>
                <a:gd name="T4" fmla="*/ 656 w 2303"/>
                <a:gd name="T5" fmla="*/ 397 h 933"/>
                <a:gd name="T6" fmla="*/ 656 w 2303"/>
                <a:gd name="T7" fmla="*/ 434 h 933"/>
                <a:gd name="T8" fmla="*/ 674 w 2303"/>
                <a:gd name="T9" fmla="*/ 455 h 933"/>
                <a:gd name="T10" fmla="*/ 692 w 2303"/>
                <a:gd name="T11" fmla="*/ 462 h 933"/>
                <a:gd name="T12" fmla="*/ 710 w 2303"/>
                <a:gd name="T13" fmla="*/ 462 h 933"/>
                <a:gd name="T14" fmla="*/ 727 w 2303"/>
                <a:gd name="T15" fmla="*/ 455 h 933"/>
                <a:gd name="T16" fmla="*/ 743 w 2303"/>
                <a:gd name="T17" fmla="*/ 437 h 933"/>
                <a:gd name="T18" fmla="*/ 763 w 2303"/>
                <a:gd name="T19" fmla="*/ 423 h 933"/>
                <a:gd name="T20" fmla="*/ 815 w 2303"/>
                <a:gd name="T21" fmla="*/ 431 h 933"/>
                <a:gd name="T22" fmla="*/ 830 w 2303"/>
                <a:gd name="T23" fmla="*/ 455 h 933"/>
                <a:gd name="T24" fmla="*/ 846 w 2303"/>
                <a:gd name="T25" fmla="*/ 464 h 933"/>
                <a:gd name="T26" fmla="*/ 865 w 2303"/>
                <a:gd name="T27" fmla="*/ 466 h 933"/>
                <a:gd name="T28" fmla="*/ 883 w 2303"/>
                <a:gd name="T29" fmla="*/ 460 h 933"/>
                <a:gd name="T30" fmla="*/ 898 w 2303"/>
                <a:gd name="T31" fmla="*/ 447 h 933"/>
                <a:gd name="T32" fmla="*/ 976 w 2303"/>
                <a:gd name="T33" fmla="*/ 430 h 933"/>
                <a:gd name="T34" fmla="*/ 994 w 2303"/>
                <a:gd name="T35" fmla="*/ 451 h 933"/>
                <a:gd name="T36" fmla="*/ 1020 w 2303"/>
                <a:gd name="T37" fmla="*/ 459 h 933"/>
                <a:gd name="T38" fmla="*/ 1046 w 2303"/>
                <a:gd name="T39" fmla="*/ 451 h 933"/>
                <a:gd name="T40" fmla="*/ 1063 w 2303"/>
                <a:gd name="T41" fmla="*/ 430 h 933"/>
                <a:gd name="T42" fmla="*/ 1151 w 2303"/>
                <a:gd name="T43" fmla="*/ 408 h 933"/>
                <a:gd name="T44" fmla="*/ 1148 w 2303"/>
                <a:gd name="T45" fmla="*/ 356 h 933"/>
                <a:gd name="T46" fmla="*/ 1129 w 2303"/>
                <a:gd name="T47" fmla="*/ 324 h 933"/>
                <a:gd name="T48" fmla="*/ 1109 w 2303"/>
                <a:gd name="T49" fmla="*/ 315 h 933"/>
                <a:gd name="T50" fmla="*/ 983 w 2303"/>
                <a:gd name="T51" fmla="*/ 248 h 933"/>
                <a:gd name="T52" fmla="*/ 962 w 2303"/>
                <a:gd name="T53" fmla="*/ 216 h 933"/>
                <a:gd name="T54" fmla="*/ 931 w 2303"/>
                <a:gd name="T55" fmla="*/ 187 h 933"/>
                <a:gd name="T56" fmla="*/ 928 w 2303"/>
                <a:gd name="T57" fmla="*/ 15 h 933"/>
                <a:gd name="T58" fmla="*/ 912 w 2303"/>
                <a:gd name="T59" fmla="*/ 0 h 933"/>
                <a:gd name="T60" fmla="*/ 909 w 2303"/>
                <a:gd name="T61" fmla="*/ 20 h 933"/>
                <a:gd name="T62" fmla="*/ 910 w 2303"/>
                <a:gd name="T63" fmla="*/ 26 h 933"/>
                <a:gd name="T64" fmla="*/ 910 w 2303"/>
                <a:gd name="T65" fmla="*/ 35 h 933"/>
                <a:gd name="T66" fmla="*/ 903 w 2303"/>
                <a:gd name="T67" fmla="*/ 184 h 933"/>
                <a:gd name="T68" fmla="*/ 743 w 2303"/>
                <a:gd name="T69" fmla="*/ 36 h 933"/>
                <a:gd name="T70" fmla="*/ 736 w 2303"/>
                <a:gd name="T71" fmla="*/ 7 h 933"/>
                <a:gd name="T72" fmla="*/ 720 w 2303"/>
                <a:gd name="T73" fmla="*/ 0 h 933"/>
                <a:gd name="T74" fmla="*/ 721 w 2303"/>
                <a:gd name="T75" fmla="*/ 20 h 933"/>
                <a:gd name="T76" fmla="*/ 723 w 2303"/>
                <a:gd name="T77" fmla="*/ 30 h 933"/>
                <a:gd name="T78" fmla="*/ 723 w 2303"/>
                <a:gd name="T79" fmla="*/ 45 h 933"/>
                <a:gd name="T80" fmla="*/ 621 w 2303"/>
                <a:gd name="T81" fmla="*/ 350 h 933"/>
                <a:gd name="T82" fmla="*/ 561 w 2303"/>
                <a:gd name="T83" fmla="*/ 370 h 933"/>
                <a:gd name="T84" fmla="*/ 577 w 2303"/>
                <a:gd name="T85" fmla="*/ 374 h 933"/>
                <a:gd name="T86" fmla="*/ 569 w 2303"/>
                <a:gd name="T87" fmla="*/ 380 h 933"/>
                <a:gd name="T88" fmla="*/ 554 w 2303"/>
                <a:gd name="T89" fmla="*/ 406 h 933"/>
                <a:gd name="T90" fmla="*/ 561 w 2303"/>
                <a:gd name="T91" fmla="*/ 442 h 933"/>
                <a:gd name="T92" fmla="*/ 578 w 2303"/>
                <a:gd name="T93" fmla="*/ 457 h 933"/>
                <a:gd name="T94" fmla="*/ 596 w 2303"/>
                <a:gd name="T95" fmla="*/ 463 h 933"/>
                <a:gd name="T96" fmla="*/ 614 w 2303"/>
                <a:gd name="T97" fmla="*/ 461 h 933"/>
                <a:gd name="T98" fmla="*/ 630 w 2303"/>
                <a:gd name="T99" fmla="*/ 452 h 933"/>
                <a:gd name="T100" fmla="*/ 647 w 2303"/>
                <a:gd name="T101" fmla="*/ 425 h 933"/>
                <a:gd name="T102" fmla="*/ 643 w 2303"/>
                <a:gd name="T103" fmla="*/ 394 h 933"/>
                <a:gd name="T104" fmla="*/ 623 w 2303"/>
                <a:gd name="T105" fmla="*/ 373 h 933"/>
                <a:gd name="T106" fmla="*/ 641 w 2303"/>
                <a:gd name="T107" fmla="*/ 350 h 933"/>
                <a:gd name="T108" fmla="*/ 704 w 2303"/>
                <a:gd name="T109" fmla="*/ 335 h 933"/>
                <a:gd name="T110" fmla="*/ 656 w 2303"/>
                <a:gd name="T111" fmla="*/ 350 h 9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3" h="933">
                  <a:moveTo>
                    <a:pt x="1298" y="741"/>
                  </a:moveTo>
                  <a:lnTo>
                    <a:pt x="1371" y="741"/>
                  </a:lnTo>
                  <a:lnTo>
                    <a:pt x="1366" y="744"/>
                  </a:lnTo>
                  <a:lnTo>
                    <a:pt x="1360" y="746"/>
                  </a:lnTo>
                  <a:lnTo>
                    <a:pt x="1356" y="748"/>
                  </a:lnTo>
                  <a:lnTo>
                    <a:pt x="1351" y="751"/>
                  </a:lnTo>
                  <a:lnTo>
                    <a:pt x="1347" y="754"/>
                  </a:lnTo>
                  <a:lnTo>
                    <a:pt x="1342" y="758"/>
                  </a:lnTo>
                  <a:lnTo>
                    <a:pt x="1337" y="761"/>
                  </a:lnTo>
                  <a:lnTo>
                    <a:pt x="1334" y="765"/>
                  </a:lnTo>
                  <a:lnTo>
                    <a:pt x="1322" y="778"/>
                  </a:lnTo>
                  <a:lnTo>
                    <a:pt x="1313" y="794"/>
                  </a:lnTo>
                  <a:lnTo>
                    <a:pt x="1309" y="813"/>
                  </a:lnTo>
                  <a:lnTo>
                    <a:pt x="1306" y="831"/>
                  </a:lnTo>
                  <a:lnTo>
                    <a:pt x="1309" y="850"/>
                  </a:lnTo>
                  <a:lnTo>
                    <a:pt x="1313" y="868"/>
                  </a:lnTo>
                  <a:lnTo>
                    <a:pt x="1322" y="884"/>
                  </a:lnTo>
                  <a:lnTo>
                    <a:pt x="1334" y="899"/>
                  </a:lnTo>
                  <a:lnTo>
                    <a:pt x="1341" y="905"/>
                  </a:lnTo>
                  <a:lnTo>
                    <a:pt x="1349" y="911"/>
                  </a:lnTo>
                  <a:lnTo>
                    <a:pt x="1357" y="915"/>
                  </a:lnTo>
                  <a:lnTo>
                    <a:pt x="1365" y="920"/>
                  </a:lnTo>
                  <a:lnTo>
                    <a:pt x="1374" y="922"/>
                  </a:lnTo>
                  <a:lnTo>
                    <a:pt x="1384" y="925"/>
                  </a:lnTo>
                  <a:lnTo>
                    <a:pt x="1393" y="927"/>
                  </a:lnTo>
                  <a:lnTo>
                    <a:pt x="1402" y="927"/>
                  </a:lnTo>
                  <a:lnTo>
                    <a:pt x="1411" y="927"/>
                  </a:lnTo>
                  <a:lnTo>
                    <a:pt x="1420" y="925"/>
                  </a:lnTo>
                  <a:lnTo>
                    <a:pt x="1430" y="922"/>
                  </a:lnTo>
                  <a:lnTo>
                    <a:pt x="1439" y="920"/>
                  </a:lnTo>
                  <a:lnTo>
                    <a:pt x="1447" y="915"/>
                  </a:lnTo>
                  <a:lnTo>
                    <a:pt x="1455" y="911"/>
                  </a:lnTo>
                  <a:lnTo>
                    <a:pt x="1462" y="905"/>
                  </a:lnTo>
                  <a:lnTo>
                    <a:pt x="1469" y="899"/>
                  </a:lnTo>
                  <a:lnTo>
                    <a:pt x="1479" y="888"/>
                  </a:lnTo>
                  <a:lnTo>
                    <a:pt x="1487" y="874"/>
                  </a:lnTo>
                  <a:lnTo>
                    <a:pt x="1493" y="860"/>
                  </a:lnTo>
                  <a:lnTo>
                    <a:pt x="1496" y="845"/>
                  </a:lnTo>
                  <a:lnTo>
                    <a:pt x="1526" y="845"/>
                  </a:lnTo>
                  <a:lnTo>
                    <a:pt x="1526" y="846"/>
                  </a:lnTo>
                  <a:lnTo>
                    <a:pt x="1610" y="846"/>
                  </a:lnTo>
                  <a:lnTo>
                    <a:pt x="1610" y="845"/>
                  </a:lnTo>
                  <a:lnTo>
                    <a:pt x="1627" y="845"/>
                  </a:lnTo>
                  <a:lnTo>
                    <a:pt x="1630" y="862"/>
                  </a:lnTo>
                  <a:lnTo>
                    <a:pt x="1636" y="877"/>
                  </a:lnTo>
                  <a:lnTo>
                    <a:pt x="1644" y="892"/>
                  </a:lnTo>
                  <a:lnTo>
                    <a:pt x="1654" y="905"/>
                  </a:lnTo>
                  <a:lnTo>
                    <a:pt x="1661" y="911"/>
                  </a:lnTo>
                  <a:lnTo>
                    <a:pt x="1669" y="917"/>
                  </a:lnTo>
                  <a:lnTo>
                    <a:pt x="1677" y="921"/>
                  </a:lnTo>
                  <a:lnTo>
                    <a:pt x="1685" y="926"/>
                  </a:lnTo>
                  <a:lnTo>
                    <a:pt x="1693" y="928"/>
                  </a:lnTo>
                  <a:lnTo>
                    <a:pt x="1703" y="930"/>
                  </a:lnTo>
                  <a:lnTo>
                    <a:pt x="1712" y="933"/>
                  </a:lnTo>
                  <a:lnTo>
                    <a:pt x="1721" y="933"/>
                  </a:lnTo>
                  <a:lnTo>
                    <a:pt x="1730" y="933"/>
                  </a:lnTo>
                  <a:lnTo>
                    <a:pt x="1741" y="930"/>
                  </a:lnTo>
                  <a:lnTo>
                    <a:pt x="1750" y="928"/>
                  </a:lnTo>
                  <a:lnTo>
                    <a:pt x="1758" y="926"/>
                  </a:lnTo>
                  <a:lnTo>
                    <a:pt x="1766" y="921"/>
                  </a:lnTo>
                  <a:lnTo>
                    <a:pt x="1774" y="917"/>
                  </a:lnTo>
                  <a:lnTo>
                    <a:pt x="1782" y="911"/>
                  </a:lnTo>
                  <a:lnTo>
                    <a:pt x="1789" y="905"/>
                  </a:lnTo>
                  <a:lnTo>
                    <a:pt x="1797" y="895"/>
                  </a:lnTo>
                  <a:lnTo>
                    <a:pt x="1804" y="884"/>
                  </a:lnTo>
                  <a:lnTo>
                    <a:pt x="1810" y="873"/>
                  </a:lnTo>
                  <a:lnTo>
                    <a:pt x="1813" y="861"/>
                  </a:lnTo>
                  <a:lnTo>
                    <a:pt x="1953" y="861"/>
                  </a:lnTo>
                  <a:lnTo>
                    <a:pt x="1959" y="874"/>
                  </a:lnTo>
                  <a:lnTo>
                    <a:pt x="1968" y="884"/>
                  </a:lnTo>
                  <a:lnTo>
                    <a:pt x="1977" y="895"/>
                  </a:lnTo>
                  <a:lnTo>
                    <a:pt x="1988" y="903"/>
                  </a:lnTo>
                  <a:lnTo>
                    <a:pt x="2000" y="910"/>
                  </a:lnTo>
                  <a:lnTo>
                    <a:pt x="2012" y="914"/>
                  </a:lnTo>
                  <a:lnTo>
                    <a:pt x="2026" y="918"/>
                  </a:lnTo>
                  <a:lnTo>
                    <a:pt x="2040" y="919"/>
                  </a:lnTo>
                  <a:lnTo>
                    <a:pt x="2054" y="918"/>
                  </a:lnTo>
                  <a:lnTo>
                    <a:pt x="2068" y="914"/>
                  </a:lnTo>
                  <a:lnTo>
                    <a:pt x="2080" y="910"/>
                  </a:lnTo>
                  <a:lnTo>
                    <a:pt x="2092" y="903"/>
                  </a:lnTo>
                  <a:lnTo>
                    <a:pt x="2102" y="895"/>
                  </a:lnTo>
                  <a:lnTo>
                    <a:pt x="2112" y="884"/>
                  </a:lnTo>
                  <a:lnTo>
                    <a:pt x="2120" y="874"/>
                  </a:lnTo>
                  <a:lnTo>
                    <a:pt x="2127" y="861"/>
                  </a:lnTo>
                  <a:lnTo>
                    <a:pt x="2298" y="861"/>
                  </a:lnTo>
                  <a:lnTo>
                    <a:pt x="2300" y="844"/>
                  </a:lnTo>
                  <a:lnTo>
                    <a:pt x="2302" y="835"/>
                  </a:lnTo>
                  <a:lnTo>
                    <a:pt x="2303" y="816"/>
                  </a:lnTo>
                  <a:lnTo>
                    <a:pt x="2303" y="793"/>
                  </a:lnTo>
                  <a:lnTo>
                    <a:pt x="2303" y="767"/>
                  </a:lnTo>
                  <a:lnTo>
                    <a:pt x="2300" y="739"/>
                  </a:lnTo>
                  <a:lnTo>
                    <a:pt x="2296" y="712"/>
                  </a:lnTo>
                  <a:lnTo>
                    <a:pt x="2289" y="686"/>
                  </a:lnTo>
                  <a:lnTo>
                    <a:pt x="2277" y="667"/>
                  </a:lnTo>
                  <a:lnTo>
                    <a:pt x="2268" y="656"/>
                  </a:lnTo>
                  <a:lnTo>
                    <a:pt x="2258" y="648"/>
                  </a:lnTo>
                  <a:lnTo>
                    <a:pt x="2247" y="641"/>
                  </a:lnTo>
                  <a:lnTo>
                    <a:pt x="2237" y="637"/>
                  </a:lnTo>
                  <a:lnTo>
                    <a:pt x="2228" y="632"/>
                  </a:lnTo>
                  <a:lnTo>
                    <a:pt x="2218" y="630"/>
                  </a:lnTo>
                  <a:lnTo>
                    <a:pt x="2208" y="629"/>
                  </a:lnTo>
                  <a:lnTo>
                    <a:pt x="2200" y="627"/>
                  </a:lnTo>
                  <a:lnTo>
                    <a:pt x="2182" y="495"/>
                  </a:lnTo>
                  <a:lnTo>
                    <a:pt x="1966" y="496"/>
                  </a:lnTo>
                  <a:lnTo>
                    <a:pt x="1958" y="483"/>
                  </a:lnTo>
                  <a:lnTo>
                    <a:pt x="1949" y="467"/>
                  </a:lnTo>
                  <a:lnTo>
                    <a:pt x="1936" y="450"/>
                  </a:lnTo>
                  <a:lnTo>
                    <a:pt x="1924" y="432"/>
                  </a:lnTo>
                  <a:lnTo>
                    <a:pt x="1909" y="414"/>
                  </a:lnTo>
                  <a:lnTo>
                    <a:pt x="1894" y="397"/>
                  </a:lnTo>
                  <a:lnTo>
                    <a:pt x="1878" y="384"/>
                  </a:lnTo>
                  <a:lnTo>
                    <a:pt x="1862" y="374"/>
                  </a:lnTo>
                  <a:lnTo>
                    <a:pt x="1862" y="72"/>
                  </a:lnTo>
                  <a:lnTo>
                    <a:pt x="1863" y="62"/>
                  </a:lnTo>
                  <a:lnTo>
                    <a:pt x="1862" y="47"/>
                  </a:lnTo>
                  <a:lnTo>
                    <a:pt x="1857" y="31"/>
                  </a:lnTo>
                  <a:lnTo>
                    <a:pt x="1848" y="15"/>
                  </a:lnTo>
                  <a:lnTo>
                    <a:pt x="1841" y="9"/>
                  </a:lnTo>
                  <a:lnTo>
                    <a:pt x="1834" y="3"/>
                  </a:lnTo>
                  <a:lnTo>
                    <a:pt x="1825" y="1"/>
                  </a:lnTo>
                  <a:lnTo>
                    <a:pt x="1816" y="0"/>
                  </a:lnTo>
                  <a:lnTo>
                    <a:pt x="1816" y="40"/>
                  </a:lnTo>
                  <a:lnTo>
                    <a:pt x="1817" y="40"/>
                  </a:lnTo>
                  <a:lnTo>
                    <a:pt x="1818" y="40"/>
                  </a:lnTo>
                  <a:lnTo>
                    <a:pt x="1818" y="41"/>
                  </a:lnTo>
                  <a:lnTo>
                    <a:pt x="1820" y="46"/>
                  </a:lnTo>
                  <a:lnTo>
                    <a:pt x="1821" y="53"/>
                  </a:lnTo>
                  <a:lnTo>
                    <a:pt x="1821" y="61"/>
                  </a:lnTo>
                  <a:lnTo>
                    <a:pt x="1821" y="69"/>
                  </a:lnTo>
                  <a:lnTo>
                    <a:pt x="1821" y="70"/>
                  </a:lnTo>
                  <a:lnTo>
                    <a:pt x="1821" y="71"/>
                  </a:lnTo>
                  <a:lnTo>
                    <a:pt x="1821" y="368"/>
                  </a:lnTo>
                  <a:lnTo>
                    <a:pt x="1817" y="368"/>
                  </a:lnTo>
                  <a:lnTo>
                    <a:pt x="1812" y="368"/>
                  </a:lnTo>
                  <a:lnTo>
                    <a:pt x="1806" y="368"/>
                  </a:lnTo>
                  <a:lnTo>
                    <a:pt x="1801" y="367"/>
                  </a:lnTo>
                  <a:lnTo>
                    <a:pt x="1801" y="91"/>
                  </a:lnTo>
                  <a:lnTo>
                    <a:pt x="1487" y="91"/>
                  </a:lnTo>
                  <a:lnTo>
                    <a:pt x="1487" y="72"/>
                  </a:lnTo>
                  <a:lnTo>
                    <a:pt x="1488" y="62"/>
                  </a:lnTo>
                  <a:lnTo>
                    <a:pt x="1487" y="47"/>
                  </a:lnTo>
                  <a:lnTo>
                    <a:pt x="1483" y="31"/>
                  </a:lnTo>
                  <a:lnTo>
                    <a:pt x="1473" y="15"/>
                  </a:lnTo>
                  <a:lnTo>
                    <a:pt x="1466" y="9"/>
                  </a:lnTo>
                  <a:lnTo>
                    <a:pt x="1460" y="3"/>
                  </a:lnTo>
                  <a:lnTo>
                    <a:pt x="1450" y="1"/>
                  </a:lnTo>
                  <a:lnTo>
                    <a:pt x="1441" y="0"/>
                  </a:lnTo>
                  <a:lnTo>
                    <a:pt x="1441" y="40"/>
                  </a:lnTo>
                  <a:lnTo>
                    <a:pt x="1442" y="40"/>
                  </a:lnTo>
                  <a:lnTo>
                    <a:pt x="1443" y="40"/>
                  </a:lnTo>
                  <a:lnTo>
                    <a:pt x="1443" y="41"/>
                  </a:lnTo>
                  <a:lnTo>
                    <a:pt x="1446" y="46"/>
                  </a:lnTo>
                  <a:lnTo>
                    <a:pt x="1447" y="53"/>
                  </a:lnTo>
                  <a:lnTo>
                    <a:pt x="1447" y="61"/>
                  </a:lnTo>
                  <a:lnTo>
                    <a:pt x="1447" y="69"/>
                  </a:lnTo>
                  <a:lnTo>
                    <a:pt x="1447" y="70"/>
                  </a:lnTo>
                  <a:lnTo>
                    <a:pt x="1447" y="71"/>
                  </a:lnTo>
                  <a:lnTo>
                    <a:pt x="1447" y="91"/>
                  </a:lnTo>
                  <a:lnTo>
                    <a:pt x="0" y="91"/>
                  </a:lnTo>
                  <a:lnTo>
                    <a:pt x="0" y="671"/>
                  </a:lnTo>
                  <a:lnTo>
                    <a:pt x="1243" y="671"/>
                  </a:lnTo>
                  <a:lnTo>
                    <a:pt x="1243" y="701"/>
                  </a:lnTo>
                  <a:lnTo>
                    <a:pt x="1101" y="701"/>
                  </a:lnTo>
                  <a:lnTo>
                    <a:pt x="1034" y="808"/>
                  </a:lnTo>
                  <a:lnTo>
                    <a:pt x="1081" y="808"/>
                  </a:lnTo>
                  <a:lnTo>
                    <a:pt x="1123" y="741"/>
                  </a:lnTo>
                  <a:lnTo>
                    <a:pt x="1170" y="741"/>
                  </a:lnTo>
                  <a:lnTo>
                    <a:pt x="1166" y="744"/>
                  </a:lnTo>
                  <a:lnTo>
                    <a:pt x="1160" y="746"/>
                  </a:lnTo>
                  <a:lnTo>
                    <a:pt x="1155" y="748"/>
                  </a:lnTo>
                  <a:lnTo>
                    <a:pt x="1151" y="751"/>
                  </a:lnTo>
                  <a:lnTo>
                    <a:pt x="1147" y="754"/>
                  </a:lnTo>
                  <a:lnTo>
                    <a:pt x="1143" y="758"/>
                  </a:lnTo>
                  <a:lnTo>
                    <a:pt x="1138" y="761"/>
                  </a:lnTo>
                  <a:lnTo>
                    <a:pt x="1135" y="765"/>
                  </a:lnTo>
                  <a:lnTo>
                    <a:pt x="1122" y="778"/>
                  </a:lnTo>
                  <a:lnTo>
                    <a:pt x="1114" y="794"/>
                  </a:lnTo>
                  <a:lnTo>
                    <a:pt x="1108" y="813"/>
                  </a:lnTo>
                  <a:lnTo>
                    <a:pt x="1106" y="831"/>
                  </a:lnTo>
                  <a:lnTo>
                    <a:pt x="1108" y="850"/>
                  </a:lnTo>
                  <a:lnTo>
                    <a:pt x="1114" y="868"/>
                  </a:lnTo>
                  <a:lnTo>
                    <a:pt x="1122" y="884"/>
                  </a:lnTo>
                  <a:lnTo>
                    <a:pt x="1135" y="899"/>
                  </a:lnTo>
                  <a:lnTo>
                    <a:pt x="1142" y="905"/>
                  </a:lnTo>
                  <a:lnTo>
                    <a:pt x="1149" y="911"/>
                  </a:lnTo>
                  <a:lnTo>
                    <a:pt x="1157" y="915"/>
                  </a:lnTo>
                  <a:lnTo>
                    <a:pt x="1165" y="920"/>
                  </a:lnTo>
                  <a:lnTo>
                    <a:pt x="1174" y="922"/>
                  </a:lnTo>
                  <a:lnTo>
                    <a:pt x="1183" y="925"/>
                  </a:lnTo>
                  <a:lnTo>
                    <a:pt x="1192" y="927"/>
                  </a:lnTo>
                  <a:lnTo>
                    <a:pt x="1202" y="927"/>
                  </a:lnTo>
                  <a:lnTo>
                    <a:pt x="1211" y="927"/>
                  </a:lnTo>
                  <a:lnTo>
                    <a:pt x="1220" y="925"/>
                  </a:lnTo>
                  <a:lnTo>
                    <a:pt x="1229" y="922"/>
                  </a:lnTo>
                  <a:lnTo>
                    <a:pt x="1238" y="920"/>
                  </a:lnTo>
                  <a:lnTo>
                    <a:pt x="1246" y="915"/>
                  </a:lnTo>
                  <a:lnTo>
                    <a:pt x="1254" y="911"/>
                  </a:lnTo>
                  <a:lnTo>
                    <a:pt x="1261" y="905"/>
                  </a:lnTo>
                  <a:lnTo>
                    <a:pt x="1268" y="899"/>
                  </a:lnTo>
                  <a:lnTo>
                    <a:pt x="1281" y="884"/>
                  </a:lnTo>
                  <a:lnTo>
                    <a:pt x="1290" y="868"/>
                  </a:lnTo>
                  <a:lnTo>
                    <a:pt x="1295" y="850"/>
                  </a:lnTo>
                  <a:lnTo>
                    <a:pt x="1297" y="831"/>
                  </a:lnTo>
                  <a:lnTo>
                    <a:pt x="1296" y="816"/>
                  </a:lnTo>
                  <a:lnTo>
                    <a:pt x="1293" y="801"/>
                  </a:lnTo>
                  <a:lnTo>
                    <a:pt x="1287" y="788"/>
                  </a:lnTo>
                  <a:lnTo>
                    <a:pt x="1279" y="776"/>
                  </a:lnTo>
                  <a:lnTo>
                    <a:pt x="1269" y="765"/>
                  </a:lnTo>
                  <a:lnTo>
                    <a:pt x="1258" y="755"/>
                  </a:lnTo>
                  <a:lnTo>
                    <a:pt x="1246" y="747"/>
                  </a:lnTo>
                  <a:lnTo>
                    <a:pt x="1233" y="741"/>
                  </a:lnTo>
                  <a:lnTo>
                    <a:pt x="1298" y="741"/>
                  </a:lnTo>
                  <a:lnTo>
                    <a:pt x="1312" y="701"/>
                  </a:lnTo>
                  <a:lnTo>
                    <a:pt x="1282" y="701"/>
                  </a:lnTo>
                  <a:lnTo>
                    <a:pt x="1282" y="671"/>
                  </a:lnTo>
                  <a:lnTo>
                    <a:pt x="1381" y="671"/>
                  </a:lnTo>
                  <a:lnTo>
                    <a:pt x="1381" y="670"/>
                  </a:lnTo>
                  <a:lnTo>
                    <a:pt x="1409" y="670"/>
                  </a:lnTo>
                  <a:lnTo>
                    <a:pt x="1409" y="671"/>
                  </a:lnTo>
                  <a:lnTo>
                    <a:pt x="1504" y="671"/>
                  </a:lnTo>
                  <a:lnTo>
                    <a:pt x="1504" y="701"/>
                  </a:lnTo>
                  <a:lnTo>
                    <a:pt x="1312" y="701"/>
                  </a:lnTo>
                  <a:lnTo>
                    <a:pt x="1298" y="7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57"/>
            <p:cNvSpPr>
              <a:spLocks/>
            </p:cNvSpPr>
            <p:nvPr/>
          </p:nvSpPr>
          <p:spPr bwMode="auto">
            <a:xfrm>
              <a:off x="1419" y="2924"/>
              <a:ext cx="72" cy="70"/>
            </a:xfrm>
            <a:custGeom>
              <a:avLst/>
              <a:gdLst>
                <a:gd name="T0" fmla="*/ 0 w 145"/>
                <a:gd name="T1" fmla="*/ 0 h 140"/>
                <a:gd name="T2" fmla="*/ 43 w 145"/>
                <a:gd name="T3" fmla="*/ 0 h 140"/>
                <a:gd name="T4" fmla="*/ 72 w 145"/>
                <a:gd name="T5" fmla="*/ 70 h 140"/>
                <a:gd name="T6" fmla="*/ 26 w 145"/>
                <a:gd name="T7" fmla="*/ 70 h 140"/>
                <a:gd name="T8" fmla="*/ 0 w 145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40">
                  <a:moveTo>
                    <a:pt x="0" y="0"/>
                  </a:moveTo>
                  <a:lnTo>
                    <a:pt x="87" y="0"/>
                  </a:lnTo>
                  <a:lnTo>
                    <a:pt x="145" y="140"/>
                  </a:lnTo>
                  <a:lnTo>
                    <a:pt x="53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58"/>
            <p:cNvSpPr>
              <a:spLocks/>
            </p:cNvSpPr>
            <p:nvPr/>
          </p:nvSpPr>
          <p:spPr bwMode="auto">
            <a:xfrm>
              <a:off x="1639" y="3243"/>
              <a:ext cx="40" cy="8"/>
            </a:xfrm>
            <a:custGeom>
              <a:avLst/>
              <a:gdLst>
                <a:gd name="T0" fmla="*/ 0 w 79"/>
                <a:gd name="T1" fmla="*/ 0 h 18"/>
                <a:gd name="T2" fmla="*/ 40 w 79"/>
                <a:gd name="T3" fmla="*/ 0 h 18"/>
                <a:gd name="T4" fmla="*/ 38 w 79"/>
                <a:gd name="T5" fmla="*/ 2 h 18"/>
                <a:gd name="T6" fmla="*/ 36 w 79"/>
                <a:gd name="T7" fmla="*/ 3 h 18"/>
                <a:gd name="T8" fmla="*/ 34 w 79"/>
                <a:gd name="T9" fmla="*/ 5 h 18"/>
                <a:gd name="T10" fmla="*/ 31 w 79"/>
                <a:gd name="T11" fmla="*/ 6 h 18"/>
                <a:gd name="T12" fmla="*/ 28 w 79"/>
                <a:gd name="T13" fmla="*/ 7 h 18"/>
                <a:gd name="T14" fmla="*/ 26 w 79"/>
                <a:gd name="T15" fmla="*/ 7 h 18"/>
                <a:gd name="T16" fmla="*/ 23 w 79"/>
                <a:gd name="T17" fmla="*/ 8 h 18"/>
                <a:gd name="T18" fmla="*/ 20 w 79"/>
                <a:gd name="T19" fmla="*/ 8 h 18"/>
                <a:gd name="T20" fmla="*/ 17 w 79"/>
                <a:gd name="T21" fmla="*/ 8 h 18"/>
                <a:gd name="T22" fmla="*/ 15 w 79"/>
                <a:gd name="T23" fmla="*/ 7 h 18"/>
                <a:gd name="T24" fmla="*/ 12 w 79"/>
                <a:gd name="T25" fmla="*/ 7 h 18"/>
                <a:gd name="T26" fmla="*/ 9 w 79"/>
                <a:gd name="T27" fmla="*/ 6 h 18"/>
                <a:gd name="T28" fmla="*/ 7 w 79"/>
                <a:gd name="T29" fmla="*/ 5 h 18"/>
                <a:gd name="T30" fmla="*/ 4 w 79"/>
                <a:gd name="T31" fmla="*/ 4 h 18"/>
                <a:gd name="T32" fmla="*/ 2 w 79"/>
                <a:gd name="T33" fmla="*/ 2 h 18"/>
                <a:gd name="T34" fmla="*/ 0 w 79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lnTo>
                    <a:pt x="79" y="0"/>
                  </a:lnTo>
                  <a:lnTo>
                    <a:pt x="75" y="4"/>
                  </a:lnTo>
                  <a:lnTo>
                    <a:pt x="71" y="7"/>
                  </a:lnTo>
                  <a:lnTo>
                    <a:pt x="67" y="11"/>
                  </a:lnTo>
                  <a:lnTo>
                    <a:pt x="62" y="13"/>
                  </a:lnTo>
                  <a:lnTo>
                    <a:pt x="56" y="15"/>
                  </a:lnTo>
                  <a:lnTo>
                    <a:pt x="52" y="16"/>
                  </a:lnTo>
                  <a:lnTo>
                    <a:pt x="46" y="18"/>
                  </a:lnTo>
                  <a:lnTo>
                    <a:pt x="40" y="18"/>
                  </a:lnTo>
                  <a:lnTo>
                    <a:pt x="34" y="18"/>
                  </a:lnTo>
                  <a:lnTo>
                    <a:pt x="29" y="16"/>
                  </a:lnTo>
                  <a:lnTo>
                    <a:pt x="24" y="15"/>
                  </a:lnTo>
                  <a:lnTo>
                    <a:pt x="18" y="13"/>
                  </a:lnTo>
                  <a:lnTo>
                    <a:pt x="14" y="11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59"/>
            <p:cNvSpPr>
              <a:spLocks/>
            </p:cNvSpPr>
            <p:nvPr/>
          </p:nvSpPr>
          <p:spPr bwMode="auto">
            <a:xfrm>
              <a:off x="647" y="3165"/>
              <a:ext cx="509" cy="109"/>
            </a:xfrm>
            <a:custGeom>
              <a:avLst/>
              <a:gdLst>
                <a:gd name="T0" fmla="*/ 22 w 1018"/>
                <a:gd name="T1" fmla="*/ 60 h 218"/>
                <a:gd name="T2" fmla="*/ 64 w 1018"/>
                <a:gd name="T3" fmla="*/ 20 h 218"/>
                <a:gd name="T4" fmla="*/ 58 w 1018"/>
                <a:gd name="T5" fmla="*/ 24 h 218"/>
                <a:gd name="T6" fmla="*/ 53 w 1018"/>
                <a:gd name="T7" fmla="*/ 28 h 218"/>
                <a:gd name="T8" fmla="*/ 43 w 1018"/>
                <a:gd name="T9" fmla="*/ 43 h 218"/>
                <a:gd name="T10" fmla="*/ 39 w 1018"/>
                <a:gd name="T11" fmla="*/ 62 h 218"/>
                <a:gd name="T12" fmla="*/ 43 w 1018"/>
                <a:gd name="T13" fmla="*/ 80 h 218"/>
                <a:gd name="T14" fmla="*/ 53 w 1018"/>
                <a:gd name="T15" fmla="*/ 95 h 218"/>
                <a:gd name="T16" fmla="*/ 61 w 1018"/>
                <a:gd name="T17" fmla="*/ 101 h 218"/>
                <a:gd name="T18" fmla="*/ 69 w 1018"/>
                <a:gd name="T19" fmla="*/ 106 h 218"/>
                <a:gd name="T20" fmla="*/ 78 w 1018"/>
                <a:gd name="T21" fmla="*/ 108 h 218"/>
                <a:gd name="T22" fmla="*/ 87 w 1018"/>
                <a:gd name="T23" fmla="*/ 109 h 218"/>
                <a:gd name="T24" fmla="*/ 97 w 1018"/>
                <a:gd name="T25" fmla="*/ 108 h 218"/>
                <a:gd name="T26" fmla="*/ 106 w 1018"/>
                <a:gd name="T27" fmla="*/ 106 h 218"/>
                <a:gd name="T28" fmla="*/ 114 w 1018"/>
                <a:gd name="T29" fmla="*/ 101 h 218"/>
                <a:gd name="T30" fmla="*/ 121 w 1018"/>
                <a:gd name="T31" fmla="*/ 95 h 218"/>
                <a:gd name="T32" fmla="*/ 131 w 1018"/>
                <a:gd name="T33" fmla="*/ 80 h 218"/>
                <a:gd name="T34" fmla="*/ 135 w 1018"/>
                <a:gd name="T35" fmla="*/ 62 h 218"/>
                <a:gd name="T36" fmla="*/ 133 w 1018"/>
                <a:gd name="T37" fmla="*/ 49 h 218"/>
                <a:gd name="T38" fmla="*/ 128 w 1018"/>
                <a:gd name="T39" fmla="*/ 38 h 218"/>
                <a:gd name="T40" fmla="*/ 120 w 1018"/>
                <a:gd name="T41" fmla="*/ 28 h 218"/>
                <a:gd name="T42" fmla="*/ 110 w 1018"/>
                <a:gd name="T43" fmla="*/ 20 h 218"/>
                <a:gd name="T44" fmla="*/ 166 w 1018"/>
                <a:gd name="T45" fmla="*/ 22 h 218"/>
                <a:gd name="T46" fmla="*/ 161 w 1018"/>
                <a:gd name="T47" fmla="*/ 25 h 218"/>
                <a:gd name="T48" fmla="*/ 153 w 1018"/>
                <a:gd name="T49" fmla="*/ 35 h 218"/>
                <a:gd name="T50" fmla="*/ 146 w 1018"/>
                <a:gd name="T51" fmla="*/ 53 h 218"/>
                <a:gd name="T52" fmla="*/ 146 w 1018"/>
                <a:gd name="T53" fmla="*/ 71 h 218"/>
                <a:gd name="T54" fmla="*/ 153 w 1018"/>
                <a:gd name="T55" fmla="*/ 88 h 218"/>
                <a:gd name="T56" fmla="*/ 162 w 1018"/>
                <a:gd name="T57" fmla="*/ 99 h 218"/>
                <a:gd name="T58" fmla="*/ 170 w 1018"/>
                <a:gd name="T59" fmla="*/ 104 h 218"/>
                <a:gd name="T60" fmla="*/ 178 w 1018"/>
                <a:gd name="T61" fmla="*/ 107 h 218"/>
                <a:gd name="T62" fmla="*/ 188 w 1018"/>
                <a:gd name="T63" fmla="*/ 109 h 218"/>
                <a:gd name="T64" fmla="*/ 197 w 1018"/>
                <a:gd name="T65" fmla="*/ 109 h 218"/>
                <a:gd name="T66" fmla="*/ 207 w 1018"/>
                <a:gd name="T67" fmla="*/ 107 h 218"/>
                <a:gd name="T68" fmla="*/ 215 w 1018"/>
                <a:gd name="T69" fmla="*/ 104 h 218"/>
                <a:gd name="T70" fmla="*/ 223 w 1018"/>
                <a:gd name="T71" fmla="*/ 99 h 218"/>
                <a:gd name="T72" fmla="*/ 232 w 1018"/>
                <a:gd name="T73" fmla="*/ 88 h 218"/>
                <a:gd name="T74" fmla="*/ 239 w 1018"/>
                <a:gd name="T75" fmla="*/ 71 h 218"/>
                <a:gd name="T76" fmla="*/ 239 w 1018"/>
                <a:gd name="T77" fmla="*/ 55 h 218"/>
                <a:gd name="T78" fmla="*/ 236 w 1018"/>
                <a:gd name="T79" fmla="*/ 43 h 218"/>
                <a:gd name="T80" fmla="*/ 230 w 1018"/>
                <a:gd name="T81" fmla="*/ 32 h 218"/>
                <a:gd name="T82" fmla="*/ 221 w 1018"/>
                <a:gd name="T83" fmla="*/ 24 h 218"/>
                <a:gd name="T84" fmla="*/ 497 w 1018"/>
                <a:gd name="T85" fmla="*/ 20 h 218"/>
                <a:gd name="T86" fmla="*/ 16 w 1018"/>
                <a:gd name="T87" fmla="*/ 0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8" h="218">
                  <a:moveTo>
                    <a:pt x="0" y="121"/>
                  </a:moveTo>
                  <a:lnTo>
                    <a:pt x="43" y="120"/>
                  </a:lnTo>
                  <a:lnTo>
                    <a:pt x="63" y="40"/>
                  </a:lnTo>
                  <a:lnTo>
                    <a:pt x="127" y="40"/>
                  </a:lnTo>
                  <a:lnTo>
                    <a:pt x="122" y="44"/>
                  </a:lnTo>
                  <a:lnTo>
                    <a:pt x="116" y="47"/>
                  </a:lnTo>
                  <a:lnTo>
                    <a:pt x="112" y="50"/>
                  </a:lnTo>
                  <a:lnTo>
                    <a:pt x="106" y="55"/>
                  </a:lnTo>
                  <a:lnTo>
                    <a:pt x="95" y="70"/>
                  </a:lnTo>
                  <a:lnTo>
                    <a:pt x="85" y="86"/>
                  </a:lnTo>
                  <a:lnTo>
                    <a:pt x="81" y="105"/>
                  </a:lnTo>
                  <a:lnTo>
                    <a:pt x="78" y="123"/>
                  </a:lnTo>
                  <a:lnTo>
                    <a:pt x="81" y="141"/>
                  </a:lnTo>
                  <a:lnTo>
                    <a:pt x="85" y="160"/>
                  </a:lnTo>
                  <a:lnTo>
                    <a:pt x="95" y="176"/>
                  </a:lnTo>
                  <a:lnTo>
                    <a:pt x="106" y="190"/>
                  </a:lnTo>
                  <a:lnTo>
                    <a:pt x="113" y="197"/>
                  </a:lnTo>
                  <a:lnTo>
                    <a:pt x="121" y="201"/>
                  </a:lnTo>
                  <a:lnTo>
                    <a:pt x="129" y="207"/>
                  </a:lnTo>
                  <a:lnTo>
                    <a:pt x="137" y="211"/>
                  </a:lnTo>
                  <a:lnTo>
                    <a:pt x="146" y="214"/>
                  </a:lnTo>
                  <a:lnTo>
                    <a:pt x="156" y="215"/>
                  </a:lnTo>
                  <a:lnTo>
                    <a:pt x="165" y="218"/>
                  </a:lnTo>
                  <a:lnTo>
                    <a:pt x="174" y="218"/>
                  </a:lnTo>
                  <a:lnTo>
                    <a:pt x="183" y="218"/>
                  </a:lnTo>
                  <a:lnTo>
                    <a:pt x="193" y="215"/>
                  </a:lnTo>
                  <a:lnTo>
                    <a:pt x="202" y="214"/>
                  </a:lnTo>
                  <a:lnTo>
                    <a:pt x="211" y="211"/>
                  </a:lnTo>
                  <a:lnTo>
                    <a:pt x="219" y="207"/>
                  </a:lnTo>
                  <a:lnTo>
                    <a:pt x="227" y="201"/>
                  </a:lnTo>
                  <a:lnTo>
                    <a:pt x="234" y="197"/>
                  </a:lnTo>
                  <a:lnTo>
                    <a:pt x="241" y="190"/>
                  </a:lnTo>
                  <a:lnTo>
                    <a:pt x="254" y="176"/>
                  </a:lnTo>
                  <a:lnTo>
                    <a:pt x="262" y="160"/>
                  </a:lnTo>
                  <a:lnTo>
                    <a:pt x="267" y="141"/>
                  </a:lnTo>
                  <a:lnTo>
                    <a:pt x="269" y="123"/>
                  </a:lnTo>
                  <a:lnTo>
                    <a:pt x="267" y="110"/>
                  </a:lnTo>
                  <a:lnTo>
                    <a:pt x="265" y="98"/>
                  </a:lnTo>
                  <a:lnTo>
                    <a:pt x="260" y="85"/>
                  </a:lnTo>
                  <a:lnTo>
                    <a:pt x="255" y="75"/>
                  </a:lnTo>
                  <a:lnTo>
                    <a:pt x="248" y="64"/>
                  </a:lnTo>
                  <a:lnTo>
                    <a:pt x="240" y="55"/>
                  </a:lnTo>
                  <a:lnTo>
                    <a:pt x="231" y="47"/>
                  </a:lnTo>
                  <a:lnTo>
                    <a:pt x="220" y="40"/>
                  </a:lnTo>
                  <a:lnTo>
                    <a:pt x="338" y="40"/>
                  </a:lnTo>
                  <a:lnTo>
                    <a:pt x="332" y="44"/>
                  </a:lnTo>
                  <a:lnTo>
                    <a:pt x="326" y="47"/>
                  </a:lnTo>
                  <a:lnTo>
                    <a:pt x="322" y="50"/>
                  </a:lnTo>
                  <a:lnTo>
                    <a:pt x="317" y="55"/>
                  </a:lnTo>
                  <a:lnTo>
                    <a:pt x="305" y="70"/>
                  </a:lnTo>
                  <a:lnTo>
                    <a:pt x="296" y="86"/>
                  </a:lnTo>
                  <a:lnTo>
                    <a:pt x="292" y="105"/>
                  </a:lnTo>
                  <a:lnTo>
                    <a:pt x="289" y="123"/>
                  </a:lnTo>
                  <a:lnTo>
                    <a:pt x="292" y="141"/>
                  </a:lnTo>
                  <a:lnTo>
                    <a:pt x="296" y="160"/>
                  </a:lnTo>
                  <a:lnTo>
                    <a:pt x="305" y="176"/>
                  </a:lnTo>
                  <a:lnTo>
                    <a:pt x="317" y="190"/>
                  </a:lnTo>
                  <a:lnTo>
                    <a:pt x="324" y="197"/>
                  </a:lnTo>
                  <a:lnTo>
                    <a:pt x="332" y="201"/>
                  </a:lnTo>
                  <a:lnTo>
                    <a:pt x="340" y="207"/>
                  </a:lnTo>
                  <a:lnTo>
                    <a:pt x="348" y="211"/>
                  </a:lnTo>
                  <a:lnTo>
                    <a:pt x="356" y="214"/>
                  </a:lnTo>
                  <a:lnTo>
                    <a:pt x="365" y="215"/>
                  </a:lnTo>
                  <a:lnTo>
                    <a:pt x="375" y="218"/>
                  </a:lnTo>
                  <a:lnTo>
                    <a:pt x="384" y="218"/>
                  </a:lnTo>
                  <a:lnTo>
                    <a:pt x="393" y="218"/>
                  </a:lnTo>
                  <a:lnTo>
                    <a:pt x="403" y="215"/>
                  </a:lnTo>
                  <a:lnTo>
                    <a:pt x="413" y="214"/>
                  </a:lnTo>
                  <a:lnTo>
                    <a:pt x="421" y="211"/>
                  </a:lnTo>
                  <a:lnTo>
                    <a:pt x="429" y="207"/>
                  </a:lnTo>
                  <a:lnTo>
                    <a:pt x="437" y="201"/>
                  </a:lnTo>
                  <a:lnTo>
                    <a:pt x="445" y="197"/>
                  </a:lnTo>
                  <a:lnTo>
                    <a:pt x="452" y="190"/>
                  </a:lnTo>
                  <a:lnTo>
                    <a:pt x="464" y="176"/>
                  </a:lnTo>
                  <a:lnTo>
                    <a:pt x="472" y="160"/>
                  </a:lnTo>
                  <a:lnTo>
                    <a:pt x="478" y="141"/>
                  </a:lnTo>
                  <a:lnTo>
                    <a:pt x="479" y="123"/>
                  </a:lnTo>
                  <a:lnTo>
                    <a:pt x="478" y="110"/>
                  </a:lnTo>
                  <a:lnTo>
                    <a:pt x="476" y="98"/>
                  </a:lnTo>
                  <a:lnTo>
                    <a:pt x="471" y="85"/>
                  </a:lnTo>
                  <a:lnTo>
                    <a:pt x="466" y="75"/>
                  </a:lnTo>
                  <a:lnTo>
                    <a:pt x="459" y="64"/>
                  </a:lnTo>
                  <a:lnTo>
                    <a:pt x="451" y="55"/>
                  </a:lnTo>
                  <a:lnTo>
                    <a:pt x="441" y="47"/>
                  </a:lnTo>
                  <a:lnTo>
                    <a:pt x="431" y="40"/>
                  </a:lnTo>
                  <a:lnTo>
                    <a:pt x="994" y="40"/>
                  </a:lnTo>
                  <a:lnTo>
                    <a:pt x="1018" y="0"/>
                  </a:lnTo>
                  <a:lnTo>
                    <a:pt x="32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60"/>
            <p:cNvSpPr>
              <a:spLocks/>
            </p:cNvSpPr>
            <p:nvPr/>
          </p:nvSpPr>
          <p:spPr bwMode="auto">
            <a:xfrm>
              <a:off x="1212" y="3200"/>
              <a:ext cx="55" cy="55"/>
            </a:xfrm>
            <a:custGeom>
              <a:avLst/>
              <a:gdLst>
                <a:gd name="T0" fmla="*/ 28 w 111"/>
                <a:gd name="T1" fmla="*/ 0 h 111"/>
                <a:gd name="T2" fmla="*/ 30 w 111"/>
                <a:gd name="T3" fmla="*/ 0 h 111"/>
                <a:gd name="T4" fmla="*/ 33 w 111"/>
                <a:gd name="T5" fmla="*/ 0 h 111"/>
                <a:gd name="T6" fmla="*/ 36 w 111"/>
                <a:gd name="T7" fmla="*/ 1 h 111"/>
                <a:gd name="T8" fmla="*/ 38 w 111"/>
                <a:gd name="T9" fmla="*/ 2 h 111"/>
                <a:gd name="T10" fmla="*/ 41 w 111"/>
                <a:gd name="T11" fmla="*/ 3 h 111"/>
                <a:gd name="T12" fmla="*/ 43 w 111"/>
                <a:gd name="T13" fmla="*/ 4 h 111"/>
                <a:gd name="T14" fmla="*/ 45 w 111"/>
                <a:gd name="T15" fmla="*/ 6 h 111"/>
                <a:gd name="T16" fmla="*/ 47 w 111"/>
                <a:gd name="T17" fmla="*/ 8 h 111"/>
                <a:gd name="T18" fmla="*/ 51 w 111"/>
                <a:gd name="T19" fmla="*/ 12 h 111"/>
                <a:gd name="T20" fmla="*/ 53 w 111"/>
                <a:gd name="T21" fmla="*/ 16 h 111"/>
                <a:gd name="T22" fmla="*/ 55 w 111"/>
                <a:gd name="T23" fmla="*/ 22 h 111"/>
                <a:gd name="T24" fmla="*/ 55 w 111"/>
                <a:gd name="T25" fmla="*/ 27 h 111"/>
                <a:gd name="T26" fmla="*/ 55 w 111"/>
                <a:gd name="T27" fmla="*/ 33 h 111"/>
                <a:gd name="T28" fmla="*/ 53 w 111"/>
                <a:gd name="T29" fmla="*/ 38 h 111"/>
                <a:gd name="T30" fmla="*/ 51 w 111"/>
                <a:gd name="T31" fmla="*/ 43 h 111"/>
                <a:gd name="T32" fmla="*/ 47 w 111"/>
                <a:gd name="T33" fmla="*/ 47 h 111"/>
                <a:gd name="T34" fmla="*/ 45 w 111"/>
                <a:gd name="T35" fmla="*/ 49 h 111"/>
                <a:gd name="T36" fmla="*/ 43 w 111"/>
                <a:gd name="T37" fmla="*/ 50 h 111"/>
                <a:gd name="T38" fmla="*/ 41 w 111"/>
                <a:gd name="T39" fmla="*/ 52 h 111"/>
                <a:gd name="T40" fmla="*/ 38 w 111"/>
                <a:gd name="T41" fmla="*/ 53 h 111"/>
                <a:gd name="T42" fmla="*/ 36 w 111"/>
                <a:gd name="T43" fmla="*/ 54 h 111"/>
                <a:gd name="T44" fmla="*/ 33 w 111"/>
                <a:gd name="T45" fmla="*/ 54 h 111"/>
                <a:gd name="T46" fmla="*/ 30 w 111"/>
                <a:gd name="T47" fmla="*/ 55 h 111"/>
                <a:gd name="T48" fmla="*/ 28 w 111"/>
                <a:gd name="T49" fmla="*/ 55 h 111"/>
                <a:gd name="T50" fmla="*/ 22 w 111"/>
                <a:gd name="T51" fmla="*/ 54 h 111"/>
                <a:gd name="T52" fmla="*/ 17 w 111"/>
                <a:gd name="T53" fmla="*/ 53 h 111"/>
                <a:gd name="T54" fmla="*/ 12 w 111"/>
                <a:gd name="T55" fmla="*/ 50 h 111"/>
                <a:gd name="T56" fmla="*/ 8 w 111"/>
                <a:gd name="T57" fmla="*/ 47 h 111"/>
                <a:gd name="T58" fmla="*/ 4 w 111"/>
                <a:gd name="T59" fmla="*/ 43 h 111"/>
                <a:gd name="T60" fmla="*/ 2 w 111"/>
                <a:gd name="T61" fmla="*/ 38 h 111"/>
                <a:gd name="T62" fmla="*/ 0 w 111"/>
                <a:gd name="T63" fmla="*/ 33 h 111"/>
                <a:gd name="T64" fmla="*/ 0 w 111"/>
                <a:gd name="T65" fmla="*/ 27 h 111"/>
                <a:gd name="T66" fmla="*/ 0 w 111"/>
                <a:gd name="T67" fmla="*/ 22 h 111"/>
                <a:gd name="T68" fmla="*/ 2 w 111"/>
                <a:gd name="T69" fmla="*/ 16 h 111"/>
                <a:gd name="T70" fmla="*/ 4 w 111"/>
                <a:gd name="T71" fmla="*/ 12 h 111"/>
                <a:gd name="T72" fmla="*/ 8 w 111"/>
                <a:gd name="T73" fmla="*/ 8 h 111"/>
                <a:gd name="T74" fmla="*/ 10 w 111"/>
                <a:gd name="T75" fmla="*/ 6 h 111"/>
                <a:gd name="T76" fmla="*/ 12 w 111"/>
                <a:gd name="T77" fmla="*/ 4 h 111"/>
                <a:gd name="T78" fmla="*/ 14 w 111"/>
                <a:gd name="T79" fmla="*/ 3 h 111"/>
                <a:gd name="T80" fmla="*/ 17 w 111"/>
                <a:gd name="T81" fmla="*/ 2 h 111"/>
                <a:gd name="T82" fmla="*/ 19 w 111"/>
                <a:gd name="T83" fmla="*/ 1 h 111"/>
                <a:gd name="T84" fmla="*/ 22 w 111"/>
                <a:gd name="T85" fmla="*/ 0 h 111"/>
                <a:gd name="T86" fmla="*/ 25 w 111"/>
                <a:gd name="T87" fmla="*/ 0 h 111"/>
                <a:gd name="T88" fmla="*/ 28 w 111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61" y="0"/>
                  </a:lnTo>
                  <a:lnTo>
                    <a:pt x="67" y="1"/>
                  </a:lnTo>
                  <a:lnTo>
                    <a:pt x="72" y="2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7" y="9"/>
                  </a:lnTo>
                  <a:lnTo>
                    <a:pt x="90" y="13"/>
                  </a:lnTo>
                  <a:lnTo>
                    <a:pt x="95" y="16"/>
                  </a:lnTo>
                  <a:lnTo>
                    <a:pt x="102" y="24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5"/>
                  </a:lnTo>
                  <a:lnTo>
                    <a:pt x="110" y="67"/>
                  </a:lnTo>
                  <a:lnTo>
                    <a:pt x="106" y="76"/>
                  </a:lnTo>
                  <a:lnTo>
                    <a:pt x="102" y="86"/>
                  </a:lnTo>
                  <a:lnTo>
                    <a:pt x="95" y="95"/>
                  </a:lnTo>
                  <a:lnTo>
                    <a:pt x="90" y="98"/>
                  </a:lnTo>
                  <a:lnTo>
                    <a:pt x="87" y="101"/>
                  </a:lnTo>
                  <a:lnTo>
                    <a:pt x="82" y="104"/>
                  </a:lnTo>
                  <a:lnTo>
                    <a:pt x="77" y="106"/>
                  </a:lnTo>
                  <a:lnTo>
                    <a:pt x="72" y="108"/>
                  </a:lnTo>
                  <a:lnTo>
                    <a:pt x="67" y="109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5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5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61"/>
            <p:cNvSpPr>
              <a:spLocks/>
            </p:cNvSpPr>
            <p:nvPr/>
          </p:nvSpPr>
          <p:spPr bwMode="auto">
            <a:xfrm>
              <a:off x="1363" y="2877"/>
              <a:ext cx="157" cy="251"/>
            </a:xfrm>
            <a:custGeom>
              <a:avLst/>
              <a:gdLst>
                <a:gd name="T0" fmla="*/ 157 w 313"/>
                <a:gd name="T1" fmla="*/ 118 h 501"/>
                <a:gd name="T2" fmla="*/ 155 w 313"/>
                <a:gd name="T3" fmla="*/ 118 h 501"/>
                <a:gd name="T4" fmla="*/ 154 w 313"/>
                <a:gd name="T5" fmla="*/ 118 h 501"/>
                <a:gd name="T6" fmla="*/ 152 w 313"/>
                <a:gd name="T7" fmla="*/ 118 h 501"/>
                <a:gd name="T8" fmla="*/ 151 w 313"/>
                <a:gd name="T9" fmla="*/ 118 h 501"/>
                <a:gd name="T10" fmla="*/ 113 w 313"/>
                <a:gd name="T11" fmla="*/ 27 h 501"/>
                <a:gd name="T12" fmla="*/ 27 w 313"/>
                <a:gd name="T13" fmla="*/ 27 h 501"/>
                <a:gd name="T14" fmla="*/ 62 w 313"/>
                <a:gd name="T15" fmla="*/ 119 h 501"/>
                <a:gd name="T16" fmla="*/ 56 w 313"/>
                <a:gd name="T17" fmla="*/ 119 h 501"/>
                <a:gd name="T18" fmla="*/ 50 w 313"/>
                <a:gd name="T19" fmla="*/ 119 h 501"/>
                <a:gd name="T20" fmla="*/ 45 w 313"/>
                <a:gd name="T21" fmla="*/ 119 h 501"/>
                <a:gd name="T22" fmla="*/ 39 w 313"/>
                <a:gd name="T23" fmla="*/ 119 h 501"/>
                <a:gd name="T24" fmla="*/ 35 w 313"/>
                <a:gd name="T25" fmla="*/ 119 h 501"/>
                <a:gd name="T26" fmla="*/ 31 w 313"/>
                <a:gd name="T27" fmla="*/ 119 h 501"/>
                <a:gd name="T28" fmla="*/ 29 w 313"/>
                <a:gd name="T29" fmla="*/ 119 h 501"/>
                <a:gd name="T30" fmla="*/ 28 w 313"/>
                <a:gd name="T31" fmla="*/ 119 h 501"/>
                <a:gd name="T32" fmla="*/ 28 w 313"/>
                <a:gd name="T33" fmla="*/ 251 h 501"/>
                <a:gd name="T34" fmla="*/ 11 w 313"/>
                <a:gd name="T35" fmla="*/ 251 h 501"/>
                <a:gd name="T36" fmla="*/ 11 w 313"/>
                <a:gd name="T37" fmla="*/ 250 h 501"/>
                <a:gd name="T38" fmla="*/ 0 w 313"/>
                <a:gd name="T39" fmla="*/ 250 h 501"/>
                <a:gd name="T40" fmla="*/ 0 w 313"/>
                <a:gd name="T41" fmla="*/ 138 h 501"/>
                <a:gd name="T42" fmla="*/ 20 w 313"/>
                <a:gd name="T43" fmla="*/ 138 h 501"/>
                <a:gd name="T44" fmla="*/ 20 w 313"/>
                <a:gd name="T45" fmla="*/ 0 h 501"/>
                <a:gd name="T46" fmla="*/ 157 w 313"/>
                <a:gd name="T47" fmla="*/ 0 h 501"/>
                <a:gd name="T48" fmla="*/ 157 w 313"/>
                <a:gd name="T49" fmla="*/ 118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3" h="501">
                  <a:moveTo>
                    <a:pt x="313" y="236"/>
                  </a:moveTo>
                  <a:lnTo>
                    <a:pt x="310" y="236"/>
                  </a:lnTo>
                  <a:lnTo>
                    <a:pt x="308" y="236"/>
                  </a:lnTo>
                  <a:lnTo>
                    <a:pt x="304" y="236"/>
                  </a:lnTo>
                  <a:lnTo>
                    <a:pt x="302" y="236"/>
                  </a:lnTo>
                  <a:lnTo>
                    <a:pt x="226" y="53"/>
                  </a:lnTo>
                  <a:lnTo>
                    <a:pt x="53" y="53"/>
                  </a:lnTo>
                  <a:lnTo>
                    <a:pt x="124" y="237"/>
                  </a:lnTo>
                  <a:lnTo>
                    <a:pt x="112" y="237"/>
                  </a:lnTo>
                  <a:lnTo>
                    <a:pt x="100" y="237"/>
                  </a:lnTo>
                  <a:lnTo>
                    <a:pt x="89" y="237"/>
                  </a:lnTo>
                  <a:lnTo>
                    <a:pt x="78" y="237"/>
                  </a:lnTo>
                  <a:lnTo>
                    <a:pt x="69" y="238"/>
                  </a:lnTo>
                  <a:lnTo>
                    <a:pt x="62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501"/>
                  </a:lnTo>
                  <a:lnTo>
                    <a:pt x="22" y="501"/>
                  </a:lnTo>
                  <a:lnTo>
                    <a:pt x="22" y="500"/>
                  </a:lnTo>
                  <a:lnTo>
                    <a:pt x="0" y="500"/>
                  </a:lnTo>
                  <a:lnTo>
                    <a:pt x="0" y="276"/>
                  </a:lnTo>
                  <a:lnTo>
                    <a:pt x="39" y="276"/>
                  </a:lnTo>
                  <a:lnTo>
                    <a:pt x="39" y="0"/>
                  </a:lnTo>
                  <a:lnTo>
                    <a:pt x="313" y="0"/>
                  </a:lnTo>
                  <a:lnTo>
                    <a:pt x="313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62"/>
            <p:cNvSpPr>
              <a:spLocks/>
            </p:cNvSpPr>
            <p:nvPr/>
          </p:nvSpPr>
          <p:spPr bwMode="auto">
            <a:xfrm>
              <a:off x="1472" y="3203"/>
              <a:ext cx="55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3 h 110"/>
                <a:gd name="T4" fmla="*/ 2 w 110"/>
                <a:gd name="T5" fmla="*/ 17 h 110"/>
                <a:gd name="T6" fmla="*/ 5 w 110"/>
                <a:gd name="T7" fmla="*/ 12 h 110"/>
                <a:gd name="T8" fmla="*/ 9 w 110"/>
                <a:gd name="T9" fmla="*/ 8 h 110"/>
                <a:gd name="T10" fmla="*/ 11 w 110"/>
                <a:gd name="T11" fmla="*/ 6 h 110"/>
                <a:gd name="T12" fmla="*/ 13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3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1 w 110"/>
                <a:gd name="T35" fmla="*/ 4 h 110"/>
                <a:gd name="T36" fmla="*/ 43 w 110"/>
                <a:gd name="T37" fmla="*/ 5 h 110"/>
                <a:gd name="T38" fmla="*/ 45 w 110"/>
                <a:gd name="T39" fmla="*/ 6 h 110"/>
                <a:gd name="T40" fmla="*/ 47 w 110"/>
                <a:gd name="T41" fmla="*/ 8 h 110"/>
                <a:gd name="T42" fmla="*/ 51 w 110"/>
                <a:gd name="T43" fmla="*/ 12 h 110"/>
                <a:gd name="T44" fmla="*/ 53 w 110"/>
                <a:gd name="T45" fmla="*/ 17 h 110"/>
                <a:gd name="T46" fmla="*/ 55 w 110"/>
                <a:gd name="T47" fmla="*/ 23 h 110"/>
                <a:gd name="T48" fmla="*/ 55 w 110"/>
                <a:gd name="T49" fmla="*/ 28 h 110"/>
                <a:gd name="T50" fmla="*/ 55 w 110"/>
                <a:gd name="T51" fmla="*/ 34 h 110"/>
                <a:gd name="T52" fmla="*/ 53 w 110"/>
                <a:gd name="T53" fmla="*/ 38 h 110"/>
                <a:gd name="T54" fmla="*/ 51 w 110"/>
                <a:gd name="T55" fmla="*/ 43 h 110"/>
                <a:gd name="T56" fmla="*/ 47 w 110"/>
                <a:gd name="T57" fmla="*/ 47 h 110"/>
                <a:gd name="T58" fmla="*/ 45 w 110"/>
                <a:gd name="T59" fmla="*/ 49 h 110"/>
                <a:gd name="T60" fmla="*/ 43 w 110"/>
                <a:gd name="T61" fmla="*/ 51 h 110"/>
                <a:gd name="T62" fmla="*/ 41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9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4"/>
                  </a:lnTo>
                  <a:lnTo>
                    <a:pt x="109" y="45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63"/>
            <p:cNvSpPr>
              <a:spLocks/>
            </p:cNvSpPr>
            <p:nvPr/>
          </p:nvSpPr>
          <p:spPr bwMode="auto">
            <a:xfrm>
              <a:off x="1355" y="3016"/>
              <a:ext cx="415" cy="207"/>
            </a:xfrm>
            <a:custGeom>
              <a:avLst/>
              <a:gdLst>
                <a:gd name="T0" fmla="*/ 56 w 830"/>
                <a:gd name="T1" fmla="*/ 167 h 415"/>
                <a:gd name="T2" fmla="*/ 67 w 830"/>
                <a:gd name="T3" fmla="*/ 1 h 415"/>
                <a:gd name="T4" fmla="*/ 90 w 830"/>
                <a:gd name="T5" fmla="*/ 0 h 415"/>
                <a:gd name="T6" fmla="*/ 114 w 830"/>
                <a:gd name="T7" fmla="*/ 0 h 415"/>
                <a:gd name="T8" fmla="*/ 138 w 830"/>
                <a:gd name="T9" fmla="*/ 0 h 415"/>
                <a:gd name="T10" fmla="*/ 159 w 830"/>
                <a:gd name="T11" fmla="*/ 0 h 415"/>
                <a:gd name="T12" fmla="*/ 178 w 830"/>
                <a:gd name="T13" fmla="*/ 0 h 415"/>
                <a:gd name="T14" fmla="*/ 193 w 830"/>
                <a:gd name="T15" fmla="*/ 0 h 415"/>
                <a:gd name="T16" fmla="*/ 202 w 830"/>
                <a:gd name="T17" fmla="*/ 1 h 415"/>
                <a:gd name="T18" fmla="*/ 207 w 830"/>
                <a:gd name="T19" fmla="*/ 2 h 415"/>
                <a:gd name="T20" fmla="*/ 212 w 830"/>
                <a:gd name="T21" fmla="*/ 5 h 415"/>
                <a:gd name="T22" fmla="*/ 217 w 830"/>
                <a:gd name="T23" fmla="*/ 10 h 415"/>
                <a:gd name="T24" fmla="*/ 223 w 830"/>
                <a:gd name="T25" fmla="*/ 16 h 415"/>
                <a:gd name="T26" fmla="*/ 159 w 830"/>
                <a:gd name="T27" fmla="*/ 20 h 415"/>
                <a:gd name="T28" fmla="*/ 357 w 830"/>
                <a:gd name="T29" fmla="*/ 61 h 415"/>
                <a:gd name="T30" fmla="*/ 377 w 830"/>
                <a:gd name="T31" fmla="*/ 129 h 415"/>
                <a:gd name="T32" fmla="*/ 380 w 830"/>
                <a:gd name="T33" fmla="*/ 129 h 415"/>
                <a:gd name="T34" fmla="*/ 388 w 830"/>
                <a:gd name="T35" fmla="*/ 130 h 415"/>
                <a:gd name="T36" fmla="*/ 398 w 830"/>
                <a:gd name="T37" fmla="*/ 134 h 415"/>
                <a:gd name="T38" fmla="*/ 407 w 830"/>
                <a:gd name="T39" fmla="*/ 142 h 415"/>
                <a:gd name="T40" fmla="*/ 409 w 830"/>
                <a:gd name="T41" fmla="*/ 144 h 415"/>
                <a:gd name="T42" fmla="*/ 410 w 830"/>
                <a:gd name="T43" fmla="*/ 146 h 415"/>
                <a:gd name="T44" fmla="*/ 370 w 830"/>
                <a:gd name="T45" fmla="*/ 166 h 415"/>
                <a:gd name="T46" fmla="*/ 415 w 830"/>
                <a:gd name="T47" fmla="*/ 176 h 415"/>
                <a:gd name="T48" fmla="*/ 415 w 830"/>
                <a:gd name="T49" fmla="*/ 198 h 415"/>
                <a:gd name="T50" fmla="*/ 192 w 830"/>
                <a:gd name="T51" fmla="*/ 207 h 415"/>
                <a:gd name="T52" fmla="*/ 186 w 830"/>
                <a:gd name="T53" fmla="*/ 192 h 415"/>
                <a:gd name="T54" fmla="*/ 176 w 830"/>
                <a:gd name="T55" fmla="*/ 179 h 415"/>
                <a:gd name="T56" fmla="*/ 161 w 830"/>
                <a:gd name="T57" fmla="*/ 170 h 415"/>
                <a:gd name="T58" fmla="*/ 145 w 830"/>
                <a:gd name="T59" fmla="*/ 168 h 415"/>
                <a:gd name="T60" fmla="*/ 136 w 830"/>
                <a:gd name="T61" fmla="*/ 168 h 415"/>
                <a:gd name="T62" fmla="*/ 127 w 830"/>
                <a:gd name="T63" fmla="*/ 171 h 415"/>
                <a:gd name="T64" fmla="*/ 119 w 830"/>
                <a:gd name="T65" fmla="*/ 175 h 415"/>
                <a:gd name="T66" fmla="*/ 111 w 830"/>
                <a:gd name="T67" fmla="*/ 181 h 415"/>
                <a:gd name="T68" fmla="*/ 105 w 830"/>
                <a:gd name="T69" fmla="*/ 189 h 415"/>
                <a:gd name="T70" fmla="*/ 100 w 830"/>
                <a:gd name="T71" fmla="*/ 199 h 415"/>
                <a:gd name="T72" fmla="*/ 89 w 830"/>
                <a:gd name="T73" fmla="*/ 183 h 415"/>
                <a:gd name="T74" fmla="*/ 95 w 830"/>
                <a:gd name="T75" fmla="*/ 153 h 415"/>
                <a:gd name="T76" fmla="*/ 107 w 830"/>
                <a:gd name="T77" fmla="*/ 139 h 415"/>
                <a:gd name="T78" fmla="*/ 122 w 830"/>
                <a:gd name="T79" fmla="*/ 134 h 415"/>
                <a:gd name="T80" fmla="*/ 135 w 830"/>
                <a:gd name="T81" fmla="*/ 133 h 415"/>
                <a:gd name="T82" fmla="*/ 144 w 830"/>
                <a:gd name="T83" fmla="*/ 133 h 415"/>
                <a:gd name="T84" fmla="*/ 145 w 830"/>
                <a:gd name="T85" fmla="*/ 133 h 415"/>
                <a:gd name="T86" fmla="*/ 250 w 830"/>
                <a:gd name="T87" fmla="*/ 133 h 415"/>
                <a:gd name="T88" fmla="*/ 146 w 830"/>
                <a:gd name="T89" fmla="*/ 114 h 415"/>
                <a:gd name="T90" fmla="*/ 138 w 830"/>
                <a:gd name="T91" fmla="*/ 113 h 415"/>
                <a:gd name="T92" fmla="*/ 123 w 830"/>
                <a:gd name="T93" fmla="*/ 115 h 415"/>
                <a:gd name="T94" fmla="*/ 106 w 830"/>
                <a:gd name="T95" fmla="*/ 119 h 415"/>
                <a:gd name="T96" fmla="*/ 88 w 830"/>
                <a:gd name="T97" fmla="*/ 128 h 415"/>
                <a:gd name="T98" fmla="*/ 77 w 830"/>
                <a:gd name="T99" fmla="*/ 143 h 415"/>
                <a:gd name="T100" fmla="*/ 72 w 830"/>
                <a:gd name="T101" fmla="*/ 162 h 415"/>
                <a:gd name="T102" fmla="*/ 69 w 830"/>
                <a:gd name="T103" fmla="*/ 182 h 415"/>
                <a:gd name="T104" fmla="*/ 69 w 830"/>
                <a:gd name="T105" fmla="*/ 199 h 415"/>
                <a:gd name="T106" fmla="*/ 29 w 830"/>
                <a:gd name="T107" fmla="*/ 193 h 415"/>
                <a:gd name="T108" fmla="*/ 23 w 830"/>
                <a:gd name="T109" fmla="*/ 184 h 415"/>
                <a:gd name="T110" fmla="*/ 15 w 830"/>
                <a:gd name="T111" fmla="*/ 176 h 415"/>
                <a:gd name="T112" fmla="*/ 5 w 830"/>
                <a:gd name="T113" fmla="*/ 169 h 4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415">
                  <a:moveTo>
                    <a:pt x="0" y="334"/>
                  </a:moveTo>
                  <a:lnTo>
                    <a:pt x="112" y="334"/>
                  </a:lnTo>
                  <a:lnTo>
                    <a:pt x="112" y="2"/>
                  </a:lnTo>
                  <a:lnTo>
                    <a:pt x="134" y="2"/>
                  </a:lnTo>
                  <a:lnTo>
                    <a:pt x="157" y="2"/>
                  </a:lnTo>
                  <a:lnTo>
                    <a:pt x="180" y="0"/>
                  </a:lnTo>
                  <a:lnTo>
                    <a:pt x="204" y="0"/>
                  </a:lnTo>
                  <a:lnTo>
                    <a:pt x="228" y="0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7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5" y="0"/>
                  </a:lnTo>
                  <a:lnTo>
                    <a:pt x="396" y="0"/>
                  </a:lnTo>
                  <a:lnTo>
                    <a:pt x="404" y="2"/>
                  </a:lnTo>
                  <a:lnTo>
                    <a:pt x="409" y="2"/>
                  </a:lnTo>
                  <a:lnTo>
                    <a:pt x="413" y="4"/>
                  </a:lnTo>
                  <a:lnTo>
                    <a:pt x="418" y="6"/>
                  </a:lnTo>
                  <a:lnTo>
                    <a:pt x="423" y="10"/>
                  </a:lnTo>
                  <a:lnTo>
                    <a:pt x="428" y="14"/>
                  </a:lnTo>
                  <a:lnTo>
                    <a:pt x="434" y="20"/>
                  </a:lnTo>
                  <a:lnTo>
                    <a:pt x="440" y="26"/>
                  </a:lnTo>
                  <a:lnTo>
                    <a:pt x="446" y="33"/>
                  </a:lnTo>
                  <a:lnTo>
                    <a:pt x="451" y="40"/>
                  </a:lnTo>
                  <a:lnTo>
                    <a:pt x="318" y="40"/>
                  </a:lnTo>
                  <a:lnTo>
                    <a:pt x="360" y="123"/>
                  </a:lnTo>
                  <a:lnTo>
                    <a:pt x="714" y="123"/>
                  </a:lnTo>
                  <a:lnTo>
                    <a:pt x="734" y="262"/>
                  </a:lnTo>
                  <a:lnTo>
                    <a:pt x="753" y="258"/>
                  </a:lnTo>
                  <a:lnTo>
                    <a:pt x="756" y="258"/>
                  </a:lnTo>
                  <a:lnTo>
                    <a:pt x="760" y="258"/>
                  </a:lnTo>
                  <a:lnTo>
                    <a:pt x="767" y="258"/>
                  </a:lnTo>
                  <a:lnTo>
                    <a:pt x="775" y="260"/>
                  </a:lnTo>
                  <a:lnTo>
                    <a:pt x="786" y="263"/>
                  </a:lnTo>
                  <a:lnTo>
                    <a:pt x="795" y="268"/>
                  </a:lnTo>
                  <a:lnTo>
                    <a:pt x="805" y="275"/>
                  </a:lnTo>
                  <a:lnTo>
                    <a:pt x="814" y="284"/>
                  </a:lnTo>
                  <a:lnTo>
                    <a:pt x="815" y="286"/>
                  </a:lnTo>
                  <a:lnTo>
                    <a:pt x="817" y="288"/>
                  </a:lnTo>
                  <a:lnTo>
                    <a:pt x="818" y="291"/>
                  </a:lnTo>
                  <a:lnTo>
                    <a:pt x="819" y="293"/>
                  </a:lnTo>
                  <a:lnTo>
                    <a:pt x="739" y="293"/>
                  </a:lnTo>
                  <a:lnTo>
                    <a:pt x="739" y="332"/>
                  </a:lnTo>
                  <a:lnTo>
                    <a:pt x="828" y="332"/>
                  </a:lnTo>
                  <a:lnTo>
                    <a:pt x="830" y="353"/>
                  </a:lnTo>
                  <a:lnTo>
                    <a:pt x="830" y="374"/>
                  </a:lnTo>
                  <a:lnTo>
                    <a:pt x="830" y="396"/>
                  </a:lnTo>
                  <a:lnTo>
                    <a:pt x="829" y="415"/>
                  </a:lnTo>
                  <a:lnTo>
                    <a:pt x="384" y="415"/>
                  </a:lnTo>
                  <a:lnTo>
                    <a:pt x="379" y="399"/>
                  </a:lnTo>
                  <a:lnTo>
                    <a:pt x="372" y="384"/>
                  </a:lnTo>
                  <a:lnTo>
                    <a:pt x="363" y="370"/>
                  </a:lnTo>
                  <a:lnTo>
                    <a:pt x="351" y="359"/>
                  </a:lnTo>
                  <a:lnTo>
                    <a:pt x="337" y="349"/>
                  </a:lnTo>
                  <a:lnTo>
                    <a:pt x="322" y="341"/>
                  </a:lnTo>
                  <a:lnTo>
                    <a:pt x="306" y="337"/>
                  </a:lnTo>
                  <a:lnTo>
                    <a:pt x="289" y="336"/>
                  </a:lnTo>
                  <a:lnTo>
                    <a:pt x="280" y="336"/>
                  </a:lnTo>
                  <a:lnTo>
                    <a:pt x="271" y="337"/>
                  </a:lnTo>
                  <a:lnTo>
                    <a:pt x="261" y="339"/>
                  </a:lnTo>
                  <a:lnTo>
                    <a:pt x="253" y="343"/>
                  </a:lnTo>
                  <a:lnTo>
                    <a:pt x="245" y="346"/>
                  </a:lnTo>
                  <a:lnTo>
                    <a:pt x="237" y="351"/>
                  </a:lnTo>
                  <a:lnTo>
                    <a:pt x="229" y="356"/>
                  </a:lnTo>
                  <a:lnTo>
                    <a:pt x="222" y="363"/>
                  </a:lnTo>
                  <a:lnTo>
                    <a:pt x="215" y="371"/>
                  </a:lnTo>
                  <a:lnTo>
                    <a:pt x="210" y="379"/>
                  </a:lnTo>
                  <a:lnTo>
                    <a:pt x="204" y="389"/>
                  </a:lnTo>
                  <a:lnTo>
                    <a:pt x="200" y="398"/>
                  </a:lnTo>
                  <a:lnTo>
                    <a:pt x="176" y="398"/>
                  </a:lnTo>
                  <a:lnTo>
                    <a:pt x="177" y="366"/>
                  </a:lnTo>
                  <a:lnTo>
                    <a:pt x="182" y="333"/>
                  </a:lnTo>
                  <a:lnTo>
                    <a:pt x="189" y="306"/>
                  </a:lnTo>
                  <a:lnTo>
                    <a:pt x="201" y="287"/>
                  </a:lnTo>
                  <a:lnTo>
                    <a:pt x="214" y="279"/>
                  </a:lnTo>
                  <a:lnTo>
                    <a:pt x="229" y="272"/>
                  </a:lnTo>
                  <a:lnTo>
                    <a:pt x="243" y="269"/>
                  </a:lnTo>
                  <a:lnTo>
                    <a:pt x="257" y="267"/>
                  </a:lnTo>
                  <a:lnTo>
                    <a:pt x="269" y="267"/>
                  </a:lnTo>
                  <a:lnTo>
                    <a:pt x="280" y="267"/>
                  </a:lnTo>
                  <a:lnTo>
                    <a:pt x="287" y="267"/>
                  </a:lnTo>
                  <a:lnTo>
                    <a:pt x="289" y="267"/>
                  </a:lnTo>
                  <a:lnTo>
                    <a:pt x="290" y="267"/>
                  </a:lnTo>
                  <a:lnTo>
                    <a:pt x="291" y="267"/>
                  </a:lnTo>
                  <a:lnTo>
                    <a:pt x="500" y="267"/>
                  </a:lnTo>
                  <a:lnTo>
                    <a:pt x="500" y="229"/>
                  </a:lnTo>
                  <a:lnTo>
                    <a:pt x="292" y="229"/>
                  </a:lnTo>
                  <a:lnTo>
                    <a:pt x="287" y="229"/>
                  </a:lnTo>
                  <a:lnTo>
                    <a:pt x="276" y="227"/>
                  </a:lnTo>
                  <a:lnTo>
                    <a:pt x="263" y="229"/>
                  </a:lnTo>
                  <a:lnTo>
                    <a:pt x="246" y="230"/>
                  </a:lnTo>
                  <a:lnTo>
                    <a:pt x="229" y="232"/>
                  </a:lnTo>
                  <a:lnTo>
                    <a:pt x="211" y="238"/>
                  </a:lnTo>
                  <a:lnTo>
                    <a:pt x="193" y="246"/>
                  </a:lnTo>
                  <a:lnTo>
                    <a:pt x="176" y="256"/>
                  </a:lnTo>
                  <a:lnTo>
                    <a:pt x="165" y="269"/>
                  </a:lnTo>
                  <a:lnTo>
                    <a:pt x="154" y="286"/>
                  </a:lnTo>
                  <a:lnTo>
                    <a:pt x="147" y="305"/>
                  </a:lnTo>
                  <a:lnTo>
                    <a:pt x="143" y="324"/>
                  </a:lnTo>
                  <a:lnTo>
                    <a:pt x="139" y="344"/>
                  </a:lnTo>
                  <a:lnTo>
                    <a:pt x="138" y="364"/>
                  </a:lnTo>
                  <a:lnTo>
                    <a:pt x="137" y="382"/>
                  </a:lnTo>
                  <a:lnTo>
                    <a:pt x="137" y="398"/>
                  </a:lnTo>
                  <a:lnTo>
                    <a:pt x="61" y="398"/>
                  </a:lnTo>
                  <a:lnTo>
                    <a:pt x="57" y="387"/>
                  </a:lnTo>
                  <a:lnTo>
                    <a:pt x="52" y="377"/>
                  </a:lnTo>
                  <a:lnTo>
                    <a:pt x="46" y="368"/>
                  </a:lnTo>
                  <a:lnTo>
                    <a:pt x="39" y="359"/>
                  </a:lnTo>
                  <a:lnTo>
                    <a:pt x="30" y="352"/>
                  </a:lnTo>
                  <a:lnTo>
                    <a:pt x="21" y="345"/>
                  </a:lnTo>
                  <a:lnTo>
                    <a:pt x="10" y="339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64"/>
            <p:cNvSpPr>
              <a:spLocks/>
            </p:cNvSpPr>
            <p:nvPr/>
          </p:nvSpPr>
          <p:spPr bwMode="auto">
            <a:xfrm>
              <a:off x="1312" y="3200"/>
              <a:ext cx="56" cy="55"/>
            </a:xfrm>
            <a:custGeom>
              <a:avLst/>
              <a:gdLst>
                <a:gd name="T0" fmla="*/ 28 w 110"/>
                <a:gd name="T1" fmla="*/ 0 h 111"/>
                <a:gd name="T2" fmla="*/ 31 w 110"/>
                <a:gd name="T3" fmla="*/ 0 h 111"/>
                <a:gd name="T4" fmla="*/ 34 w 110"/>
                <a:gd name="T5" fmla="*/ 0 h 111"/>
                <a:gd name="T6" fmla="*/ 36 w 110"/>
                <a:gd name="T7" fmla="*/ 1 h 111"/>
                <a:gd name="T8" fmla="*/ 39 w 110"/>
                <a:gd name="T9" fmla="*/ 2 h 111"/>
                <a:gd name="T10" fmla="*/ 41 w 110"/>
                <a:gd name="T11" fmla="*/ 3 h 111"/>
                <a:gd name="T12" fmla="*/ 44 w 110"/>
                <a:gd name="T13" fmla="*/ 4 h 111"/>
                <a:gd name="T14" fmla="*/ 46 w 110"/>
                <a:gd name="T15" fmla="*/ 6 h 111"/>
                <a:gd name="T16" fmla="*/ 48 w 110"/>
                <a:gd name="T17" fmla="*/ 8 h 111"/>
                <a:gd name="T18" fmla="*/ 51 w 110"/>
                <a:gd name="T19" fmla="*/ 12 h 111"/>
                <a:gd name="T20" fmla="*/ 54 w 110"/>
                <a:gd name="T21" fmla="*/ 16 h 111"/>
                <a:gd name="T22" fmla="*/ 55 w 110"/>
                <a:gd name="T23" fmla="*/ 22 h 111"/>
                <a:gd name="T24" fmla="*/ 56 w 110"/>
                <a:gd name="T25" fmla="*/ 27 h 111"/>
                <a:gd name="T26" fmla="*/ 55 w 110"/>
                <a:gd name="T27" fmla="*/ 33 h 111"/>
                <a:gd name="T28" fmla="*/ 54 w 110"/>
                <a:gd name="T29" fmla="*/ 38 h 111"/>
                <a:gd name="T30" fmla="*/ 51 w 110"/>
                <a:gd name="T31" fmla="*/ 43 h 111"/>
                <a:gd name="T32" fmla="*/ 48 w 110"/>
                <a:gd name="T33" fmla="*/ 47 h 111"/>
                <a:gd name="T34" fmla="*/ 46 w 110"/>
                <a:gd name="T35" fmla="*/ 49 h 111"/>
                <a:gd name="T36" fmla="*/ 44 w 110"/>
                <a:gd name="T37" fmla="*/ 50 h 111"/>
                <a:gd name="T38" fmla="*/ 41 w 110"/>
                <a:gd name="T39" fmla="*/ 52 h 111"/>
                <a:gd name="T40" fmla="*/ 39 w 110"/>
                <a:gd name="T41" fmla="*/ 53 h 111"/>
                <a:gd name="T42" fmla="*/ 36 w 110"/>
                <a:gd name="T43" fmla="*/ 54 h 111"/>
                <a:gd name="T44" fmla="*/ 34 w 110"/>
                <a:gd name="T45" fmla="*/ 54 h 111"/>
                <a:gd name="T46" fmla="*/ 31 w 110"/>
                <a:gd name="T47" fmla="*/ 55 h 111"/>
                <a:gd name="T48" fmla="*/ 28 w 110"/>
                <a:gd name="T49" fmla="*/ 55 h 111"/>
                <a:gd name="T50" fmla="*/ 22 w 110"/>
                <a:gd name="T51" fmla="*/ 54 h 111"/>
                <a:gd name="T52" fmla="*/ 17 w 110"/>
                <a:gd name="T53" fmla="*/ 53 h 111"/>
                <a:gd name="T54" fmla="*/ 12 w 110"/>
                <a:gd name="T55" fmla="*/ 50 h 111"/>
                <a:gd name="T56" fmla="*/ 8 w 110"/>
                <a:gd name="T57" fmla="*/ 47 h 111"/>
                <a:gd name="T58" fmla="*/ 5 w 110"/>
                <a:gd name="T59" fmla="*/ 43 h 111"/>
                <a:gd name="T60" fmla="*/ 2 w 110"/>
                <a:gd name="T61" fmla="*/ 38 h 111"/>
                <a:gd name="T62" fmla="*/ 1 w 110"/>
                <a:gd name="T63" fmla="*/ 33 h 111"/>
                <a:gd name="T64" fmla="*/ 0 w 110"/>
                <a:gd name="T65" fmla="*/ 27 h 111"/>
                <a:gd name="T66" fmla="*/ 1 w 110"/>
                <a:gd name="T67" fmla="*/ 22 h 111"/>
                <a:gd name="T68" fmla="*/ 2 w 110"/>
                <a:gd name="T69" fmla="*/ 16 h 111"/>
                <a:gd name="T70" fmla="*/ 5 w 110"/>
                <a:gd name="T71" fmla="*/ 12 h 111"/>
                <a:gd name="T72" fmla="*/ 8 w 110"/>
                <a:gd name="T73" fmla="*/ 8 h 111"/>
                <a:gd name="T74" fmla="*/ 10 w 110"/>
                <a:gd name="T75" fmla="*/ 6 h 111"/>
                <a:gd name="T76" fmla="*/ 12 w 110"/>
                <a:gd name="T77" fmla="*/ 4 h 111"/>
                <a:gd name="T78" fmla="*/ 14 w 110"/>
                <a:gd name="T79" fmla="*/ 3 h 111"/>
                <a:gd name="T80" fmla="*/ 17 w 110"/>
                <a:gd name="T81" fmla="*/ 2 h 111"/>
                <a:gd name="T82" fmla="*/ 20 w 110"/>
                <a:gd name="T83" fmla="*/ 1 h 111"/>
                <a:gd name="T84" fmla="*/ 22 w 110"/>
                <a:gd name="T85" fmla="*/ 0 h 111"/>
                <a:gd name="T86" fmla="*/ 25 w 110"/>
                <a:gd name="T87" fmla="*/ 0 h 111"/>
                <a:gd name="T88" fmla="*/ 28 w 110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lnTo>
                    <a:pt x="61" y="0"/>
                  </a:lnTo>
                  <a:lnTo>
                    <a:pt x="66" y="1"/>
                  </a:lnTo>
                  <a:lnTo>
                    <a:pt x="71" y="2"/>
                  </a:lnTo>
                  <a:lnTo>
                    <a:pt x="77" y="5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5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4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6" y="109"/>
                  </a:lnTo>
                  <a:lnTo>
                    <a:pt x="61" y="111"/>
                  </a:lnTo>
                  <a:lnTo>
                    <a:pt x="55" y="111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4" y="5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65"/>
            <p:cNvSpPr>
              <a:spLocks/>
            </p:cNvSpPr>
            <p:nvPr/>
          </p:nvSpPr>
          <p:spPr bwMode="auto">
            <a:xfrm>
              <a:off x="659" y="2877"/>
              <a:ext cx="703" cy="251"/>
            </a:xfrm>
            <a:custGeom>
              <a:avLst/>
              <a:gdLst>
                <a:gd name="T0" fmla="*/ 0 w 1407"/>
                <a:gd name="T1" fmla="*/ 0 h 501"/>
                <a:gd name="T2" fmla="*/ 703 w 1407"/>
                <a:gd name="T3" fmla="*/ 0 h 501"/>
                <a:gd name="T4" fmla="*/ 703 w 1407"/>
                <a:gd name="T5" fmla="*/ 118 h 501"/>
                <a:gd name="T6" fmla="*/ 684 w 1407"/>
                <a:gd name="T7" fmla="*/ 118 h 501"/>
                <a:gd name="T8" fmla="*/ 684 w 1407"/>
                <a:gd name="T9" fmla="*/ 250 h 501"/>
                <a:gd name="T10" fmla="*/ 670 w 1407"/>
                <a:gd name="T11" fmla="*/ 250 h 501"/>
                <a:gd name="T12" fmla="*/ 670 w 1407"/>
                <a:gd name="T13" fmla="*/ 14 h 501"/>
                <a:gd name="T14" fmla="*/ 28 w 1407"/>
                <a:gd name="T15" fmla="*/ 14 h 501"/>
                <a:gd name="T16" fmla="*/ 28 w 1407"/>
                <a:gd name="T17" fmla="*/ 34 h 501"/>
                <a:gd name="T18" fmla="*/ 650 w 1407"/>
                <a:gd name="T19" fmla="*/ 34 h 501"/>
                <a:gd name="T20" fmla="*/ 650 w 1407"/>
                <a:gd name="T21" fmla="*/ 250 h 501"/>
                <a:gd name="T22" fmla="*/ 647 w 1407"/>
                <a:gd name="T23" fmla="*/ 250 h 501"/>
                <a:gd name="T24" fmla="*/ 647 w 1407"/>
                <a:gd name="T25" fmla="*/ 251 h 501"/>
                <a:gd name="T26" fmla="*/ 0 w 1407"/>
                <a:gd name="T27" fmla="*/ 251 h 501"/>
                <a:gd name="T28" fmla="*/ 0 w 1407"/>
                <a:gd name="T29" fmla="*/ 0 h 5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7" h="501">
                  <a:moveTo>
                    <a:pt x="0" y="0"/>
                  </a:moveTo>
                  <a:lnTo>
                    <a:pt x="1407" y="0"/>
                  </a:lnTo>
                  <a:lnTo>
                    <a:pt x="1407" y="236"/>
                  </a:lnTo>
                  <a:lnTo>
                    <a:pt x="1369" y="236"/>
                  </a:lnTo>
                  <a:lnTo>
                    <a:pt x="1369" y="500"/>
                  </a:lnTo>
                  <a:lnTo>
                    <a:pt x="1341" y="500"/>
                  </a:lnTo>
                  <a:lnTo>
                    <a:pt x="1341" y="28"/>
                  </a:lnTo>
                  <a:lnTo>
                    <a:pt x="56" y="28"/>
                  </a:lnTo>
                  <a:lnTo>
                    <a:pt x="56" y="67"/>
                  </a:lnTo>
                  <a:lnTo>
                    <a:pt x="1301" y="67"/>
                  </a:lnTo>
                  <a:lnTo>
                    <a:pt x="1301" y="500"/>
                  </a:lnTo>
                  <a:lnTo>
                    <a:pt x="1294" y="500"/>
                  </a:lnTo>
                  <a:lnTo>
                    <a:pt x="1294" y="501"/>
                  </a:lnTo>
                  <a:lnTo>
                    <a:pt x="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66"/>
            <p:cNvSpPr>
              <a:spLocks/>
            </p:cNvSpPr>
            <p:nvPr/>
          </p:nvSpPr>
          <p:spPr bwMode="auto">
            <a:xfrm>
              <a:off x="812" y="3199"/>
              <a:ext cx="55" cy="55"/>
            </a:xfrm>
            <a:custGeom>
              <a:avLst/>
              <a:gdLst>
                <a:gd name="T0" fmla="*/ 0 w 109"/>
                <a:gd name="T1" fmla="*/ 28 h 110"/>
                <a:gd name="T2" fmla="*/ 1 w 109"/>
                <a:gd name="T3" fmla="*/ 22 h 110"/>
                <a:gd name="T4" fmla="*/ 2 w 109"/>
                <a:gd name="T5" fmla="*/ 17 h 110"/>
                <a:gd name="T6" fmla="*/ 5 w 109"/>
                <a:gd name="T7" fmla="*/ 12 h 110"/>
                <a:gd name="T8" fmla="*/ 8 w 109"/>
                <a:gd name="T9" fmla="*/ 8 h 110"/>
                <a:gd name="T10" fmla="*/ 10 w 109"/>
                <a:gd name="T11" fmla="*/ 6 h 110"/>
                <a:gd name="T12" fmla="*/ 12 w 109"/>
                <a:gd name="T13" fmla="*/ 5 h 110"/>
                <a:gd name="T14" fmla="*/ 14 w 109"/>
                <a:gd name="T15" fmla="*/ 4 h 110"/>
                <a:gd name="T16" fmla="*/ 17 w 109"/>
                <a:gd name="T17" fmla="*/ 2 h 110"/>
                <a:gd name="T18" fmla="*/ 20 w 109"/>
                <a:gd name="T19" fmla="*/ 1 h 110"/>
                <a:gd name="T20" fmla="*/ 22 w 109"/>
                <a:gd name="T21" fmla="*/ 1 h 110"/>
                <a:gd name="T22" fmla="*/ 25 w 109"/>
                <a:gd name="T23" fmla="*/ 0 h 110"/>
                <a:gd name="T24" fmla="*/ 27 w 109"/>
                <a:gd name="T25" fmla="*/ 0 h 110"/>
                <a:gd name="T26" fmla="*/ 30 w 109"/>
                <a:gd name="T27" fmla="*/ 0 h 110"/>
                <a:gd name="T28" fmla="*/ 33 w 109"/>
                <a:gd name="T29" fmla="*/ 1 h 110"/>
                <a:gd name="T30" fmla="*/ 35 w 109"/>
                <a:gd name="T31" fmla="*/ 1 h 110"/>
                <a:gd name="T32" fmla="*/ 38 w 109"/>
                <a:gd name="T33" fmla="*/ 2 h 110"/>
                <a:gd name="T34" fmla="*/ 40 w 109"/>
                <a:gd name="T35" fmla="*/ 4 h 110"/>
                <a:gd name="T36" fmla="*/ 43 w 109"/>
                <a:gd name="T37" fmla="*/ 5 h 110"/>
                <a:gd name="T38" fmla="*/ 44 w 109"/>
                <a:gd name="T39" fmla="*/ 6 h 110"/>
                <a:gd name="T40" fmla="*/ 47 w 109"/>
                <a:gd name="T41" fmla="*/ 8 h 110"/>
                <a:gd name="T42" fmla="*/ 50 w 109"/>
                <a:gd name="T43" fmla="*/ 12 h 110"/>
                <a:gd name="T44" fmla="*/ 52 w 109"/>
                <a:gd name="T45" fmla="*/ 17 h 110"/>
                <a:gd name="T46" fmla="*/ 54 w 109"/>
                <a:gd name="T47" fmla="*/ 22 h 110"/>
                <a:gd name="T48" fmla="*/ 55 w 109"/>
                <a:gd name="T49" fmla="*/ 28 h 110"/>
                <a:gd name="T50" fmla="*/ 54 w 109"/>
                <a:gd name="T51" fmla="*/ 34 h 110"/>
                <a:gd name="T52" fmla="*/ 52 w 109"/>
                <a:gd name="T53" fmla="*/ 38 h 110"/>
                <a:gd name="T54" fmla="*/ 50 w 109"/>
                <a:gd name="T55" fmla="*/ 43 h 110"/>
                <a:gd name="T56" fmla="*/ 47 w 109"/>
                <a:gd name="T57" fmla="*/ 47 h 110"/>
                <a:gd name="T58" fmla="*/ 44 w 109"/>
                <a:gd name="T59" fmla="*/ 49 h 110"/>
                <a:gd name="T60" fmla="*/ 43 w 109"/>
                <a:gd name="T61" fmla="*/ 51 h 110"/>
                <a:gd name="T62" fmla="*/ 40 w 109"/>
                <a:gd name="T63" fmla="*/ 52 h 110"/>
                <a:gd name="T64" fmla="*/ 38 w 109"/>
                <a:gd name="T65" fmla="*/ 53 h 110"/>
                <a:gd name="T66" fmla="*/ 35 w 109"/>
                <a:gd name="T67" fmla="*/ 54 h 110"/>
                <a:gd name="T68" fmla="*/ 33 w 109"/>
                <a:gd name="T69" fmla="*/ 55 h 110"/>
                <a:gd name="T70" fmla="*/ 30 w 109"/>
                <a:gd name="T71" fmla="*/ 55 h 110"/>
                <a:gd name="T72" fmla="*/ 27 w 109"/>
                <a:gd name="T73" fmla="*/ 55 h 110"/>
                <a:gd name="T74" fmla="*/ 22 w 109"/>
                <a:gd name="T75" fmla="*/ 55 h 110"/>
                <a:gd name="T76" fmla="*/ 17 w 109"/>
                <a:gd name="T77" fmla="*/ 53 h 110"/>
                <a:gd name="T78" fmla="*/ 12 w 109"/>
                <a:gd name="T79" fmla="*/ 51 h 110"/>
                <a:gd name="T80" fmla="*/ 8 w 109"/>
                <a:gd name="T81" fmla="*/ 47 h 110"/>
                <a:gd name="T82" fmla="*/ 5 w 109"/>
                <a:gd name="T83" fmla="*/ 43 h 110"/>
                <a:gd name="T84" fmla="*/ 2 w 109"/>
                <a:gd name="T85" fmla="*/ 38 h 110"/>
                <a:gd name="T86" fmla="*/ 1 w 109"/>
                <a:gd name="T87" fmla="*/ 34 h 110"/>
                <a:gd name="T88" fmla="*/ 0 w 109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1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6" y="4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4" y="33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7"/>
                  </a:lnTo>
                  <a:lnTo>
                    <a:pt x="104" y="76"/>
                  </a:lnTo>
                  <a:lnTo>
                    <a:pt x="100" y="86"/>
                  </a:lnTo>
                  <a:lnTo>
                    <a:pt x="93" y="94"/>
                  </a:lnTo>
                  <a:lnTo>
                    <a:pt x="88" y="98"/>
                  </a:lnTo>
                  <a:lnTo>
                    <a:pt x="85" y="101"/>
                  </a:lnTo>
                  <a:lnTo>
                    <a:pt x="80" y="103"/>
                  </a:lnTo>
                  <a:lnTo>
                    <a:pt x="76" y="106"/>
                  </a:lnTo>
                  <a:lnTo>
                    <a:pt x="70" y="108"/>
                  </a:lnTo>
                  <a:lnTo>
                    <a:pt x="65" y="109"/>
                  </a:lnTo>
                  <a:lnTo>
                    <a:pt x="59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67"/>
            <p:cNvSpPr>
              <a:spLocks/>
            </p:cNvSpPr>
            <p:nvPr/>
          </p:nvSpPr>
          <p:spPr bwMode="auto">
            <a:xfrm>
              <a:off x="706" y="3199"/>
              <a:ext cx="56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2 h 110"/>
                <a:gd name="T4" fmla="*/ 2 w 110"/>
                <a:gd name="T5" fmla="*/ 17 h 110"/>
                <a:gd name="T6" fmla="*/ 5 w 110"/>
                <a:gd name="T7" fmla="*/ 12 h 110"/>
                <a:gd name="T8" fmla="*/ 8 w 110"/>
                <a:gd name="T9" fmla="*/ 8 h 110"/>
                <a:gd name="T10" fmla="*/ 11 w 110"/>
                <a:gd name="T11" fmla="*/ 6 h 110"/>
                <a:gd name="T12" fmla="*/ 12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2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2 w 110"/>
                <a:gd name="T35" fmla="*/ 4 h 110"/>
                <a:gd name="T36" fmla="*/ 44 w 110"/>
                <a:gd name="T37" fmla="*/ 5 h 110"/>
                <a:gd name="T38" fmla="*/ 46 w 110"/>
                <a:gd name="T39" fmla="*/ 6 h 110"/>
                <a:gd name="T40" fmla="*/ 48 w 110"/>
                <a:gd name="T41" fmla="*/ 8 h 110"/>
                <a:gd name="T42" fmla="*/ 51 w 110"/>
                <a:gd name="T43" fmla="*/ 12 h 110"/>
                <a:gd name="T44" fmla="*/ 54 w 110"/>
                <a:gd name="T45" fmla="*/ 17 h 110"/>
                <a:gd name="T46" fmla="*/ 55 w 110"/>
                <a:gd name="T47" fmla="*/ 22 h 110"/>
                <a:gd name="T48" fmla="*/ 56 w 110"/>
                <a:gd name="T49" fmla="*/ 28 h 110"/>
                <a:gd name="T50" fmla="*/ 55 w 110"/>
                <a:gd name="T51" fmla="*/ 34 h 110"/>
                <a:gd name="T52" fmla="*/ 54 w 110"/>
                <a:gd name="T53" fmla="*/ 38 h 110"/>
                <a:gd name="T54" fmla="*/ 51 w 110"/>
                <a:gd name="T55" fmla="*/ 43 h 110"/>
                <a:gd name="T56" fmla="*/ 48 w 110"/>
                <a:gd name="T57" fmla="*/ 47 h 110"/>
                <a:gd name="T58" fmla="*/ 46 w 110"/>
                <a:gd name="T59" fmla="*/ 49 h 110"/>
                <a:gd name="T60" fmla="*/ 44 w 110"/>
                <a:gd name="T61" fmla="*/ 51 h 110"/>
                <a:gd name="T62" fmla="*/ 42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8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68"/>
            <p:cNvSpPr>
              <a:spLocks/>
            </p:cNvSpPr>
            <p:nvPr/>
          </p:nvSpPr>
          <p:spPr bwMode="auto">
            <a:xfrm>
              <a:off x="1438" y="3035"/>
              <a:ext cx="79" cy="43"/>
            </a:xfrm>
            <a:custGeom>
              <a:avLst/>
              <a:gdLst>
                <a:gd name="T0" fmla="*/ 61 w 158"/>
                <a:gd name="T1" fmla="*/ 0 h 86"/>
                <a:gd name="T2" fmla="*/ 79 w 158"/>
                <a:gd name="T3" fmla="*/ 43 h 86"/>
                <a:gd name="T4" fmla="*/ 0 w 158"/>
                <a:gd name="T5" fmla="*/ 43 h 86"/>
                <a:gd name="T6" fmla="*/ 0 w 158"/>
                <a:gd name="T7" fmla="*/ 0 h 86"/>
                <a:gd name="T8" fmla="*/ 61 w 158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86">
                  <a:moveTo>
                    <a:pt x="122" y="0"/>
                  </a:moveTo>
                  <a:lnTo>
                    <a:pt x="158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Rectangle 69"/>
            <p:cNvSpPr>
              <a:spLocks noChangeArrowheads="1"/>
            </p:cNvSpPr>
            <p:nvPr/>
          </p:nvSpPr>
          <p:spPr bwMode="auto">
            <a:xfrm>
              <a:off x="1573" y="3162"/>
              <a:ext cx="61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Rectangle 70"/>
            <p:cNvSpPr>
              <a:spLocks noChangeArrowheads="1"/>
            </p:cNvSpPr>
            <p:nvPr/>
          </p:nvSpPr>
          <p:spPr bwMode="auto">
            <a:xfrm>
              <a:off x="1652" y="3090"/>
              <a:ext cx="5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0" name="Group 71"/>
          <p:cNvGrpSpPr>
            <a:grpSpLocks/>
          </p:cNvGrpSpPr>
          <p:nvPr/>
        </p:nvGrpSpPr>
        <p:grpSpPr bwMode="auto">
          <a:xfrm>
            <a:off x="2706688" y="2119313"/>
            <a:ext cx="344487" cy="482600"/>
            <a:chOff x="192" y="816"/>
            <a:chExt cx="486" cy="681"/>
          </a:xfrm>
        </p:grpSpPr>
        <p:pic>
          <p:nvPicPr>
            <p:cNvPr id="28777" name="Picture 72" descr="BD074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16"/>
              <a:ext cx="29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" name="Picture 73" descr="BD074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64"/>
              <a:ext cx="29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9" name="Picture 74" descr="BD07456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60"/>
              <a:ext cx="29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1" name="Group 75"/>
          <p:cNvGrpSpPr>
            <a:grpSpLocks/>
          </p:cNvGrpSpPr>
          <p:nvPr/>
        </p:nvGrpSpPr>
        <p:grpSpPr bwMode="auto">
          <a:xfrm>
            <a:off x="2265363" y="2779713"/>
            <a:ext cx="338137" cy="582612"/>
            <a:chOff x="768" y="1296"/>
            <a:chExt cx="427" cy="734"/>
          </a:xfrm>
        </p:grpSpPr>
        <p:pic>
          <p:nvPicPr>
            <p:cNvPr id="28774" name="Picture 76" descr="BD07450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296"/>
              <a:ext cx="23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5" name="Picture 77" descr="BD07450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344"/>
              <a:ext cx="23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6" name="Picture 78" descr="BD07450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40"/>
              <a:ext cx="23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2" name="Group 79"/>
          <p:cNvGrpSpPr>
            <a:grpSpLocks/>
          </p:cNvGrpSpPr>
          <p:nvPr/>
        </p:nvGrpSpPr>
        <p:grpSpPr bwMode="auto">
          <a:xfrm>
            <a:off x="1822450" y="3390900"/>
            <a:ext cx="495300" cy="561975"/>
            <a:chOff x="1584" y="768"/>
            <a:chExt cx="576" cy="614"/>
          </a:xfrm>
        </p:grpSpPr>
        <p:pic>
          <p:nvPicPr>
            <p:cNvPr id="28771" name="Picture 80" descr="BD07453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768"/>
              <a:ext cx="48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2" name="Picture 81" descr="BD07453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864"/>
              <a:ext cx="48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3" name="Picture 82" descr="BD07453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60"/>
              <a:ext cx="48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3" name="Group 83"/>
          <p:cNvGrpSpPr>
            <a:grpSpLocks/>
          </p:cNvGrpSpPr>
          <p:nvPr/>
        </p:nvGrpSpPr>
        <p:grpSpPr bwMode="auto">
          <a:xfrm>
            <a:off x="7135813" y="2506663"/>
            <a:ext cx="850900" cy="344487"/>
            <a:chOff x="639" y="2812"/>
            <a:chExt cx="1151" cy="466"/>
          </a:xfrm>
        </p:grpSpPr>
        <p:sp>
          <p:nvSpPr>
            <p:cNvPr id="28756" name="Freeform 84"/>
            <p:cNvSpPr>
              <a:spLocks/>
            </p:cNvSpPr>
            <p:nvPr/>
          </p:nvSpPr>
          <p:spPr bwMode="auto">
            <a:xfrm>
              <a:off x="639" y="2812"/>
              <a:ext cx="1151" cy="466"/>
            </a:xfrm>
            <a:custGeom>
              <a:avLst/>
              <a:gdLst>
                <a:gd name="T0" fmla="*/ 680 w 2303"/>
                <a:gd name="T1" fmla="*/ 373 h 933"/>
                <a:gd name="T2" fmla="*/ 671 w 2303"/>
                <a:gd name="T3" fmla="*/ 379 h 933"/>
                <a:gd name="T4" fmla="*/ 656 w 2303"/>
                <a:gd name="T5" fmla="*/ 397 h 933"/>
                <a:gd name="T6" fmla="*/ 656 w 2303"/>
                <a:gd name="T7" fmla="*/ 434 h 933"/>
                <a:gd name="T8" fmla="*/ 674 w 2303"/>
                <a:gd name="T9" fmla="*/ 455 h 933"/>
                <a:gd name="T10" fmla="*/ 692 w 2303"/>
                <a:gd name="T11" fmla="*/ 462 h 933"/>
                <a:gd name="T12" fmla="*/ 710 w 2303"/>
                <a:gd name="T13" fmla="*/ 462 h 933"/>
                <a:gd name="T14" fmla="*/ 727 w 2303"/>
                <a:gd name="T15" fmla="*/ 455 h 933"/>
                <a:gd name="T16" fmla="*/ 743 w 2303"/>
                <a:gd name="T17" fmla="*/ 437 h 933"/>
                <a:gd name="T18" fmla="*/ 763 w 2303"/>
                <a:gd name="T19" fmla="*/ 423 h 933"/>
                <a:gd name="T20" fmla="*/ 815 w 2303"/>
                <a:gd name="T21" fmla="*/ 431 h 933"/>
                <a:gd name="T22" fmla="*/ 830 w 2303"/>
                <a:gd name="T23" fmla="*/ 455 h 933"/>
                <a:gd name="T24" fmla="*/ 846 w 2303"/>
                <a:gd name="T25" fmla="*/ 464 h 933"/>
                <a:gd name="T26" fmla="*/ 865 w 2303"/>
                <a:gd name="T27" fmla="*/ 466 h 933"/>
                <a:gd name="T28" fmla="*/ 883 w 2303"/>
                <a:gd name="T29" fmla="*/ 460 h 933"/>
                <a:gd name="T30" fmla="*/ 898 w 2303"/>
                <a:gd name="T31" fmla="*/ 447 h 933"/>
                <a:gd name="T32" fmla="*/ 976 w 2303"/>
                <a:gd name="T33" fmla="*/ 430 h 933"/>
                <a:gd name="T34" fmla="*/ 994 w 2303"/>
                <a:gd name="T35" fmla="*/ 451 h 933"/>
                <a:gd name="T36" fmla="*/ 1020 w 2303"/>
                <a:gd name="T37" fmla="*/ 459 h 933"/>
                <a:gd name="T38" fmla="*/ 1046 w 2303"/>
                <a:gd name="T39" fmla="*/ 451 h 933"/>
                <a:gd name="T40" fmla="*/ 1063 w 2303"/>
                <a:gd name="T41" fmla="*/ 430 h 933"/>
                <a:gd name="T42" fmla="*/ 1151 w 2303"/>
                <a:gd name="T43" fmla="*/ 408 h 933"/>
                <a:gd name="T44" fmla="*/ 1148 w 2303"/>
                <a:gd name="T45" fmla="*/ 356 h 933"/>
                <a:gd name="T46" fmla="*/ 1129 w 2303"/>
                <a:gd name="T47" fmla="*/ 324 h 933"/>
                <a:gd name="T48" fmla="*/ 1109 w 2303"/>
                <a:gd name="T49" fmla="*/ 315 h 933"/>
                <a:gd name="T50" fmla="*/ 983 w 2303"/>
                <a:gd name="T51" fmla="*/ 248 h 933"/>
                <a:gd name="T52" fmla="*/ 962 w 2303"/>
                <a:gd name="T53" fmla="*/ 216 h 933"/>
                <a:gd name="T54" fmla="*/ 931 w 2303"/>
                <a:gd name="T55" fmla="*/ 187 h 933"/>
                <a:gd name="T56" fmla="*/ 928 w 2303"/>
                <a:gd name="T57" fmla="*/ 15 h 933"/>
                <a:gd name="T58" fmla="*/ 912 w 2303"/>
                <a:gd name="T59" fmla="*/ 0 h 933"/>
                <a:gd name="T60" fmla="*/ 909 w 2303"/>
                <a:gd name="T61" fmla="*/ 20 h 933"/>
                <a:gd name="T62" fmla="*/ 910 w 2303"/>
                <a:gd name="T63" fmla="*/ 26 h 933"/>
                <a:gd name="T64" fmla="*/ 910 w 2303"/>
                <a:gd name="T65" fmla="*/ 35 h 933"/>
                <a:gd name="T66" fmla="*/ 903 w 2303"/>
                <a:gd name="T67" fmla="*/ 184 h 933"/>
                <a:gd name="T68" fmla="*/ 743 w 2303"/>
                <a:gd name="T69" fmla="*/ 36 h 933"/>
                <a:gd name="T70" fmla="*/ 736 w 2303"/>
                <a:gd name="T71" fmla="*/ 7 h 933"/>
                <a:gd name="T72" fmla="*/ 720 w 2303"/>
                <a:gd name="T73" fmla="*/ 0 h 933"/>
                <a:gd name="T74" fmla="*/ 721 w 2303"/>
                <a:gd name="T75" fmla="*/ 20 h 933"/>
                <a:gd name="T76" fmla="*/ 723 w 2303"/>
                <a:gd name="T77" fmla="*/ 30 h 933"/>
                <a:gd name="T78" fmla="*/ 723 w 2303"/>
                <a:gd name="T79" fmla="*/ 45 h 933"/>
                <a:gd name="T80" fmla="*/ 621 w 2303"/>
                <a:gd name="T81" fmla="*/ 350 h 933"/>
                <a:gd name="T82" fmla="*/ 561 w 2303"/>
                <a:gd name="T83" fmla="*/ 370 h 933"/>
                <a:gd name="T84" fmla="*/ 577 w 2303"/>
                <a:gd name="T85" fmla="*/ 374 h 933"/>
                <a:gd name="T86" fmla="*/ 569 w 2303"/>
                <a:gd name="T87" fmla="*/ 380 h 933"/>
                <a:gd name="T88" fmla="*/ 554 w 2303"/>
                <a:gd name="T89" fmla="*/ 406 h 933"/>
                <a:gd name="T90" fmla="*/ 561 w 2303"/>
                <a:gd name="T91" fmla="*/ 442 h 933"/>
                <a:gd name="T92" fmla="*/ 578 w 2303"/>
                <a:gd name="T93" fmla="*/ 457 h 933"/>
                <a:gd name="T94" fmla="*/ 596 w 2303"/>
                <a:gd name="T95" fmla="*/ 463 h 933"/>
                <a:gd name="T96" fmla="*/ 614 w 2303"/>
                <a:gd name="T97" fmla="*/ 461 h 933"/>
                <a:gd name="T98" fmla="*/ 630 w 2303"/>
                <a:gd name="T99" fmla="*/ 452 h 933"/>
                <a:gd name="T100" fmla="*/ 647 w 2303"/>
                <a:gd name="T101" fmla="*/ 425 h 933"/>
                <a:gd name="T102" fmla="*/ 643 w 2303"/>
                <a:gd name="T103" fmla="*/ 394 h 933"/>
                <a:gd name="T104" fmla="*/ 623 w 2303"/>
                <a:gd name="T105" fmla="*/ 373 h 933"/>
                <a:gd name="T106" fmla="*/ 641 w 2303"/>
                <a:gd name="T107" fmla="*/ 350 h 933"/>
                <a:gd name="T108" fmla="*/ 704 w 2303"/>
                <a:gd name="T109" fmla="*/ 335 h 933"/>
                <a:gd name="T110" fmla="*/ 656 w 2303"/>
                <a:gd name="T111" fmla="*/ 350 h 9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3" h="933">
                  <a:moveTo>
                    <a:pt x="1298" y="741"/>
                  </a:moveTo>
                  <a:lnTo>
                    <a:pt x="1371" y="741"/>
                  </a:lnTo>
                  <a:lnTo>
                    <a:pt x="1366" y="744"/>
                  </a:lnTo>
                  <a:lnTo>
                    <a:pt x="1360" y="746"/>
                  </a:lnTo>
                  <a:lnTo>
                    <a:pt x="1356" y="748"/>
                  </a:lnTo>
                  <a:lnTo>
                    <a:pt x="1351" y="751"/>
                  </a:lnTo>
                  <a:lnTo>
                    <a:pt x="1347" y="754"/>
                  </a:lnTo>
                  <a:lnTo>
                    <a:pt x="1342" y="758"/>
                  </a:lnTo>
                  <a:lnTo>
                    <a:pt x="1337" y="761"/>
                  </a:lnTo>
                  <a:lnTo>
                    <a:pt x="1334" y="765"/>
                  </a:lnTo>
                  <a:lnTo>
                    <a:pt x="1322" y="778"/>
                  </a:lnTo>
                  <a:lnTo>
                    <a:pt x="1313" y="794"/>
                  </a:lnTo>
                  <a:lnTo>
                    <a:pt x="1309" y="813"/>
                  </a:lnTo>
                  <a:lnTo>
                    <a:pt x="1306" y="831"/>
                  </a:lnTo>
                  <a:lnTo>
                    <a:pt x="1309" y="850"/>
                  </a:lnTo>
                  <a:lnTo>
                    <a:pt x="1313" y="868"/>
                  </a:lnTo>
                  <a:lnTo>
                    <a:pt x="1322" y="884"/>
                  </a:lnTo>
                  <a:lnTo>
                    <a:pt x="1334" y="899"/>
                  </a:lnTo>
                  <a:lnTo>
                    <a:pt x="1341" y="905"/>
                  </a:lnTo>
                  <a:lnTo>
                    <a:pt x="1349" y="911"/>
                  </a:lnTo>
                  <a:lnTo>
                    <a:pt x="1357" y="915"/>
                  </a:lnTo>
                  <a:lnTo>
                    <a:pt x="1365" y="920"/>
                  </a:lnTo>
                  <a:lnTo>
                    <a:pt x="1374" y="922"/>
                  </a:lnTo>
                  <a:lnTo>
                    <a:pt x="1384" y="925"/>
                  </a:lnTo>
                  <a:lnTo>
                    <a:pt x="1393" y="927"/>
                  </a:lnTo>
                  <a:lnTo>
                    <a:pt x="1402" y="927"/>
                  </a:lnTo>
                  <a:lnTo>
                    <a:pt x="1411" y="927"/>
                  </a:lnTo>
                  <a:lnTo>
                    <a:pt x="1420" y="925"/>
                  </a:lnTo>
                  <a:lnTo>
                    <a:pt x="1430" y="922"/>
                  </a:lnTo>
                  <a:lnTo>
                    <a:pt x="1439" y="920"/>
                  </a:lnTo>
                  <a:lnTo>
                    <a:pt x="1447" y="915"/>
                  </a:lnTo>
                  <a:lnTo>
                    <a:pt x="1455" y="911"/>
                  </a:lnTo>
                  <a:lnTo>
                    <a:pt x="1462" y="905"/>
                  </a:lnTo>
                  <a:lnTo>
                    <a:pt x="1469" y="899"/>
                  </a:lnTo>
                  <a:lnTo>
                    <a:pt x="1479" y="888"/>
                  </a:lnTo>
                  <a:lnTo>
                    <a:pt x="1487" y="874"/>
                  </a:lnTo>
                  <a:lnTo>
                    <a:pt x="1493" y="860"/>
                  </a:lnTo>
                  <a:lnTo>
                    <a:pt x="1496" y="845"/>
                  </a:lnTo>
                  <a:lnTo>
                    <a:pt x="1526" y="845"/>
                  </a:lnTo>
                  <a:lnTo>
                    <a:pt x="1526" y="846"/>
                  </a:lnTo>
                  <a:lnTo>
                    <a:pt x="1610" y="846"/>
                  </a:lnTo>
                  <a:lnTo>
                    <a:pt x="1610" y="845"/>
                  </a:lnTo>
                  <a:lnTo>
                    <a:pt x="1627" y="845"/>
                  </a:lnTo>
                  <a:lnTo>
                    <a:pt x="1630" y="862"/>
                  </a:lnTo>
                  <a:lnTo>
                    <a:pt x="1636" y="877"/>
                  </a:lnTo>
                  <a:lnTo>
                    <a:pt x="1644" y="892"/>
                  </a:lnTo>
                  <a:lnTo>
                    <a:pt x="1654" y="905"/>
                  </a:lnTo>
                  <a:lnTo>
                    <a:pt x="1661" y="911"/>
                  </a:lnTo>
                  <a:lnTo>
                    <a:pt x="1669" y="917"/>
                  </a:lnTo>
                  <a:lnTo>
                    <a:pt x="1677" y="921"/>
                  </a:lnTo>
                  <a:lnTo>
                    <a:pt x="1685" y="926"/>
                  </a:lnTo>
                  <a:lnTo>
                    <a:pt x="1693" y="928"/>
                  </a:lnTo>
                  <a:lnTo>
                    <a:pt x="1703" y="930"/>
                  </a:lnTo>
                  <a:lnTo>
                    <a:pt x="1712" y="933"/>
                  </a:lnTo>
                  <a:lnTo>
                    <a:pt x="1721" y="933"/>
                  </a:lnTo>
                  <a:lnTo>
                    <a:pt x="1730" y="933"/>
                  </a:lnTo>
                  <a:lnTo>
                    <a:pt x="1741" y="930"/>
                  </a:lnTo>
                  <a:lnTo>
                    <a:pt x="1750" y="928"/>
                  </a:lnTo>
                  <a:lnTo>
                    <a:pt x="1758" y="926"/>
                  </a:lnTo>
                  <a:lnTo>
                    <a:pt x="1766" y="921"/>
                  </a:lnTo>
                  <a:lnTo>
                    <a:pt x="1774" y="917"/>
                  </a:lnTo>
                  <a:lnTo>
                    <a:pt x="1782" y="911"/>
                  </a:lnTo>
                  <a:lnTo>
                    <a:pt x="1789" y="905"/>
                  </a:lnTo>
                  <a:lnTo>
                    <a:pt x="1797" y="895"/>
                  </a:lnTo>
                  <a:lnTo>
                    <a:pt x="1804" y="884"/>
                  </a:lnTo>
                  <a:lnTo>
                    <a:pt x="1810" y="873"/>
                  </a:lnTo>
                  <a:lnTo>
                    <a:pt x="1813" y="861"/>
                  </a:lnTo>
                  <a:lnTo>
                    <a:pt x="1953" y="861"/>
                  </a:lnTo>
                  <a:lnTo>
                    <a:pt x="1959" y="874"/>
                  </a:lnTo>
                  <a:lnTo>
                    <a:pt x="1968" y="884"/>
                  </a:lnTo>
                  <a:lnTo>
                    <a:pt x="1977" y="895"/>
                  </a:lnTo>
                  <a:lnTo>
                    <a:pt x="1988" y="903"/>
                  </a:lnTo>
                  <a:lnTo>
                    <a:pt x="2000" y="910"/>
                  </a:lnTo>
                  <a:lnTo>
                    <a:pt x="2012" y="914"/>
                  </a:lnTo>
                  <a:lnTo>
                    <a:pt x="2026" y="918"/>
                  </a:lnTo>
                  <a:lnTo>
                    <a:pt x="2040" y="919"/>
                  </a:lnTo>
                  <a:lnTo>
                    <a:pt x="2054" y="918"/>
                  </a:lnTo>
                  <a:lnTo>
                    <a:pt x="2068" y="914"/>
                  </a:lnTo>
                  <a:lnTo>
                    <a:pt x="2080" y="910"/>
                  </a:lnTo>
                  <a:lnTo>
                    <a:pt x="2092" y="903"/>
                  </a:lnTo>
                  <a:lnTo>
                    <a:pt x="2102" y="895"/>
                  </a:lnTo>
                  <a:lnTo>
                    <a:pt x="2112" y="884"/>
                  </a:lnTo>
                  <a:lnTo>
                    <a:pt x="2120" y="874"/>
                  </a:lnTo>
                  <a:lnTo>
                    <a:pt x="2127" y="861"/>
                  </a:lnTo>
                  <a:lnTo>
                    <a:pt x="2298" y="861"/>
                  </a:lnTo>
                  <a:lnTo>
                    <a:pt x="2300" y="844"/>
                  </a:lnTo>
                  <a:lnTo>
                    <a:pt x="2302" y="835"/>
                  </a:lnTo>
                  <a:lnTo>
                    <a:pt x="2303" y="816"/>
                  </a:lnTo>
                  <a:lnTo>
                    <a:pt x="2303" y="793"/>
                  </a:lnTo>
                  <a:lnTo>
                    <a:pt x="2303" y="767"/>
                  </a:lnTo>
                  <a:lnTo>
                    <a:pt x="2300" y="739"/>
                  </a:lnTo>
                  <a:lnTo>
                    <a:pt x="2296" y="712"/>
                  </a:lnTo>
                  <a:lnTo>
                    <a:pt x="2289" y="686"/>
                  </a:lnTo>
                  <a:lnTo>
                    <a:pt x="2277" y="667"/>
                  </a:lnTo>
                  <a:lnTo>
                    <a:pt x="2268" y="656"/>
                  </a:lnTo>
                  <a:lnTo>
                    <a:pt x="2258" y="648"/>
                  </a:lnTo>
                  <a:lnTo>
                    <a:pt x="2247" y="641"/>
                  </a:lnTo>
                  <a:lnTo>
                    <a:pt x="2237" y="637"/>
                  </a:lnTo>
                  <a:lnTo>
                    <a:pt x="2228" y="632"/>
                  </a:lnTo>
                  <a:lnTo>
                    <a:pt x="2218" y="630"/>
                  </a:lnTo>
                  <a:lnTo>
                    <a:pt x="2208" y="629"/>
                  </a:lnTo>
                  <a:lnTo>
                    <a:pt x="2200" y="627"/>
                  </a:lnTo>
                  <a:lnTo>
                    <a:pt x="2182" y="495"/>
                  </a:lnTo>
                  <a:lnTo>
                    <a:pt x="1966" y="496"/>
                  </a:lnTo>
                  <a:lnTo>
                    <a:pt x="1958" y="483"/>
                  </a:lnTo>
                  <a:lnTo>
                    <a:pt x="1949" y="467"/>
                  </a:lnTo>
                  <a:lnTo>
                    <a:pt x="1936" y="450"/>
                  </a:lnTo>
                  <a:lnTo>
                    <a:pt x="1924" y="432"/>
                  </a:lnTo>
                  <a:lnTo>
                    <a:pt x="1909" y="414"/>
                  </a:lnTo>
                  <a:lnTo>
                    <a:pt x="1894" y="397"/>
                  </a:lnTo>
                  <a:lnTo>
                    <a:pt x="1878" y="384"/>
                  </a:lnTo>
                  <a:lnTo>
                    <a:pt x="1862" y="374"/>
                  </a:lnTo>
                  <a:lnTo>
                    <a:pt x="1862" y="72"/>
                  </a:lnTo>
                  <a:lnTo>
                    <a:pt x="1863" y="62"/>
                  </a:lnTo>
                  <a:lnTo>
                    <a:pt x="1862" y="47"/>
                  </a:lnTo>
                  <a:lnTo>
                    <a:pt x="1857" y="31"/>
                  </a:lnTo>
                  <a:lnTo>
                    <a:pt x="1848" y="15"/>
                  </a:lnTo>
                  <a:lnTo>
                    <a:pt x="1841" y="9"/>
                  </a:lnTo>
                  <a:lnTo>
                    <a:pt x="1834" y="3"/>
                  </a:lnTo>
                  <a:lnTo>
                    <a:pt x="1825" y="1"/>
                  </a:lnTo>
                  <a:lnTo>
                    <a:pt x="1816" y="0"/>
                  </a:lnTo>
                  <a:lnTo>
                    <a:pt x="1816" y="40"/>
                  </a:lnTo>
                  <a:lnTo>
                    <a:pt x="1817" y="40"/>
                  </a:lnTo>
                  <a:lnTo>
                    <a:pt x="1818" y="40"/>
                  </a:lnTo>
                  <a:lnTo>
                    <a:pt x="1818" y="41"/>
                  </a:lnTo>
                  <a:lnTo>
                    <a:pt x="1820" y="46"/>
                  </a:lnTo>
                  <a:lnTo>
                    <a:pt x="1821" y="53"/>
                  </a:lnTo>
                  <a:lnTo>
                    <a:pt x="1821" y="61"/>
                  </a:lnTo>
                  <a:lnTo>
                    <a:pt x="1821" y="69"/>
                  </a:lnTo>
                  <a:lnTo>
                    <a:pt x="1821" y="70"/>
                  </a:lnTo>
                  <a:lnTo>
                    <a:pt x="1821" y="71"/>
                  </a:lnTo>
                  <a:lnTo>
                    <a:pt x="1821" y="368"/>
                  </a:lnTo>
                  <a:lnTo>
                    <a:pt x="1817" y="368"/>
                  </a:lnTo>
                  <a:lnTo>
                    <a:pt x="1812" y="368"/>
                  </a:lnTo>
                  <a:lnTo>
                    <a:pt x="1806" y="368"/>
                  </a:lnTo>
                  <a:lnTo>
                    <a:pt x="1801" y="367"/>
                  </a:lnTo>
                  <a:lnTo>
                    <a:pt x="1801" y="91"/>
                  </a:lnTo>
                  <a:lnTo>
                    <a:pt x="1487" y="91"/>
                  </a:lnTo>
                  <a:lnTo>
                    <a:pt x="1487" y="72"/>
                  </a:lnTo>
                  <a:lnTo>
                    <a:pt x="1488" y="62"/>
                  </a:lnTo>
                  <a:lnTo>
                    <a:pt x="1487" y="47"/>
                  </a:lnTo>
                  <a:lnTo>
                    <a:pt x="1483" y="31"/>
                  </a:lnTo>
                  <a:lnTo>
                    <a:pt x="1473" y="15"/>
                  </a:lnTo>
                  <a:lnTo>
                    <a:pt x="1466" y="9"/>
                  </a:lnTo>
                  <a:lnTo>
                    <a:pt x="1460" y="3"/>
                  </a:lnTo>
                  <a:lnTo>
                    <a:pt x="1450" y="1"/>
                  </a:lnTo>
                  <a:lnTo>
                    <a:pt x="1441" y="0"/>
                  </a:lnTo>
                  <a:lnTo>
                    <a:pt x="1441" y="40"/>
                  </a:lnTo>
                  <a:lnTo>
                    <a:pt x="1442" y="40"/>
                  </a:lnTo>
                  <a:lnTo>
                    <a:pt x="1443" y="40"/>
                  </a:lnTo>
                  <a:lnTo>
                    <a:pt x="1443" y="41"/>
                  </a:lnTo>
                  <a:lnTo>
                    <a:pt x="1446" y="46"/>
                  </a:lnTo>
                  <a:lnTo>
                    <a:pt x="1447" y="53"/>
                  </a:lnTo>
                  <a:lnTo>
                    <a:pt x="1447" y="61"/>
                  </a:lnTo>
                  <a:lnTo>
                    <a:pt x="1447" y="69"/>
                  </a:lnTo>
                  <a:lnTo>
                    <a:pt x="1447" y="70"/>
                  </a:lnTo>
                  <a:lnTo>
                    <a:pt x="1447" y="71"/>
                  </a:lnTo>
                  <a:lnTo>
                    <a:pt x="1447" y="91"/>
                  </a:lnTo>
                  <a:lnTo>
                    <a:pt x="0" y="91"/>
                  </a:lnTo>
                  <a:lnTo>
                    <a:pt x="0" y="671"/>
                  </a:lnTo>
                  <a:lnTo>
                    <a:pt x="1243" y="671"/>
                  </a:lnTo>
                  <a:lnTo>
                    <a:pt x="1243" y="701"/>
                  </a:lnTo>
                  <a:lnTo>
                    <a:pt x="1101" y="701"/>
                  </a:lnTo>
                  <a:lnTo>
                    <a:pt x="1034" y="808"/>
                  </a:lnTo>
                  <a:lnTo>
                    <a:pt x="1081" y="808"/>
                  </a:lnTo>
                  <a:lnTo>
                    <a:pt x="1123" y="741"/>
                  </a:lnTo>
                  <a:lnTo>
                    <a:pt x="1170" y="741"/>
                  </a:lnTo>
                  <a:lnTo>
                    <a:pt x="1166" y="744"/>
                  </a:lnTo>
                  <a:lnTo>
                    <a:pt x="1160" y="746"/>
                  </a:lnTo>
                  <a:lnTo>
                    <a:pt x="1155" y="748"/>
                  </a:lnTo>
                  <a:lnTo>
                    <a:pt x="1151" y="751"/>
                  </a:lnTo>
                  <a:lnTo>
                    <a:pt x="1147" y="754"/>
                  </a:lnTo>
                  <a:lnTo>
                    <a:pt x="1143" y="758"/>
                  </a:lnTo>
                  <a:lnTo>
                    <a:pt x="1138" y="761"/>
                  </a:lnTo>
                  <a:lnTo>
                    <a:pt x="1135" y="765"/>
                  </a:lnTo>
                  <a:lnTo>
                    <a:pt x="1122" y="778"/>
                  </a:lnTo>
                  <a:lnTo>
                    <a:pt x="1114" y="794"/>
                  </a:lnTo>
                  <a:lnTo>
                    <a:pt x="1108" y="813"/>
                  </a:lnTo>
                  <a:lnTo>
                    <a:pt x="1106" y="831"/>
                  </a:lnTo>
                  <a:lnTo>
                    <a:pt x="1108" y="850"/>
                  </a:lnTo>
                  <a:lnTo>
                    <a:pt x="1114" y="868"/>
                  </a:lnTo>
                  <a:lnTo>
                    <a:pt x="1122" y="884"/>
                  </a:lnTo>
                  <a:lnTo>
                    <a:pt x="1135" y="899"/>
                  </a:lnTo>
                  <a:lnTo>
                    <a:pt x="1142" y="905"/>
                  </a:lnTo>
                  <a:lnTo>
                    <a:pt x="1149" y="911"/>
                  </a:lnTo>
                  <a:lnTo>
                    <a:pt x="1157" y="915"/>
                  </a:lnTo>
                  <a:lnTo>
                    <a:pt x="1165" y="920"/>
                  </a:lnTo>
                  <a:lnTo>
                    <a:pt x="1174" y="922"/>
                  </a:lnTo>
                  <a:lnTo>
                    <a:pt x="1183" y="925"/>
                  </a:lnTo>
                  <a:lnTo>
                    <a:pt x="1192" y="927"/>
                  </a:lnTo>
                  <a:lnTo>
                    <a:pt x="1202" y="927"/>
                  </a:lnTo>
                  <a:lnTo>
                    <a:pt x="1211" y="927"/>
                  </a:lnTo>
                  <a:lnTo>
                    <a:pt x="1220" y="925"/>
                  </a:lnTo>
                  <a:lnTo>
                    <a:pt x="1229" y="922"/>
                  </a:lnTo>
                  <a:lnTo>
                    <a:pt x="1238" y="920"/>
                  </a:lnTo>
                  <a:lnTo>
                    <a:pt x="1246" y="915"/>
                  </a:lnTo>
                  <a:lnTo>
                    <a:pt x="1254" y="911"/>
                  </a:lnTo>
                  <a:lnTo>
                    <a:pt x="1261" y="905"/>
                  </a:lnTo>
                  <a:lnTo>
                    <a:pt x="1268" y="899"/>
                  </a:lnTo>
                  <a:lnTo>
                    <a:pt x="1281" y="884"/>
                  </a:lnTo>
                  <a:lnTo>
                    <a:pt x="1290" y="868"/>
                  </a:lnTo>
                  <a:lnTo>
                    <a:pt x="1295" y="850"/>
                  </a:lnTo>
                  <a:lnTo>
                    <a:pt x="1297" y="831"/>
                  </a:lnTo>
                  <a:lnTo>
                    <a:pt x="1296" y="816"/>
                  </a:lnTo>
                  <a:lnTo>
                    <a:pt x="1293" y="801"/>
                  </a:lnTo>
                  <a:lnTo>
                    <a:pt x="1287" y="788"/>
                  </a:lnTo>
                  <a:lnTo>
                    <a:pt x="1279" y="776"/>
                  </a:lnTo>
                  <a:lnTo>
                    <a:pt x="1269" y="765"/>
                  </a:lnTo>
                  <a:lnTo>
                    <a:pt x="1258" y="755"/>
                  </a:lnTo>
                  <a:lnTo>
                    <a:pt x="1246" y="747"/>
                  </a:lnTo>
                  <a:lnTo>
                    <a:pt x="1233" y="741"/>
                  </a:lnTo>
                  <a:lnTo>
                    <a:pt x="1298" y="741"/>
                  </a:lnTo>
                  <a:lnTo>
                    <a:pt x="1312" y="701"/>
                  </a:lnTo>
                  <a:lnTo>
                    <a:pt x="1282" y="701"/>
                  </a:lnTo>
                  <a:lnTo>
                    <a:pt x="1282" y="671"/>
                  </a:lnTo>
                  <a:lnTo>
                    <a:pt x="1381" y="671"/>
                  </a:lnTo>
                  <a:lnTo>
                    <a:pt x="1381" y="670"/>
                  </a:lnTo>
                  <a:lnTo>
                    <a:pt x="1409" y="670"/>
                  </a:lnTo>
                  <a:lnTo>
                    <a:pt x="1409" y="671"/>
                  </a:lnTo>
                  <a:lnTo>
                    <a:pt x="1504" y="671"/>
                  </a:lnTo>
                  <a:lnTo>
                    <a:pt x="1504" y="701"/>
                  </a:lnTo>
                  <a:lnTo>
                    <a:pt x="1312" y="701"/>
                  </a:lnTo>
                  <a:lnTo>
                    <a:pt x="1298" y="7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85"/>
            <p:cNvSpPr>
              <a:spLocks/>
            </p:cNvSpPr>
            <p:nvPr/>
          </p:nvSpPr>
          <p:spPr bwMode="auto">
            <a:xfrm>
              <a:off x="1419" y="2924"/>
              <a:ext cx="72" cy="70"/>
            </a:xfrm>
            <a:custGeom>
              <a:avLst/>
              <a:gdLst>
                <a:gd name="T0" fmla="*/ 0 w 145"/>
                <a:gd name="T1" fmla="*/ 0 h 140"/>
                <a:gd name="T2" fmla="*/ 43 w 145"/>
                <a:gd name="T3" fmla="*/ 0 h 140"/>
                <a:gd name="T4" fmla="*/ 72 w 145"/>
                <a:gd name="T5" fmla="*/ 70 h 140"/>
                <a:gd name="T6" fmla="*/ 26 w 145"/>
                <a:gd name="T7" fmla="*/ 70 h 140"/>
                <a:gd name="T8" fmla="*/ 0 w 145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40">
                  <a:moveTo>
                    <a:pt x="0" y="0"/>
                  </a:moveTo>
                  <a:lnTo>
                    <a:pt x="87" y="0"/>
                  </a:lnTo>
                  <a:lnTo>
                    <a:pt x="145" y="140"/>
                  </a:lnTo>
                  <a:lnTo>
                    <a:pt x="53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86"/>
            <p:cNvSpPr>
              <a:spLocks/>
            </p:cNvSpPr>
            <p:nvPr/>
          </p:nvSpPr>
          <p:spPr bwMode="auto">
            <a:xfrm>
              <a:off x="1639" y="3243"/>
              <a:ext cx="40" cy="8"/>
            </a:xfrm>
            <a:custGeom>
              <a:avLst/>
              <a:gdLst>
                <a:gd name="T0" fmla="*/ 0 w 79"/>
                <a:gd name="T1" fmla="*/ 0 h 18"/>
                <a:gd name="T2" fmla="*/ 40 w 79"/>
                <a:gd name="T3" fmla="*/ 0 h 18"/>
                <a:gd name="T4" fmla="*/ 38 w 79"/>
                <a:gd name="T5" fmla="*/ 2 h 18"/>
                <a:gd name="T6" fmla="*/ 36 w 79"/>
                <a:gd name="T7" fmla="*/ 3 h 18"/>
                <a:gd name="T8" fmla="*/ 34 w 79"/>
                <a:gd name="T9" fmla="*/ 5 h 18"/>
                <a:gd name="T10" fmla="*/ 31 w 79"/>
                <a:gd name="T11" fmla="*/ 6 h 18"/>
                <a:gd name="T12" fmla="*/ 28 w 79"/>
                <a:gd name="T13" fmla="*/ 7 h 18"/>
                <a:gd name="T14" fmla="*/ 26 w 79"/>
                <a:gd name="T15" fmla="*/ 7 h 18"/>
                <a:gd name="T16" fmla="*/ 23 w 79"/>
                <a:gd name="T17" fmla="*/ 8 h 18"/>
                <a:gd name="T18" fmla="*/ 20 w 79"/>
                <a:gd name="T19" fmla="*/ 8 h 18"/>
                <a:gd name="T20" fmla="*/ 17 w 79"/>
                <a:gd name="T21" fmla="*/ 8 h 18"/>
                <a:gd name="T22" fmla="*/ 15 w 79"/>
                <a:gd name="T23" fmla="*/ 7 h 18"/>
                <a:gd name="T24" fmla="*/ 12 w 79"/>
                <a:gd name="T25" fmla="*/ 7 h 18"/>
                <a:gd name="T26" fmla="*/ 9 w 79"/>
                <a:gd name="T27" fmla="*/ 6 h 18"/>
                <a:gd name="T28" fmla="*/ 7 w 79"/>
                <a:gd name="T29" fmla="*/ 5 h 18"/>
                <a:gd name="T30" fmla="*/ 4 w 79"/>
                <a:gd name="T31" fmla="*/ 4 h 18"/>
                <a:gd name="T32" fmla="*/ 2 w 79"/>
                <a:gd name="T33" fmla="*/ 2 h 18"/>
                <a:gd name="T34" fmla="*/ 0 w 79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lnTo>
                    <a:pt x="79" y="0"/>
                  </a:lnTo>
                  <a:lnTo>
                    <a:pt x="75" y="4"/>
                  </a:lnTo>
                  <a:lnTo>
                    <a:pt x="71" y="7"/>
                  </a:lnTo>
                  <a:lnTo>
                    <a:pt x="67" y="11"/>
                  </a:lnTo>
                  <a:lnTo>
                    <a:pt x="62" y="13"/>
                  </a:lnTo>
                  <a:lnTo>
                    <a:pt x="56" y="15"/>
                  </a:lnTo>
                  <a:lnTo>
                    <a:pt x="52" y="16"/>
                  </a:lnTo>
                  <a:lnTo>
                    <a:pt x="46" y="18"/>
                  </a:lnTo>
                  <a:lnTo>
                    <a:pt x="40" y="18"/>
                  </a:lnTo>
                  <a:lnTo>
                    <a:pt x="34" y="18"/>
                  </a:lnTo>
                  <a:lnTo>
                    <a:pt x="29" y="16"/>
                  </a:lnTo>
                  <a:lnTo>
                    <a:pt x="24" y="15"/>
                  </a:lnTo>
                  <a:lnTo>
                    <a:pt x="18" y="13"/>
                  </a:lnTo>
                  <a:lnTo>
                    <a:pt x="14" y="11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87"/>
            <p:cNvSpPr>
              <a:spLocks/>
            </p:cNvSpPr>
            <p:nvPr/>
          </p:nvSpPr>
          <p:spPr bwMode="auto">
            <a:xfrm>
              <a:off x="647" y="3165"/>
              <a:ext cx="509" cy="109"/>
            </a:xfrm>
            <a:custGeom>
              <a:avLst/>
              <a:gdLst>
                <a:gd name="T0" fmla="*/ 22 w 1018"/>
                <a:gd name="T1" fmla="*/ 60 h 218"/>
                <a:gd name="T2" fmla="*/ 64 w 1018"/>
                <a:gd name="T3" fmla="*/ 20 h 218"/>
                <a:gd name="T4" fmla="*/ 58 w 1018"/>
                <a:gd name="T5" fmla="*/ 24 h 218"/>
                <a:gd name="T6" fmla="*/ 53 w 1018"/>
                <a:gd name="T7" fmla="*/ 28 h 218"/>
                <a:gd name="T8" fmla="*/ 43 w 1018"/>
                <a:gd name="T9" fmla="*/ 43 h 218"/>
                <a:gd name="T10" fmla="*/ 39 w 1018"/>
                <a:gd name="T11" fmla="*/ 62 h 218"/>
                <a:gd name="T12" fmla="*/ 43 w 1018"/>
                <a:gd name="T13" fmla="*/ 80 h 218"/>
                <a:gd name="T14" fmla="*/ 53 w 1018"/>
                <a:gd name="T15" fmla="*/ 95 h 218"/>
                <a:gd name="T16" fmla="*/ 61 w 1018"/>
                <a:gd name="T17" fmla="*/ 101 h 218"/>
                <a:gd name="T18" fmla="*/ 69 w 1018"/>
                <a:gd name="T19" fmla="*/ 106 h 218"/>
                <a:gd name="T20" fmla="*/ 78 w 1018"/>
                <a:gd name="T21" fmla="*/ 108 h 218"/>
                <a:gd name="T22" fmla="*/ 87 w 1018"/>
                <a:gd name="T23" fmla="*/ 109 h 218"/>
                <a:gd name="T24" fmla="*/ 97 w 1018"/>
                <a:gd name="T25" fmla="*/ 108 h 218"/>
                <a:gd name="T26" fmla="*/ 106 w 1018"/>
                <a:gd name="T27" fmla="*/ 106 h 218"/>
                <a:gd name="T28" fmla="*/ 114 w 1018"/>
                <a:gd name="T29" fmla="*/ 101 h 218"/>
                <a:gd name="T30" fmla="*/ 121 w 1018"/>
                <a:gd name="T31" fmla="*/ 95 h 218"/>
                <a:gd name="T32" fmla="*/ 131 w 1018"/>
                <a:gd name="T33" fmla="*/ 80 h 218"/>
                <a:gd name="T34" fmla="*/ 135 w 1018"/>
                <a:gd name="T35" fmla="*/ 62 h 218"/>
                <a:gd name="T36" fmla="*/ 133 w 1018"/>
                <a:gd name="T37" fmla="*/ 49 h 218"/>
                <a:gd name="T38" fmla="*/ 128 w 1018"/>
                <a:gd name="T39" fmla="*/ 38 h 218"/>
                <a:gd name="T40" fmla="*/ 120 w 1018"/>
                <a:gd name="T41" fmla="*/ 28 h 218"/>
                <a:gd name="T42" fmla="*/ 110 w 1018"/>
                <a:gd name="T43" fmla="*/ 20 h 218"/>
                <a:gd name="T44" fmla="*/ 166 w 1018"/>
                <a:gd name="T45" fmla="*/ 22 h 218"/>
                <a:gd name="T46" fmla="*/ 161 w 1018"/>
                <a:gd name="T47" fmla="*/ 25 h 218"/>
                <a:gd name="T48" fmla="*/ 153 w 1018"/>
                <a:gd name="T49" fmla="*/ 35 h 218"/>
                <a:gd name="T50" fmla="*/ 146 w 1018"/>
                <a:gd name="T51" fmla="*/ 53 h 218"/>
                <a:gd name="T52" fmla="*/ 146 w 1018"/>
                <a:gd name="T53" fmla="*/ 71 h 218"/>
                <a:gd name="T54" fmla="*/ 153 w 1018"/>
                <a:gd name="T55" fmla="*/ 88 h 218"/>
                <a:gd name="T56" fmla="*/ 162 w 1018"/>
                <a:gd name="T57" fmla="*/ 99 h 218"/>
                <a:gd name="T58" fmla="*/ 170 w 1018"/>
                <a:gd name="T59" fmla="*/ 104 h 218"/>
                <a:gd name="T60" fmla="*/ 178 w 1018"/>
                <a:gd name="T61" fmla="*/ 107 h 218"/>
                <a:gd name="T62" fmla="*/ 188 w 1018"/>
                <a:gd name="T63" fmla="*/ 109 h 218"/>
                <a:gd name="T64" fmla="*/ 197 w 1018"/>
                <a:gd name="T65" fmla="*/ 109 h 218"/>
                <a:gd name="T66" fmla="*/ 207 w 1018"/>
                <a:gd name="T67" fmla="*/ 107 h 218"/>
                <a:gd name="T68" fmla="*/ 215 w 1018"/>
                <a:gd name="T69" fmla="*/ 104 h 218"/>
                <a:gd name="T70" fmla="*/ 223 w 1018"/>
                <a:gd name="T71" fmla="*/ 99 h 218"/>
                <a:gd name="T72" fmla="*/ 232 w 1018"/>
                <a:gd name="T73" fmla="*/ 88 h 218"/>
                <a:gd name="T74" fmla="*/ 239 w 1018"/>
                <a:gd name="T75" fmla="*/ 71 h 218"/>
                <a:gd name="T76" fmla="*/ 239 w 1018"/>
                <a:gd name="T77" fmla="*/ 55 h 218"/>
                <a:gd name="T78" fmla="*/ 236 w 1018"/>
                <a:gd name="T79" fmla="*/ 43 h 218"/>
                <a:gd name="T80" fmla="*/ 230 w 1018"/>
                <a:gd name="T81" fmla="*/ 32 h 218"/>
                <a:gd name="T82" fmla="*/ 221 w 1018"/>
                <a:gd name="T83" fmla="*/ 24 h 218"/>
                <a:gd name="T84" fmla="*/ 497 w 1018"/>
                <a:gd name="T85" fmla="*/ 20 h 218"/>
                <a:gd name="T86" fmla="*/ 16 w 1018"/>
                <a:gd name="T87" fmla="*/ 0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8" h="218">
                  <a:moveTo>
                    <a:pt x="0" y="121"/>
                  </a:moveTo>
                  <a:lnTo>
                    <a:pt x="43" y="120"/>
                  </a:lnTo>
                  <a:lnTo>
                    <a:pt x="63" y="40"/>
                  </a:lnTo>
                  <a:lnTo>
                    <a:pt x="127" y="40"/>
                  </a:lnTo>
                  <a:lnTo>
                    <a:pt x="122" y="44"/>
                  </a:lnTo>
                  <a:lnTo>
                    <a:pt x="116" y="47"/>
                  </a:lnTo>
                  <a:lnTo>
                    <a:pt x="112" y="50"/>
                  </a:lnTo>
                  <a:lnTo>
                    <a:pt x="106" y="55"/>
                  </a:lnTo>
                  <a:lnTo>
                    <a:pt x="95" y="70"/>
                  </a:lnTo>
                  <a:lnTo>
                    <a:pt x="85" y="86"/>
                  </a:lnTo>
                  <a:lnTo>
                    <a:pt x="81" y="105"/>
                  </a:lnTo>
                  <a:lnTo>
                    <a:pt x="78" y="123"/>
                  </a:lnTo>
                  <a:lnTo>
                    <a:pt x="81" y="141"/>
                  </a:lnTo>
                  <a:lnTo>
                    <a:pt x="85" y="160"/>
                  </a:lnTo>
                  <a:lnTo>
                    <a:pt x="95" y="176"/>
                  </a:lnTo>
                  <a:lnTo>
                    <a:pt x="106" y="190"/>
                  </a:lnTo>
                  <a:lnTo>
                    <a:pt x="113" y="197"/>
                  </a:lnTo>
                  <a:lnTo>
                    <a:pt x="121" y="201"/>
                  </a:lnTo>
                  <a:lnTo>
                    <a:pt x="129" y="207"/>
                  </a:lnTo>
                  <a:lnTo>
                    <a:pt x="137" y="211"/>
                  </a:lnTo>
                  <a:lnTo>
                    <a:pt x="146" y="214"/>
                  </a:lnTo>
                  <a:lnTo>
                    <a:pt x="156" y="215"/>
                  </a:lnTo>
                  <a:lnTo>
                    <a:pt x="165" y="218"/>
                  </a:lnTo>
                  <a:lnTo>
                    <a:pt x="174" y="218"/>
                  </a:lnTo>
                  <a:lnTo>
                    <a:pt x="183" y="218"/>
                  </a:lnTo>
                  <a:lnTo>
                    <a:pt x="193" y="215"/>
                  </a:lnTo>
                  <a:lnTo>
                    <a:pt x="202" y="214"/>
                  </a:lnTo>
                  <a:lnTo>
                    <a:pt x="211" y="211"/>
                  </a:lnTo>
                  <a:lnTo>
                    <a:pt x="219" y="207"/>
                  </a:lnTo>
                  <a:lnTo>
                    <a:pt x="227" y="201"/>
                  </a:lnTo>
                  <a:lnTo>
                    <a:pt x="234" y="197"/>
                  </a:lnTo>
                  <a:lnTo>
                    <a:pt x="241" y="190"/>
                  </a:lnTo>
                  <a:lnTo>
                    <a:pt x="254" y="176"/>
                  </a:lnTo>
                  <a:lnTo>
                    <a:pt x="262" y="160"/>
                  </a:lnTo>
                  <a:lnTo>
                    <a:pt x="267" y="141"/>
                  </a:lnTo>
                  <a:lnTo>
                    <a:pt x="269" y="123"/>
                  </a:lnTo>
                  <a:lnTo>
                    <a:pt x="267" y="110"/>
                  </a:lnTo>
                  <a:lnTo>
                    <a:pt x="265" y="98"/>
                  </a:lnTo>
                  <a:lnTo>
                    <a:pt x="260" y="85"/>
                  </a:lnTo>
                  <a:lnTo>
                    <a:pt x="255" y="75"/>
                  </a:lnTo>
                  <a:lnTo>
                    <a:pt x="248" y="64"/>
                  </a:lnTo>
                  <a:lnTo>
                    <a:pt x="240" y="55"/>
                  </a:lnTo>
                  <a:lnTo>
                    <a:pt x="231" y="47"/>
                  </a:lnTo>
                  <a:lnTo>
                    <a:pt x="220" y="40"/>
                  </a:lnTo>
                  <a:lnTo>
                    <a:pt x="338" y="40"/>
                  </a:lnTo>
                  <a:lnTo>
                    <a:pt x="332" y="44"/>
                  </a:lnTo>
                  <a:lnTo>
                    <a:pt x="326" y="47"/>
                  </a:lnTo>
                  <a:lnTo>
                    <a:pt x="322" y="50"/>
                  </a:lnTo>
                  <a:lnTo>
                    <a:pt x="317" y="55"/>
                  </a:lnTo>
                  <a:lnTo>
                    <a:pt x="305" y="70"/>
                  </a:lnTo>
                  <a:lnTo>
                    <a:pt x="296" y="86"/>
                  </a:lnTo>
                  <a:lnTo>
                    <a:pt x="292" y="105"/>
                  </a:lnTo>
                  <a:lnTo>
                    <a:pt x="289" y="123"/>
                  </a:lnTo>
                  <a:lnTo>
                    <a:pt x="292" y="141"/>
                  </a:lnTo>
                  <a:lnTo>
                    <a:pt x="296" y="160"/>
                  </a:lnTo>
                  <a:lnTo>
                    <a:pt x="305" y="176"/>
                  </a:lnTo>
                  <a:lnTo>
                    <a:pt x="317" y="190"/>
                  </a:lnTo>
                  <a:lnTo>
                    <a:pt x="324" y="197"/>
                  </a:lnTo>
                  <a:lnTo>
                    <a:pt x="332" y="201"/>
                  </a:lnTo>
                  <a:lnTo>
                    <a:pt x="340" y="207"/>
                  </a:lnTo>
                  <a:lnTo>
                    <a:pt x="348" y="211"/>
                  </a:lnTo>
                  <a:lnTo>
                    <a:pt x="356" y="214"/>
                  </a:lnTo>
                  <a:lnTo>
                    <a:pt x="365" y="215"/>
                  </a:lnTo>
                  <a:lnTo>
                    <a:pt x="375" y="218"/>
                  </a:lnTo>
                  <a:lnTo>
                    <a:pt x="384" y="218"/>
                  </a:lnTo>
                  <a:lnTo>
                    <a:pt x="393" y="218"/>
                  </a:lnTo>
                  <a:lnTo>
                    <a:pt x="403" y="215"/>
                  </a:lnTo>
                  <a:lnTo>
                    <a:pt x="413" y="214"/>
                  </a:lnTo>
                  <a:lnTo>
                    <a:pt x="421" y="211"/>
                  </a:lnTo>
                  <a:lnTo>
                    <a:pt x="429" y="207"/>
                  </a:lnTo>
                  <a:lnTo>
                    <a:pt x="437" y="201"/>
                  </a:lnTo>
                  <a:lnTo>
                    <a:pt x="445" y="197"/>
                  </a:lnTo>
                  <a:lnTo>
                    <a:pt x="452" y="190"/>
                  </a:lnTo>
                  <a:lnTo>
                    <a:pt x="464" y="176"/>
                  </a:lnTo>
                  <a:lnTo>
                    <a:pt x="472" y="160"/>
                  </a:lnTo>
                  <a:lnTo>
                    <a:pt x="478" y="141"/>
                  </a:lnTo>
                  <a:lnTo>
                    <a:pt x="479" y="123"/>
                  </a:lnTo>
                  <a:lnTo>
                    <a:pt x="478" y="110"/>
                  </a:lnTo>
                  <a:lnTo>
                    <a:pt x="476" y="98"/>
                  </a:lnTo>
                  <a:lnTo>
                    <a:pt x="471" y="85"/>
                  </a:lnTo>
                  <a:lnTo>
                    <a:pt x="466" y="75"/>
                  </a:lnTo>
                  <a:lnTo>
                    <a:pt x="459" y="64"/>
                  </a:lnTo>
                  <a:lnTo>
                    <a:pt x="451" y="55"/>
                  </a:lnTo>
                  <a:lnTo>
                    <a:pt x="441" y="47"/>
                  </a:lnTo>
                  <a:lnTo>
                    <a:pt x="431" y="40"/>
                  </a:lnTo>
                  <a:lnTo>
                    <a:pt x="994" y="40"/>
                  </a:lnTo>
                  <a:lnTo>
                    <a:pt x="1018" y="0"/>
                  </a:lnTo>
                  <a:lnTo>
                    <a:pt x="32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88"/>
            <p:cNvSpPr>
              <a:spLocks/>
            </p:cNvSpPr>
            <p:nvPr/>
          </p:nvSpPr>
          <p:spPr bwMode="auto">
            <a:xfrm>
              <a:off x="1212" y="3200"/>
              <a:ext cx="55" cy="55"/>
            </a:xfrm>
            <a:custGeom>
              <a:avLst/>
              <a:gdLst>
                <a:gd name="T0" fmla="*/ 28 w 111"/>
                <a:gd name="T1" fmla="*/ 0 h 111"/>
                <a:gd name="T2" fmla="*/ 30 w 111"/>
                <a:gd name="T3" fmla="*/ 0 h 111"/>
                <a:gd name="T4" fmla="*/ 33 w 111"/>
                <a:gd name="T5" fmla="*/ 0 h 111"/>
                <a:gd name="T6" fmla="*/ 36 w 111"/>
                <a:gd name="T7" fmla="*/ 1 h 111"/>
                <a:gd name="T8" fmla="*/ 38 w 111"/>
                <a:gd name="T9" fmla="*/ 2 h 111"/>
                <a:gd name="T10" fmla="*/ 41 w 111"/>
                <a:gd name="T11" fmla="*/ 3 h 111"/>
                <a:gd name="T12" fmla="*/ 43 w 111"/>
                <a:gd name="T13" fmla="*/ 4 h 111"/>
                <a:gd name="T14" fmla="*/ 45 w 111"/>
                <a:gd name="T15" fmla="*/ 6 h 111"/>
                <a:gd name="T16" fmla="*/ 47 w 111"/>
                <a:gd name="T17" fmla="*/ 8 h 111"/>
                <a:gd name="T18" fmla="*/ 51 w 111"/>
                <a:gd name="T19" fmla="*/ 12 h 111"/>
                <a:gd name="T20" fmla="*/ 53 w 111"/>
                <a:gd name="T21" fmla="*/ 16 h 111"/>
                <a:gd name="T22" fmla="*/ 55 w 111"/>
                <a:gd name="T23" fmla="*/ 22 h 111"/>
                <a:gd name="T24" fmla="*/ 55 w 111"/>
                <a:gd name="T25" fmla="*/ 27 h 111"/>
                <a:gd name="T26" fmla="*/ 55 w 111"/>
                <a:gd name="T27" fmla="*/ 33 h 111"/>
                <a:gd name="T28" fmla="*/ 53 w 111"/>
                <a:gd name="T29" fmla="*/ 38 h 111"/>
                <a:gd name="T30" fmla="*/ 51 w 111"/>
                <a:gd name="T31" fmla="*/ 43 h 111"/>
                <a:gd name="T32" fmla="*/ 47 w 111"/>
                <a:gd name="T33" fmla="*/ 47 h 111"/>
                <a:gd name="T34" fmla="*/ 45 w 111"/>
                <a:gd name="T35" fmla="*/ 49 h 111"/>
                <a:gd name="T36" fmla="*/ 43 w 111"/>
                <a:gd name="T37" fmla="*/ 50 h 111"/>
                <a:gd name="T38" fmla="*/ 41 w 111"/>
                <a:gd name="T39" fmla="*/ 52 h 111"/>
                <a:gd name="T40" fmla="*/ 38 w 111"/>
                <a:gd name="T41" fmla="*/ 53 h 111"/>
                <a:gd name="T42" fmla="*/ 36 w 111"/>
                <a:gd name="T43" fmla="*/ 54 h 111"/>
                <a:gd name="T44" fmla="*/ 33 w 111"/>
                <a:gd name="T45" fmla="*/ 54 h 111"/>
                <a:gd name="T46" fmla="*/ 30 w 111"/>
                <a:gd name="T47" fmla="*/ 55 h 111"/>
                <a:gd name="T48" fmla="*/ 28 w 111"/>
                <a:gd name="T49" fmla="*/ 55 h 111"/>
                <a:gd name="T50" fmla="*/ 22 w 111"/>
                <a:gd name="T51" fmla="*/ 54 h 111"/>
                <a:gd name="T52" fmla="*/ 17 w 111"/>
                <a:gd name="T53" fmla="*/ 53 h 111"/>
                <a:gd name="T54" fmla="*/ 12 w 111"/>
                <a:gd name="T55" fmla="*/ 50 h 111"/>
                <a:gd name="T56" fmla="*/ 8 w 111"/>
                <a:gd name="T57" fmla="*/ 47 h 111"/>
                <a:gd name="T58" fmla="*/ 4 w 111"/>
                <a:gd name="T59" fmla="*/ 43 h 111"/>
                <a:gd name="T60" fmla="*/ 2 w 111"/>
                <a:gd name="T61" fmla="*/ 38 h 111"/>
                <a:gd name="T62" fmla="*/ 0 w 111"/>
                <a:gd name="T63" fmla="*/ 33 h 111"/>
                <a:gd name="T64" fmla="*/ 0 w 111"/>
                <a:gd name="T65" fmla="*/ 27 h 111"/>
                <a:gd name="T66" fmla="*/ 0 w 111"/>
                <a:gd name="T67" fmla="*/ 22 h 111"/>
                <a:gd name="T68" fmla="*/ 2 w 111"/>
                <a:gd name="T69" fmla="*/ 16 h 111"/>
                <a:gd name="T70" fmla="*/ 4 w 111"/>
                <a:gd name="T71" fmla="*/ 12 h 111"/>
                <a:gd name="T72" fmla="*/ 8 w 111"/>
                <a:gd name="T73" fmla="*/ 8 h 111"/>
                <a:gd name="T74" fmla="*/ 10 w 111"/>
                <a:gd name="T75" fmla="*/ 6 h 111"/>
                <a:gd name="T76" fmla="*/ 12 w 111"/>
                <a:gd name="T77" fmla="*/ 4 h 111"/>
                <a:gd name="T78" fmla="*/ 14 w 111"/>
                <a:gd name="T79" fmla="*/ 3 h 111"/>
                <a:gd name="T80" fmla="*/ 17 w 111"/>
                <a:gd name="T81" fmla="*/ 2 h 111"/>
                <a:gd name="T82" fmla="*/ 19 w 111"/>
                <a:gd name="T83" fmla="*/ 1 h 111"/>
                <a:gd name="T84" fmla="*/ 22 w 111"/>
                <a:gd name="T85" fmla="*/ 0 h 111"/>
                <a:gd name="T86" fmla="*/ 25 w 111"/>
                <a:gd name="T87" fmla="*/ 0 h 111"/>
                <a:gd name="T88" fmla="*/ 28 w 111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61" y="0"/>
                  </a:lnTo>
                  <a:lnTo>
                    <a:pt x="67" y="1"/>
                  </a:lnTo>
                  <a:lnTo>
                    <a:pt x="72" y="2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7" y="9"/>
                  </a:lnTo>
                  <a:lnTo>
                    <a:pt x="90" y="13"/>
                  </a:lnTo>
                  <a:lnTo>
                    <a:pt x="95" y="16"/>
                  </a:lnTo>
                  <a:lnTo>
                    <a:pt x="102" y="24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5"/>
                  </a:lnTo>
                  <a:lnTo>
                    <a:pt x="110" y="67"/>
                  </a:lnTo>
                  <a:lnTo>
                    <a:pt x="106" y="76"/>
                  </a:lnTo>
                  <a:lnTo>
                    <a:pt x="102" y="86"/>
                  </a:lnTo>
                  <a:lnTo>
                    <a:pt x="95" y="95"/>
                  </a:lnTo>
                  <a:lnTo>
                    <a:pt x="90" y="98"/>
                  </a:lnTo>
                  <a:lnTo>
                    <a:pt x="87" y="101"/>
                  </a:lnTo>
                  <a:lnTo>
                    <a:pt x="82" y="104"/>
                  </a:lnTo>
                  <a:lnTo>
                    <a:pt x="77" y="106"/>
                  </a:lnTo>
                  <a:lnTo>
                    <a:pt x="72" y="108"/>
                  </a:lnTo>
                  <a:lnTo>
                    <a:pt x="67" y="109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5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5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89"/>
            <p:cNvSpPr>
              <a:spLocks/>
            </p:cNvSpPr>
            <p:nvPr/>
          </p:nvSpPr>
          <p:spPr bwMode="auto">
            <a:xfrm>
              <a:off x="1363" y="2877"/>
              <a:ext cx="157" cy="251"/>
            </a:xfrm>
            <a:custGeom>
              <a:avLst/>
              <a:gdLst>
                <a:gd name="T0" fmla="*/ 157 w 313"/>
                <a:gd name="T1" fmla="*/ 118 h 501"/>
                <a:gd name="T2" fmla="*/ 155 w 313"/>
                <a:gd name="T3" fmla="*/ 118 h 501"/>
                <a:gd name="T4" fmla="*/ 154 w 313"/>
                <a:gd name="T5" fmla="*/ 118 h 501"/>
                <a:gd name="T6" fmla="*/ 152 w 313"/>
                <a:gd name="T7" fmla="*/ 118 h 501"/>
                <a:gd name="T8" fmla="*/ 151 w 313"/>
                <a:gd name="T9" fmla="*/ 118 h 501"/>
                <a:gd name="T10" fmla="*/ 113 w 313"/>
                <a:gd name="T11" fmla="*/ 27 h 501"/>
                <a:gd name="T12" fmla="*/ 27 w 313"/>
                <a:gd name="T13" fmla="*/ 27 h 501"/>
                <a:gd name="T14" fmla="*/ 62 w 313"/>
                <a:gd name="T15" fmla="*/ 119 h 501"/>
                <a:gd name="T16" fmla="*/ 56 w 313"/>
                <a:gd name="T17" fmla="*/ 119 h 501"/>
                <a:gd name="T18" fmla="*/ 50 w 313"/>
                <a:gd name="T19" fmla="*/ 119 h 501"/>
                <a:gd name="T20" fmla="*/ 45 w 313"/>
                <a:gd name="T21" fmla="*/ 119 h 501"/>
                <a:gd name="T22" fmla="*/ 39 w 313"/>
                <a:gd name="T23" fmla="*/ 119 h 501"/>
                <a:gd name="T24" fmla="*/ 35 w 313"/>
                <a:gd name="T25" fmla="*/ 119 h 501"/>
                <a:gd name="T26" fmla="*/ 31 w 313"/>
                <a:gd name="T27" fmla="*/ 119 h 501"/>
                <a:gd name="T28" fmla="*/ 29 w 313"/>
                <a:gd name="T29" fmla="*/ 119 h 501"/>
                <a:gd name="T30" fmla="*/ 28 w 313"/>
                <a:gd name="T31" fmla="*/ 119 h 501"/>
                <a:gd name="T32" fmla="*/ 28 w 313"/>
                <a:gd name="T33" fmla="*/ 251 h 501"/>
                <a:gd name="T34" fmla="*/ 11 w 313"/>
                <a:gd name="T35" fmla="*/ 251 h 501"/>
                <a:gd name="T36" fmla="*/ 11 w 313"/>
                <a:gd name="T37" fmla="*/ 250 h 501"/>
                <a:gd name="T38" fmla="*/ 0 w 313"/>
                <a:gd name="T39" fmla="*/ 250 h 501"/>
                <a:gd name="T40" fmla="*/ 0 w 313"/>
                <a:gd name="T41" fmla="*/ 138 h 501"/>
                <a:gd name="T42" fmla="*/ 20 w 313"/>
                <a:gd name="T43" fmla="*/ 138 h 501"/>
                <a:gd name="T44" fmla="*/ 20 w 313"/>
                <a:gd name="T45" fmla="*/ 0 h 501"/>
                <a:gd name="T46" fmla="*/ 157 w 313"/>
                <a:gd name="T47" fmla="*/ 0 h 501"/>
                <a:gd name="T48" fmla="*/ 157 w 313"/>
                <a:gd name="T49" fmla="*/ 118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3" h="501">
                  <a:moveTo>
                    <a:pt x="313" y="236"/>
                  </a:moveTo>
                  <a:lnTo>
                    <a:pt x="310" y="236"/>
                  </a:lnTo>
                  <a:lnTo>
                    <a:pt x="308" y="236"/>
                  </a:lnTo>
                  <a:lnTo>
                    <a:pt x="304" y="236"/>
                  </a:lnTo>
                  <a:lnTo>
                    <a:pt x="302" y="236"/>
                  </a:lnTo>
                  <a:lnTo>
                    <a:pt x="226" y="53"/>
                  </a:lnTo>
                  <a:lnTo>
                    <a:pt x="53" y="53"/>
                  </a:lnTo>
                  <a:lnTo>
                    <a:pt x="124" y="237"/>
                  </a:lnTo>
                  <a:lnTo>
                    <a:pt x="112" y="237"/>
                  </a:lnTo>
                  <a:lnTo>
                    <a:pt x="100" y="237"/>
                  </a:lnTo>
                  <a:lnTo>
                    <a:pt x="89" y="237"/>
                  </a:lnTo>
                  <a:lnTo>
                    <a:pt x="78" y="237"/>
                  </a:lnTo>
                  <a:lnTo>
                    <a:pt x="69" y="238"/>
                  </a:lnTo>
                  <a:lnTo>
                    <a:pt x="62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501"/>
                  </a:lnTo>
                  <a:lnTo>
                    <a:pt x="22" y="501"/>
                  </a:lnTo>
                  <a:lnTo>
                    <a:pt x="22" y="500"/>
                  </a:lnTo>
                  <a:lnTo>
                    <a:pt x="0" y="500"/>
                  </a:lnTo>
                  <a:lnTo>
                    <a:pt x="0" y="276"/>
                  </a:lnTo>
                  <a:lnTo>
                    <a:pt x="39" y="276"/>
                  </a:lnTo>
                  <a:lnTo>
                    <a:pt x="39" y="0"/>
                  </a:lnTo>
                  <a:lnTo>
                    <a:pt x="313" y="0"/>
                  </a:lnTo>
                  <a:lnTo>
                    <a:pt x="313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90"/>
            <p:cNvSpPr>
              <a:spLocks/>
            </p:cNvSpPr>
            <p:nvPr/>
          </p:nvSpPr>
          <p:spPr bwMode="auto">
            <a:xfrm>
              <a:off x="1472" y="3203"/>
              <a:ext cx="55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3 h 110"/>
                <a:gd name="T4" fmla="*/ 2 w 110"/>
                <a:gd name="T5" fmla="*/ 17 h 110"/>
                <a:gd name="T6" fmla="*/ 5 w 110"/>
                <a:gd name="T7" fmla="*/ 12 h 110"/>
                <a:gd name="T8" fmla="*/ 9 w 110"/>
                <a:gd name="T9" fmla="*/ 8 h 110"/>
                <a:gd name="T10" fmla="*/ 11 w 110"/>
                <a:gd name="T11" fmla="*/ 6 h 110"/>
                <a:gd name="T12" fmla="*/ 13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3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1 w 110"/>
                <a:gd name="T35" fmla="*/ 4 h 110"/>
                <a:gd name="T36" fmla="*/ 43 w 110"/>
                <a:gd name="T37" fmla="*/ 5 h 110"/>
                <a:gd name="T38" fmla="*/ 45 w 110"/>
                <a:gd name="T39" fmla="*/ 6 h 110"/>
                <a:gd name="T40" fmla="*/ 47 w 110"/>
                <a:gd name="T41" fmla="*/ 8 h 110"/>
                <a:gd name="T42" fmla="*/ 51 w 110"/>
                <a:gd name="T43" fmla="*/ 12 h 110"/>
                <a:gd name="T44" fmla="*/ 53 w 110"/>
                <a:gd name="T45" fmla="*/ 17 h 110"/>
                <a:gd name="T46" fmla="*/ 55 w 110"/>
                <a:gd name="T47" fmla="*/ 23 h 110"/>
                <a:gd name="T48" fmla="*/ 55 w 110"/>
                <a:gd name="T49" fmla="*/ 28 h 110"/>
                <a:gd name="T50" fmla="*/ 55 w 110"/>
                <a:gd name="T51" fmla="*/ 34 h 110"/>
                <a:gd name="T52" fmla="*/ 53 w 110"/>
                <a:gd name="T53" fmla="*/ 38 h 110"/>
                <a:gd name="T54" fmla="*/ 51 w 110"/>
                <a:gd name="T55" fmla="*/ 43 h 110"/>
                <a:gd name="T56" fmla="*/ 47 w 110"/>
                <a:gd name="T57" fmla="*/ 47 h 110"/>
                <a:gd name="T58" fmla="*/ 45 w 110"/>
                <a:gd name="T59" fmla="*/ 49 h 110"/>
                <a:gd name="T60" fmla="*/ 43 w 110"/>
                <a:gd name="T61" fmla="*/ 51 h 110"/>
                <a:gd name="T62" fmla="*/ 41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9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4"/>
                  </a:lnTo>
                  <a:lnTo>
                    <a:pt x="109" y="45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91"/>
            <p:cNvSpPr>
              <a:spLocks/>
            </p:cNvSpPr>
            <p:nvPr/>
          </p:nvSpPr>
          <p:spPr bwMode="auto">
            <a:xfrm>
              <a:off x="1355" y="3016"/>
              <a:ext cx="415" cy="207"/>
            </a:xfrm>
            <a:custGeom>
              <a:avLst/>
              <a:gdLst>
                <a:gd name="T0" fmla="*/ 56 w 830"/>
                <a:gd name="T1" fmla="*/ 167 h 415"/>
                <a:gd name="T2" fmla="*/ 67 w 830"/>
                <a:gd name="T3" fmla="*/ 1 h 415"/>
                <a:gd name="T4" fmla="*/ 90 w 830"/>
                <a:gd name="T5" fmla="*/ 0 h 415"/>
                <a:gd name="T6" fmla="*/ 114 w 830"/>
                <a:gd name="T7" fmla="*/ 0 h 415"/>
                <a:gd name="T8" fmla="*/ 138 w 830"/>
                <a:gd name="T9" fmla="*/ 0 h 415"/>
                <a:gd name="T10" fmla="*/ 159 w 830"/>
                <a:gd name="T11" fmla="*/ 0 h 415"/>
                <a:gd name="T12" fmla="*/ 178 w 830"/>
                <a:gd name="T13" fmla="*/ 0 h 415"/>
                <a:gd name="T14" fmla="*/ 193 w 830"/>
                <a:gd name="T15" fmla="*/ 0 h 415"/>
                <a:gd name="T16" fmla="*/ 202 w 830"/>
                <a:gd name="T17" fmla="*/ 1 h 415"/>
                <a:gd name="T18" fmla="*/ 207 w 830"/>
                <a:gd name="T19" fmla="*/ 2 h 415"/>
                <a:gd name="T20" fmla="*/ 212 w 830"/>
                <a:gd name="T21" fmla="*/ 5 h 415"/>
                <a:gd name="T22" fmla="*/ 217 w 830"/>
                <a:gd name="T23" fmla="*/ 10 h 415"/>
                <a:gd name="T24" fmla="*/ 223 w 830"/>
                <a:gd name="T25" fmla="*/ 16 h 415"/>
                <a:gd name="T26" fmla="*/ 159 w 830"/>
                <a:gd name="T27" fmla="*/ 20 h 415"/>
                <a:gd name="T28" fmla="*/ 357 w 830"/>
                <a:gd name="T29" fmla="*/ 61 h 415"/>
                <a:gd name="T30" fmla="*/ 377 w 830"/>
                <a:gd name="T31" fmla="*/ 129 h 415"/>
                <a:gd name="T32" fmla="*/ 380 w 830"/>
                <a:gd name="T33" fmla="*/ 129 h 415"/>
                <a:gd name="T34" fmla="*/ 388 w 830"/>
                <a:gd name="T35" fmla="*/ 130 h 415"/>
                <a:gd name="T36" fmla="*/ 398 w 830"/>
                <a:gd name="T37" fmla="*/ 134 h 415"/>
                <a:gd name="T38" fmla="*/ 407 w 830"/>
                <a:gd name="T39" fmla="*/ 142 h 415"/>
                <a:gd name="T40" fmla="*/ 409 w 830"/>
                <a:gd name="T41" fmla="*/ 144 h 415"/>
                <a:gd name="T42" fmla="*/ 410 w 830"/>
                <a:gd name="T43" fmla="*/ 146 h 415"/>
                <a:gd name="T44" fmla="*/ 370 w 830"/>
                <a:gd name="T45" fmla="*/ 166 h 415"/>
                <a:gd name="T46" fmla="*/ 415 w 830"/>
                <a:gd name="T47" fmla="*/ 176 h 415"/>
                <a:gd name="T48" fmla="*/ 415 w 830"/>
                <a:gd name="T49" fmla="*/ 198 h 415"/>
                <a:gd name="T50" fmla="*/ 192 w 830"/>
                <a:gd name="T51" fmla="*/ 207 h 415"/>
                <a:gd name="T52" fmla="*/ 186 w 830"/>
                <a:gd name="T53" fmla="*/ 192 h 415"/>
                <a:gd name="T54" fmla="*/ 176 w 830"/>
                <a:gd name="T55" fmla="*/ 179 h 415"/>
                <a:gd name="T56" fmla="*/ 161 w 830"/>
                <a:gd name="T57" fmla="*/ 170 h 415"/>
                <a:gd name="T58" fmla="*/ 145 w 830"/>
                <a:gd name="T59" fmla="*/ 168 h 415"/>
                <a:gd name="T60" fmla="*/ 136 w 830"/>
                <a:gd name="T61" fmla="*/ 168 h 415"/>
                <a:gd name="T62" fmla="*/ 127 w 830"/>
                <a:gd name="T63" fmla="*/ 171 h 415"/>
                <a:gd name="T64" fmla="*/ 119 w 830"/>
                <a:gd name="T65" fmla="*/ 175 h 415"/>
                <a:gd name="T66" fmla="*/ 111 w 830"/>
                <a:gd name="T67" fmla="*/ 181 h 415"/>
                <a:gd name="T68" fmla="*/ 105 w 830"/>
                <a:gd name="T69" fmla="*/ 189 h 415"/>
                <a:gd name="T70" fmla="*/ 100 w 830"/>
                <a:gd name="T71" fmla="*/ 199 h 415"/>
                <a:gd name="T72" fmla="*/ 89 w 830"/>
                <a:gd name="T73" fmla="*/ 183 h 415"/>
                <a:gd name="T74" fmla="*/ 95 w 830"/>
                <a:gd name="T75" fmla="*/ 153 h 415"/>
                <a:gd name="T76" fmla="*/ 107 w 830"/>
                <a:gd name="T77" fmla="*/ 139 h 415"/>
                <a:gd name="T78" fmla="*/ 122 w 830"/>
                <a:gd name="T79" fmla="*/ 134 h 415"/>
                <a:gd name="T80" fmla="*/ 135 w 830"/>
                <a:gd name="T81" fmla="*/ 133 h 415"/>
                <a:gd name="T82" fmla="*/ 144 w 830"/>
                <a:gd name="T83" fmla="*/ 133 h 415"/>
                <a:gd name="T84" fmla="*/ 145 w 830"/>
                <a:gd name="T85" fmla="*/ 133 h 415"/>
                <a:gd name="T86" fmla="*/ 250 w 830"/>
                <a:gd name="T87" fmla="*/ 133 h 415"/>
                <a:gd name="T88" fmla="*/ 146 w 830"/>
                <a:gd name="T89" fmla="*/ 114 h 415"/>
                <a:gd name="T90" fmla="*/ 138 w 830"/>
                <a:gd name="T91" fmla="*/ 113 h 415"/>
                <a:gd name="T92" fmla="*/ 123 w 830"/>
                <a:gd name="T93" fmla="*/ 115 h 415"/>
                <a:gd name="T94" fmla="*/ 106 w 830"/>
                <a:gd name="T95" fmla="*/ 119 h 415"/>
                <a:gd name="T96" fmla="*/ 88 w 830"/>
                <a:gd name="T97" fmla="*/ 128 h 415"/>
                <a:gd name="T98" fmla="*/ 77 w 830"/>
                <a:gd name="T99" fmla="*/ 143 h 415"/>
                <a:gd name="T100" fmla="*/ 72 w 830"/>
                <a:gd name="T101" fmla="*/ 162 h 415"/>
                <a:gd name="T102" fmla="*/ 69 w 830"/>
                <a:gd name="T103" fmla="*/ 182 h 415"/>
                <a:gd name="T104" fmla="*/ 69 w 830"/>
                <a:gd name="T105" fmla="*/ 199 h 415"/>
                <a:gd name="T106" fmla="*/ 29 w 830"/>
                <a:gd name="T107" fmla="*/ 193 h 415"/>
                <a:gd name="T108" fmla="*/ 23 w 830"/>
                <a:gd name="T109" fmla="*/ 184 h 415"/>
                <a:gd name="T110" fmla="*/ 15 w 830"/>
                <a:gd name="T111" fmla="*/ 176 h 415"/>
                <a:gd name="T112" fmla="*/ 5 w 830"/>
                <a:gd name="T113" fmla="*/ 169 h 4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415">
                  <a:moveTo>
                    <a:pt x="0" y="334"/>
                  </a:moveTo>
                  <a:lnTo>
                    <a:pt x="112" y="334"/>
                  </a:lnTo>
                  <a:lnTo>
                    <a:pt x="112" y="2"/>
                  </a:lnTo>
                  <a:lnTo>
                    <a:pt x="134" y="2"/>
                  </a:lnTo>
                  <a:lnTo>
                    <a:pt x="157" y="2"/>
                  </a:lnTo>
                  <a:lnTo>
                    <a:pt x="180" y="0"/>
                  </a:lnTo>
                  <a:lnTo>
                    <a:pt x="204" y="0"/>
                  </a:lnTo>
                  <a:lnTo>
                    <a:pt x="228" y="0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7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5" y="0"/>
                  </a:lnTo>
                  <a:lnTo>
                    <a:pt x="396" y="0"/>
                  </a:lnTo>
                  <a:lnTo>
                    <a:pt x="404" y="2"/>
                  </a:lnTo>
                  <a:lnTo>
                    <a:pt x="409" y="2"/>
                  </a:lnTo>
                  <a:lnTo>
                    <a:pt x="413" y="4"/>
                  </a:lnTo>
                  <a:lnTo>
                    <a:pt x="418" y="6"/>
                  </a:lnTo>
                  <a:lnTo>
                    <a:pt x="423" y="10"/>
                  </a:lnTo>
                  <a:lnTo>
                    <a:pt x="428" y="14"/>
                  </a:lnTo>
                  <a:lnTo>
                    <a:pt x="434" y="20"/>
                  </a:lnTo>
                  <a:lnTo>
                    <a:pt x="440" y="26"/>
                  </a:lnTo>
                  <a:lnTo>
                    <a:pt x="446" y="33"/>
                  </a:lnTo>
                  <a:lnTo>
                    <a:pt x="451" y="40"/>
                  </a:lnTo>
                  <a:lnTo>
                    <a:pt x="318" y="40"/>
                  </a:lnTo>
                  <a:lnTo>
                    <a:pt x="360" y="123"/>
                  </a:lnTo>
                  <a:lnTo>
                    <a:pt x="714" y="123"/>
                  </a:lnTo>
                  <a:lnTo>
                    <a:pt x="734" y="262"/>
                  </a:lnTo>
                  <a:lnTo>
                    <a:pt x="753" y="258"/>
                  </a:lnTo>
                  <a:lnTo>
                    <a:pt x="756" y="258"/>
                  </a:lnTo>
                  <a:lnTo>
                    <a:pt x="760" y="258"/>
                  </a:lnTo>
                  <a:lnTo>
                    <a:pt x="767" y="258"/>
                  </a:lnTo>
                  <a:lnTo>
                    <a:pt x="775" y="260"/>
                  </a:lnTo>
                  <a:lnTo>
                    <a:pt x="786" y="263"/>
                  </a:lnTo>
                  <a:lnTo>
                    <a:pt x="795" y="268"/>
                  </a:lnTo>
                  <a:lnTo>
                    <a:pt x="805" y="275"/>
                  </a:lnTo>
                  <a:lnTo>
                    <a:pt x="814" y="284"/>
                  </a:lnTo>
                  <a:lnTo>
                    <a:pt x="815" y="286"/>
                  </a:lnTo>
                  <a:lnTo>
                    <a:pt x="817" y="288"/>
                  </a:lnTo>
                  <a:lnTo>
                    <a:pt x="818" y="291"/>
                  </a:lnTo>
                  <a:lnTo>
                    <a:pt x="819" y="293"/>
                  </a:lnTo>
                  <a:lnTo>
                    <a:pt x="739" y="293"/>
                  </a:lnTo>
                  <a:lnTo>
                    <a:pt x="739" y="332"/>
                  </a:lnTo>
                  <a:lnTo>
                    <a:pt x="828" y="332"/>
                  </a:lnTo>
                  <a:lnTo>
                    <a:pt x="830" y="353"/>
                  </a:lnTo>
                  <a:lnTo>
                    <a:pt x="830" y="374"/>
                  </a:lnTo>
                  <a:lnTo>
                    <a:pt x="830" y="396"/>
                  </a:lnTo>
                  <a:lnTo>
                    <a:pt x="829" y="415"/>
                  </a:lnTo>
                  <a:lnTo>
                    <a:pt x="384" y="415"/>
                  </a:lnTo>
                  <a:lnTo>
                    <a:pt x="379" y="399"/>
                  </a:lnTo>
                  <a:lnTo>
                    <a:pt x="372" y="384"/>
                  </a:lnTo>
                  <a:lnTo>
                    <a:pt x="363" y="370"/>
                  </a:lnTo>
                  <a:lnTo>
                    <a:pt x="351" y="359"/>
                  </a:lnTo>
                  <a:lnTo>
                    <a:pt x="337" y="349"/>
                  </a:lnTo>
                  <a:lnTo>
                    <a:pt x="322" y="341"/>
                  </a:lnTo>
                  <a:lnTo>
                    <a:pt x="306" y="337"/>
                  </a:lnTo>
                  <a:lnTo>
                    <a:pt x="289" y="336"/>
                  </a:lnTo>
                  <a:lnTo>
                    <a:pt x="280" y="336"/>
                  </a:lnTo>
                  <a:lnTo>
                    <a:pt x="271" y="337"/>
                  </a:lnTo>
                  <a:lnTo>
                    <a:pt x="261" y="339"/>
                  </a:lnTo>
                  <a:lnTo>
                    <a:pt x="253" y="343"/>
                  </a:lnTo>
                  <a:lnTo>
                    <a:pt x="245" y="346"/>
                  </a:lnTo>
                  <a:lnTo>
                    <a:pt x="237" y="351"/>
                  </a:lnTo>
                  <a:lnTo>
                    <a:pt x="229" y="356"/>
                  </a:lnTo>
                  <a:lnTo>
                    <a:pt x="222" y="363"/>
                  </a:lnTo>
                  <a:lnTo>
                    <a:pt x="215" y="371"/>
                  </a:lnTo>
                  <a:lnTo>
                    <a:pt x="210" y="379"/>
                  </a:lnTo>
                  <a:lnTo>
                    <a:pt x="204" y="389"/>
                  </a:lnTo>
                  <a:lnTo>
                    <a:pt x="200" y="398"/>
                  </a:lnTo>
                  <a:lnTo>
                    <a:pt x="176" y="398"/>
                  </a:lnTo>
                  <a:lnTo>
                    <a:pt x="177" y="366"/>
                  </a:lnTo>
                  <a:lnTo>
                    <a:pt x="182" y="333"/>
                  </a:lnTo>
                  <a:lnTo>
                    <a:pt x="189" y="306"/>
                  </a:lnTo>
                  <a:lnTo>
                    <a:pt x="201" y="287"/>
                  </a:lnTo>
                  <a:lnTo>
                    <a:pt x="214" y="279"/>
                  </a:lnTo>
                  <a:lnTo>
                    <a:pt x="229" y="272"/>
                  </a:lnTo>
                  <a:lnTo>
                    <a:pt x="243" y="269"/>
                  </a:lnTo>
                  <a:lnTo>
                    <a:pt x="257" y="267"/>
                  </a:lnTo>
                  <a:lnTo>
                    <a:pt x="269" y="267"/>
                  </a:lnTo>
                  <a:lnTo>
                    <a:pt x="280" y="267"/>
                  </a:lnTo>
                  <a:lnTo>
                    <a:pt x="287" y="267"/>
                  </a:lnTo>
                  <a:lnTo>
                    <a:pt x="289" y="267"/>
                  </a:lnTo>
                  <a:lnTo>
                    <a:pt x="290" y="267"/>
                  </a:lnTo>
                  <a:lnTo>
                    <a:pt x="291" y="267"/>
                  </a:lnTo>
                  <a:lnTo>
                    <a:pt x="500" y="267"/>
                  </a:lnTo>
                  <a:lnTo>
                    <a:pt x="500" y="229"/>
                  </a:lnTo>
                  <a:lnTo>
                    <a:pt x="292" y="229"/>
                  </a:lnTo>
                  <a:lnTo>
                    <a:pt x="287" y="229"/>
                  </a:lnTo>
                  <a:lnTo>
                    <a:pt x="276" y="227"/>
                  </a:lnTo>
                  <a:lnTo>
                    <a:pt x="263" y="229"/>
                  </a:lnTo>
                  <a:lnTo>
                    <a:pt x="246" y="230"/>
                  </a:lnTo>
                  <a:lnTo>
                    <a:pt x="229" y="232"/>
                  </a:lnTo>
                  <a:lnTo>
                    <a:pt x="211" y="238"/>
                  </a:lnTo>
                  <a:lnTo>
                    <a:pt x="193" y="246"/>
                  </a:lnTo>
                  <a:lnTo>
                    <a:pt x="176" y="256"/>
                  </a:lnTo>
                  <a:lnTo>
                    <a:pt x="165" y="269"/>
                  </a:lnTo>
                  <a:lnTo>
                    <a:pt x="154" y="286"/>
                  </a:lnTo>
                  <a:lnTo>
                    <a:pt x="147" y="305"/>
                  </a:lnTo>
                  <a:lnTo>
                    <a:pt x="143" y="324"/>
                  </a:lnTo>
                  <a:lnTo>
                    <a:pt x="139" y="344"/>
                  </a:lnTo>
                  <a:lnTo>
                    <a:pt x="138" y="364"/>
                  </a:lnTo>
                  <a:lnTo>
                    <a:pt x="137" y="382"/>
                  </a:lnTo>
                  <a:lnTo>
                    <a:pt x="137" y="398"/>
                  </a:lnTo>
                  <a:lnTo>
                    <a:pt x="61" y="398"/>
                  </a:lnTo>
                  <a:lnTo>
                    <a:pt x="57" y="387"/>
                  </a:lnTo>
                  <a:lnTo>
                    <a:pt x="52" y="377"/>
                  </a:lnTo>
                  <a:lnTo>
                    <a:pt x="46" y="368"/>
                  </a:lnTo>
                  <a:lnTo>
                    <a:pt x="39" y="359"/>
                  </a:lnTo>
                  <a:lnTo>
                    <a:pt x="30" y="352"/>
                  </a:lnTo>
                  <a:lnTo>
                    <a:pt x="21" y="345"/>
                  </a:lnTo>
                  <a:lnTo>
                    <a:pt x="10" y="339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92"/>
            <p:cNvSpPr>
              <a:spLocks/>
            </p:cNvSpPr>
            <p:nvPr/>
          </p:nvSpPr>
          <p:spPr bwMode="auto">
            <a:xfrm>
              <a:off x="1312" y="3200"/>
              <a:ext cx="56" cy="55"/>
            </a:xfrm>
            <a:custGeom>
              <a:avLst/>
              <a:gdLst>
                <a:gd name="T0" fmla="*/ 28 w 110"/>
                <a:gd name="T1" fmla="*/ 0 h 111"/>
                <a:gd name="T2" fmla="*/ 31 w 110"/>
                <a:gd name="T3" fmla="*/ 0 h 111"/>
                <a:gd name="T4" fmla="*/ 34 w 110"/>
                <a:gd name="T5" fmla="*/ 0 h 111"/>
                <a:gd name="T6" fmla="*/ 36 w 110"/>
                <a:gd name="T7" fmla="*/ 1 h 111"/>
                <a:gd name="T8" fmla="*/ 39 w 110"/>
                <a:gd name="T9" fmla="*/ 2 h 111"/>
                <a:gd name="T10" fmla="*/ 41 w 110"/>
                <a:gd name="T11" fmla="*/ 3 h 111"/>
                <a:gd name="T12" fmla="*/ 44 w 110"/>
                <a:gd name="T13" fmla="*/ 4 h 111"/>
                <a:gd name="T14" fmla="*/ 46 w 110"/>
                <a:gd name="T15" fmla="*/ 6 h 111"/>
                <a:gd name="T16" fmla="*/ 48 w 110"/>
                <a:gd name="T17" fmla="*/ 8 h 111"/>
                <a:gd name="T18" fmla="*/ 51 w 110"/>
                <a:gd name="T19" fmla="*/ 12 h 111"/>
                <a:gd name="T20" fmla="*/ 54 w 110"/>
                <a:gd name="T21" fmla="*/ 16 h 111"/>
                <a:gd name="T22" fmla="*/ 55 w 110"/>
                <a:gd name="T23" fmla="*/ 22 h 111"/>
                <a:gd name="T24" fmla="*/ 56 w 110"/>
                <a:gd name="T25" fmla="*/ 27 h 111"/>
                <a:gd name="T26" fmla="*/ 55 w 110"/>
                <a:gd name="T27" fmla="*/ 33 h 111"/>
                <a:gd name="T28" fmla="*/ 54 w 110"/>
                <a:gd name="T29" fmla="*/ 38 h 111"/>
                <a:gd name="T30" fmla="*/ 51 w 110"/>
                <a:gd name="T31" fmla="*/ 43 h 111"/>
                <a:gd name="T32" fmla="*/ 48 w 110"/>
                <a:gd name="T33" fmla="*/ 47 h 111"/>
                <a:gd name="T34" fmla="*/ 46 w 110"/>
                <a:gd name="T35" fmla="*/ 49 h 111"/>
                <a:gd name="T36" fmla="*/ 44 w 110"/>
                <a:gd name="T37" fmla="*/ 50 h 111"/>
                <a:gd name="T38" fmla="*/ 41 w 110"/>
                <a:gd name="T39" fmla="*/ 52 h 111"/>
                <a:gd name="T40" fmla="*/ 39 w 110"/>
                <a:gd name="T41" fmla="*/ 53 h 111"/>
                <a:gd name="T42" fmla="*/ 36 w 110"/>
                <a:gd name="T43" fmla="*/ 54 h 111"/>
                <a:gd name="T44" fmla="*/ 34 w 110"/>
                <a:gd name="T45" fmla="*/ 54 h 111"/>
                <a:gd name="T46" fmla="*/ 31 w 110"/>
                <a:gd name="T47" fmla="*/ 55 h 111"/>
                <a:gd name="T48" fmla="*/ 28 w 110"/>
                <a:gd name="T49" fmla="*/ 55 h 111"/>
                <a:gd name="T50" fmla="*/ 22 w 110"/>
                <a:gd name="T51" fmla="*/ 54 h 111"/>
                <a:gd name="T52" fmla="*/ 17 w 110"/>
                <a:gd name="T53" fmla="*/ 53 h 111"/>
                <a:gd name="T54" fmla="*/ 12 w 110"/>
                <a:gd name="T55" fmla="*/ 50 h 111"/>
                <a:gd name="T56" fmla="*/ 8 w 110"/>
                <a:gd name="T57" fmla="*/ 47 h 111"/>
                <a:gd name="T58" fmla="*/ 5 w 110"/>
                <a:gd name="T59" fmla="*/ 43 h 111"/>
                <a:gd name="T60" fmla="*/ 2 w 110"/>
                <a:gd name="T61" fmla="*/ 38 h 111"/>
                <a:gd name="T62" fmla="*/ 1 w 110"/>
                <a:gd name="T63" fmla="*/ 33 h 111"/>
                <a:gd name="T64" fmla="*/ 0 w 110"/>
                <a:gd name="T65" fmla="*/ 27 h 111"/>
                <a:gd name="T66" fmla="*/ 1 w 110"/>
                <a:gd name="T67" fmla="*/ 22 h 111"/>
                <a:gd name="T68" fmla="*/ 2 w 110"/>
                <a:gd name="T69" fmla="*/ 16 h 111"/>
                <a:gd name="T70" fmla="*/ 5 w 110"/>
                <a:gd name="T71" fmla="*/ 12 h 111"/>
                <a:gd name="T72" fmla="*/ 8 w 110"/>
                <a:gd name="T73" fmla="*/ 8 h 111"/>
                <a:gd name="T74" fmla="*/ 10 w 110"/>
                <a:gd name="T75" fmla="*/ 6 h 111"/>
                <a:gd name="T76" fmla="*/ 12 w 110"/>
                <a:gd name="T77" fmla="*/ 4 h 111"/>
                <a:gd name="T78" fmla="*/ 14 w 110"/>
                <a:gd name="T79" fmla="*/ 3 h 111"/>
                <a:gd name="T80" fmla="*/ 17 w 110"/>
                <a:gd name="T81" fmla="*/ 2 h 111"/>
                <a:gd name="T82" fmla="*/ 20 w 110"/>
                <a:gd name="T83" fmla="*/ 1 h 111"/>
                <a:gd name="T84" fmla="*/ 22 w 110"/>
                <a:gd name="T85" fmla="*/ 0 h 111"/>
                <a:gd name="T86" fmla="*/ 25 w 110"/>
                <a:gd name="T87" fmla="*/ 0 h 111"/>
                <a:gd name="T88" fmla="*/ 28 w 110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lnTo>
                    <a:pt x="61" y="0"/>
                  </a:lnTo>
                  <a:lnTo>
                    <a:pt x="66" y="1"/>
                  </a:lnTo>
                  <a:lnTo>
                    <a:pt x="71" y="2"/>
                  </a:lnTo>
                  <a:lnTo>
                    <a:pt x="77" y="5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5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4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6" y="109"/>
                  </a:lnTo>
                  <a:lnTo>
                    <a:pt x="61" y="111"/>
                  </a:lnTo>
                  <a:lnTo>
                    <a:pt x="55" y="111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4" y="5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93"/>
            <p:cNvSpPr>
              <a:spLocks/>
            </p:cNvSpPr>
            <p:nvPr/>
          </p:nvSpPr>
          <p:spPr bwMode="auto">
            <a:xfrm>
              <a:off x="659" y="2877"/>
              <a:ext cx="703" cy="251"/>
            </a:xfrm>
            <a:custGeom>
              <a:avLst/>
              <a:gdLst>
                <a:gd name="T0" fmla="*/ 0 w 1407"/>
                <a:gd name="T1" fmla="*/ 0 h 501"/>
                <a:gd name="T2" fmla="*/ 703 w 1407"/>
                <a:gd name="T3" fmla="*/ 0 h 501"/>
                <a:gd name="T4" fmla="*/ 703 w 1407"/>
                <a:gd name="T5" fmla="*/ 118 h 501"/>
                <a:gd name="T6" fmla="*/ 684 w 1407"/>
                <a:gd name="T7" fmla="*/ 118 h 501"/>
                <a:gd name="T8" fmla="*/ 684 w 1407"/>
                <a:gd name="T9" fmla="*/ 250 h 501"/>
                <a:gd name="T10" fmla="*/ 670 w 1407"/>
                <a:gd name="T11" fmla="*/ 250 h 501"/>
                <a:gd name="T12" fmla="*/ 670 w 1407"/>
                <a:gd name="T13" fmla="*/ 14 h 501"/>
                <a:gd name="T14" fmla="*/ 28 w 1407"/>
                <a:gd name="T15" fmla="*/ 14 h 501"/>
                <a:gd name="T16" fmla="*/ 28 w 1407"/>
                <a:gd name="T17" fmla="*/ 34 h 501"/>
                <a:gd name="T18" fmla="*/ 650 w 1407"/>
                <a:gd name="T19" fmla="*/ 34 h 501"/>
                <a:gd name="T20" fmla="*/ 650 w 1407"/>
                <a:gd name="T21" fmla="*/ 250 h 501"/>
                <a:gd name="T22" fmla="*/ 647 w 1407"/>
                <a:gd name="T23" fmla="*/ 250 h 501"/>
                <a:gd name="T24" fmla="*/ 647 w 1407"/>
                <a:gd name="T25" fmla="*/ 251 h 501"/>
                <a:gd name="T26" fmla="*/ 0 w 1407"/>
                <a:gd name="T27" fmla="*/ 251 h 501"/>
                <a:gd name="T28" fmla="*/ 0 w 1407"/>
                <a:gd name="T29" fmla="*/ 0 h 5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7" h="501">
                  <a:moveTo>
                    <a:pt x="0" y="0"/>
                  </a:moveTo>
                  <a:lnTo>
                    <a:pt x="1407" y="0"/>
                  </a:lnTo>
                  <a:lnTo>
                    <a:pt x="1407" y="236"/>
                  </a:lnTo>
                  <a:lnTo>
                    <a:pt x="1369" y="236"/>
                  </a:lnTo>
                  <a:lnTo>
                    <a:pt x="1369" y="500"/>
                  </a:lnTo>
                  <a:lnTo>
                    <a:pt x="1341" y="500"/>
                  </a:lnTo>
                  <a:lnTo>
                    <a:pt x="1341" y="28"/>
                  </a:lnTo>
                  <a:lnTo>
                    <a:pt x="56" y="28"/>
                  </a:lnTo>
                  <a:lnTo>
                    <a:pt x="56" y="67"/>
                  </a:lnTo>
                  <a:lnTo>
                    <a:pt x="1301" y="67"/>
                  </a:lnTo>
                  <a:lnTo>
                    <a:pt x="1301" y="500"/>
                  </a:lnTo>
                  <a:lnTo>
                    <a:pt x="1294" y="500"/>
                  </a:lnTo>
                  <a:lnTo>
                    <a:pt x="1294" y="501"/>
                  </a:lnTo>
                  <a:lnTo>
                    <a:pt x="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94"/>
            <p:cNvSpPr>
              <a:spLocks/>
            </p:cNvSpPr>
            <p:nvPr/>
          </p:nvSpPr>
          <p:spPr bwMode="auto">
            <a:xfrm>
              <a:off x="812" y="3199"/>
              <a:ext cx="55" cy="55"/>
            </a:xfrm>
            <a:custGeom>
              <a:avLst/>
              <a:gdLst>
                <a:gd name="T0" fmla="*/ 0 w 109"/>
                <a:gd name="T1" fmla="*/ 28 h 110"/>
                <a:gd name="T2" fmla="*/ 1 w 109"/>
                <a:gd name="T3" fmla="*/ 22 h 110"/>
                <a:gd name="T4" fmla="*/ 2 w 109"/>
                <a:gd name="T5" fmla="*/ 17 h 110"/>
                <a:gd name="T6" fmla="*/ 5 w 109"/>
                <a:gd name="T7" fmla="*/ 12 h 110"/>
                <a:gd name="T8" fmla="*/ 8 w 109"/>
                <a:gd name="T9" fmla="*/ 8 h 110"/>
                <a:gd name="T10" fmla="*/ 10 w 109"/>
                <a:gd name="T11" fmla="*/ 6 h 110"/>
                <a:gd name="T12" fmla="*/ 12 w 109"/>
                <a:gd name="T13" fmla="*/ 5 h 110"/>
                <a:gd name="T14" fmla="*/ 14 w 109"/>
                <a:gd name="T15" fmla="*/ 4 h 110"/>
                <a:gd name="T16" fmla="*/ 17 w 109"/>
                <a:gd name="T17" fmla="*/ 2 h 110"/>
                <a:gd name="T18" fmla="*/ 20 w 109"/>
                <a:gd name="T19" fmla="*/ 1 h 110"/>
                <a:gd name="T20" fmla="*/ 22 w 109"/>
                <a:gd name="T21" fmla="*/ 1 h 110"/>
                <a:gd name="T22" fmla="*/ 25 w 109"/>
                <a:gd name="T23" fmla="*/ 0 h 110"/>
                <a:gd name="T24" fmla="*/ 27 w 109"/>
                <a:gd name="T25" fmla="*/ 0 h 110"/>
                <a:gd name="T26" fmla="*/ 30 w 109"/>
                <a:gd name="T27" fmla="*/ 0 h 110"/>
                <a:gd name="T28" fmla="*/ 33 w 109"/>
                <a:gd name="T29" fmla="*/ 1 h 110"/>
                <a:gd name="T30" fmla="*/ 35 w 109"/>
                <a:gd name="T31" fmla="*/ 1 h 110"/>
                <a:gd name="T32" fmla="*/ 38 w 109"/>
                <a:gd name="T33" fmla="*/ 2 h 110"/>
                <a:gd name="T34" fmla="*/ 40 w 109"/>
                <a:gd name="T35" fmla="*/ 4 h 110"/>
                <a:gd name="T36" fmla="*/ 43 w 109"/>
                <a:gd name="T37" fmla="*/ 5 h 110"/>
                <a:gd name="T38" fmla="*/ 44 w 109"/>
                <a:gd name="T39" fmla="*/ 6 h 110"/>
                <a:gd name="T40" fmla="*/ 47 w 109"/>
                <a:gd name="T41" fmla="*/ 8 h 110"/>
                <a:gd name="T42" fmla="*/ 50 w 109"/>
                <a:gd name="T43" fmla="*/ 12 h 110"/>
                <a:gd name="T44" fmla="*/ 52 w 109"/>
                <a:gd name="T45" fmla="*/ 17 h 110"/>
                <a:gd name="T46" fmla="*/ 54 w 109"/>
                <a:gd name="T47" fmla="*/ 22 h 110"/>
                <a:gd name="T48" fmla="*/ 55 w 109"/>
                <a:gd name="T49" fmla="*/ 28 h 110"/>
                <a:gd name="T50" fmla="*/ 54 w 109"/>
                <a:gd name="T51" fmla="*/ 34 h 110"/>
                <a:gd name="T52" fmla="*/ 52 w 109"/>
                <a:gd name="T53" fmla="*/ 38 h 110"/>
                <a:gd name="T54" fmla="*/ 50 w 109"/>
                <a:gd name="T55" fmla="*/ 43 h 110"/>
                <a:gd name="T56" fmla="*/ 47 w 109"/>
                <a:gd name="T57" fmla="*/ 47 h 110"/>
                <a:gd name="T58" fmla="*/ 44 w 109"/>
                <a:gd name="T59" fmla="*/ 49 h 110"/>
                <a:gd name="T60" fmla="*/ 43 w 109"/>
                <a:gd name="T61" fmla="*/ 51 h 110"/>
                <a:gd name="T62" fmla="*/ 40 w 109"/>
                <a:gd name="T63" fmla="*/ 52 h 110"/>
                <a:gd name="T64" fmla="*/ 38 w 109"/>
                <a:gd name="T65" fmla="*/ 53 h 110"/>
                <a:gd name="T66" fmla="*/ 35 w 109"/>
                <a:gd name="T67" fmla="*/ 54 h 110"/>
                <a:gd name="T68" fmla="*/ 33 w 109"/>
                <a:gd name="T69" fmla="*/ 55 h 110"/>
                <a:gd name="T70" fmla="*/ 30 w 109"/>
                <a:gd name="T71" fmla="*/ 55 h 110"/>
                <a:gd name="T72" fmla="*/ 27 w 109"/>
                <a:gd name="T73" fmla="*/ 55 h 110"/>
                <a:gd name="T74" fmla="*/ 22 w 109"/>
                <a:gd name="T75" fmla="*/ 55 h 110"/>
                <a:gd name="T76" fmla="*/ 17 w 109"/>
                <a:gd name="T77" fmla="*/ 53 h 110"/>
                <a:gd name="T78" fmla="*/ 12 w 109"/>
                <a:gd name="T79" fmla="*/ 51 h 110"/>
                <a:gd name="T80" fmla="*/ 8 w 109"/>
                <a:gd name="T81" fmla="*/ 47 h 110"/>
                <a:gd name="T82" fmla="*/ 5 w 109"/>
                <a:gd name="T83" fmla="*/ 43 h 110"/>
                <a:gd name="T84" fmla="*/ 2 w 109"/>
                <a:gd name="T85" fmla="*/ 38 h 110"/>
                <a:gd name="T86" fmla="*/ 1 w 109"/>
                <a:gd name="T87" fmla="*/ 34 h 110"/>
                <a:gd name="T88" fmla="*/ 0 w 109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1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6" y="4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4" y="33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7"/>
                  </a:lnTo>
                  <a:lnTo>
                    <a:pt x="104" y="76"/>
                  </a:lnTo>
                  <a:lnTo>
                    <a:pt x="100" y="86"/>
                  </a:lnTo>
                  <a:lnTo>
                    <a:pt x="93" y="94"/>
                  </a:lnTo>
                  <a:lnTo>
                    <a:pt x="88" y="98"/>
                  </a:lnTo>
                  <a:lnTo>
                    <a:pt x="85" y="101"/>
                  </a:lnTo>
                  <a:lnTo>
                    <a:pt x="80" y="103"/>
                  </a:lnTo>
                  <a:lnTo>
                    <a:pt x="76" y="106"/>
                  </a:lnTo>
                  <a:lnTo>
                    <a:pt x="70" y="108"/>
                  </a:lnTo>
                  <a:lnTo>
                    <a:pt x="65" y="109"/>
                  </a:lnTo>
                  <a:lnTo>
                    <a:pt x="59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95"/>
            <p:cNvSpPr>
              <a:spLocks/>
            </p:cNvSpPr>
            <p:nvPr/>
          </p:nvSpPr>
          <p:spPr bwMode="auto">
            <a:xfrm>
              <a:off x="706" y="3199"/>
              <a:ext cx="56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2 h 110"/>
                <a:gd name="T4" fmla="*/ 2 w 110"/>
                <a:gd name="T5" fmla="*/ 17 h 110"/>
                <a:gd name="T6" fmla="*/ 5 w 110"/>
                <a:gd name="T7" fmla="*/ 12 h 110"/>
                <a:gd name="T8" fmla="*/ 8 w 110"/>
                <a:gd name="T9" fmla="*/ 8 h 110"/>
                <a:gd name="T10" fmla="*/ 11 w 110"/>
                <a:gd name="T11" fmla="*/ 6 h 110"/>
                <a:gd name="T12" fmla="*/ 12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2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2 w 110"/>
                <a:gd name="T35" fmla="*/ 4 h 110"/>
                <a:gd name="T36" fmla="*/ 44 w 110"/>
                <a:gd name="T37" fmla="*/ 5 h 110"/>
                <a:gd name="T38" fmla="*/ 46 w 110"/>
                <a:gd name="T39" fmla="*/ 6 h 110"/>
                <a:gd name="T40" fmla="*/ 48 w 110"/>
                <a:gd name="T41" fmla="*/ 8 h 110"/>
                <a:gd name="T42" fmla="*/ 51 w 110"/>
                <a:gd name="T43" fmla="*/ 12 h 110"/>
                <a:gd name="T44" fmla="*/ 54 w 110"/>
                <a:gd name="T45" fmla="*/ 17 h 110"/>
                <a:gd name="T46" fmla="*/ 55 w 110"/>
                <a:gd name="T47" fmla="*/ 22 h 110"/>
                <a:gd name="T48" fmla="*/ 56 w 110"/>
                <a:gd name="T49" fmla="*/ 28 h 110"/>
                <a:gd name="T50" fmla="*/ 55 w 110"/>
                <a:gd name="T51" fmla="*/ 34 h 110"/>
                <a:gd name="T52" fmla="*/ 54 w 110"/>
                <a:gd name="T53" fmla="*/ 38 h 110"/>
                <a:gd name="T54" fmla="*/ 51 w 110"/>
                <a:gd name="T55" fmla="*/ 43 h 110"/>
                <a:gd name="T56" fmla="*/ 48 w 110"/>
                <a:gd name="T57" fmla="*/ 47 h 110"/>
                <a:gd name="T58" fmla="*/ 46 w 110"/>
                <a:gd name="T59" fmla="*/ 49 h 110"/>
                <a:gd name="T60" fmla="*/ 44 w 110"/>
                <a:gd name="T61" fmla="*/ 51 h 110"/>
                <a:gd name="T62" fmla="*/ 42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8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96"/>
            <p:cNvSpPr>
              <a:spLocks/>
            </p:cNvSpPr>
            <p:nvPr/>
          </p:nvSpPr>
          <p:spPr bwMode="auto">
            <a:xfrm>
              <a:off x="1438" y="3035"/>
              <a:ext cx="79" cy="43"/>
            </a:xfrm>
            <a:custGeom>
              <a:avLst/>
              <a:gdLst>
                <a:gd name="T0" fmla="*/ 61 w 158"/>
                <a:gd name="T1" fmla="*/ 0 h 86"/>
                <a:gd name="T2" fmla="*/ 79 w 158"/>
                <a:gd name="T3" fmla="*/ 43 h 86"/>
                <a:gd name="T4" fmla="*/ 0 w 158"/>
                <a:gd name="T5" fmla="*/ 43 h 86"/>
                <a:gd name="T6" fmla="*/ 0 w 158"/>
                <a:gd name="T7" fmla="*/ 0 h 86"/>
                <a:gd name="T8" fmla="*/ 61 w 158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86">
                  <a:moveTo>
                    <a:pt x="122" y="0"/>
                  </a:moveTo>
                  <a:lnTo>
                    <a:pt x="158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Rectangle 97"/>
            <p:cNvSpPr>
              <a:spLocks noChangeArrowheads="1"/>
            </p:cNvSpPr>
            <p:nvPr/>
          </p:nvSpPr>
          <p:spPr bwMode="auto">
            <a:xfrm>
              <a:off x="1573" y="3162"/>
              <a:ext cx="61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Rectangle 98"/>
            <p:cNvSpPr>
              <a:spLocks noChangeArrowheads="1"/>
            </p:cNvSpPr>
            <p:nvPr/>
          </p:nvSpPr>
          <p:spPr bwMode="auto">
            <a:xfrm>
              <a:off x="1652" y="3090"/>
              <a:ext cx="5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4" name="Group 99"/>
          <p:cNvGrpSpPr>
            <a:grpSpLocks/>
          </p:cNvGrpSpPr>
          <p:nvPr/>
        </p:nvGrpSpPr>
        <p:grpSpPr bwMode="auto">
          <a:xfrm>
            <a:off x="6799263" y="3017838"/>
            <a:ext cx="1036637" cy="419100"/>
            <a:chOff x="639" y="2812"/>
            <a:chExt cx="1151" cy="466"/>
          </a:xfrm>
        </p:grpSpPr>
        <p:sp>
          <p:nvSpPr>
            <p:cNvPr id="28741" name="Freeform 100"/>
            <p:cNvSpPr>
              <a:spLocks/>
            </p:cNvSpPr>
            <p:nvPr/>
          </p:nvSpPr>
          <p:spPr bwMode="auto">
            <a:xfrm>
              <a:off x="639" y="2812"/>
              <a:ext cx="1151" cy="466"/>
            </a:xfrm>
            <a:custGeom>
              <a:avLst/>
              <a:gdLst>
                <a:gd name="T0" fmla="*/ 680 w 2303"/>
                <a:gd name="T1" fmla="*/ 373 h 933"/>
                <a:gd name="T2" fmla="*/ 671 w 2303"/>
                <a:gd name="T3" fmla="*/ 379 h 933"/>
                <a:gd name="T4" fmla="*/ 656 w 2303"/>
                <a:gd name="T5" fmla="*/ 397 h 933"/>
                <a:gd name="T6" fmla="*/ 656 w 2303"/>
                <a:gd name="T7" fmla="*/ 434 h 933"/>
                <a:gd name="T8" fmla="*/ 674 w 2303"/>
                <a:gd name="T9" fmla="*/ 455 h 933"/>
                <a:gd name="T10" fmla="*/ 692 w 2303"/>
                <a:gd name="T11" fmla="*/ 462 h 933"/>
                <a:gd name="T12" fmla="*/ 710 w 2303"/>
                <a:gd name="T13" fmla="*/ 462 h 933"/>
                <a:gd name="T14" fmla="*/ 727 w 2303"/>
                <a:gd name="T15" fmla="*/ 455 h 933"/>
                <a:gd name="T16" fmla="*/ 743 w 2303"/>
                <a:gd name="T17" fmla="*/ 437 h 933"/>
                <a:gd name="T18" fmla="*/ 763 w 2303"/>
                <a:gd name="T19" fmla="*/ 423 h 933"/>
                <a:gd name="T20" fmla="*/ 815 w 2303"/>
                <a:gd name="T21" fmla="*/ 431 h 933"/>
                <a:gd name="T22" fmla="*/ 830 w 2303"/>
                <a:gd name="T23" fmla="*/ 455 h 933"/>
                <a:gd name="T24" fmla="*/ 846 w 2303"/>
                <a:gd name="T25" fmla="*/ 464 h 933"/>
                <a:gd name="T26" fmla="*/ 865 w 2303"/>
                <a:gd name="T27" fmla="*/ 466 h 933"/>
                <a:gd name="T28" fmla="*/ 883 w 2303"/>
                <a:gd name="T29" fmla="*/ 460 h 933"/>
                <a:gd name="T30" fmla="*/ 898 w 2303"/>
                <a:gd name="T31" fmla="*/ 447 h 933"/>
                <a:gd name="T32" fmla="*/ 976 w 2303"/>
                <a:gd name="T33" fmla="*/ 430 h 933"/>
                <a:gd name="T34" fmla="*/ 994 w 2303"/>
                <a:gd name="T35" fmla="*/ 451 h 933"/>
                <a:gd name="T36" fmla="*/ 1020 w 2303"/>
                <a:gd name="T37" fmla="*/ 459 h 933"/>
                <a:gd name="T38" fmla="*/ 1046 w 2303"/>
                <a:gd name="T39" fmla="*/ 451 h 933"/>
                <a:gd name="T40" fmla="*/ 1063 w 2303"/>
                <a:gd name="T41" fmla="*/ 430 h 933"/>
                <a:gd name="T42" fmla="*/ 1151 w 2303"/>
                <a:gd name="T43" fmla="*/ 408 h 933"/>
                <a:gd name="T44" fmla="*/ 1148 w 2303"/>
                <a:gd name="T45" fmla="*/ 356 h 933"/>
                <a:gd name="T46" fmla="*/ 1129 w 2303"/>
                <a:gd name="T47" fmla="*/ 324 h 933"/>
                <a:gd name="T48" fmla="*/ 1109 w 2303"/>
                <a:gd name="T49" fmla="*/ 315 h 933"/>
                <a:gd name="T50" fmla="*/ 983 w 2303"/>
                <a:gd name="T51" fmla="*/ 248 h 933"/>
                <a:gd name="T52" fmla="*/ 962 w 2303"/>
                <a:gd name="T53" fmla="*/ 216 h 933"/>
                <a:gd name="T54" fmla="*/ 931 w 2303"/>
                <a:gd name="T55" fmla="*/ 187 h 933"/>
                <a:gd name="T56" fmla="*/ 928 w 2303"/>
                <a:gd name="T57" fmla="*/ 15 h 933"/>
                <a:gd name="T58" fmla="*/ 912 w 2303"/>
                <a:gd name="T59" fmla="*/ 0 h 933"/>
                <a:gd name="T60" fmla="*/ 909 w 2303"/>
                <a:gd name="T61" fmla="*/ 20 h 933"/>
                <a:gd name="T62" fmla="*/ 910 w 2303"/>
                <a:gd name="T63" fmla="*/ 26 h 933"/>
                <a:gd name="T64" fmla="*/ 910 w 2303"/>
                <a:gd name="T65" fmla="*/ 35 h 933"/>
                <a:gd name="T66" fmla="*/ 903 w 2303"/>
                <a:gd name="T67" fmla="*/ 184 h 933"/>
                <a:gd name="T68" fmla="*/ 743 w 2303"/>
                <a:gd name="T69" fmla="*/ 36 h 933"/>
                <a:gd name="T70" fmla="*/ 736 w 2303"/>
                <a:gd name="T71" fmla="*/ 7 h 933"/>
                <a:gd name="T72" fmla="*/ 720 w 2303"/>
                <a:gd name="T73" fmla="*/ 0 h 933"/>
                <a:gd name="T74" fmla="*/ 721 w 2303"/>
                <a:gd name="T75" fmla="*/ 20 h 933"/>
                <a:gd name="T76" fmla="*/ 723 w 2303"/>
                <a:gd name="T77" fmla="*/ 30 h 933"/>
                <a:gd name="T78" fmla="*/ 723 w 2303"/>
                <a:gd name="T79" fmla="*/ 45 h 933"/>
                <a:gd name="T80" fmla="*/ 621 w 2303"/>
                <a:gd name="T81" fmla="*/ 350 h 933"/>
                <a:gd name="T82" fmla="*/ 561 w 2303"/>
                <a:gd name="T83" fmla="*/ 370 h 933"/>
                <a:gd name="T84" fmla="*/ 577 w 2303"/>
                <a:gd name="T85" fmla="*/ 374 h 933"/>
                <a:gd name="T86" fmla="*/ 569 w 2303"/>
                <a:gd name="T87" fmla="*/ 380 h 933"/>
                <a:gd name="T88" fmla="*/ 554 w 2303"/>
                <a:gd name="T89" fmla="*/ 406 h 933"/>
                <a:gd name="T90" fmla="*/ 561 w 2303"/>
                <a:gd name="T91" fmla="*/ 442 h 933"/>
                <a:gd name="T92" fmla="*/ 578 w 2303"/>
                <a:gd name="T93" fmla="*/ 457 h 933"/>
                <a:gd name="T94" fmla="*/ 596 w 2303"/>
                <a:gd name="T95" fmla="*/ 463 h 933"/>
                <a:gd name="T96" fmla="*/ 614 w 2303"/>
                <a:gd name="T97" fmla="*/ 461 h 933"/>
                <a:gd name="T98" fmla="*/ 630 w 2303"/>
                <a:gd name="T99" fmla="*/ 452 h 933"/>
                <a:gd name="T100" fmla="*/ 647 w 2303"/>
                <a:gd name="T101" fmla="*/ 425 h 933"/>
                <a:gd name="T102" fmla="*/ 643 w 2303"/>
                <a:gd name="T103" fmla="*/ 394 h 933"/>
                <a:gd name="T104" fmla="*/ 623 w 2303"/>
                <a:gd name="T105" fmla="*/ 373 h 933"/>
                <a:gd name="T106" fmla="*/ 641 w 2303"/>
                <a:gd name="T107" fmla="*/ 350 h 933"/>
                <a:gd name="T108" fmla="*/ 704 w 2303"/>
                <a:gd name="T109" fmla="*/ 335 h 933"/>
                <a:gd name="T110" fmla="*/ 656 w 2303"/>
                <a:gd name="T111" fmla="*/ 350 h 9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3" h="933">
                  <a:moveTo>
                    <a:pt x="1298" y="741"/>
                  </a:moveTo>
                  <a:lnTo>
                    <a:pt x="1371" y="741"/>
                  </a:lnTo>
                  <a:lnTo>
                    <a:pt x="1366" y="744"/>
                  </a:lnTo>
                  <a:lnTo>
                    <a:pt x="1360" y="746"/>
                  </a:lnTo>
                  <a:lnTo>
                    <a:pt x="1356" y="748"/>
                  </a:lnTo>
                  <a:lnTo>
                    <a:pt x="1351" y="751"/>
                  </a:lnTo>
                  <a:lnTo>
                    <a:pt x="1347" y="754"/>
                  </a:lnTo>
                  <a:lnTo>
                    <a:pt x="1342" y="758"/>
                  </a:lnTo>
                  <a:lnTo>
                    <a:pt x="1337" y="761"/>
                  </a:lnTo>
                  <a:lnTo>
                    <a:pt x="1334" y="765"/>
                  </a:lnTo>
                  <a:lnTo>
                    <a:pt x="1322" y="778"/>
                  </a:lnTo>
                  <a:lnTo>
                    <a:pt x="1313" y="794"/>
                  </a:lnTo>
                  <a:lnTo>
                    <a:pt x="1309" y="813"/>
                  </a:lnTo>
                  <a:lnTo>
                    <a:pt x="1306" y="831"/>
                  </a:lnTo>
                  <a:lnTo>
                    <a:pt x="1309" y="850"/>
                  </a:lnTo>
                  <a:lnTo>
                    <a:pt x="1313" y="868"/>
                  </a:lnTo>
                  <a:lnTo>
                    <a:pt x="1322" y="884"/>
                  </a:lnTo>
                  <a:lnTo>
                    <a:pt x="1334" y="899"/>
                  </a:lnTo>
                  <a:lnTo>
                    <a:pt x="1341" y="905"/>
                  </a:lnTo>
                  <a:lnTo>
                    <a:pt x="1349" y="911"/>
                  </a:lnTo>
                  <a:lnTo>
                    <a:pt x="1357" y="915"/>
                  </a:lnTo>
                  <a:lnTo>
                    <a:pt x="1365" y="920"/>
                  </a:lnTo>
                  <a:lnTo>
                    <a:pt x="1374" y="922"/>
                  </a:lnTo>
                  <a:lnTo>
                    <a:pt x="1384" y="925"/>
                  </a:lnTo>
                  <a:lnTo>
                    <a:pt x="1393" y="927"/>
                  </a:lnTo>
                  <a:lnTo>
                    <a:pt x="1402" y="927"/>
                  </a:lnTo>
                  <a:lnTo>
                    <a:pt x="1411" y="927"/>
                  </a:lnTo>
                  <a:lnTo>
                    <a:pt x="1420" y="925"/>
                  </a:lnTo>
                  <a:lnTo>
                    <a:pt x="1430" y="922"/>
                  </a:lnTo>
                  <a:lnTo>
                    <a:pt x="1439" y="920"/>
                  </a:lnTo>
                  <a:lnTo>
                    <a:pt x="1447" y="915"/>
                  </a:lnTo>
                  <a:lnTo>
                    <a:pt x="1455" y="911"/>
                  </a:lnTo>
                  <a:lnTo>
                    <a:pt x="1462" y="905"/>
                  </a:lnTo>
                  <a:lnTo>
                    <a:pt x="1469" y="899"/>
                  </a:lnTo>
                  <a:lnTo>
                    <a:pt x="1479" y="888"/>
                  </a:lnTo>
                  <a:lnTo>
                    <a:pt x="1487" y="874"/>
                  </a:lnTo>
                  <a:lnTo>
                    <a:pt x="1493" y="860"/>
                  </a:lnTo>
                  <a:lnTo>
                    <a:pt x="1496" y="845"/>
                  </a:lnTo>
                  <a:lnTo>
                    <a:pt x="1526" y="845"/>
                  </a:lnTo>
                  <a:lnTo>
                    <a:pt x="1526" y="846"/>
                  </a:lnTo>
                  <a:lnTo>
                    <a:pt x="1610" y="846"/>
                  </a:lnTo>
                  <a:lnTo>
                    <a:pt x="1610" y="845"/>
                  </a:lnTo>
                  <a:lnTo>
                    <a:pt x="1627" y="845"/>
                  </a:lnTo>
                  <a:lnTo>
                    <a:pt x="1630" y="862"/>
                  </a:lnTo>
                  <a:lnTo>
                    <a:pt x="1636" y="877"/>
                  </a:lnTo>
                  <a:lnTo>
                    <a:pt x="1644" y="892"/>
                  </a:lnTo>
                  <a:lnTo>
                    <a:pt x="1654" y="905"/>
                  </a:lnTo>
                  <a:lnTo>
                    <a:pt x="1661" y="911"/>
                  </a:lnTo>
                  <a:lnTo>
                    <a:pt x="1669" y="917"/>
                  </a:lnTo>
                  <a:lnTo>
                    <a:pt x="1677" y="921"/>
                  </a:lnTo>
                  <a:lnTo>
                    <a:pt x="1685" y="926"/>
                  </a:lnTo>
                  <a:lnTo>
                    <a:pt x="1693" y="928"/>
                  </a:lnTo>
                  <a:lnTo>
                    <a:pt x="1703" y="930"/>
                  </a:lnTo>
                  <a:lnTo>
                    <a:pt x="1712" y="933"/>
                  </a:lnTo>
                  <a:lnTo>
                    <a:pt x="1721" y="933"/>
                  </a:lnTo>
                  <a:lnTo>
                    <a:pt x="1730" y="933"/>
                  </a:lnTo>
                  <a:lnTo>
                    <a:pt x="1741" y="930"/>
                  </a:lnTo>
                  <a:lnTo>
                    <a:pt x="1750" y="928"/>
                  </a:lnTo>
                  <a:lnTo>
                    <a:pt x="1758" y="926"/>
                  </a:lnTo>
                  <a:lnTo>
                    <a:pt x="1766" y="921"/>
                  </a:lnTo>
                  <a:lnTo>
                    <a:pt x="1774" y="917"/>
                  </a:lnTo>
                  <a:lnTo>
                    <a:pt x="1782" y="911"/>
                  </a:lnTo>
                  <a:lnTo>
                    <a:pt x="1789" y="905"/>
                  </a:lnTo>
                  <a:lnTo>
                    <a:pt x="1797" y="895"/>
                  </a:lnTo>
                  <a:lnTo>
                    <a:pt x="1804" y="884"/>
                  </a:lnTo>
                  <a:lnTo>
                    <a:pt x="1810" y="873"/>
                  </a:lnTo>
                  <a:lnTo>
                    <a:pt x="1813" y="861"/>
                  </a:lnTo>
                  <a:lnTo>
                    <a:pt x="1953" y="861"/>
                  </a:lnTo>
                  <a:lnTo>
                    <a:pt x="1959" y="874"/>
                  </a:lnTo>
                  <a:lnTo>
                    <a:pt x="1968" y="884"/>
                  </a:lnTo>
                  <a:lnTo>
                    <a:pt x="1977" y="895"/>
                  </a:lnTo>
                  <a:lnTo>
                    <a:pt x="1988" y="903"/>
                  </a:lnTo>
                  <a:lnTo>
                    <a:pt x="2000" y="910"/>
                  </a:lnTo>
                  <a:lnTo>
                    <a:pt x="2012" y="914"/>
                  </a:lnTo>
                  <a:lnTo>
                    <a:pt x="2026" y="918"/>
                  </a:lnTo>
                  <a:lnTo>
                    <a:pt x="2040" y="919"/>
                  </a:lnTo>
                  <a:lnTo>
                    <a:pt x="2054" y="918"/>
                  </a:lnTo>
                  <a:lnTo>
                    <a:pt x="2068" y="914"/>
                  </a:lnTo>
                  <a:lnTo>
                    <a:pt x="2080" y="910"/>
                  </a:lnTo>
                  <a:lnTo>
                    <a:pt x="2092" y="903"/>
                  </a:lnTo>
                  <a:lnTo>
                    <a:pt x="2102" y="895"/>
                  </a:lnTo>
                  <a:lnTo>
                    <a:pt x="2112" y="884"/>
                  </a:lnTo>
                  <a:lnTo>
                    <a:pt x="2120" y="874"/>
                  </a:lnTo>
                  <a:lnTo>
                    <a:pt x="2127" y="861"/>
                  </a:lnTo>
                  <a:lnTo>
                    <a:pt x="2298" y="861"/>
                  </a:lnTo>
                  <a:lnTo>
                    <a:pt x="2300" y="844"/>
                  </a:lnTo>
                  <a:lnTo>
                    <a:pt x="2302" y="835"/>
                  </a:lnTo>
                  <a:lnTo>
                    <a:pt x="2303" y="816"/>
                  </a:lnTo>
                  <a:lnTo>
                    <a:pt x="2303" y="793"/>
                  </a:lnTo>
                  <a:lnTo>
                    <a:pt x="2303" y="767"/>
                  </a:lnTo>
                  <a:lnTo>
                    <a:pt x="2300" y="739"/>
                  </a:lnTo>
                  <a:lnTo>
                    <a:pt x="2296" y="712"/>
                  </a:lnTo>
                  <a:lnTo>
                    <a:pt x="2289" y="686"/>
                  </a:lnTo>
                  <a:lnTo>
                    <a:pt x="2277" y="667"/>
                  </a:lnTo>
                  <a:lnTo>
                    <a:pt x="2268" y="656"/>
                  </a:lnTo>
                  <a:lnTo>
                    <a:pt x="2258" y="648"/>
                  </a:lnTo>
                  <a:lnTo>
                    <a:pt x="2247" y="641"/>
                  </a:lnTo>
                  <a:lnTo>
                    <a:pt x="2237" y="637"/>
                  </a:lnTo>
                  <a:lnTo>
                    <a:pt x="2228" y="632"/>
                  </a:lnTo>
                  <a:lnTo>
                    <a:pt x="2218" y="630"/>
                  </a:lnTo>
                  <a:lnTo>
                    <a:pt x="2208" y="629"/>
                  </a:lnTo>
                  <a:lnTo>
                    <a:pt x="2200" y="627"/>
                  </a:lnTo>
                  <a:lnTo>
                    <a:pt x="2182" y="495"/>
                  </a:lnTo>
                  <a:lnTo>
                    <a:pt x="1966" y="496"/>
                  </a:lnTo>
                  <a:lnTo>
                    <a:pt x="1958" y="483"/>
                  </a:lnTo>
                  <a:lnTo>
                    <a:pt x="1949" y="467"/>
                  </a:lnTo>
                  <a:lnTo>
                    <a:pt x="1936" y="450"/>
                  </a:lnTo>
                  <a:lnTo>
                    <a:pt x="1924" y="432"/>
                  </a:lnTo>
                  <a:lnTo>
                    <a:pt x="1909" y="414"/>
                  </a:lnTo>
                  <a:lnTo>
                    <a:pt x="1894" y="397"/>
                  </a:lnTo>
                  <a:lnTo>
                    <a:pt x="1878" y="384"/>
                  </a:lnTo>
                  <a:lnTo>
                    <a:pt x="1862" y="374"/>
                  </a:lnTo>
                  <a:lnTo>
                    <a:pt x="1862" y="72"/>
                  </a:lnTo>
                  <a:lnTo>
                    <a:pt x="1863" y="62"/>
                  </a:lnTo>
                  <a:lnTo>
                    <a:pt x="1862" y="47"/>
                  </a:lnTo>
                  <a:lnTo>
                    <a:pt x="1857" y="31"/>
                  </a:lnTo>
                  <a:lnTo>
                    <a:pt x="1848" y="15"/>
                  </a:lnTo>
                  <a:lnTo>
                    <a:pt x="1841" y="9"/>
                  </a:lnTo>
                  <a:lnTo>
                    <a:pt x="1834" y="3"/>
                  </a:lnTo>
                  <a:lnTo>
                    <a:pt x="1825" y="1"/>
                  </a:lnTo>
                  <a:lnTo>
                    <a:pt x="1816" y="0"/>
                  </a:lnTo>
                  <a:lnTo>
                    <a:pt x="1816" y="40"/>
                  </a:lnTo>
                  <a:lnTo>
                    <a:pt x="1817" y="40"/>
                  </a:lnTo>
                  <a:lnTo>
                    <a:pt x="1818" y="40"/>
                  </a:lnTo>
                  <a:lnTo>
                    <a:pt x="1818" y="41"/>
                  </a:lnTo>
                  <a:lnTo>
                    <a:pt x="1820" y="46"/>
                  </a:lnTo>
                  <a:lnTo>
                    <a:pt x="1821" y="53"/>
                  </a:lnTo>
                  <a:lnTo>
                    <a:pt x="1821" y="61"/>
                  </a:lnTo>
                  <a:lnTo>
                    <a:pt x="1821" y="69"/>
                  </a:lnTo>
                  <a:lnTo>
                    <a:pt x="1821" y="70"/>
                  </a:lnTo>
                  <a:lnTo>
                    <a:pt x="1821" y="71"/>
                  </a:lnTo>
                  <a:lnTo>
                    <a:pt x="1821" y="368"/>
                  </a:lnTo>
                  <a:lnTo>
                    <a:pt x="1817" y="368"/>
                  </a:lnTo>
                  <a:lnTo>
                    <a:pt x="1812" y="368"/>
                  </a:lnTo>
                  <a:lnTo>
                    <a:pt x="1806" y="368"/>
                  </a:lnTo>
                  <a:lnTo>
                    <a:pt x="1801" y="367"/>
                  </a:lnTo>
                  <a:lnTo>
                    <a:pt x="1801" y="91"/>
                  </a:lnTo>
                  <a:lnTo>
                    <a:pt x="1487" y="91"/>
                  </a:lnTo>
                  <a:lnTo>
                    <a:pt x="1487" y="72"/>
                  </a:lnTo>
                  <a:lnTo>
                    <a:pt x="1488" y="62"/>
                  </a:lnTo>
                  <a:lnTo>
                    <a:pt x="1487" y="47"/>
                  </a:lnTo>
                  <a:lnTo>
                    <a:pt x="1483" y="31"/>
                  </a:lnTo>
                  <a:lnTo>
                    <a:pt x="1473" y="15"/>
                  </a:lnTo>
                  <a:lnTo>
                    <a:pt x="1466" y="9"/>
                  </a:lnTo>
                  <a:lnTo>
                    <a:pt x="1460" y="3"/>
                  </a:lnTo>
                  <a:lnTo>
                    <a:pt x="1450" y="1"/>
                  </a:lnTo>
                  <a:lnTo>
                    <a:pt x="1441" y="0"/>
                  </a:lnTo>
                  <a:lnTo>
                    <a:pt x="1441" y="40"/>
                  </a:lnTo>
                  <a:lnTo>
                    <a:pt x="1442" y="40"/>
                  </a:lnTo>
                  <a:lnTo>
                    <a:pt x="1443" y="40"/>
                  </a:lnTo>
                  <a:lnTo>
                    <a:pt x="1443" y="41"/>
                  </a:lnTo>
                  <a:lnTo>
                    <a:pt x="1446" y="46"/>
                  </a:lnTo>
                  <a:lnTo>
                    <a:pt x="1447" y="53"/>
                  </a:lnTo>
                  <a:lnTo>
                    <a:pt x="1447" y="61"/>
                  </a:lnTo>
                  <a:lnTo>
                    <a:pt x="1447" y="69"/>
                  </a:lnTo>
                  <a:lnTo>
                    <a:pt x="1447" y="70"/>
                  </a:lnTo>
                  <a:lnTo>
                    <a:pt x="1447" y="71"/>
                  </a:lnTo>
                  <a:lnTo>
                    <a:pt x="1447" y="91"/>
                  </a:lnTo>
                  <a:lnTo>
                    <a:pt x="0" y="91"/>
                  </a:lnTo>
                  <a:lnTo>
                    <a:pt x="0" y="671"/>
                  </a:lnTo>
                  <a:lnTo>
                    <a:pt x="1243" y="671"/>
                  </a:lnTo>
                  <a:lnTo>
                    <a:pt x="1243" y="701"/>
                  </a:lnTo>
                  <a:lnTo>
                    <a:pt x="1101" y="701"/>
                  </a:lnTo>
                  <a:lnTo>
                    <a:pt x="1034" y="808"/>
                  </a:lnTo>
                  <a:lnTo>
                    <a:pt x="1081" y="808"/>
                  </a:lnTo>
                  <a:lnTo>
                    <a:pt x="1123" y="741"/>
                  </a:lnTo>
                  <a:lnTo>
                    <a:pt x="1170" y="741"/>
                  </a:lnTo>
                  <a:lnTo>
                    <a:pt x="1166" y="744"/>
                  </a:lnTo>
                  <a:lnTo>
                    <a:pt x="1160" y="746"/>
                  </a:lnTo>
                  <a:lnTo>
                    <a:pt x="1155" y="748"/>
                  </a:lnTo>
                  <a:lnTo>
                    <a:pt x="1151" y="751"/>
                  </a:lnTo>
                  <a:lnTo>
                    <a:pt x="1147" y="754"/>
                  </a:lnTo>
                  <a:lnTo>
                    <a:pt x="1143" y="758"/>
                  </a:lnTo>
                  <a:lnTo>
                    <a:pt x="1138" y="761"/>
                  </a:lnTo>
                  <a:lnTo>
                    <a:pt x="1135" y="765"/>
                  </a:lnTo>
                  <a:lnTo>
                    <a:pt x="1122" y="778"/>
                  </a:lnTo>
                  <a:lnTo>
                    <a:pt x="1114" y="794"/>
                  </a:lnTo>
                  <a:lnTo>
                    <a:pt x="1108" y="813"/>
                  </a:lnTo>
                  <a:lnTo>
                    <a:pt x="1106" y="831"/>
                  </a:lnTo>
                  <a:lnTo>
                    <a:pt x="1108" y="850"/>
                  </a:lnTo>
                  <a:lnTo>
                    <a:pt x="1114" y="868"/>
                  </a:lnTo>
                  <a:lnTo>
                    <a:pt x="1122" y="884"/>
                  </a:lnTo>
                  <a:lnTo>
                    <a:pt x="1135" y="899"/>
                  </a:lnTo>
                  <a:lnTo>
                    <a:pt x="1142" y="905"/>
                  </a:lnTo>
                  <a:lnTo>
                    <a:pt x="1149" y="911"/>
                  </a:lnTo>
                  <a:lnTo>
                    <a:pt x="1157" y="915"/>
                  </a:lnTo>
                  <a:lnTo>
                    <a:pt x="1165" y="920"/>
                  </a:lnTo>
                  <a:lnTo>
                    <a:pt x="1174" y="922"/>
                  </a:lnTo>
                  <a:lnTo>
                    <a:pt x="1183" y="925"/>
                  </a:lnTo>
                  <a:lnTo>
                    <a:pt x="1192" y="927"/>
                  </a:lnTo>
                  <a:lnTo>
                    <a:pt x="1202" y="927"/>
                  </a:lnTo>
                  <a:lnTo>
                    <a:pt x="1211" y="927"/>
                  </a:lnTo>
                  <a:lnTo>
                    <a:pt x="1220" y="925"/>
                  </a:lnTo>
                  <a:lnTo>
                    <a:pt x="1229" y="922"/>
                  </a:lnTo>
                  <a:lnTo>
                    <a:pt x="1238" y="920"/>
                  </a:lnTo>
                  <a:lnTo>
                    <a:pt x="1246" y="915"/>
                  </a:lnTo>
                  <a:lnTo>
                    <a:pt x="1254" y="911"/>
                  </a:lnTo>
                  <a:lnTo>
                    <a:pt x="1261" y="905"/>
                  </a:lnTo>
                  <a:lnTo>
                    <a:pt x="1268" y="899"/>
                  </a:lnTo>
                  <a:lnTo>
                    <a:pt x="1281" y="884"/>
                  </a:lnTo>
                  <a:lnTo>
                    <a:pt x="1290" y="868"/>
                  </a:lnTo>
                  <a:lnTo>
                    <a:pt x="1295" y="850"/>
                  </a:lnTo>
                  <a:lnTo>
                    <a:pt x="1297" y="831"/>
                  </a:lnTo>
                  <a:lnTo>
                    <a:pt x="1296" y="816"/>
                  </a:lnTo>
                  <a:lnTo>
                    <a:pt x="1293" y="801"/>
                  </a:lnTo>
                  <a:lnTo>
                    <a:pt x="1287" y="788"/>
                  </a:lnTo>
                  <a:lnTo>
                    <a:pt x="1279" y="776"/>
                  </a:lnTo>
                  <a:lnTo>
                    <a:pt x="1269" y="765"/>
                  </a:lnTo>
                  <a:lnTo>
                    <a:pt x="1258" y="755"/>
                  </a:lnTo>
                  <a:lnTo>
                    <a:pt x="1246" y="747"/>
                  </a:lnTo>
                  <a:lnTo>
                    <a:pt x="1233" y="741"/>
                  </a:lnTo>
                  <a:lnTo>
                    <a:pt x="1298" y="741"/>
                  </a:lnTo>
                  <a:lnTo>
                    <a:pt x="1312" y="701"/>
                  </a:lnTo>
                  <a:lnTo>
                    <a:pt x="1282" y="701"/>
                  </a:lnTo>
                  <a:lnTo>
                    <a:pt x="1282" y="671"/>
                  </a:lnTo>
                  <a:lnTo>
                    <a:pt x="1381" y="671"/>
                  </a:lnTo>
                  <a:lnTo>
                    <a:pt x="1381" y="670"/>
                  </a:lnTo>
                  <a:lnTo>
                    <a:pt x="1409" y="670"/>
                  </a:lnTo>
                  <a:lnTo>
                    <a:pt x="1409" y="671"/>
                  </a:lnTo>
                  <a:lnTo>
                    <a:pt x="1504" y="671"/>
                  </a:lnTo>
                  <a:lnTo>
                    <a:pt x="1504" y="701"/>
                  </a:lnTo>
                  <a:lnTo>
                    <a:pt x="1312" y="701"/>
                  </a:lnTo>
                  <a:lnTo>
                    <a:pt x="1298" y="7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101"/>
            <p:cNvSpPr>
              <a:spLocks/>
            </p:cNvSpPr>
            <p:nvPr/>
          </p:nvSpPr>
          <p:spPr bwMode="auto">
            <a:xfrm>
              <a:off x="1419" y="2924"/>
              <a:ext cx="72" cy="70"/>
            </a:xfrm>
            <a:custGeom>
              <a:avLst/>
              <a:gdLst>
                <a:gd name="T0" fmla="*/ 0 w 145"/>
                <a:gd name="T1" fmla="*/ 0 h 140"/>
                <a:gd name="T2" fmla="*/ 43 w 145"/>
                <a:gd name="T3" fmla="*/ 0 h 140"/>
                <a:gd name="T4" fmla="*/ 72 w 145"/>
                <a:gd name="T5" fmla="*/ 70 h 140"/>
                <a:gd name="T6" fmla="*/ 26 w 145"/>
                <a:gd name="T7" fmla="*/ 70 h 140"/>
                <a:gd name="T8" fmla="*/ 0 w 145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40">
                  <a:moveTo>
                    <a:pt x="0" y="0"/>
                  </a:moveTo>
                  <a:lnTo>
                    <a:pt x="87" y="0"/>
                  </a:lnTo>
                  <a:lnTo>
                    <a:pt x="145" y="140"/>
                  </a:lnTo>
                  <a:lnTo>
                    <a:pt x="53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102"/>
            <p:cNvSpPr>
              <a:spLocks/>
            </p:cNvSpPr>
            <p:nvPr/>
          </p:nvSpPr>
          <p:spPr bwMode="auto">
            <a:xfrm>
              <a:off x="1639" y="3243"/>
              <a:ext cx="40" cy="8"/>
            </a:xfrm>
            <a:custGeom>
              <a:avLst/>
              <a:gdLst>
                <a:gd name="T0" fmla="*/ 0 w 79"/>
                <a:gd name="T1" fmla="*/ 0 h 18"/>
                <a:gd name="T2" fmla="*/ 40 w 79"/>
                <a:gd name="T3" fmla="*/ 0 h 18"/>
                <a:gd name="T4" fmla="*/ 38 w 79"/>
                <a:gd name="T5" fmla="*/ 2 h 18"/>
                <a:gd name="T6" fmla="*/ 36 w 79"/>
                <a:gd name="T7" fmla="*/ 3 h 18"/>
                <a:gd name="T8" fmla="*/ 34 w 79"/>
                <a:gd name="T9" fmla="*/ 5 h 18"/>
                <a:gd name="T10" fmla="*/ 31 w 79"/>
                <a:gd name="T11" fmla="*/ 6 h 18"/>
                <a:gd name="T12" fmla="*/ 28 w 79"/>
                <a:gd name="T13" fmla="*/ 7 h 18"/>
                <a:gd name="T14" fmla="*/ 26 w 79"/>
                <a:gd name="T15" fmla="*/ 7 h 18"/>
                <a:gd name="T16" fmla="*/ 23 w 79"/>
                <a:gd name="T17" fmla="*/ 8 h 18"/>
                <a:gd name="T18" fmla="*/ 20 w 79"/>
                <a:gd name="T19" fmla="*/ 8 h 18"/>
                <a:gd name="T20" fmla="*/ 17 w 79"/>
                <a:gd name="T21" fmla="*/ 8 h 18"/>
                <a:gd name="T22" fmla="*/ 15 w 79"/>
                <a:gd name="T23" fmla="*/ 7 h 18"/>
                <a:gd name="T24" fmla="*/ 12 w 79"/>
                <a:gd name="T25" fmla="*/ 7 h 18"/>
                <a:gd name="T26" fmla="*/ 9 w 79"/>
                <a:gd name="T27" fmla="*/ 6 h 18"/>
                <a:gd name="T28" fmla="*/ 7 w 79"/>
                <a:gd name="T29" fmla="*/ 5 h 18"/>
                <a:gd name="T30" fmla="*/ 4 w 79"/>
                <a:gd name="T31" fmla="*/ 4 h 18"/>
                <a:gd name="T32" fmla="*/ 2 w 79"/>
                <a:gd name="T33" fmla="*/ 2 h 18"/>
                <a:gd name="T34" fmla="*/ 0 w 79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lnTo>
                    <a:pt x="79" y="0"/>
                  </a:lnTo>
                  <a:lnTo>
                    <a:pt x="75" y="4"/>
                  </a:lnTo>
                  <a:lnTo>
                    <a:pt x="71" y="7"/>
                  </a:lnTo>
                  <a:lnTo>
                    <a:pt x="67" y="11"/>
                  </a:lnTo>
                  <a:lnTo>
                    <a:pt x="62" y="13"/>
                  </a:lnTo>
                  <a:lnTo>
                    <a:pt x="56" y="15"/>
                  </a:lnTo>
                  <a:lnTo>
                    <a:pt x="52" y="16"/>
                  </a:lnTo>
                  <a:lnTo>
                    <a:pt x="46" y="18"/>
                  </a:lnTo>
                  <a:lnTo>
                    <a:pt x="40" y="18"/>
                  </a:lnTo>
                  <a:lnTo>
                    <a:pt x="34" y="18"/>
                  </a:lnTo>
                  <a:lnTo>
                    <a:pt x="29" y="16"/>
                  </a:lnTo>
                  <a:lnTo>
                    <a:pt x="24" y="15"/>
                  </a:lnTo>
                  <a:lnTo>
                    <a:pt x="18" y="13"/>
                  </a:lnTo>
                  <a:lnTo>
                    <a:pt x="14" y="11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103"/>
            <p:cNvSpPr>
              <a:spLocks/>
            </p:cNvSpPr>
            <p:nvPr/>
          </p:nvSpPr>
          <p:spPr bwMode="auto">
            <a:xfrm>
              <a:off x="647" y="3165"/>
              <a:ext cx="509" cy="109"/>
            </a:xfrm>
            <a:custGeom>
              <a:avLst/>
              <a:gdLst>
                <a:gd name="T0" fmla="*/ 22 w 1018"/>
                <a:gd name="T1" fmla="*/ 60 h 218"/>
                <a:gd name="T2" fmla="*/ 64 w 1018"/>
                <a:gd name="T3" fmla="*/ 20 h 218"/>
                <a:gd name="T4" fmla="*/ 58 w 1018"/>
                <a:gd name="T5" fmla="*/ 24 h 218"/>
                <a:gd name="T6" fmla="*/ 53 w 1018"/>
                <a:gd name="T7" fmla="*/ 28 h 218"/>
                <a:gd name="T8" fmla="*/ 43 w 1018"/>
                <a:gd name="T9" fmla="*/ 43 h 218"/>
                <a:gd name="T10" fmla="*/ 39 w 1018"/>
                <a:gd name="T11" fmla="*/ 62 h 218"/>
                <a:gd name="T12" fmla="*/ 43 w 1018"/>
                <a:gd name="T13" fmla="*/ 80 h 218"/>
                <a:gd name="T14" fmla="*/ 53 w 1018"/>
                <a:gd name="T15" fmla="*/ 95 h 218"/>
                <a:gd name="T16" fmla="*/ 61 w 1018"/>
                <a:gd name="T17" fmla="*/ 101 h 218"/>
                <a:gd name="T18" fmla="*/ 69 w 1018"/>
                <a:gd name="T19" fmla="*/ 106 h 218"/>
                <a:gd name="T20" fmla="*/ 78 w 1018"/>
                <a:gd name="T21" fmla="*/ 108 h 218"/>
                <a:gd name="T22" fmla="*/ 87 w 1018"/>
                <a:gd name="T23" fmla="*/ 109 h 218"/>
                <a:gd name="T24" fmla="*/ 97 w 1018"/>
                <a:gd name="T25" fmla="*/ 108 h 218"/>
                <a:gd name="T26" fmla="*/ 106 w 1018"/>
                <a:gd name="T27" fmla="*/ 106 h 218"/>
                <a:gd name="T28" fmla="*/ 114 w 1018"/>
                <a:gd name="T29" fmla="*/ 101 h 218"/>
                <a:gd name="T30" fmla="*/ 121 w 1018"/>
                <a:gd name="T31" fmla="*/ 95 h 218"/>
                <a:gd name="T32" fmla="*/ 131 w 1018"/>
                <a:gd name="T33" fmla="*/ 80 h 218"/>
                <a:gd name="T34" fmla="*/ 135 w 1018"/>
                <a:gd name="T35" fmla="*/ 62 h 218"/>
                <a:gd name="T36" fmla="*/ 133 w 1018"/>
                <a:gd name="T37" fmla="*/ 49 h 218"/>
                <a:gd name="T38" fmla="*/ 128 w 1018"/>
                <a:gd name="T39" fmla="*/ 38 h 218"/>
                <a:gd name="T40" fmla="*/ 120 w 1018"/>
                <a:gd name="T41" fmla="*/ 28 h 218"/>
                <a:gd name="T42" fmla="*/ 110 w 1018"/>
                <a:gd name="T43" fmla="*/ 20 h 218"/>
                <a:gd name="T44" fmla="*/ 166 w 1018"/>
                <a:gd name="T45" fmla="*/ 22 h 218"/>
                <a:gd name="T46" fmla="*/ 161 w 1018"/>
                <a:gd name="T47" fmla="*/ 25 h 218"/>
                <a:gd name="T48" fmla="*/ 153 w 1018"/>
                <a:gd name="T49" fmla="*/ 35 h 218"/>
                <a:gd name="T50" fmla="*/ 146 w 1018"/>
                <a:gd name="T51" fmla="*/ 53 h 218"/>
                <a:gd name="T52" fmla="*/ 146 w 1018"/>
                <a:gd name="T53" fmla="*/ 71 h 218"/>
                <a:gd name="T54" fmla="*/ 153 w 1018"/>
                <a:gd name="T55" fmla="*/ 88 h 218"/>
                <a:gd name="T56" fmla="*/ 162 w 1018"/>
                <a:gd name="T57" fmla="*/ 99 h 218"/>
                <a:gd name="T58" fmla="*/ 170 w 1018"/>
                <a:gd name="T59" fmla="*/ 104 h 218"/>
                <a:gd name="T60" fmla="*/ 178 w 1018"/>
                <a:gd name="T61" fmla="*/ 107 h 218"/>
                <a:gd name="T62" fmla="*/ 188 w 1018"/>
                <a:gd name="T63" fmla="*/ 109 h 218"/>
                <a:gd name="T64" fmla="*/ 197 w 1018"/>
                <a:gd name="T65" fmla="*/ 109 h 218"/>
                <a:gd name="T66" fmla="*/ 207 w 1018"/>
                <a:gd name="T67" fmla="*/ 107 h 218"/>
                <a:gd name="T68" fmla="*/ 215 w 1018"/>
                <a:gd name="T69" fmla="*/ 104 h 218"/>
                <a:gd name="T70" fmla="*/ 223 w 1018"/>
                <a:gd name="T71" fmla="*/ 99 h 218"/>
                <a:gd name="T72" fmla="*/ 232 w 1018"/>
                <a:gd name="T73" fmla="*/ 88 h 218"/>
                <a:gd name="T74" fmla="*/ 239 w 1018"/>
                <a:gd name="T75" fmla="*/ 71 h 218"/>
                <a:gd name="T76" fmla="*/ 239 w 1018"/>
                <a:gd name="T77" fmla="*/ 55 h 218"/>
                <a:gd name="T78" fmla="*/ 236 w 1018"/>
                <a:gd name="T79" fmla="*/ 43 h 218"/>
                <a:gd name="T80" fmla="*/ 230 w 1018"/>
                <a:gd name="T81" fmla="*/ 32 h 218"/>
                <a:gd name="T82" fmla="*/ 221 w 1018"/>
                <a:gd name="T83" fmla="*/ 24 h 218"/>
                <a:gd name="T84" fmla="*/ 497 w 1018"/>
                <a:gd name="T85" fmla="*/ 20 h 218"/>
                <a:gd name="T86" fmla="*/ 16 w 1018"/>
                <a:gd name="T87" fmla="*/ 0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8" h="218">
                  <a:moveTo>
                    <a:pt x="0" y="121"/>
                  </a:moveTo>
                  <a:lnTo>
                    <a:pt x="43" y="120"/>
                  </a:lnTo>
                  <a:lnTo>
                    <a:pt x="63" y="40"/>
                  </a:lnTo>
                  <a:lnTo>
                    <a:pt x="127" y="40"/>
                  </a:lnTo>
                  <a:lnTo>
                    <a:pt x="122" y="44"/>
                  </a:lnTo>
                  <a:lnTo>
                    <a:pt x="116" y="47"/>
                  </a:lnTo>
                  <a:lnTo>
                    <a:pt x="112" y="50"/>
                  </a:lnTo>
                  <a:lnTo>
                    <a:pt x="106" y="55"/>
                  </a:lnTo>
                  <a:lnTo>
                    <a:pt x="95" y="70"/>
                  </a:lnTo>
                  <a:lnTo>
                    <a:pt x="85" y="86"/>
                  </a:lnTo>
                  <a:lnTo>
                    <a:pt x="81" y="105"/>
                  </a:lnTo>
                  <a:lnTo>
                    <a:pt x="78" y="123"/>
                  </a:lnTo>
                  <a:lnTo>
                    <a:pt x="81" y="141"/>
                  </a:lnTo>
                  <a:lnTo>
                    <a:pt x="85" y="160"/>
                  </a:lnTo>
                  <a:lnTo>
                    <a:pt x="95" y="176"/>
                  </a:lnTo>
                  <a:lnTo>
                    <a:pt x="106" y="190"/>
                  </a:lnTo>
                  <a:lnTo>
                    <a:pt x="113" y="197"/>
                  </a:lnTo>
                  <a:lnTo>
                    <a:pt x="121" y="201"/>
                  </a:lnTo>
                  <a:lnTo>
                    <a:pt x="129" y="207"/>
                  </a:lnTo>
                  <a:lnTo>
                    <a:pt x="137" y="211"/>
                  </a:lnTo>
                  <a:lnTo>
                    <a:pt x="146" y="214"/>
                  </a:lnTo>
                  <a:lnTo>
                    <a:pt x="156" y="215"/>
                  </a:lnTo>
                  <a:lnTo>
                    <a:pt x="165" y="218"/>
                  </a:lnTo>
                  <a:lnTo>
                    <a:pt x="174" y="218"/>
                  </a:lnTo>
                  <a:lnTo>
                    <a:pt x="183" y="218"/>
                  </a:lnTo>
                  <a:lnTo>
                    <a:pt x="193" y="215"/>
                  </a:lnTo>
                  <a:lnTo>
                    <a:pt x="202" y="214"/>
                  </a:lnTo>
                  <a:lnTo>
                    <a:pt x="211" y="211"/>
                  </a:lnTo>
                  <a:lnTo>
                    <a:pt x="219" y="207"/>
                  </a:lnTo>
                  <a:lnTo>
                    <a:pt x="227" y="201"/>
                  </a:lnTo>
                  <a:lnTo>
                    <a:pt x="234" y="197"/>
                  </a:lnTo>
                  <a:lnTo>
                    <a:pt x="241" y="190"/>
                  </a:lnTo>
                  <a:lnTo>
                    <a:pt x="254" y="176"/>
                  </a:lnTo>
                  <a:lnTo>
                    <a:pt x="262" y="160"/>
                  </a:lnTo>
                  <a:lnTo>
                    <a:pt x="267" y="141"/>
                  </a:lnTo>
                  <a:lnTo>
                    <a:pt x="269" y="123"/>
                  </a:lnTo>
                  <a:lnTo>
                    <a:pt x="267" y="110"/>
                  </a:lnTo>
                  <a:lnTo>
                    <a:pt x="265" y="98"/>
                  </a:lnTo>
                  <a:lnTo>
                    <a:pt x="260" y="85"/>
                  </a:lnTo>
                  <a:lnTo>
                    <a:pt x="255" y="75"/>
                  </a:lnTo>
                  <a:lnTo>
                    <a:pt x="248" y="64"/>
                  </a:lnTo>
                  <a:lnTo>
                    <a:pt x="240" y="55"/>
                  </a:lnTo>
                  <a:lnTo>
                    <a:pt x="231" y="47"/>
                  </a:lnTo>
                  <a:lnTo>
                    <a:pt x="220" y="40"/>
                  </a:lnTo>
                  <a:lnTo>
                    <a:pt x="338" y="40"/>
                  </a:lnTo>
                  <a:lnTo>
                    <a:pt x="332" y="44"/>
                  </a:lnTo>
                  <a:lnTo>
                    <a:pt x="326" y="47"/>
                  </a:lnTo>
                  <a:lnTo>
                    <a:pt x="322" y="50"/>
                  </a:lnTo>
                  <a:lnTo>
                    <a:pt x="317" y="55"/>
                  </a:lnTo>
                  <a:lnTo>
                    <a:pt x="305" y="70"/>
                  </a:lnTo>
                  <a:lnTo>
                    <a:pt x="296" y="86"/>
                  </a:lnTo>
                  <a:lnTo>
                    <a:pt x="292" y="105"/>
                  </a:lnTo>
                  <a:lnTo>
                    <a:pt x="289" y="123"/>
                  </a:lnTo>
                  <a:lnTo>
                    <a:pt x="292" y="141"/>
                  </a:lnTo>
                  <a:lnTo>
                    <a:pt x="296" y="160"/>
                  </a:lnTo>
                  <a:lnTo>
                    <a:pt x="305" y="176"/>
                  </a:lnTo>
                  <a:lnTo>
                    <a:pt x="317" y="190"/>
                  </a:lnTo>
                  <a:lnTo>
                    <a:pt x="324" y="197"/>
                  </a:lnTo>
                  <a:lnTo>
                    <a:pt x="332" y="201"/>
                  </a:lnTo>
                  <a:lnTo>
                    <a:pt x="340" y="207"/>
                  </a:lnTo>
                  <a:lnTo>
                    <a:pt x="348" y="211"/>
                  </a:lnTo>
                  <a:lnTo>
                    <a:pt x="356" y="214"/>
                  </a:lnTo>
                  <a:lnTo>
                    <a:pt x="365" y="215"/>
                  </a:lnTo>
                  <a:lnTo>
                    <a:pt x="375" y="218"/>
                  </a:lnTo>
                  <a:lnTo>
                    <a:pt x="384" y="218"/>
                  </a:lnTo>
                  <a:lnTo>
                    <a:pt x="393" y="218"/>
                  </a:lnTo>
                  <a:lnTo>
                    <a:pt x="403" y="215"/>
                  </a:lnTo>
                  <a:lnTo>
                    <a:pt x="413" y="214"/>
                  </a:lnTo>
                  <a:lnTo>
                    <a:pt x="421" y="211"/>
                  </a:lnTo>
                  <a:lnTo>
                    <a:pt x="429" y="207"/>
                  </a:lnTo>
                  <a:lnTo>
                    <a:pt x="437" y="201"/>
                  </a:lnTo>
                  <a:lnTo>
                    <a:pt x="445" y="197"/>
                  </a:lnTo>
                  <a:lnTo>
                    <a:pt x="452" y="190"/>
                  </a:lnTo>
                  <a:lnTo>
                    <a:pt x="464" y="176"/>
                  </a:lnTo>
                  <a:lnTo>
                    <a:pt x="472" y="160"/>
                  </a:lnTo>
                  <a:lnTo>
                    <a:pt x="478" y="141"/>
                  </a:lnTo>
                  <a:lnTo>
                    <a:pt x="479" y="123"/>
                  </a:lnTo>
                  <a:lnTo>
                    <a:pt x="478" y="110"/>
                  </a:lnTo>
                  <a:lnTo>
                    <a:pt x="476" y="98"/>
                  </a:lnTo>
                  <a:lnTo>
                    <a:pt x="471" y="85"/>
                  </a:lnTo>
                  <a:lnTo>
                    <a:pt x="466" y="75"/>
                  </a:lnTo>
                  <a:lnTo>
                    <a:pt x="459" y="64"/>
                  </a:lnTo>
                  <a:lnTo>
                    <a:pt x="451" y="55"/>
                  </a:lnTo>
                  <a:lnTo>
                    <a:pt x="441" y="47"/>
                  </a:lnTo>
                  <a:lnTo>
                    <a:pt x="431" y="40"/>
                  </a:lnTo>
                  <a:lnTo>
                    <a:pt x="994" y="40"/>
                  </a:lnTo>
                  <a:lnTo>
                    <a:pt x="1018" y="0"/>
                  </a:lnTo>
                  <a:lnTo>
                    <a:pt x="32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104"/>
            <p:cNvSpPr>
              <a:spLocks/>
            </p:cNvSpPr>
            <p:nvPr/>
          </p:nvSpPr>
          <p:spPr bwMode="auto">
            <a:xfrm>
              <a:off x="1212" y="3200"/>
              <a:ext cx="55" cy="55"/>
            </a:xfrm>
            <a:custGeom>
              <a:avLst/>
              <a:gdLst>
                <a:gd name="T0" fmla="*/ 28 w 111"/>
                <a:gd name="T1" fmla="*/ 0 h 111"/>
                <a:gd name="T2" fmla="*/ 30 w 111"/>
                <a:gd name="T3" fmla="*/ 0 h 111"/>
                <a:gd name="T4" fmla="*/ 33 w 111"/>
                <a:gd name="T5" fmla="*/ 0 h 111"/>
                <a:gd name="T6" fmla="*/ 36 w 111"/>
                <a:gd name="T7" fmla="*/ 1 h 111"/>
                <a:gd name="T8" fmla="*/ 38 w 111"/>
                <a:gd name="T9" fmla="*/ 2 h 111"/>
                <a:gd name="T10" fmla="*/ 41 w 111"/>
                <a:gd name="T11" fmla="*/ 3 h 111"/>
                <a:gd name="T12" fmla="*/ 43 w 111"/>
                <a:gd name="T13" fmla="*/ 4 h 111"/>
                <a:gd name="T14" fmla="*/ 45 w 111"/>
                <a:gd name="T15" fmla="*/ 6 h 111"/>
                <a:gd name="T16" fmla="*/ 47 w 111"/>
                <a:gd name="T17" fmla="*/ 8 h 111"/>
                <a:gd name="T18" fmla="*/ 51 w 111"/>
                <a:gd name="T19" fmla="*/ 12 h 111"/>
                <a:gd name="T20" fmla="*/ 53 w 111"/>
                <a:gd name="T21" fmla="*/ 16 h 111"/>
                <a:gd name="T22" fmla="*/ 55 w 111"/>
                <a:gd name="T23" fmla="*/ 22 h 111"/>
                <a:gd name="T24" fmla="*/ 55 w 111"/>
                <a:gd name="T25" fmla="*/ 27 h 111"/>
                <a:gd name="T26" fmla="*/ 55 w 111"/>
                <a:gd name="T27" fmla="*/ 33 h 111"/>
                <a:gd name="T28" fmla="*/ 53 w 111"/>
                <a:gd name="T29" fmla="*/ 38 h 111"/>
                <a:gd name="T30" fmla="*/ 51 w 111"/>
                <a:gd name="T31" fmla="*/ 43 h 111"/>
                <a:gd name="T32" fmla="*/ 47 w 111"/>
                <a:gd name="T33" fmla="*/ 47 h 111"/>
                <a:gd name="T34" fmla="*/ 45 w 111"/>
                <a:gd name="T35" fmla="*/ 49 h 111"/>
                <a:gd name="T36" fmla="*/ 43 w 111"/>
                <a:gd name="T37" fmla="*/ 50 h 111"/>
                <a:gd name="T38" fmla="*/ 41 w 111"/>
                <a:gd name="T39" fmla="*/ 52 h 111"/>
                <a:gd name="T40" fmla="*/ 38 w 111"/>
                <a:gd name="T41" fmla="*/ 53 h 111"/>
                <a:gd name="T42" fmla="*/ 36 w 111"/>
                <a:gd name="T43" fmla="*/ 54 h 111"/>
                <a:gd name="T44" fmla="*/ 33 w 111"/>
                <a:gd name="T45" fmla="*/ 54 h 111"/>
                <a:gd name="T46" fmla="*/ 30 w 111"/>
                <a:gd name="T47" fmla="*/ 55 h 111"/>
                <a:gd name="T48" fmla="*/ 28 w 111"/>
                <a:gd name="T49" fmla="*/ 55 h 111"/>
                <a:gd name="T50" fmla="*/ 22 w 111"/>
                <a:gd name="T51" fmla="*/ 54 h 111"/>
                <a:gd name="T52" fmla="*/ 17 w 111"/>
                <a:gd name="T53" fmla="*/ 53 h 111"/>
                <a:gd name="T54" fmla="*/ 12 w 111"/>
                <a:gd name="T55" fmla="*/ 50 h 111"/>
                <a:gd name="T56" fmla="*/ 8 w 111"/>
                <a:gd name="T57" fmla="*/ 47 h 111"/>
                <a:gd name="T58" fmla="*/ 4 w 111"/>
                <a:gd name="T59" fmla="*/ 43 h 111"/>
                <a:gd name="T60" fmla="*/ 2 w 111"/>
                <a:gd name="T61" fmla="*/ 38 h 111"/>
                <a:gd name="T62" fmla="*/ 0 w 111"/>
                <a:gd name="T63" fmla="*/ 33 h 111"/>
                <a:gd name="T64" fmla="*/ 0 w 111"/>
                <a:gd name="T65" fmla="*/ 27 h 111"/>
                <a:gd name="T66" fmla="*/ 0 w 111"/>
                <a:gd name="T67" fmla="*/ 22 h 111"/>
                <a:gd name="T68" fmla="*/ 2 w 111"/>
                <a:gd name="T69" fmla="*/ 16 h 111"/>
                <a:gd name="T70" fmla="*/ 4 w 111"/>
                <a:gd name="T71" fmla="*/ 12 h 111"/>
                <a:gd name="T72" fmla="*/ 8 w 111"/>
                <a:gd name="T73" fmla="*/ 8 h 111"/>
                <a:gd name="T74" fmla="*/ 10 w 111"/>
                <a:gd name="T75" fmla="*/ 6 h 111"/>
                <a:gd name="T76" fmla="*/ 12 w 111"/>
                <a:gd name="T77" fmla="*/ 4 h 111"/>
                <a:gd name="T78" fmla="*/ 14 w 111"/>
                <a:gd name="T79" fmla="*/ 3 h 111"/>
                <a:gd name="T80" fmla="*/ 17 w 111"/>
                <a:gd name="T81" fmla="*/ 2 h 111"/>
                <a:gd name="T82" fmla="*/ 19 w 111"/>
                <a:gd name="T83" fmla="*/ 1 h 111"/>
                <a:gd name="T84" fmla="*/ 22 w 111"/>
                <a:gd name="T85" fmla="*/ 0 h 111"/>
                <a:gd name="T86" fmla="*/ 25 w 111"/>
                <a:gd name="T87" fmla="*/ 0 h 111"/>
                <a:gd name="T88" fmla="*/ 28 w 111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61" y="0"/>
                  </a:lnTo>
                  <a:lnTo>
                    <a:pt x="67" y="1"/>
                  </a:lnTo>
                  <a:lnTo>
                    <a:pt x="72" y="2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7" y="9"/>
                  </a:lnTo>
                  <a:lnTo>
                    <a:pt x="90" y="13"/>
                  </a:lnTo>
                  <a:lnTo>
                    <a:pt x="95" y="16"/>
                  </a:lnTo>
                  <a:lnTo>
                    <a:pt x="102" y="24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5"/>
                  </a:lnTo>
                  <a:lnTo>
                    <a:pt x="110" y="67"/>
                  </a:lnTo>
                  <a:lnTo>
                    <a:pt x="106" y="76"/>
                  </a:lnTo>
                  <a:lnTo>
                    <a:pt x="102" y="86"/>
                  </a:lnTo>
                  <a:lnTo>
                    <a:pt x="95" y="95"/>
                  </a:lnTo>
                  <a:lnTo>
                    <a:pt x="90" y="98"/>
                  </a:lnTo>
                  <a:lnTo>
                    <a:pt x="87" y="101"/>
                  </a:lnTo>
                  <a:lnTo>
                    <a:pt x="82" y="104"/>
                  </a:lnTo>
                  <a:lnTo>
                    <a:pt x="77" y="106"/>
                  </a:lnTo>
                  <a:lnTo>
                    <a:pt x="72" y="108"/>
                  </a:lnTo>
                  <a:lnTo>
                    <a:pt x="67" y="109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5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5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105"/>
            <p:cNvSpPr>
              <a:spLocks/>
            </p:cNvSpPr>
            <p:nvPr/>
          </p:nvSpPr>
          <p:spPr bwMode="auto">
            <a:xfrm>
              <a:off x="1363" y="2877"/>
              <a:ext cx="157" cy="251"/>
            </a:xfrm>
            <a:custGeom>
              <a:avLst/>
              <a:gdLst>
                <a:gd name="T0" fmla="*/ 157 w 313"/>
                <a:gd name="T1" fmla="*/ 118 h 501"/>
                <a:gd name="T2" fmla="*/ 155 w 313"/>
                <a:gd name="T3" fmla="*/ 118 h 501"/>
                <a:gd name="T4" fmla="*/ 154 w 313"/>
                <a:gd name="T5" fmla="*/ 118 h 501"/>
                <a:gd name="T6" fmla="*/ 152 w 313"/>
                <a:gd name="T7" fmla="*/ 118 h 501"/>
                <a:gd name="T8" fmla="*/ 151 w 313"/>
                <a:gd name="T9" fmla="*/ 118 h 501"/>
                <a:gd name="T10" fmla="*/ 113 w 313"/>
                <a:gd name="T11" fmla="*/ 27 h 501"/>
                <a:gd name="T12" fmla="*/ 27 w 313"/>
                <a:gd name="T13" fmla="*/ 27 h 501"/>
                <a:gd name="T14" fmla="*/ 62 w 313"/>
                <a:gd name="T15" fmla="*/ 119 h 501"/>
                <a:gd name="T16" fmla="*/ 56 w 313"/>
                <a:gd name="T17" fmla="*/ 119 h 501"/>
                <a:gd name="T18" fmla="*/ 50 w 313"/>
                <a:gd name="T19" fmla="*/ 119 h 501"/>
                <a:gd name="T20" fmla="*/ 45 w 313"/>
                <a:gd name="T21" fmla="*/ 119 h 501"/>
                <a:gd name="T22" fmla="*/ 39 w 313"/>
                <a:gd name="T23" fmla="*/ 119 h 501"/>
                <a:gd name="T24" fmla="*/ 35 w 313"/>
                <a:gd name="T25" fmla="*/ 119 h 501"/>
                <a:gd name="T26" fmla="*/ 31 w 313"/>
                <a:gd name="T27" fmla="*/ 119 h 501"/>
                <a:gd name="T28" fmla="*/ 29 w 313"/>
                <a:gd name="T29" fmla="*/ 119 h 501"/>
                <a:gd name="T30" fmla="*/ 28 w 313"/>
                <a:gd name="T31" fmla="*/ 119 h 501"/>
                <a:gd name="T32" fmla="*/ 28 w 313"/>
                <a:gd name="T33" fmla="*/ 251 h 501"/>
                <a:gd name="T34" fmla="*/ 11 w 313"/>
                <a:gd name="T35" fmla="*/ 251 h 501"/>
                <a:gd name="T36" fmla="*/ 11 w 313"/>
                <a:gd name="T37" fmla="*/ 250 h 501"/>
                <a:gd name="T38" fmla="*/ 0 w 313"/>
                <a:gd name="T39" fmla="*/ 250 h 501"/>
                <a:gd name="T40" fmla="*/ 0 w 313"/>
                <a:gd name="T41" fmla="*/ 138 h 501"/>
                <a:gd name="T42" fmla="*/ 20 w 313"/>
                <a:gd name="T43" fmla="*/ 138 h 501"/>
                <a:gd name="T44" fmla="*/ 20 w 313"/>
                <a:gd name="T45" fmla="*/ 0 h 501"/>
                <a:gd name="T46" fmla="*/ 157 w 313"/>
                <a:gd name="T47" fmla="*/ 0 h 501"/>
                <a:gd name="T48" fmla="*/ 157 w 313"/>
                <a:gd name="T49" fmla="*/ 118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3" h="501">
                  <a:moveTo>
                    <a:pt x="313" y="236"/>
                  </a:moveTo>
                  <a:lnTo>
                    <a:pt x="310" y="236"/>
                  </a:lnTo>
                  <a:lnTo>
                    <a:pt x="308" y="236"/>
                  </a:lnTo>
                  <a:lnTo>
                    <a:pt x="304" y="236"/>
                  </a:lnTo>
                  <a:lnTo>
                    <a:pt x="302" y="236"/>
                  </a:lnTo>
                  <a:lnTo>
                    <a:pt x="226" y="53"/>
                  </a:lnTo>
                  <a:lnTo>
                    <a:pt x="53" y="53"/>
                  </a:lnTo>
                  <a:lnTo>
                    <a:pt x="124" y="237"/>
                  </a:lnTo>
                  <a:lnTo>
                    <a:pt x="112" y="237"/>
                  </a:lnTo>
                  <a:lnTo>
                    <a:pt x="100" y="237"/>
                  </a:lnTo>
                  <a:lnTo>
                    <a:pt x="89" y="237"/>
                  </a:lnTo>
                  <a:lnTo>
                    <a:pt x="78" y="237"/>
                  </a:lnTo>
                  <a:lnTo>
                    <a:pt x="69" y="238"/>
                  </a:lnTo>
                  <a:lnTo>
                    <a:pt x="62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501"/>
                  </a:lnTo>
                  <a:lnTo>
                    <a:pt x="22" y="501"/>
                  </a:lnTo>
                  <a:lnTo>
                    <a:pt x="22" y="500"/>
                  </a:lnTo>
                  <a:lnTo>
                    <a:pt x="0" y="500"/>
                  </a:lnTo>
                  <a:lnTo>
                    <a:pt x="0" y="276"/>
                  </a:lnTo>
                  <a:lnTo>
                    <a:pt x="39" y="276"/>
                  </a:lnTo>
                  <a:lnTo>
                    <a:pt x="39" y="0"/>
                  </a:lnTo>
                  <a:lnTo>
                    <a:pt x="313" y="0"/>
                  </a:lnTo>
                  <a:lnTo>
                    <a:pt x="313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106"/>
            <p:cNvSpPr>
              <a:spLocks/>
            </p:cNvSpPr>
            <p:nvPr/>
          </p:nvSpPr>
          <p:spPr bwMode="auto">
            <a:xfrm>
              <a:off x="1472" y="3203"/>
              <a:ext cx="55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3 h 110"/>
                <a:gd name="T4" fmla="*/ 2 w 110"/>
                <a:gd name="T5" fmla="*/ 17 h 110"/>
                <a:gd name="T6" fmla="*/ 5 w 110"/>
                <a:gd name="T7" fmla="*/ 12 h 110"/>
                <a:gd name="T8" fmla="*/ 9 w 110"/>
                <a:gd name="T9" fmla="*/ 8 h 110"/>
                <a:gd name="T10" fmla="*/ 11 w 110"/>
                <a:gd name="T11" fmla="*/ 6 h 110"/>
                <a:gd name="T12" fmla="*/ 13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3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1 w 110"/>
                <a:gd name="T35" fmla="*/ 4 h 110"/>
                <a:gd name="T36" fmla="*/ 43 w 110"/>
                <a:gd name="T37" fmla="*/ 5 h 110"/>
                <a:gd name="T38" fmla="*/ 45 w 110"/>
                <a:gd name="T39" fmla="*/ 6 h 110"/>
                <a:gd name="T40" fmla="*/ 47 w 110"/>
                <a:gd name="T41" fmla="*/ 8 h 110"/>
                <a:gd name="T42" fmla="*/ 51 w 110"/>
                <a:gd name="T43" fmla="*/ 12 h 110"/>
                <a:gd name="T44" fmla="*/ 53 w 110"/>
                <a:gd name="T45" fmla="*/ 17 h 110"/>
                <a:gd name="T46" fmla="*/ 55 w 110"/>
                <a:gd name="T47" fmla="*/ 23 h 110"/>
                <a:gd name="T48" fmla="*/ 55 w 110"/>
                <a:gd name="T49" fmla="*/ 28 h 110"/>
                <a:gd name="T50" fmla="*/ 55 w 110"/>
                <a:gd name="T51" fmla="*/ 34 h 110"/>
                <a:gd name="T52" fmla="*/ 53 w 110"/>
                <a:gd name="T53" fmla="*/ 38 h 110"/>
                <a:gd name="T54" fmla="*/ 51 w 110"/>
                <a:gd name="T55" fmla="*/ 43 h 110"/>
                <a:gd name="T56" fmla="*/ 47 w 110"/>
                <a:gd name="T57" fmla="*/ 47 h 110"/>
                <a:gd name="T58" fmla="*/ 45 w 110"/>
                <a:gd name="T59" fmla="*/ 49 h 110"/>
                <a:gd name="T60" fmla="*/ 43 w 110"/>
                <a:gd name="T61" fmla="*/ 51 h 110"/>
                <a:gd name="T62" fmla="*/ 41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9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4"/>
                  </a:lnTo>
                  <a:lnTo>
                    <a:pt x="109" y="45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107"/>
            <p:cNvSpPr>
              <a:spLocks/>
            </p:cNvSpPr>
            <p:nvPr/>
          </p:nvSpPr>
          <p:spPr bwMode="auto">
            <a:xfrm>
              <a:off x="1355" y="3016"/>
              <a:ext cx="415" cy="207"/>
            </a:xfrm>
            <a:custGeom>
              <a:avLst/>
              <a:gdLst>
                <a:gd name="T0" fmla="*/ 56 w 830"/>
                <a:gd name="T1" fmla="*/ 167 h 415"/>
                <a:gd name="T2" fmla="*/ 67 w 830"/>
                <a:gd name="T3" fmla="*/ 1 h 415"/>
                <a:gd name="T4" fmla="*/ 90 w 830"/>
                <a:gd name="T5" fmla="*/ 0 h 415"/>
                <a:gd name="T6" fmla="*/ 114 w 830"/>
                <a:gd name="T7" fmla="*/ 0 h 415"/>
                <a:gd name="T8" fmla="*/ 138 w 830"/>
                <a:gd name="T9" fmla="*/ 0 h 415"/>
                <a:gd name="T10" fmla="*/ 159 w 830"/>
                <a:gd name="T11" fmla="*/ 0 h 415"/>
                <a:gd name="T12" fmla="*/ 178 w 830"/>
                <a:gd name="T13" fmla="*/ 0 h 415"/>
                <a:gd name="T14" fmla="*/ 193 w 830"/>
                <a:gd name="T15" fmla="*/ 0 h 415"/>
                <a:gd name="T16" fmla="*/ 202 w 830"/>
                <a:gd name="T17" fmla="*/ 1 h 415"/>
                <a:gd name="T18" fmla="*/ 207 w 830"/>
                <a:gd name="T19" fmla="*/ 2 h 415"/>
                <a:gd name="T20" fmla="*/ 212 w 830"/>
                <a:gd name="T21" fmla="*/ 5 h 415"/>
                <a:gd name="T22" fmla="*/ 217 w 830"/>
                <a:gd name="T23" fmla="*/ 10 h 415"/>
                <a:gd name="T24" fmla="*/ 223 w 830"/>
                <a:gd name="T25" fmla="*/ 16 h 415"/>
                <a:gd name="T26" fmla="*/ 159 w 830"/>
                <a:gd name="T27" fmla="*/ 20 h 415"/>
                <a:gd name="T28" fmla="*/ 357 w 830"/>
                <a:gd name="T29" fmla="*/ 61 h 415"/>
                <a:gd name="T30" fmla="*/ 377 w 830"/>
                <a:gd name="T31" fmla="*/ 129 h 415"/>
                <a:gd name="T32" fmla="*/ 380 w 830"/>
                <a:gd name="T33" fmla="*/ 129 h 415"/>
                <a:gd name="T34" fmla="*/ 388 w 830"/>
                <a:gd name="T35" fmla="*/ 130 h 415"/>
                <a:gd name="T36" fmla="*/ 398 w 830"/>
                <a:gd name="T37" fmla="*/ 134 h 415"/>
                <a:gd name="T38" fmla="*/ 407 w 830"/>
                <a:gd name="T39" fmla="*/ 142 h 415"/>
                <a:gd name="T40" fmla="*/ 409 w 830"/>
                <a:gd name="T41" fmla="*/ 144 h 415"/>
                <a:gd name="T42" fmla="*/ 410 w 830"/>
                <a:gd name="T43" fmla="*/ 146 h 415"/>
                <a:gd name="T44" fmla="*/ 370 w 830"/>
                <a:gd name="T45" fmla="*/ 166 h 415"/>
                <a:gd name="T46" fmla="*/ 415 w 830"/>
                <a:gd name="T47" fmla="*/ 176 h 415"/>
                <a:gd name="T48" fmla="*/ 415 w 830"/>
                <a:gd name="T49" fmla="*/ 198 h 415"/>
                <a:gd name="T50" fmla="*/ 192 w 830"/>
                <a:gd name="T51" fmla="*/ 207 h 415"/>
                <a:gd name="T52" fmla="*/ 186 w 830"/>
                <a:gd name="T53" fmla="*/ 192 h 415"/>
                <a:gd name="T54" fmla="*/ 176 w 830"/>
                <a:gd name="T55" fmla="*/ 179 h 415"/>
                <a:gd name="T56" fmla="*/ 161 w 830"/>
                <a:gd name="T57" fmla="*/ 170 h 415"/>
                <a:gd name="T58" fmla="*/ 145 w 830"/>
                <a:gd name="T59" fmla="*/ 168 h 415"/>
                <a:gd name="T60" fmla="*/ 136 w 830"/>
                <a:gd name="T61" fmla="*/ 168 h 415"/>
                <a:gd name="T62" fmla="*/ 127 w 830"/>
                <a:gd name="T63" fmla="*/ 171 h 415"/>
                <a:gd name="T64" fmla="*/ 119 w 830"/>
                <a:gd name="T65" fmla="*/ 175 h 415"/>
                <a:gd name="T66" fmla="*/ 111 w 830"/>
                <a:gd name="T67" fmla="*/ 181 h 415"/>
                <a:gd name="T68" fmla="*/ 105 w 830"/>
                <a:gd name="T69" fmla="*/ 189 h 415"/>
                <a:gd name="T70" fmla="*/ 100 w 830"/>
                <a:gd name="T71" fmla="*/ 199 h 415"/>
                <a:gd name="T72" fmla="*/ 89 w 830"/>
                <a:gd name="T73" fmla="*/ 183 h 415"/>
                <a:gd name="T74" fmla="*/ 95 w 830"/>
                <a:gd name="T75" fmla="*/ 153 h 415"/>
                <a:gd name="T76" fmla="*/ 107 w 830"/>
                <a:gd name="T77" fmla="*/ 139 h 415"/>
                <a:gd name="T78" fmla="*/ 122 w 830"/>
                <a:gd name="T79" fmla="*/ 134 h 415"/>
                <a:gd name="T80" fmla="*/ 135 w 830"/>
                <a:gd name="T81" fmla="*/ 133 h 415"/>
                <a:gd name="T82" fmla="*/ 144 w 830"/>
                <a:gd name="T83" fmla="*/ 133 h 415"/>
                <a:gd name="T84" fmla="*/ 145 w 830"/>
                <a:gd name="T85" fmla="*/ 133 h 415"/>
                <a:gd name="T86" fmla="*/ 250 w 830"/>
                <a:gd name="T87" fmla="*/ 133 h 415"/>
                <a:gd name="T88" fmla="*/ 146 w 830"/>
                <a:gd name="T89" fmla="*/ 114 h 415"/>
                <a:gd name="T90" fmla="*/ 138 w 830"/>
                <a:gd name="T91" fmla="*/ 113 h 415"/>
                <a:gd name="T92" fmla="*/ 123 w 830"/>
                <a:gd name="T93" fmla="*/ 115 h 415"/>
                <a:gd name="T94" fmla="*/ 106 w 830"/>
                <a:gd name="T95" fmla="*/ 119 h 415"/>
                <a:gd name="T96" fmla="*/ 88 w 830"/>
                <a:gd name="T97" fmla="*/ 128 h 415"/>
                <a:gd name="T98" fmla="*/ 77 w 830"/>
                <a:gd name="T99" fmla="*/ 143 h 415"/>
                <a:gd name="T100" fmla="*/ 72 w 830"/>
                <a:gd name="T101" fmla="*/ 162 h 415"/>
                <a:gd name="T102" fmla="*/ 69 w 830"/>
                <a:gd name="T103" fmla="*/ 182 h 415"/>
                <a:gd name="T104" fmla="*/ 69 w 830"/>
                <a:gd name="T105" fmla="*/ 199 h 415"/>
                <a:gd name="T106" fmla="*/ 29 w 830"/>
                <a:gd name="T107" fmla="*/ 193 h 415"/>
                <a:gd name="T108" fmla="*/ 23 w 830"/>
                <a:gd name="T109" fmla="*/ 184 h 415"/>
                <a:gd name="T110" fmla="*/ 15 w 830"/>
                <a:gd name="T111" fmla="*/ 176 h 415"/>
                <a:gd name="T112" fmla="*/ 5 w 830"/>
                <a:gd name="T113" fmla="*/ 169 h 4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415">
                  <a:moveTo>
                    <a:pt x="0" y="334"/>
                  </a:moveTo>
                  <a:lnTo>
                    <a:pt x="112" y="334"/>
                  </a:lnTo>
                  <a:lnTo>
                    <a:pt x="112" y="2"/>
                  </a:lnTo>
                  <a:lnTo>
                    <a:pt x="134" y="2"/>
                  </a:lnTo>
                  <a:lnTo>
                    <a:pt x="157" y="2"/>
                  </a:lnTo>
                  <a:lnTo>
                    <a:pt x="180" y="0"/>
                  </a:lnTo>
                  <a:lnTo>
                    <a:pt x="204" y="0"/>
                  </a:lnTo>
                  <a:lnTo>
                    <a:pt x="228" y="0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7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5" y="0"/>
                  </a:lnTo>
                  <a:lnTo>
                    <a:pt x="396" y="0"/>
                  </a:lnTo>
                  <a:lnTo>
                    <a:pt x="404" y="2"/>
                  </a:lnTo>
                  <a:lnTo>
                    <a:pt x="409" y="2"/>
                  </a:lnTo>
                  <a:lnTo>
                    <a:pt x="413" y="4"/>
                  </a:lnTo>
                  <a:lnTo>
                    <a:pt x="418" y="6"/>
                  </a:lnTo>
                  <a:lnTo>
                    <a:pt x="423" y="10"/>
                  </a:lnTo>
                  <a:lnTo>
                    <a:pt x="428" y="14"/>
                  </a:lnTo>
                  <a:lnTo>
                    <a:pt x="434" y="20"/>
                  </a:lnTo>
                  <a:lnTo>
                    <a:pt x="440" y="26"/>
                  </a:lnTo>
                  <a:lnTo>
                    <a:pt x="446" y="33"/>
                  </a:lnTo>
                  <a:lnTo>
                    <a:pt x="451" y="40"/>
                  </a:lnTo>
                  <a:lnTo>
                    <a:pt x="318" y="40"/>
                  </a:lnTo>
                  <a:lnTo>
                    <a:pt x="360" y="123"/>
                  </a:lnTo>
                  <a:lnTo>
                    <a:pt x="714" y="123"/>
                  </a:lnTo>
                  <a:lnTo>
                    <a:pt x="734" y="262"/>
                  </a:lnTo>
                  <a:lnTo>
                    <a:pt x="753" y="258"/>
                  </a:lnTo>
                  <a:lnTo>
                    <a:pt x="756" y="258"/>
                  </a:lnTo>
                  <a:lnTo>
                    <a:pt x="760" y="258"/>
                  </a:lnTo>
                  <a:lnTo>
                    <a:pt x="767" y="258"/>
                  </a:lnTo>
                  <a:lnTo>
                    <a:pt x="775" y="260"/>
                  </a:lnTo>
                  <a:lnTo>
                    <a:pt x="786" y="263"/>
                  </a:lnTo>
                  <a:lnTo>
                    <a:pt x="795" y="268"/>
                  </a:lnTo>
                  <a:lnTo>
                    <a:pt x="805" y="275"/>
                  </a:lnTo>
                  <a:lnTo>
                    <a:pt x="814" y="284"/>
                  </a:lnTo>
                  <a:lnTo>
                    <a:pt x="815" y="286"/>
                  </a:lnTo>
                  <a:lnTo>
                    <a:pt x="817" y="288"/>
                  </a:lnTo>
                  <a:lnTo>
                    <a:pt x="818" y="291"/>
                  </a:lnTo>
                  <a:lnTo>
                    <a:pt x="819" y="293"/>
                  </a:lnTo>
                  <a:lnTo>
                    <a:pt x="739" y="293"/>
                  </a:lnTo>
                  <a:lnTo>
                    <a:pt x="739" y="332"/>
                  </a:lnTo>
                  <a:lnTo>
                    <a:pt x="828" y="332"/>
                  </a:lnTo>
                  <a:lnTo>
                    <a:pt x="830" y="353"/>
                  </a:lnTo>
                  <a:lnTo>
                    <a:pt x="830" y="374"/>
                  </a:lnTo>
                  <a:lnTo>
                    <a:pt x="830" y="396"/>
                  </a:lnTo>
                  <a:lnTo>
                    <a:pt x="829" y="415"/>
                  </a:lnTo>
                  <a:lnTo>
                    <a:pt x="384" y="415"/>
                  </a:lnTo>
                  <a:lnTo>
                    <a:pt x="379" y="399"/>
                  </a:lnTo>
                  <a:lnTo>
                    <a:pt x="372" y="384"/>
                  </a:lnTo>
                  <a:lnTo>
                    <a:pt x="363" y="370"/>
                  </a:lnTo>
                  <a:lnTo>
                    <a:pt x="351" y="359"/>
                  </a:lnTo>
                  <a:lnTo>
                    <a:pt x="337" y="349"/>
                  </a:lnTo>
                  <a:lnTo>
                    <a:pt x="322" y="341"/>
                  </a:lnTo>
                  <a:lnTo>
                    <a:pt x="306" y="337"/>
                  </a:lnTo>
                  <a:lnTo>
                    <a:pt x="289" y="336"/>
                  </a:lnTo>
                  <a:lnTo>
                    <a:pt x="280" y="336"/>
                  </a:lnTo>
                  <a:lnTo>
                    <a:pt x="271" y="337"/>
                  </a:lnTo>
                  <a:lnTo>
                    <a:pt x="261" y="339"/>
                  </a:lnTo>
                  <a:lnTo>
                    <a:pt x="253" y="343"/>
                  </a:lnTo>
                  <a:lnTo>
                    <a:pt x="245" y="346"/>
                  </a:lnTo>
                  <a:lnTo>
                    <a:pt x="237" y="351"/>
                  </a:lnTo>
                  <a:lnTo>
                    <a:pt x="229" y="356"/>
                  </a:lnTo>
                  <a:lnTo>
                    <a:pt x="222" y="363"/>
                  </a:lnTo>
                  <a:lnTo>
                    <a:pt x="215" y="371"/>
                  </a:lnTo>
                  <a:lnTo>
                    <a:pt x="210" y="379"/>
                  </a:lnTo>
                  <a:lnTo>
                    <a:pt x="204" y="389"/>
                  </a:lnTo>
                  <a:lnTo>
                    <a:pt x="200" y="398"/>
                  </a:lnTo>
                  <a:lnTo>
                    <a:pt x="176" y="398"/>
                  </a:lnTo>
                  <a:lnTo>
                    <a:pt x="177" y="366"/>
                  </a:lnTo>
                  <a:lnTo>
                    <a:pt x="182" y="333"/>
                  </a:lnTo>
                  <a:lnTo>
                    <a:pt x="189" y="306"/>
                  </a:lnTo>
                  <a:lnTo>
                    <a:pt x="201" y="287"/>
                  </a:lnTo>
                  <a:lnTo>
                    <a:pt x="214" y="279"/>
                  </a:lnTo>
                  <a:lnTo>
                    <a:pt x="229" y="272"/>
                  </a:lnTo>
                  <a:lnTo>
                    <a:pt x="243" y="269"/>
                  </a:lnTo>
                  <a:lnTo>
                    <a:pt x="257" y="267"/>
                  </a:lnTo>
                  <a:lnTo>
                    <a:pt x="269" y="267"/>
                  </a:lnTo>
                  <a:lnTo>
                    <a:pt x="280" y="267"/>
                  </a:lnTo>
                  <a:lnTo>
                    <a:pt x="287" y="267"/>
                  </a:lnTo>
                  <a:lnTo>
                    <a:pt x="289" y="267"/>
                  </a:lnTo>
                  <a:lnTo>
                    <a:pt x="290" y="267"/>
                  </a:lnTo>
                  <a:lnTo>
                    <a:pt x="291" y="267"/>
                  </a:lnTo>
                  <a:lnTo>
                    <a:pt x="500" y="267"/>
                  </a:lnTo>
                  <a:lnTo>
                    <a:pt x="500" y="229"/>
                  </a:lnTo>
                  <a:lnTo>
                    <a:pt x="292" y="229"/>
                  </a:lnTo>
                  <a:lnTo>
                    <a:pt x="287" y="229"/>
                  </a:lnTo>
                  <a:lnTo>
                    <a:pt x="276" y="227"/>
                  </a:lnTo>
                  <a:lnTo>
                    <a:pt x="263" y="229"/>
                  </a:lnTo>
                  <a:lnTo>
                    <a:pt x="246" y="230"/>
                  </a:lnTo>
                  <a:lnTo>
                    <a:pt x="229" y="232"/>
                  </a:lnTo>
                  <a:lnTo>
                    <a:pt x="211" y="238"/>
                  </a:lnTo>
                  <a:lnTo>
                    <a:pt x="193" y="246"/>
                  </a:lnTo>
                  <a:lnTo>
                    <a:pt x="176" y="256"/>
                  </a:lnTo>
                  <a:lnTo>
                    <a:pt x="165" y="269"/>
                  </a:lnTo>
                  <a:lnTo>
                    <a:pt x="154" y="286"/>
                  </a:lnTo>
                  <a:lnTo>
                    <a:pt x="147" y="305"/>
                  </a:lnTo>
                  <a:lnTo>
                    <a:pt x="143" y="324"/>
                  </a:lnTo>
                  <a:lnTo>
                    <a:pt x="139" y="344"/>
                  </a:lnTo>
                  <a:lnTo>
                    <a:pt x="138" y="364"/>
                  </a:lnTo>
                  <a:lnTo>
                    <a:pt x="137" y="382"/>
                  </a:lnTo>
                  <a:lnTo>
                    <a:pt x="137" y="398"/>
                  </a:lnTo>
                  <a:lnTo>
                    <a:pt x="61" y="398"/>
                  </a:lnTo>
                  <a:lnTo>
                    <a:pt x="57" y="387"/>
                  </a:lnTo>
                  <a:lnTo>
                    <a:pt x="52" y="377"/>
                  </a:lnTo>
                  <a:lnTo>
                    <a:pt x="46" y="368"/>
                  </a:lnTo>
                  <a:lnTo>
                    <a:pt x="39" y="359"/>
                  </a:lnTo>
                  <a:lnTo>
                    <a:pt x="30" y="352"/>
                  </a:lnTo>
                  <a:lnTo>
                    <a:pt x="21" y="345"/>
                  </a:lnTo>
                  <a:lnTo>
                    <a:pt x="10" y="339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108"/>
            <p:cNvSpPr>
              <a:spLocks/>
            </p:cNvSpPr>
            <p:nvPr/>
          </p:nvSpPr>
          <p:spPr bwMode="auto">
            <a:xfrm>
              <a:off x="1312" y="3200"/>
              <a:ext cx="56" cy="55"/>
            </a:xfrm>
            <a:custGeom>
              <a:avLst/>
              <a:gdLst>
                <a:gd name="T0" fmla="*/ 28 w 110"/>
                <a:gd name="T1" fmla="*/ 0 h 111"/>
                <a:gd name="T2" fmla="*/ 31 w 110"/>
                <a:gd name="T3" fmla="*/ 0 h 111"/>
                <a:gd name="T4" fmla="*/ 34 w 110"/>
                <a:gd name="T5" fmla="*/ 0 h 111"/>
                <a:gd name="T6" fmla="*/ 36 w 110"/>
                <a:gd name="T7" fmla="*/ 1 h 111"/>
                <a:gd name="T8" fmla="*/ 39 w 110"/>
                <a:gd name="T9" fmla="*/ 2 h 111"/>
                <a:gd name="T10" fmla="*/ 41 w 110"/>
                <a:gd name="T11" fmla="*/ 3 h 111"/>
                <a:gd name="T12" fmla="*/ 44 w 110"/>
                <a:gd name="T13" fmla="*/ 4 h 111"/>
                <a:gd name="T14" fmla="*/ 46 w 110"/>
                <a:gd name="T15" fmla="*/ 6 h 111"/>
                <a:gd name="T16" fmla="*/ 48 w 110"/>
                <a:gd name="T17" fmla="*/ 8 h 111"/>
                <a:gd name="T18" fmla="*/ 51 w 110"/>
                <a:gd name="T19" fmla="*/ 12 h 111"/>
                <a:gd name="T20" fmla="*/ 54 w 110"/>
                <a:gd name="T21" fmla="*/ 16 h 111"/>
                <a:gd name="T22" fmla="*/ 55 w 110"/>
                <a:gd name="T23" fmla="*/ 22 h 111"/>
                <a:gd name="T24" fmla="*/ 56 w 110"/>
                <a:gd name="T25" fmla="*/ 27 h 111"/>
                <a:gd name="T26" fmla="*/ 55 w 110"/>
                <a:gd name="T27" fmla="*/ 33 h 111"/>
                <a:gd name="T28" fmla="*/ 54 w 110"/>
                <a:gd name="T29" fmla="*/ 38 h 111"/>
                <a:gd name="T30" fmla="*/ 51 w 110"/>
                <a:gd name="T31" fmla="*/ 43 h 111"/>
                <a:gd name="T32" fmla="*/ 48 w 110"/>
                <a:gd name="T33" fmla="*/ 47 h 111"/>
                <a:gd name="T34" fmla="*/ 46 w 110"/>
                <a:gd name="T35" fmla="*/ 49 h 111"/>
                <a:gd name="T36" fmla="*/ 44 w 110"/>
                <a:gd name="T37" fmla="*/ 50 h 111"/>
                <a:gd name="T38" fmla="*/ 41 w 110"/>
                <a:gd name="T39" fmla="*/ 52 h 111"/>
                <a:gd name="T40" fmla="*/ 39 w 110"/>
                <a:gd name="T41" fmla="*/ 53 h 111"/>
                <a:gd name="T42" fmla="*/ 36 w 110"/>
                <a:gd name="T43" fmla="*/ 54 h 111"/>
                <a:gd name="T44" fmla="*/ 34 w 110"/>
                <a:gd name="T45" fmla="*/ 54 h 111"/>
                <a:gd name="T46" fmla="*/ 31 w 110"/>
                <a:gd name="T47" fmla="*/ 55 h 111"/>
                <a:gd name="T48" fmla="*/ 28 w 110"/>
                <a:gd name="T49" fmla="*/ 55 h 111"/>
                <a:gd name="T50" fmla="*/ 22 w 110"/>
                <a:gd name="T51" fmla="*/ 54 h 111"/>
                <a:gd name="T52" fmla="*/ 17 w 110"/>
                <a:gd name="T53" fmla="*/ 53 h 111"/>
                <a:gd name="T54" fmla="*/ 12 w 110"/>
                <a:gd name="T55" fmla="*/ 50 h 111"/>
                <a:gd name="T56" fmla="*/ 8 w 110"/>
                <a:gd name="T57" fmla="*/ 47 h 111"/>
                <a:gd name="T58" fmla="*/ 5 w 110"/>
                <a:gd name="T59" fmla="*/ 43 h 111"/>
                <a:gd name="T60" fmla="*/ 2 w 110"/>
                <a:gd name="T61" fmla="*/ 38 h 111"/>
                <a:gd name="T62" fmla="*/ 1 w 110"/>
                <a:gd name="T63" fmla="*/ 33 h 111"/>
                <a:gd name="T64" fmla="*/ 0 w 110"/>
                <a:gd name="T65" fmla="*/ 27 h 111"/>
                <a:gd name="T66" fmla="*/ 1 w 110"/>
                <a:gd name="T67" fmla="*/ 22 h 111"/>
                <a:gd name="T68" fmla="*/ 2 w 110"/>
                <a:gd name="T69" fmla="*/ 16 h 111"/>
                <a:gd name="T70" fmla="*/ 5 w 110"/>
                <a:gd name="T71" fmla="*/ 12 h 111"/>
                <a:gd name="T72" fmla="*/ 8 w 110"/>
                <a:gd name="T73" fmla="*/ 8 h 111"/>
                <a:gd name="T74" fmla="*/ 10 w 110"/>
                <a:gd name="T75" fmla="*/ 6 h 111"/>
                <a:gd name="T76" fmla="*/ 12 w 110"/>
                <a:gd name="T77" fmla="*/ 4 h 111"/>
                <a:gd name="T78" fmla="*/ 14 w 110"/>
                <a:gd name="T79" fmla="*/ 3 h 111"/>
                <a:gd name="T80" fmla="*/ 17 w 110"/>
                <a:gd name="T81" fmla="*/ 2 h 111"/>
                <a:gd name="T82" fmla="*/ 20 w 110"/>
                <a:gd name="T83" fmla="*/ 1 h 111"/>
                <a:gd name="T84" fmla="*/ 22 w 110"/>
                <a:gd name="T85" fmla="*/ 0 h 111"/>
                <a:gd name="T86" fmla="*/ 25 w 110"/>
                <a:gd name="T87" fmla="*/ 0 h 111"/>
                <a:gd name="T88" fmla="*/ 28 w 110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lnTo>
                    <a:pt x="61" y="0"/>
                  </a:lnTo>
                  <a:lnTo>
                    <a:pt x="66" y="1"/>
                  </a:lnTo>
                  <a:lnTo>
                    <a:pt x="71" y="2"/>
                  </a:lnTo>
                  <a:lnTo>
                    <a:pt x="77" y="5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5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4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6" y="109"/>
                  </a:lnTo>
                  <a:lnTo>
                    <a:pt x="61" y="111"/>
                  </a:lnTo>
                  <a:lnTo>
                    <a:pt x="55" y="111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4" y="5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109"/>
            <p:cNvSpPr>
              <a:spLocks/>
            </p:cNvSpPr>
            <p:nvPr/>
          </p:nvSpPr>
          <p:spPr bwMode="auto">
            <a:xfrm>
              <a:off x="659" y="2877"/>
              <a:ext cx="703" cy="251"/>
            </a:xfrm>
            <a:custGeom>
              <a:avLst/>
              <a:gdLst>
                <a:gd name="T0" fmla="*/ 0 w 1407"/>
                <a:gd name="T1" fmla="*/ 0 h 501"/>
                <a:gd name="T2" fmla="*/ 703 w 1407"/>
                <a:gd name="T3" fmla="*/ 0 h 501"/>
                <a:gd name="T4" fmla="*/ 703 w 1407"/>
                <a:gd name="T5" fmla="*/ 118 h 501"/>
                <a:gd name="T6" fmla="*/ 684 w 1407"/>
                <a:gd name="T7" fmla="*/ 118 h 501"/>
                <a:gd name="T8" fmla="*/ 684 w 1407"/>
                <a:gd name="T9" fmla="*/ 250 h 501"/>
                <a:gd name="T10" fmla="*/ 670 w 1407"/>
                <a:gd name="T11" fmla="*/ 250 h 501"/>
                <a:gd name="T12" fmla="*/ 670 w 1407"/>
                <a:gd name="T13" fmla="*/ 14 h 501"/>
                <a:gd name="T14" fmla="*/ 28 w 1407"/>
                <a:gd name="T15" fmla="*/ 14 h 501"/>
                <a:gd name="T16" fmla="*/ 28 w 1407"/>
                <a:gd name="T17" fmla="*/ 34 h 501"/>
                <a:gd name="T18" fmla="*/ 650 w 1407"/>
                <a:gd name="T19" fmla="*/ 34 h 501"/>
                <a:gd name="T20" fmla="*/ 650 w 1407"/>
                <a:gd name="T21" fmla="*/ 250 h 501"/>
                <a:gd name="T22" fmla="*/ 647 w 1407"/>
                <a:gd name="T23" fmla="*/ 250 h 501"/>
                <a:gd name="T24" fmla="*/ 647 w 1407"/>
                <a:gd name="T25" fmla="*/ 251 h 501"/>
                <a:gd name="T26" fmla="*/ 0 w 1407"/>
                <a:gd name="T27" fmla="*/ 251 h 501"/>
                <a:gd name="T28" fmla="*/ 0 w 1407"/>
                <a:gd name="T29" fmla="*/ 0 h 5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7" h="501">
                  <a:moveTo>
                    <a:pt x="0" y="0"/>
                  </a:moveTo>
                  <a:lnTo>
                    <a:pt x="1407" y="0"/>
                  </a:lnTo>
                  <a:lnTo>
                    <a:pt x="1407" y="236"/>
                  </a:lnTo>
                  <a:lnTo>
                    <a:pt x="1369" y="236"/>
                  </a:lnTo>
                  <a:lnTo>
                    <a:pt x="1369" y="500"/>
                  </a:lnTo>
                  <a:lnTo>
                    <a:pt x="1341" y="500"/>
                  </a:lnTo>
                  <a:lnTo>
                    <a:pt x="1341" y="28"/>
                  </a:lnTo>
                  <a:lnTo>
                    <a:pt x="56" y="28"/>
                  </a:lnTo>
                  <a:lnTo>
                    <a:pt x="56" y="67"/>
                  </a:lnTo>
                  <a:lnTo>
                    <a:pt x="1301" y="67"/>
                  </a:lnTo>
                  <a:lnTo>
                    <a:pt x="1301" y="500"/>
                  </a:lnTo>
                  <a:lnTo>
                    <a:pt x="1294" y="500"/>
                  </a:lnTo>
                  <a:lnTo>
                    <a:pt x="1294" y="501"/>
                  </a:lnTo>
                  <a:lnTo>
                    <a:pt x="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110"/>
            <p:cNvSpPr>
              <a:spLocks/>
            </p:cNvSpPr>
            <p:nvPr/>
          </p:nvSpPr>
          <p:spPr bwMode="auto">
            <a:xfrm>
              <a:off x="812" y="3199"/>
              <a:ext cx="55" cy="55"/>
            </a:xfrm>
            <a:custGeom>
              <a:avLst/>
              <a:gdLst>
                <a:gd name="T0" fmla="*/ 0 w 109"/>
                <a:gd name="T1" fmla="*/ 28 h 110"/>
                <a:gd name="T2" fmla="*/ 1 w 109"/>
                <a:gd name="T3" fmla="*/ 22 h 110"/>
                <a:gd name="T4" fmla="*/ 2 w 109"/>
                <a:gd name="T5" fmla="*/ 17 h 110"/>
                <a:gd name="T6" fmla="*/ 5 w 109"/>
                <a:gd name="T7" fmla="*/ 12 h 110"/>
                <a:gd name="T8" fmla="*/ 8 w 109"/>
                <a:gd name="T9" fmla="*/ 8 h 110"/>
                <a:gd name="T10" fmla="*/ 10 w 109"/>
                <a:gd name="T11" fmla="*/ 6 h 110"/>
                <a:gd name="T12" fmla="*/ 12 w 109"/>
                <a:gd name="T13" fmla="*/ 5 h 110"/>
                <a:gd name="T14" fmla="*/ 14 w 109"/>
                <a:gd name="T15" fmla="*/ 4 h 110"/>
                <a:gd name="T16" fmla="*/ 17 w 109"/>
                <a:gd name="T17" fmla="*/ 2 h 110"/>
                <a:gd name="T18" fmla="*/ 20 w 109"/>
                <a:gd name="T19" fmla="*/ 1 h 110"/>
                <a:gd name="T20" fmla="*/ 22 w 109"/>
                <a:gd name="T21" fmla="*/ 1 h 110"/>
                <a:gd name="T22" fmla="*/ 25 w 109"/>
                <a:gd name="T23" fmla="*/ 0 h 110"/>
                <a:gd name="T24" fmla="*/ 27 w 109"/>
                <a:gd name="T25" fmla="*/ 0 h 110"/>
                <a:gd name="T26" fmla="*/ 30 w 109"/>
                <a:gd name="T27" fmla="*/ 0 h 110"/>
                <a:gd name="T28" fmla="*/ 33 w 109"/>
                <a:gd name="T29" fmla="*/ 1 h 110"/>
                <a:gd name="T30" fmla="*/ 35 w 109"/>
                <a:gd name="T31" fmla="*/ 1 h 110"/>
                <a:gd name="T32" fmla="*/ 38 w 109"/>
                <a:gd name="T33" fmla="*/ 2 h 110"/>
                <a:gd name="T34" fmla="*/ 40 w 109"/>
                <a:gd name="T35" fmla="*/ 4 h 110"/>
                <a:gd name="T36" fmla="*/ 43 w 109"/>
                <a:gd name="T37" fmla="*/ 5 h 110"/>
                <a:gd name="T38" fmla="*/ 44 w 109"/>
                <a:gd name="T39" fmla="*/ 6 h 110"/>
                <a:gd name="T40" fmla="*/ 47 w 109"/>
                <a:gd name="T41" fmla="*/ 8 h 110"/>
                <a:gd name="T42" fmla="*/ 50 w 109"/>
                <a:gd name="T43" fmla="*/ 12 h 110"/>
                <a:gd name="T44" fmla="*/ 52 w 109"/>
                <a:gd name="T45" fmla="*/ 17 h 110"/>
                <a:gd name="T46" fmla="*/ 54 w 109"/>
                <a:gd name="T47" fmla="*/ 22 h 110"/>
                <a:gd name="T48" fmla="*/ 55 w 109"/>
                <a:gd name="T49" fmla="*/ 28 h 110"/>
                <a:gd name="T50" fmla="*/ 54 w 109"/>
                <a:gd name="T51" fmla="*/ 34 h 110"/>
                <a:gd name="T52" fmla="*/ 52 w 109"/>
                <a:gd name="T53" fmla="*/ 38 h 110"/>
                <a:gd name="T54" fmla="*/ 50 w 109"/>
                <a:gd name="T55" fmla="*/ 43 h 110"/>
                <a:gd name="T56" fmla="*/ 47 w 109"/>
                <a:gd name="T57" fmla="*/ 47 h 110"/>
                <a:gd name="T58" fmla="*/ 44 w 109"/>
                <a:gd name="T59" fmla="*/ 49 h 110"/>
                <a:gd name="T60" fmla="*/ 43 w 109"/>
                <a:gd name="T61" fmla="*/ 51 h 110"/>
                <a:gd name="T62" fmla="*/ 40 w 109"/>
                <a:gd name="T63" fmla="*/ 52 h 110"/>
                <a:gd name="T64" fmla="*/ 38 w 109"/>
                <a:gd name="T65" fmla="*/ 53 h 110"/>
                <a:gd name="T66" fmla="*/ 35 w 109"/>
                <a:gd name="T67" fmla="*/ 54 h 110"/>
                <a:gd name="T68" fmla="*/ 33 w 109"/>
                <a:gd name="T69" fmla="*/ 55 h 110"/>
                <a:gd name="T70" fmla="*/ 30 w 109"/>
                <a:gd name="T71" fmla="*/ 55 h 110"/>
                <a:gd name="T72" fmla="*/ 27 w 109"/>
                <a:gd name="T73" fmla="*/ 55 h 110"/>
                <a:gd name="T74" fmla="*/ 22 w 109"/>
                <a:gd name="T75" fmla="*/ 55 h 110"/>
                <a:gd name="T76" fmla="*/ 17 w 109"/>
                <a:gd name="T77" fmla="*/ 53 h 110"/>
                <a:gd name="T78" fmla="*/ 12 w 109"/>
                <a:gd name="T79" fmla="*/ 51 h 110"/>
                <a:gd name="T80" fmla="*/ 8 w 109"/>
                <a:gd name="T81" fmla="*/ 47 h 110"/>
                <a:gd name="T82" fmla="*/ 5 w 109"/>
                <a:gd name="T83" fmla="*/ 43 h 110"/>
                <a:gd name="T84" fmla="*/ 2 w 109"/>
                <a:gd name="T85" fmla="*/ 38 h 110"/>
                <a:gd name="T86" fmla="*/ 1 w 109"/>
                <a:gd name="T87" fmla="*/ 34 h 110"/>
                <a:gd name="T88" fmla="*/ 0 w 109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1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6" y="4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4" y="33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7"/>
                  </a:lnTo>
                  <a:lnTo>
                    <a:pt x="104" y="76"/>
                  </a:lnTo>
                  <a:lnTo>
                    <a:pt x="100" y="86"/>
                  </a:lnTo>
                  <a:lnTo>
                    <a:pt x="93" y="94"/>
                  </a:lnTo>
                  <a:lnTo>
                    <a:pt x="88" y="98"/>
                  </a:lnTo>
                  <a:lnTo>
                    <a:pt x="85" y="101"/>
                  </a:lnTo>
                  <a:lnTo>
                    <a:pt x="80" y="103"/>
                  </a:lnTo>
                  <a:lnTo>
                    <a:pt x="76" y="106"/>
                  </a:lnTo>
                  <a:lnTo>
                    <a:pt x="70" y="108"/>
                  </a:lnTo>
                  <a:lnTo>
                    <a:pt x="65" y="109"/>
                  </a:lnTo>
                  <a:lnTo>
                    <a:pt x="59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111"/>
            <p:cNvSpPr>
              <a:spLocks/>
            </p:cNvSpPr>
            <p:nvPr/>
          </p:nvSpPr>
          <p:spPr bwMode="auto">
            <a:xfrm>
              <a:off x="706" y="3199"/>
              <a:ext cx="56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2 h 110"/>
                <a:gd name="T4" fmla="*/ 2 w 110"/>
                <a:gd name="T5" fmla="*/ 17 h 110"/>
                <a:gd name="T6" fmla="*/ 5 w 110"/>
                <a:gd name="T7" fmla="*/ 12 h 110"/>
                <a:gd name="T8" fmla="*/ 8 w 110"/>
                <a:gd name="T9" fmla="*/ 8 h 110"/>
                <a:gd name="T10" fmla="*/ 11 w 110"/>
                <a:gd name="T11" fmla="*/ 6 h 110"/>
                <a:gd name="T12" fmla="*/ 12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2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2 w 110"/>
                <a:gd name="T35" fmla="*/ 4 h 110"/>
                <a:gd name="T36" fmla="*/ 44 w 110"/>
                <a:gd name="T37" fmla="*/ 5 h 110"/>
                <a:gd name="T38" fmla="*/ 46 w 110"/>
                <a:gd name="T39" fmla="*/ 6 h 110"/>
                <a:gd name="T40" fmla="*/ 48 w 110"/>
                <a:gd name="T41" fmla="*/ 8 h 110"/>
                <a:gd name="T42" fmla="*/ 51 w 110"/>
                <a:gd name="T43" fmla="*/ 12 h 110"/>
                <a:gd name="T44" fmla="*/ 54 w 110"/>
                <a:gd name="T45" fmla="*/ 17 h 110"/>
                <a:gd name="T46" fmla="*/ 55 w 110"/>
                <a:gd name="T47" fmla="*/ 22 h 110"/>
                <a:gd name="T48" fmla="*/ 56 w 110"/>
                <a:gd name="T49" fmla="*/ 28 h 110"/>
                <a:gd name="T50" fmla="*/ 55 w 110"/>
                <a:gd name="T51" fmla="*/ 34 h 110"/>
                <a:gd name="T52" fmla="*/ 54 w 110"/>
                <a:gd name="T53" fmla="*/ 38 h 110"/>
                <a:gd name="T54" fmla="*/ 51 w 110"/>
                <a:gd name="T55" fmla="*/ 43 h 110"/>
                <a:gd name="T56" fmla="*/ 48 w 110"/>
                <a:gd name="T57" fmla="*/ 47 h 110"/>
                <a:gd name="T58" fmla="*/ 46 w 110"/>
                <a:gd name="T59" fmla="*/ 49 h 110"/>
                <a:gd name="T60" fmla="*/ 44 w 110"/>
                <a:gd name="T61" fmla="*/ 51 h 110"/>
                <a:gd name="T62" fmla="*/ 42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8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112"/>
            <p:cNvSpPr>
              <a:spLocks/>
            </p:cNvSpPr>
            <p:nvPr/>
          </p:nvSpPr>
          <p:spPr bwMode="auto">
            <a:xfrm>
              <a:off x="1438" y="3035"/>
              <a:ext cx="79" cy="43"/>
            </a:xfrm>
            <a:custGeom>
              <a:avLst/>
              <a:gdLst>
                <a:gd name="T0" fmla="*/ 61 w 158"/>
                <a:gd name="T1" fmla="*/ 0 h 86"/>
                <a:gd name="T2" fmla="*/ 79 w 158"/>
                <a:gd name="T3" fmla="*/ 43 h 86"/>
                <a:gd name="T4" fmla="*/ 0 w 158"/>
                <a:gd name="T5" fmla="*/ 43 h 86"/>
                <a:gd name="T6" fmla="*/ 0 w 158"/>
                <a:gd name="T7" fmla="*/ 0 h 86"/>
                <a:gd name="T8" fmla="*/ 61 w 158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86">
                  <a:moveTo>
                    <a:pt x="122" y="0"/>
                  </a:moveTo>
                  <a:lnTo>
                    <a:pt x="158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Rectangle 113"/>
            <p:cNvSpPr>
              <a:spLocks noChangeArrowheads="1"/>
            </p:cNvSpPr>
            <p:nvPr/>
          </p:nvSpPr>
          <p:spPr bwMode="auto">
            <a:xfrm>
              <a:off x="1573" y="3162"/>
              <a:ext cx="61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Rectangle 114"/>
            <p:cNvSpPr>
              <a:spLocks noChangeArrowheads="1"/>
            </p:cNvSpPr>
            <p:nvPr/>
          </p:nvSpPr>
          <p:spPr bwMode="auto">
            <a:xfrm>
              <a:off x="1652" y="3090"/>
              <a:ext cx="5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5" name="Group 115"/>
          <p:cNvGrpSpPr>
            <a:grpSpLocks/>
          </p:cNvGrpSpPr>
          <p:nvPr/>
        </p:nvGrpSpPr>
        <p:grpSpPr bwMode="auto">
          <a:xfrm>
            <a:off x="7319963" y="2143125"/>
            <a:ext cx="800100" cy="323850"/>
            <a:chOff x="639" y="2812"/>
            <a:chExt cx="1151" cy="466"/>
          </a:xfrm>
        </p:grpSpPr>
        <p:sp>
          <p:nvSpPr>
            <p:cNvPr id="28726" name="Freeform 116"/>
            <p:cNvSpPr>
              <a:spLocks/>
            </p:cNvSpPr>
            <p:nvPr/>
          </p:nvSpPr>
          <p:spPr bwMode="auto">
            <a:xfrm>
              <a:off x="639" y="2812"/>
              <a:ext cx="1151" cy="466"/>
            </a:xfrm>
            <a:custGeom>
              <a:avLst/>
              <a:gdLst>
                <a:gd name="T0" fmla="*/ 680 w 2303"/>
                <a:gd name="T1" fmla="*/ 373 h 933"/>
                <a:gd name="T2" fmla="*/ 671 w 2303"/>
                <a:gd name="T3" fmla="*/ 379 h 933"/>
                <a:gd name="T4" fmla="*/ 656 w 2303"/>
                <a:gd name="T5" fmla="*/ 397 h 933"/>
                <a:gd name="T6" fmla="*/ 656 w 2303"/>
                <a:gd name="T7" fmla="*/ 434 h 933"/>
                <a:gd name="T8" fmla="*/ 674 w 2303"/>
                <a:gd name="T9" fmla="*/ 455 h 933"/>
                <a:gd name="T10" fmla="*/ 692 w 2303"/>
                <a:gd name="T11" fmla="*/ 462 h 933"/>
                <a:gd name="T12" fmla="*/ 710 w 2303"/>
                <a:gd name="T13" fmla="*/ 462 h 933"/>
                <a:gd name="T14" fmla="*/ 727 w 2303"/>
                <a:gd name="T15" fmla="*/ 455 h 933"/>
                <a:gd name="T16" fmla="*/ 743 w 2303"/>
                <a:gd name="T17" fmla="*/ 437 h 933"/>
                <a:gd name="T18" fmla="*/ 763 w 2303"/>
                <a:gd name="T19" fmla="*/ 423 h 933"/>
                <a:gd name="T20" fmla="*/ 815 w 2303"/>
                <a:gd name="T21" fmla="*/ 431 h 933"/>
                <a:gd name="T22" fmla="*/ 830 w 2303"/>
                <a:gd name="T23" fmla="*/ 455 h 933"/>
                <a:gd name="T24" fmla="*/ 846 w 2303"/>
                <a:gd name="T25" fmla="*/ 464 h 933"/>
                <a:gd name="T26" fmla="*/ 865 w 2303"/>
                <a:gd name="T27" fmla="*/ 466 h 933"/>
                <a:gd name="T28" fmla="*/ 883 w 2303"/>
                <a:gd name="T29" fmla="*/ 460 h 933"/>
                <a:gd name="T30" fmla="*/ 898 w 2303"/>
                <a:gd name="T31" fmla="*/ 447 h 933"/>
                <a:gd name="T32" fmla="*/ 976 w 2303"/>
                <a:gd name="T33" fmla="*/ 430 h 933"/>
                <a:gd name="T34" fmla="*/ 994 w 2303"/>
                <a:gd name="T35" fmla="*/ 451 h 933"/>
                <a:gd name="T36" fmla="*/ 1020 w 2303"/>
                <a:gd name="T37" fmla="*/ 459 h 933"/>
                <a:gd name="T38" fmla="*/ 1046 w 2303"/>
                <a:gd name="T39" fmla="*/ 451 h 933"/>
                <a:gd name="T40" fmla="*/ 1063 w 2303"/>
                <a:gd name="T41" fmla="*/ 430 h 933"/>
                <a:gd name="T42" fmla="*/ 1151 w 2303"/>
                <a:gd name="T43" fmla="*/ 408 h 933"/>
                <a:gd name="T44" fmla="*/ 1148 w 2303"/>
                <a:gd name="T45" fmla="*/ 356 h 933"/>
                <a:gd name="T46" fmla="*/ 1129 w 2303"/>
                <a:gd name="T47" fmla="*/ 324 h 933"/>
                <a:gd name="T48" fmla="*/ 1109 w 2303"/>
                <a:gd name="T49" fmla="*/ 315 h 933"/>
                <a:gd name="T50" fmla="*/ 983 w 2303"/>
                <a:gd name="T51" fmla="*/ 248 h 933"/>
                <a:gd name="T52" fmla="*/ 962 w 2303"/>
                <a:gd name="T53" fmla="*/ 216 h 933"/>
                <a:gd name="T54" fmla="*/ 931 w 2303"/>
                <a:gd name="T55" fmla="*/ 187 h 933"/>
                <a:gd name="T56" fmla="*/ 928 w 2303"/>
                <a:gd name="T57" fmla="*/ 15 h 933"/>
                <a:gd name="T58" fmla="*/ 912 w 2303"/>
                <a:gd name="T59" fmla="*/ 0 h 933"/>
                <a:gd name="T60" fmla="*/ 909 w 2303"/>
                <a:gd name="T61" fmla="*/ 20 h 933"/>
                <a:gd name="T62" fmla="*/ 910 w 2303"/>
                <a:gd name="T63" fmla="*/ 26 h 933"/>
                <a:gd name="T64" fmla="*/ 910 w 2303"/>
                <a:gd name="T65" fmla="*/ 35 h 933"/>
                <a:gd name="T66" fmla="*/ 903 w 2303"/>
                <a:gd name="T67" fmla="*/ 184 h 933"/>
                <a:gd name="T68" fmla="*/ 743 w 2303"/>
                <a:gd name="T69" fmla="*/ 36 h 933"/>
                <a:gd name="T70" fmla="*/ 736 w 2303"/>
                <a:gd name="T71" fmla="*/ 7 h 933"/>
                <a:gd name="T72" fmla="*/ 720 w 2303"/>
                <a:gd name="T73" fmla="*/ 0 h 933"/>
                <a:gd name="T74" fmla="*/ 721 w 2303"/>
                <a:gd name="T75" fmla="*/ 20 h 933"/>
                <a:gd name="T76" fmla="*/ 723 w 2303"/>
                <a:gd name="T77" fmla="*/ 30 h 933"/>
                <a:gd name="T78" fmla="*/ 723 w 2303"/>
                <a:gd name="T79" fmla="*/ 45 h 933"/>
                <a:gd name="T80" fmla="*/ 621 w 2303"/>
                <a:gd name="T81" fmla="*/ 350 h 933"/>
                <a:gd name="T82" fmla="*/ 561 w 2303"/>
                <a:gd name="T83" fmla="*/ 370 h 933"/>
                <a:gd name="T84" fmla="*/ 577 w 2303"/>
                <a:gd name="T85" fmla="*/ 374 h 933"/>
                <a:gd name="T86" fmla="*/ 569 w 2303"/>
                <a:gd name="T87" fmla="*/ 380 h 933"/>
                <a:gd name="T88" fmla="*/ 554 w 2303"/>
                <a:gd name="T89" fmla="*/ 406 h 933"/>
                <a:gd name="T90" fmla="*/ 561 w 2303"/>
                <a:gd name="T91" fmla="*/ 442 h 933"/>
                <a:gd name="T92" fmla="*/ 578 w 2303"/>
                <a:gd name="T93" fmla="*/ 457 h 933"/>
                <a:gd name="T94" fmla="*/ 596 w 2303"/>
                <a:gd name="T95" fmla="*/ 463 h 933"/>
                <a:gd name="T96" fmla="*/ 614 w 2303"/>
                <a:gd name="T97" fmla="*/ 461 h 933"/>
                <a:gd name="T98" fmla="*/ 630 w 2303"/>
                <a:gd name="T99" fmla="*/ 452 h 933"/>
                <a:gd name="T100" fmla="*/ 647 w 2303"/>
                <a:gd name="T101" fmla="*/ 425 h 933"/>
                <a:gd name="T102" fmla="*/ 643 w 2303"/>
                <a:gd name="T103" fmla="*/ 394 h 933"/>
                <a:gd name="T104" fmla="*/ 623 w 2303"/>
                <a:gd name="T105" fmla="*/ 373 h 933"/>
                <a:gd name="T106" fmla="*/ 641 w 2303"/>
                <a:gd name="T107" fmla="*/ 350 h 933"/>
                <a:gd name="T108" fmla="*/ 704 w 2303"/>
                <a:gd name="T109" fmla="*/ 335 h 933"/>
                <a:gd name="T110" fmla="*/ 656 w 2303"/>
                <a:gd name="T111" fmla="*/ 350 h 9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3" h="933">
                  <a:moveTo>
                    <a:pt x="1298" y="741"/>
                  </a:moveTo>
                  <a:lnTo>
                    <a:pt x="1371" y="741"/>
                  </a:lnTo>
                  <a:lnTo>
                    <a:pt x="1366" y="744"/>
                  </a:lnTo>
                  <a:lnTo>
                    <a:pt x="1360" y="746"/>
                  </a:lnTo>
                  <a:lnTo>
                    <a:pt x="1356" y="748"/>
                  </a:lnTo>
                  <a:lnTo>
                    <a:pt x="1351" y="751"/>
                  </a:lnTo>
                  <a:lnTo>
                    <a:pt x="1347" y="754"/>
                  </a:lnTo>
                  <a:lnTo>
                    <a:pt x="1342" y="758"/>
                  </a:lnTo>
                  <a:lnTo>
                    <a:pt x="1337" y="761"/>
                  </a:lnTo>
                  <a:lnTo>
                    <a:pt x="1334" y="765"/>
                  </a:lnTo>
                  <a:lnTo>
                    <a:pt x="1322" y="778"/>
                  </a:lnTo>
                  <a:lnTo>
                    <a:pt x="1313" y="794"/>
                  </a:lnTo>
                  <a:lnTo>
                    <a:pt x="1309" y="813"/>
                  </a:lnTo>
                  <a:lnTo>
                    <a:pt x="1306" y="831"/>
                  </a:lnTo>
                  <a:lnTo>
                    <a:pt x="1309" y="850"/>
                  </a:lnTo>
                  <a:lnTo>
                    <a:pt x="1313" y="868"/>
                  </a:lnTo>
                  <a:lnTo>
                    <a:pt x="1322" y="884"/>
                  </a:lnTo>
                  <a:lnTo>
                    <a:pt x="1334" y="899"/>
                  </a:lnTo>
                  <a:lnTo>
                    <a:pt x="1341" y="905"/>
                  </a:lnTo>
                  <a:lnTo>
                    <a:pt x="1349" y="911"/>
                  </a:lnTo>
                  <a:lnTo>
                    <a:pt x="1357" y="915"/>
                  </a:lnTo>
                  <a:lnTo>
                    <a:pt x="1365" y="920"/>
                  </a:lnTo>
                  <a:lnTo>
                    <a:pt x="1374" y="922"/>
                  </a:lnTo>
                  <a:lnTo>
                    <a:pt x="1384" y="925"/>
                  </a:lnTo>
                  <a:lnTo>
                    <a:pt x="1393" y="927"/>
                  </a:lnTo>
                  <a:lnTo>
                    <a:pt x="1402" y="927"/>
                  </a:lnTo>
                  <a:lnTo>
                    <a:pt x="1411" y="927"/>
                  </a:lnTo>
                  <a:lnTo>
                    <a:pt x="1420" y="925"/>
                  </a:lnTo>
                  <a:lnTo>
                    <a:pt x="1430" y="922"/>
                  </a:lnTo>
                  <a:lnTo>
                    <a:pt x="1439" y="920"/>
                  </a:lnTo>
                  <a:lnTo>
                    <a:pt x="1447" y="915"/>
                  </a:lnTo>
                  <a:lnTo>
                    <a:pt x="1455" y="911"/>
                  </a:lnTo>
                  <a:lnTo>
                    <a:pt x="1462" y="905"/>
                  </a:lnTo>
                  <a:lnTo>
                    <a:pt x="1469" y="899"/>
                  </a:lnTo>
                  <a:lnTo>
                    <a:pt x="1479" y="888"/>
                  </a:lnTo>
                  <a:lnTo>
                    <a:pt x="1487" y="874"/>
                  </a:lnTo>
                  <a:lnTo>
                    <a:pt x="1493" y="860"/>
                  </a:lnTo>
                  <a:lnTo>
                    <a:pt x="1496" y="845"/>
                  </a:lnTo>
                  <a:lnTo>
                    <a:pt x="1526" y="845"/>
                  </a:lnTo>
                  <a:lnTo>
                    <a:pt x="1526" y="846"/>
                  </a:lnTo>
                  <a:lnTo>
                    <a:pt x="1610" y="846"/>
                  </a:lnTo>
                  <a:lnTo>
                    <a:pt x="1610" y="845"/>
                  </a:lnTo>
                  <a:lnTo>
                    <a:pt x="1627" y="845"/>
                  </a:lnTo>
                  <a:lnTo>
                    <a:pt x="1630" y="862"/>
                  </a:lnTo>
                  <a:lnTo>
                    <a:pt x="1636" y="877"/>
                  </a:lnTo>
                  <a:lnTo>
                    <a:pt x="1644" y="892"/>
                  </a:lnTo>
                  <a:lnTo>
                    <a:pt x="1654" y="905"/>
                  </a:lnTo>
                  <a:lnTo>
                    <a:pt x="1661" y="911"/>
                  </a:lnTo>
                  <a:lnTo>
                    <a:pt x="1669" y="917"/>
                  </a:lnTo>
                  <a:lnTo>
                    <a:pt x="1677" y="921"/>
                  </a:lnTo>
                  <a:lnTo>
                    <a:pt x="1685" y="926"/>
                  </a:lnTo>
                  <a:lnTo>
                    <a:pt x="1693" y="928"/>
                  </a:lnTo>
                  <a:lnTo>
                    <a:pt x="1703" y="930"/>
                  </a:lnTo>
                  <a:lnTo>
                    <a:pt x="1712" y="933"/>
                  </a:lnTo>
                  <a:lnTo>
                    <a:pt x="1721" y="933"/>
                  </a:lnTo>
                  <a:lnTo>
                    <a:pt x="1730" y="933"/>
                  </a:lnTo>
                  <a:lnTo>
                    <a:pt x="1741" y="930"/>
                  </a:lnTo>
                  <a:lnTo>
                    <a:pt x="1750" y="928"/>
                  </a:lnTo>
                  <a:lnTo>
                    <a:pt x="1758" y="926"/>
                  </a:lnTo>
                  <a:lnTo>
                    <a:pt x="1766" y="921"/>
                  </a:lnTo>
                  <a:lnTo>
                    <a:pt x="1774" y="917"/>
                  </a:lnTo>
                  <a:lnTo>
                    <a:pt x="1782" y="911"/>
                  </a:lnTo>
                  <a:lnTo>
                    <a:pt x="1789" y="905"/>
                  </a:lnTo>
                  <a:lnTo>
                    <a:pt x="1797" y="895"/>
                  </a:lnTo>
                  <a:lnTo>
                    <a:pt x="1804" y="884"/>
                  </a:lnTo>
                  <a:lnTo>
                    <a:pt x="1810" y="873"/>
                  </a:lnTo>
                  <a:lnTo>
                    <a:pt x="1813" y="861"/>
                  </a:lnTo>
                  <a:lnTo>
                    <a:pt x="1953" y="861"/>
                  </a:lnTo>
                  <a:lnTo>
                    <a:pt x="1959" y="874"/>
                  </a:lnTo>
                  <a:lnTo>
                    <a:pt x="1968" y="884"/>
                  </a:lnTo>
                  <a:lnTo>
                    <a:pt x="1977" y="895"/>
                  </a:lnTo>
                  <a:lnTo>
                    <a:pt x="1988" y="903"/>
                  </a:lnTo>
                  <a:lnTo>
                    <a:pt x="2000" y="910"/>
                  </a:lnTo>
                  <a:lnTo>
                    <a:pt x="2012" y="914"/>
                  </a:lnTo>
                  <a:lnTo>
                    <a:pt x="2026" y="918"/>
                  </a:lnTo>
                  <a:lnTo>
                    <a:pt x="2040" y="919"/>
                  </a:lnTo>
                  <a:lnTo>
                    <a:pt x="2054" y="918"/>
                  </a:lnTo>
                  <a:lnTo>
                    <a:pt x="2068" y="914"/>
                  </a:lnTo>
                  <a:lnTo>
                    <a:pt x="2080" y="910"/>
                  </a:lnTo>
                  <a:lnTo>
                    <a:pt x="2092" y="903"/>
                  </a:lnTo>
                  <a:lnTo>
                    <a:pt x="2102" y="895"/>
                  </a:lnTo>
                  <a:lnTo>
                    <a:pt x="2112" y="884"/>
                  </a:lnTo>
                  <a:lnTo>
                    <a:pt x="2120" y="874"/>
                  </a:lnTo>
                  <a:lnTo>
                    <a:pt x="2127" y="861"/>
                  </a:lnTo>
                  <a:lnTo>
                    <a:pt x="2298" y="861"/>
                  </a:lnTo>
                  <a:lnTo>
                    <a:pt x="2300" y="844"/>
                  </a:lnTo>
                  <a:lnTo>
                    <a:pt x="2302" y="835"/>
                  </a:lnTo>
                  <a:lnTo>
                    <a:pt x="2303" y="816"/>
                  </a:lnTo>
                  <a:lnTo>
                    <a:pt x="2303" y="793"/>
                  </a:lnTo>
                  <a:lnTo>
                    <a:pt x="2303" y="767"/>
                  </a:lnTo>
                  <a:lnTo>
                    <a:pt x="2300" y="739"/>
                  </a:lnTo>
                  <a:lnTo>
                    <a:pt x="2296" y="712"/>
                  </a:lnTo>
                  <a:lnTo>
                    <a:pt x="2289" y="686"/>
                  </a:lnTo>
                  <a:lnTo>
                    <a:pt x="2277" y="667"/>
                  </a:lnTo>
                  <a:lnTo>
                    <a:pt x="2268" y="656"/>
                  </a:lnTo>
                  <a:lnTo>
                    <a:pt x="2258" y="648"/>
                  </a:lnTo>
                  <a:lnTo>
                    <a:pt x="2247" y="641"/>
                  </a:lnTo>
                  <a:lnTo>
                    <a:pt x="2237" y="637"/>
                  </a:lnTo>
                  <a:lnTo>
                    <a:pt x="2228" y="632"/>
                  </a:lnTo>
                  <a:lnTo>
                    <a:pt x="2218" y="630"/>
                  </a:lnTo>
                  <a:lnTo>
                    <a:pt x="2208" y="629"/>
                  </a:lnTo>
                  <a:lnTo>
                    <a:pt x="2200" y="627"/>
                  </a:lnTo>
                  <a:lnTo>
                    <a:pt x="2182" y="495"/>
                  </a:lnTo>
                  <a:lnTo>
                    <a:pt x="1966" y="496"/>
                  </a:lnTo>
                  <a:lnTo>
                    <a:pt x="1958" y="483"/>
                  </a:lnTo>
                  <a:lnTo>
                    <a:pt x="1949" y="467"/>
                  </a:lnTo>
                  <a:lnTo>
                    <a:pt x="1936" y="450"/>
                  </a:lnTo>
                  <a:lnTo>
                    <a:pt x="1924" y="432"/>
                  </a:lnTo>
                  <a:lnTo>
                    <a:pt x="1909" y="414"/>
                  </a:lnTo>
                  <a:lnTo>
                    <a:pt x="1894" y="397"/>
                  </a:lnTo>
                  <a:lnTo>
                    <a:pt x="1878" y="384"/>
                  </a:lnTo>
                  <a:lnTo>
                    <a:pt x="1862" y="374"/>
                  </a:lnTo>
                  <a:lnTo>
                    <a:pt x="1862" y="72"/>
                  </a:lnTo>
                  <a:lnTo>
                    <a:pt x="1863" y="62"/>
                  </a:lnTo>
                  <a:lnTo>
                    <a:pt x="1862" y="47"/>
                  </a:lnTo>
                  <a:lnTo>
                    <a:pt x="1857" y="31"/>
                  </a:lnTo>
                  <a:lnTo>
                    <a:pt x="1848" y="15"/>
                  </a:lnTo>
                  <a:lnTo>
                    <a:pt x="1841" y="9"/>
                  </a:lnTo>
                  <a:lnTo>
                    <a:pt x="1834" y="3"/>
                  </a:lnTo>
                  <a:lnTo>
                    <a:pt x="1825" y="1"/>
                  </a:lnTo>
                  <a:lnTo>
                    <a:pt x="1816" y="0"/>
                  </a:lnTo>
                  <a:lnTo>
                    <a:pt x="1816" y="40"/>
                  </a:lnTo>
                  <a:lnTo>
                    <a:pt x="1817" y="40"/>
                  </a:lnTo>
                  <a:lnTo>
                    <a:pt x="1818" y="40"/>
                  </a:lnTo>
                  <a:lnTo>
                    <a:pt x="1818" y="41"/>
                  </a:lnTo>
                  <a:lnTo>
                    <a:pt x="1820" y="46"/>
                  </a:lnTo>
                  <a:lnTo>
                    <a:pt x="1821" y="53"/>
                  </a:lnTo>
                  <a:lnTo>
                    <a:pt x="1821" y="61"/>
                  </a:lnTo>
                  <a:lnTo>
                    <a:pt x="1821" y="69"/>
                  </a:lnTo>
                  <a:lnTo>
                    <a:pt x="1821" y="70"/>
                  </a:lnTo>
                  <a:lnTo>
                    <a:pt x="1821" y="71"/>
                  </a:lnTo>
                  <a:lnTo>
                    <a:pt x="1821" y="368"/>
                  </a:lnTo>
                  <a:lnTo>
                    <a:pt x="1817" y="368"/>
                  </a:lnTo>
                  <a:lnTo>
                    <a:pt x="1812" y="368"/>
                  </a:lnTo>
                  <a:lnTo>
                    <a:pt x="1806" y="368"/>
                  </a:lnTo>
                  <a:lnTo>
                    <a:pt x="1801" y="367"/>
                  </a:lnTo>
                  <a:lnTo>
                    <a:pt x="1801" y="91"/>
                  </a:lnTo>
                  <a:lnTo>
                    <a:pt x="1487" y="91"/>
                  </a:lnTo>
                  <a:lnTo>
                    <a:pt x="1487" y="72"/>
                  </a:lnTo>
                  <a:lnTo>
                    <a:pt x="1488" y="62"/>
                  </a:lnTo>
                  <a:lnTo>
                    <a:pt x="1487" y="47"/>
                  </a:lnTo>
                  <a:lnTo>
                    <a:pt x="1483" y="31"/>
                  </a:lnTo>
                  <a:lnTo>
                    <a:pt x="1473" y="15"/>
                  </a:lnTo>
                  <a:lnTo>
                    <a:pt x="1466" y="9"/>
                  </a:lnTo>
                  <a:lnTo>
                    <a:pt x="1460" y="3"/>
                  </a:lnTo>
                  <a:lnTo>
                    <a:pt x="1450" y="1"/>
                  </a:lnTo>
                  <a:lnTo>
                    <a:pt x="1441" y="0"/>
                  </a:lnTo>
                  <a:lnTo>
                    <a:pt x="1441" y="40"/>
                  </a:lnTo>
                  <a:lnTo>
                    <a:pt x="1442" y="40"/>
                  </a:lnTo>
                  <a:lnTo>
                    <a:pt x="1443" y="40"/>
                  </a:lnTo>
                  <a:lnTo>
                    <a:pt x="1443" y="41"/>
                  </a:lnTo>
                  <a:lnTo>
                    <a:pt x="1446" y="46"/>
                  </a:lnTo>
                  <a:lnTo>
                    <a:pt x="1447" y="53"/>
                  </a:lnTo>
                  <a:lnTo>
                    <a:pt x="1447" y="61"/>
                  </a:lnTo>
                  <a:lnTo>
                    <a:pt x="1447" y="69"/>
                  </a:lnTo>
                  <a:lnTo>
                    <a:pt x="1447" y="70"/>
                  </a:lnTo>
                  <a:lnTo>
                    <a:pt x="1447" y="71"/>
                  </a:lnTo>
                  <a:lnTo>
                    <a:pt x="1447" y="91"/>
                  </a:lnTo>
                  <a:lnTo>
                    <a:pt x="0" y="91"/>
                  </a:lnTo>
                  <a:lnTo>
                    <a:pt x="0" y="671"/>
                  </a:lnTo>
                  <a:lnTo>
                    <a:pt x="1243" y="671"/>
                  </a:lnTo>
                  <a:lnTo>
                    <a:pt x="1243" y="701"/>
                  </a:lnTo>
                  <a:lnTo>
                    <a:pt x="1101" y="701"/>
                  </a:lnTo>
                  <a:lnTo>
                    <a:pt x="1034" y="808"/>
                  </a:lnTo>
                  <a:lnTo>
                    <a:pt x="1081" y="808"/>
                  </a:lnTo>
                  <a:lnTo>
                    <a:pt x="1123" y="741"/>
                  </a:lnTo>
                  <a:lnTo>
                    <a:pt x="1170" y="741"/>
                  </a:lnTo>
                  <a:lnTo>
                    <a:pt x="1166" y="744"/>
                  </a:lnTo>
                  <a:lnTo>
                    <a:pt x="1160" y="746"/>
                  </a:lnTo>
                  <a:lnTo>
                    <a:pt x="1155" y="748"/>
                  </a:lnTo>
                  <a:lnTo>
                    <a:pt x="1151" y="751"/>
                  </a:lnTo>
                  <a:lnTo>
                    <a:pt x="1147" y="754"/>
                  </a:lnTo>
                  <a:lnTo>
                    <a:pt x="1143" y="758"/>
                  </a:lnTo>
                  <a:lnTo>
                    <a:pt x="1138" y="761"/>
                  </a:lnTo>
                  <a:lnTo>
                    <a:pt x="1135" y="765"/>
                  </a:lnTo>
                  <a:lnTo>
                    <a:pt x="1122" y="778"/>
                  </a:lnTo>
                  <a:lnTo>
                    <a:pt x="1114" y="794"/>
                  </a:lnTo>
                  <a:lnTo>
                    <a:pt x="1108" y="813"/>
                  </a:lnTo>
                  <a:lnTo>
                    <a:pt x="1106" y="831"/>
                  </a:lnTo>
                  <a:lnTo>
                    <a:pt x="1108" y="850"/>
                  </a:lnTo>
                  <a:lnTo>
                    <a:pt x="1114" y="868"/>
                  </a:lnTo>
                  <a:lnTo>
                    <a:pt x="1122" y="884"/>
                  </a:lnTo>
                  <a:lnTo>
                    <a:pt x="1135" y="899"/>
                  </a:lnTo>
                  <a:lnTo>
                    <a:pt x="1142" y="905"/>
                  </a:lnTo>
                  <a:lnTo>
                    <a:pt x="1149" y="911"/>
                  </a:lnTo>
                  <a:lnTo>
                    <a:pt x="1157" y="915"/>
                  </a:lnTo>
                  <a:lnTo>
                    <a:pt x="1165" y="920"/>
                  </a:lnTo>
                  <a:lnTo>
                    <a:pt x="1174" y="922"/>
                  </a:lnTo>
                  <a:lnTo>
                    <a:pt x="1183" y="925"/>
                  </a:lnTo>
                  <a:lnTo>
                    <a:pt x="1192" y="927"/>
                  </a:lnTo>
                  <a:lnTo>
                    <a:pt x="1202" y="927"/>
                  </a:lnTo>
                  <a:lnTo>
                    <a:pt x="1211" y="927"/>
                  </a:lnTo>
                  <a:lnTo>
                    <a:pt x="1220" y="925"/>
                  </a:lnTo>
                  <a:lnTo>
                    <a:pt x="1229" y="922"/>
                  </a:lnTo>
                  <a:lnTo>
                    <a:pt x="1238" y="920"/>
                  </a:lnTo>
                  <a:lnTo>
                    <a:pt x="1246" y="915"/>
                  </a:lnTo>
                  <a:lnTo>
                    <a:pt x="1254" y="911"/>
                  </a:lnTo>
                  <a:lnTo>
                    <a:pt x="1261" y="905"/>
                  </a:lnTo>
                  <a:lnTo>
                    <a:pt x="1268" y="899"/>
                  </a:lnTo>
                  <a:lnTo>
                    <a:pt x="1281" y="884"/>
                  </a:lnTo>
                  <a:lnTo>
                    <a:pt x="1290" y="868"/>
                  </a:lnTo>
                  <a:lnTo>
                    <a:pt x="1295" y="850"/>
                  </a:lnTo>
                  <a:lnTo>
                    <a:pt x="1297" y="831"/>
                  </a:lnTo>
                  <a:lnTo>
                    <a:pt x="1296" y="816"/>
                  </a:lnTo>
                  <a:lnTo>
                    <a:pt x="1293" y="801"/>
                  </a:lnTo>
                  <a:lnTo>
                    <a:pt x="1287" y="788"/>
                  </a:lnTo>
                  <a:lnTo>
                    <a:pt x="1279" y="776"/>
                  </a:lnTo>
                  <a:lnTo>
                    <a:pt x="1269" y="765"/>
                  </a:lnTo>
                  <a:lnTo>
                    <a:pt x="1258" y="755"/>
                  </a:lnTo>
                  <a:lnTo>
                    <a:pt x="1246" y="747"/>
                  </a:lnTo>
                  <a:lnTo>
                    <a:pt x="1233" y="741"/>
                  </a:lnTo>
                  <a:lnTo>
                    <a:pt x="1298" y="741"/>
                  </a:lnTo>
                  <a:lnTo>
                    <a:pt x="1312" y="701"/>
                  </a:lnTo>
                  <a:lnTo>
                    <a:pt x="1282" y="701"/>
                  </a:lnTo>
                  <a:lnTo>
                    <a:pt x="1282" y="671"/>
                  </a:lnTo>
                  <a:lnTo>
                    <a:pt x="1381" y="671"/>
                  </a:lnTo>
                  <a:lnTo>
                    <a:pt x="1381" y="670"/>
                  </a:lnTo>
                  <a:lnTo>
                    <a:pt x="1409" y="670"/>
                  </a:lnTo>
                  <a:lnTo>
                    <a:pt x="1409" y="671"/>
                  </a:lnTo>
                  <a:lnTo>
                    <a:pt x="1504" y="671"/>
                  </a:lnTo>
                  <a:lnTo>
                    <a:pt x="1504" y="701"/>
                  </a:lnTo>
                  <a:lnTo>
                    <a:pt x="1312" y="701"/>
                  </a:lnTo>
                  <a:lnTo>
                    <a:pt x="1298" y="7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117"/>
            <p:cNvSpPr>
              <a:spLocks/>
            </p:cNvSpPr>
            <p:nvPr/>
          </p:nvSpPr>
          <p:spPr bwMode="auto">
            <a:xfrm>
              <a:off x="1419" y="2924"/>
              <a:ext cx="72" cy="70"/>
            </a:xfrm>
            <a:custGeom>
              <a:avLst/>
              <a:gdLst>
                <a:gd name="T0" fmla="*/ 0 w 145"/>
                <a:gd name="T1" fmla="*/ 0 h 140"/>
                <a:gd name="T2" fmla="*/ 43 w 145"/>
                <a:gd name="T3" fmla="*/ 0 h 140"/>
                <a:gd name="T4" fmla="*/ 72 w 145"/>
                <a:gd name="T5" fmla="*/ 70 h 140"/>
                <a:gd name="T6" fmla="*/ 26 w 145"/>
                <a:gd name="T7" fmla="*/ 70 h 140"/>
                <a:gd name="T8" fmla="*/ 0 w 145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40">
                  <a:moveTo>
                    <a:pt x="0" y="0"/>
                  </a:moveTo>
                  <a:lnTo>
                    <a:pt x="87" y="0"/>
                  </a:lnTo>
                  <a:lnTo>
                    <a:pt x="145" y="140"/>
                  </a:lnTo>
                  <a:lnTo>
                    <a:pt x="53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118"/>
            <p:cNvSpPr>
              <a:spLocks/>
            </p:cNvSpPr>
            <p:nvPr/>
          </p:nvSpPr>
          <p:spPr bwMode="auto">
            <a:xfrm>
              <a:off x="1639" y="3243"/>
              <a:ext cx="40" cy="8"/>
            </a:xfrm>
            <a:custGeom>
              <a:avLst/>
              <a:gdLst>
                <a:gd name="T0" fmla="*/ 0 w 79"/>
                <a:gd name="T1" fmla="*/ 0 h 18"/>
                <a:gd name="T2" fmla="*/ 40 w 79"/>
                <a:gd name="T3" fmla="*/ 0 h 18"/>
                <a:gd name="T4" fmla="*/ 38 w 79"/>
                <a:gd name="T5" fmla="*/ 2 h 18"/>
                <a:gd name="T6" fmla="*/ 36 w 79"/>
                <a:gd name="T7" fmla="*/ 3 h 18"/>
                <a:gd name="T8" fmla="*/ 34 w 79"/>
                <a:gd name="T9" fmla="*/ 5 h 18"/>
                <a:gd name="T10" fmla="*/ 31 w 79"/>
                <a:gd name="T11" fmla="*/ 6 h 18"/>
                <a:gd name="T12" fmla="*/ 28 w 79"/>
                <a:gd name="T13" fmla="*/ 7 h 18"/>
                <a:gd name="T14" fmla="*/ 26 w 79"/>
                <a:gd name="T15" fmla="*/ 7 h 18"/>
                <a:gd name="T16" fmla="*/ 23 w 79"/>
                <a:gd name="T17" fmla="*/ 8 h 18"/>
                <a:gd name="T18" fmla="*/ 20 w 79"/>
                <a:gd name="T19" fmla="*/ 8 h 18"/>
                <a:gd name="T20" fmla="*/ 17 w 79"/>
                <a:gd name="T21" fmla="*/ 8 h 18"/>
                <a:gd name="T22" fmla="*/ 15 w 79"/>
                <a:gd name="T23" fmla="*/ 7 h 18"/>
                <a:gd name="T24" fmla="*/ 12 w 79"/>
                <a:gd name="T25" fmla="*/ 7 h 18"/>
                <a:gd name="T26" fmla="*/ 9 w 79"/>
                <a:gd name="T27" fmla="*/ 6 h 18"/>
                <a:gd name="T28" fmla="*/ 7 w 79"/>
                <a:gd name="T29" fmla="*/ 5 h 18"/>
                <a:gd name="T30" fmla="*/ 4 w 79"/>
                <a:gd name="T31" fmla="*/ 4 h 18"/>
                <a:gd name="T32" fmla="*/ 2 w 79"/>
                <a:gd name="T33" fmla="*/ 2 h 18"/>
                <a:gd name="T34" fmla="*/ 0 w 79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lnTo>
                    <a:pt x="79" y="0"/>
                  </a:lnTo>
                  <a:lnTo>
                    <a:pt x="75" y="4"/>
                  </a:lnTo>
                  <a:lnTo>
                    <a:pt x="71" y="7"/>
                  </a:lnTo>
                  <a:lnTo>
                    <a:pt x="67" y="11"/>
                  </a:lnTo>
                  <a:lnTo>
                    <a:pt x="62" y="13"/>
                  </a:lnTo>
                  <a:lnTo>
                    <a:pt x="56" y="15"/>
                  </a:lnTo>
                  <a:lnTo>
                    <a:pt x="52" y="16"/>
                  </a:lnTo>
                  <a:lnTo>
                    <a:pt x="46" y="18"/>
                  </a:lnTo>
                  <a:lnTo>
                    <a:pt x="40" y="18"/>
                  </a:lnTo>
                  <a:lnTo>
                    <a:pt x="34" y="18"/>
                  </a:lnTo>
                  <a:lnTo>
                    <a:pt x="29" y="16"/>
                  </a:lnTo>
                  <a:lnTo>
                    <a:pt x="24" y="15"/>
                  </a:lnTo>
                  <a:lnTo>
                    <a:pt x="18" y="13"/>
                  </a:lnTo>
                  <a:lnTo>
                    <a:pt x="14" y="11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119"/>
            <p:cNvSpPr>
              <a:spLocks/>
            </p:cNvSpPr>
            <p:nvPr/>
          </p:nvSpPr>
          <p:spPr bwMode="auto">
            <a:xfrm>
              <a:off x="647" y="3165"/>
              <a:ext cx="509" cy="109"/>
            </a:xfrm>
            <a:custGeom>
              <a:avLst/>
              <a:gdLst>
                <a:gd name="T0" fmla="*/ 22 w 1018"/>
                <a:gd name="T1" fmla="*/ 60 h 218"/>
                <a:gd name="T2" fmla="*/ 64 w 1018"/>
                <a:gd name="T3" fmla="*/ 20 h 218"/>
                <a:gd name="T4" fmla="*/ 58 w 1018"/>
                <a:gd name="T5" fmla="*/ 24 h 218"/>
                <a:gd name="T6" fmla="*/ 53 w 1018"/>
                <a:gd name="T7" fmla="*/ 28 h 218"/>
                <a:gd name="T8" fmla="*/ 43 w 1018"/>
                <a:gd name="T9" fmla="*/ 43 h 218"/>
                <a:gd name="T10" fmla="*/ 39 w 1018"/>
                <a:gd name="T11" fmla="*/ 62 h 218"/>
                <a:gd name="T12" fmla="*/ 43 w 1018"/>
                <a:gd name="T13" fmla="*/ 80 h 218"/>
                <a:gd name="T14" fmla="*/ 53 w 1018"/>
                <a:gd name="T15" fmla="*/ 95 h 218"/>
                <a:gd name="T16" fmla="*/ 61 w 1018"/>
                <a:gd name="T17" fmla="*/ 101 h 218"/>
                <a:gd name="T18" fmla="*/ 69 w 1018"/>
                <a:gd name="T19" fmla="*/ 106 h 218"/>
                <a:gd name="T20" fmla="*/ 78 w 1018"/>
                <a:gd name="T21" fmla="*/ 108 h 218"/>
                <a:gd name="T22" fmla="*/ 87 w 1018"/>
                <a:gd name="T23" fmla="*/ 109 h 218"/>
                <a:gd name="T24" fmla="*/ 97 w 1018"/>
                <a:gd name="T25" fmla="*/ 108 h 218"/>
                <a:gd name="T26" fmla="*/ 106 w 1018"/>
                <a:gd name="T27" fmla="*/ 106 h 218"/>
                <a:gd name="T28" fmla="*/ 114 w 1018"/>
                <a:gd name="T29" fmla="*/ 101 h 218"/>
                <a:gd name="T30" fmla="*/ 121 w 1018"/>
                <a:gd name="T31" fmla="*/ 95 h 218"/>
                <a:gd name="T32" fmla="*/ 131 w 1018"/>
                <a:gd name="T33" fmla="*/ 80 h 218"/>
                <a:gd name="T34" fmla="*/ 135 w 1018"/>
                <a:gd name="T35" fmla="*/ 62 h 218"/>
                <a:gd name="T36" fmla="*/ 133 w 1018"/>
                <a:gd name="T37" fmla="*/ 49 h 218"/>
                <a:gd name="T38" fmla="*/ 128 w 1018"/>
                <a:gd name="T39" fmla="*/ 38 h 218"/>
                <a:gd name="T40" fmla="*/ 120 w 1018"/>
                <a:gd name="T41" fmla="*/ 28 h 218"/>
                <a:gd name="T42" fmla="*/ 110 w 1018"/>
                <a:gd name="T43" fmla="*/ 20 h 218"/>
                <a:gd name="T44" fmla="*/ 166 w 1018"/>
                <a:gd name="T45" fmla="*/ 22 h 218"/>
                <a:gd name="T46" fmla="*/ 161 w 1018"/>
                <a:gd name="T47" fmla="*/ 25 h 218"/>
                <a:gd name="T48" fmla="*/ 153 w 1018"/>
                <a:gd name="T49" fmla="*/ 35 h 218"/>
                <a:gd name="T50" fmla="*/ 146 w 1018"/>
                <a:gd name="T51" fmla="*/ 53 h 218"/>
                <a:gd name="T52" fmla="*/ 146 w 1018"/>
                <a:gd name="T53" fmla="*/ 71 h 218"/>
                <a:gd name="T54" fmla="*/ 153 w 1018"/>
                <a:gd name="T55" fmla="*/ 88 h 218"/>
                <a:gd name="T56" fmla="*/ 162 w 1018"/>
                <a:gd name="T57" fmla="*/ 99 h 218"/>
                <a:gd name="T58" fmla="*/ 170 w 1018"/>
                <a:gd name="T59" fmla="*/ 104 h 218"/>
                <a:gd name="T60" fmla="*/ 178 w 1018"/>
                <a:gd name="T61" fmla="*/ 107 h 218"/>
                <a:gd name="T62" fmla="*/ 188 w 1018"/>
                <a:gd name="T63" fmla="*/ 109 h 218"/>
                <a:gd name="T64" fmla="*/ 197 w 1018"/>
                <a:gd name="T65" fmla="*/ 109 h 218"/>
                <a:gd name="T66" fmla="*/ 207 w 1018"/>
                <a:gd name="T67" fmla="*/ 107 h 218"/>
                <a:gd name="T68" fmla="*/ 215 w 1018"/>
                <a:gd name="T69" fmla="*/ 104 h 218"/>
                <a:gd name="T70" fmla="*/ 223 w 1018"/>
                <a:gd name="T71" fmla="*/ 99 h 218"/>
                <a:gd name="T72" fmla="*/ 232 w 1018"/>
                <a:gd name="T73" fmla="*/ 88 h 218"/>
                <a:gd name="T74" fmla="*/ 239 w 1018"/>
                <a:gd name="T75" fmla="*/ 71 h 218"/>
                <a:gd name="T76" fmla="*/ 239 w 1018"/>
                <a:gd name="T77" fmla="*/ 55 h 218"/>
                <a:gd name="T78" fmla="*/ 236 w 1018"/>
                <a:gd name="T79" fmla="*/ 43 h 218"/>
                <a:gd name="T80" fmla="*/ 230 w 1018"/>
                <a:gd name="T81" fmla="*/ 32 h 218"/>
                <a:gd name="T82" fmla="*/ 221 w 1018"/>
                <a:gd name="T83" fmla="*/ 24 h 218"/>
                <a:gd name="T84" fmla="*/ 497 w 1018"/>
                <a:gd name="T85" fmla="*/ 20 h 218"/>
                <a:gd name="T86" fmla="*/ 16 w 1018"/>
                <a:gd name="T87" fmla="*/ 0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8" h="218">
                  <a:moveTo>
                    <a:pt x="0" y="121"/>
                  </a:moveTo>
                  <a:lnTo>
                    <a:pt x="43" y="120"/>
                  </a:lnTo>
                  <a:lnTo>
                    <a:pt x="63" y="40"/>
                  </a:lnTo>
                  <a:lnTo>
                    <a:pt x="127" y="40"/>
                  </a:lnTo>
                  <a:lnTo>
                    <a:pt x="122" y="44"/>
                  </a:lnTo>
                  <a:lnTo>
                    <a:pt x="116" y="47"/>
                  </a:lnTo>
                  <a:lnTo>
                    <a:pt x="112" y="50"/>
                  </a:lnTo>
                  <a:lnTo>
                    <a:pt x="106" y="55"/>
                  </a:lnTo>
                  <a:lnTo>
                    <a:pt x="95" y="70"/>
                  </a:lnTo>
                  <a:lnTo>
                    <a:pt x="85" y="86"/>
                  </a:lnTo>
                  <a:lnTo>
                    <a:pt x="81" y="105"/>
                  </a:lnTo>
                  <a:lnTo>
                    <a:pt x="78" y="123"/>
                  </a:lnTo>
                  <a:lnTo>
                    <a:pt x="81" y="141"/>
                  </a:lnTo>
                  <a:lnTo>
                    <a:pt x="85" y="160"/>
                  </a:lnTo>
                  <a:lnTo>
                    <a:pt x="95" y="176"/>
                  </a:lnTo>
                  <a:lnTo>
                    <a:pt x="106" y="190"/>
                  </a:lnTo>
                  <a:lnTo>
                    <a:pt x="113" y="197"/>
                  </a:lnTo>
                  <a:lnTo>
                    <a:pt x="121" y="201"/>
                  </a:lnTo>
                  <a:lnTo>
                    <a:pt x="129" y="207"/>
                  </a:lnTo>
                  <a:lnTo>
                    <a:pt x="137" y="211"/>
                  </a:lnTo>
                  <a:lnTo>
                    <a:pt x="146" y="214"/>
                  </a:lnTo>
                  <a:lnTo>
                    <a:pt x="156" y="215"/>
                  </a:lnTo>
                  <a:lnTo>
                    <a:pt x="165" y="218"/>
                  </a:lnTo>
                  <a:lnTo>
                    <a:pt x="174" y="218"/>
                  </a:lnTo>
                  <a:lnTo>
                    <a:pt x="183" y="218"/>
                  </a:lnTo>
                  <a:lnTo>
                    <a:pt x="193" y="215"/>
                  </a:lnTo>
                  <a:lnTo>
                    <a:pt x="202" y="214"/>
                  </a:lnTo>
                  <a:lnTo>
                    <a:pt x="211" y="211"/>
                  </a:lnTo>
                  <a:lnTo>
                    <a:pt x="219" y="207"/>
                  </a:lnTo>
                  <a:lnTo>
                    <a:pt x="227" y="201"/>
                  </a:lnTo>
                  <a:lnTo>
                    <a:pt x="234" y="197"/>
                  </a:lnTo>
                  <a:lnTo>
                    <a:pt x="241" y="190"/>
                  </a:lnTo>
                  <a:lnTo>
                    <a:pt x="254" y="176"/>
                  </a:lnTo>
                  <a:lnTo>
                    <a:pt x="262" y="160"/>
                  </a:lnTo>
                  <a:lnTo>
                    <a:pt x="267" y="141"/>
                  </a:lnTo>
                  <a:lnTo>
                    <a:pt x="269" y="123"/>
                  </a:lnTo>
                  <a:lnTo>
                    <a:pt x="267" y="110"/>
                  </a:lnTo>
                  <a:lnTo>
                    <a:pt x="265" y="98"/>
                  </a:lnTo>
                  <a:lnTo>
                    <a:pt x="260" y="85"/>
                  </a:lnTo>
                  <a:lnTo>
                    <a:pt x="255" y="75"/>
                  </a:lnTo>
                  <a:lnTo>
                    <a:pt x="248" y="64"/>
                  </a:lnTo>
                  <a:lnTo>
                    <a:pt x="240" y="55"/>
                  </a:lnTo>
                  <a:lnTo>
                    <a:pt x="231" y="47"/>
                  </a:lnTo>
                  <a:lnTo>
                    <a:pt x="220" y="40"/>
                  </a:lnTo>
                  <a:lnTo>
                    <a:pt x="338" y="40"/>
                  </a:lnTo>
                  <a:lnTo>
                    <a:pt x="332" y="44"/>
                  </a:lnTo>
                  <a:lnTo>
                    <a:pt x="326" y="47"/>
                  </a:lnTo>
                  <a:lnTo>
                    <a:pt x="322" y="50"/>
                  </a:lnTo>
                  <a:lnTo>
                    <a:pt x="317" y="55"/>
                  </a:lnTo>
                  <a:lnTo>
                    <a:pt x="305" y="70"/>
                  </a:lnTo>
                  <a:lnTo>
                    <a:pt x="296" y="86"/>
                  </a:lnTo>
                  <a:lnTo>
                    <a:pt x="292" y="105"/>
                  </a:lnTo>
                  <a:lnTo>
                    <a:pt x="289" y="123"/>
                  </a:lnTo>
                  <a:lnTo>
                    <a:pt x="292" y="141"/>
                  </a:lnTo>
                  <a:lnTo>
                    <a:pt x="296" y="160"/>
                  </a:lnTo>
                  <a:lnTo>
                    <a:pt x="305" y="176"/>
                  </a:lnTo>
                  <a:lnTo>
                    <a:pt x="317" y="190"/>
                  </a:lnTo>
                  <a:lnTo>
                    <a:pt x="324" y="197"/>
                  </a:lnTo>
                  <a:lnTo>
                    <a:pt x="332" y="201"/>
                  </a:lnTo>
                  <a:lnTo>
                    <a:pt x="340" y="207"/>
                  </a:lnTo>
                  <a:lnTo>
                    <a:pt x="348" y="211"/>
                  </a:lnTo>
                  <a:lnTo>
                    <a:pt x="356" y="214"/>
                  </a:lnTo>
                  <a:lnTo>
                    <a:pt x="365" y="215"/>
                  </a:lnTo>
                  <a:lnTo>
                    <a:pt x="375" y="218"/>
                  </a:lnTo>
                  <a:lnTo>
                    <a:pt x="384" y="218"/>
                  </a:lnTo>
                  <a:lnTo>
                    <a:pt x="393" y="218"/>
                  </a:lnTo>
                  <a:lnTo>
                    <a:pt x="403" y="215"/>
                  </a:lnTo>
                  <a:lnTo>
                    <a:pt x="413" y="214"/>
                  </a:lnTo>
                  <a:lnTo>
                    <a:pt x="421" y="211"/>
                  </a:lnTo>
                  <a:lnTo>
                    <a:pt x="429" y="207"/>
                  </a:lnTo>
                  <a:lnTo>
                    <a:pt x="437" y="201"/>
                  </a:lnTo>
                  <a:lnTo>
                    <a:pt x="445" y="197"/>
                  </a:lnTo>
                  <a:lnTo>
                    <a:pt x="452" y="190"/>
                  </a:lnTo>
                  <a:lnTo>
                    <a:pt x="464" y="176"/>
                  </a:lnTo>
                  <a:lnTo>
                    <a:pt x="472" y="160"/>
                  </a:lnTo>
                  <a:lnTo>
                    <a:pt x="478" y="141"/>
                  </a:lnTo>
                  <a:lnTo>
                    <a:pt x="479" y="123"/>
                  </a:lnTo>
                  <a:lnTo>
                    <a:pt x="478" y="110"/>
                  </a:lnTo>
                  <a:lnTo>
                    <a:pt x="476" y="98"/>
                  </a:lnTo>
                  <a:lnTo>
                    <a:pt x="471" y="85"/>
                  </a:lnTo>
                  <a:lnTo>
                    <a:pt x="466" y="75"/>
                  </a:lnTo>
                  <a:lnTo>
                    <a:pt x="459" y="64"/>
                  </a:lnTo>
                  <a:lnTo>
                    <a:pt x="451" y="55"/>
                  </a:lnTo>
                  <a:lnTo>
                    <a:pt x="441" y="47"/>
                  </a:lnTo>
                  <a:lnTo>
                    <a:pt x="431" y="40"/>
                  </a:lnTo>
                  <a:lnTo>
                    <a:pt x="994" y="40"/>
                  </a:lnTo>
                  <a:lnTo>
                    <a:pt x="1018" y="0"/>
                  </a:lnTo>
                  <a:lnTo>
                    <a:pt x="32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120"/>
            <p:cNvSpPr>
              <a:spLocks/>
            </p:cNvSpPr>
            <p:nvPr/>
          </p:nvSpPr>
          <p:spPr bwMode="auto">
            <a:xfrm>
              <a:off x="1212" y="3200"/>
              <a:ext cx="55" cy="55"/>
            </a:xfrm>
            <a:custGeom>
              <a:avLst/>
              <a:gdLst>
                <a:gd name="T0" fmla="*/ 28 w 111"/>
                <a:gd name="T1" fmla="*/ 0 h 111"/>
                <a:gd name="T2" fmla="*/ 30 w 111"/>
                <a:gd name="T3" fmla="*/ 0 h 111"/>
                <a:gd name="T4" fmla="*/ 33 w 111"/>
                <a:gd name="T5" fmla="*/ 0 h 111"/>
                <a:gd name="T6" fmla="*/ 36 w 111"/>
                <a:gd name="T7" fmla="*/ 1 h 111"/>
                <a:gd name="T8" fmla="*/ 38 w 111"/>
                <a:gd name="T9" fmla="*/ 2 h 111"/>
                <a:gd name="T10" fmla="*/ 41 w 111"/>
                <a:gd name="T11" fmla="*/ 3 h 111"/>
                <a:gd name="T12" fmla="*/ 43 w 111"/>
                <a:gd name="T13" fmla="*/ 4 h 111"/>
                <a:gd name="T14" fmla="*/ 45 w 111"/>
                <a:gd name="T15" fmla="*/ 6 h 111"/>
                <a:gd name="T16" fmla="*/ 47 w 111"/>
                <a:gd name="T17" fmla="*/ 8 h 111"/>
                <a:gd name="T18" fmla="*/ 51 w 111"/>
                <a:gd name="T19" fmla="*/ 12 h 111"/>
                <a:gd name="T20" fmla="*/ 53 w 111"/>
                <a:gd name="T21" fmla="*/ 16 h 111"/>
                <a:gd name="T22" fmla="*/ 55 w 111"/>
                <a:gd name="T23" fmla="*/ 22 h 111"/>
                <a:gd name="T24" fmla="*/ 55 w 111"/>
                <a:gd name="T25" fmla="*/ 27 h 111"/>
                <a:gd name="T26" fmla="*/ 55 w 111"/>
                <a:gd name="T27" fmla="*/ 33 h 111"/>
                <a:gd name="T28" fmla="*/ 53 w 111"/>
                <a:gd name="T29" fmla="*/ 38 h 111"/>
                <a:gd name="T30" fmla="*/ 51 w 111"/>
                <a:gd name="T31" fmla="*/ 43 h 111"/>
                <a:gd name="T32" fmla="*/ 47 w 111"/>
                <a:gd name="T33" fmla="*/ 47 h 111"/>
                <a:gd name="T34" fmla="*/ 45 w 111"/>
                <a:gd name="T35" fmla="*/ 49 h 111"/>
                <a:gd name="T36" fmla="*/ 43 w 111"/>
                <a:gd name="T37" fmla="*/ 50 h 111"/>
                <a:gd name="T38" fmla="*/ 41 w 111"/>
                <a:gd name="T39" fmla="*/ 52 h 111"/>
                <a:gd name="T40" fmla="*/ 38 w 111"/>
                <a:gd name="T41" fmla="*/ 53 h 111"/>
                <a:gd name="T42" fmla="*/ 36 w 111"/>
                <a:gd name="T43" fmla="*/ 54 h 111"/>
                <a:gd name="T44" fmla="*/ 33 w 111"/>
                <a:gd name="T45" fmla="*/ 54 h 111"/>
                <a:gd name="T46" fmla="*/ 30 w 111"/>
                <a:gd name="T47" fmla="*/ 55 h 111"/>
                <a:gd name="T48" fmla="*/ 28 w 111"/>
                <a:gd name="T49" fmla="*/ 55 h 111"/>
                <a:gd name="T50" fmla="*/ 22 w 111"/>
                <a:gd name="T51" fmla="*/ 54 h 111"/>
                <a:gd name="T52" fmla="*/ 17 w 111"/>
                <a:gd name="T53" fmla="*/ 53 h 111"/>
                <a:gd name="T54" fmla="*/ 12 w 111"/>
                <a:gd name="T55" fmla="*/ 50 h 111"/>
                <a:gd name="T56" fmla="*/ 8 w 111"/>
                <a:gd name="T57" fmla="*/ 47 h 111"/>
                <a:gd name="T58" fmla="*/ 4 w 111"/>
                <a:gd name="T59" fmla="*/ 43 h 111"/>
                <a:gd name="T60" fmla="*/ 2 w 111"/>
                <a:gd name="T61" fmla="*/ 38 h 111"/>
                <a:gd name="T62" fmla="*/ 0 w 111"/>
                <a:gd name="T63" fmla="*/ 33 h 111"/>
                <a:gd name="T64" fmla="*/ 0 w 111"/>
                <a:gd name="T65" fmla="*/ 27 h 111"/>
                <a:gd name="T66" fmla="*/ 0 w 111"/>
                <a:gd name="T67" fmla="*/ 22 h 111"/>
                <a:gd name="T68" fmla="*/ 2 w 111"/>
                <a:gd name="T69" fmla="*/ 16 h 111"/>
                <a:gd name="T70" fmla="*/ 4 w 111"/>
                <a:gd name="T71" fmla="*/ 12 h 111"/>
                <a:gd name="T72" fmla="*/ 8 w 111"/>
                <a:gd name="T73" fmla="*/ 8 h 111"/>
                <a:gd name="T74" fmla="*/ 10 w 111"/>
                <a:gd name="T75" fmla="*/ 6 h 111"/>
                <a:gd name="T76" fmla="*/ 12 w 111"/>
                <a:gd name="T77" fmla="*/ 4 h 111"/>
                <a:gd name="T78" fmla="*/ 14 w 111"/>
                <a:gd name="T79" fmla="*/ 3 h 111"/>
                <a:gd name="T80" fmla="*/ 17 w 111"/>
                <a:gd name="T81" fmla="*/ 2 h 111"/>
                <a:gd name="T82" fmla="*/ 19 w 111"/>
                <a:gd name="T83" fmla="*/ 1 h 111"/>
                <a:gd name="T84" fmla="*/ 22 w 111"/>
                <a:gd name="T85" fmla="*/ 0 h 111"/>
                <a:gd name="T86" fmla="*/ 25 w 111"/>
                <a:gd name="T87" fmla="*/ 0 h 111"/>
                <a:gd name="T88" fmla="*/ 28 w 111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61" y="0"/>
                  </a:lnTo>
                  <a:lnTo>
                    <a:pt x="67" y="1"/>
                  </a:lnTo>
                  <a:lnTo>
                    <a:pt x="72" y="2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7" y="9"/>
                  </a:lnTo>
                  <a:lnTo>
                    <a:pt x="90" y="13"/>
                  </a:lnTo>
                  <a:lnTo>
                    <a:pt x="95" y="16"/>
                  </a:lnTo>
                  <a:lnTo>
                    <a:pt x="102" y="24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5"/>
                  </a:lnTo>
                  <a:lnTo>
                    <a:pt x="110" y="67"/>
                  </a:lnTo>
                  <a:lnTo>
                    <a:pt x="106" y="76"/>
                  </a:lnTo>
                  <a:lnTo>
                    <a:pt x="102" y="86"/>
                  </a:lnTo>
                  <a:lnTo>
                    <a:pt x="95" y="95"/>
                  </a:lnTo>
                  <a:lnTo>
                    <a:pt x="90" y="98"/>
                  </a:lnTo>
                  <a:lnTo>
                    <a:pt x="87" y="101"/>
                  </a:lnTo>
                  <a:lnTo>
                    <a:pt x="82" y="104"/>
                  </a:lnTo>
                  <a:lnTo>
                    <a:pt x="77" y="106"/>
                  </a:lnTo>
                  <a:lnTo>
                    <a:pt x="72" y="108"/>
                  </a:lnTo>
                  <a:lnTo>
                    <a:pt x="67" y="109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5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5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121"/>
            <p:cNvSpPr>
              <a:spLocks/>
            </p:cNvSpPr>
            <p:nvPr/>
          </p:nvSpPr>
          <p:spPr bwMode="auto">
            <a:xfrm>
              <a:off x="1363" y="2877"/>
              <a:ext cx="157" cy="251"/>
            </a:xfrm>
            <a:custGeom>
              <a:avLst/>
              <a:gdLst>
                <a:gd name="T0" fmla="*/ 157 w 313"/>
                <a:gd name="T1" fmla="*/ 118 h 501"/>
                <a:gd name="T2" fmla="*/ 155 w 313"/>
                <a:gd name="T3" fmla="*/ 118 h 501"/>
                <a:gd name="T4" fmla="*/ 154 w 313"/>
                <a:gd name="T5" fmla="*/ 118 h 501"/>
                <a:gd name="T6" fmla="*/ 152 w 313"/>
                <a:gd name="T7" fmla="*/ 118 h 501"/>
                <a:gd name="T8" fmla="*/ 151 w 313"/>
                <a:gd name="T9" fmla="*/ 118 h 501"/>
                <a:gd name="T10" fmla="*/ 113 w 313"/>
                <a:gd name="T11" fmla="*/ 27 h 501"/>
                <a:gd name="T12" fmla="*/ 27 w 313"/>
                <a:gd name="T13" fmla="*/ 27 h 501"/>
                <a:gd name="T14" fmla="*/ 62 w 313"/>
                <a:gd name="T15" fmla="*/ 119 h 501"/>
                <a:gd name="T16" fmla="*/ 56 w 313"/>
                <a:gd name="T17" fmla="*/ 119 h 501"/>
                <a:gd name="T18" fmla="*/ 50 w 313"/>
                <a:gd name="T19" fmla="*/ 119 h 501"/>
                <a:gd name="T20" fmla="*/ 45 w 313"/>
                <a:gd name="T21" fmla="*/ 119 h 501"/>
                <a:gd name="T22" fmla="*/ 39 w 313"/>
                <a:gd name="T23" fmla="*/ 119 h 501"/>
                <a:gd name="T24" fmla="*/ 35 w 313"/>
                <a:gd name="T25" fmla="*/ 119 h 501"/>
                <a:gd name="T26" fmla="*/ 31 w 313"/>
                <a:gd name="T27" fmla="*/ 119 h 501"/>
                <a:gd name="T28" fmla="*/ 29 w 313"/>
                <a:gd name="T29" fmla="*/ 119 h 501"/>
                <a:gd name="T30" fmla="*/ 28 w 313"/>
                <a:gd name="T31" fmla="*/ 119 h 501"/>
                <a:gd name="T32" fmla="*/ 28 w 313"/>
                <a:gd name="T33" fmla="*/ 251 h 501"/>
                <a:gd name="T34" fmla="*/ 11 w 313"/>
                <a:gd name="T35" fmla="*/ 251 h 501"/>
                <a:gd name="T36" fmla="*/ 11 w 313"/>
                <a:gd name="T37" fmla="*/ 250 h 501"/>
                <a:gd name="T38" fmla="*/ 0 w 313"/>
                <a:gd name="T39" fmla="*/ 250 h 501"/>
                <a:gd name="T40" fmla="*/ 0 w 313"/>
                <a:gd name="T41" fmla="*/ 138 h 501"/>
                <a:gd name="T42" fmla="*/ 20 w 313"/>
                <a:gd name="T43" fmla="*/ 138 h 501"/>
                <a:gd name="T44" fmla="*/ 20 w 313"/>
                <a:gd name="T45" fmla="*/ 0 h 501"/>
                <a:gd name="T46" fmla="*/ 157 w 313"/>
                <a:gd name="T47" fmla="*/ 0 h 501"/>
                <a:gd name="T48" fmla="*/ 157 w 313"/>
                <a:gd name="T49" fmla="*/ 118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3" h="501">
                  <a:moveTo>
                    <a:pt x="313" y="236"/>
                  </a:moveTo>
                  <a:lnTo>
                    <a:pt x="310" y="236"/>
                  </a:lnTo>
                  <a:lnTo>
                    <a:pt x="308" y="236"/>
                  </a:lnTo>
                  <a:lnTo>
                    <a:pt x="304" y="236"/>
                  </a:lnTo>
                  <a:lnTo>
                    <a:pt x="302" y="236"/>
                  </a:lnTo>
                  <a:lnTo>
                    <a:pt x="226" y="53"/>
                  </a:lnTo>
                  <a:lnTo>
                    <a:pt x="53" y="53"/>
                  </a:lnTo>
                  <a:lnTo>
                    <a:pt x="124" y="237"/>
                  </a:lnTo>
                  <a:lnTo>
                    <a:pt x="112" y="237"/>
                  </a:lnTo>
                  <a:lnTo>
                    <a:pt x="100" y="237"/>
                  </a:lnTo>
                  <a:lnTo>
                    <a:pt x="89" y="237"/>
                  </a:lnTo>
                  <a:lnTo>
                    <a:pt x="78" y="237"/>
                  </a:lnTo>
                  <a:lnTo>
                    <a:pt x="69" y="238"/>
                  </a:lnTo>
                  <a:lnTo>
                    <a:pt x="62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501"/>
                  </a:lnTo>
                  <a:lnTo>
                    <a:pt x="22" y="501"/>
                  </a:lnTo>
                  <a:lnTo>
                    <a:pt x="22" y="500"/>
                  </a:lnTo>
                  <a:lnTo>
                    <a:pt x="0" y="500"/>
                  </a:lnTo>
                  <a:lnTo>
                    <a:pt x="0" y="276"/>
                  </a:lnTo>
                  <a:lnTo>
                    <a:pt x="39" y="276"/>
                  </a:lnTo>
                  <a:lnTo>
                    <a:pt x="39" y="0"/>
                  </a:lnTo>
                  <a:lnTo>
                    <a:pt x="313" y="0"/>
                  </a:lnTo>
                  <a:lnTo>
                    <a:pt x="313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122"/>
            <p:cNvSpPr>
              <a:spLocks/>
            </p:cNvSpPr>
            <p:nvPr/>
          </p:nvSpPr>
          <p:spPr bwMode="auto">
            <a:xfrm>
              <a:off x="1472" y="3203"/>
              <a:ext cx="55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3 h 110"/>
                <a:gd name="T4" fmla="*/ 2 w 110"/>
                <a:gd name="T5" fmla="*/ 17 h 110"/>
                <a:gd name="T6" fmla="*/ 5 w 110"/>
                <a:gd name="T7" fmla="*/ 12 h 110"/>
                <a:gd name="T8" fmla="*/ 9 w 110"/>
                <a:gd name="T9" fmla="*/ 8 h 110"/>
                <a:gd name="T10" fmla="*/ 11 w 110"/>
                <a:gd name="T11" fmla="*/ 6 h 110"/>
                <a:gd name="T12" fmla="*/ 13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3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1 w 110"/>
                <a:gd name="T35" fmla="*/ 4 h 110"/>
                <a:gd name="T36" fmla="*/ 43 w 110"/>
                <a:gd name="T37" fmla="*/ 5 h 110"/>
                <a:gd name="T38" fmla="*/ 45 w 110"/>
                <a:gd name="T39" fmla="*/ 6 h 110"/>
                <a:gd name="T40" fmla="*/ 47 w 110"/>
                <a:gd name="T41" fmla="*/ 8 h 110"/>
                <a:gd name="T42" fmla="*/ 51 w 110"/>
                <a:gd name="T43" fmla="*/ 12 h 110"/>
                <a:gd name="T44" fmla="*/ 53 w 110"/>
                <a:gd name="T45" fmla="*/ 17 h 110"/>
                <a:gd name="T46" fmla="*/ 55 w 110"/>
                <a:gd name="T47" fmla="*/ 23 h 110"/>
                <a:gd name="T48" fmla="*/ 55 w 110"/>
                <a:gd name="T49" fmla="*/ 28 h 110"/>
                <a:gd name="T50" fmla="*/ 55 w 110"/>
                <a:gd name="T51" fmla="*/ 34 h 110"/>
                <a:gd name="T52" fmla="*/ 53 w 110"/>
                <a:gd name="T53" fmla="*/ 38 h 110"/>
                <a:gd name="T54" fmla="*/ 51 w 110"/>
                <a:gd name="T55" fmla="*/ 43 h 110"/>
                <a:gd name="T56" fmla="*/ 47 w 110"/>
                <a:gd name="T57" fmla="*/ 47 h 110"/>
                <a:gd name="T58" fmla="*/ 45 w 110"/>
                <a:gd name="T59" fmla="*/ 49 h 110"/>
                <a:gd name="T60" fmla="*/ 43 w 110"/>
                <a:gd name="T61" fmla="*/ 51 h 110"/>
                <a:gd name="T62" fmla="*/ 41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9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4"/>
                  </a:lnTo>
                  <a:lnTo>
                    <a:pt x="109" y="45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123"/>
            <p:cNvSpPr>
              <a:spLocks/>
            </p:cNvSpPr>
            <p:nvPr/>
          </p:nvSpPr>
          <p:spPr bwMode="auto">
            <a:xfrm>
              <a:off x="1355" y="3016"/>
              <a:ext cx="415" cy="207"/>
            </a:xfrm>
            <a:custGeom>
              <a:avLst/>
              <a:gdLst>
                <a:gd name="T0" fmla="*/ 56 w 830"/>
                <a:gd name="T1" fmla="*/ 167 h 415"/>
                <a:gd name="T2" fmla="*/ 67 w 830"/>
                <a:gd name="T3" fmla="*/ 1 h 415"/>
                <a:gd name="T4" fmla="*/ 90 w 830"/>
                <a:gd name="T5" fmla="*/ 0 h 415"/>
                <a:gd name="T6" fmla="*/ 114 w 830"/>
                <a:gd name="T7" fmla="*/ 0 h 415"/>
                <a:gd name="T8" fmla="*/ 138 w 830"/>
                <a:gd name="T9" fmla="*/ 0 h 415"/>
                <a:gd name="T10" fmla="*/ 159 w 830"/>
                <a:gd name="T11" fmla="*/ 0 h 415"/>
                <a:gd name="T12" fmla="*/ 178 w 830"/>
                <a:gd name="T13" fmla="*/ 0 h 415"/>
                <a:gd name="T14" fmla="*/ 193 w 830"/>
                <a:gd name="T15" fmla="*/ 0 h 415"/>
                <a:gd name="T16" fmla="*/ 202 w 830"/>
                <a:gd name="T17" fmla="*/ 1 h 415"/>
                <a:gd name="T18" fmla="*/ 207 w 830"/>
                <a:gd name="T19" fmla="*/ 2 h 415"/>
                <a:gd name="T20" fmla="*/ 212 w 830"/>
                <a:gd name="T21" fmla="*/ 5 h 415"/>
                <a:gd name="T22" fmla="*/ 217 w 830"/>
                <a:gd name="T23" fmla="*/ 10 h 415"/>
                <a:gd name="T24" fmla="*/ 223 w 830"/>
                <a:gd name="T25" fmla="*/ 16 h 415"/>
                <a:gd name="T26" fmla="*/ 159 w 830"/>
                <a:gd name="T27" fmla="*/ 20 h 415"/>
                <a:gd name="T28" fmla="*/ 357 w 830"/>
                <a:gd name="T29" fmla="*/ 61 h 415"/>
                <a:gd name="T30" fmla="*/ 377 w 830"/>
                <a:gd name="T31" fmla="*/ 129 h 415"/>
                <a:gd name="T32" fmla="*/ 380 w 830"/>
                <a:gd name="T33" fmla="*/ 129 h 415"/>
                <a:gd name="T34" fmla="*/ 388 w 830"/>
                <a:gd name="T35" fmla="*/ 130 h 415"/>
                <a:gd name="T36" fmla="*/ 398 w 830"/>
                <a:gd name="T37" fmla="*/ 134 h 415"/>
                <a:gd name="T38" fmla="*/ 407 w 830"/>
                <a:gd name="T39" fmla="*/ 142 h 415"/>
                <a:gd name="T40" fmla="*/ 409 w 830"/>
                <a:gd name="T41" fmla="*/ 144 h 415"/>
                <a:gd name="T42" fmla="*/ 410 w 830"/>
                <a:gd name="T43" fmla="*/ 146 h 415"/>
                <a:gd name="T44" fmla="*/ 370 w 830"/>
                <a:gd name="T45" fmla="*/ 166 h 415"/>
                <a:gd name="T46" fmla="*/ 415 w 830"/>
                <a:gd name="T47" fmla="*/ 176 h 415"/>
                <a:gd name="T48" fmla="*/ 415 w 830"/>
                <a:gd name="T49" fmla="*/ 198 h 415"/>
                <a:gd name="T50" fmla="*/ 192 w 830"/>
                <a:gd name="T51" fmla="*/ 207 h 415"/>
                <a:gd name="T52" fmla="*/ 186 w 830"/>
                <a:gd name="T53" fmla="*/ 192 h 415"/>
                <a:gd name="T54" fmla="*/ 176 w 830"/>
                <a:gd name="T55" fmla="*/ 179 h 415"/>
                <a:gd name="T56" fmla="*/ 161 w 830"/>
                <a:gd name="T57" fmla="*/ 170 h 415"/>
                <a:gd name="T58" fmla="*/ 145 w 830"/>
                <a:gd name="T59" fmla="*/ 168 h 415"/>
                <a:gd name="T60" fmla="*/ 136 w 830"/>
                <a:gd name="T61" fmla="*/ 168 h 415"/>
                <a:gd name="T62" fmla="*/ 127 w 830"/>
                <a:gd name="T63" fmla="*/ 171 h 415"/>
                <a:gd name="T64" fmla="*/ 119 w 830"/>
                <a:gd name="T65" fmla="*/ 175 h 415"/>
                <a:gd name="T66" fmla="*/ 111 w 830"/>
                <a:gd name="T67" fmla="*/ 181 h 415"/>
                <a:gd name="T68" fmla="*/ 105 w 830"/>
                <a:gd name="T69" fmla="*/ 189 h 415"/>
                <a:gd name="T70" fmla="*/ 100 w 830"/>
                <a:gd name="T71" fmla="*/ 199 h 415"/>
                <a:gd name="T72" fmla="*/ 89 w 830"/>
                <a:gd name="T73" fmla="*/ 183 h 415"/>
                <a:gd name="T74" fmla="*/ 95 w 830"/>
                <a:gd name="T75" fmla="*/ 153 h 415"/>
                <a:gd name="T76" fmla="*/ 107 w 830"/>
                <a:gd name="T77" fmla="*/ 139 h 415"/>
                <a:gd name="T78" fmla="*/ 122 w 830"/>
                <a:gd name="T79" fmla="*/ 134 h 415"/>
                <a:gd name="T80" fmla="*/ 135 w 830"/>
                <a:gd name="T81" fmla="*/ 133 h 415"/>
                <a:gd name="T82" fmla="*/ 144 w 830"/>
                <a:gd name="T83" fmla="*/ 133 h 415"/>
                <a:gd name="T84" fmla="*/ 145 w 830"/>
                <a:gd name="T85" fmla="*/ 133 h 415"/>
                <a:gd name="T86" fmla="*/ 250 w 830"/>
                <a:gd name="T87" fmla="*/ 133 h 415"/>
                <a:gd name="T88" fmla="*/ 146 w 830"/>
                <a:gd name="T89" fmla="*/ 114 h 415"/>
                <a:gd name="T90" fmla="*/ 138 w 830"/>
                <a:gd name="T91" fmla="*/ 113 h 415"/>
                <a:gd name="T92" fmla="*/ 123 w 830"/>
                <a:gd name="T93" fmla="*/ 115 h 415"/>
                <a:gd name="T94" fmla="*/ 106 w 830"/>
                <a:gd name="T95" fmla="*/ 119 h 415"/>
                <a:gd name="T96" fmla="*/ 88 w 830"/>
                <a:gd name="T97" fmla="*/ 128 h 415"/>
                <a:gd name="T98" fmla="*/ 77 w 830"/>
                <a:gd name="T99" fmla="*/ 143 h 415"/>
                <a:gd name="T100" fmla="*/ 72 w 830"/>
                <a:gd name="T101" fmla="*/ 162 h 415"/>
                <a:gd name="T102" fmla="*/ 69 w 830"/>
                <a:gd name="T103" fmla="*/ 182 h 415"/>
                <a:gd name="T104" fmla="*/ 69 w 830"/>
                <a:gd name="T105" fmla="*/ 199 h 415"/>
                <a:gd name="T106" fmla="*/ 29 w 830"/>
                <a:gd name="T107" fmla="*/ 193 h 415"/>
                <a:gd name="T108" fmla="*/ 23 w 830"/>
                <a:gd name="T109" fmla="*/ 184 h 415"/>
                <a:gd name="T110" fmla="*/ 15 w 830"/>
                <a:gd name="T111" fmla="*/ 176 h 415"/>
                <a:gd name="T112" fmla="*/ 5 w 830"/>
                <a:gd name="T113" fmla="*/ 169 h 4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415">
                  <a:moveTo>
                    <a:pt x="0" y="334"/>
                  </a:moveTo>
                  <a:lnTo>
                    <a:pt x="112" y="334"/>
                  </a:lnTo>
                  <a:lnTo>
                    <a:pt x="112" y="2"/>
                  </a:lnTo>
                  <a:lnTo>
                    <a:pt x="134" y="2"/>
                  </a:lnTo>
                  <a:lnTo>
                    <a:pt x="157" y="2"/>
                  </a:lnTo>
                  <a:lnTo>
                    <a:pt x="180" y="0"/>
                  </a:lnTo>
                  <a:lnTo>
                    <a:pt x="204" y="0"/>
                  </a:lnTo>
                  <a:lnTo>
                    <a:pt x="228" y="0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7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5" y="0"/>
                  </a:lnTo>
                  <a:lnTo>
                    <a:pt x="396" y="0"/>
                  </a:lnTo>
                  <a:lnTo>
                    <a:pt x="404" y="2"/>
                  </a:lnTo>
                  <a:lnTo>
                    <a:pt x="409" y="2"/>
                  </a:lnTo>
                  <a:lnTo>
                    <a:pt x="413" y="4"/>
                  </a:lnTo>
                  <a:lnTo>
                    <a:pt x="418" y="6"/>
                  </a:lnTo>
                  <a:lnTo>
                    <a:pt x="423" y="10"/>
                  </a:lnTo>
                  <a:lnTo>
                    <a:pt x="428" y="14"/>
                  </a:lnTo>
                  <a:lnTo>
                    <a:pt x="434" y="20"/>
                  </a:lnTo>
                  <a:lnTo>
                    <a:pt x="440" y="26"/>
                  </a:lnTo>
                  <a:lnTo>
                    <a:pt x="446" y="33"/>
                  </a:lnTo>
                  <a:lnTo>
                    <a:pt x="451" y="40"/>
                  </a:lnTo>
                  <a:lnTo>
                    <a:pt x="318" y="40"/>
                  </a:lnTo>
                  <a:lnTo>
                    <a:pt x="360" y="123"/>
                  </a:lnTo>
                  <a:lnTo>
                    <a:pt x="714" y="123"/>
                  </a:lnTo>
                  <a:lnTo>
                    <a:pt x="734" y="262"/>
                  </a:lnTo>
                  <a:lnTo>
                    <a:pt x="753" y="258"/>
                  </a:lnTo>
                  <a:lnTo>
                    <a:pt x="756" y="258"/>
                  </a:lnTo>
                  <a:lnTo>
                    <a:pt x="760" y="258"/>
                  </a:lnTo>
                  <a:lnTo>
                    <a:pt x="767" y="258"/>
                  </a:lnTo>
                  <a:lnTo>
                    <a:pt x="775" y="260"/>
                  </a:lnTo>
                  <a:lnTo>
                    <a:pt x="786" y="263"/>
                  </a:lnTo>
                  <a:lnTo>
                    <a:pt x="795" y="268"/>
                  </a:lnTo>
                  <a:lnTo>
                    <a:pt x="805" y="275"/>
                  </a:lnTo>
                  <a:lnTo>
                    <a:pt x="814" y="284"/>
                  </a:lnTo>
                  <a:lnTo>
                    <a:pt x="815" y="286"/>
                  </a:lnTo>
                  <a:lnTo>
                    <a:pt x="817" y="288"/>
                  </a:lnTo>
                  <a:lnTo>
                    <a:pt x="818" y="291"/>
                  </a:lnTo>
                  <a:lnTo>
                    <a:pt x="819" y="293"/>
                  </a:lnTo>
                  <a:lnTo>
                    <a:pt x="739" y="293"/>
                  </a:lnTo>
                  <a:lnTo>
                    <a:pt x="739" y="332"/>
                  </a:lnTo>
                  <a:lnTo>
                    <a:pt x="828" y="332"/>
                  </a:lnTo>
                  <a:lnTo>
                    <a:pt x="830" y="353"/>
                  </a:lnTo>
                  <a:lnTo>
                    <a:pt x="830" y="374"/>
                  </a:lnTo>
                  <a:lnTo>
                    <a:pt x="830" y="396"/>
                  </a:lnTo>
                  <a:lnTo>
                    <a:pt x="829" y="415"/>
                  </a:lnTo>
                  <a:lnTo>
                    <a:pt x="384" y="415"/>
                  </a:lnTo>
                  <a:lnTo>
                    <a:pt x="379" y="399"/>
                  </a:lnTo>
                  <a:lnTo>
                    <a:pt x="372" y="384"/>
                  </a:lnTo>
                  <a:lnTo>
                    <a:pt x="363" y="370"/>
                  </a:lnTo>
                  <a:lnTo>
                    <a:pt x="351" y="359"/>
                  </a:lnTo>
                  <a:lnTo>
                    <a:pt x="337" y="349"/>
                  </a:lnTo>
                  <a:lnTo>
                    <a:pt x="322" y="341"/>
                  </a:lnTo>
                  <a:lnTo>
                    <a:pt x="306" y="337"/>
                  </a:lnTo>
                  <a:lnTo>
                    <a:pt x="289" y="336"/>
                  </a:lnTo>
                  <a:lnTo>
                    <a:pt x="280" y="336"/>
                  </a:lnTo>
                  <a:lnTo>
                    <a:pt x="271" y="337"/>
                  </a:lnTo>
                  <a:lnTo>
                    <a:pt x="261" y="339"/>
                  </a:lnTo>
                  <a:lnTo>
                    <a:pt x="253" y="343"/>
                  </a:lnTo>
                  <a:lnTo>
                    <a:pt x="245" y="346"/>
                  </a:lnTo>
                  <a:lnTo>
                    <a:pt x="237" y="351"/>
                  </a:lnTo>
                  <a:lnTo>
                    <a:pt x="229" y="356"/>
                  </a:lnTo>
                  <a:lnTo>
                    <a:pt x="222" y="363"/>
                  </a:lnTo>
                  <a:lnTo>
                    <a:pt x="215" y="371"/>
                  </a:lnTo>
                  <a:lnTo>
                    <a:pt x="210" y="379"/>
                  </a:lnTo>
                  <a:lnTo>
                    <a:pt x="204" y="389"/>
                  </a:lnTo>
                  <a:lnTo>
                    <a:pt x="200" y="398"/>
                  </a:lnTo>
                  <a:lnTo>
                    <a:pt x="176" y="398"/>
                  </a:lnTo>
                  <a:lnTo>
                    <a:pt x="177" y="366"/>
                  </a:lnTo>
                  <a:lnTo>
                    <a:pt x="182" y="333"/>
                  </a:lnTo>
                  <a:lnTo>
                    <a:pt x="189" y="306"/>
                  </a:lnTo>
                  <a:lnTo>
                    <a:pt x="201" y="287"/>
                  </a:lnTo>
                  <a:lnTo>
                    <a:pt x="214" y="279"/>
                  </a:lnTo>
                  <a:lnTo>
                    <a:pt x="229" y="272"/>
                  </a:lnTo>
                  <a:lnTo>
                    <a:pt x="243" y="269"/>
                  </a:lnTo>
                  <a:lnTo>
                    <a:pt x="257" y="267"/>
                  </a:lnTo>
                  <a:lnTo>
                    <a:pt x="269" y="267"/>
                  </a:lnTo>
                  <a:lnTo>
                    <a:pt x="280" y="267"/>
                  </a:lnTo>
                  <a:lnTo>
                    <a:pt x="287" y="267"/>
                  </a:lnTo>
                  <a:lnTo>
                    <a:pt x="289" y="267"/>
                  </a:lnTo>
                  <a:lnTo>
                    <a:pt x="290" y="267"/>
                  </a:lnTo>
                  <a:lnTo>
                    <a:pt x="291" y="267"/>
                  </a:lnTo>
                  <a:lnTo>
                    <a:pt x="500" y="267"/>
                  </a:lnTo>
                  <a:lnTo>
                    <a:pt x="500" y="229"/>
                  </a:lnTo>
                  <a:lnTo>
                    <a:pt x="292" y="229"/>
                  </a:lnTo>
                  <a:lnTo>
                    <a:pt x="287" y="229"/>
                  </a:lnTo>
                  <a:lnTo>
                    <a:pt x="276" y="227"/>
                  </a:lnTo>
                  <a:lnTo>
                    <a:pt x="263" y="229"/>
                  </a:lnTo>
                  <a:lnTo>
                    <a:pt x="246" y="230"/>
                  </a:lnTo>
                  <a:lnTo>
                    <a:pt x="229" y="232"/>
                  </a:lnTo>
                  <a:lnTo>
                    <a:pt x="211" y="238"/>
                  </a:lnTo>
                  <a:lnTo>
                    <a:pt x="193" y="246"/>
                  </a:lnTo>
                  <a:lnTo>
                    <a:pt x="176" y="256"/>
                  </a:lnTo>
                  <a:lnTo>
                    <a:pt x="165" y="269"/>
                  </a:lnTo>
                  <a:lnTo>
                    <a:pt x="154" y="286"/>
                  </a:lnTo>
                  <a:lnTo>
                    <a:pt x="147" y="305"/>
                  </a:lnTo>
                  <a:lnTo>
                    <a:pt x="143" y="324"/>
                  </a:lnTo>
                  <a:lnTo>
                    <a:pt x="139" y="344"/>
                  </a:lnTo>
                  <a:lnTo>
                    <a:pt x="138" y="364"/>
                  </a:lnTo>
                  <a:lnTo>
                    <a:pt x="137" y="382"/>
                  </a:lnTo>
                  <a:lnTo>
                    <a:pt x="137" y="398"/>
                  </a:lnTo>
                  <a:lnTo>
                    <a:pt x="61" y="398"/>
                  </a:lnTo>
                  <a:lnTo>
                    <a:pt x="57" y="387"/>
                  </a:lnTo>
                  <a:lnTo>
                    <a:pt x="52" y="377"/>
                  </a:lnTo>
                  <a:lnTo>
                    <a:pt x="46" y="368"/>
                  </a:lnTo>
                  <a:lnTo>
                    <a:pt x="39" y="359"/>
                  </a:lnTo>
                  <a:lnTo>
                    <a:pt x="30" y="352"/>
                  </a:lnTo>
                  <a:lnTo>
                    <a:pt x="21" y="345"/>
                  </a:lnTo>
                  <a:lnTo>
                    <a:pt x="10" y="339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124"/>
            <p:cNvSpPr>
              <a:spLocks/>
            </p:cNvSpPr>
            <p:nvPr/>
          </p:nvSpPr>
          <p:spPr bwMode="auto">
            <a:xfrm>
              <a:off x="1312" y="3200"/>
              <a:ext cx="56" cy="55"/>
            </a:xfrm>
            <a:custGeom>
              <a:avLst/>
              <a:gdLst>
                <a:gd name="T0" fmla="*/ 28 w 110"/>
                <a:gd name="T1" fmla="*/ 0 h 111"/>
                <a:gd name="T2" fmla="*/ 31 w 110"/>
                <a:gd name="T3" fmla="*/ 0 h 111"/>
                <a:gd name="T4" fmla="*/ 34 w 110"/>
                <a:gd name="T5" fmla="*/ 0 h 111"/>
                <a:gd name="T6" fmla="*/ 36 w 110"/>
                <a:gd name="T7" fmla="*/ 1 h 111"/>
                <a:gd name="T8" fmla="*/ 39 w 110"/>
                <a:gd name="T9" fmla="*/ 2 h 111"/>
                <a:gd name="T10" fmla="*/ 41 w 110"/>
                <a:gd name="T11" fmla="*/ 3 h 111"/>
                <a:gd name="T12" fmla="*/ 44 w 110"/>
                <a:gd name="T13" fmla="*/ 4 h 111"/>
                <a:gd name="T14" fmla="*/ 46 w 110"/>
                <a:gd name="T15" fmla="*/ 6 h 111"/>
                <a:gd name="T16" fmla="*/ 48 w 110"/>
                <a:gd name="T17" fmla="*/ 8 h 111"/>
                <a:gd name="T18" fmla="*/ 51 w 110"/>
                <a:gd name="T19" fmla="*/ 12 h 111"/>
                <a:gd name="T20" fmla="*/ 54 w 110"/>
                <a:gd name="T21" fmla="*/ 16 h 111"/>
                <a:gd name="T22" fmla="*/ 55 w 110"/>
                <a:gd name="T23" fmla="*/ 22 h 111"/>
                <a:gd name="T24" fmla="*/ 56 w 110"/>
                <a:gd name="T25" fmla="*/ 27 h 111"/>
                <a:gd name="T26" fmla="*/ 55 w 110"/>
                <a:gd name="T27" fmla="*/ 33 h 111"/>
                <a:gd name="T28" fmla="*/ 54 w 110"/>
                <a:gd name="T29" fmla="*/ 38 h 111"/>
                <a:gd name="T30" fmla="*/ 51 w 110"/>
                <a:gd name="T31" fmla="*/ 43 h 111"/>
                <a:gd name="T32" fmla="*/ 48 w 110"/>
                <a:gd name="T33" fmla="*/ 47 h 111"/>
                <a:gd name="T34" fmla="*/ 46 w 110"/>
                <a:gd name="T35" fmla="*/ 49 h 111"/>
                <a:gd name="T36" fmla="*/ 44 w 110"/>
                <a:gd name="T37" fmla="*/ 50 h 111"/>
                <a:gd name="T38" fmla="*/ 41 w 110"/>
                <a:gd name="T39" fmla="*/ 52 h 111"/>
                <a:gd name="T40" fmla="*/ 39 w 110"/>
                <a:gd name="T41" fmla="*/ 53 h 111"/>
                <a:gd name="T42" fmla="*/ 36 w 110"/>
                <a:gd name="T43" fmla="*/ 54 h 111"/>
                <a:gd name="T44" fmla="*/ 34 w 110"/>
                <a:gd name="T45" fmla="*/ 54 h 111"/>
                <a:gd name="T46" fmla="*/ 31 w 110"/>
                <a:gd name="T47" fmla="*/ 55 h 111"/>
                <a:gd name="T48" fmla="*/ 28 w 110"/>
                <a:gd name="T49" fmla="*/ 55 h 111"/>
                <a:gd name="T50" fmla="*/ 22 w 110"/>
                <a:gd name="T51" fmla="*/ 54 h 111"/>
                <a:gd name="T52" fmla="*/ 17 w 110"/>
                <a:gd name="T53" fmla="*/ 53 h 111"/>
                <a:gd name="T54" fmla="*/ 12 w 110"/>
                <a:gd name="T55" fmla="*/ 50 h 111"/>
                <a:gd name="T56" fmla="*/ 8 w 110"/>
                <a:gd name="T57" fmla="*/ 47 h 111"/>
                <a:gd name="T58" fmla="*/ 5 w 110"/>
                <a:gd name="T59" fmla="*/ 43 h 111"/>
                <a:gd name="T60" fmla="*/ 2 w 110"/>
                <a:gd name="T61" fmla="*/ 38 h 111"/>
                <a:gd name="T62" fmla="*/ 1 w 110"/>
                <a:gd name="T63" fmla="*/ 33 h 111"/>
                <a:gd name="T64" fmla="*/ 0 w 110"/>
                <a:gd name="T65" fmla="*/ 27 h 111"/>
                <a:gd name="T66" fmla="*/ 1 w 110"/>
                <a:gd name="T67" fmla="*/ 22 h 111"/>
                <a:gd name="T68" fmla="*/ 2 w 110"/>
                <a:gd name="T69" fmla="*/ 16 h 111"/>
                <a:gd name="T70" fmla="*/ 5 w 110"/>
                <a:gd name="T71" fmla="*/ 12 h 111"/>
                <a:gd name="T72" fmla="*/ 8 w 110"/>
                <a:gd name="T73" fmla="*/ 8 h 111"/>
                <a:gd name="T74" fmla="*/ 10 w 110"/>
                <a:gd name="T75" fmla="*/ 6 h 111"/>
                <a:gd name="T76" fmla="*/ 12 w 110"/>
                <a:gd name="T77" fmla="*/ 4 h 111"/>
                <a:gd name="T78" fmla="*/ 14 w 110"/>
                <a:gd name="T79" fmla="*/ 3 h 111"/>
                <a:gd name="T80" fmla="*/ 17 w 110"/>
                <a:gd name="T81" fmla="*/ 2 h 111"/>
                <a:gd name="T82" fmla="*/ 20 w 110"/>
                <a:gd name="T83" fmla="*/ 1 h 111"/>
                <a:gd name="T84" fmla="*/ 22 w 110"/>
                <a:gd name="T85" fmla="*/ 0 h 111"/>
                <a:gd name="T86" fmla="*/ 25 w 110"/>
                <a:gd name="T87" fmla="*/ 0 h 111"/>
                <a:gd name="T88" fmla="*/ 28 w 110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lnTo>
                    <a:pt x="61" y="0"/>
                  </a:lnTo>
                  <a:lnTo>
                    <a:pt x="66" y="1"/>
                  </a:lnTo>
                  <a:lnTo>
                    <a:pt x="71" y="2"/>
                  </a:lnTo>
                  <a:lnTo>
                    <a:pt x="77" y="5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5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4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6" y="109"/>
                  </a:lnTo>
                  <a:lnTo>
                    <a:pt x="61" y="111"/>
                  </a:lnTo>
                  <a:lnTo>
                    <a:pt x="55" y="111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4" y="5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125"/>
            <p:cNvSpPr>
              <a:spLocks/>
            </p:cNvSpPr>
            <p:nvPr/>
          </p:nvSpPr>
          <p:spPr bwMode="auto">
            <a:xfrm>
              <a:off x="659" y="2877"/>
              <a:ext cx="703" cy="251"/>
            </a:xfrm>
            <a:custGeom>
              <a:avLst/>
              <a:gdLst>
                <a:gd name="T0" fmla="*/ 0 w 1407"/>
                <a:gd name="T1" fmla="*/ 0 h 501"/>
                <a:gd name="T2" fmla="*/ 703 w 1407"/>
                <a:gd name="T3" fmla="*/ 0 h 501"/>
                <a:gd name="T4" fmla="*/ 703 w 1407"/>
                <a:gd name="T5" fmla="*/ 118 h 501"/>
                <a:gd name="T6" fmla="*/ 684 w 1407"/>
                <a:gd name="T7" fmla="*/ 118 h 501"/>
                <a:gd name="T8" fmla="*/ 684 w 1407"/>
                <a:gd name="T9" fmla="*/ 250 h 501"/>
                <a:gd name="T10" fmla="*/ 670 w 1407"/>
                <a:gd name="T11" fmla="*/ 250 h 501"/>
                <a:gd name="T12" fmla="*/ 670 w 1407"/>
                <a:gd name="T13" fmla="*/ 14 h 501"/>
                <a:gd name="T14" fmla="*/ 28 w 1407"/>
                <a:gd name="T15" fmla="*/ 14 h 501"/>
                <a:gd name="T16" fmla="*/ 28 w 1407"/>
                <a:gd name="T17" fmla="*/ 34 h 501"/>
                <a:gd name="T18" fmla="*/ 650 w 1407"/>
                <a:gd name="T19" fmla="*/ 34 h 501"/>
                <a:gd name="T20" fmla="*/ 650 w 1407"/>
                <a:gd name="T21" fmla="*/ 250 h 501"/>
                <a:gd name="T22" fmla="*/ 647 w 1407"/>
                <a:gd name="T23" fmla="*/ 250 h 501"/>
                <a:gd name="T24" fmla="*/ 647 w 1407"/>
                <a:gd name="T25" fmla="*/ 251 h 501"/>
                <a:gd name="T26" fmla="*/ 0 w 1407"/>
                <a:gd name="T27" fmla="*/ 251 h 501"/>
                <a:gd name="T28" fmla="*/ 0 w 1407"/>
                <a:gd name="T29" fmla="*/ 0 h 5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7" h="501">
                  <a:moveTo>
                    <a:pt x="0" y="0"/>
                  </a:moveTo>
                  <a:lnTo>
                    <a:pt x="1407" y="0"/>
                  </a:lnTo>
                  <a:lnTo>
                    <a:pt x="1407" y="236"/>
                  </a:lnTo>
                  <a:lnTo>
                    <a:pt x="1369" y="236"/>
                  </a:lnTo>
                  <a:lnTo>
                    <a:pt x="1369" y="500"/>
                  </a:lnTo>
                  <a:lnTo>
                    <a:pt x="1341" y="500"/>
                  </a:lnTo>
                  <a:lnTo>
                    <a:pt x="1341" y="28"/>
                  </a:lnTo>
                  <a:lnTo>
                    <a:pt x="56" y="28"/>
                  </a:lnTo>
                  <a:lnTo>
                    <a:pt x="56" y="67"/>
                  </a:lnTo>
                  <a:lnTo>
                    <a:pt x="1301" y="67"/>
                  </a:lnTo>
                  <a:lnTo>
                    <a:pt x="1301" y="500"/>
                  </a:lnTo>
                  <a:lnTo>
                    <a:pt x="1294" y="500"/>
                  </a:lnTo>
                  <a:lnTo>
                    <a:pt x="1294" y="501"/>
                  </a:lnTo>
                  <a:lnTo>
                    <a:pt x="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126"/>
            <p:cNvSpPr>
              <a:spLocks/>
            </p:cNvSpPr>
            <p:nvPr/>
          </p:nvSpPr>
          <p:spPr bwMode="auto">
            <a:xfrm>
              <a:off x="812" y="3199"/>
              <a:ext cx="55" cy="55"/>
            </a:xfrm>
            <a:custGeom>
              <a:avLst/>
              <a:gdLst>
                <a:gd name="T0" fmla="*/ 0 w 109"/>
                <a:gd name="T1" fmla="*/ 28 h 110"/>
                <a:gd name="T2" fmla="*/ 1 w 109"/>
                <a:gd name="T3" fmla="*/ 22 h 110"/>
                <a:gd name="T4" fmla="*/ 2 w 109"/>
                <a:gd name="T5" fmla="*/ 17 h 110"/>
                <a:gd name="T6" fmla="*/ 5 w 109"/>
                <a:gd name="T7" fmla="*/ 12 h 110"/>
                <a:gd name="T8" fmla="*/ 8 w 109"/>
                <a:gd name="T9" fmla="*/ 8 h 110"/>
                <a:gd name="T10" fmla="*/ 10 w 109"/>
                <a:gd name="T11" fmla="*/ 6 h 110"/>
                <a:gd name="T12" fmla="*/ 12 w 109"/>
                <a:gd name="T13" fmla="*/ 5 h 110"/>
                <a:gd name="T14" fmla="*/ 14 w 109"/>
                <a:gd name="T15" fmla="*/ 4 h 110"/>
                <a:gd name="T16" fmla="*/ 17 w 109"/>
                <a:gd name="T17" fmla="*/ 2 h 110"/>
                <a:gd name="T18" fmla="*/ 20 w 109"/>
                <a:gd name="T19" fmla="*/ 1 h 110"/>
                <a:gd name="T20" fmla="*/ 22 w 109"/>
                <a:gd name="T21" fmla="*/ 1 h 110"/>
                <a:gd name="T22" fmla="*/ 25 w 109"/>
                <a:gd name="T23" fmla="*/ 0 h 110"/>
                <a:gd name="T24" fmla="*/ 27 w 109"/>
                <a:gd name="T25" fmla="*/ 0 h 110"/>
                <a:gd name="T26" fmla="*/ 30 w 109"/>
                <a:gd name="T27" fmla="*/ 0 h 110"/>
                <a:gd name="T28" fmla="*/ 33 w 109"/>
                <a:gd name="T29" fmla="*/ 1 h 110"/>
                <a:gd name="T30" fmla="*/ 35 w 109"/>
                <a:gd name="T31" fmla="*/ 1 h 110"/>
                <a:gd name="T32" fmla="*/ 38 w 109"/>
                <a:gd name="T33" fmla="*/ 2 h 110"/>
                <a:gd name="T34" fmla="*/ 40 w 109"/>
                <a:gd name="T35" fmla="*/ 4 h 110"/>
                <a:gd name="T36" fmla="*/ 43 w 109"/>
                <a:gd name="T37" fmla="*/ 5 h 110"/>
                <a:gd name="T38" fmla="*/ 44 w 109"/>
                <a:gd name="T39" fmla="*/ 6 h 110"/>
                <a:gd name="T40" fmla="*/ 47 w 109"/>
                <a:gd name="T41" fmla="*/ 8 h 110"/>
                <a:gd name="T42" fmla="*/ 50 w 109"/>
                <a:gd name="T43" fmla="*/ 12 h 110"/>
                <a:gd name="T44" fmla="*/ 52 w 109"/>
                <a:gd name="T45" fmla="*/ 17 h 110"/>
                <a:gd name="T46" fmla="*/ 54 w 109"/>
                <a:gd name="T47" fmla="*/ 22 h 110"/>
                <a:gd name="T48" fmla="*/ 55 w 109"/>
                <a:gd name="T49" fmla="*/ 28 h 110"/>
                <a:gd name="T50" fmla="*/ 54 w 109"/>
                <a:gd name="T51" fmla="*/ 34 h 110"/>
                <a:gd name="T52" fmla="*/ 52 w 109"/>
                <a:gd name="T53" fmla="*/ 38 h 110"/>
                <a:gd name="T54" fmla="*/ 50 w 109"/>
                <a:gd name="T55" fmla="*/ 43 h 110"/>
                <a:gd name="T56" fmla="*/ 47 w 109"/>
                <a:gd name="T57" fmla="*/ 47 h 110"/>
                <a:gd name="T58" fmla="*/ 44 w 109"/>
                <a:gd name="T59" fmla="*/ 49 h 110"/>
                <a:gd name="T60" fmla="*/ 43 w 109"/>
                <a:gd name="T61" fmla="*/ 51 h 110"/>
                <a:gd name="T62" fmla="*/ 40 w 109"/>
                <a:gd name="T63" fmla="*/ 52 h 110"/>
                <a:gd name="T64" fmla="*/ 38 w 109"/>
                <a:gd name="T65" fmla="*/ 53 h 110"/>
                <a:gd name="T66" fmla="*/ 35 w 109"/>
                <a:gd name="T67" fmla="*/ 54 h 110"/>
                <a:gd name="T68" fmla="*/ 33 w 109"/>
                <a:gd name="T69" fmla="*/ 55 h 110"/>
                <a:gd name="T70" fmla="*/ 30 w 109"/>
                <a:gd name="T71" fmla="*/ 55 h 110"/>
                <a:gd name="T72" fmla="*/ 27 w 109"/>
                <a:gd name="T73" fmla="*/ 55 h 110"/>
                <a:gd name="T74" fmla="*/ 22 w 109"/>
                <a:gd name="T75" fmla="*/ 55 h 110"/>
                <a:gd name="T76" fmla="*/ 17 w 109"/>
                <a:gd name="T77" fmla="*/ 53 h 110"/>
                <a:gd name="T78" fmla="*/ 12 w 109"/>
                <a:gd name="T79" fmla="*/ 51 h 110"/>
                <a:gd name="T80" fmla="*/ 8 w 109"/>
                <a:gd name="T81" fmla="*/ 47 h 110"/>
                <a:gd name="T82" fmla="*/ 5 w 109"/>
                <a:gd name="T83" fmla="*/ 43 h 110"/>
                <a:gd name="T84" fmla="*/ 2 w 109"/>
                <a:gd name="T85" fmla="*/ 38 h 110"/>
                <a:gd name="T86" fmla="*/ 1 w 109"/>
                <a:gd name="T87" fmla="*/ 34 h 110"/>
                <a:gd name="T88" fmla="*/ 0 w 109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1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6" y="4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4" y="33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7"/>
                  </a:lnTo>
                  <a:lnTo>
                    <a:pt x="104" y="76"/>
                  </a:lnTo>
                  <a:lnTo>
                    <a:pt x="100" y="86"/>
                  </a:lnTo>
                  <a:lnTo>
                    <a:pt x="93" y="94"/>
                  </a:lnTo>
                  <a:lnTo>
                    <a:pt x="88" y="98"/>
                  </a:lnTo>
                  <a:lnTo>
                    <a:pt x="85" y="101"/>
                  </a:lnTo>
                  <a:lnTo>
                    <a:pt x="80" y="103"/>
                  </a:lnTo>
                  <a:lnTo>
                    <a:pt x="76" y="106"/>
                  </a:lnTo>
                  <a:lnTo>
                    <a:pt x="70" y="108"/>
                  </a:lnTo>
                  <a:lnTo>
                    <a:pt x="65" y="109"/>
                  </a:lnTo>
                  <a:lnTo>
                    <a:pt x="59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127"/>
            <p:cNvSpPr>
              <a:spLocks/>
            </p:cNvSpPr>
            <p:nvPr/>
          </p:nvSpPr>
          <p:spPr bwMode="auto">
            <a:xfrm>
              <a:off x="706" y="3199"/>
              <a:ext cx="56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2 h 110"/>
                <a:gd name="T4" fmla="*/ 2 w 110"/>
                <a:gd name="T5" fmla="*/ 17 h 110"/>
                <a:gd name="T6" fmla="*/ 5 w 110"/>
                <a:gd name="T7" fmla="*/ 12 h 110"/>
                <a:gd name="T8" fmla="*/ 8 w 110"/>
                <a:gd name="T9" fmla="*/ 8 h 110"/>
                <a:gd name="T10" fmla="*/ 11 w 110"/>
                <a:gd name="T11" fmla="*/ 6 h 110"/>
                <a:gd name="T12" fmla="*/ 12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2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2 w 110"/>
                <a:gd name="T35" fmla="*/ 4 h 110"/>
                <a:gd name="T36" fmla="*/ 44 w 110"/>
                <a:gd name="T37" fmla="*/ 5 h 110"/>
                <a:gd name="T38" fmla="*/ 46 w 110"/>
                <a:gd name="T39" fmla="*/ 6 h 110"/>
                <a:gd name="T40" fmla="*/ 48 w 110"/>
                <a:gd name="T41" fmla="*/ 8 h 110"/>
                <a:gd name="T42" fmla="*/ 51 w 110"/>
                <a:gd name="T43" fmla="*/ 12 h 110"/>
                <a:gd name="T44" fmla="*/ 54 w 110"/>
                <a:gd name="T45" fmla="*/ 17 h 110"/>
                <a:gd name="T46" fmla="*/ 55 w 110"/>
                <a:gd name="T47" fmla="*/ 22 h 110"/>
                <a:gd name="T48" fmla="*/ 56 w 110"/>
                <a:gd name="T49" fmla="*/ 28 h 110"/>
                <a:gd name="T50" fmla="*/ 55 w 110"/>
                <a:gd name="T51" fmla="*/ 34 h 110"/>
                <a:gd name="T52" fmla="*/ 54 w 110"/>
                <a:gd name="T53" fmla="*/ 38 h 110"/>
                <a:gd name="T54" fmla="*/ 51 w 110"/>
                <a:gd name="T55" fmla="*/ 43 h 110"/>
                <a:gd name="T56" fmla="*/ 48 w 110"/>
                <a:gd name="T57" fmla="*/ 47 h 110"/>
                <a:gd name="T58" fmla="*/ 46 w 110"/>
                <a:gd name="T59" fmla="*/ 49 h 110"/>
                <a:gd name="T60" fmla="*/ 44 w 110"/>
                <a:gd name="T61" fmla="*/ 51 h 110"/>
                <a:gd name="T62" fmla="*/ 42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8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128"/>
            <p:cNvSpPr>
              <a:spLocks/>
            </p:cNvSpPr>
            <p:nvPr/>
          </p:nvSpPr>
          <p:spPr bwMode="auto">
            <a:xfrm>
              <a:off x="1438" y="3035"/>
              <a:ext cx="79" cy="43"/>
            </a:xfrm>
            <a:custGeom>
              <a:avLst/>
              <a:gdLst>
                <a:gd name="T0" fmla="*/ 61 w 158"/>
                <a:gd name="T1" fmla="*/ 0 h 86"/>
                <a:gd name="T2" fmla="*/ 79 w 158"/>
                <a:gd name="T3" fmla="*/ 43 h 86"/>
                <a:gd name="T4" fmla="*/ 0 w 158"/>
                <a:gd name="T5" fmla="*/ 43 h 86"/>
                <a:gd name="T6" fmla="*/ 0 w 158"/>
                <a:gd name="T7" fmla="*/ 0 h 86"/>
                <a:gd name="T8" fmla="*/ 61 w 158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86">
                  <a:moveTo>
                    <a:pt x="122" y="0"/>
                  </a:moveTo>
                  <a:lnTo>
                    <a:pt x="158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Rectangle 129"/>
            <p:cNvSpPr>
              <a:spLocks noChangeArrowheads="1"/>
            </p:cNvSpPr>
            <p:nvPr/>
          </p:nvSpPr>
          <p:spPr bwMode="auto">
            <a:xfrm>
              <a:off x="1573" y="3162"/>
              <a:ext cx="61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Rectangle 130"/>
            <p:cNvSpPr>
              <a:spLocks noChangeArrowheads="1"/>
            </p:cNvSpPr>
            <p:nvPr/>
          </p:nvSpPr>
          <p:spPr bwMode="auto">
            <a:xfrm>
              <a:off x="1652" y="3090"/>
              <a:ext cx="5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6" name="Group 131"/>
          <p:cNvGrpSpPr>
            <a:grpSpLocks/>
          </p:cNvGrpSpPr>
          <p:nvPr/>
        </p:nvGrpSpPr>
        <p:grpSpPr bwMode="auto">
          <a:xfrm>
            <a:off x="6429375" y="3524250"/>
            <a:ext cx="1119188" cy="452438"/>
            <a:chOff x="639" y="2812"/>
            <a:chExt cx="1151" cy="466"/>
          </a:xfrm>
        </p:grpSpPr>
        <p:sp>
          <p:nvSpPr>
            <p:cNvPr id="28711" name="Freeform 132"/>
            <p:cNvSpPr>
              <a:spLocks/>
            </p:cNvSpPr>
            <p:nvPr/>
          </p:nvSpPr>
          <p:spPr bwMode="auto">
            <a:xfrm>
              <a:off x="639" y="2812"/>
              <a:ext cx="1151" cy="466"/>
            </a:xfrm>
            <a:custGeom>
              <a:avLst/>
              <a:gdLst>
                <a:gd name="T0" fmla="*/ 680 w 2303"/>
                <a:gd name="T1" fmla="*/ 373 h 933"/>
                <a:gd name="T2" fmla="*/ 671 w 2303"/>
                <a:gd name="T3" fmla="*/ 379 h 933"/>
                <a:gd name="T4" fmla="*/ 656 w 2303"/>
                <a:gd name="T5" fmla="*/ 397 h 933"/>
                <a:gd name="T6" fmla="*/ 656 w 2303"/>
                <a:gd name="T7" fmla="*/ 434 h 933"/>
                <a:gd name="T8" fmla="*/ 674 w 2303"/>
                <a:gd name="T9" fmla="*/ 455 h 933"/>
                <a:gd name="T10" fmla="*/ 692 w 2303"/>
                <a:gd name="T11" fmla="*/ 462 h 933"/>
                <a:gd name="T12" fmla="*/ 710 w 2303"/>
                <a:gd name="T13" fmla="*/ 462 h 933"/>
                <a:gd name="T14" fmla="*/ 727 w 2303"/>
                <a:gd name="T15" fmla="*/ 455 h 933"/>
                <a:gd name="T16" fmla="*/ 743 w 2303"/>
                <a:gd name="T17" fmla="*/ 437 h 933"/>
                <a:gd name="T18" fmla="*/ 763 w 2303"/>
                <a:gd name="T19" fmla="*/ 423 h 933"/>
                <a:gd name="T20" fmla="*/ 815 w 2303"/>
                <a:gd name="T21" fmla="*/ 431 h 933"/>
                <a:gd name="T22" fmla="*/ 830 w 2303"/>
                <a:gd name="T23" fmla="*/ 455 h 933"/>
                <a:gd name="T24" fmla="*/ 846 w 2303"/>
                <a:gd name="T25" fmla="*/ 464 h 933"/>
                <a:gd name="T26" fmla="*/ 865 w 2303"/>
                <a:gd name="T27" fmla="*/ 466 h 933"/>
                <a:gd name="T28" fmla="*/ 883 w 2303"/>
                <a:gd name="T29" fmla="*/ 460 h 933"/>
                <a:gd name="T30" fmla="*/ 898 w 2303"/>
                <a:gd name="T31" fmla="*/ 447 h 933"/>
                <a:gd name="T32" fmla="*/ 976 w 2303"/>
                <a:gd name="T33" fmla="*/ 430 h 933"/>
                <a:gd name="T34" fmla="*/ 994 w 2303"/>
                <a:gd name="T35" fmla="*/ 451 h 933"/>
                <a:gd name="T36" fmla="*/ 1020 w 2303"/>
                <a:gd name="T37" fmla="*/ 459 h 933"/>
                <a:gd name="T38" fmla="*/ 1046 w 2303"/>
                <a:gd name="T39" fmla="*/ 451 h 933"/>
                <a:gd name="T40" fmla="*/ 1063 w 2303"/>
                <a:gd name="T41" fmla="*/ 430 h 933"/>
                <a:gd name="T42" fmla="*/ 1151 w 2303"/>
                <a:gd name="T43" fmla="*/ 408 h 933"/>
                <a:gd name="T44" fmla="*/ 1148 w 2303"/>
                <a:gd name="T45" fmla="*/ 356 h 933"/>
                <a:gd name="T46" fmla="*/ 1129 w 2303"/>
                <a:gd name="T47" fmla="*/ 324 h 933"/>
                <a:gd name="T48" fmla="*/ 1109 w 2303"/>
                <a:gd name="T49" fmla="*/ 315 h 933"/>
                <a:gd name="T50" fmla="*/ 983 w 2303"/>
                <a:gd name="T51" fmla="*/ 248 h 933"/>
                <a:gd name="T52" fmla="*/ 962 w 2303"/>
                <a:gd name="T53" fmla="*/ 216 h 933"/>
                <a:gd name="T54" fmla="*/ 931 w 2303"/>
                <a:gd name="T55" fmla="*/ 187 h 933"/>
                <a:gd name="T56" fmla="*/ 928 w 2303"/>
                <a:gd name="T57" fmla="*/ 15 h 933"/>
                <a:gd name="T58" fmla="*/ 912 w 2303"/>
                <a:gd name="T59" fmla="*/ 0 h 933"/>
                <a:gd name="T60" fmla="*/ 909 w 2303"/>
                <a:gd name="T61" fmla="*/ 20 h 933"/>
                <a:gd name="T62" fmla="*/ 910 w 2303"/>
                <a:gd name="T63" fmla="*/ 26 h 933"/>
                <a:gd name="T64" fmla="*/ 910 w 2303"/>
                <a:gd name="T65" fmla="*/ 35 h 933"/>
                <a:gd name="T66" fmla="*/ 903 w 2303"/>
                <a:gd name="T67" fmla="*/ 184 h 933"/>
                <a:gd name="T68" fmla="*/ 743 w 2303"/>
                <a:gd name="T69" fmla="*/ 36 h 933"/>
                <a:gd name="T70" fmla="*/ 736 w 2303"/>
                <a:gd name="T71" fmla="*/ 7 h 933"/>
                <a:gd name="T72" fmla="*/ 720 w 2303"/>
                <a:gd name="T73" fmla="*/ 0 h 933"/>
                <a:gd name="T74" fmla="*/ 721 w 2303"/>
                <a:gd name="T75" fmla="*/ 20 h 933"/>
                <a:gd name="T76" fmla="*/ 723 w 2303"/>
                <a:gd name="T77" fmla="*/ 30 h 933"/>
                <a:gd name="T78" fmla="*/ 723 w 2303"/>
                <a:gd name="T79" fmla="*/ 45 h 933"/>
                <a:gd name="T80" fmla="*/ 621 w 2303"/>
                <a:gd name="T81" fmla="*/ 350 h 933"/>
                <a:gd name="T82" fmla="*/ 561 w 2303"/>
                <a:gd name="T83" fmla="*/ 370 h 933"/>
                <a:gd name="T84" fmla="*/ 577 w 2303"/>
                <a:gd name="T85" fmla="*/ 374 h 933"/>
                <a:gd name="T86" fmla="*/ 569 w 2303"/>
                <a:gd name="T87" fmla="*/ 380 h 933"/>
                <a:gd name="T88" fmla="*/ 554 w 2303"/>
                <a:gd name="T89" fmla="*/ 406 h 933"/>
                <a:gd name="T90" fmla="*/ 561 w 2303"/>
                <a:gd name="T91" fmla="*/ 442 h 933"/>
                <a:gd name="T92" fmla="*/ 578 w 2303"/>
                <a:gd name="T93" fmla="*/ 457 h 933"/>
                <a:gd name="T94" fmla="*/ 596 w 2303"/>
                <a:gd name="T95" fmla="*/ 463 h 933"/>
                <a:gd name="T96" fmla="*/ 614 w 2303"/>
                <a:gd name="T97" fmla="*/ 461 h 933"/>
                <a:gd name="T98" fmla="*/ 630 w 2303"/>
                <a:gd name="T99" fmla="*/ 452 h 933"/>
                <a:gd name="T100" fmla="*/ 647 w 2303"/>
                <a:gd name="T101" fmla="*/ 425 h 933"/>
                <a:gd name="T102" fmla="*/ 643 w 2303"/>
                <a:gd name="T103" fmla="*/ 394 h 933"/>
                <a:gd name="T104" fmla="*/ 623 w 2303"/>
                <a:gd name="T105" fmla="*/ 373 h 933"/>
                <a:gd name="T106" fmla="*/ 641 w 2303"/>
                <a:gd name="T107" fmla="*/ 350 h 933"/>
                <a:gd name="T108" fmla="*/ 704 w 2303"/>
                <a:gd name="T109" fmla="*/ 335 h 933"/>
                <a:gd name="T110" fmla="*/ 656 w 2303"/>
                <a:gd name="T111" fmla="*/ 350 h 9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3" h="933">
                  <a:moveTo>
                    <a:pt x="1298" y="741"/>
                  </a:moveTo>
                  <a:lnTo>
                    <a:pt x="1371" y="741"/>
                  </a:lnTo>
                  <a:lnTo>
                    <a:pt x="1366" y="744"/>
                  </a:lnTo>
                  <a:lnTo>
                    <a:pt x="1360" y="746"/>
                  </a:lnTo>
                  <a:lnTo>
                    <a:pt x="1356" y="748"/>
                  </a:lnTo>
                  <a:lnTo>
                    <a:pt x="1351" y="751"/>
                  </a:lnTo>
                  <a:lnTo>
                    <a:pt x="1347" y="754"/>
                  </a:lnTo>
                  <a:lnTo>
                    <a:pt x="1342" y="758"/>
                  </a:lnTo>
                  <a:lnTo>
                    <a:pt x="1337" y="761"/>
                  </a:lnTo>
                  <a:lnTo>
                    <a:pt x="1334" y="765"/>
                  </a:lnTo>
                  <a:lnTo>
                    <a:pt x="1322" y="778"/>
                  </a:lnTo>
                  <a:lnTo>
                    <a:pt x="1313" y="794"/>
                  </a:lnTo>
                  <a:lnTo>
                    <a:pt x="1309" y="813"/>
                  </a:lnTo>
                  <a:lnTo>
                    <a:pt x="1306" y="831"/>
                  </a:lnTo>
                  <a:lnTo>
                    <a:pt x="1309" y="850"/>
                  </a:lnTo>
                  <a:lnTo>
                    <a:pt x="1313" y="868"/>
                  </a:lnTo>
                  <a:lnTo>
                    <a:pt x="1322" y="884"/>
                  </a:lnTo>
                  <a:lnTo>
                    <a:pt x="1334" y="899"/>
                  </a:lnTo>
                  <a:lnTo>
                    <a:pt x="1341" y="905"/>
                  </a:lnTo>
                  <a:lnTo>
                    <a:pt x="1349" y="911"/>
                  </a:lnTo>
                  <a:lnTo>
                    <a:pt x="1357" y="915"/>
                  </a:lnTo>
                  <a:lnTo>
                    <a:pt x="1365" y="920"/>
                  </a:lnTo>
                  <a:lnTo>
                    <a:pt x="1374" y="922"/>
                  </a:lnTo>
                  <a:lnTo>
                    <a:pt x="1384" y="925"/>
                  </a:lnTo>
                  <a:lnTo>
                    <a:pt x="1393" y="927"/>
                  </a:lnTo>
                  <a:lnTo>
                    <a:pt x="1402" y="927"/>
                  </a:lnTo>
                  <a:lnTo>
                    <a:pt x="1411" y="927"/>
                  </a:lnTo>
                  <a:lnTo>
                    <a:pt x="1420" y="925"/>
                  </a:lnTo>
                  <a:lnTo>
                    <a:pt x="1430" y="922"/>
                  </a:lnTo>
                  <a:lnTo>
                    <a:pt x="1439" y="920"/>
                  </a:lnTo>
                  <a:lnTo>
                    <a:pt x="1447" y="915"/>
                  </a:lnTo>
                  <a:lnTo>
                    <a:pt x="1455" y="911"/>
                  </a:lnTo>
                  <a:lnTo>
                    <a:pt x="1462" y="905"/>
                  </a:lnTo>
                  <a:lnTo>
                    <a:pt x="1469" y="899"/>
                  </a:lnTo>
                  <a:lnTo>
                    <a:pt x="1479" y="888"/>
                  </a:lnTo>
                  <a:lnTo>
                    <a:pt x="1487" y="874"/>
                  </a:lnTo>
                  <a:lnTo>
                    <a:pt x="1493" y="860"/>
                  </a:lnTo>
                  <a:lnTo>
                    <a:pt x="1496" y="845"/>
                  </a:lnTo>
                  <a:lnTo>
                    <a:pt x="1526" y="845"/>
                  </a:lnTo>
                  <a:lnTo>
                    <a:pt x="1526" y="846"/>
                  </a:lnTo>
                  <a:lnTo>
                    <a:pt x="1610" y="846"/>
                  </a:lnTo>
                  <a:lnTo>
                    <a:pt x="1610" y="845"/>
                  </a:lnTo>
                  <a:lnTo>
                    <a:pt x="1627" y="845"/>
                  </a:lnTo>
                  <a:lnTo>
                    <a:pt x="1630" y="862"/>
                  </a:lnTo>
                  <a:lnTo>
                    <a:pt x="1636" y="877"/>
                  </a:lnTo>
                  <a:lnTo>
                    <a:pt x="1644" y="892"/>
                  </a:lnTo>
                  <a:lnTo>
                    <a:pt x="1654" y="905"/>
                  </a:lnTo>
                  <a:lnTo>
                    <a:pt x="1661" y="911"/>
                  </a:lnTo>
                  <a:lnTo>
                    <a:pt x="1669" y="917"/>
                  </a:lnTo>
                  <a:lnTo>
                    <a:pt x="1677" y="921"/>
                  </a:lnTo>
                  <a:lnTo>
                    <a:pt x="1685" y="926"/>
                  </a:lnTo>
                  <a:lnTo>
                    <a:pt x="1693" y="928"/>
                  </a:lnTo>
                  <a:lnTo>
                    <a:pt x="1703" y="930"/>
                  </a:lnTo>
                  <a:lnTo>
                    <a:pt x="1712" y="933"/>
                  </a:lnTo>
                  <a:lnTo>
                    <a:pt x="1721" y="933"/>
                  </a:lnTo>
                  <a:lnTo>
                    <a:pt x="1730" y="933"/>
                  </a:lnTo>
                  <a:lnTo>
                    <a:pt x="1741" y="930"/>
                  </a:lnTo>
                  <a:lnTo>
                    <a:pt x="1750" y="928"/>
                  </a:lnTo>
                  <a:lnTo>
                    <a:pt x="1758" y="926"/>
                  </a:lnTo>
                  <a:lnTo>
                    <a:pt x="1766" y="921"/>
                  </a:lnTo>
                  <a:lnTo>
                    <a:pt x="1774" y="917"/>
                  </a:lnTo>
                  <a:lnTo>
                    <a:pt x="1782" y="911"/>
                  </a:lnTo>
                  <a:lnTo>
                    <a:pt x="1789" y="905"/>
                  </a:lnTo>
                  <a:lnTo>
                    <a:pt x="1797" y="895"/>
                  </a:lnTo>
                  <a:lnTo>
                    <a:pt x="1804" y="884"/>
                  </a:lnTo>
                  <a:lnTo>
                    <a:pt x="1810" y="873"/>
                  </a:lnTo>
                  <a:lnTo>
                    <a:pt x="1813" y="861"/>
                  </a:lnTo>
                  <a:lnTo>
                    <a:pt x="1953" y="861"/>
                  </a:lnTo>
                  <a:lnTo>
                    <a:pt x="1959" y="874"/>
                  </a:lnTo>
                  <a:lnTo>
                    <a:pt x="1968" y="884"/>
                  </a:lnTo>
                  <a:lnTo>
                    <a:pt x="1977" y="895"/>
                  </a:lnTo>
                  <a:lnTo>
                    <a:pt x="1988" y="903"/>
                  </a:lnTo>
                  <a:lnTo>
                    <a:pt x="2000" y="910"/>
                  </a:lnTo>
                  <a:lnTo>
                    <a:pt x="2012" y="914"/>
                  </a:lnTo>
                  <a:lnTo>
                    <a:pt x="2026" y="918"/>
                  </a:lnTo>
                  <a:lnTo>
                    <a:pt x="2040" y="919"/>
                  </a:lnTo>
                  <a:lnTo>
                    <a:pt x="2054" y="918"/>
                  </a:lnTo>
                  <a:lnTo>
                    <a:pt x="2068" y="914"/>
                  </a:lnTo>
                  <a:lnTo>
                    <a:pt x="2080" y="910"/>
                  </a:lnTo>
                  <a:lnTo>
                    <a:pt x="2092" y="903"/>
                  </a:lnTo>
                  <a:lnTo>
                    <a:pt x="2102" y="895"/>
                  </a:lnTo>
                  <a:lnTo>
                    <a:pt x="2112" y="884"/>
                  </a:lnTo>
                  <a:lnTo>
                    <a:pt x="2120" y="874"/>
                  </a:lnTo>
                  <a:lnTo>
                    <a:pt x="2127" y="861"/>
                  </a:lnTo>
                  <a:lnTo>
                    <a:pt x="2298" y="861"/>
                  </a:lnTo>
                  <a:lnTo>
                    <a:pt x="2300" y="844"/>
                  </a:lnTo>
                  <a:lnTo>
                    <a:pt x="2302" y="835"/>
                  </a:lnTo>
                  <a:lnTo>
                    <a:pt x="2303" y="816"/>
                  </a:lnTo>
                  <a:lnTo>
                    <a:pt x="2303" y="793"/>
                  </a:lnTo>
                  <a:lnTo>
                    <a:pt x="2303" y="767"/>
                  </a:lnTo>
                  <a:lnTo>
                    <a:pt x="2300" y="739"/>
                  </a:lnTo>
                  <a:lnTo>
                    <a:pt x="2296" y="712"/>
                  </a:lnTo>
                  <a:lnTo>
                    <a:pt x="2289" y="686"/>
                  </a:lnTo>
                  <a:lnTo>
                    <a:pt x="2277" y="667"/>
                  </a:lnTo>
                  <a:lnTo>
                    <a:pt x="2268" y="656"/>
                  </a:lnTo>
                  <a:lnTo>
                    <a:pt x="2258" y="648"/>
                  </a:lnTo>
                  <a:lnTo>
                    <a:pt x="2247" y="641"/>
                  </a:lnTo>
                  <a:lnTo>
                    <a:pt x="2237" y="637"/>
                  </a:lnTo>
                  <a:lnTo>
                    <a:pt x="2228" y="632"/>
                  </a:lnTo>
                  <a:lnTo>
                    <a:pt x="2218" y="630"/>
                  </a:lnTo>
                  <a:lnTo>
                    <a:pt x="2208" y="629"/>
                  </a:lnTo>
                  <a:lnTo>
                    <a:pt x="2200" y="627"/>
                  </a:lnTo>
                  <a:lnTo>
                    <a:pt x="2182" y="495"/>
                  </a:lnTo>
                  <a:lnTo>
                    <a:pt x="1966" y="496"/>
                  </a:lnTo>
                  <a:lnTo>
                    <a:pt x="1958" y="483"/>
                  </a:lnTo>
                  <a:lnTo>
                    <a:pt x="1949" y="467"/>
                  </a:lnTo>
                  <a:lnTo>
                    <a:pt x="1936" y="450"/>
                  </a:lnTo>
                  <a:lnTo>
                    <a:pt x="1924" y="432"/>
                  </a:lnTo>
                  <a:lnTo>
                    <a:pt x="1909" y="414"/>
                  </a:lnTo>
                  <a:lnTo>
                    <a:pt x="1894" y="397"/>
                  </a:lnTo>
                  <a:lnTo>
                    <a:pt x="1878" y="384"/>
                  </a:lnTo>
                  <a:lnTo>
                    <a:pt x="1862" y="374"/>
                  </a:lnTo>
                  <a:lnTo>
                    <a:pt x="1862" y="72"/>
                  </a:lnTo>
                  <a:lnTo>
                    <a:pt x="1863" y="62"/>
                  </a:lnTo>
                  <a:lnTo>
                    <a:pt x="1862" y="47"/>
                  </a:lnTo>
                  <a:lnTo>
                    <a:pt x="1857" y="31"/>
                  </a:lnTo>
                  <a:lnTo>
                    <a:pt x="1848" y="15"/>
                  </a:lnTo>
                  <a:lnTo>
                    <a:pt x="1841" y="9"/>
                  </a:lnTo>
                  <a:lnTo>
                    <a:pt x="1834" y="3"/>
                  </a:lnTo>
                  <a:lnTo>
                    <a:pt x="1825" y="1"/>
                  </a:lnTo>
                  <a:lnTo>
                    <a:pt x="1816" y="0"/>
                  </a:lnTo>
                  <a:lnTo>
                    <a:pt x="1816" y="40"/>
                  </a:lnTo>
                  <a:lnTo>
                    <a:pt x="1817" y="40"/>
                  </a:lnTo>
                  <a:lnTo>
                    <a:pt x="1818" y="40"/>
                  </a:lnTo>
                  <a:lnTo>
                    <a:pt x="1818" y="41"/>
                  </a:lnTo>
                  <a:lnTo>
                    <a:pt x="1820" y="46"/>
                  </a:lnTo>
                  <a:lnTo>
                    <a:pt x="1821" y="53"/>
                  </a:lnTo>
                  <a:lnTo>
                    <a:pt x="1821" y="61"/>
                  </a:lnTo>
                  <a:lnTo>
                    <a:pt x="1821" y="69"/>
                  </a:lnTo>
                  <a:lnTo>
                    <a:pt x="1821" y="70"/>
                  </a:lnTo>
                  <a:lnTo>
                    <a:pt x="1821" y="71"/>
                  </a:lnTo>
                  <a:lnTo>
                    <a:pt x="1821" y="368"/>
                  </a:lnTo>
                  <a:lnTo>
                    <a:pt x="1817" y="368"/>
                  </a:lnTo>
                  <a:lnTo>
                    <a:pt x="1812" y="368"/>
                  </a:lnTo>
                  <a:lnTo>
                    <a:pt x="1806" y="368"/>
                  </a:lnTo>
                  <a:lnTo>
                    <a:pt x="1801" y="367"/>
                  </a:lnTo>
                  <a:lnTo>
                    <a:pt x="1801" y="91"/>
                  </a:lnTo>
                  <a:lnTo>
                    <a:pt x="1487" y="91"/>
                  </a:lnTo>
                  <a:lnTo>
                    <a:pt x="1487" y="72"/>
                  </a:lnTo>
                  <a:lnTo>
                    <a:pt x="1488" y="62"/>
                  </a:lnTo>
                  <a:lnTo>
                    <a:pt x="1487" y="47"/>
                  </a:lnTo>
                  <a:lnTo>
                    <a:pt x="1483" y="31"/>
                  </a:lnTo>
                  <a:lnTo>
                    <a:pt x="1473" y="15"/>
                  </a:lnTo>
                  <a:lnTo>
                    <a:pt x="1466" y="9"/>
                  </a:lnTo>
                  <a:lnTo>
                    <a:pt x="1460" y="3"/>
                  </a:lnTo>
                  <a:lnTo>
                    <a:pt x="1450" y="1"/>
                  </a:lnTo>
                  <a:lnTo>
                    <a:pt x="1441" y="0"/>
                  </a:lnTo>
                  <a:lnTo>
                    <a:pt x="1441" y="40"/>
                  </a:lnTo>
                  <a:lnTo>
                    <a:pt x="1442" y="40"/>
                  </a:lnTo>
                  <a:lnTo>
                    <a:pt x="1443" y="40"/>
                  </a:lnTo>
                  <a:lnTo>
                    <a:pt x="1443" y="41"/>
                  </a:lnTo>
                  <a:lnTo>
                    <a:pt x="1446" y="46"/>
                  </a:lnTo>
                  <a:lnTo>
                    <a:pt x="1447" y="53"/>
                  </a:lnTo>
                  <a:lnTo>
                    <a:pt x="1447" y="61"/>
                  </a:lnTo>
                  <a:lnTo>
                    <a:pt x="1447" y="69"/>
                  </a:lnTo>
                  <a:lnTo>
                    <a:pt x="1447" y="70"/>
                  </a:lnTo>
                  <a:lnTo>
                    <a:pt x="1447" y="71"/>
                  </a:lnTo>
                  <a:lnTo>
                    <a:pt x="1447" y="91"/>
                  </a:lnTo>
                  <a:lnTo>
                    <a:pt x="0" y="91"/>
                  </a:lnTo>
                  <a:lnTo>
                    <a:pt x="0" y="671"/>
                  </a:lnTo>
                  <a:lnTo>
                    <a:pt x="1243" y="671"/>
                  </a:lnTo>
                  <a:lnTo>
                    <a:pt x="1243" y="701"/>
                  </a:lnTo>
                  <a:lnTo>
                    <a:pt x="1101" y="701"/>
                  </a:lnTo>
                  <a:lnTo>
                    <a:pt x="1034" y="808"/>
                  </a:lnTo>
                  <a:lnTo>
                    <a:pt x="1081" y="808"/>
                  </a:lnTo>
                  <a:lnTo>
                    <a:pt x="1123" y="741"/>
                  </a:lnTo>
                  <a:lnTo>
                    <a:pt x="1170" y="741"/>
                  </a:lnTo>
                  <a:lnTo>
                    <a:pt x="1166" y="744"/>
                  </a:lnTo>
                  <a:lnTo>
                    <a:pt x="1160" y="746"/>
                  </a:lnTo>
                  <a:lnTo>
                    <a:pt x="1155" y="748"/>
                  </a:lnTo>
                  <a:lnTo>
                    <a:pt x="1151" y="751"/>
                  </a:lnTo>
                  <a:lnTo>
                    <a:pt x="1147" y="754"/>
                  </a:lnTo>
                  <a:lnTo>
                    <a:pt x="1143" y="758"/>
                  </a:lnTo>
                  <a:lnTo>
                    <a:pt x="1138" y="761"/>
                  </a:lnTo>
                  <a:lnTo>
                    <a:pt x="1135" y="765"/>
                  </a:lnTo>
                  <a:lnTo>
                    <a:pt x="1122" y="778"/>
                  </a:lnTo>
                  <a:lnTo>
                    <a:pt x="1114" y="794"/>
                  </a:lnTo>
                  <a:lnTo>
                    <a:pt x="1108" y="813"/>
                  </a:lnTo>
                  <a:lnTo>
                    <a:pt x="1106" y="831"/>
                  </a:lnTo>
                  <a:lnTo>
                    <a:pt x="1108" y="850"/>
                  </a:lnTo>
                  <a:lnTo>
                    <a:pt x="1114" y="868"/>
                  </a:lnTo>
                  <a:lnTo>
                    <a:pt x="1122" y="884"/>
                  </a:lnTo>
                  <a:lnTo>
                    <a:pt x="1135" y="899"/>
                  </a:lnTo>
                  <a:lnTo>
                    <a:pt x="1142" y="905"/>
                  </a:lnTo>
                  <a:lnTo>
                    <a:pt x="1149" y="911"/>
                  </a:lnTo>
                  <a:lnTo>
                    <a:pt x="1157" y="915"/>
                  </a:lnTo>
                  <a:lnTo>
                    <a:pt x="1165" y="920"/>
                  </a:lnTo>
                  <a:lnTo>
                    <a:pt x="1174" y="922"/>
                  </a:lnTo>
                  <a:lnTo>
                    <a:pt x="1183" y="925"/>
                  </a:lnTo>
                  <a:lnTo>
                    <a:pt x="1192" y="927"/>
                  </a:lnTo>
                  <a:lnTo>
                    <a:pt x="1202" y="927"/>
                  </a:lnTo>
                  <a:lnTo>
                    <a:pt x="1211" y="927"/>
                  </a:lnTo>
                  <a:lnTo>
                    <a:pt x="1220" y="925"/>
                  </a:lnTo>
                  <a:lnTo>
                    <a:pt x="1229" y="922"/>
                  </a:lnTo>
                  <a:lnTo>
                    <a:pt x="1238" y="920"/>
                  </a:lnTo>
                  <a:lnTo>
                    <a:pt x="1246" y="915"/>
                  </a:lnTo>
                  <a:lnTo>
                    <a:pt x="1254" y="911"/>
                  </a:lnTo>
                  <a:lnTo>
                    <a:pt x="1261" y="905"/>
                  </a:lnTo>
                  <a:lnTo>
                    <a:pt x="1268" y="899"/>
                  </a:lnTo>
                  <a:lnTo>
                    <a:pt x="1281" y="884"/>
                  </a:lnTo>
                  <a:lnTo>
                    <a:pt x="1290" y="868"/>
                  </a:lnTo>
                  <a:lnTo>
                    <a:pt x="1295" y="850"/>
                  </a:lnTo>
                  <a:lnTo>
                    <a:pt x="1297" y="831"/>
                  </a:lnTo>
                  <a:lnTo>
                    <a:pt x="1296" y="816"/>
                  </a:lnTo>
                  <a:lnTo>
                    <a:pt x="1293" y="801"/>
                  </a:lnTo>
                  <a:lnTo>
                    <a:pt x="1287" y="788"/>
                  </a:lnTo>
                  <a:lnTo>
                    <a:pt x="1279" y="776"/>
                  </a:lnTo>
                  <a:lnTo>
                    <a:pt x="1269" y="765"/>
                  </a:lnTo>
                  <a:lnTo>
                    <a:pt x="1258" y="755"/>
                  </a:lnTo>
                  <a:lnTo>
                    <a:pt x="1246" y="747"/>
                  </a:lnTo>
                  <a:lnTo>
                    <a:pt x="1233" y="741"/>
                  </a:lnTo>
                  <a:lnTo>
                    <a:pt x="1298" y="741"/>
                  </a:lnTo>
                  <a:lnTo>
                    <a:pt x="1312" y="701"/>
                  </a:lnTo>
                  <a:lnTo>
                    <a:pt x="1282" y="701"/>
                  </a:lnTo>
                  <a:lnTo>
                    <a:pt x="1282" y="671"/>
                  </a:lnTo>
                  <a:lnTo>
                    <a:pt x="1381" y="671"/>
                  </a:lnTo>
                  <a:lnTo>
                    <a:pt x="1381" y="670"/>
                  </a:lnTo>
                  <a:lnTo>
                    <a:pt x="1409" y="670"/>
                  </a:lnTo>
                  <a:lnTo>
                    <a:pt x="1409" y="671"/>
                  </a:lnTo>
                  <a:lnTo>
                    <a:pt x="1504" y="671"/>
                  </a:lnTo>
                  <a:lnTo>
                    <a:pt x="1504" y="701"/>
                  </a:lnTo>
                  <a:lnTo>
                    <a:pt x="1312" y="701"/>
                  </a:lnTo>
                  <a:lnTo>
                    <a:pt x="1298" y="7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133"/>
            <p:cNvSpPr>
              <a:spLocks/>
            </p:cNvSpPr>
            <p:nvPr/>
          </p:nvSpPr>
          <p:spPr bwMode="auto">
            <a:xfrm>
              <a:off x="1419" y="2924"/>
              <a:ext cx="72" cy="70"/>
            </a:xfrm>
            <a:custGeom>
              <a:avLst/>
              <a:gdLst>
                <a:gd name="T0" fmla="*/ 0 w 145"/>
                <a:gd name="T1" fmla="*/ 0 h 140"/>
                <a:gd name="T2" fmla="*/ 43 w 145"/>
                <a:gd name="T3" fmla="*/ 0 h 140"/>
                <a:gd name="T4" fmla="*/ 72 w 145"/>
                <a:gd name="T5" fmla="*/ 70 h 140"/>
                <a:gd name="T6" fmla="*/ 26 w 145"/>
                <a:gd name="T7" fmla="*/ 70 h 140"/>
                <a:gd name="T8" fmla="*/ 0 w 145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40">
                  <a:moveTo>
                    <a:pt x="0" y="0"/>
                  </a:moveTo>
                  <a:lnTo>
                    <a:pt x="87" y="0"/>
                  </a:lnTo>
                  <a:lnTo>
                    <a:pt x="145" y="140"/>
                  </a:lnTo>
                  <a:lnTo>
                    <a:pt x="53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134"/>
            <p:cNvSpPr>
              <a:spLocks/>
            </p:cNvSpPr>
            <p:nvPr/>
          </p:nvSpPr>
          <p:spPr bwMode="auto">
            <a:xfrm>
              <a:off x="1639" y="3243"/>
              <a:ext cx="40" cy="8"/>
            </a:xfrm>
            <a:custGeom>
              <a:avLst/>
              <a:gdLst>
                <a:gd name="T0" fmla="*/ 0 w 79"/>
                <a:gd name="T1" fmla="*/ 0 h 18"/>
                <a:gd name="T2" fmla="*/ 40 w 79"/>
                <a:gd name="T3" fmla="*/ 0 h 18"/>
                <a:gd name="T4" fmla="*/ 38 w 79"/>
                <a:gd name="T5" fmla="*/ 2 h 18"/>
                <a:gd name="T6" fmla="*/ 36 w 79"/>
                <a:gd name="T7" fmla="*/ 3 h 18"/>
                <a:gd name="T8" fmla="*/ 34 w 79"/>
                <a:gd name="T9" fmla="*/ 5 h 18"/>
                <a:gd name="T10" fmla="*/ 31 w 79"/>
                <a:gd name="T11" fmla="*/ 6 h 18"/>
                <a:gd name="T12" fmla="*/ 28 w 79"/>
                <a:gd name="T13" fmla="*/ 7 h 18"/>
                <a:gd name="T14" fmla="*/ 26 w 79"/>
                <a:gd name="T15" fmla="*/ 7 h 18"/>
                <a:gd name="T16" fmla="*/ 23 w 79"/>
                <a:gd name="T17" fmla="*/ 8 h 18"/>
                <a:gd name="T18" fmla="*/ 20 w 79"/>
                <a:gd name="T19" fmla="*/ 8 h 18"/>
                <a:gd name="T20" fmla="*/ 17 w 79"/>
                <a:gd name="T21" fmla="*/ 8 h 18"/>
                <a:gd name="T22" fmla="*/ 15 w 79"/>
                <a:gd name="T23" fmla="*/ 7 h 18"/>
                <a:gd name="T24" fmla="*/ 12 w 79"/>
                <a:gd name="T25" fmla="*/ 7 h 18"/>
                <a:gd name="T26" fmla="*/ 9 w 79"/>
                <a:gd name="T27" fmla="*/ 6 h 18"/>
                <a:gd name="T28" fmla="*/ 7 w 79"/>
                <a:gd name="T29" fmla="*/ 5 h 18"/>
                <a:gd name="T30" fmla="*/ 4 w 79"/>
                <a:gd name="T31" fmla="*/ 4 h 18"/>
                <a:gd name="T32" fmla="*/ 2 w 79"/>
                <a:gd name="T33" fmla="*/ 2 h 18"/>
                <a:gd name="T34" fmla="*/ 0 w 79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lnTo>
                    <a:pt x="79" y="0"/>
                  </a:lnTo>
                  <a:lnTo>
                    <a:pt x="75" y="4"/>
                  </a:lnTo>
                  <a:lnTo>
                    <a:pt x="71" y="7"/>
                  </a:lnTo>
                  <a:lnTo>
                    <a:pt x="67" y="11"/>
                  </a:lnTo>
                  <a:lnTo>
                    <a:pt x="62" y="13"/>
                  </a:lnTo>
                  <a:lnTo>
                    <a:pt x="56" y="15"/>
                  </a:lnTo>
                  <a:lnTo>
                    <a:pt x="52" y="16"/>
                  </a:lnTo>
                  <a:lnTo>
                    <a:pt x="46" y="18"/>
                  </a:lnTo>
                  <a:lnTo>
                    <a:pt x="40" y="18"/>
                  </a:lnTo>
                  <a:lnTo>
                    <a:pt x="34" y="18"/>
                  </a:lnTo>
                  <a:lnTo>
                    <a:pt x="29" y="16"/>
                  </a:lnTo>
                  <a:lnTo>
                    <a:pt x="24" y="15"/>
                  </a:lnTo>
                  <a:lnTo>
                    <a:pt x="18" y="13"/>
                  </a:lnTo>
                  <a:lnTo>
                    <a:pt x="14" y="11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135"/>
            <p:cNvSpPr>
              <a:spLocks/>
            </p:cNvSpPr>
            <p:nvPr/>
          </p:nvSpPr>
          <p:spPr bwMode="auto">
            <a:xfrm>
              <a:off x="647" y="3165"/>
              <a:ext cx="509" cy="109"/>
            </a:xfrm>
            <a:custGeom>
              <a:avLst/>
              <a:gdLst>
                <a:gd name="T0" fmla="*/ 22 w 1018"/>
                <a:gd name="T1" fmla="*/ 60 h 218"/>
                <a:gd name="T2" fmla="*/ 64 w 1018"/>
                <a:gd name="T3" fmla="*/ 20 h 218"/>
                <a:gd name="T4" fmla="*/ 58 w 1018"/>
                <a:gd name="T5" fmla="*/ 24 h 218"/>
                <a:gd name="T6" fmla="*/ 53 w 1018"/>
                <a:gd name="T7" fmla="*/ 28 h 218"/>
                <a:gd name="T8" fmla="*/ 43 w 1018"/>
                <a:gd name="T9" fmla="*/ 43 h 218"/>
                <a:gd name="T10" fmla="*/ 39 w 1018"/>
                <a:gd name="T11" fmla="*/ 62 h 218"/>
                <a:gd name="T12" fmla="*/ 43 w 1018"/>
                <a:gd name="T13" fmla="*/ 80 h 218"/>
                <a:gd name="T14" fmla="*/ 53 w 1018"/>
                <a:gd name="T15" fmla="*/ 95 h 218"/>
                <a:gd name="T16" fmla="*/ 61 w 1018"/>
                <a:gd name="T17" fmla="*/ 101 h 218"/>
                <a:gd name="T18" fmla="*/ 69 w 1018"/>
                <a:gd name="T19" fmla="*/ 106 h 218"/>
                <a:gd name="T20" fmla="*/ 78 w 1018"/>
                <a:gd name="T21" fmla="*/ 108 h 218"/>
                <a:gd name="T22" fmla="*/ 87 w 1018"/>
                <a:gd name="T23" fmla="*/ 109 h 218"/>
                <a:gd name="T24" fmla="*/ 97 w 1018"/>
                <a:gd name="T25" fmla="*/ 108 h 218"/>
                <a:gd name="T26" fmla="*/ 106 w 1018"/>
                <a:gd name="T27" fmla="*/ 106 h 218"/>
                <a:gd name="T28" fmla="*/ 114 w 1018"/>
                <a:gd name="T29" fmla="*/ 101 h 218"/>
                <a:gd name="T30" fmla="*/ 121 w 1018"/>
                <a:gd name="T31" fmla="*/ 95 h 218"/>
                <a:gd name="T32" fmla="*/ 131 w 1018"/>
                <a:gd name="T33" fmla="*/ 80 h 218"/>
                <a:gd name="T34" fmla="*/ 135 w 1018"/>
                <a:gd name="T35" fmla="*/ 62 h 218"/>
                <a:gd name="T36" fmla="*/ 133 w 1018"/>
                <a:gd name="T37" fmla="*/ 49 h 218"/>
                <a:gd name="T38" fmla="*/ 128 w 1018"/>
                <a:gd name="T39" fmla="*/ 38 h 218"/>
                <a:gd name="T40" fmla="*/ 120 w 1018"/>
                <a:gd name="T41" fmla="*/ 28 h 218"/>
                <a:gd name="T42" fmla="*/ 110 w 1018"/>
                <a:gd name="T43" fmla="*/ 20 h 218"/>
                <a:gd name="T44" fmla="*/ 166 w 1018"/>
                <a:gd name="T45" fmla="*/ 22 h 218"/>
                <a:gd name="T46" fmla="*/ 161 w 1018"/>
                <a:gd name="T47" fmla="*/ 25 h 218"/>
                <a:gd name="T48" fmla="*/ 153 w 1018"/>
                <a:gd name="T49" fmla="*/ 35 h 218"/>
                <a:gd name="T50" fmla="*/ 146 w 1018"/>
                <a:gd name="T51" fmla="*/ 53 h 218"/>
                <a:gd name="T52" fmla="*/ 146 w 1018"/>
                <a:gd name="T53" fmla="*/ 71 h 218"/>
                <a:gd name="T54" fmla="*/ 153 w 1018"/>
                <a:gd name="T55" fmla="*/ 88 h 218"/>
                <a:gd name="T56" fmla="*/ 162 w 1018"/>
                <a:gd name="T57" fmla="*/ 99 h 218"/>
                <a:gd name="T58" fmla="*/ 170 w 1018"/>
                <a:gd name="T59" fmla="*/ 104 h 218"/>
                <a:gd name="T60" fmla="*/ 178 w 1018"/>
                <a:gd name="T61" fmla="*/ 107 h 218"/>
                <a:gd name="T62" fmla="*/ 188 w 1018"/>
                <a:gd name="T63" fmla="*/ 109 h 218"/>
                <a:gd name="T64" fmla="*/ 197 w 1018"/>
                <a:gd name="T65" fmla="*/ 109 h 218"/>
                <a:gd name="T66" fmla="*/ 207 w 1018"/>
                <a:gd name="T67" fmla="*/ 107 h 218"/>
                <a:gd name="T68" fmla="*/ 215 w 1018"/>
                <a:gd name="T69" fmla="*/ 104 h 218"/>
                <a:gd name="T70" fmla="*/ 223 w 1018"/>
                <a:gd name="T71" fmla="*/ 99 h 218"/>
                <a:gd name="T72" fmla="*/ 232 w 1018"/>
                <a:gd name="T73" fmla="*/ 88 h 218"/>
                <a:gd name="T74" fmla="*/ 239 w 1018"/>
                <a:gd name="T75" fmla="*/ 71 h 218"/>
                <a:gd name="T76" fmla="*/ 239 w 1018"/>
                <a:gd name="T77" fmla="*/ 55 h 218"/>
                <a:gd name="T78" fmla="*/ 236 w 1018"/>
                <a:gd name="T79" fmla="*/ 43 h 218"/>
                <a:gd name="T80" fmla="*/ 230 w 1018"/>
                <a:gd name="T81" fmla="*/ 32 h 218"/>
                <a:gd name="T82" fmla="*/ 221 w 1018"/>
                <a:gd name="T83" fmla="*/ 24 h 218"/>
                <a:gd name="T84" fmla="*/ 497 w 1018"/>
                <a:gd name="T85" fmla="*/ 20 h 218"/>
                <a:gd name="T86" fmla="*/ 16 w 1018"/>
                <a:gd name="T87" fmla="*/ 0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8" h="218">
                  <a:moveTo>
                    <a:pt x="0" y="121"/>
                  </a:moveTo>
                  <a:lnTo>
                    <a:pt x="43" y="120"/>
                  </a:lnTo>
                  <a:lnTo>
                    <a:pt x="63" y="40"/>
                  </a:lnTo>
                  <a:lnTo>
                    <a:pt x="127" y="40"/>
                  </a:lnTo>
                  <a:lnTo>
                    <a:pt x="122" y="44"/>
                  </a:lnTo>
                  <a:lnTo>
                    <a:pt x="116" y="47"/>
                  </a:lnTo>
                  <a:lnTo>
                    <a:pt x="112" y="50"/>
                  </a:lnTo>
                  <a:lnTo>
                    <a:pt x="106" y="55"/>
                  </a:lnTo>
                  <a:lnTo>
                    <a:pt x="95" y="70"/>
                  </a:lnTo>
                  <a:lnTo>
                    <a:pt x="85" y="86"/>
                  </a:lnTo>
                  <a:lnTo>
                    <a:pt x="81" y="105"/>
                  </a:lnTo>
                  <a:lnTo>
                    <a:pt x="78" y="123"/>
                  </a:lnTo>
                  <a:lnTo>
                    <a:pt x="81" y="141"/>
                  </a:lnTo>
                  <a:lnTo>
                    <a:pt x="85" y="160"/>
                  </a:lnTo>
                  <a:lnTo>
                    <a:pt x="95" y="176"/>
                  </a:lnTo>
                  <a:lnTo>
                    <a:pt x="106" y="190"/>
                  </a:lnTo>
                  <a:lnTo>
                    <a:pt x="113" y="197"/>
                  </a:lnTo>
                  <a:lnTo>
                    <a:pt x="121" y="201"/>
                  </a:lnTo>
                  <a:lnTo>
                    <a:pt x="129" y="207"/>
                  </a:lnTo>
                  <a:lnTo>
                    <a:pt x="137" y="211"/>
                  </a:lnTo>
                  <a:lnTo>
                    <a:pt x="146" y="214"/>
                  </a:lnTo>
                  <a:lnTo>
                    <a:pt x="156" y="215"/>
                  </a:lnTo>
                  <a:lnTo>
                    <a:pt x="165" y="218"/>
                  </a:lnTo>
                  <a:lnTo>
                    <a:pt x="174" y="218"/>
                  </a:lnTo>
                  <a:lnTo>
                    <a:pt x="183" y="218"/>
                  </a:lnTo>
                  <a:lnTo>
                    <a:pt x="193" y="215"/>
                  </a:lnTo>
                  <a:lnTo>
                    <a:pt x="202" y="214"/>
                  </a:lnTo>
                  <a:lnTo>
                    <a:pt x="211" y="211"/>
                  </a:lnTo>
                  <a:lnTo>
                    <a:pt x="219" y="207"/>
                  </a:lnTo>
                  <a:lnTo>
                    <a:pt x="227" y="201"/>
                  </a:lnTo>
                  <a:lnTo>
                    <a:pt x="234" y="197"/>
                  </a:lnTo>
                  <a:lnTo>
                    <a:pt x="241" y="190"/>
                  </a:lnTo>
                  <a:lnTo>
                    <a:pt x="254" y="176"/>
                  </a:lnTo>
                  <a:lnTo>
                    <a:pt x="262" y="160"/>
                  </a:lnTo>
                  <a:lnTo>
                    <a:pt x="267" y="141"/>
                  </a:lnTo>
                  <a:lnTo>
                    <a:pt x="269" y="123"/>
                  </a:lnTo>
                  <a:lnTo>
                    <a:pt x="267" y="110"/>
                  </a:lnTo>
                  <a:lnTo>
                    <a:pt x="265" y="98"/>
                  </a:lnTo>
                  <a:lnTo>
                    <a:pt x="260" y="85"/>
                  </a:lnTo>
                  <a:lnTo>
                    <a:pt x="255" y="75"/>
                  </a:lnTo>
                  <a:lnTo>
                    <a:pt x="248" y="64"/>
                  </a:lnTo>
                  <a:lnTo>
                    <a:pt x="240" y="55"/>
                  </a:lnTo>
                  <a:lnTo>
                    <a:pt x="231" y="47"/>
                  </a:lnTo>
                  <a:lnTo>
                    <a:pt x="220" y="40"/>
                  </a:lnTo>
                  <a:lnTo>
                    <a:pt x="338" y="40"/>
                  </a:lnTo>
                  <a:lnTo>
                    <a:pt x="332" y="44"/>
                  </a:lnTo>
                  <a:lnTo>
                    <a:pt x="326" y="47"/>
                  </a:lnTo>
                  <a:lnTo>
                    <a:pt x="322" y="50"/>
                  </a:lnTo>
                  <a:lnTo>
                    <a:pt x="317" y="55"/>
                  </a:lnTo>
                  <a:lnTo>
                    <a:pt x="305" y="70"/>
                  </a:lnTo>
                  <a:lnTo>
                    <a:pt x="296" y="86"/>
                  </a:lnTo>
                  <a:lnTo>
                    <a:pt x="292" y="105"/>
                  </a:lnTo>
                  <a:lnTo>
                    <a:pt x="289" y="123"/>
                  </a:lnTo>
                  <a:lnTo>
                    <a:pt x="292" y="141"/>
                  </a:lnTo>
                  <a:lnTo>
                    <a:pt x="296" y="160"/>
                  </a:lnTo>
                  <a:lnTo>
                    <a:pt x="305" y="176"/>
                  </a:lnTo>
                  <a:lnTo>
                    <a:pt x="317" y="190"/>
                  </a:lnTo>
                  <a:lnTo>
                    <a:pt x="324" y="197"/>
                  </a:lnTo>
                  <a:lnTo>
                    <a:pt x="332" y="201"/>
                  </a:lnTo>
                  <a:lnTo>
                    <a:pt x="340" y="207"/>
                  </a:lnTo>
                  <a:lnTo>
                    <a:pt x="348" y="211"/>
                  </a:lnTo>
                  <a:lnTo>
                    <a:pt x="356" y="214"/>
                  </a:lnTo>
                  <a:lnTo>
                    <a:pt x="365" y="215"/>
                  </a:lnTo>
                  <a:lnTo>
                    <a:pt x="375" y="218"/>
                  </a:lnTo>
                  <a:lnTo>
                    <a:pt x="384" y="218"/>
                  </a:lnTo>
                  <a:lnTo>
                    <a:pt x="393" y="218"/>
                  </a:lnTo>
                  <a:lnTo>
                    <a:pt x="403" y="215"/>
                  </a:lnTo>
                  <a:lnTo>
                    <a:pt x="413" y="214"/>
                  </a:lnTo>
                  <a:lnTo>
                    <a:pt x="421" y="211"/>
                  </a:lnTo>
                  <a:lnTo>
                    <a:pt x="429" y="207"/>
                  </a:lnTo>
                  <a:lnTo>
                    <a:pt x="437" y="201"/>
                  </a:lnTo>
                  <a:lnTo>
                    <a:pt x="445" y="197"/>
                  </a:lnTo>
                  <a:lnTo>
                    <a:pt x="452" y="190"/>
                  </a:lnTo>
                  <a:lnTo>
                    <a:pt x="464" y="176"/>
                  </a:lnTo>
                  <a:lnTo>
                    <a:pt x="472" y="160"/>
                  </a:lnTo>
                  <a:lnTo>
                    <a:pt x="478" y="141"/>
                  </a:lnTo>
                  <a:lnTo>
                    <a:pt x="479" y="123"/>
                  </a:lnTo>
                  <a:lnTo>
                    <a:pt x="478" y="110"/>
                  </a:lnTo>
                  <a:lnTo>
                    <a:pt x="476" y="98"/>
                  </a:lnTo>
                  <a:lnTo>
                    <a:pt x="471" y="85"/>
                  </a:lnTo>
                  <a:lnTo>
                    <a:pt x="466" y="75"/>
                  </a:lnTo>
                  <a:lnTo>
                    <a:pt x="459" y="64"/>
                  </a:lnTo>
                  <a:lnTo>
                    <a:pt x="451" y="55"/>
                  </a:lnTo>
                  <a:lnTo>
                    <a:pt x="441" y="47"/>
                  </a:lnTo>
                  <a:lnTo>
                    <a:pt x="431" y="40"/>
                  </a:lnTo>
                  <a:lnTo>
                    <a:pt x="994" y="40"/>
                  </a:lnTo>
                  <a:lnTo>
                    <a:pt x="1018" y="0"/>
                  </a:lnTo>
                  <a:lnTo>
                    <a:pt x="32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136"/>
            <p:cNvSpPr>
              <a:spLocks/>
            </p:cNvSpPr>
            <p:nvPr/>
          </p:nvSpPr>
          <p:spPr bwMode="auto">
            <a:xfrm>
              <a:off x="1212" y="3200"/>
              <a:ext cx="55" cy="55"/>
            </a:xfrm>
            <a:custGeom>
              <a:avLst/>
              <a:gdLst>
                <a:gd name="T0" fmla="*/ 28 w 111"/>
                <a:gd name="T1" fmla="*/ 0 h 111"/>
                <a:gd name="T2" fmla="*/ 30 w 111"/>
                <a:gd name="T3" fmla="*/ 0 h 111"/>
                <a:gd name="T4" fmla="*/ 33 w 111"/>
                <a:gd name="T5" fmla="*/ 0 h 111"/>
                <a:gd name="T6" fmla="*/ 36 w 111"/>
                <a:gd name="T7" fmla="*/ 1 h 111"/>
                <a:gd name="T8" fmla="*/ 38 w 111"/>
                <a:gd name="T9" fmla="*/ 2 h 111"/>
                <a:gd name="T10" fmla="*/ 41 w 111"/>
                <a:gd name="T11" fmla="*/ 3 h 111"/>
                <a:gd name="T12" fmla="*/ 43 w 111"/>
                <a:gd name="T13" fmla="*/ 4 h 111"/>
                <a:gd name="T14" fmla="*/ 45 w 111"/>
                <a:gd name="T15" fmla="*/ 6 h 111"/>
                <a:gd name="T16" fmla="*/ 47 w 111"/>
                <a:gd name="T17" fmla="*/ 8 h 111"/>
                <a:gd name="T18" fmla="*/ 51 w 111"/>
                <a:gd name="T19" fmla="*/ 12 h 111"/>
                <a:gd name="T20" fmla="*/ 53 w 111"/>
                <a:gd name="T21" fmla="*/ 16 h 111"/>
                <a:gd name="T22" fmla="*/ 55 w 111"/>
                <a:gd name="T23" fmla="*/ 22 h 111"/>
                <a:gd name="T24" fmla="*/ 55 w 111"/>
                <a:gd name="T25" fmla="*/ 27 h 111"/>
                <a:gd name="T26" fmla="*/ 55 w 111"/>
                <a:gd name="T27" fmla="*/ 33 h 111"/>
                <a:gd name="T28" fmla="*/ 53 w 111"/>
                <a:gd name="T29" fmla="*/ 38 h 111"/>
                <a:gd name="T30" fmla="*/ 51 w 111"/>
                <a:gd name="T31" fmla="*/ 43 h 111"/>
                <a:gd name="T32" fmla="*/ 47 w 111"/>
                <a:gd name="T33" fmla="*/ 47 h 111"/>
                <a:gd name="T34" fmla="*/ 45 w 111"/>
                <a:gd name="T35" fmla="*/ 49 h 111"/>
                <a:gd name="T36" fmla="*/ 43 w 111"/>
                <a:gd name="T37" fmla="*/ 50 h 111"/>
                <a:gd name="T38" fmla="*/ 41 w 111"/>
                <a:gd name="T39" fmla="*/ 52 h 111"/>
                <a:gd name="T40" fmla="*/ 38 w 111"/>
                <a:gd name="T41" fmla="*/ 53 h 111"/>
                <a:gd name="T42" fmla="*/ 36 w 111"/>
                <a:gd name="T43" fmla="*/ 54 h 111"/>
                <a:gd name="T44" fmla="*/ 33 w 111"/>
                <a:gd name="T45" fmla="*/ 54 h 111"/>
                <a:gd name="T46" fmla="*/ 30 w 111"/>
                <a:gd name="T47" fmla="*/ 55 h 111"/>
                <a:gd name="T48" fmla="*/ 28 w 111"/>
                <a:gd name="T49" fmla="*/ 55 h 111"/>
                <a:gd name="T50" fmla="*/ 22 w 111"/>
                <a:gd name="T51" fmla="*/ 54 h 111"/>
                <a:gd name="T52" fmla="*/ 17 w 111"/>
                <a:gd name="T53" fmla="*/ 53 h 111"/>
                <a:gd name="T54" fmla="*/ 12 w 111"/>
                <a:gd name="T55" fmla="*/ 50 h 111"/>
                <a:gd name="T56" fmla="*/ 8 w 111"/>
                <a:gd name="T57" fmla="*/ 47 h 111"/>
                <a:gd name="T58" fmla="*/ 4 w 111"/>
                <a:gd name="T59" fmla="*/ 43 h 111"/>
                <a:gd name="T60" fmla="*/ 2 w 111"/>
                <a:gd name="T61" fmla="*/ 38 h 111"/>
                <a:gd name="T62" fmla="*/ 0 w 111"/>
                <a:gd name="T63" fmla="*/ 33 h 111"/>
                <a:gd name="T64" fmla="*/ 0 w 111"/>
                <a:gd name="T65" fmla="*/ 27 h 111"/>
                <a:gd name="T66" fmla="*/ 0 w 111"/>
                <a:gd name="T67" fmla="*/ 22 h 111"/>
                <a:gd name="T68" fmla="*/ 2 w 111"/>
                <a:gd name="T69" fmla="*/ 16 h 111"/>
                <a:gd name="T70" fmla="*/ 4 w 111"/>
                <a:gd name="T71" fmla="*/ 12 h 111"/>
                <a:gd name="T72" fmla="*/ 8 w 111"/>
                <a:gd name="T73" fmla="*/ 8 h 111"/>
                <a:gd name="T74" fmla="*/ 10 w 111"/>
                <a:gd name="T75" fmla="*/ 6 h 111"/>
                <a:gd name="T76" fmla="*/ 12 w 111"/>
                <a:gd name="T77" fmla="*/ 4 h 111"/>
                <a:gd name="T78" fmla="*/ 14 w 111"/>
                <a:gd name="T79" fmla="*/ 3 h 111"/>
                <a:gd name="T80" fmla="*/ 17 w 111"/>
                <a:gd name="T81" fmla="*/ 2 h 111"/>
                <a:gd name="T82" fmla="*/ 19 w 111"/>
                <a:gd name="T83" fmla="*/ 1 h 111"/>
                <a:gd name="T84" fmla="*/ 22 w 111"/>
                <a:gd name="T85" fmla="*/ 0 h 111"/>
                <a:gd name="T86" fmla="*/ 25 w 111"/>
                <a:gd name="T87" fmla="*/ 0 h 111"/>
                <a:gd name="T88" fmla="*/ 28 w 111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61" y="0"/>
                  </a:lnTo>
                  <a:lnTo>
                    <a:pt x="67" y="1"/>
                  </a:lnTo>
                  <a:lnTo>
                    <a:pt x="72" y="2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7" y="9"/>
                  </a:lnTo>
                  <a:lnTo>
                    <a:pt x="90" y="13"/>
                  </a:lnTo>
                  <a:lnTo>
                    <a:pt x="95" y="16"/>
                  </a:lnTo>
                  <a:lnTo>
                    <a:pt x="102" y="24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5"/>
                  </a:lnTo>
                  <a:lnTo>
                    <a:pt x="110" y="67"/>
                  </a:lnTo>
                  <a:lnTo>
                    <a:pt x="106" y="76"/>
                  </a:lnTo>
                  <a:lnTo>
                    <a:pt x="102" y="86"/>
                  </a:lnTo>
                  <a:lnTo>
                    <a:pt x="95" y="95"/>
                  </a:lnTo>
                  <a:lnTo>
                    <a:pt x="90" y="98"/>
                  </a:lnTo>
                  <a:lnTo>
                    <a:pt x="87" y="101"/>
                  </a:lnTo>
                  <a:lnTo>
                    <a:pt x="82" y="104"/>
                  </a:lnTo>
                  <a:lnTo>
                    <a:pt x="77" y="106"/>
                  </a:lnTo>
                  <a:lnTo>
                    <a:pt x="72" y="108"/>
                  </a:lnTo>
                  <a:lnTo>
                    <a:pt x="67" y="109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5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5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137"/>
            <p:cNvSpPr>
              <a:spLocks/>
            </p:cNvSpPr>
            <p:nvPr/>
          </p:nvSpPr>
          <p:spPr bwMode="auto">
            <a:xfrm>
              <a:off x="1363" y="2877"/>
              <a:ext cx="157" cy="251"/>
            </a:xfrm>
            <a:custGeom>
              <a:avLst/>
              <a:gdLst>
                <a:gd name="T0" fmla="*/ 157 w 313"/>
                <a:gd name="T1" fmla="*/ 118 h 501"/>
                <a:gd name="T2" fmla="*/ 155 w 313"/>
                <a:gd name="T3" fmla="*/ 118 h 501"/>
                <a:gd name="T4" fmla="*/ 154 w 313"/>
                <a:gd name="T5" fmla="*/ 118 h 501"/>
                <a:gd name="T6" fmla="*/ 152 w 313"/>
                <a:gd name="T7" fmla="*/ 118 h 501"/>
                <a:gd name="T8" fmla="*/ 151 w 313"/>
                <a:gd name="T9" fmla="*/ 118 h 501"/>
                <a:gd name="T10" fmla="*/ 113 w 313"/>
                <a:gd name="T11" fmla="*/ 27 h 501"/>
                <a:gd name="T12" fmla="*/ 27 w 313"/>
                <a:gd name="T13" fmla="*/ 27 h 501"/>
                <a:gd name="T14" fmla="*/ 62 w 313"/>
                <a:gd name="T15" fmla="*/ 119 h 501"/>
                <a:gd name="T16" fmla="*/ 56 w 313"/>
                <a:gd name="T17" fmla="*/ 119 h 501"/>
                <a:gd name="T18" fmla="*/ 50 w 313"/>
                <a:gd name="T19" fmla="*/ 119 h 501"/>
                <a:gd name="T20" fmla="*/ 45 w 313"/>
                <a:gd name="T21" fmla="*/ 119 h 501"/>
                <a:gd name="T22" fmla="*/ 39 w 313"/>
                <a:gd name="T23" fmla="*/ 119 h 501"/>
                <a:gd name="T24" fmla="*/ 35 w 313"/>
                <a:gd name="T25" fmla="*/ 119 h 501"/>
                <a:gd name="T26" fmla="*/ 31 w 313"/>
                <a:gd name="T27" fmla="*/ 119 h 501"/>
                <a:gd name="T28" fmla="*/ 29 w 313"/>
                <a:gd name="T29" fmla="*/ 119 h 501"/>
                <a:gd name="T30" fmla="*/ 28 w 313"/>
                <a:gd name="T31" fmla="*/ 119 h 501"/>
                <a:gd name="T32" fmla="*/ 28 w 313"/>
                <a:gd name="T33" fmla="*/ 251 h 501"/>
                <a:gd name="T34" fmla="*/ 11 w 313"/>
                <a:gd name="T35" fmla="*/ 251 h 501"/>
                <a:gd name="T36" fmla="*/ 11 w 313"/>
                <a:gd name="T37" fmla="*/ 250 h 501"/>
                <a:gd name="T38" fmla="*/ 0 w 313"/>
                <a:gd name="T39" fmla="*/ 250 h 501"/>
                <a:gd name="T40" fmla="*/ 0 w 313"/>
                <a:gd name="T41" fmla="*/ 138 h 501"/>
                <a:gd name="T42" fmla="*/ 20 w 313"/>
                <a:gd name="T43" fmla="*/ 138 h 501"/>
                <a:gd name="T44" fmla="*/ 20 w 313"/>
                <a:gd name="T45" fmla="*/ 0 h 501"/>
                <a:gd name="T46" fmla="*/ 157 w 313"/>
                <a:gd name="T47" fmla="*/ 0 h 501"/>
                <a:gd name="T48" fmla="*/ 157 w 313"/>
                <a:gd name="T49" fmla="*/ 118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3" h="501">
                  <a:moveTo>
                    <a:pt x="313" y="236"/>
                  </a:moveTo>
                  <a:lnTo>
                    <a:pt x="310" y="236"/>
                  </a:lnTo>
                  <a:lnTo>
                    <a:pt x="308" y="236"/>
                  </a:lnTo>
                  <a:lnTo>
                    <a:pt x="304" y="236"/>
                  </a:lnTo>
                  <a:lnTo>
                    <a:pt x="302" y="236"/>
                  </a:lnTo>
                  <a:lnTo>
                    <a:pt x="226" y="53"/>
                  </a:lnTo>
                  <a:lnTo>
                    <a:pt x="53" y="53"/>
                  </a:lnTo>
                  <a:lnTo>
                    <a:pt x="124" y="237"/>
                  </a:lnTo>
                  <a:lnTo>
                    <a:pt x="112" y="237"/>
                  </a:lnTo>
                  <a:lnTo>
                    <a:pt x="100" y="237"/>
                  </a:lnTo>
                  <a:lnTo>
                    <a:pt x="89" y="237"/>
                  </a:lnTo>
                  <a:lnTo>
                    <a:pt x="78" y="237"/>
                  </a:lnTo>
                  <a:lnTo>
                    <a:pt x="69" y="238"/>
                  </a:lnTo>
                  <a:lnTo>
                    <a:pt x="62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501"/>
                  </a:lnTo>
                  <a:lnTo>
                    <a:pt x="22" y="501"/>
                  </a:lnTo>
                  <a:lnTo>
                    <a:pt x="22" y="500"/>
                  </a:lnTo>
                  <a:lnTo>
                    <a:pt x="0" y="500"/>
                  </a:lnTo>
                  <a:lnTo>
                    <a:pt x="0" y="276"/>
                  </a:lnTo>
                  <a:lnTo>
                    <a:pt x="39" y="276"/>
                  </a:lnTo>
                  <a:lnTo>
                    <a:pt x="39" y="0"/>
                  </a:lnTo>
                  <a:lnTo>
                    <a:pt x="313" y="0"/>
                  </a:lnTo>
                  <a:lnTo>
                    <a:pt x="313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138"/>
            <p:cNvSpPr>
              <a:spLocks/>
            </p:cNvSpPr>
            <p:nvPr/>
          </p:nvSpPr>
          <p:spPr bwMode="auto">
            <a:xfrm>
              <a:off x="1472" y="3203"/>
              <a:ext cx="55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3 h 110"/>
                <a:gd name="T4" fmla="*/ 2 w 110"/>
                <a:gd name="T5" fmla="*/ 17 h 110"/>
                <a:gd name="T6" fmla="*/ 5 w 110"/>
                <a:gd name="T7" fmla="*/ 12 h 110"/>
                <a:gd name="T8" fmla="*/ 9 w 110"/>
                <a:gd name="T9" fmla="*/ 8 h 110"/>
                <a:gd name="T10" fmla="*/ 11 w 110"/>
                <a:gd name="T11" fmla="*/ 6 h 110"/>
                <a:gd name="T12" fmla="*/ 13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3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1 w 110"/>
                <a:gd name="T35" fmla="*/ 4 h 110"/>
                <a:gd name="T36" fmla="*/ 43 w 110"/>
                <a:gd name="T37" fmla="*/ 5 h 110"/>
                <a:gd name="T38" fmla="*/ 45 w 110"/>
                <a:gd name="T39" fmla="*/ 6 h 110"/>
                <a:gd name="T40" fmla="*/ 47 w 110"/>
                <a:gd name="T41" fmla="*/ 8 h 110"/>
                <a:gd name="T42" fmla="*/ 51 w 110"/>
                <a:gd name="T43" fmla="*/ 12 h 110"/>
                <a:gd name="T44" fmla="*/ 53 w 110"/>
                <a:gd name="T45" fmla="*/ 17 h 110"/>
                <a:gd name="T46" fmla="*/ 55 w 110"/>
                <a:gd name="T47" fmla="*/ 23 h 110"/>
                <a:gd name="T48" fmla="*/ 55 w 110"/>
                <a:gd name="T49" fmla="*/ 28 h 110"/>
                <a:gd name="T50" fmla="*/ 55 w 110"/>
                <a:gd name="T51" fmla="*/ 34 h 110"/>
                <a:gd name="T52" fmla="*/ 53 w 110"/>
                <a:gd name="T53" fmla="*/ 38 h 110"/>
                <a:gd name="T54" fmla="*/ 51 w 110"/>
                <a:gd name="T55" fmla="*/ 43 h 110"/>
                <a:gd name="T56" fmla="*/ 47 w 110"/>
                <a:gd name="T57" fmla="*/ 47 h 110"/>
                <a:gd name="T58" fmla="*/ 45 w 110"/>
                <a:gd name="T59" fmla="*/ 49 h 110"/>
                <a:gd name="T60" fmla="*/ 43 w 110"/>
                <a:gd name="T61" fmla="*/ 51 h 110"/>
                <a:gd name="T62" fmla="*/ 41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9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7" y="16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4"/>
                  </a:lnTo>
                  <a:lnTo>
                    <a:pt x="109" y="45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139"/>
            <p:cNvSpPr>
              <a:spLocks/>
            </p:cNvSpPr>
            <p:nvPr/>
          </p:nvSpPr>
          <p:spPr bwMode="auto">
            <a:xfrm>
              <a:off x="1355" y="3016"/>
              <a:ext cx="415" cy="207"/>
            </a:xfrm>
            <a:custGeom>
              <a:avLst/>
              <a:gdLst>
                <a:gd name="T0" fmla="*/ 56 w 830"/>
                <a:gd name="T1" fmla="*/ 167 h 415"/>
                <a:gd name="T2" fmla="*/ 67 w 830"/>
                <a:gd name="T3" fmla="*/ 1 h 415"/>
                <a:gd name="T4" fmla="*/ 90 w 830"/>
                <a:gd name="T5" fmla="*/ 0 h 415"/>
                <a:gd name="T6" fmla="*/ 114 w 830"/>
                <a:gd name="T7" fmla="*/ 0 h 415"/>
                <a:gd name="T8" fmla="*/ 138 w 830"/>
                <a:gd name="T9" fmla="*/ 0 h 415"/>
                <a:gd name="T10" fmla="*/ 159 w 830"/>
                <a:gd name="T11" fmla="*/ 0 h 415"/>
                <a:gd name="T12" fmla="*/ 178 w 830"/>
                <a:gd name="T13" fmla="*/ 0 h 415"/>
                <a:gd name="T14" fmla="*/ 193 w 830"/>
                <a:gd name="T15" fmla="*/ 0 h 415"/>
                <a:gd name="T16" fmla="*/ 202 w 830"/>
                <a:gd name="T17" fmla="*/ 1 h 415"/>
                <a:gd name="T18" fmla="*/ 207 w 830"/>
                <a:gd name="T19" fmla="*/ 2 h 415"/>
                <a:gd name="T20" fmla="*/ 212 w 830"/>
                <a:gd name="T21" fmla="*/ 5 h 415"/>
                <a:gd name="T22" fmla="*/ 217 w 830"/>
                <a:gd name="T23" fmla="*/ 10 h 415"/>
                <a:gd name="T24" fmla="*/ 223 w 830"/>
                <a:gd name="T25" fmla="*/ 16 h 415"/>
                <a:gd name="T26" fmla="*/ 159 w 830"/>
                <a:gd name="T27" fmla="*/ 20 h 415"/>
                <a:gd name="T28" fmla="*/ 357 w 830"/>
                <a:gd name="T29" fmla="*/ 61 h 415"/>
                <a:gd name="T30" fmla="*/ 377 w 830"/>
                <a:gd name="T31" fmla="*/ 129 h 415"/>
                <a:gd name="T32" fmla="*/ 380 w 830"/>
                <a:gd name="T33" fmla="*/ 129 h 415"/>
                <a:gd name="T34" fmla="*/ 388 w 830"/>
                <a:gd name="T35" fmla="*/ 130 h 415"/>
                <a:gd name="T36" fmla="*/ 398 w 830"/>
                <a:gd name="T37" fmla="*/ 134 h 415"/>
                <a:gd name="T38" fmla="*/ 407 w 830"/>
                <a:gd name="T39" fmla="*/ 142 h 415"/>
                <a:gd name="T40" fmla="*/ 409 w 830"/>
                <a:gd name="T41" fmla="*/ 144 h 415"/>
                <a:gd name="T42" fmla="*/ 410 w 830"/>
                <a:gd name="T43" fmla="*/ 146 h 415"/>
                <a:gd name="T44" fmla="*/ 370 w 830"/>
                <a:gd name="T45" fmla="*/ 166 h 415"/>
                <a:gd name="T46" fmla="*/ 415 w 830"/>
                <a:gd name="T47" fmla="*/ 176 h 415"/>
                <a:gd name="T48" fmla="*/ 415 w 830"/>
                <a:gd name="T49" fmla="*/ 198 h 415"/>
                <a:gd name="T50" fmla="*/ 192 w 830"/>
                <a:gd name="T51" fmla="*/ 207 h 415"/>
                <a:gd name="T52" fmla="*/ 186 w 830"/>
                <a:gd name="T53" fmla="*/ 192 h 415"/>
                <a:gd name="T54" fmla="*/ 176 w 830"/>
                <a:gd name="T55" fmla="*/ 179 h 415"/>
                <a:gd name="T56" fmla="*/ 161 w 830"/>
                <a:gd name="T57" fmla="*/ 170 h 415"/>
                <a:gd name="T58" fmla="*/ 145 w 830"/>
                <a:gd name="T59" fmla="*/ 168 h 415"/>
                <a:gd name="T60" fmla="*/ 136 w 830"/>
                <a:gd name="T61" fmla="*/ 168 h 415"/>
                <a:gd name="T62" fmla="*/ 127 w 830"/>
                <a:gd name="T63" fmla="*/ 171 h 415"/>
                <a:gd name="T64" fmla="*/ 119 w 830"/>
                <a:gd name="T65" fmla="*/ 175 h 415"/>
                <a:gd name="T66" fmla="*/ 111 w 830"/>
                <a:gd name="T67" fmla="*/ 181 h 415"/>
                <a:gd name="T68" fmla="*/ 105 w 830"/>
                <a:gd name="T69" fmla="*/ 189 h 415"/>
                <a:gd name="T70" fmla="*/ 100 w 830"/>
                <a:gd name="T71" fmla="*/ 199 h 415"/>
                <a:gd name="T72" fmla="*/ 89 w 830"/>
                <a:gd name="T73" fmla="*/ 183 h 415"/>
                <a:gd name="T74" fmla="*/ 95 w 830"/>
                <a:gd name="T75" fmla="*/ 153 h 415"/>
                <a:gd name="T76" fmla="*/ 107 w 830"/>
                <a:gd name="T77" fmla="*/ 139 h 415"/>
                <a:gd name="T78" fmla="*/ 122 w 830"/>
                <a:gd name="T79" fmla="*/ 134 h 415"/>
                <a:gd name="T80" fmla="*/ 135 w 830"/>
                <a:gd name="T81" fmla="*/ 133 h 415"/>
                <a:gd name="T82" fmla="*/ 144 w 830"/>
                <a:gd name="T83" fmla="*/ 133 h 415"/>
                <a:gd name="T84" fmla="*/ 145 w 830"/>
                <a:gd name="T85" fmla="*/ 133 h 415"/>
                <a:gd name="T86" fmla="*/ 250 w 830"/>
                <a:gd name="T87" fmla="*/ 133 h 415"/>
                <a:gd name="T88" fmla="*/ 146 w 830"/>
                <a:gd name="T89" fmla="*/ 114 h 415"/>
                <a:gd name="T90" fmla="*/ 138 w 830"/>
                <a:gd name="T91" fmla="*/ 113 h 415"/>
                <a:gd name="T92" fmla="*/ 123 w 830"/>
                <a:gd name="T93" fmla="*/ 115 h 415"/>
                <a:gd name="T94" fmla="*/ 106 w 830"/>
                <a:gd name="T95" fmla="*/ 119 h 415"/>
                <a:gd name="T96" fmla="*/ 88 w 830"/>
                <a:gd name="T97" fmla="*/ 128 h 415"/>
                <a:gd name="T98" fmla="*/ 77 w 830"/>
                <a:gd name="T99" fmla="*/ 143 h 415"/>
                <a:gd name="T100" fmla="*/ 72 w 830"/>
                <a:gd name="T101" fmla="*/ 162 h 415"/>
                <a:gd name="T102" fmla="*/ 69 w 830"/>
                <a:gd name="T103" fmla="*/ 182 h 415"/>
                <a:gd name="T104" fmla="*/ 69 w 830"/>
                <a:gd name="T105" fmla="*/ 199 h 415"/>
                <a:gd name="T106" fmla="*/ 29 w 830"/>
                <a:gd name="T107" fmla="*/ 193 h 415"/>
                <a:gd name="T108" fmla="*/ 23 w 830"/>
                <a:gd name="T109" fmla="*/ 184 h 415"/>
                <a:gd name="T110" fmla="*/ 15 w 830"/>
                <a:gd name="T111" fmla="*/ 176 h 415"/>
                <a:gd name="T112" fmla="*/ 5 w 830"/>
                <a:gd name="T113" fmla="*/ 169 h 4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415">
                  <a:moveTo>
                    <a:pt x="0" y="334"/>
                  </a:moveTo>
                  <a:lnTo>
                    <a:pt x="112" y="334"/>
                  </a:lnTo>
                  <a:lnTo>
                    <a:pt x="112" y="2"/>
                  </a:lnTo>
                  <a:lnTo>
                    <a:pt x="134" y="2"/>
                  </a:lnTo>
                  <a:lnTo>
                    <a:pt x="157" y="2"/>
                  </a:lnTo>
                  <a:lnTo>
                    <a:pt x="180" y="0"/>
                  </a:lnTo>
                  <a:lnTo>
                    <a:pt x="204" y="0"/>
                  </a:lnTo>
                  <a:lnTo>
                    <a:pt x="228" y="0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7" y="0"/>
                  </a:lnTo>
                  <a:lnTo>
                    <a:pt x="356" y="0"/>
                  </a:lnTo>
                  <a:lnTo>
                    <a:pt x="372" y="0"/>
                  </a:lnTo>
                  <a:lnTo>
                    <a:pt x="385" y="0"/>
                  </a:lnTo>
                  <a:lnTo>
                    <a:pt x="396" y="0"/>
                  </a:lnTo>
                  <a:lnTo>
                    <a:pt x="404" y="2"/>
                  </a:lnTo>
                  <a:lnTo>
                    <a:pt x="409" y="2"/>
                  </a:lnTo>
                  <a:lnTo>
                    <a:pt x="413" y="4"/>
                  </a:lnTo>
                  <a:lnTo>
                    <a:pt x="418" y="6"/>
                  </a:lnTo>
                  <a:lnTo>
                    <a:pt x="423" y="10"/>
                  </a:lnTo>
                  <a:lnTo>
                    <a:pt x="428" y="14"/>
                  </a:lnTo>
                  <a:lnTo>
                    <a:pt x="434" y="20"/>
                  </a:lnTo>
                  <a:lnTo>
                    <a:pt x="440" y="26"/>
                  </a:lnTo>
                  <a:lnTo>
                    <a:pt x="446" y="33"/>
                  </a:lnTo>
                  <a:lnTo>
                    <a:pt x="451" y="40"/>
                  </a:lnTo>
                  <a:lnTo>
                    <a:pt x="318" y="40"/>
                  </a:lnTo>
                  <a:lnTo>
                    <a:pt x="360" y="123"/>
                  </a:lnTo>
                  <a:lnTo>
                    <a:pt x="714" y="123"/>
                  </a:lnTo>
                  <a:lnTo>
                    <a:pt x="734" y="262"/>
                  </a:lnTo>
                  <a:lnTo>
                    <a:pt x="753" y="258"/>
                  </a:lnTo>
                  <a:lnTo>
                    <a:pt x="756" y="258"/>
                  </a:lnTo>
                  <a:lnTo>
                    <a:pt x="760" y="258"/>
                  </a:lnTo>
                  <a:lnTo>
                    <a:pt x="767" y="258"/>
                  </a:lnTo>
                  <a:lnTo>
                    <a:pt x="775" y="260"/>
                  </a:lnTo>
                  <a:lnTo>
                    <a:pt x="786" y="263"/>
                  </a:lnTo>
                  <a:lnTo>
                    <a:pt x="795" y="268"/>
                  </a:lnTo>
                  <a:lnTo>
                    <a:pt x="805" y="275"/>
                  </a:lnTo>
                  <a:lnTo>
                    <a:pt x="814" y="284"/>
                  </a:lnTo>
                  <a:lnTo>
                    <a:pt x="815" y="286"/>
                  </a:lnTo>
                  <a:lnTo>
                    <a:pt x="817" y="288"/>
                  </a:lnTo>
                  <a:lnTo>
                    <a:pt x="818" y="291"/>
                  </a:lnTo>
                  <a:lnTo>
                    <a:pt x="819" y="293"/>
                  </a:lnTo>
                  <a:lnTo>
                    <a:pt x="739" y="293"/>
                  </a:lnTo>
                  <a:lnTo>
                    <a:pt x="739" y="332"/>
                  </a:lnTo>
                  <a:lnTo>
                    <a:pt x="828" y="332"/>
                  </a:lnTo>
                  <a:lnTo>
                    <a:pt x="830" y="353"/>
                  </a:lnTo>
                  <a:lnTo>
                    <a:pt x="830" y="374"/>
                  </a:lnTo>
                  <a:lnTo>
                    <a:pt x="830" y="396"/>
                  </a:lnTo>
                  <a:lnTo>
                    <a:pt x="829" y="415"/>
                  </a:lnTo>
                  <a:lnTo>
                    <a:pt x="384" y="415"/>
                  </a:lnTo>
                  <a:lnTo>
                    <a:pt x="379" y="399"/>
                  </a:lnTo>
                  <a:lnTo>
                    <a:pt x="372" y="384"/>
                  </a:lnTo>
                  <a:lnTo>
                    <a:pt x="363" y="370"/>
                  </a:lnTo>
                  <a:lnTo>
                    <a:pt x="351" y="359"/>
                  </a:lnTo>
                  <a:lnTo>
                    <a:pt x="337" y="349"/>
                  </a:lnTo>
                  <a:lnTo>
                    <a:pt x="322" y="341"/>
                  </a:lnTo>
                  <a:lnTo>
                    <a:pt x="306" y="337"/>
                  </a:lnTo>
                  <a:lnTo>
                    <a:pt x="289" y="336"/>
                  </a:lnTo>
                  <a:lnTo>
                    <a:pt x="280" y="336"/>
                  </a:lnTo>
                  <a:lnTo>
                    <a:pt x="271" y="337"/>
                  </a:lnTo>
                  <a:lnTo>
                    <a:pt x="261" y="339"/>
                  </a:lnTo>
                  <a:lnTo>
                    <a:pt x="253" y="343"/>
                  </a:lnTo>
                  <a:lnTo>
                    <a:pt x="245" y="346"/>
                  </a:lnTo>
                  <a:lnTo>
                    <a:pt x="237" y="351"/>
                  </a:lnTo>
                  <a:lnTo>
                    <a:pt x="229" y="356"/>
                  </a:lnTo>
                  <a:lnTo>
                    <a:pt x="222" y="363"/>
                  </a:lnTo>
                  <a:lnTo>
                    <a:pt x="215" y="371"/>
                  </a:lnTo>
                  <a:lnTo>
                    <a:pt x="210" y="379"/>
                  </a:lnTo>
                  <a:lnTo>
                    <a:pt x="204" y="389"/>
                  </a:lnTo>
                  <a:lnTo>
                    <a:pt x="200" y="398"/>
                  </a:lnTo>
                  <a:lnTo>
                    <a:pt x="176" y="398"/>
                  </a:lnTo>
                  <a:lnTo>
                    <a:pt x="177" y="366"/>
                  </a:lnTo>
                  <a:lnTo>
                    <a:pt x="182" y="333"/>
                  </a:lnTo>
                  <a:lnTo>
                    <a:pt x="189" y="306"/>
                  </a:lnTo>
                  <a:lnTo>
                    <a:pt x="201" y="287"/>
                  </a:lnTo>
                  <a:lnTo>
                    <a:pt x="214" y="279"/>
                  </a:lnTo>
                  <a:lnTo>
                    <a:pt x="229" y="272"/>
                  </a:lnTo>
                  <a:lnTo>
                    <a:pt x="243" y="269"/>
                  </a:lnTo>
                  <a:lnTo>
                    <a:pt x="257" y="267"/>
                  </a:lnTo>
                  <a:lnTo>
                    <a:pt x="269" y="267"/>
                  </a:lnTo>
                  <a:lnTo>
                    <a:pt x="280" y="267"/>
                  </a:lnTo>
                  <a:lnTo>
                    <a:pt x="287" y="267"/>
                  </a:lnTo>
                  <a:lnTo>
                    <a:pt x="289" y="267"/>
                  </a:lnTo>
                  <a:lnTo>
                    <a:pt x="290" y="267"/>
                  </a:lnTo>
                  <a:lnTo>
                    <a:pt x="291" y="267"/>
                  </a:lnTo>
                  <a:lnTo>
                    <a:pt x="500" y="267"/>
                  </a:lnTo>
                  <a:lnTo>
                    <a:pt x="500" y="229"/>
                  </a:lnTo>
                  <a:lnTo>
                    <a:pt x="292" y="229"/>
                  </a:lnTo>
                  <a:lnTo>
                    <a:pt x="287" y="229"/>
                  </a:lnTo>
                  <a:lnTo>
                    <a:pt x="276" y="227"/>
                  </a:lnTo>
                  <a:lnTo>
                    <a:pt x="263" y="229"/>
                  </a:lnTo>
                  <a:lnTo>
                    <a:pt x="246" y="230"/>
                  </a:lnTo>
                  <a:lnTo>
                    <a:pt x="229" y="232"/>
                  </a:lnTo>
                  <a:lnTo>
                    <a:pt x="211" y="238"/>
                  </a:lnTo>
                  <a:lnTo>
                    <a:pt x="193" y="246"/>
                  </a:lnTo>
                  <a:lnTo>
                    <a:pt x="176" y="256"/>
                  </a:lnTo>
                  <a:lnTo>
                    <a:pt x="165" y="269"/>
                  </a:lnTo>
                  <a:lnTo>
                    <a:pt x="154" y="286"/>
                  </a:lnTo>
                  <a:lnTo>
                    <a:pt x="147" y="305"/>
                  </a:lnTo>
                  <a:lnTo>
                    <a:pt x="143" y="324"/>
                  </a:lnTo>
                  <a:lnTo>
                    <a:pt x="139" y="344"/>
                  </a:lnTo>
                  <a:lnTo>
                    <a:pt x="138" y="364"/>
                  </a:lnTo>
                  <a:lnTo>
                    <a:pt x="137" y="382"/>
                  </a:lnTo>
                  <a:lnTo>
                    <a:pt x="137" y="398"/>
                  </a:lnTo>
                  <a:lnTo>
                    <a:pt x="61" y="398"/>
                  </a:lnTo>
                  <a:lnTo>
                    <a:pt x="57" y="387"/>
                  </a:lnTo>
                  <a:lnTo>
                    <a:pt x="52" y="377"/>
                  </a:lnTo>
                  <a:lnTo>
                    <a:pt x="46" y="368"/>
                  </a:lnTo>
                  <a:lnTo>
                    <a:pt x="39" y="359"/>
                  </a:lnTo>
                  <a:lnTo>
                    <a:pt x="30" y="352"/>
                  </a:lnTo>
                  <a:lnTo>
                    <a:pt x="21" y="345"/>
                  </a:lnTo>
                  <a:lnTo>
                    <a:pt x="10" y="339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140"/>
            <p:cNvSpPr>
              <a:spLocks/>
            </p:cNvSpPr>
            <p:nvPr/>
          </p:nvSpPr>
          <p:spPr bwMode="auto">
            <a:xfrm>
              <a:off x="1312" y="3200"/>
              <a:ext cx="56" cy="55"/>
            </a:xfrm>
            <a:custGeom>
              <a:avLst/>
              <a:gdLst>
                <a:gd name="T0" fmla="*/ 28 w 110"/>
                <a:gd name="T1" fmla="*/ 0 h 111"/>
                <a:gd name="T2" fmla="*/ 31 w 110"/>
                <a:gd name="T3" fmla="*/ 0 h 111"/>
                <a:gd name="T4" fmla="*/ 34 w 110"/>
                <a:gd name="T5" fmla="*/ 0 h 111"/>
                <a:gd name="T6" fmla="*/ 36 w 110"/>
                <a:gd name="T7" fmla="*/ 1 h 111"/>
                <a:gd name="T8" fmla="*/ 39 w 110"/>
                <a:gd name="T9" fmla="*/ 2 h 111"/>
                <a:gd name="T10" fmla="*/ 41 w 110"/>
                <a:gd name="T11" fmla="*/ 3 h 111"/>
                <a:gd name="T12" fmla="*/ 44 w 110"/>
                <a:gd name="T13" fmla="*/ 4 h 111"/>
                <a:gd name="T14" fmla="*/ 46 w 110"/>
                <a:gd name="T15" fmla="*/ 6 h 111"/>
                <a:gd name="T16" fmla="*/ 48 w 110"/>
                <a:gd name="T17" fmla="*/ 8 h 111"/>
                <a:gd name="T18" fmla="*/ 51 w 110"/>
                <a:gd name="T19" fmla="*/ 12 h 111"/>
                <a:gd name="T20" fmla="*/ 54 w 110"/>
                <a:gd name="T21" fmla="*/ 16 h 111"/>
                <a:gd name="T22" fmla="*/ 55 w 110"/>
                <a:gd name="T23" fmla="*/ 22 h 111"/>
                <a:gd name="T24" fmla="*/ 56 w 110"/>
                <a:gd name="T25" fmla="*/ 27 h 111"/>
                <a:gd name="T26" fmla="*/ 55 w 110"/>
                <a:gd name="T27" fmla="*/ 33 h 111"/>
                <a:gd name="T28" fmla="*/ 54 w 110"/>
                <a:gd name="T29" fmla="*/ 38 h 111"/>
                <a:gd name="T30" fmla="*/ 51 w 110"/>
                <a:gd name="T31" fmla="*/ 43 h 111"/>
                <a:gd name="T32" fmla="*/ 48 w 110"/>
                <a:gd name="T33" fmla="*/ 47 h 111"/>
                <a:gd name="T34" fmla="*/ 46 w 110"/>
                <a:gd name="T35" fmla="*/ 49 h 111"/>
                <a:gd name="T36" fmla="*/ 44 w 110"/>
                <a:gd name="T37" fmla="*/ 50 h 111"/>
                <a:gd name="T38" fmla="*/ 41 w 110"/>
                <a:gd name="T39" fmla="*/ 52 h 111"/>
                <a:gd name="T40" fmla="*/ 39 w 110"/>
                <a:gd name="T41" fmla="*/ 53 h 111"/>
                <a:gd name="T42" fmla="*/ 36 w 110"/>
                <a:gd name="T43" fmla="*/ 54 h 111"/>
                <a:gd name="T44" fmla="*/ 34 w 110"/>
                <a:gd name="T45" fmla="*/ 54 h 111"/>
                <a:gd name="T46" fmla="*/ 31 w 110"/>
                <a:gd name="T47" fmla="*/ 55 h 111"/>
                <a:gd name="T48" fmla="*/ 28 w 110"/>
                <a:gd name="T49" fmla="*/ 55 h 111"/>
                <a:gd name="T50" fmla="*/ 22 w 110"/>
                <a:gd name="T51" fmla="*/ 54 h 111"/>
                <a:gd name="T52" fmla="*/ 17 w 110"/>
                <a:gd name="T53" fmla="*/ 53 h 111"/>
                <a:gd name="T54" fmla="*/ 12 w 110"/>
                <a:gd name="T55" fmla="*/ 50 h 111"/>
                <a:gd name="T56" fmla="*/ 8 w 110"/>
                <a:gd name="T57" fmla="*/ 47 h 111"/>
                <a:gd name="T58" fmla="*/ 5 w 110"/>
                <a:gd name="T59" fmla="*/ 43 h 111"/>
                <a:gd name="T60" fmla="*/ 2 w 110"/>
                <a:gd name="T61" fmla="*/ 38 h 111"/>
                <a:gd name="T62" fmla="*/ 1 w 110"/>
                <a:gd name="T63" fmla="*/ 33 h 111"/>
                <a:gd name="T64" fmla="*/ 0 w 110"/>
                <a:gd name="T65" fmla="*/ 27 h 111"/>
                <a:gd name="T66" fmla="*/ 1 w 110"/>
                <a:gd name="T67" fmla="*/ 22 h 111"/>
                <a:gd name="T68" fmla="*/ 2 w 110"/>
                <a:gd name="T69" fmla="*/ 16 h 111"/>
                <a:gd name="T70" fmla="*/ 5 w 110"/>
                <a:gd name="T71" fmla="*/ 12 h 111"/>
                <a:gd name="T72" fmla="*/ 8 w 110"/>
                <a:gd name="T73" fmla="*/ 8 h 111"/>
                <a:gd name="T74" fmla="*/ 10 w 110"/>
                <a:gd name="T75" fmla="*/ 6 h 111"/>
                <a:gd name="T76" fmla="*/ 12 w 110"/>
                <a:gd name="T77" fmla="*/ 4 h 111"/>
                <a:gd name="T78" fmla="*/ 14 w 110"/>
                <a:gd name="T79" fmla="*/ 3 h 111"/>
                <a:gd name="T80" fmla="*/ 17 w 110"/>
                <a:gd name="T81" fmla="*/ 2 h 111"/>
                <a:gd name="T82" fmla="*/ 20 w 110"/>
                <a:gd name="T83" fmla="*/ 1 h 111"/>
                <a:gd name="T84" fmla="*/ 22 w 110"/>
                <a:gd name="T85" fmla="*/ 0 h 111"/>
                <a:gd name="T86" fmla="*/ 25 w 110"/>
                <a:gd name="T87" fmla="*/ 0 h 111"/>
                <a:gd name="T88" fmla="*/ 28 w 110"/>
                <a:gd name="T89" fmla="*/ 0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lnTo>
                    <a:pt x="61" y="0"/>
                  </a:lnTo>
                  <a:lnTo>
                    <a:pt x="66" y="1"/>
                  </a:lnTo>
                  <a:lnTo>
                    <a:pt x="71" y="2"/>
                  </a:lnTo>
                  <a:lnTo>
                    <a:pt x="77" y="5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5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4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6" y="109"/>
                  </a:lnTo>
                  <a:lnTo>
                    <a:pt x="61" y="111"/>
                  </a:lnTo>
                  <a:lnTo>
                    <a:pt x="55" y="111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1" y="67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4" y="5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141"/>
            <p:cNvSpPr>
              <a:spLocks/>
            </p:cNvSpPr>
            <p:nvPr/>
          </p:nvSpPr>
          <p:spPr bwMode="auto">
            <a:xfrm>
              <a:off x="659" y="2877"/>
              <a:ext cx="703" cy="251"/>
            </a:xfrm>
            <a:custGeom>
              <a:avLst/>
              <a:gdLst>
                <a:gd name="T0" fmla="*/ 0 w 1407"/>
                <a:gd name="T1" fmla="*/ 0 h 501"/>
                <a:gd name="T2" fmla="*/ 703 w 1407"/>
                <a:gd name="T3" fmla="*/ 0 h 501"/>
                <a:gd name="T4" fmla="*/ 703 w 1407"/>
                <a:gd name="T5" fmla="*/ 118 h 501"/>
                <a:gd name="T6" fmla="*/ 684 w 1407"/>
                <a:gd name="T7" fmla="*/ 118 h 501"/>
                <a:gd name="T8" fmla="*/ 684 w 1407"/>
                <a:gd name="T9" fmla="*/ 250 h 501"/>
                <a:gd name="T10" fmla="*/ 670 w 1407"/>
                <a:gd name="T11" fmla="*/ 250 h 501"/>
                <a:gd name="T12" fmla="*/ 670 w 1407"/>
                <a:gd name="T13" fmla="*/ 14 h 501"/>
                <a:gd name="T14" fmla="*/ 28 w 1407"/>
                <a:gd name="T15" fmla="*/ 14 h 501"/>
                <a:gd name="T16" fmla="*/ 28 w 1407"/>
                <a:gd name="T17" fmla="*/ 34 h 501"/>
                <a:gd name="T18" fmla="*/ 650 w 1407"/>
                <a:gd name="T19" fmla="*/ 34 h 501"/>
                <a:gd name="T20" fmla="*/ 650 w 1407"/>
                <a:gd name="T21" fmla="*/ 250 h 501"/>
                <a:gd name="T22" fmla="*/ 647 w 1407"/>
                <a:gd name="T23" fmla="*/ 250 h 501"/>
                <a:gd name="T24" fmla="*/ 647 w 1407"/>
                <a:gd name="T25" fmla="*/ 251 h 501"/>
                <a:gd name="T26" fmla="*/ 0 w 1407"/>
                <a:gd name="T27" fmla="*/ 251 h 501"/>
                <a:gd name="T28" fmla="*/ 0 w 1407"/>
                <a:gd name="T29" fmla="*/ 0 h 5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7" h="501">
                  <a:moveTo>
                    <a:pt x="0" y="0"/>
                  </a:moveTo>
                  <a:lnTo>
                    <a:pt x="1407" y="0"/>
                  </a:lnTo>
                  <a:lnTo>
                    <a:pt x="1407" y="236"/>
                  </a:lnTo>
                  <a:lnTo>
                    <a:pt x="1369" y="236"/>
                  </a:lnTo>
                  <a:lnTo>
                    <a:pt x="1369" y="500"/>
                  </a:lnTo>
                  <a:lnTo>
                    <a:pt x="1341" y="500"/>
                  </a:lnTo>
                  <a:lnTo>
                    <a:pt x="1341" y="28"/>
                  </a:lnTo>
                  <a:lnTo>
                    <a:pt x="56" y="28"/>
                  </a:lnTo>
                  <a:lnTo>
                    <a:pt x="56" y="67"/>
                  </a:lnTo>
                  <a:lnTo>
                    <a:pt x="1301" y="67"/>
                  </a:lnTo>
                  <a:lnTo>
                    <a:pt x="1301" y="500"/>
                  </a:lnTo>
                  <a:lnTo>
                    <a:pt x="1294" y="500"/>
                  </a:lnTo>
                  <a:lnTo>
                    <a:pt x="1294" y="501"/>
                  </a:lnTo>
                  <a:lnTo>
                    <a:pt x="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142"/>
            <p:cNvSpPr>
              <a:spLocks/>
            </p:cNvSpPr>
            <p:nvPr/>
          </p:nvSpPr>
          <p:spPr bwMode="auto">
            <a:xfrm>
              <a:off x="812" y="3199"/>
              <a:ext cx="55" cy="55"/>
            </a:xfrm>
            <a:custGeom>
              <a:avLst/>
              <a:gdLst>
                <a:gd name="T0" fmla="*/ 0 w 109"/>
                <a:gd name="T1" fmla="*/ 28 h 110"/>
                <a:gd name="T2" fmla="*/ 1 w 109"/>
                <a:gd name="T3" fmla="*/ 22 h 110"/>
                <a:gd name="T4" fmla="*/ 2 w 109"/>
                <a:gd name="T5" fmla="*/ 17 h 110"/>
                <a:gd name="T6" fmla="*/ 5 w 109"/>
                <a:gd name="T7" fmla="*/ 12 h 110"/>
                <a:gd name="T8" fmla="*/ 8 w 109"/>
                <a:gd name="T9" fmla="*/ 8 h 110"/>
                <a:gd name="T10" fmla="*/ 10 w 109"/>
                <a:gd name="T11" fmla="*/ 6 h 110"/>
                <a:gd name="T12" fmla="*/ 12 w 109"/>
                <a:gd name="T13" fmla="*/ 5 h 110"/>
                <a:gd name="T14" fmla="*/ 14 w 109"/>
                <a:gd name="T15" fmla="*/ 4 h 110"/>
                <a:gd name="T16" fmla="*/ 17 w 109"/>
                <a:gd name="T17" fmla="*/ 2 h 110"/>
                <a:gd name="T18" fmla="*/ 20 w 109"/>
                <a:gd name="T19" fmla="*/ 1 h 110"/>
                <a:gd name="T20" fmla="*/ 22 w 109"/>
                <a:gd name="T21" fmla="*/ 1 h 110"/>
                <a:gd name="T22" fmla="*/ 25 w 109"/>
                <a:gd name="T23" fmla="*/ 0 h 110"/>
                <a:gd name="T24" fmla="*/ 27 w 109"/>
                <a:gd name="T25" fmla="*/ 0 h 110"/>
                <a:gd name="T26" fmla="*/ 30 w 109"/>
                <a:gd name="T27" fmla="*/ 0 h 110"/>
                <a:gd name="T28" fmla="*/ 33 w 109"/>
                <a:gd name="T29" fmla="*/ 1 h 110"/>
                <a:gd name="T30" fmla="*/ 35 w 109"/>
                <a:gd name="T31" fmla="*/ 1 h 110"/>
                <a:gd name="T32" fmla="*/ 38 w 109"/>
                <a:gd name="T33" fmla="*/ 2 h 110"/>
                <a:gd name="T34" fmla="*/ 40 w 109"/>
                <a:gd name="T35" fmla="*/ 4 h 110"/>
                <a:gd name="T36" fmla="*/ 43 w 109"/>
                <a:gd name="T37" fmla="*/ 5 h 110"/>
                <a:gd name="T38" fmla="*/ 44 w 109"/>
                <a:gd name="T39" fmla="*/ 6 h 110"/>
                <a:gd name="T40" fmla="*/ 47 w 109"/>
                <a:gd name="T41" fmla="*/ 8 h 110"/>
                <a:gd name="T42" fmla="*/ 50 w 109"/>
                <a:gd name="T43" fmla="*/ 12 h 110"/>
                <a:gd name="T44" fmla="*/ 52 w 109"/>
                <a:gd name="T45" fmla="*/ 17 h 110"/>
                <a:gd name="T46" fmla="*/ 54 w 109"/>
                <a:gd name="T47" fmla="*/ 22 h 110"/>
                <a:gd name="T48" fmla="*/ 55 w 109"/>
                <a:gd name="T49" fmla="*/ 28 h 110"/>
                <a:gd name="T50" fmla="*/ 54 w 109"/>
                <a:gd name="T51" fmla="*/ 34 h 110"/>
                <a:gd name="T52" fmla="*/ 52 w 109"/>
                <a:gd name="T53" fmla="*/ 38 h 110"/>
                <a:gd name="T54" fmla="*/ 50 w 109"/>
                <a:gd name="T55" fmla="*/ 43 h 110"/>
                <a:gd name="T56" fmla="*/ 47 w 109"/>
                <a:gd name="T57" fmla="*/ 47 h 110"/>
                <a:gd name="T58" fmla="*/ 44 w 109"/>
                <a:gd name="T59" fmla="*/ 49 h 110"/>
                <a:gd name="T60" fmla="*/ 43 w 109"/>
                <a:gd name="T61" fmla="*/ 51 h 110"/>
                <a:gd name="T62" fmla="*/ 40 w 109"/>
                <a:gd name="T63" fmla="*/ 52 h 110"/>
                <a:gd name="T64" fmla="*/ 38 w 109"/>
                <a:gd name="T65" fmla="*/ 53 h 110"/>
                <a:gd name="T66" fmla="*/ 35 w 109"/>
                <a:gd name="T67" fmla="*/ 54 h 110"/>
                <a:gd name="T68" fmla="*/ 33 w 109"/>
                <a:gd name="T69" fmla="*/ 55 h 110"/>
                <a:gd name="T70" fmla="*/ 30 w 109"/>
                <a:gd name="T71" fmla="*/ 55 h 110"/>
                <a:gd name="T72" fmla="*/ 27 w 109"/>
                <a:gd name="T73" fmla="*/ 55 h 110"/>
                <a:gd name="T74" fmla="*/ 22 w 109"/>
                <a:gd name="T75" fmla="*/ 55 h 110"/>
                <a:gd name="T76" fmla="*/ 17 w 109"/>
                <a:gd name="T77" fmla="*/ 53 h 110"/>
                <a:gd name="T78" fmla="*/ 12 w 109"/>
                <a:gd name="T79" fmla="*/ 51 h 110"/>
                <a:gd name="T80" fmla="*/ 8 w 109"/>
                <a:gd name="T81" fmla="*/ 47 h 110"/>
                <a:gd name="T82" fmla="*/ 5 w 109"/>
                <a:gd name="T83" fmla="*/ 43 h 110"/>
                <a:gd name="T84" fmla="*/ 2 w 109"/>
                <a:gd name="T85" fmla="*/ 38 h 110"/>
                <a:gd name="T86" fmla="*/ 1 w 109"/>
                <a:gd name="T87" fmla="*/ 34 h 110"/>
                <a:gd name="T88" fmla="*/ 0 w 109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1" y="44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6" y="4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4" y="33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7"/>
                  </a:lnTo>
                  <a:lnTo>
                    <a:pt x="104" y="76"/>
                  </a:lnTo>
                  <a:lnTo>
                    <a:pt x="100" y="86"/>
                  </a:lnTo>
                  <a:lnTo>
                    <a:pt x="93" y="94"/>
                  </a:lnTo>
                  <a:lnTo>
                    <a:pt x="88" y="98"/>
                  </a:lnTo>
                  <a:lnTo>
                    <a:pt x="85" y="101"/>
                  </a:lnTo>
                  <a:lnTo>
                    <a:pt x="80" y="103"/>
                  </a:lnTo>
                  <a:lnTo>
                    <a:pt x="76" y="106"/>
                  </a:lnTo>
                  <a:lnTo>
                    <a:pt x="70" y="108"/>
                  </a:lnTo>
                  <a:lnTo>
                    <a:pt x="65" y="109"/>
                  </a:lnTo>
                  <a:lnTo>
                    <a:pt x="59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143"/>
            <p:cNvSpPr>
              <a:spLocks/>
            </p:cNvSpPr>
            <p:nvPr/>
          </p:nvSpPr>
          <p:spPr bwMode="auto">
            <a:xfrm>
              <a:off x="706" y="3199"/>
              <a:ext cx="56" cy="55"/>
            </a:xfrm>
            <a:custGeom>
              <a:avLst/>
              <a:gdLst>
                <a:gd name="T0" fmla="*/ 0 w 110"/>
                <a:gd name="T1" fmla="*/ 28 h 110"/>
                <a:gd name="T2" fmla="*/ 1 w 110"/>
                <a:gd name="T3" fmla="*/ 22 h 110"/>
                <a:gd name="T4" fmla="*/ 2 w 110"/>
                <a:gd name="T5" fmla="*/ 17 h 110"/>
                <a:gd name="T6" fmla="*/ 5 w 110"/>
                <a:gd name="T7" fmla="*/ 12 h 110"/>
                <a:gd name="T8" fmla="*/ 8 w 110"/>
                <a:gd name="T9" fmla="*/ 8 h 110"/>
                <a:gd name="T10" fmla="*/ 11 w 110"/>
                <a:gd name="T11" fmla="*/ 6 h 110"/>
                <a:gd name="T12" fmla="*/ 12 w 110"/>
                <a:gd name="T13" fmla="*/ 5 h 110"/>
                <a:gd name="T14" fmla="*/ 15 w 110"/>
                <a:gd name="T15" fmla="*/ 4 h 110"/>
                <a:gd name="T16" fmla="*/ 17 w 110"/>
                <a:gd name="T17" fmla="*/ 2 h 110"/>
                <a:gd name="T18" fmla="*/ 20 w 110"/>
                <a:gd name="T19" fmla="*/ 1 h 110"/>
                <a:gd name="T20" fmla="*/ 22 w 110"/>
                <a:gd name="T21" fmla="*/ 1 h 110"/>
                <a:gd name="T22" fmla="*/ 25 w 110"/>
                <a:gd name="T23" fmla="*/ 0 h 110"/>
                <a:gd name="T24" fmla="*/ 28 w 110"/>
                <a:gd name="T25" fmla="*/ 0 h 110"/>
                <a:gd name="T26" fmla="*/ 31 w 110"/>
                <a:gd name="T27" fmla="*/ 0 h 110"/>
                <a:gd name="T28" fmla="*/ 34 w 110"/>
                <a:gd name="T29" fmla="*/ 1 h 110"/>
                <a:gd name="T30" fmla="*/ 36 w 110"/>
                <a:gd name="T31" fmla="*/ 1 h 110"/>
                <a:gd name="T32" fmla="*/ 39 w 110"/>
                <a:gd name="T33" fmla="*/ 2 h 110"/>
                <a:gd name="T34" fmla="*/ 42 w 110"/>
                <a:gd name="T35" fmla="*/ 4 h 110"/>
                <a:gd name="T36" fmla="*/ 44 w 110"/>
                <a:gd name="T37" fmla="*/ 5 h 110"/>
                <a:gd name="T38" fmla="*/ 46 w 110"/>
                <a:gd name="T39" fmla="*/ 6 h 110"/>
                <a:gd name="T40" fmla="*/ 48 w 110"/>
                <a:gd name="T41" fmla="*/ 8 h 110"/>
                <a:gd name="T42" fmla="*/ 51 w 110"/>
                <a:gd name="T43" fmla="*/ 12 h 110"/>
                <a:gd name="T44" fmla="*/ 54 w 110"/>
                <a:gd name="T45" fmla="*/ 17 h 110"/>
                <a:gd name="T46" fmla="*/ 55 w 110"/>
                <a:gd name="T47" fmla="*/ 22 h 110"/>
                <a:gd name="T48" fmla="*/ 56 w 110"/>
                <a:gd name="T49" fmla="*/ 28 h 110"/>
                <a:gd name="T50" fmla="*/ 55 w 110"/>
                <a:gd name="T51" fmla="*/ 34 h 110"/>
                <a:gd name="T52" fmla="*/ 54 w 110"/>
                <a:gd name="T53" fmla="*/ 38 h 110"/>
                <a:gd name="T54" fmla="*/ 51 w 110"/>
                <a:gd name="T55" fmla="*/ 43 h 110"/>
                <a:gd name="T56" fmla="*/ 48 w 110"/>
                <a:gd name="T57" fmla="*/ 47 h 110"/>
                <a:gd name="T58" fmla="*/ 46 w 110"/>
                <a:gd name="T59" fmla="*/ 49 h 110"/>
                <a:gd name="T60" fmla="*/ 44 w 110"/>
                <a:gd name="T61" fmla="*/ 51 h 110"/>
                <a:gd name="T62" fmla="*/ 42 w 110"/>
                <a:gd name="T63" fmla="*/ 52 h 110"/>
                <a:gd name="T64" fmla="*/ 39 w 110"/>
                <a:gd name="T65" fmla="*/ 53 h 110"/>
                <a:gd name="T66" fmla="*/ 36 w 110"/>
                <a:gd name="T67" fmla="*/ 54 h 110"/>
                <a:gd name="T68" fmla="*/ 34 w 110"/>
                <a:gd name="T69" fmla="*/ 55 h 110"/>
                <a:gd name="T70" fmla="*/ 31 w 110"/>
                <a:gd name="T71" fmla="*/ 55 h 110"/>
                <a:gd name="T72" fmla="*/ 28 w 110"/>
                <a:gd name="T73" fmla="*/ 55 h 110"/>
                <a:gd name="T74" fmla="*/ 22 w 110"/>
                <a:gd name="T75" fmla="*/ 55 h 110"/>
                <a:gd name="T76" fmla="*/ 17 w 110"/>
                <a:gd name="T77" fmla="*/ 53 h 110"/>
                <a:gd name="T78" fmla="*/ 12 w 110"/>
                <a:gd name="T79" fmla="*/ 51 h 110"/>
                <a:gd name="T80" fmla="*/ 8 w 110"/>
                <a:gd name="T81" fmla="*/ 47 h 110"/>
                <a:gd name="T82" fmla="*/ 5 w 110"/>
                <a:gd name="T83" fmla="*/ 43 h 110"/>
                <a:gd name="T84" fmla="*/ 2 w 110"/>
                <a:gd name="T85" fmla="*/ 38 h 110"/>
                <a:gd name="T86" fmla="*/ 1 w 110"/>
                <a:gd name="T87" fmla="*/ 34 h 110"/>
                <a:gd name="T88" fmla="*/ 0 w 110"/>
                <a:gd name="T89" fmla="*/ 28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" h="110">
                  <a:moveTo>
                    <a:pt x="0" y="55"/>
                  </a:moveTo>
                  <a:lnTo>
                    <a:pt x="1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0" y="55"/>
                  </a:lnTo>
                  <a:lnTo>
                    <a:pt x="109" y="67"/>
                  </a:lnTo>
                  <a:lnTo>
                    <a:pt x="106" y="76"/>
                  </a:lnTo>
                  <a:lnTo>
                    <a:pt x="101" y="86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2" y="103"/>
                  </a:lnTo>
                  <a:lnTo>
                    <a:pt x="77" y="106"/>
                  </a:lnTo>
                  <a:lnTo>
                    <a:pt x="71" y="108"/>
                  </a:lnTo>
                  <a:lnTo>
                    <a:pt x="67" y="109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144"/>
            <p:cNvSpPr>
              <a:spLocks/>
            </p:cNvSpPr>
            <p:nvPr/>
          </p:nvSpPr>
          <p:spPr bwMode="auto">
            <a:xfrm>
              <a:off x="1438" y="3035"/>
              <a:ext cx="79" cy="43"/>
            </a:xfrm>
            <a:custGeom>
              <a:avLst/>
              <a:gdLst>
                <a:gd name="T0" fmla="*/ 61 w 158"/>
                <a:gd name="T1" fmla="*/ 0 h 86"/>
                <a:gd name="T2" fmla="*/ 79 w 158"/>
                <a:gd name="T3" fmla="*/ 43 h 86"/>
                <a:gd name="T4" fmla="*/ 0 w 158"/>
                <a:gd name="T5" fmla="*/ 43 h 86"/>
                <a:gd name="T6" fmla="*/ 0 w 158"/>
                <a:gd name="T7" fmla="*/ 0 h 86"/>
                <a:gd name="T8" fmla="*/ 61 w 158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86">
                  <a:moveTo>
                    <a:pt x="122" y="0"/>
                  </a:moveTo>
                  <a:lnTo>
                    <a:pt x="158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Rectangle 145"/>
            <p:cNvSpPr>
              <a:spLocks noChangeArrowheads="1"/>
            </p:cNvSpPr>
            <p:nvPr/>
          </p:nvSpPr>
          <p:spPr bwMode="auto">
            <a:xfrm>
              <a:off x="1573" y="3162"/>
              <a:ext cx="61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Rectangle 146"/>
            <p:cNvSpPr>
              <a:spLocks noChangeArrowheads="1"/>
            </p:cNvSpPr>
            <p:nvPr/>
          </p:nvSpPr>
          <p:spPr bwMode="auto">
            <a:xfrm>
              <a:off x="1652" y="3090"/>
              <a:ext cx="5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87" name="Picture 168" descr="BD0745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052638"/>
            <a:ext cx="157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2" descr="BD0745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093913"/>
            <a:ext cx="1000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6" descr="BD0745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524125"/>
            <a:ext cx="307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79" descr="j0352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25625"/>
            <a:ext cx="3016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82" descr="BD0745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2309813"/>
            <a:ext cx="212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185" descr="BD0745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378200"/>
            <a:ext cx="266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186" descr="BD0745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306763"/>
            <a:ext cx="176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187" descr="j0352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862263"/>
            <a:ext cx="3889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188" descr="BD0745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936875"/>
            <a:ext cx="3381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03" descr="BD0745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068513"/>
            <a:ext cx="314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204" descr="BD0745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859088"/>
            <a:ext cx="1603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205" descr="BD0745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332163"/>
            <a:ext cx="381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Text Box 206"/>
          <p:cNvSpPr txBox="1">
            <a:spLocks noChangeArrowheads="1"/>
          </p:cNvSpPr>
          <p:nvPr/>
        </p:nvSpPr>
        <p:spPr bwMode="auto">
          <a:xfrm>
            <a:off x="244475" y="1954213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Factories</a:t>
            </a:r>
          </a:p>
        </p:txBody>
      </p:sp>
      <p:sp>
        <p:nvSpPr>
          <p:cNvPr id="28700" name="Text Box 210"/>
          <p:cNvSpPr txBox="1">
            <a:spLocks noChangeArrowheads="1"/>
          </p:cNvSpPr>
          <p:nvPr/>
        </p:nvSpPr>
        <p:spPr bwMode="auto">
          <a:xfrm>
            <a:off x="7394575" y="4725988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Customer or stores</a:t>
            </a:r>
          </a:p>
        </p:txBody>
      </p:sp>
      <p:sp>
        <p:nvSpPr>
          <p:cNvPr id="28701" name="Freeform 211"/>
          <p:cNvSpPr>
            <a:spLocks/>
          </p:cNvSpPr>
          <p:nvPr/>
        </p:nvSpPr>
        <p:spPr bwMode="auto">
          <a:xfrm>
            <a:off x="6480175" y="3903663"/>
            <a:ext cx="2006600" cy="1143000"/>
          </a:xfrm>
          <a:custGeom>
            <a:avLst/>
            <a:gdLst>
              <a:gd name="T0" fmla="*/ 1168400 w 1264"/>
              <a:gd name="T1" fmla="*/ 0 h 720"/>
              <a:gd name="T2" fmla="*/ 1854200 w 1264"/>
              <a:gd name="T3" fmla="*/ 457200 h 720"/>
              <a:gd name="T4" fmla="*/ 254000 w 1264"/>
              <a:gd name="T5" fmla="*/ 762000 h 720"/>
              <a:gd name="T6" fmla="*/ 330200 w 1264"/>
              <a:gd name="T7" fmla="*/ 1143000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64" h="720">
                <a:moveTo>
                  <a:pt x="736" y="0"/>
                </a:moveTo>
                <a:cubicBezTo>
                  <a:pt x="1000" y="104"/>
                  <a:pt x="1264" y="208"/>
                  <a:pt x="1168" y="288"/>
                </a:cubicBezTo>
                <a:cubicBezTo>
                  <a:pt x="1072" y="368"/>
                  <a:pt x="320" y="408"/>
                  <a:pt x="160" y="480"/>
                </a:cubicBezTo>
                <a:cubicBezTo>
                  <a:pt x="0" y="552"/>
                  <a:pt x="104" y="636"/>
                  <a:pt x="208" y="72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Freeform 213"/>
          <p:cNvSpPr>
            <a:spLocks/>
          </p:cNvSpPr>
          <p:nvPr/>
        </p:nvSpPr>
        <p:spPr bwMode="auto">
          <a:xfrm>
            <a:off x="7834313" y="3421063"/>
            <a:ext cx="914400" cy="1295400"/>
          </a:xfrm>
          <a:custGeom>
            <a:avLst/>
            <a:gdLst>
              <a:gd name="T0" fmla="*/ 0 w 576"/>
              <a:gd name="T1" fmla="*/ 0 h 816"/>
              <a:gd name="T2" fmla="*/ 762000 w 576"/>
              <a:gd name="T3" fmla="*/ 152400 h 816"/>
              <a:gd name="T4" fmla="*/ 914400 w 576"/>
              <a:gd name="T5" fmla="*/ 533400 h 816"/>
              <a:gd name="T6" fmla="*/ 762000 w 576"/>
              <a:gd name="T7" fmla="*/ 1295400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" h="816">
                <a:moveTo>
                  <a:pt x="0" y="0"/>
                </a:moveTo>
                <a:cubicBezTo>
                  <a:pt x="192" y="20"/>
                  <a:pt x="384" y="40"/>
                  <a:pt x="480" y="96"/>
                </a:cubicBezTo>
                <a:cubicBezTo>
                  <a:pt x="576" y="152"/>
                  <a:pt x="576" y="216"/>
                  <a:pt x="576" y="336"/>
                </a:cubicBezTo>
                <a:cubicBezTo>
                  <a:pt x="576" y="456"/>
                  <a:pt x="528" y="636"/>
                  <a:pt x="48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Freeform 214"/>
          <p:cNvSpPr>
            <a:spLocks/>
          </p:cNvSpPr>
          <p:nvPr/>
        </p:nvSpPr>
        <p:spPr bwMode="auto">
          <a:xfrm>
            <a:off x="8034338" y="1522413"/>
            <a:ext cx="990600" cy="698500"/>
          </a:xfrm>
          <a:custGeom>
            <a:avLst/>
            <a:gdLst>
              <a:gd name="T0" fmla="*/ 0 w 624"/>
              <a:gd name="T1" fmla="*/ 685800 h 440"/>
              <a:gd name="T2" fmla="*/ 152400 w 624"/>
              <a:gd name="T3" fmla="*/ 685800 h 440"/>
              <a:gd name="T4" fmla="*/ 838200 w 624"/>
              <a:gd name="T5" fmla="*/ 609600 h 440"/>
              <a:gd name="T6" fmla="*/ 533400 w 624"/>
              <a:gd name="T7" fmla="*/ 228600 h 440"/>
              <a:gd name="T8" fmla="*/ 990600 w 624"/>
              <a:gd name="T9" fmla="*/ 0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4" h="440">
                <a:moveTo>
                  <a:pt x="0" y="432"/>
                </a:moveTo>
                <a:cubicBezTo>
                  <a:pt x="4" y="436"/>
                  <a:pt x="8" y="440"/>
                  <a:pt x="96" y="432"/>
                </a:cubicBezTo>
                <a:cubicBezTo>
                  <a:pt x="184" y="424"/>
                  <a:pt x="488" y="432"/>
                  <a:pt x="528" y="384"/>
                </a:cubicBezTo>
                <a:cubicBezTo>
                  <a:pt x="568" y="336"/>
                  <a:pt x="320" y="208"/>
                  <a:pt x="336" y="144"/>
                </a:cubicBezTo>
                <a:cubicBezTo>
                  <a:pt x="352" y="80"/>
                  <a:pt x="488" y="40"/>
                  <a:pt x="624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Freeform 215"/>
          <p:cNvSpPr>
            <a:spLocks/>
          </p:cNvSpPr>
          <p:nvPr/>
        </p:nvSpPr>
        <p:spPr bwMode="auto">
          <a:xfrm>
            <a:off x="8010525" y="2563813"/>
            <a:ext cx="990600" cy="381000"/>
          </a:xfrm>
          <a:custGeom>
            <a:avLst/>
            <a:gdLst>
              <a:gd name="T0" fmla="*/ 0 w 624"/>
              <a:gd name="T1" fmla="*/ 381000 h 240"/>
              <a:gd name="T2" fmla="*/ 304800 w 624"/>
              <a:gd name="T3" fmla="*/ 76200 h 240"/>
              <a:gd name="T4" fmla="*/ 685800 w 624"/>
              <a:gd name="T5" fmla="*/ 228600 h 240"/>
              <a:gd name="T6" fmla="*/ 990600 w 624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240">
                <a:moveTo>
                  <a:pt x="0" y="240"/>
                </a:moveTo>
                <a:cubicBezTo>
                  <a:pt x="60" y="152"/>
                  <a:pt x="120" y="64"/>
                  <a:pt x="192" y="48"/>
                </a:cubicBezTo>
                <a:cubicBezTo>
                  <a:pt x="264" y="32"/>
                  <a:pt x="360" y="152"/>
                  <a:pt x="432" y="144"/>
                </a:cubicBezTo>
                <a:cubicBezTo>
                  <a:pt x="504" y="136"/>
                  <a:pt x="564" y="68"/>
                  <a:pt x="624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Text Box 216"/>
          <p:cNvSpPr txBox="1">
            <a:spLocks noChangeArrowheads="1"/>
          </p:cNvSpPr>
          <p:nvPr/>
        </p:nvSpPr>
        <p:spPr bwMode="auto">
          <a:xfrm>
            <a:off x="1447800" y="4114800"/>
            <a:ext cx="434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Split the mass production shipments into smaller units and distribute to stores immediately—without holding inventory.</a:t>
            </a:r>
          </a:p>
        </p:txBody>
      </p:sp>
      <p:sp>
        <p:nvSpPr>
          <p:cNvPr id="28706" name="Text Box 217"/>
          <p:cNvSpPr txBox="1">
            <a:spLocks noChangeArrowheads="1"/>
          </p:cNvSpPr>
          <p:nvPr/>
        </p:nvSpPr>
        <p:spPr bwMode="auto">
          <a:xfrm>
            <a:off x="1371600" y="525780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Need to match orders exactly, and carefully schedule arrival time of shipments.</a:t>
            </a:r>
          </a:p>
        </p:txBody>
      </p:sp>
      <p:pic>
        <p:nvPicPr>
          <p:cNvPr id="28707" name="Picture 230" descr="BD0745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2686050"/>
            <a:ext cx="2301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8" name="Line 231"/>
          <p:cNvSpPr>
            <a:spLocks noChangeShapeType="1"/>
          </p:cNvSpPr>
          <p:nvPr/>
        </p:nvSpPr>
        <p:spPr bwMode="auto">
          <a:xfrm>
            <a:off x="587375" y="2324100"/>
            <a:ext cx="1106488" cy="33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Line 232"/>
          <p:cNvSpPr>
            <a:spLocks noChangeShapeType="1"/>
          </p:cNvSpPr>
          <p:nvPr/>
        </p:nvSpPr>
        <p:spPr bwMode="auto">
          <a:xfrm>
            <a:off x="587375" y="2314575"/>
            <a:ext cx="561975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Line 233"/>
          <p:cNvSpPr>
            <a:spLocks noChangeShapeType="1"/>
          </p:cNvSpPr>
          <p:nvPr/>
        </p:nvSpPr>
        <p:spPr bwMode="auto">
          <a:xfrm>
            <a:off x="569913" y="2314575"/>
            <a:ext cx="252412" cy="86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Transactions and Integration</a:t>
            </a:r>
          </a:p>
        </p:txBody>
      </p:sp>
      <p:sp>
        <p:nvSpPr>
          <p:cNvPr id="5123" name="Freeform 4"/>
          <p:cNvSpPr>
            <a:spLocks/>
          </p:cNvSpPr>
          <p:nvPr/>
        </p:nvSpPr>
        <p:spPr bwMode="auto">
          <a:xfrm>
            <a:off x="1997075" y="1900237"/>
            <a:ext cx="4940300" cy="4271963"/>
          </a:xfrm>
          <a:custGeom>
            <a:avLst/>
            <a:gdLst>
              <a:gd name="T0" fmla="*/ 2470150 w 3112"/>
              <a:gd name="T1" fmla="*/ 0 h 2691"/>
              <a:gd name="T2" fmla="*/ 0 w 3112"/>
              <a:gd name="T3" fmla="*/ 4270375 h 2691"/>
              <a:gd name="T4" fmla="*/ 4938713 w 3112"/>
              <a:gd name="T5" fmla="*/ 4270375 h 2691"/>
              <a:gd name="T6" fmla="*/ 2470150 w 3112"/>
              <a:gd name="T7" fmla="*/ 0 h 26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12" h="2691">
                <a:moveTo>
                  <a:pt x="1556" y="0"/>
                </a:moveTo>
                <a:lnTo>
                  <a:pt x="0" y="2690"/>
                </a:lnTo>
                <a:lnTo>
                  <a:pt x="3111" y="2690"/>
                </a:lnTo>
                <a:lnTo>
                  <a:pt x="155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3233738" y="4049712"/>
            <a:ext cx="2439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3838575" y="2992437"/>
            <a:ext cx="1263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506788" y="5848350"/>
            <a:ext cx="1690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Central Computer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4813300" y="4643437"/>
            <a:ext cx="1382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Sales Reports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2952750" y="4681537"/>
            <a:ext cx="585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POS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2952750" y="4899025"/>
            <a:ext cx="630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Cash</a:t>
            </a: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2952750" y="5114925"/>
            <a:ext cx="990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Registers</a:t>
            </a: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841375" y="5657850"/>
            <a:ext cx="1106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Customers</a:t>
            </a:r>
          </a:p>
        </p:txBody>
      </p:sp>
      <p:sp>
        <p:nvSpPr>
          <p:cNvPr id="5132" name="Freeform 17"/>
          <p:cNvSpPr>
            <a:spLocks/>
          </p:cNvSpPr>
          <p:nvPr/>
        </p:nvSpPr>
        <p:spPr bwMode="auto">
          <a:xfrm>
            <a:off x="2022475" y="5688012"/>
            <a:ext cx="69850" cy="77788"/>
          </a:xfrm>
          <a:custGeom>
            <a:avLst/>
            <a:gdLst>
              <a:gd name="T0" fmla="*/ 19050 w 44"/>
              <a:gd name="T1" fmla="*/ 73025 h 49"/>
              <a:gd name="T2" fmla="*/ 11113 w 44"/>
              <a:gd name="T3" fmla="*/ 66675 h 49"/>
              <a:gd name="T4" fmla="*/ 4763 w 44"/>
              <a:gd name="T5" fmla="*/ 57150 h 49"/>
              <a:gd name="T6" fmla="*/ 1588 w 44"/>
              <a:gd name="T7" fmla="*/ 47625 h 49"/>
              <a:gd name="T8" fmla="*/ 0 w 44"/>
              <a:gd name="T9" fmla="*/ 38100 h 49"/>
              <a:gd name="T10" fmla="*/ 1588 w 44"/>
              <a:gd name="T11" fmla="*/ 28575 h 49"/>
              <a:gd name="T12" fmla="*/ 1588 w 44"/>
              <a:gd name="T13" fmla="*/ 22225 h 49"/>
              <a:gd name="T14" fmla="*/ 6350 w 44"/>
              <a:gd name="T15" fmla="*/ 15875 h 49"/>
              <a:gd name="T16" fmla="*/ 9525 w 44"/>
              <a:gd name="T17" fmla="*/ 11113 h 49"/>
              <a:gd name="T18" fmla="*/ 14288 w 44"/>
              <a:gd name="T19" fmla="*/ 6350 h 49"/>
              <a:gd name="T20" fmla="*/ 20638 w 44"/>
              <a:gd name="T21" fmla="*/ 1588 h 49"/>
              <a:gd name="T22" fmla="*/ 26988 w 44"/>
              <a:gd name="T23" fmla="*/ 0 h 49"/>
              <a:gd name="T24" fmla="*/ 33338 w 44"/>
              <a:gd name="T25" fmla="*/ 0 h 49"/>
              <a:gd name="T26" fmla="*/ 41275 w 44"/>
              <a:gd name="T27" fmla="*/ 0 h 49"/>
              <a:gd name="T28" fmla="*/ 47625 w 44"/>
              <a:gd name="T29" fmla="*/ 1588 h 49"/>
              <a:gd name="T30" fmla="*/ 53975 w 44"/>
              <a:gd name="T31" fmla="*/ 6350 h 49"/>
              <a:gd name="T32" fmla="*/ 58738 w 44"/>
              <a:gd name="T33" fmla="*/ 11113 h 49"/>
              <a:gd name="T34" fmla="*/ 61913 w 44"/>
              <a:gd name="T35" fmla="*/ 15875 h 49"/>
              <a:gd name="T36" fmla="*/ 65088 w 44"/>
              <a:gd name="T37" fmla="*/ 22225 h 49"/>
              <a:gd name="T38" fmla="*/ 68263 w 44"/>
              <a:gd name="T39" fmla="*/ 28575 h 49"/>
              <a:gd name="T40" fmla="*/ 68263 w 44"/>
              <a:gd name="T41" fmla="*/ 38100 h 49"/>
              <a:gd name="T42" fmla="*/ 68263 w 44"/>
              <a:gd name="T43" fmla="*/ 46038 h 49"/>
              <a:gd name="T44" fmla="*/ 65088 w 44"/>
              <a:gd name="T45" fmla="*/ 50800 h 49"/>
              <a:gd name="T46" fmla="*/ 61913 w 44"/>
              <a:gd name="T47" fmla="*/ 58738 h 49"/>
              <a:gd name="T48" fmla="*/ 58738 w 44"/>
              <a:gd name="T49" fmla="*/ 65088 h 49"/>
              <a:gd name="T50" fmla="*/ 53975 w 44"/>
              <a:gd name="T51" fmla="*/ 68263 h 49"/>
              <a:gd name="T52" fmla="*/ 47625 w 44"/>
              <a:gd name="T53" fmla="*/ 73025 h 49"/>
              <a:gd name="T54" fmla="*/ 41275 w 44"/>
              <a:gd name="T55" fmla="*/ 76200 h 49"/>
              <a:gd name="T56" fmla="*/ 33338 w 44"/>
              <a:gd name="T57" fmla="*/ 76200 h 49"/>
              <a:gd name="T58" fmla="*/ 26988 w 44"/>
              <a:gd name="T59" fmla="*/ 76200 h 49"/>
              <a:gd name="T60" fmla="*/ 22225 w 44"/>
              <a:gd name="T61" fmla="*/ 74613 h 49"/>
              <a:gd name="T62" fmla="*/ 19050 w 44"/>
              <a:gd name="T63" fmla="*/ 73025 h 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4" h="49">
                <a:moveTo>
                  <a:pt x="12" y="46"/>
                </a:moveTo>
                <a:lnTo>
                  <a:pt x="7" y="42"/>
                </a:lnTo>
                <a:lnTo>
                  <a:pt x="3" y="36"/>
                </a:lnTo>
                <a:lnTo>
                  <a:pt x="1" y="30"/>
                </a:lnTo>
                <a:lnTo>
                  <a:pt x="0" y="24"/>
                </a:lnTo>
                <a:lnTo>
                  <a:pt x="1" y="18"/>
                </a:lnTo>
                <a:lnTo>
                  <a:pt x="1" y="14"/>
                </a:lnTo>
                <a:lnTo>
                  <a:pt x="4" y="10"/>
                </a:lnTo>
                <a:lnTo>
                  <a:pt x="6" y="7"/>
                </a:lnTo>
                <a:lnTo>
                  <a:pt x="9" y="4"/>
                </a:lnTo>
                <a:lnTo>
                  <a:pt x="13" y="1"/>
                </a:lnTo>
                <a:lnTo>
                  <a:pt x="17" y="0"/>
                </a:lnTo>
                <a:lnTo>
                  <a:pt x="21" y="0"/>
                </a:lnTo>
                <a:lnTo>
                  <a:pt x="26" y="0"/>
                </a:lnTo>
                <a:lnTo>
                  <a:pt x="30" y="1"/>
                </a:lnTo>
                <a:lnTo>
                  <a:pt x="34" y="4"/>
                </a:lnTo>
                <a:lnTo>
                  <a:pt x="37" y="7"/>
                </a:lnTo>
                <a:lnTo>
                  <a:pt x="39" y="10"/>
                </a:lnTo>
                <a:lnTo>
                  <a:pt x="41" y="14"/>
                </a:lnTo>
                <a:lnTo>
                  <a:pt x="43" y="18"/>
                </a:lnTo>
                <a:lnTo>
                  <a:pt x="43" y="24"/>
                </a:lnTo>
                <a:lnTo>
                  <a:pt x="43" y="29"/>
                </a:lnTo>
                <a:lnTo>
                  <a:pt x="41" y="32"/>
                </a:lnTo>
                <a:lnTo>
                  <a:pt x="39" y="37"/>
                </a:lnTo>
                <a:lnTo>
                  <a:pt x="37" y="41"/>
                </a:lnTo>
                <a:lnTo>
                  <a:pt x="34" y="43"/>
                </a:lnTo>
                <a:lnTo>
                  <a:pt x="30" y="46"/>
                </a:lnTo>
                <a:lnTo>
                  <a:pt x="26" y="48"/>
                </a:lnTo>
                <a:lnTo>
                  <a:pt x="21" y="48"/>
                </a:lnTo>
                <a:lnTo>
                  <a:pt x="17" y="48"/>
                </a:lnTo>
                <a:lnTo>
                  <a:pt x="14" y="47"/>
                </a:lnTo>
                <a:lnTo>
                  <a:pt x="12" y="46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Freeform 18"/>
          <p:cNvSpPr>
            <a:spLocks/>
          </p:cNvSpPr>
          <p:nvPr/>
        </p:nvSpPr>
        <p:spPr bwMode="auto">
          <a:xfrm>
            <a:off x="2162175" y="5464175"/>
            <a:ext cx="69850" cy="79375"/>
          </a:xfrm>
          <a:custGeom>
            <a:avLst/>
            <a:gdLst>
              <a:gd name="T0" fmla="*/ 19050 w 44"/>
              <a:gd name="T1" fmla="*/ 74613 h 50"/>
              <a:gd name="T2" fmla="*/ 11113 w 44"/>
              <a:gd name="T3" fmla="*/ 68263 h 50"/>
              <a:gd name="T4" fmla="*/ 4763 w 44"/>
              <a:gd name="T5" fmla="*/ 60325 h 50"/>
              <a:gd name="T6" fmla="*/ 0 w 44"/>
              <a:gd name="T7" fmla="*/ 50800 h 50"/>
              <a:gd name="T8" fmla="*/ 0 w 44"/>
              <a:gd name="T9" fmla="*/ 39688 h 50"/>
              <a:gd name="T10" fmla="*/ 0 w 44"/>
              <a:gd name="T11" fmla="*/ 31750 h 50"/>
              <a:gd name="T12" fmla="*/ 1588 w 44"/>
              <a:gd name="T13" fmla="*/ 25400 h 50"/>
              <a:gd name="T14" fmla="*/ 6350 w 44"/>
              <a:gd name="T15" fmla="*/ 17463 h 50"/>
              <a:gd name="T16" fmla="*/ 9525 w 44"/>
              <a:gd name="T17" fmla="*/ 12700 h 50"/>
              <a:gd name="T18" fmla="*/ 14288 w 44"/>
              <a:gd name="T19" fmla="*/ 7938 h 50"/>
              <a:gd name="T20" fmla="*/ 20638 w 44"/>
              <a:gd name="T21" fmla="*/ 6350 h 50"/>
              <a:gd name="T22" fmla="*/ 26988 w 44"/>
              <a:gd name="T23" fmla="*/ 1588 h 50"/>
              <a:gd name="T24" fmla="*/ 33338 w 44"/>
              <a:gd name="T25" fmla="*/ 0 h 50"/>
              <a:gd name="T26" fmla="*/ 39688 w 44"/>
              <a:gd name="T27" fmla="*/ 1588 h 50"/>
              <a:gd name="T28" fmla="*/ 46038 w 44"/>
              <a:gd name="T29" fmla="*/ 6350 h 50"/>
              <a:gd name="T30" fmla="*/ 52388 w 44"/>
              <a:gd name="T31" fmla="*/ 7938 h 50"/>
              <a:gd name="T32" fmla="*/ 58738 w 44"/>
              <a:gd name="T33" fmla="*/ 12700 h 50"/>
              <a:gd name="T34" fmla="*/ 61913 w 44"/>
              <a:gd name="T35" fmla="*/ 17463 h 50"/>
              <a:gd name="T36" fmla="*/ 65088 w 44"/>
              <a:gd name="T37" fmla="*/ 25400 h 50"/>
              <a:gd name="T38" fmla="*/ 66675 w 44"/>
              <a:gd name="T39" fmla="*/ 31750 h 50"/>
              <a:gd name="T40" fmla="*/ 68263 w 44"/>
              <a:gd name="T41" fmla="*/ 39688 h 50"/>
              <a:gd name="T42" fmla="*/ 66675 w 44"/>
              <a:gd name="T43" fmla="*/ 49213 h 50"/>
              <a:gd name="T44" fmla="*/ 65088 w 44"/>
              <a:gd name="T45" fmla="*/ 55563 h 50"/>
              <a:gd name="T46" fmla="*/ 61913 w 44"/>
              <a:gd name="T47" fmla="*/ 60325 h 50"/>
              <a:gd name="T48" fmla="*/ 58738 w 44"/>
              <a:gd name="T49" fmla="*/ 66675 h 50"/>
              <a:gd name="T50" fmla="*/ 52388 w 44"/>
              <a:gd name="T51" fmla="*/ 71438 h 50"/>
              <a:gd name="T52" fmla="*/ 46038 w 44"/>
              <a:gd name="T53" fmla="*/ 74613 h 50"/>
              <a:gd name="T54" fmla="*/ 39688 w 44"/>
              <a:gd name="T55" fmla="*/ 77788 h 50"/>
              <a:gd name="T56" fmla="*/ 33338 w 44"/>
              <a:gd name="T57" fmla="*/ 77788 h 50"/>
              <a:gd name="T58" fmla="*/ 25400 w 44"/>
              <a:gd name="T59" fmla="*/ 77788 h 50"/>
              <a:gd name="T60" fmla="*/ 22225 w 44"/>
              <a:gd name="T61" fmla="*/ 77788 h 50"/>
              <a:gd name="T62" fmla="*/ 19050 w 44"/>
              <a:gd name="T63" fmla="*/ 74613 h 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4" h="50">
                <a:moveTo>
                  <a:pt x="12" y="47"/>
                </a:moveTo>
                <a:lnTo>
                  <a:pt x="7" y="43"/>
                </a:lnTo>
                <a:lnTo>
                  <a:pt x="3" y="38"/>
                </a:lnTo>
                <a:lnTo>
                  <a:pt x="0" y="32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6" y="8"/>
                </a:lnTo>
                <a:lnTo>
                  <a:pt x="9" y="5"/>
                </a:lnTo>
                <a:lnTo>
                  <a:pt x="13" y="4"/>
                </a:lnTo>
                <a:lnTo>
                  <a:pt x="17" y="1"/>
                </a:lnTo>
                <a:lnTo>
                  <a:pt x="21" y="0"/>
                </a:lnTo>
                <a:lnTo>
                  <a:pt x="25" y="1"/>
                </a:lnTo>
                <a:lnTo>
                  <a:pt x="29" y="4"/>
                </a:lnTo>
                <a:lnTo>
                  <a:pt x="33" y="5"/>
                </a:lnTo>
                <a:lnTo>
                  <a:pt x="37" y="8"/>
                </a:lnTo>
                <a:lnTo>
                  <a:pt x="39" y="11"/>
                </a:lnTo>
                <a:lnTo>
                  <a:pt x="41" y="16"/>
                </a:lnTo>
                <a:lnTo>
                  <a:pt x="42" y="20"/>
                </a:lnTo>
                <a:lnTo>
                  <a:pt x="43" y="25"/>
                </a:lnTo>
                <a:lnTo>
                  <a:pt x="42" y="31"/>
                </a:lnTo>
                <a:lnTo>
                  <a:pt x="41" y="35"/>
                </a:lnTo>
                <a:lnTo>
                  <a:pt x="39" y="38"/>
                </a:lnTo>
                <a:lnTo>
                  <a:pt x="37" y="42"/>
                </a:lnTo>
                <a:lnTo>
                  <a:pt x="33" y="45"/>
                </a:lnTo>
                <a:lnTo>
                  <a:pt x="29" y="47"/>
                </a:lnTo>
                <a:lnTo>
                  <a:pt x="25" y="49"/>
                </a:lnTo>
                <a:lnTo>
                  <a:pt x="21" y="49"/>
                </a:lnTo>
                <a:lnTo>
                  <a:pt x="16" y="49"/>
                </a:lnTo>
                <a:lnTo>
                  <a:pt x="14" y="49"/>
                </a:lnTo>
                <a:lnTo>
                  <a:pt x="12" y="47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Freeform 19"/>
          <p:cNvSpPr>
            <a:spLocks/>
          </p:cNvSpPr>
          <p:nvPr/>
        </p:nvSpPr>
        <p:spPr bwMode="auto">
          <a:xfrm>
            <a:off x="2455863" y="5465762"/>
            <a:ext cx="68262" cy="80963"/>
          </a:xfrm>
          <a:custGeom>
            <a:avLst/>
            <a:gdLst>
              <a:gd name="T0" fmla="*/ 17462 w 43"/>
              <a:gd name="T1" fmla="*/ 73025 h 51"/>
              <a:gd name="T2" fmla="*/ 9525 w 43"/>
              <a:gd name="T3" fmla="*/ 68263 h 51"/>
              <a:gd name="T4" fmla="*/ 4762 w 43"/>
              <a:gd name="T5" fmla="*/ 60325 h 51"/>
              <a:gd name="T6" fmla="*/ 0 w 43"/>
              <a:gd name="T7" fmla="*/ 50800 h 51"/>
              <a:gd name="T8" fmla="*/ 0 w 43"/>
              <a:gd name="T9" fmla="*/ 41275 h 51"/>
              <a:gd name="T10" fmla="*/ 0 w 43"/>
              <a:gd name="T11" fmla="*/ 31750 h 51"/>
              <a:gd name="T12" fmla="*/ 1587 w 43"/>
              <a:gd name="T13" fmla="*/ 23813 h 51"/>
              <a:gd name="T14" fmla="*/ 4762 w 43"/>
              <a:gd name="T15" fmla="*/ 17463 h 51"/>
              <a:gd name="T16" fmla="*/ 9525 w 43"/>
              <a:gd name="T17" fmla="*/ 11113 h 51"/>
              <a:gd name="T18" fmla="*/ 14287 w 43"/>
              <a:gd name="T19" fmla="*/ 7938 h 51"/>
              <a:gd name="T20" fmla="*/ 19050 w 43"/>
              <a:gd name="T21" fmla="*/ 3175 h 51"/>
              <a:gd name="T22" fmla="*/ 25400 w 43"/>
              <a:gd name="T23" fmla="*/ 1588 h 51"/>
              <a:gd name="T24" fmla="*/ 31750 w 43"/>
              <a:gd name="T25" fmla="*/ 0 h 51"/>
              <a:gd name="T26" fmla="*/ 39687 w 43"/>
              <a:gd name="T27" fmla="*/ 1588 h 51"/>
              <a:gd name="T28" fmla="*/ 46037 w 43"/>
              <a:gd name="T29" fmla="*/ 3175 h 51"/>
              <a:gd name="T30" fmla="*/ 50800 w 43"/>
              <a:gd name="T31" fmla="*/ 7938 h 51"/>
              <a:gd name="T32" fmla="*/ 57150 w 43"/>
              <a:gd name="T33" fmla="*/ 11113 h 51"/>
              <a:gd name="T34" fmla="*/ 60325 w 43"/>
              <a:gd name="T35" fmla="*/ 17463 h 51"/>
              <a:gd name="T36" fmla="*/ 63500 w 43"/>
              <a:gd name="T37" fmla="*/ 23813 h 51"/>
              <a:gd name="T38" fmla="*/ 65087 w 43"/>
              <a:gd name="T39" fmla="*/ 31750 h 51"/>
              <a:gd name="T40" fmla="*/ 66675 w 43"/>
              <a:gd name="T41" fmla="*/ 41275 h 51"/>
              <a:gd name="T42" fmla="*/ 65087 w 43"/>
              <a:gd name="T43" fmla="*/ 47625 h 51"/>
              <a:gd name="T44" fmla="*/ 63500 w 43"/>
              <a:gd name="T45" fmla="*/ 55563 h 51"/>
              <a:gd name="T46" fmla="*/ 60325 w 43"/>
              <a:gd name="T47" fmla="*/ 61913 h 51"/>
              <a:gd name="T48" fmla="*/ 57150 w 43"/>
              <a:gd name="T49" fmla="*/ 68263 h 51"/>
              <a:gd name="T50" fmla="*/ 50800 w 43"/>
              <a:gd name="T51" fmla="*/ 71438 h 51"/>
              <a:gd name="T52" fmla="*/ 46037 w 43"/>
              <a:gd name="T53" fmla="*/ 77788 h 51"/>
              <a:gd name="T54" fmla="*/ 39687 w 43"/>
              <a:gd name="T55" fmla="*/ 77788 h 51"/>
              <a:gd name="T56" fmla="*/ 31750 w 43"/>
              <a:gd name="T57" fmla="*/ 79375 h 51"/>
              <a:gd name="T58" fmla="*/ 23812 w 43"/>
              <a:gd name="T59" fmla="*/ 77788 h 51"/>
              <a:gd name="T60" fmla="*/ 19050 w 43"/>
              <a:gd name="T61" fmla="*/ 77788 h 51"/>
              <a:gd name="T62" fmla="*/ 17462 w 43"/>
              <a:gd name="T63" fmla="*/ 73025 h 5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3" h="51">
                <a:moveTo>
                  <a:pt x="11" y="46"/>
                </a:moveTo>
                <a:lnTo>
                  <a:pt x="6" y="43"/>
                </a:lnTo>
                <a:lnTo>
                  <a:pt x="3" y="38"/>
                </a:lnTo>
                <a:lnTo>
                  <a:pt x="0" y="32"/>
                </a:lnTo>
                <a:lnTo>
                  <a:pt x="0" y="26"/>
                </a:lnTo>
                <a:lnTo>
                  <a:pt x="0" y="20"/>
                </a:lnTo>
                <a:lnTo>
                  <a:pt x="1" y="15"/>
                </a:lnTo>
                <a:lnTo>
                  <a:pt x="3" y="11"/>
                </a:lnTo>
                <a:lnTo>
                  <a:pt x="6" y="7"/>
                </a:lnTo>
                <a:lnTo>
                  <a:pt x="9" y="5"/>
                </a:lnTo>
                <a:lnTo>
                  <a:pt x="12" y="2"/>
                </a:lnTo>
                <a:lnTo>
                  <a:pt x="16" y="1"/>
                </a:lnTo>
                <a:lnTo>
                  <a:pt x="20" y="0"/>
                </a:lnTo>
                <a:lnTo>
                  <a:pt x="25" y="1"/>
                </a:lnTo>
                <a:lnTo>
                  <a:pt x="29" y="2"/>
                </a:lnTo>
                <a:lnTo>
                  <a:pt x="32" y="5"/>
                </a:lnTo>
                <a:lnTo>
                  <a:pt x="36" y="7"/>
                </a:lnTo>
                <a:lnTo>
                  <a:pt x="38" y="11"/>
                </a:lnTo>
                <a:lnTo>
                  <a:pt x="40" y="15"/>
                </a:lnTo>
                <a:lnTo>
                  <a:pt x="41" y="20"/>
                </a:lnTo>
                <a:lnTo>
                  <a:pt x="42" y="26"/>
                </a:lnTo>
                <a:lnTo>
                  <a:pt x="41" y="30"/>
                </a:lnTo>
                <a:lnTo>
                  <a:pt x="40" y="35"/>
                </a:lnTo>
                <a:lnTo>
                  <a:pt x="38" y="39"/>
                </a:lnTo>
                <a:lnTo>
                  <a:pt x="36" y="43"/>
                </a:lnTo>
                <a:lnTo>
                  <a:pt x="32" y="45"/>
                </a:lnTo>
                <a:lnTo>
                  <a:pt x="29" y="49"/>
                </a:lnTo>
                <a:lnTo>
                  <a:pt x="25" y="49"/>
                </a:lnTo>
                <a:lnTo>
                  <a:pt x="20" y="50"/>
                </a:lnTo>
                <a:lnTo>
                  <a:pt x="15" y="49"/>
                </a:lnTo>
                <a:lnTo>
                  <a:pt x="12" y="49"/>
                </a:lnTo>
                <a:lnTo>
                  <a:pt x="11" y="4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Freeform 20"/>
          <p:cNvSpPr>
            <a:spLocks/>
          </p:cNvSpPr>
          <p:nvPr/>
        </p:nvSpPr>
        <p:spPr bwMode="auto">
          <a:xfrm>
            <a:off x="2679700" y="5645150"/>
            <a:ext cx="69850" cy="79375"/>
          </a:xfrm>
          <a:custGeom>
            <a:avLst/>
            <a:gdLst>
              <a:gd name="T0" fmla="*/ 19050 w 44"/>
              <a:gd name="T1" fmla="*/ 71438 h 50"/>
              <a:gd name="T2" fmla="*/ 11113 w 44"/>
              <a:gd name="T3" fmla="*/ 66675 h 50"/>
              <a:gd name="T4" fmla="*/ 4763 w 44"/>
              <a:gd name="T5" fmla="*/ 58738 h 50"/>
              <a:gd name="T6" fmla="*/ 0 w 44"/>
              <a:gd name="T7" fmla="*/ 49213 h 50"/>
              <a:gd name="T8" fmla="*/ 0 w 44"/>
              <a:gd name="T9" fmla="*/ 38100 h 50"/>
              <a:gd name="T10" fmla="*/ 0 w 44"/>
              <a:gd name="T11" fmla="*/ 30163 h 50"/>
              <a:gd name="T12" fmla="*/ 3175 w 44"/>
              <a:gd name="T13" fmla="*/ 25400 h 50"/>
              <a:gd name="T14" fmla="*/ 6350 w 44"/>
              <a:gd name="T15" fmla="*/ 17463 h 50"/>
              <a:gd name="T16" fmla="*/ 9525 w 44"/>
              <a:gd name="T17" fmla="*/ 11113 h 50"/>
              <a:gd name="T18" fmla="*/ 14288 w 44"/>
              <a:gd name="T19" fmla="*/ 7938 h 50"/>
              <a:gd name="T20" fmla="*/ 22225 w 44"/>
              <a:gd name="T21" fmla="*/ 3175 h 50"/>
              <a:gd name="T22" fmla="*/ 26988 w 44"/>
              <a:gd name="T23" fmla="*/ 0 h 50"/>
              <a:gd name="T24" fmla="*/ 33338 w 44"/>
              <a:gd name="T25" fmla="*/ 0 h 50"/>
              <a:gd name="T26" fmla="*/ 41275 w 44"/>
              <a:gd name="T27" fmla="*/ 0 h 50"/>
              <a:gd name="T28" fmla="*/ 46038 w 44"/>
              <a:gd name="T29" fmla="*/ 3175 h 50"/>
              <a:gd name="T30" fmla="*/ 53975 w 44"/>
              <a:gd name="T31" fmla="*/ 7938 h 50"/>
              <a:gd name="T32" fmla="*/ 58738 w 44"/>
              <a:gd name="T33" fmla="*/ 11113 h 50"/>
              <a:gd name="T34" fmla="*/ 61913 w 44"/>
              <a:gd name="T35" fmla="*/ 17463 h 50"/>
              <a:gd name="T36" fmla="*/ 65088 w 44"/>
              <a:gd name="T37" fmla="*/ 25400 h 50"/>
              <a:gd name="T38" fmla="*/ 66675 w 44"/>
              <a:gd name="T39" fmla="*/ 30163 h 50"/>
              <a:gd name="T40" fmla="*/ 68263 w 44"/>
              <a:gd name="T41" fmla="*/ 38100 h 50"/>
              <a:gd name="T42" fmla="*/ 66675 w 44"/>
              <a:gd name="T43" fmla="*/ 47625 h 50"/>
              <a:gd name="T44" fmla="*/ 65088 w 44"/>
              <a:gd name="T45" fmla="*/ 55563 h 50"/>
              <a:gd name="T46" fmla="*/ 61913 w 44"/>
              <a:gd name="T47" fmla="*/ 60325 h 50"/>
              <a:gd name="T48" fmla="*/ 58738 w 44"/>
              <a:gd name="T49" fmla="*/ 66675 h 50"/>
              <a:gd name="T50" fmla="*/ 53975 w 44"/>
              <a:gd name="T51" fmla="*/ 69850 h 50"/>
              <a:gd name="T52" fmla="*/ 46038 w 44"/>
              <a:gd name="T53" fmla="*/ 74613 h 50"/>
              <a:gd name="T54" fmla="*/ 41275 w 44"/>
              <a:gd name="T55" fmla="*/ 76200 h 50"/>
              <a:gd name="T56" fmla="*/ 33338 w 44"/>
              <a:gd name="T57" fmla="*/ 77788 h 50"/>
              <a:gd name="T58" fmla="*/ 25400 w 44"/>
              <a:gd name="T59" fmla="*/ 76200 h 50"/>
              <a:gd name="T60" fmla="*/ 22225 w 44"/>
              <a:gd name="T61" fmla="*/ 76200 h 50"/>
              <a:gd name="T62" fmla="*/ 19050 w 44"/>
              <a:gd name="T63" fmla="*/ 71438 h 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4" h="50">
                <a:moveTo>
                  <a:pt x="12" y="45"/>
                </a:moveTo>
                <a:lnTo>
                  <a:pt x="7" y="42"/>
                </a:lnTo>
                <a:lnTo>
                  <a:pt x="3" y="37"/>
                </a:lnTo>
                <a:lnTo>
                  <a:pt x="0" y="31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1"/>
                </a:lnTo>
                <a:lnTo>
                  <a:pt x="6" y="7"/>
                </a:lnTo>
                <a:lnTo>
                  <a:pt x="9" y="5"/>
                </a:lnTo>
                <a:lnTo>
                  <a:pt x="14" y="2"/>
                </a:lnTo>
                <a:lnTo>
                  <a:pt x="17" y="0"/>
                </a:lnTo>
                <a:lnTo>
                  <a:pt x="21" y="0"/>
                </a:lnTo>
                <a:lnTo>
                  <a:pt x="26" y="0"/>
                </a:lnTo>
                <a:lnTo>
                  <a:pt x="29" y="2"/>
                </a:lnTo>
                <a:lnTo>
                  <a:pt x="34" y="5"/>
                </a:lnTo>
                <a:lnTo>
                  <a:pt x="37" y="7"/>
                </a:lnTo>
                <a:lnTo>
                  <a:pt x="39" y="11"/>
                </a:lnTo>
                <a:lnTo>
                  <a:pt x="41" y="16"/>
                </a:lnTo>
                <a:lnTo>
                  <a:pt x="42" y="19"/>
                </a:lnTo>
                <a:lnTo>
                  <a:pt x="43" y="24"/>
                </a:lnTo>
                <a:lnTo>
                  <a:pt x="42" y="30"/>
                </a:lnTo>
                <a:lnTo>
                  <a:pt x="41" y="35"/>
                </a:lnTo>
                <a:lnTo>
                  <a:pt x="39" y="38"/>
                </a:lnTo>
                <a:lnTo>
                  <a:pt x="37" y="42"/>
                </a:lnTo>
                <a:lnTo>
                  <a:pt x="34" y="44"/>
                </a:lnTo>
                <a:lnTo>
                  <a:pt x="29" y="47"/>
                </a:lnTo>
                <a:lnTo>
                  <a:pt x="26" y="48"/>
                </a:lnTo>
                <a:lnTo>
                  <a:pt x="21" y="49"/>
                </a:lnTo>
                <a:lnTo>
                  <a:pt x="16" y="48"/>
                </a:lnTo>
                <a:lnTo>
                  <a:pt x="14" y="48"/>
                </a:lnTo>
                <a:lnTo>
                  <a:pt x="12" y="45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Rectangle 24"/>
          <p:cNvSpPr>
            <a:spLocks noChangeArrowheads="1"/>
          </p:cNvSpPr>
          <p:nvPr/>
        </p:nvSpPr>
        <p:spPr bwMode="auto">
          <a:xfrm>
            <a:off x="6240463" y="4471987"/>
            <a:ext cx="501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500"/>
              <a:t>EDI</a:t>
            </a:r>
          </a:p>
        </p:txBody>
      </p:sp>
      <p:sp>
        <p:nvSpPr>
          <p:cNvPr id="5137" name="Rectangle 25"/>
          <p:cNvSpPr>
            <a:spLocks noChangeArrowheads="1"/>
          </p:cNvSpPr>
          <p:nvPr/>
        </p:nvSpPr>
        <p:spPr bwMode="auto">
          <a:xfrm>
            <a:off x="8126413" y="3922712"/>
            <a:ext cx="885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Supplier</a:t>
            </a:r>
          </a:p>
        </p:txBody>
      </p:sp>
      <p:sp>
        <p:nvSpPr>
          <p:cNvPr id="5138" name="Rectangle 28"/>
          <p:cNvSpPr>
            <a:spLocks noChangeArrowheads="1"/>
          </p:cNvSpPr>
          <p:nvPr/>
        </p:nvSpPr>
        <p:spPr bwMode="auto">
          <a:xfrm>
            <a:off x="6553200" y="2185987"/>
            <a:ext cx="619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Bank</a:t>
            </a:r>
          </a:p>
        </p:txBody>
      </p:sp>
      <p:sp>
        <p:nvSpPr>
          <p:cNvPr id="5139" name="Rectangle 34"/>
          <p:cNvSpPr>
            <a:spLocks noChangeArrowheads="1"/>
          </p:cNvSpPr>
          <p:nvPr/>
        </p:nvSpPr>
        <p:spPr bwMode="auto">
          <a:xfrm>
            <a:off x="5181600" y="5614987"/>
            <a:ext cx="15414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Process Control</a:t>
            </a:r>
          </a:p>
        </p:txBody>
      </p:sp>
      <p:sp>
        <p:nvSpPr>
          <p:cNvPr id="5140" name="Arc 98"/>
          <p:cNvSpPr>
            <a:spLocks/>
          </p:cNvSpPr>
          <p:nvPr/>
        </p:nvSpPr>
        <p:spPr bwMode="auto">
          <a:xfrm>
            <a:off x="1525588" y="2187575"/>
            <a:ext cx="381000" cy="533400"/>
          </a:xfrm>
          <a:custGeom>
            <a:avLst/>
            <a:gdLst>
              <a:gd name="T0" fmla="*/ 0 w 21600"/>
              <a:gd name="T1" fmla="*/ 533400 h 21600"/>
              <a:gd name="T2" fmla="*/ 379413 w 21600"/>
              <a:gd name="T3" fmla="*/ 0 h 21600"/>
              <a:gd name="T4" fmla="*/ 381000 w 21600"/>
              <a:gd name="T5" fmla="*/ 533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05"/>
                  <a:pt x="9615" y="49"/>
                  <a:pt x="2151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5"/>
                  <a:pt x="9615" y="49"/>
                  <a:pt x="21510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Rectangle 99"/>
          <p:cNvSpPr>
            <a:spLocks noChangeArrowheads="1"/>
          </p:cNvSpPr>
          <p:nvPr/>
        </p:nvSpPr>
        <p:spPr bwMode="auto">
          <a:xfrm>
            <a:off x="920750" y="1735137"/>
            <a:ext cx="1587500" cy="166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r>
              <a:rPr lang="en-US" sz="1800"/>
              <a:t>Additional</a:t>
            </a:r>
          </a:p>
          <a:p>
            <a:r>
              <a:rPr lang="en-US" sz="1800"/>
              <a:t>Stores</a:t>
            </a:r>
          </a:p>
        </p:txBody>
      </p:sp>
      <p:sp>
        <p:nvSpPr>
          <p:cNvPr id="5143" name="Rectangle 229"/>
          <p:cNvSpPr>
            <a:spLocks noChangeArrowheads="1"/>
          </p:cNvSpPr>
          <p:nvPr/>
        </p:nvSpPr>
        <p:spPr bwMode="auto">
          <a:xfrm>
            <a:off x="2871788" y="2055812"/>
            <a:ext cx="119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Strategy</a:t>
            </a:r>
          </a:p>
        </p:txBody>
      </p:sp>
      <p:sp>
        <p:nvSpPr>
          <p:cNvPr id="5144" name="Rectangle 230"/>
          <p:cNvSpPr>
            <a:spLocks noChangeArrowheads="1"/>
          </p:cNvSpPr>
          <p:nvPr/>
        </p:nvSpPr>
        <p:spPr bwMode="auto">
          <a:xfrm>
            <a:off x="2425700" y="2947987"/>
            <a:ext cx="106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Tactics</a:t>
            </a:r>
          </a:p>
        </p:txBody>
      </p:sp>
      <p:sp>
        <p:nvSpPr>
          <p:cNvPr id="5145" name="Rectangle 231"/>
          <p:cNvSpPr>
            <a:spLocks noChangeArrowheads="1"/>
          </p:cNvSpPr>
          <p:nvPr/>
        </p:nvSpPr>
        <p:spPr bwMode="auto">
          <a:xfrm>
            <a:off x="1263650" y="4049712"/>
            <a:ext cx="152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Times New Roman" pitchFamily="18" charset="0"/>
              </a:rPr>
              <a:t>Operations</a:t>
            </a:r>
          </a:p>
        </p:txBody>
      </p:sp>
      <p:sp>
        <p:nvSpPr>
          <p:cNvPr id="5146" name="Rectangle 236"/>
          <p:cNvSpPr>
            <a:spLocks noChangeArrowheads="1"/>
          </p:cNvSpPr>
          <p:nvPr/>
        </p:nvSpPr>
        <p:spPr bwMode="auto">
          <a:xfrm>
            <a:off x="4064000" y="3138487"/>
            <a:ext cx="12176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Warehouse</a:t>
            </a:r>
          </a:p>
          <a:p>
            <a:r>
              <a:rPr lang="en-US" sz="1400"/>
              <a:t>  Inventory</a:t>
            </a:r>
          </a:p>
          <a:p>
            <a:r>
              <a:rPr lang="en-US" sz="1400"/>
              <a:t>Management</a:t>
            </a:r>
          </a:p>
        </p:txBody>
      </p:sp>
      <p:sp>
        <p:nvSpPr>
          <p:cNvPr id="5147" name="Rectangle 237"/>
          <p:cNvSpPr>
            <a:spLocks noChangeArrowheads="1"/>
          </p:cNvSpPr>
          <p:nvPr/>
        </p:nvSpPr>
        <p:spPr bwMode="auto">
          <a:xfrm>
            <a:off x="4465638" y="1817687"/>
            <a:ext cx="169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CEO Information</a:t>
            </a:r>
          </a:p>
        </p:txBody>
      </p:sp>
      <p:pic>
        <p:nvPicPr>
          <p:cNvPr id="5149" name="Picture 267" descr="j0402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33987"/>
            <a:ext cx="914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Freeform 268"/>
          <p:cNvSpPr>
            <a:spLocks/>
          </p:cNvSpPr>
          <p:nvPr/>
        </p:nvSpPr>
        <p:spPr bwMode="auto">
          <a:xfrm>
            <a:off x="4953000" y="5767387"/>
            <a:ext cx="1752600" cy="266700"/>
          </a:xfrm>
          <a:custGeom>
            <a:avLst/>
            <a:gdLst>
              <a:gd name="T0" fmla="*/ 0 w 1104"/>
              <a:gd name="T1" fmla="*/ 0 h 168"/>
              <a:gd name="T2" fmla="*/ 533400 w 1104"/>
              <a:gd name="T3" fmla="*/ 228600 h 168"/>
              <a:gd name="T4" fmla="*/ 1752600 w 1104"/>
              <a:gd name="T5" fmla="*/ 228600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4" h="168">
                <a:moveTo>
                  <a:pt x="0" y="0"/>
                </a:moveTo>
                <a:cubicBezTo>
                  <a:pt x="76" y="60"/>
                  <a:pt x="152" y="120"/>
                  <a:pt x="336" y="144"/>
                </a:cubicBezTo>
                <a:cubicBezTo>
                  <a:pt x="520" y="168"/>
                  <a:pt x="812" y="156"/>
                  <a:pt x="1104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51" name="Picture 271" descr="WellsFargo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66987"/>
            <a:ext cx="12763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272" descr="MPj04021840000[1]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90987"/>
            <a:ext cx="8239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273" descr="Computer Laptop (Office Clip Art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01875"/>
            <a:ext cx="7620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274" descr="Computer Screen (Office Clip Art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52787"/>
            <a:ext cx="6302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275" descr="MPj0409706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14587"/>
            <a:ext cx="609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276" descr="MPj03143400000[1]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76787"/>
            <a:ext cx="4572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277" descr="MPj03143400000[1]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05387"/>
            <a:ext cx="533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278" descr="MPj0431233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2918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9" name="Freeform 279"/>
          <p:cNvSpPr>
            <a:spLocks/>
          </p:cNvSpPr>
          <p:nvPr/>
        </p:nvSpPr>
        <p:spPr bwMode="auto">
          <a:xfrm>
            <a:off x="2781300" y="5424487"/>
            <a:ext cx="1409700" cy="292100"/>
          </a:xfrm>
          <a:custGeom>
            <a:avLst/>
            <a:gdLst>
              <a:gd name="T0" fmla="*/ 38100 w 888"/>
              <a:gd name="T1" fmla="*/ 38100 h 184"/>
              <a:gd name="T2" fmla="*/ 114300 w 888"/>
              <a:gd name="T3" fmla="*/ 38100 h 184"/>
              <a:gd name="T4" fmla="*/ 266700 w 888"/>
              <a:gd name="T5" fmla="*/ 38100 h 184"/>
              <a:gd name="T6" fmla="*/ 190500 w 888"/>
              <a:gd name="T7" fmla="*/ 266700 h 184"/>
              <a:gd name="T8" fmla="*/ 1409700 w 888"/>
              <a:gd name="T9" fmla="*/ 190500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8" h="184">
                <a:moveTo>
                  <a:pt x="24" y="24"/>
                </a:moveTo>
                <a:cubicBezTo>
                  <a:pt x="36" y="24"/>
                  <a:pt x="48" y="24"/>
                  <a:pt x="72" y="24"/>
                </a:cubicBezTo>
                <a:cubicBezTo>
                  <a:pt x="96" y="24"/>
                  <a:pt x="160" y="0"/>
                  <a:pt x="168" y="24"/>
                </a:cubicBezTo>
                <a:cubicBezTo>
                  <a:pt x="176" y="48"/>
                  <a:pt x="0" y="152"/>
                  <a:pt x="120" y="168"/>
                </a:cubicBezTo>
                <a:cubicBezTo>
                  <a:pt x="240" y="184"/>
                  <a:pt x="564" y="152"/>
                  <a:pt x="888" y="12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0" name="Freeform 280"/>
          <p:cNvSpPr>
            <a:spLocks/>
          </p:cNvSpPr>
          <p:nvPr/>
        </p:nvSpPr>
        <p:spPr bwMode="auto">
          <a:xfrm>
            <a:off x="1638300" y="2566987"/>
            <a:ext cx="2606675" cy="2619375"/>
          </a:xfrm>
          <a:custGeom>
            <a:avLst/>
            <a:gdLst>
              <a:gd name="T0" fmla="*/ 342900 w 1642"/>
              <a:gd name="T1" fmla="*/ 0 h 1650"/>
              <a:gd name="T2" fmla="*/ 190500 w 1642"/>
              <a:gd name="T3" fmla="*/ 685800 h 1650"/>
              <a:gd name="T4" fmla="*/ 1485900 w 1642"/>
              <a:gd name="T5" fmla="*/ 1447800 h 1650"/>
              <a:gd name="T6" fmla="*/ 1257300 w 1642"/>
              <a:gd name="T7" fmla="*/ 1905000 h 1650"/>
              <a:gd name="T8" fmla="*/ 2320925 w 1642"/>
              <a:gd name="T9" fmla="*/ 2217738 h 1650"/>
              <a:gd name="T10" fmla="*/ 2447925 w 1642"/>
              <a:gd name="T11" fmla="*/ 2478088 h 1650"/>
              <a:gd name="T12" fmla="*/ 2606675 w 1642"/>
              <a:gd name="T13" fmla="*/ 2619375 h 16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42" h="1650">
                <a:moveTo>
                  <a:pt x="216" y="0"/>
                </a:moveTo>
                <a:cubicBezTo>
                  <a:pt x="108" y="140"/>
                  <a:pt x="0" y="280"/>
                  <a:pt x="120" y="432"/>
                </a:cubicBezTo>
                <a:cubicBezTo>
                  <a:pt x="240" y="584"/>
                  <a:pt x="824" y="784"/>
                  <a:pt x="936" y="912"/>
                </a:cubicBezTo>
                <a:cubicBezTo>
                  <a:pt x="1048" y="1040"/>
                  <a:pt x="704" y="1119"/>
                  <a:pt x="792" y="1200"/>
                </a:cubicBezTo>
                <a:cubicBezTo>
                  <a:pt x="880" y="1281"/>
                  <a:pt x="1337" y="1337"/>
                  <a:pt x="1462" y="1397"/>
                </a:cubicBezTo>
                <a:cubicBezTo>
                  <a:pt x="1587" y="1457"/>
                  <a:pt x="1512" y="1519"/>
                  <a:pt x="1542" y="1561"/>
                </a:cubicBezTo>
                <a:cubicBezTo>
                  <a:pt x="1572" y="1603"/>
                  <a:pt x="1621" y="1632"/>
                  <a:pt x="1642" y="165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" name="Freeform 281"/>
          <p:cNvSpPr>
            <a:spLocks/>
          </p:cNvSpPr>
          <p:nvPr/>
        </p:nvSpPr>
        <p:spPr bwMode="auto">
          <a:xfrm>
            <a:off x="4876800" y="3786187"/>
            <a:ext cx="3200400" cy="1714500"/>
          </a:xfrm>
          <a:custGeom>
            <a:avLst/>
            <a:gdLst>
              <a:gd name="T0" fmla="*/ 0 w 2016"/>
              <a:gd name="T1" fmla="*/ 1447800 h 1080"/>
              <a:gd name="T2" fmla="*/ 381000 w 2016"/>
              <a:gd name="T3" fmla="*/ 1676400 h 1080"/>
              <a:gd name="T4" fmla="*/ 1219200 w 2016"/>
              <a:gd name="T5" fmla="*/ 1219200 h 1080"/>
              <a:gd name="T6" fmla="*/ 1828800 w 2016"/>
              <a:gd name="T7" fmla="*/ 1219200 h 1080"/>
              <a:gd name="T8" fmla="*/ 2895600 w 2016"/>
              <a:gd name="T9" fmla="*/ 228600 h 1080"/>
              <a:gd name="T10" fmla="*/ 3200400 w 2016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16" h="1080">
                <a:moveTo>
                  <a:pt x="0" y="912"/>
                </a:moveTo>
                <a:cubicBezTo>
                  <a:pt x="56" y="996"/>
                  <a:pt x="112" y="1080"/>
                  <a:pt x="240" y="1056"/>
                </a:cubicBezTo>
                <a:cubicBezTo>
                  <a:pt x="368" y="1032"/>
                  <a:pt x="616" y="816"/>
                  <a:pt x="768" y="768"/>
                </a:cubicBezTo>
                <a:cubicBezTo>
                  <a:pt x="920" y="720"/>
                  <a:pt x="976" y="872"/>
                  <a:pt x="1152" y="768"/>
                </a:cubicBezTo>
                <a:cubicBezTo>
                  <a:pt x="1328" y="664"/>
                  <a:pt x="1680" y="272"/>
                  <a:pt x="1824" y="144"/>
                </a:cubicBezTo>
                <a:cubicBezTo>
                  <a:pt x="1968" y="16"/>
                  <a:pt x="1992" y="8"/>
                  <a:pt x="201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2" name="Freeform 282"/>
          <p:cNvSpPr>
            <a:spLocks/>
          </p:cNvSpPr>
          <p:nvPr/>
        </p:nvSpPr>
        <p:spPr bwMode="auto">
          <a:xfrm>
            <a:off x="4876800" y="3557587"/>
            <a:ext cx="2438400" cy="1701800"/>
          </a:xfrm>
          <a:custGeom>
            <a:avLst/>
            <a:gdLst>
              <a:gd name="T0" fmla="*/ 0 w 1536"/>
              <a:gd name="T1" fmla="*/ 1600200 h 1072"/>
              <a:gd name="T2" fmla="*/ 249238 w 1536"/>
              <a:gd name="T3" fmla="*/ 1546225 h 1072"/>
              <a:gd name="T4" fmla="*/ 381000 w 1536"/>
              <a:gd name="T5" fmla="*/ 1676400 h 1072"/>
              <a:gd name="T6" fmla="*/ 1154113 w 1536"/>
              <a:gd name="T7" fmla="*/ 1395413 h 1072"/>
              <a:gd name="T8" fmla="*/ 2093913 w 1536"/>
              <a:gd name="T9" fmla="*/ 1000125 h 1072"/>
              <a:gd name="T10" fmla="*/ 2438400 w 1536"/>
              <a:gd name="T11" fmla="*/ 0 h 1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1072">
                <a:moveTo>
                  <a:pt x="0" y="1008"/>
                </a:moveTo>
                <a:cubicBezTo>
                  <a:pt x="26" y="1002"/>
                  <a:pt x="117" y="966"/>
                  <a:pt x="157" y="974"/>
                </a:cubicBezTo>
                <a:cubicBezTo>
                  <a:pt x="197" y="982"/>
                  <a:pt x="145" y="1072"/>
                  <a:pt x="240" y="1056"/>
                </a:cubicBezTo>
                <a:cubicBezTo>
                  <a:pt x="335" y="1040"/>
                  <a:pt x="547" y="950"/>
                  <a:pt x="727" y="879"/>
                </a:cubicBezTo>
                <a:cubicBezTo>
                  <a:pt x="907" y="808"/>
                  <a:pt x="1184" y="777"/>
                  <a:pt x="1319" y="630"/>
                </a:cubicBezTo>
                <a:cubicBezTo>
                  <a:pt x="1454" y="483"/>
                  <a:pt x="1491" y="131"/>
                  <a:pt x="153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3" name="Freeform 284"/>
          <p:cNvSpPr>
            <a:spLocks/>
          </p:cNvSpPr>
          <p:nvPr/>
        </p:nvSpPr>
        <p:spPr bwMode="auto">
          <a:xfrm>
            <a:off x="4457700" y="2871787"/>
            <a:ext cx="850900" cy="2133600"/>
          </a:xfrm>
          <a:custGeom>
            <a:avLst/>
            <a:gdLst>
              <a:gd name="T0" fmla="*/ 114300 w 536"/>
              <a:gd name="T1" fmla="*/ 2133600 h 1344"/>
              <a:gd name="T2" fmla="*/ 114300 w 536"/>
              <a:gd name="T3" fmla="*/ 1828800 h 1344"/>
              <a:gd name="T4" fmla="*/ 800100 w 536"/>
              <a:gd name="T5" fmla="*/ 1143000 h 1344"/>
              <a:gd name="T6" fmla="*/ 419100 w 536"/>
              <a:gd name="T7" fmla="*/ 0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6" h="1344">
                <a:moveTo>
                  <a:pt x="72" y="1344"/>
                </a:moveTo>
                <a:cubicBezTo>
                  <a:pt x="36" y="1300"/>
                  <a:pt x="0" y="1256"/>
                  <a:pt x="72" y="1152"/>
                </a:cubicBezTo>
                <a:cubicBezTo>
                  <a:pt x="144" y="1048"/>
                  <a:pt x="472" y="912"/>
                  <a:pt x="504" y="720"/>
                </a:cubicBezTo>
                <a:cubicBezTo>
                  <a:pt x="536" y="528"/>
                  <a:pt x="400" y="264"/>
                  <a:pt x="264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4" name="Freeform 285"/>
          <p:cNvSpPr>
            <a:spLocks/>
          </p:cNvSpPr>
          <p:nvPr/>
        </p:nvSpPr>
        <p:spPr bwMode="auto">
          <a:xfrm>
            <a:off x="3962400" y="3862387"/>
            <a:ext cx="927100" cy="1143000"/>
          </a:xfrm>
          <a:custGeom>
            <a:avLst/>
            <a:gdLst>
              <a:gd name="T0" fmla="*/ 533400 w 584"/>
              <a:gd name="T1" fmla="*/ 1143000 h 720"/>
              <a:gd name="T2" fmla="*/ 533400 w 584"/>
              <a:gd name="T3" fmla="*/ 838200 h 720"/>
              <a:gd name="T4" fmla="*/ 838200 w 584"/>
              <a:gd name="T5" fmla="*/ 457200 h 720"/>
              <a:gd name="T6" fmla="*/ 0 w 584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4" h="720">
                <a:moveTo>
                  <a:pt x="336" y="720"/>
                </a:moveTo>
                <a:cubicBezTo>
                  <a:pt x="320" y="660"/>
                  <a:pt x="304" y="600"/>
                  <a:pt x="336" y="528"/>
                </a:cubicBezTo>
                <a:cubicBezTo>
                  <a:pt x="368" y="456"/>
                  <a:pt x="584" y="376"/>
                  <a:pt x="528" y="288"/>
                </a:cubicBezTo>
                <a:cubicBezTo>
                  <a:pt x="472" y="200"/>
                  <a:pt x="236" y="100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5" name="Freeform 286"/>
          <p:cNvSpPr>
            <a:spLocks/>
          </p:cNvSpPr>
          <p:nvPr/>
        </p:nvSpPr>
        <p:spPr bwMode="auto">
          <a:xfrm>
            <a:off x="4584700" y="4395787"/>
            <a:ext cx="520700" cy="609600"/>
          </a:xfrm>
          <a:custGeom>
            <a:avLst/>
            <a:gdLst>
              <a:gd name="T0" fmla="*/ 139700 w 328"/>
              <a:gd name="T1" fmla="*/ 609600 h 384"/>
              <a:gd name="T2" fmla="*/ 63500 w 328"/>
              <a:gd name="T3" fmla="*/ 381000 h 384"/>
              <a:gd name="T4" fmla="*/ 520700 w 328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8" h="384">
                <a:moveTo>
                  <a:pt x="88" y="384"/>
                </a:moveTo>
                <a:cubicBezTo>
                  <a:pt x="44" y="344"/>
                  <a:pt x="0" y="304"/>
                  <a:pt x="40" y="240"/>
                </a:cubicBezTo>
                <a:cubicBezTo>
                  <a:pt x="80" y="176"/>
                  <a:pt x="204" y="88"/>
                  <a:pt x="328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66" name="Picture 287" descr="Computer Box (Office Clip Art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1981200" y="1957387"/>
            <a:ext cx="4238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4274052" y="5126080"/>
            <a:ext cx="581181" cy="432704"/>
            <a:chOff x="939760" y="666908"/>
            <a:chExt cx="5623170" cy="4186592"/>
          </a:xfrm>
        </p:grpSpPr>
        <p:sp>
          <p:nvSpPr>
            <p:cNvPr id="73" name="Freeform 72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63" name="Freeform 162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149" name="Freeform 148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135" name="Freeform 134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121" name="Freeform 120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107" name="Freeform 106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Freeform 82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3185318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11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Integrated Report Example</a:t>
            </a:r>
          </a:p>
        </p:txBody>
      </p:sp>
      <p:graphicFrame>
        <p:nvGraphicFramePr>
          <p:cNvPr id="29699" name="Object 230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9278995"/>
              </p:ext>
            </p:extLst>
          </p:nvPr>
        </p:nvGraphicFramePr>
        <p:xfrm>
          <a:off x="1371600" y="1371600"/>
          <a:ext cx="7497762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Worksheet" r:id="rId4" imgW="8641080" imgH="3370898" progId="Excel.Sheet.8">
                  <p:embed/>
                </p:oleObj>
              </mc:Choice>
              <mc:Fallback>
                <p:oleObj name="Worksheet" r:id="rId4" imgW="8641080" imgH="337089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7497762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23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909780"/>
              </p:ext>
            </p:extLst>
          </p:nvPr>
        </p:nvGraphicFramePr>
        <p:xfrm>
          <a:off x="3124200" y="3810000"/>
          <a:ext cx="5040312" cy="269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Chart" r:id="rId6" imgW="5791200" imgH="3095625" progId="Excel.Chart.8">
                  <p:embed/>
                </p:oleObj>
              </mc:Choice>
              <mc:Fallback>
                <p:oleObj name="Chart" r:id="rId6" imgW="5791200" imgH="30956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5040312" cy="2695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923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1960s &amp; 1970s MIS Pieces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1149350" y="4356100"/>
            <a:ext cx="1739900" cy="11303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Purchasing:</a:t>
            </a:r>
          </a:p>
          <a:p>
            <a:pPr algn="ctr"/>
            <a:r>
              <a:rPr lang="en-US" sz="2000">
                <a:solidFill>
                  <a:schemeClr val="accent1"/>
                </a:solidFill>
              </a:rPr>
              <a:t>Orders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873750" y="4356100"/>
            <a:ext cx="1739900" cy="1130300"/>
          </a:xfrm>
          <a:prstGeom prst="ellipse">
            <a:avLst/>
          </a:prstGeom>
          <a:noFill/>
          <a:ln w="1270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>
                <a:solidFill>
                  <a:schemeClr val="accent3"/>
                </a:solidFill>
              </a:rPr>
              <a:t>Sales:</a:t>
            </a:r>
          </a:p>
          <a:p>
            <a:pPr algn="ctr"/>
            <a:r>
              <a:rPr lang="en-US" sz="2000">
                <a:solidFill>
                  <a:schemeClr val="accent3"/>
                </a:solidFill>
              </a:rPr>
              <a:t>Orders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435350" y="3594100"/>
            <a:ext cx="1739900" cy="1130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/>
              <a:t>Production:</a:t>
            </a:r>
          </a:p>
          <a:p>
            <a:pPr algn="ctr"/>
            <a:r>
              <a:rPr lang="en-US" sz="2000"/>
              <a:t>MRP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711950" y="2298700"/>
            <a:ext cx="1739900" cy="11303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2000">
                <a:solidFill>
                  <a:schemeClr val="hlink"/>
                </a:solidFill>
              </a:rPr>
              <a:t>Marketing:</a:t>
            </a:r>
          </a:p>
          <a:p>
            <a:pPr algn="ctr"/>
            <a:r>
              <a:rPr lang="en-US" sz="2000">
                <a:solidFill>
                  <a:schemeClr val="hlink"/>
                </a:solidFill>
              </a:rPr>
              <a:t>Forecasts</a:t>
            </a:r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1600200" y="1606550"/>
            <a:ext cx="4421188" cy="1906588"/>
          </a:xfrm>
          <a:custGeom>
            <a:avLst/>
            <a:gdLst>
              <a:gd name="T0" fmla="*/ 0 w 2785"/>
              <a:gd name="T1" fmla="*/ 0 h 1201"/>
              <a:gd name="T2" fmla="*/ 0 w 2785"/>
              <a:gd name="T3" fmla="*/ 1905000 h 1201"/>
              <a:gd name="T4" fmla="*/ 4419600 w 2785"/>
              <a:gd name="T5" fmla="*/ 0 h 1201"/>
              <a:gd name="T6" fmla="*/ 0 w 2785"/>
              <a:gd name="T7" fmla="*/ 0 h 12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5" h="1201">
                <a:moveTo>
                  <a:pt x="0" y="0"/>
                </a:moveTo>
                <a:lnTo>
                  <a:pt x="0" y="1200"/>
                </a:lnTo>
                <a:lnTo>
                  <a:pt x="2784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36725" y="1636713"/>
            <a:ext cx="19319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Accounting:</a:t>
            </a:r>
          </a:p>
          <a:p>
            <a:r>
              <a:rPr lang="en-US" sz="2000">
                <a:solidFill>
                  <a:schemeClr val="tx2"/>
                </a:solidFill>
              </a:rPr>
              <a:t>Integrated Data</a:t>
            </a:r>
          </a:p>
          <a:p>
            <a:r>
              <a:rPr lang="en-US" sz="2000">
                <a:solidFill>
                  <a:schemeClr val="tx2"/>
                </a:solidFill>
              </a:rPr>
              <a:t>Separate</a:t>
            </a:r>
          </a:p>
          <a:p>
            <a:r>
              <a:rPr lang="en-US" sz="2000">
                <a:solidFill>
                  <a:schemeClr val="tx2"/>
                </a:solidFill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176502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Changes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1674813" y="3032125"/>
            <a:ext cx="6788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305050" y="1828800"/>
            <a:ext cx="598488" cy="490538"/>
            <a:chOff x="1456" y="956"/>
            <a:chExt cx="377" cy="309"/>
          </a:xfrm>
        </p:grpSpPr>
        <p:sp>
          <p:nvSpPr>
            <p:cNvPr id="31799" name="Rectangle 5"/>
            <p:cNvSpPr>
              <a:spLocks noChangeArrowheads="1"/>
            </p:cNvSpPr>
            <p:nvPr/>
          </p:nvSpPr>
          <p:spPr bwMode="auto">
            <a:xfrm>
              <a:off x="1456" y="956"/>
              <a:ext cx="3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sales</a:t>
              </a:r>
            </a:p>
          </p:txBody>
        </p:sp>
        <p:sp>
          <p:nvSpPr>
            <p:cNvPr id="31800" name="Rectangle 6"/>
            <p:cNvSpPr>
              <a:spLocks noChangeArrowheads="1"/>
            </p:cNvSpPr>
            <p:nvPr/>
          </p:nvSpPr>
          <p:spPr bwMode="auto">
            <a:xfrm>
              <a:off x="1456" y="1073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data</a:t>
              </a:r>
            </a:p>
          </p:txBody>
        </p:sp>
      </p:grpSp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4522788" y="1692275"/>
            <a:ext cx="882650" cy="442913"/>
            <a:chOff x="2853" y="870"/>
            <a:chExt cx="556" cy="279"/>
          </a:xfrm>
        </p:grpSpPr>
        <p:sp>
          <p:nvSpPr>
            <p:cNvPr id="31797" name="Rectangle 8"/>
            <p:cNvSpPr>
              <a:spLocks noChangeArrowheads="1"/>
            </p:cNvSpPr>
            <p:nvPr/>
          </p:nvSpPr>
          <p:spPr bwMode="auto">
            <a:xfrm>
              <a:off x="2853" y="870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3 reports</a:t>
              </a:r>
            </a:p>
          </p:txBody>
        </p:sp>
        <p:sp>
          <p:nvSpPr>
            <p:cNvPr id="31798" name="Rectangle 9"/>
            <p:cNvSpPr>
              <a:spLocks noChangeArrowheads="1"/>
            </p:cNvSpPr>
            <p:nvPr/>
          </p:nvSpPr>
          <p:spPr bwMode="auto">
            <a:xfrm>
              <a:off x="2853" y="957"/>
              <a:ext cx="5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(printed)</a:t>
              </a:r>
            </a:p>
          </p:txBody>
        </p:sp>
      </p:grp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7327900" y="1865313"/>
            <a:ext cx="132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weekly reports</a:t>
            </a:r>
          </a:p>
        </p:txBody>
      </p:sp>
      <p:sp>
        <p:nvSpPr>
          <p:cNvPr id="31751" name="Line 11"/>
          <p:cNvSpPr>
            <a:spLocks noChangeShapeType="1"/>
          </p:cNvSpPr>
          <p:nvPr/>
        </p:nvSpPr>
        <p:spPr bwMode="auto">
          <a:xfrm flipH="1">
            <a:off x="1998663" y="4805363"/>
            <a:ext cx="678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4473575" y="112553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</a:rPr>
              <a:t>1970s</a:t>
            </a:r>
          </a:p>
        </p:txBody>
      </p:sp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990600" y="1155700"/>
            <a:ext cx="1130300" cy="5207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Sales</a:t>
            </a:r>
          </a:p>
          <a:p>
            <a:pPr algn="ctr"/>
            <a:r>
              <a:rPr lang="en-US" sz="1600"/>
              <a:t>Terminals</a:t>
            </a:r>
          </a:p>
        </p:txBody>
      </p:sp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990600" y="2222500"/>
            <a:ext cx="1130300" cy="5207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Sales</a:t>
            </a:r>
          </a:p>
          <a:p>
            <a:pPr algn="ctr"/>
            <a:r>
              <a:rPr lang="en-US" sz="1600"/>
              <a:t>Terminals</a:t>
            </a:r>
          </a:p>
        </p:txBody>
      </p:sp>
      <p:sp>
        <p:nvSpPr>
          <p:cNvPr id="31755" name="AutoShape 15"/>
          <p:cNvSpPr>
            <a:spLocks noChangeArrowheads="1"/>
          </p:cNvSpPr>
          <p:nvPr/>
        </p:nvSpPr>
        <p:spPr bwMode="auto">
          <a:xfrm>
            <a:off x="3200400" y="1765300"/>
            <a:ext cx="1282700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Central</a:t>
            </a:r>
          </a:p>
          <a:p>
            <a:pPr algn="ctr"/>
            <a:r>
              <a:rPr lang="en-US" sz="1600"/>
              <a:t>computer:</a:t>
            </a:r>
          </a:p>
          <a:p>
            <a:pPr algn="ctr"/>
            <a:r>
              <a:rPr lang="en-US" sz="1600"/>
              <a:t>create reports</a:t>
            </a:r>
          </a:p>
        </p:txBody>
      </p:sp>
      <p:sp>
        <p:nvSpPr>
          <p:cNvPr id="31756" name="AutoShape 16"/>
          <p:cNvSpPr>
            <a:spLocks noChangeArrowheads="1"/>
          </p:cNvSpPr>
          <p:nvPr/>
        </p:nvSpPr>
        <p:spPr bwMode="auto">
          <a:xfrm>
            <a:off x="5334000" y="1765300"/>
            <a:ext cx="1435100" cy="8255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Manager:</a:t>
            </a:r>
          </a:p>
          <a:p>
            <a:pPr algn="ctr"/>
            <a:r>
              <a:rPr lang="en-US" sz="1600"/>
              <a:t>Integrate, graph</a:t>
            </a:r>
          </a:p>
          <a:p>
            <a:pPr algn="ctr"/>
            <a:r>
              <a:rPr lang="en-US" sz="1600"/>
              <a:t>analyze</a:t>
            </a:r>
          </a:p>
        </p:txBody>
      </p:sp>
      <p:sp>
        <p:nvSpPr>
          <p:cNvPr id="31757" name="AutoShape 17"/>
          <p:cNvSpPr>
            <a:spLocks noChangeArrowheads="1"/>
          </p:cNvSpPr>
          <p:nvPr/>
        </p:nvSpPr>
        <p:spPr bwMode="auto">
          <a:xfrm>
            <a:off x="7391400" y="2374900"/>
            <a:ext cx="1282700" cy="520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Secretary:</a:t>
            </a:r>
          </a:p>
          <a:p>
            <a:pPr algn="ctr"/>
            <a:r>
              <a:rPr lang="en-US" sz="1600"/>
              <a:t>type &amp; revise</a:t>
            </a:r>
          </a:p>
        </p:txBody>
      </p:sp>
      <p:sp>
        <p:nvSpPr>
          <p:cNvPr id="31758" name="Rectangle 18"/>
          <p:cNvSpPr>
            <a:spLocks noChangeArrowheads="1"/>
          </p:cNvSpPr>
          <p:nvPr/>
        </p:nvSpPr>
        <p:spPr bwMode="auto">
          <a:xfrm>
            <a:off x="7543800" y="1460500"/>
            <a:ext cx="1206500" cy="3683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Management</a:t>
            </a:r>
          </a:p>
        </p:txBody>
      </p:sp>
      <p:sp>
        <p:nvSpPr>
          <p:cNvPr id="31759" name="Line 19"/>
          <p:cNvSpPr>
            <a:spLocks noChangeShapeType="1"/>
          </p:cNvSpPr>
          <p:nvPr/>
        </p:nvSpPr>
        <p:spPr bwMode="auto">
          <a:xfrm>
            <a:off x="2203450" y="1530350"/>
            <a:ext cx="990600" cy="533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20"/>
          <p:cNvSpPr>
            <a:spLocks noChangeShapeType="1"/>
          </p:cNvSpPr>
          <p:nvPr/>
        </p:nvSpPr>
        <p:spPr bwMode="auto">
          <a:xfrm flipV="1">
            <a:off x="2203450" y="2139950"/>
            <a:ext cx="99060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21"/>
          <p:cNvSpPr>
            <a:spLocks noChangeShapeType="1"/>
          </p:cNvSpPr>
          <p:nvPr/>
        </p:nvSpPr>
        <p:spPr bwMode="auto">
          <a:xfrm>
            <a:off x="4489450" y="2216150"/>
            <a:ext cx="838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22"/>
          <p:cNvSpPr>
            <a:spLocks noChangeShapeType="1"/>
          </p:cNvSpPr>
          <p:nvPr/>
        </p:nvSpPr>
        <p:spPr bwMode="auto">
          <a:xfrm>
            <a:off x="6775450" y="2444750"/>
            <a:ext cx="60960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23"/>
          <p:cNvSpPr>
            <a:spLocks noChangeShapeType="1"/>
          </p:cNvSpPr>
          <p:nvPr/>
        </p:nvSpPr>
        <p:spPr bwMode="auto">
          <a:xfrm flipV="1">
            <a:off x="6851650" y="1835150"/>
            <a:ext cx="68580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64" name="Group 24"/>
          <p:cNvGrpSpPr>
            <a:grpSpLocks/>
          </p:cNvGrpSpPr>
          <p:nvPr/>
        </p:nvGrpSpPr>
        <p:grpSpPr bwMode="auto">
          <a:xfrm>
            <a:off x="2381250" y="3810000"/>
            <a:ext cx="598488" cy="490538"/>
            <a:chOff x="1504" y="2204"/>
            <a:chExt cx="377" cy="309"/>
          </a:xfrm>
        </p:grpSpPr>
        <p:sp>
          <p:nvSpPr>
            <p:cNvPr id="31795" name="Rectangle 25"/>
            <p:cNvSpPr>
              <a:spLocks noChangeArrowheads="1"/>
            </p:cNvSpPr>
            <p:nvPr/>
          </p:nvSpPr>
          <p:spPr bwMode="auto">
            <a:xfrm>
              <a:off x="1504" y="2204"/>
              <a:ext cx="3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sales</a:t>
              </a:r>
            </a:p>
          </p:txBody>
        </p:sp>
        <p:sp>
          <p:nvSpPr>
            <p:cNvPr id="31796" name="Rectangle 26"/>
            <p:cNvSpPr>
              <a:spLocks noChangeArrowheads="1"/>
            </p:cNvSpPr>
            <p:nvPr/>
          </p:nvSpPr>
          <p:spPr bwMode="auto">
            <a:xfrm>
              <a:off x="1504" y="2321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data</a:t>
              </a:r>
            </a:p>
          </p:txBody>
        </p:sp>
      </p:grpSp>
      <p:grpSp>
        <p:nvGrpSpPr>
          <p:cNvPr id="31765" name="Group 27"/>
          <p:cNvGrpSpPr>
            <a:grpSpLocks/>
          </p:cNvGrpSpPr>
          <p:nvPr/>
        </p:nvGrpSpPr>
        <p:grpSpPr bwMode="auto">
          <a:xfrm>
            <a:off x="4598988" y="3673475"/>
            <a:ext cx="882650" cy="442913"/>
            <a:chOff x="2901" y="2118"/>
            <a:chExt cx="556" cy="279"/>
          </a:xfrm>
        </p:grpSpPr>
        <p:sp>
          <p:nvSpPr>
            <p:cNvPr id="31793" name="Rectangle 28"/>
            <p:cNvSpPr>
              <a:spLocks noChangeArrowheads="1"/>
            </p:cNvSpPr>
            <p:nvPr/>
          </p:nvSpPr>
          <p:spPr bwMode="auto">
            <a:xfrm>
              <a:off x="2901" y="2118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3 reports</a:t>
              </a:r>
            </a:p>
          </p:txBody>
        </p:sp>
        <p:sp>
          <p:nvSpPr>
            <p:cNvPr id="31794" name="Rectangle 29"/>
            <p:cNvSpPr>
              <a:spLocks noChangeArrowheads="1"/>
            </p:cNvSpPr>
            <p:nvPr/>
          </p:nvSpPr>
          <p:spPr bwMode="auto">
            <a:xfrm>
              <a:off x="2901" y="2205"/>
              <a:ext cx="5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(printed)</a:t>
              </a:r>
            </a:p>
          </p:txBody>
        </p:sp>
      </p:grpSp>
      <p:sp>
        <p:nvSpPr>
          <p:cNvPr id="31766" name="Rectangle 30"/>
          <p:cNvSpPr>
            <a:spLocks noChangeArrowheads="1"/>
          </p:cNvSpPr>
          <p:nvPr/>
        </p:nvSpPr>
        <p:spPr bwMode="auto">
          <a:xfrm>
            <a:off x="7404100" y="3846513"/>
            <a:ext cx="132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weekly reports</a:t>
            </a:r>
          </a:p>
        </p:txBody>
      </p:sp>
      <p:sp>
        <p:nvSpPr>
          <p:cNvPr id="31767" name="Rectangle 31"/>
          <p:cNvSpPr>
            <a:spLocks noChangeArrowheads="1"/>
          </p:cNvSpPr>
          <p:nvPr/>
        </p:nvSpPr>
        <p:spPr bwMode="auto">
          <a:xfrm>
            <a:off x="4549775" y="303053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</a:rPr>
              <a:t>1980s</a:t>
            </a:r>
          </a:p>
        </p:txBody>
      </p:sp>
      <p:sp>
        <p:nvSpPr>
          <p:cNvPr id="31768" name="Rectangle 32"/>
          <p:cNvSpPr>
            <a:spLocks noChangeArrowheads="1"/>
          </p:cNvSpPr>
          <p:nvPr/>
        </p:nvSpPr>
        <p:spPr bwMode="auto">
          <a:xfrm>
            <a:off x="1066800" y="3136900"/>
            <a:ext cx="1130300" cy="5207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Sales</a:t>
            </a:r>
          </a:p>
          <a:p>
            <a:pPr algn="ctr"/>
            <a:r>
              <a:rPr lang="en-US" sz="1600"/>
              <a:t>Terminals</a:t>
            </a:r>
          </a:p>
        </p:txBody>
      </p:sp>
      <p:sp>
        <p:nvSpPr>
          <p:cNvPr id="31769" name="Rectangle 33"/>
          <p:cNvSpPr>
            <a:spLocks noChangeArrowheads="1"/>
          </p:cNvSpPr>
          <p:nvPr/>
        </p:nvSpPr>
        <p:spPr bwMode="auto">
          <a:xfrm>
            <a:off x="1066800" y="4203700"/>
            <a:ext cx="1130300" cy="5207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Sales</a:t>
            </a:r>
          </a:p>
          <a:p>
            <a:pPr algn="ctr"/>
            <a:r>
              <a:rPr lang="en-US" sz="1600"/>
              <a:t>Terminals</a:t>
            </a:r>
          </a:p>
        </p:txBody>
      </p:sp>
      <p:sp>
        <p:nvSpPr>
          <p:cNvPr id="31770" name="AutoShape 34"/>
          <p:cNvSpPr>
            <a:spLocks noChangeArrowheads="1"/>
          </p:cNvSpPr>
          <p:nvPr/>
        </p:nvSpPr>
        <p:spPr bwMode="auto">
          <a:xfrm>
            <a:off x="3276600" y="3746500"/>
            <a:ext cx="1282700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Central</a:t>
            </a:r>
          </a:p>
          <a:p>
            <a:pPr algn="ctr"/>
            <a:r>
              <a:rPr lang="en-US" sz="1600"/>
              <a:t>computer:</a:t>
            </a:r>
          </a:p>
          <a:p>
            <a:pPr algn="ctr"/>
            <a:r>
              <a:rPr lang="en-US" sz="1600"/>
              <a:t>create reports</a:t>
            </a:r>
          </a:p>
        </p:txBody>
      </p:sp>
      <p:sp>
        <p:nvSpPr>
          <p:cNvPr id="31771" name="AutoShape 35"/>
          <p:cNvSpPr>
            <a:spLocks noChangeArrowheads="1"/>
          </p:cNvSpPr>
          <p:nvPr/>
        </p:nvSpPr>
        <p:spPr bwMode="auto">
          <a:xfrm>
            <a:off x="5410200" y="3746500"/>
            <a:ext cx="1435100" cy="8255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Manager:</a:t>
            </a:r>
          </a:p>
          <a:p>
            <a:pPr algn="ctr"/>
            <a:r>
              <a:rPr lang="en-US" sz="1600"/>
              <a:t>Integrate, graph</a:t>
            </a:r>
          </a:p>
          <a:p>
            <a:pPr algn="ctr"/>
            <a:r>
              <a:rPr lang="en-US" sz="1600"/>
              <a:t>analyze</a:t>
            </a:r>
          </a:p>
        </p:txBody>
      </p:sp>
      <p:sp>
        <p:nvSpPr>
          <p:cNvPr id="31772" name="Rectangle 36"/>
          <p:cNvSpPr>
            <a:spLocks noChangeArrowheads="1"/>
          </p:cNvSpPr>
          <p:nvPr/>
        </p:nvSpPr>
        <p:spPr bwMode="auto">
          <a:xfrm>
            <a:off x="7620000" y="3213100"/>
            <a:ext cx="1206500" cy="3683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Management</a:t>
            </a:r>
          </a:p>
        </p:txBody>
      </p:sp>
      <p:sp>
        <p:nvSpPr>
          <p:cNvPr id="31773" name="Line 37"/>
          <p:cNvSpPr>
            <a:spLocks noChangeShapeType="1"/>
          </p:cNvSpPr>
          <p:nvPr/>
        </p:nvSpPr>
        <p:spPr bwMode="auto">
          <a:xfrm>
            <a:off x="2279650" y="3511550"/>
            <a:ext cx="990600" cy="533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38"/>
          <p:cNvSpPr>
            <a:spLocks noChangeShapeType="1"/>
          </p:cNvSpPr>
          <p:nvPr/>
        </p:nvSpPr>
        <p:spPr bwMode="auto">
          <a:xfrm flipV="1">
            <a:off x="2279650" y="4121150"/>
            <a:ext cx="9906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39"/>
          <p:cNvSpPr>
            <a:spLocks noChangeShapeType="1"/>
          </p:cNvSpPr>
          <p:nvPr/>
        </p:nvSpPr>
        <p:spPr bwMode="auto">
          <a:xfrm>
            <a:off x="4565650" y="4197350"/>
            <a:ext cx="838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40"/>
          <p:cNvSpPr>
            <a:spLocks noChangeShapeType="1"/>
          </p:cNvSpPr>
          <p:nvPr/>
        </p:nvSpPr>
        <p:spPr bwMode="auto">
          <a:xfrm flipV="1">
            <a:off x="6927850" y="3663950"/>
            <a:ext cx="914400" cy="533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Rectangle 41"/>
          <p:cNvSpPr>
            <a:spLocks noChangeArrowheads="1"/>
          </p:cNvSpPr>
          <p:nvPr/>
        </p:nvSpPr>
        <p:spPr bwMode="auto">
          <a:xfrm>
            <a:off x="6858000" y="4279900"/>
            <a:ext cx="2044700" cy="3683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personal computer</a:t>
            </a:r>
          </a:p>
        </p:txBody>
      </p:sp>
      <p:grpSp>
        <p:nvGrpSpPr>
          <p:cNvPr id="31778" name="Group 42"/>
          <p:cNvGrpSpPr>
            <a:grpSpLocks/>
          </p:cNvGrpSpPr>
          <p:nvPr/>
        </p:nvGrpSpPr>
        <p:grpSpPr bwMode="auto">
          <a:xfrm>
            <a:off x="2457450" y="5562600"/>
            <a:ext cx="598488" cy="490538"/>
            <a:chOff x="1552" y="3308"/>
            <a:chExt cx="377" cy="309"/>
          </a:xfrm>
        </p:grpSpPr>
        <p:sp>
          <p:nvSpPr>
            <p:cNvPr id="31791" name="Rectangle 43"/>
            <p:cNvSpPr>
              <a:spLocks noChangeArrowheads="1"/>
            </p:cNvSpPr>
            <p:nvPr/>
          </p:nvSpPr>
          <p:spPr bwMode="auto">
            <a:xfrm>
              <a:off x="1552" y="3308"/>
              <a:ext cx="3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sales</a:t>
              </a:r>
            </a:p>
          </p:txBody>
        </p:sp>
        <p:sp>
          <p:nvSpPr>
            <p:cNvPr id="31792" name="Rectangle 44"/>
            <p:cNvSpPr>
              <a:spLocks noChangeArrowheads="1"/>
            </p:cNvSpPr>
            <p:nvPr/>
          </p:nvSpPr>
          <p:spPr bwMode="auto">
            <a:xfrm>
              <a:off x="1552" y="3425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data</a:t>
              </a:r>
            </a:p>
          </p:txBody>
        </p:sp>
      </p:grpSp>
      <p:sp>
        <p:nvSpPr>
          <p:cNvPr id="31779" name="Rectangle 45"/>
          <p:cNvSpPr>
            <a:spLocks noChangeArrowheads="1"/>
          </p:cNvSpPr>
          <p:nvPr/>
        </p:nvSpPr>
        <p:spPr bwMode="auto">
          <a:xfrm>
            <a:off x="4625975" y="478313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1990s</a:t>
            </a:r>
          </a:p>
        </p:txBody>
      </p:sp>
      <p:sp>
        <p:nvSpPr>
          <p:cNvPr id="31780" name="Rectangle 46"/>
          <p:cNvSpPr>
            <a:spLocks noChangeArrowheads="1"/>
          </p:cNvSpPr>
          <p:nvPr/>
        </p:nvSpPr>
        <p:spPr bwMode="auto">
          <a:xfrm>
            <a:off x="1143000" y="4889500"/>
            <a:ext cx="1130300" cy="520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Sales</a:t>
            </a:r>
          </a:p>
          <a:p>
            <a:pPr algn="ctr"/>
            <a:r>
              <a:rPr lang="en-US" sz="1600"/>
              <a:t>Terminals</a:t>
            </a:r>
          </a:p>
        </p:txBody>
      </p:sp>
      <p:sp>
        <p:nvSpPr>
          <p:cNvPr id="31781" name="Rectangle 47"/>
          <p:cNvSpPr>
            <a:spLocks noChangeArrowheads="1"/>
          </p:cNvSpPr>
          <p:nvPr/>
        </p:nvSpPr>
        <p:spPr bwMode="auto">
          <a:xfrm>
            <a:off x="1143000" y="5956300"/>
            <a:ext cx="1130300" cy="520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Sales</a:t>
            </a:r>
          </a:p>
          <a:p>
            <a:pPr algn="ctr"/>
            <a:r>
              <a:rPr lang="en-US" sz="1600"/>
              <a:t>Terminals</a:t>
            </a:r>
          </a:p>
        </p:txBody>
      </p:sp>
      <p:sp>
        <p:nvSpPr>
          <p:cNvPr id="31782" name="AutoShape 48"/>
          <p:cNvSpPr>
            <a:spLocks noChangeArrowheads="1"/>
          </p:cNvSpPr>
          <p:nvPr/>
        </p:nvSpPr>
        <p:spPr bwMode="auto">
          <a:xfrm>
            <a:off x="3352800" y="5499100"/>
            <a:ext cx="1282700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 b="1"/>
              <a:t>DBMS:</a:t>
            </a:r>
            <a:endParaRPr lang="en-US" sz="1600"/>
          </a:p>
          <a:p>
            <a:pPr algn="ctr"/>
            <a:r>
              <a:rPr lang="en-US" sz="1600"/>
              <a:t>On-line data</a:t>
            </a:r>
          </a:p>
        </p:txBody>
      </p:sp>
      <p:sp>
        <p:nvSpPr>
          <p:cNvPr id="31783" name="AutoShape 49"/>
          <p:cNvSpPr>
            <a:spLocks noChangeArrowheads="1"/>
          </p:cNvSpPr>
          <p:nvPr/>
        </p:nvSpPr>
        <p:spPr bwMode="auto">
          <a:xfrm>
            <a:off x="5486400" y="5270500"/>
            <a:ext cx="1968500" cy="1282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 b="1"/>
              <a:t>Personal Computer</a:t>
            </a:r>
            <a:endParaRPr lang="en-US" sz="1600"/>
          </a:p>
          <a:p>
            <a:pPr algn="ctr"/>
            <a:r>
              <a:rPr lang="en-US" sz="1600"/>
              <a:t>Weekly reports &amp;</a:t>
            </a:r>
          </a:p>
          <a:p>
            <a:pPr algn="ctr"/>
            <a:r>
              <a:rPr lang="en-US" sz="1600"/>
              <a:t>ad hoc queries</a:t>
            </a:r>
          </a:p>
          <a:p>
            <a:pPr algn="ctr"/>
            <a:r>
              <a:rPr lang="en-US" sz="1600"/>
              <a:t>(applications)</a:t>
            </a:r>
          </a:p>
        </p:txBody>
      </p:sp>
      <p:sp>
        <p:nvSpPr>
          <p:cNvPr id="31784" name="Rectangle 50"/>
          <p:cNvSpPr>
            <a:spLocks noChangeArrowheads="1"/>
          </p:cNvSpPr>
          <p:nvPr/>
        </p:nvSpPr>
        <p:spPr bwMode="auto">
          <a:xfrm>
            <a:off x="5867400" y="4889500"/>
            <a:ext cx="1282700" cy="3683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Management</a:t>
            </a:r>
          </a:p>
        </p:txBody>
      </p:sp>
      <p:sp>
        <p:nvSpPr>
          <p:cNvPr id="31785" name="Line 51"/>
          <p:cNvSpPr>
            <a:spLocks noChangeShapeType="1"/>
          </p:cNvSpPr>
          <p:nvPr/>
        </p:nvSpPr>
        <p:spPr bwMode="auto">
          <a:xfrm>
            <a:off x="2355850" y="5264150"/>
            <a:ext cx="990600" cy="533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Line 52"/>
          <p:cNvSpPr>
            <a:spLocks noChangeShapeType="1"/>
          </p:cNvSpPr>
          <p:nvPr/>
        </p:nvSpPr>
        <p:spPr bwMode="auto">
          <a:xfrm flipV="1">
            <a:off x="2355850" y="5873750"/>
            <a:ext cx="99060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Line 53"/>
          <p:cNvSpPr>
            <a:spLocks noChangeShapeType="1"/>
          </p:cNvSpPr>
          <p:nvPr/>
        </p:nvSpPr>
        <p:spPr bwMode="auto">
          <a:xfrm>
            <a:off x="4641850" y="6102350"/>
            <a:ext cx="8382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54"/>
          <p:cNvSpPr>
            <a:spLocks noChangeShapeType="1"/>
          </p:cNvSpPr>
          <p:nvPr/>
        </p:nvSpPr>
        <p:spPr bwMode="auto">
          <a:xfrm flipH="1">
            <a:off x="4718050" y="5645150"/>
            <a:ext cx="762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Rectangle 55"/>
          <p:cNvSpPr>
            <a:spLocks noChangeArrowheads="1"/>
          </p:cNvSpPr>
          <p:nvPr/>
        </p:nvSpPr>
        <p:spPr bwMode="auto">
          <a:xfrm>
            <a:off x="4702175" y="5210175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query</a:t>
            </a:r>
          </a:p>
        </p:txBody>
      </p:sp>
      <p:sp>
        <p:nvSpPr>
          <p:cNvPr id="31790" name="Rectangle 56"/>
          <p:cNvSpPr>
            <a:spLocks noChangeArrowheads="1"/>
          </p:cNvSpPr>
          <p:nvPr/>
        </p:nvSpPr>
        <p:spPr bwMode="auto">
          <a:xfrm>
            <a:off x="4702175" y="6200775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4857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371600" y="1676400"/>
            <a:ext cx="7010400" cy="4343400"/>
          </a:xfrm>
          <a:prstGeom prst="rect">
            <a:avLst/>
          </a:prstGeom>
          <a:solidFill>
            <a:srgbClr val="FFFFE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Integration in 2000s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2838450" y="2578100"/>
            <a:ext cx="598488" cy="490538"/>
            <a:chOff x="1552" y="3308"/>
            <a:chExt cx="377" cy="309"/>
          </a:xfrm>
        </p:grpSpPr>
        <p:sp>
          <p:nvSpPr>
            <p:cNvPr id="32791" name="Rectangle 5"/>
            <p:cNvSpPr>
              <a:spLocks noChangeArrowheads="1"/>
            </p:cNvSpPr>
            <p:nvPr/>
          </p:nvSpPr>
          <p:spPr bwMode="auto">
            <a:xfrm>
              <a:off x="1552" y="3308"/>
              <a:ext cx="3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sales</a:t>
              </a:r>
            </a:p>
          </p:txBody>
        </p:sp>
        <p:sp>
          <p:nvSpPr>
            <p:cNvPr id="32792" name="Rectangle 6"/>
            <p:cNvSpPr>
              <a:spLocks noChangeArrowheads="1"/>
            </p:cNvSpPr>
            <p:nvPr/>
          </p:nvSpPr>
          <p:spPr bwMode="auto">
            <a:xfrm>
              <a:off x="1552" y="3425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data</a:t>
              </a:r>
            </a:p>
          </p:txBody>
        </p:sp>
      </p:grp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1524000" y="1905000"/>
            <a:ext cx="1130300" cy="520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Sales</a:t>
            </a:r>
          </a:p>
          <a:p>
            <a:pPr algn="ctr"/>
            <a:r>
              <a:rPr lang="en-US" sz="1600"/>
              <a:t>Terminals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1524000" y="2971800"/>
            <a:ext cx="1130300" cy="520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Sales</a:t>
            </a:r>
          </a:p>
          <a:p>
            <a:pPr algn="ctr"/>
            <a:r>
              <a:rPr lang="en-US" sz="1600"/>
              <a:t>Terminals</a:t>
            </a:r>
          </a:p>
        </p:txBody>
      </p:sp>
      <p:sp>
        <p:nvSpPr>
          <p:cNvPr id="32775" name="AutoShape 9"/>
          <p:cNvSpPr>
            <a:spLocks noChangeArrowheads="1"/>
          </p:cNvSpPr>
          <p:nvPr/>
        </p:nvSpPr>
        <p:spPr bwMode="auto">
          <a:xfrm>
            <a:off x="3733800" y="2514600"/>
            <a:ext cx="1282700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 b="1"/>
              <a:t>DBMS</a:t>
            </a:r>
            <a:endParaRPr lang="en-US" sz="1600"/>
          </a:p>
        </p:txBody>
      </p:sp>
      <p:sp>
        <p:nvSpPr>
          <p:cNvPr id="32776" name="AutoShape 10"/>
          <p:cNvSpPr>
            <a:spLocks noChangeArrowheads="1"/>
          </p:cNvSpPr>
          <p:nvPr/>
        </p:nvSpPr>
        <p:spPr bwMode="auto">
          <a:xfrm>
            <a:off x="5867400" y="2286000"/>
            <a:ext cx="2362200" cy="12954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 b="1"/>
              <a:t>Executive Information</a:t>
            </a:r>
          </a:p>
          <a:p>
            <a:pPr algn="ctr"/>
            <a:r>
              <a:rPr lang="en-US" sz="1600" b="1"/>
              <a:t>System</a:t>
            </a:r>
          </a:p>
          <a:p>
            <a:pPr algn="ctr"/>
            <a:r>
              <a:rPr lang="en-US" sz="1600" b="1"/>
              <a:t>Personal Computer</a:t>
            </a:r>
          </a:p>
          <a:p>
            <a:pPr algn="ctr"/>
            <a:r>
              <a:rPr lang="en-US" sz="1600" b="1"/>
              <a:t>Or PDA</a:t>
            </a:r>
          </a:p>
          <a:p>
            <a:pPr algn="ctr"/>
            <a:r>
              <a:rPr lang="en-US" sz="1600" b="1"/>
              <a:t>Or Browser</a:t>
            </a:r>
            <a:endParaRPr lang="en-US" sz="1600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4191000" y="1219200"/>
            <a:ext cx="1282700" cy="3683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Management</a:t>
            </a:r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>
            <a:off x="5022850" y="3117850"/>
            <a:ext cx="8382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 flipH="1">
            <a:off x="5099050" y="2660650"/>
            <a:ext cx="762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5083175" y="2225675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query</a:t>
            </a:r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5083175" y="3216275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data</a:t>
            </a:r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1524000" y="4343400"/>
            <a:ext cx="1066800" cy="609600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Suppliers</a:t>
            </a:r>
          </a:p>
        </p:txBody>
      </p:sp>
      <p:sp>
        <p:nvSpPr>
          <p:cNvPr id="32783" name="Rectangle 17"/>
          <p:cNvSpPr>
            <a:spLocks noChangeArrowheads="1"/>
          </p:cNvSpPr>
          <p:nvPr/>
        </p:nvSpPr>
        <p:spPr bwMode="auto">
          <a:xfrm>
            <a:off x="1524000" y="5257800"/>
            <a:ext cx="1066800" cy="609600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/>
              <a:t>Banks</a:t>
            </a:r>
          </a:p>
        </p:txBody>
      </p:sp>
      <p:sp>
        <p:nvSpPr>
          <p:cNvPr id="32784" name="AutoShape 18"/>
          <p:cNvSpPr>
            <a:spLocks noChangeArrowheads="1"/>
          </p:cNvSpPr>
          <p:nvPr/>
        </p:nvSpPr>
        <p:spPr bwMode="auto">
          <a:xfrm>
            <a:off x="3124200" y="4648200"/>
            <a:ext cx="1282700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600" b="1"/>
              <a:t>Production/</a:t>
            </a:r>
          </a:p>
          <a:p>
            <a:pPr algn="ctr"/>
            <a:r>
              <a:rPr lang="en-US" sz="1600" b="1"/>
              <a:t>Service</a:t>
            </a:r>
            <a:endParaRPr lang="en-US" sz="1600"/>
          </a:p>
        </p:txBody>
      </p:sp>
      <p:cxnSp>
        <p:nvCxnSpPr>
          <p:cNvPr id="32785" name="AutoShape 19"/>
          <p:cNvCxnSpPr>
            <a:cxnSpLocks noChangeShapeType="1"/>
            <a:stCxn id="32782" idx="3"/>
            <a:endCxn id="32784" idx="1"/>
          </p:cNvCxnSpPr>
          <p:nvPr/>
        </p:nvCxnSpPr>
        <p:spPr bwMode="auto">
          <a:xfrm>
            <a:off x="2590800" y="4648200"/>
            <a:ext cx="533400" cy="37465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6" name="AutoShape 20"/>
          <p:cNvCxnSpPr>
            <a:cxnSpLocks noChangeShapeType="1"/>
            <a:stCxn id="32783" idx="3"/>
            <a:endCxn id="32784" idx="1"/>
          </p:cNvCxnSpPr>
          <p:nvPr/>
        </p:nvCxnSpPr>
        <p:spPr bwMode="auto">
          <a:xfrm flipV="1">
            <a:off x="2590800" y="5022850"/>
            <a:ext cx="533400" cy="53975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7" name="AutoShape 21"/>
          <p:cNvCxnSpPr>
            <a:cxnSpLocks noChangeShapeType="1"/>
            <a:stCxn id="32774" idx="3"/>
            <a:endCxn id="32775" idx="1"/>
          </p:cNvCxnSpPr>
          <p:nvPr/>
        </p:nvCxnSpPr>
        <p:spPr bwMode="auto">
          <a:xfrm flipV="1">
            <a:off x="2654300" y="2889250"/>
            <a:ext cx="1079500" cy="34290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8" name="AutoShape 22"/>
          <p:cNvCxnSpPr>
            <a:cxnSpLocks noChangeShapeType="1"/>
            <a:stCxn id="32773" idx="3"/>
            <a:endCxn id="32775" idx="1"/>
          </p:cNvCxnSpPr>
          <p:nvPr/>
        </p:nvCxnSpPr>
        <p:spPr bwMode="auto">
          <a:xfrm>
            <a:off x="2654300" y="2165350"/>
            <a:ext cx="1079500" cy="72390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9" name="AutoShape 23"/>
          <p:cNvCxnSpPr>
            <a:cxnSpLocks noChangeShapeType="1"/>
            <a:stCxn id="32784" idx="0"/>
            <a:endCxn id="32775" idx="2"/>
          </p:cNvCxnSpPr>
          <p:nvPr/>
        </p:nvCxnSpPr>
        <p:spPr bwMode="auto">
          <a:xfrm flipV="1">
            <a:off x="3765550" y="3263900"/>
            <a:ext cx="609600" cy="138430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90" name="Text Box 24"/>
          <p:cNvSpPr txBox="1">
            <a:spLocks noChangeArrowheads="1"/>
          </p:cNvSpPr>
          <p:nvPr/>
        </p:nvSpPr>
        <p:spPr bwMode="auto">
          <a:xfrm>
            <a:off x="5334000" y="46482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/>
              <a:t>Enterprise Resource Planning</a:t>
            </a:r>
          </a:p>
        </p:txBody>
      </p:sp>
    </p:spTree>
    <p:extLst>
      <p:ext uri="{BB962C8B-B14F-4D97-AF65-F5344CB8AC3E}">
        <p14:creationId xmlns:p14="http://schemas.microsoft.com/office/powerpoint/2010/main" val="12927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ERP Integration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2073275" y="22479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2073275" y="21717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2073275" y="20955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2073275" y="20193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378075" y="20955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2378075" y="20193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378075" y="19431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2378075" y="18669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2606675" y="22479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2606675" y="21717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2606675" y="20955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2606675" y="20193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7620000" y="2436812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7620000" y="2360612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7620000" y="2284412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7620000" y="2208212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828800" y="2436812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Database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600200" y="1141412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Headquarters</a:t>
            </a:r>
          </a:p>
          <a:p>
            <a:r>
              <a:rPr lang="en-US" sz="1800"/>
              <a:t>(England)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239000" y="2589212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Database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7162800" y="1598612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Subsidiary</a:t>
            </a:r>
          </a:p>
          <a:p>
            <a:r>
              <a:rPr lang="en-US" sz="1800"/>
              <a:t>(Spain)</a:t>
            </a:r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7924800" y="2360612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7924800" y="2284412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7924800" y="2208212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Oval 26"/>
          <p:cNvSpPr>
            <a:spLocks noChangeArrowheads="1"/>
          </p:cNvSpPr>
          <p:nvPr/>
        </p:nvSpPr>
        <p:spPr bwMode="auto">
          <a:xfrm>
            <a:off x="7924800" y="2132012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1371600" y="2894012"/>
            <a:ext cx="1695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>
                <a:solidFill>
                  <a:schemeClr val="hlink"/>
                </a:solidFill>
              </a:rPr>
              <a:t>Financial data</a:t>
            </a:r>
          </a:p>
          <a:p>
            <a:r>
              <a:rPr lang="en-US" sz="1800">
                <a:solidFill>
                  <a:schemeClr val="hlink"/>
                </a:solidFill>
              </a:rPr>
              <a:t>General ledger</a:t>
            </a:r>
          </a:p>
          <a:p>
            <a:r>
              <a:rPr lang="en-US" sz="1800">
                <a:solidFill>
                  <a:schemeClr val="hlink"/>
                </a:solidFill>
              </a:rPr>
              <a:t>Payroll</a:t>
            </a:r>
          </a:p>
          <a:p>
            <a:r>
              <a:rPr lang="en-US" sz="1800">
                <a:solidFill>
                  <a:schemeClr val="hlink"/>
                </a:solidFill>
              </a:rPr>
              <a:t>… 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7086600" y="2970212"/>
            <a:ext cx="1695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>
                <a:solidFill>
                  <a:schemeClr val="hlink"/>
                </a:solidFill>
              </a:rPr>
              <a:t>Manufacturing</a:t>
            </a:r>
          </a:p>
          <a:p>
            <a:r>
              <a:rPr lang="en-US" sz="1800">
                <a:solidFill>
                  <a:schemeClr val="hlink"/>
                </a:solidFill>
              </a:rPr>
              <a:t>Product details</a:t>
            </a:r>
          </a:p>
          <a:p>
            <a:r>
              <a:rPr lang="en-US" sz="1800">
                <a:solidFill>
                  <a:schemeClr val="hlink"/>
                </a:solidFill>
              </a:rPr>
              <a:t>Inventory</a:t>
            </a:r>
          </a:p>
          <a:p>
            <a:r>
              <a:rPr lang="en-US" sz="1800">
                <a:solidFill>
                  <a:schemeClr val="hlink"/>
                </a:solidFill>
              </a:rPr>
              <a:t>… 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3352800" y="2589212"/>
            <a:ext cx="3556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</a:rPr>
              <a:t>Use inventory item.</a:t>
            </a:r>
          </a:p>
          <a:p>
            <a:r>
              <a:rPr lang="en-US" sz="1800">
                <a:solidFill>
                  <a:schemeClr val="tx2"/>
                </a:solidFill>
              </a:rPr>
              <a:t>	Deduct quantity.</a:t>
            </a:r>
          </a:p>
          <a:p>
            <a:r>
              <a:rPr lang="en-US" sz="1800">
                <a:solidFill>
                  <a:schemeClr val="tx2"/>
                </a:solidFill>
              </a:rPr>
              <a:t>	Update inventory value.</a:t>
            </a:r>
          </a:p>
          <a:p>
            <a:r>
              <a:rPr lang="en-US" sz="1800">
                <a:solidFill>
                  <a:schemeClr val="tx2"/>
                </a:solidFill>
              </a:rPr>
              <a:t>Check for reorder point.</a:t>
            </a:r>
          </a:p>
          <a:p>
            <a:r>
              <a:rPr lang="en-US" sz="1800">
                <a:solidFill>
                  <a:schemeClr val="tx2"/>
                </a:solidFill>
              </a:rPr>
              <a:t>	Order new item through EDI.</a:t>
            </a:r>
          </a:p>
          <a:p>
            <a:r>
              <a:rPr lang="en-US" sz="1800">
                <a:solidFill>
                  <a:schemeClr val="tx2"/>
                </a:solidFill>
              </a:rPr>
              <a:t>	Update Accounts payable.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5943600" y="3046412"/>
            <a:ext cx="1143000" cy="609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H="1">
            <a:off x="3124200" y="3351212"/>
            <a:ext cx="762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H="1" flipV="1">
            <a:off x="3124200" y="3427412"/>
            <a:ext cx="6858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324600" y="5332412"/>
            <a:ext cx="254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Project cost report.</a:t>
            </a:r>
          </a:p>
          <a:p>
            <a:r>
              <a:rPr lang="en-US" sz="1800"/>
              <a:t>Daily production report.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1295400" y="5332412"/>
            <a:ext cx="2863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Weekly financial status.</a:t>
            </a:r>
          </a:p>
          <a:p>
            <a:r>
              <a:rPr lang="en-US" sz="1800"/>
              <a:t>Cash flow.</a:t>
            </a:r>
          </a:p>
          <a:p>
            <a:r>
              <a:rPr lang="en-US" sz="1800"/>
              <a:t>Budget versus actual cost.</a:t>
            </a:r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>
            <a:off x="2209800" y="3884612"/>
            <a:ext cx="304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H="1">
            <a:off x="2971800" y="4037012"/>
            <a:ext cx="41148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7162800" y="4113212"/>
            <a:ext cx="228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ERP Primary Functions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Accounting</a:t>
            </a:r>
          </a:p>
          <a:p>
            <a:pPr lvl="1"/>
            <a:r>
              <a:rPr lang="en-US" smtClean="0"/>
              <a:t>All transaction data and all financial statements in any currency</a:t>
            </a:r>
          </a:p>
          <a:p>
            <a:r>
              <a:rPr lang="en-US" smtClean="0"/>
              <a:t>Finance</a:t>
            </a:r>
          </a:p>
          <a:p>
            <a:pPr lvl="1"/>
            <a:r>
              <a:rPr lang="en-US" smtClean="0"/>
              <a:t>Portfolio management and financial projections</a:t>
            </a:r>
          </a:p>
          <a:p>
            <a:r>
              <a:rPr lang="en-US" smtClean="0"/>
              <a:t>Human Resources Management</a:t>
            </a:r>
          </a:p>
          <a:p>
            <a:pPr lvl="1"/>
            <a:r>
              <a:rPr lang="en-US" smtClean="0"/>
              <a:t>Employee tracking from application to release</a:t>
            </a:r>
          </a:p>
          <a:p>
            <a:r>
              <a:rPr lang="en-US" smtClean="0"/>
              <a:t>Production Management</a:t>
            </a:r>
          </a:p>
          <a:p>
            <a:pPr lvl="1"/>
            <a:r>
              <a:rPr lang="en-US" smtClean="0"/>
              <a:t>Product design and manufacturing lifecycle</a:t>
            </a:r>
          </a:p>
          <a:p>
            <a:r>
              <a:rPr lang="en-US" smtClean="0"/>
              <a:t>Logistics/Supply Chain Management</a:t>
            </a:r>
          </a:p>
          <a:p>
            <a:pPr lvl="1"/>
            <a:r>
              <a:rPr lang="en-US" smtClean="0"/>
              <a:t>Purchasing, quality control, tracking</a:t>
            </a:r>
          </a:p>
          <a:p>
            <a:r>
              <a:rPr lang="en-US" smtClean="0"/>
              <a:t>Customer Relationship Management</a:t>
            </a:r>
          </a:p>
          <a:p>
            <a:pPr lvl="1"/>
            <a:r>
              <a:rPr lang="en-US" smtClean="0"/>
              <a:t>Contacts, orders, shipments</a:t>
            </a:r>
          </a:p>
        </p:txBody>
      </p:sp>
    </p:spTree>
    <p:extLst>
      <p:ext uri="{BB962C8B-B14F-4D97-AF65-F5344CB8AC3E}">
        <p14:creationId xmlns:p14="http://schemas.microsoft.com/office/powerpoint/2010/main" val="25448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Resource Planning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Integrated systems</a:t>
            </a:r>
          </a:p>
          <a:p>
            <a:r>
              <a:rPr lang="en-US" sz="2000" smtClean="0"/>
              <a:t>Examples</a:t>
            </a:r>
          </a:p>
          <a:p>
            <a:pPr lvl="1"/>
            <a:r>
              <a:rPr lang="en-US" sz="1800" smtClean="0"/>
              <a:t>SAP</a:t>
            </a:r>
          </a:p>
          <a:p>
            <a:pPr lvl="1"/>
            <a:r>
              <a:rPr lang="en-US" sz="1800" smtClean="0"/>
              <a:t>PeopleSoft</a:t>
            </a:r>
          </a:p>
          <a:p>
            <a:pPr lvl="1"/>
            <a:r>
              <a:rPr lang="en-US" sz="1800" smtClean="0"/>
              <a:t>Oracle Financials</a:t>
            </a:r>
          </a:p>
          <a:p>
            <a:r>
              <a:rPr lang="en-US" sz="2000" smtClean="0"/>
              <a:t>Basic features included</a:t>
            </a:r>
          </a:p>
          <a:p>
            <a:pPr lvl="1"/>
            <a:r>
              <a:rPr lang="en-US" sz="1800" smtClean="0"/>
              <a:t>Accounting</a:t>
            </a:r>
          </a:p>
          <a:p>
            <a:pPr lvl="1"/>
            <a:r>
              <a:rPr lang="en-US" sz="1800" smtClean="0"/>
              <a:t>Purchasing</a:t>
            </a:r>
          </a:p>
          <a:p>
            <a:pPr lvl="1"/>
            <a:r>
              <a:rPr lang="en-US" sz="1800" smtClean="0"/>
              <a:t>HRM</a:t>
            </a:r>
          </a:p>
          <a:p>
            <a:pPr lvl="1"/>
            <a:r>
              <a:rPr lang="en-US" sz="1800" smtClean="0"/>
              <a:t>Investment management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smtClean="0"/>
              <a:t>International environment</a:t>
            </a:r>
          </a:p>
          <a:p>
            <a:pPr lvl="1"/>
            <a:r>
              <a:rPr lang="en-US" sz="1800" smtClean="0"/>
              <a:t>Multiple currencies</a:t>
            </a:r>
          </a:p>
          <a:p>
            <a:pPr lvl="1"/>
            <a:r>
              <a:rPr lang="en-US" sz="1800" smtClean="0"/>
              <a:t>Multiple languages</a:t>
            </a:r>
          </a:p>
          <a:p>
            <a:pPr lvl="1"/>
            <a:r>
              <a:rPr lang="en-US" sz="1800" smtClean="0"/>
              <a:t>Procedures and practices</a:t>
            </a:r>
          </a:p>
          <a:p>
            <a:pPr lvl="1"/>
            <a:r>
              <a:rPr lang="en-US" sz="1800" smtClean="0"/>
              <a:t>Follows local (national) rules</a:t>
            </a:r>
          </a:p>
          <a:p>
            <a:pPr lvl="1"/>
            <a:r>
              <a:rPr lang="en-US" sz="1800" smtClean="0"/>
              <a:t>Follows consolidation rules</a:t>
            </a:r>
          </a:p>
          <a:p>
            <a:pPr lvl="1"/>
            <a:r>
              <a:rPr lang="en-US" sz="1800" smtClean="0"/>
              <a:t>Example</a:t>
            </a:r>
          </a:p>
          <a:p>
            <a:pPr lvl="2"/>
            <a:r>
              <a:rPr lang="en-US" sz="1600" smtClean="0"/>
              <a:t>U.S. firm with European subsidiaries.</a:t>
            </a:r>
          </a:p>
          <a:p>
            <a:pPr lvl="2"/>
            <a:r>
              <a:rPr lang="en-US" sz="1600" smtClean="0"/>
              <a:t>Data is entered once</a:t>
            </a:r>
          </a:p>
          <a:p>
            <a:pPr lvl="2"/>
            <a:r>
              <a:rPr lang="en-US" sz="1600" smtClean="0"/>
              <a:t>European reports are generated for subsidiaries following local rules</a:t>
            </a:r>
          </a:p>
          <a:p>
            <a:pPr lvl="2"/>
            <a:r>
              <a:rPr lang="en-US" sz="1600" smtClean="0"/>
              <a:t>Results are converted and consolidated to U.S. firm following international and U.S. rules</a:t>
            </a:r>
          </a:p>
        </p:txBody>
      </p:sp>
    </p:spTree>
    <p:extLst>
      <p:ext uri="{BB962C8B-B14F-4D97-AF65-F5344CB8AC3E}">
        <p14:creationId xmlns:p14="http://schemas.microsoft.com/office/powerpoint/2010/main" val="35629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Based in Germany, now worldwide</a:t>
            </a:r>
          </a:p>
          <a:p>
            <a:r>
              <a:rPr lang="en-US" sz="2000" smtClean="0"/>
              <a:t>Support for international transactions and multinational firms</a:t>
            </a:r>
          </a:p>
          <a:p>
            <a:r>
              <a:rPr lang="en-US" sz="2000" smtClean="0"/>
              <a:t>Runs on multiple database and hardware platforms</a:t>
            </a:r>
          </a:p>
          <a:p>
            <a:r>
              <a:rPr lang="en-US" sz="2000" smtClean="0"/>
              <a:t>Can handle large and small companies</a:t>
            </a:r>
          </a:p>
          <a:p>
            <a:r>
              <a:rPr lang="en-US" sz="2000" smtClean="0"/>
              <a:t>Expensive, but price is relative.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Financials</a:t>
            </a:r>
          </a:p>
          <a:p>
            <a:r>
              <a:rPr lang="en-US" sz="2000" smtClean="0"/>
              <a:t>Logistics</a:t>
            </a:r>
          </a:p>
          <a:p>
            <a:r>
              <a:rPr lang="en-US" sz="2000" smtClean="0"/>
              <a:t>Human 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20564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SAP Financials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sz="2000" smtClean="0"/>
              <a:t>Financial Accounting</a:t>
            </a:r>
          </a:p>
          <a:p>
            <a:pPr lvl="1"/>
            <a:r>
              <a:rPr lang="en-US" sz="1800" smtClean="0"/>
              <a:t>General ledger</a:t>
            </a:r>
          </a:p>
          <a:p>
            <a:pPr lvl="1"/>
            <a:r>
              <a:rPr lang="en-US" sz="1800" smtClean="0"/>
              <a:t>Accounts receivable/payable</a:t>
            </a:r>
          </a:p>
          <a:p>
            <a:pPr lvl="1"/>
            <a:r>
              <a:rPr lang="en-US" sz="1800" smtClean="0"/>
              <a:t>Special ledgers</a:t>
            </a:r>
          </a:p>
          <a:p>
            <a:pPr lvl="1"/>
            <a:r>
              <a:rPr lang="en-US" sz="1800" smtClean="0"/>
              <a:t>Fixed assets</a:t>
            </a:r>
          </a:p>
          <a:p>
            <a:pPr lvl="1"/>
            <a:r>
              <a:rPr lang="en-US" sz="1800" smtClean="0"/>
              <a:t>Legal consolidation</a:t>
            </a:r>
          </a:p>
          <a:p>
            <a:r>
              <a:rPr lang="en-US" sz="2000" smtClean="0"/>
              <a:t>Investment Management</a:t>
            </a:r>
          </a:p>
          <a:p>
            <a:pPr lvl="1"/>
            <a:r>
              <a:rPr lang="en-US" sz="1800" smtClean="0"/>
              <a:t>Investment planning/budgeting/control</a:t>
            </a:r>
          </a:p>
          <a:p>
            <a:pPr lvl="1"/>
            <a:r>
              <a:rPr lang="en-US" sz="1800" smtClean="0"/>
              <a:t>Depreciation forecast/simulation/calculate</a:t>
            </a:r>
          </a:p>
          <a:p>
            <a:r>
              <a:rPr lang="en-US" sz="2000" smtClean="0"/>
              <a:t>Controls</a:t>
            </a:r>
          </a:p>
          <a:p>
            <a:pPr lvl="1"/>
            <a:r>
              <a:rPr lang="en-US" sz="1800" smtClean="0"/>
              <a:t>Overhead cost</a:t>
            </a:r>
          </a:p>
          <a:p>
            <a:pPr lvl="1"/>
            <a:r>
              <a:rPr lang="en-US" sz="1800" smtClean="0"/>
              <a:t>Activity based costing</a:t>
            </a:r>
          </a:p>
          <a:p>
            <a:pPr lvl="1"/>
            <a:r>
              <a:rPr lang="en-US" sz="1800" smtClean="0"/>
              <a:t>Product cost</a:t>
            </a:r>
          </a:p>
          <a:p>
            <a:pPr lvl="1"/>
            <a:r>
              <a:rPr lang="en-US" sz="1800" smtClean="0"/>
              <a:t>Profitability analysis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smtClean="0"/>
              <a:t>Treasury</a:t>
            </a:r>
          </a:p>
          <a:p>
            <a:pPr lvl="1"/>
            <a:r>
              <a:rPr lang="en-US" sz="1800" smtClean="0"/>
              <a:t>Cash management</a:t>
            </a:r>
          </a:p>
          <a:p>
            <a:pPr lvl="1"/>
            <a:r>
              <a:rPr lang="en-US" sz="1800" smtClean="0"/>
              <a:t>Treasury management</a:t>
            </a:r>
          </a:p>
          <a:p>
            <a:pPr lvl="1"/>
            <a:r>
              <a:rPr lang="en-US" sz="1800" smtClean="0"/>
              <a:t>Market risk management</a:t>
            </a:r>
          </a:p>
          <a:p>
            <a:pPr lvl="1"/>
            <a:r>
              <a:rPr lang="en-US" sz="1800" smtClean="0"/>
              <a:t>Funds management</a:t>
            </a:r>
          </a:p>
          <a:p>
            <a:r>
              <a:rPr lang="en-US" sz="2000" smtClean="0"/>
              <a:t>Enterprise Control</a:t>
            </a:r>
          </a:p>
          <a:p>
            <a:pPr lvl="1"/>
            <a:r>
              <a:rPr lang="en-US" sz="1800" smtClean="0"/>
              <a:t>Executive information system</a:t>
            </a:r>
          </a:p>
          <a:p>
            <a:pPr lvl="1"/>
            <a:r>
              <a:rPr lang="en-US" sz="1800" smtClean="0"/>
              <a:t>Business planning and budgeting</a:t>
            </a:r>
          </a:p>
          <a:p>
            <a:pPr lvl="1"/>
            <a:r>
              <a:rPr lang="en-US" sz="1800" smtClean="0"/>
              <a:t>Profit center accounting</a:t>
            </a:r>
          </a:p>
          <a:p>
            <a:pPr lvl="1"/>
            <a:r>
              <a:rPr lang="en-US" sz="1800" smtClean="0"/>
              <a:t>Consolidation</a:t>
            </a:r>
          </a:p>
          <a:p>
            <a:pPr lvl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371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SAP Logistics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Purchasing</a:t>
            </a:r>
          </a:p>
          <a:p>
            <a:r>
              <a:rPr lang="en-US" sz="2000" smtClean="0"/>
              <a:t>Materials management</a:t>
            </a:r>
          </a:p>
          <a:p>
            <a:r>
              <a:rPr lang="en-US" sz="2000" smtClean="0"/>
              <a:t>Manufacturing</a:t>
            </a:r>
          </a:p>
          <a:p>
            <a:r>
              <a:rPr lang="en-US" sz="2000" smtClean="0"/>
              <a:t>Warehousing</a:t>
            </a:r>
          </a:p>
          <a:p>
            <a:r>
              <a:rPr lang="en-US" sz="2000" smtClean="0"/>
              <a:t>Quality management</a:t>
            </a:r>
          </a:p>
          <a:p>
            <a:r>
              <a:rPr lang="en-US" sz="2000" smtClean="0"/>
              <a:t>Plant maintenance</a:t>
            </a:r>
          </a:p>
          <a:p>
            <a:r>
              <a:rPr lang="en-US" sz="2000" smtClean="0"/>
              <a:t>Service management</a:t>
            </a:r>
          </a:p>
          <a:p>
            <a:r>
              <a:rPr lang="en-US" sz="2000" smtClean="0"/>
              <a:t>Sales</a:t>
            </a:r>
          </a:p>
          <a:p>
            <a:r>
              <a:rPr lang="en-US" sz="2000" smtClean="0"/>
              <a:t>Distribution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Product data management</a:t>
            </a:r>
          </a:p>
          <a:p>
            <a:pPr lvl="1"/>
            <a:r>
              <a:rPr lang="en-US" sz="1800" smtClean="0"/>
              <a:t>Master data management</a:t>
            </a:r>
          </a:p>
          <a:p>
            <a:pPr lvl="1"/>
            <a:r>
              <a:rPr lang="en-US" sz="1800" smtClean="0"/>
              <a:t>Design and change process</a:t>
            </a:r>
          </a:p>
          <a:p>
            <a:pPr lvl="1"/>
            <a:r>
              <a:rPr lang="en-US" sz="1800" smtClean="0"/>
              <a:t>Product structure</a:t>
            </a:r>
          </a:p>
          <a:p>
            <a:pPr lvl="1"/>
            <a:r>
              <a:rPr lang="en-US" sz="1800" smtClean="0"/>
              <a:t>Development projects</a:t>
            </a:r>
          </a:p>
          <a:p>
            <a:r>
              <a:rPr lang="en-US" sz="2000" smtClean="0"/>
              <a:t>Sales and distribution</a:t>
            </a:r>
          </a:p>
          <a:p>
            <a:pPr lvl="1"/>
            <a:r>
              <a:rPr lang="en-US" sz="1800" smtClean="0"/>
              <a:t>Sales activities</a:t>
            </a:r>
          </a:p>
          <a:p>
            <a:pPr lvl="1"/>
            <a:r>
              <a:rPr lang="en-US" sz="1800" smtClean="0"/>
              <a:t>Sales order management</a:t>
            </a:r>
          </a:p>
          <a:p>
            <a:pPr lvl="1"/>
            <a:r>
              <a:rPr lang="en-US" sz="1800" smtClean="0"/>
              <a:t>Shipping and transportation</a:t>
            </a:r>
          </a:p>
          <a:p>
            <a:pPr lvl="1"/>
            <a:r>
              <a:rPr lang="en-US" sz="1800" smtClean="0"/>
              <a:t>Billing</a:t>
            </a:r>
          </a:p>
          <a:p>
            <a:pPr lvl="1"/>
            <a:r>
              <a:rPr lang="en-US" sz="1800" smtClean="0"/>
              <a:t>Sales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15152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Data Capture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371600" y="5988050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Collecting transaction data at the point of sale ensures accurate data, speeds transactions, and provides up-to-the-minute data to managers. </a:t>
            </a:r>
          </a:p>
        </p:txBody>
      </p:sp>
      <p:pic>
        <p:nvPicPr>
          <p:cNvPr id="6148" name="Picture 6" descr="MPj040907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54250"/>
            <a:ext cx="157638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j0402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21050"/>
            <a:ext cx="152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WellsFargo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11250"/>
            <a:ext cx="12763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1828800" y="3902075"/>
            <a:ext cx="82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Sales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6400800" y="4892675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Process Control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3352800" y="2073275"/>
            <a:ext cx="257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Banking and Finance</a:t>
            </a:r>
          </a:p>
        </p:txBody>
      </p:sp>
      <p:pic>
        <p:nvPicPr>
          <p:cNvPr id="6154" name="Picture 15" descr="PH02929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16250"/>
            <a:ext cx="175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4495800" y="4359275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Workers</a:t>
            </a:r>
          </a:p>
        </p:txBody>
      </p:sp>
      <p:sp>
        <p:nvSpPr>
          <p:cNvPr id="6157" name="Freeform 42"/>
          <p:cNvSpPr>
            <a:spLocks/>
          </p:cNvSpPr>
          <p:nvPr/>
        </p:nvSpPr>
        <p:spPr bwMode="auto">
          <a:xfrm>
            <a:off x="3352800" y="2482850"/>
            <a:ext cx="698500" cy="2819400"/>
          </a:xfrm>
          <a:custGeom>
            <a:avLst/>
            <a:gdLst>
              <a:gd name="T0" fmla="*/ 685800 w 440"/>
              <a:gd name="T1" fmla="*/ 0 h 1776"/>
              <a:gd name="T2" fmla="*/ 0 w 440"/>
              <a:gd name="T3" fmla="*/ 762000 h 1776"/>
              <a:gd name="T4" fmla="*/ 685800 w 440"/>
              <a:gd name="T5" fmla="*/ 2286000 h 1776"/>
              <a:gd name="T6" fmla="*/ 76200 w 440"/>
              <a:gd name="T7" fmla="*/ 2819400 h 17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0" h="1776">
                <a:moveTo>
                  <a:pt x="432" y="0"/>
                </a:moveTo>
                <a:cubicBezTo>
                  <a:pt x="216" y="120"/>
                  <a:pt x="0" y="240"/>
                  <a:pt x="0" y="480"/>
                </a:cubicBezTo>
                <a:cubicBezTo>
                  <a:pt x="0" y="720"/>
                  <a:pt x="424" y="1224"/>
                  <a:pt x="432" y="1440"/>
                </a:cubicBezTo>
                <a:cubicBezTo>
                  <a:pt x="440" y="1656"/>
                  <a:pt x="244" y="1716"/>
                  <a:pt x="48" y="177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Freeform 43"/>
          <p:cNvSpPr>
            <a:spLocks/>
          </p:cNvSpPr>
          <p:nvPr/>
        </p:nvSpPr>
        <p:spPr bwMode="auto">
          <a:xfrm>
            <a:off x="2806700" y="3244850"/>
            <a:ext cx="1092200" cy="2057400"/>
          </a:xfrm>
          <a:custGeom>
            <a:avLst/>
            <a:gdLst>
              <a:gd name="T0" fmla="*/ 622300 w 688"/>
              <a:gd name="T1" fmla="*/ 2057400 h 1296"/>
              <a:gd name="T2" fmla="*/ 1003300 w 688"/>
              <a:gd name="T3" fmla="*/ 1600200 h 1296"/>
              <a:gd name="T4" fmla="*/ 88900 w 688"/>
              <a:gd name="T5" fmla="*/ 1143000 h 1296"/>
              <a:gd name="T6" fmla="*/ 469900 w 688"/>
              <a:gd name="T7" fmla="*/ 457200 h 1296"/>
              <a:gd name="T8" fmla="*/ 241300 w 688"/>
              <a:gd name="T9" fmla="*/ 0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8" h="1296">
                <a:moveTo>
                  <a:pt x="392" y="1296"/>
                </a:moveTo>
                <a:cubicBezTo>
                  <a:pt x="540" y="1200"/>
                  <a:pt x="688" y="1104"/>
                  <a:pt x="632" y="1008"/>
                </a:cubicBezTo>
                <a:cubicBezTo>
                  <a:pt x="576" y="912"/>
                  <a:pt x="112" y="840"/>
                  <a:pt x="56" y="720"/>
                </a:cubicBezTo>
                <a:cubicBezTo>
                  <a:pt x="0" y="600"/>
                  <a:pt x="280" y="408"/>
                  <a:pt x="296" y="288"/>
                </a:cubicBezTo>
                <a:cubicBezTo>
                  <a:pt x="312" y="168"/>
                  <a:pt x="176" y="48"/>
                  <a:pt x="152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Freeform 44"/>
          <p:cNvSpPr>
            <a:spLocks/>
          </p:cNvSpPr>
          <p:nvPr/>
        </p:nvSpPr>
        <p:spPr bwMode="auto">
          <a:xfrm>
            <a:off x="3429000" y="3778250"/>
            <a:ext cx="990600" cy="1524000"/>
          </a:xfrm>
          <a:custGeom>
            <a:avLst/>
            <a:gdLst>
              <a:gd name="T0" fmla="*/ 0 w 624"/>
              <a:gd name="T1" fmla="*/ 1524000 h 960"/>
              <a:gd name="T2" fmla="*/ 762000 w 624"/>
              <a:gd name="T3" fmla="*/ 1295400 h 960"/>
              <a:gd name="T4" fmla="*/ 533400 w 624"/>
              <a:gd name="T5" fmla="*/ 228600 h 960"/>
              <a:gd name="T6" fmla="*/ 990600 w 6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960">
                <a:moveTo>
                  <a:pt x="0" y="960"/>
                </a:moveTo>
                <a:cubicBezTo>
                  <a:pt x="212" y="956"/>
                  <a:pt x="424" y="952"/>
                  <a:pt x="480" y="816"/>
                </a:cubicBezTo>
                <a:cubicBezTo>
                  <a:pt x="536" y="680"/>
                  <a:pt x="312" y="280"/>
                  <a:pt x="336" y="144"/>
                </a:cubicBezTo>
                <a:cubicBezTo>
                  <a:pt x="360" y="8"/>
                  <a:pt x="492" y="4"/>
                  <a:pt x="624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Freeform 45"/>
          <p:cNvSpPr>
            <a:spLocks/>
          </p:cNvSpPr>
          <p:nvPr/>
        </p:nvSpPr>
        <p:spPr bwMode="auto">
          <a:xfrm>
            <a:off x="3429000" y="4311650"/>
            <a:ext cx="3352800" cy="1041400"/>
          </a:xfrm>
          <a:custGeom>
            <a:avLst/>
            <a:gdLst>
              <a:gd name="T0" fmla="*/ 0 w 2112"/>
              <a:gd name="T1" fmla="*/ 990600 h 656"/>
              <a:gd name="T2" fmla="*/ 1905000 w 2112"/>
              <a:gd name="T3" fmla="*/ 914400 h 656"/>
              <a:gd name="T4" fmla="*/ 2667000 w 2112"/>
              <a:gd name="T5" fmla="*/ 228600 h 656"/>
              <a:gd name="T6" fmla="*/ 3352800 w 2112"/>
              <a:gd name="T7" fmla="*/ 0 h 6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656">
                <a:moveTo>
                  <a:pt x="0" y="624"/>
                </a:moveTo>
                <a:cubicBezTo>
                  <a:pt x="460" y="640"/>
                  <a:pt x="920" y="656"/>
                  <a:pt x="1200" y="576"/>
                </a:cubicBezTo>
                <a:cubicBezTo>
                  <a:pt x="1480" y="496"/>
                  <a:pt x="1528" y="240"/>
                  <a:pt x="1680" y="144"/>
                </a:cubicBezTo>
                <a:cubicBezTo>
                  <a:pt x="1832" y="48"/>
                  <a:pt x="1972" y="24"/>
                  <a:pt x="2112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594432" y="4892675"/>
            <a:ext cx="835928" cy="622370"/>
            <a:chOff x="939760" y="666908"/>
            <a:chExt cx="5623170" cy="4186592"/>
          </a:xfrm>
        </p:grpSpPr>
        <p:sp>
          <p:nvSpPr>
            <p:cNvPr id="43" name="Freeform 42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33" name="Freeform 132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Freeform 52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6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SAP Logistics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Production planning and control</a:t>
            </a:r>
          </a:p>
          <a:p>
            <a:pPr lvl="1"/>
            <a:r>
              <a:rPr lang="en-US" sz="1800" smtClean="0"/>
              <a:t>Production planning</a:t>
            </a:r>
          </a:p>
          <a:p>
            <a:pPr lvl="1"/>
            <a:r>
              <a:rPr lang="en-US" sz="1800" smtClean="0"/>
              <a:t>Material requirements planning</a:t>
            </a:r>
          </a:p>
          <a:p>
            <a:pPr lvl="1"/>
            <a:r>
              <a:rPr lang="en-US" sz="1800" smtClean="0"/>
              <a:t>Production control and capacity planning</a:t>
            </a:r>
          </a:p>
          <a:p>
            <a:pPr lvl="1"/>
            <a:r>
              <a:rPr lang="en-US" sz="1800" smtClean="0"/>
              <a:t>Costing</a:t>
            </a:r>
          </a:p>
          <a:p>
            <a:pPr lvl="1"/>
            <a:r>
              <a:rPr lang="en-US" sz="1800" smtClean="0"/>
              <a:t>Order information system</a:t>
            </a:r>
          </a:p>
          <a:p>
            <a:pPr lvl="1"/>
            <a:r>
              <a:rPr lang="en-US" sz="1800" smtClean="0"/>
              <a:t>Shop floor information system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Project system</a:t>
            </a:r>
          </a:p>
          <a:p>
            <a:pPr lvl="1"/>
            <a:r>
              <a:rPr lang="en-US" sz="1800" smtClean="0"/>
              <a:t>Work breakdown structures</a:t>
            </a:r>
          </a:p>
          <a:p>
            <a:pPr lvl="1"/>
            <a:r>
              <a:rPr lang="en-US" sz="1800" smtClean="0"/>
              <a:t>Network planning techniques, milestones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</a:rPr>
              <a:t>Cost, revenue, financial, schedule, and resource management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</a:rPr>
              <a:t>Earned value calculation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</a:rPr>
              <a:t>Project information system</a:t>
            </a:r>
          </a:p>
          <a:p>
            <a:endParaRPr lang="en-US" sz="2000" smtClean="0">
              <a:solidFill>
                <a:srgbClr val="000000"/>
              </a:solidFill>
              <a:latin typeface="MSTT31c686"/>
            </a:endParaRPr>
          </a:p>
        </p:txBody>
      </p:sp>
    </p:spTree>
    <p:extLst>
      <p:ext uri="{BB962C8B-B14F-4D97-AF65-F5344CB8AC3E}">
        <p14:creationId xmlns:p14="http://schemas.microsoft.com/office/powerpoint/2010/main" val="39175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SAP Logistics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smtClean="0"/>
              <a:t>Materials management</a:t>
            </a:r>
          </a:p>
          <a:p>
            <a:pPr lvl="1"/>
            <a:r>
              <a:rPr lang="en-US" sz="1800" smtClean="0"/>
              <a:t>Purchasing</a:t>
            </a:r>
          </a:p>
          <a:p>
            <a:pPr lvl="1"/>
            <a:r>
              <a:rPr lang="en-US" sz="1800" smtClean="0"/>
              <a:t>Inventory management</a:t>
            </a:r>
          </a:p>
          <a:p>
            <a:pPr lvl="1"/>
            <a:r>
              <a:rPr lang="en-US" sz="1800" smtClean="0"/>
              <a:t>Warehouse management</a:t>
            </a:r>
          </a:p>
          <a:p>
            <a:pPr lvl="1"/>
            <a:r>
              <a:rPr lang="en-US" sz="1800" smtClean="0"/>
              <a:t>Invoice verification</a:t>
            </a:r>
          </a:p>
          <a:p>
            <a:pPr lvl="1"/>
            <a:r>
              <a:rPr lang="en-US" sz="1800" smtClean="0"/>
              <a:t>Inventory controlling</a:t>
            </a:r>
          </a:p>
          <a:p>
            <a:pPr lvl="1"/>
            <a:r>
              <a:rPr lang="en-US" sz="1800" smtClean="0"/>
              <a:t>Purchasing information system</a:t>
            </a:r>
          </a:p>
          <a:p>
            <a:r>
              <a:rPr lang="en-US" sz="2000" smtClean="0"/>
              <a:t>Quality management</a:t>
            </a:r>
          </a:p>
          <a:p>
            <a:pPr lvl="1"/>
            <a:r>
              <a:rPr lang="en-US" sz="1800" smtClean="0"/>
              <a:t>Quality planning</a:t>
            </a:r>
          </a:p>
          <a:p>
            <a:pPr lvl="1"/>
            <a:r>
              <a:rPr lang="en-US" sz="1800" smtClean="0"/>
              <a:t>Quality inspections</a:t>
            </a:r>
          </a:p>
          <a:p>
            <a:pPr lvl="1"/>
            <a:r>
              <a:rPr lang="en-US" sz="1800" smtClean="0"/>
              <a:t>Quality control</a:t>
            </a:r>
          </a:p>
          <a:p>
            <a:pPr lvl="1"/>
            <a:r>
              <a:rPr lang="en-US" sz="1800" smtClean="0"/>
              <a:t>Quality notifications and certificates</a:t>
            </a:r>
          </a:p>
          <a:p>
            <a:pPr lvl="1"/>
            <a:r>
              <a:rPr lang="en-US" sz="1800" smtClean="0"/>
              <a:t>Quality management information system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smtClean="0"/>
              <a:t>Plant maintenance</a:t>
            </a:r>
          </a:p>
          <a:p>
            <a:pPr lvl="1"/>
            <a:r>
              <a:rPr lang="en-US" sz="1800" smtClean="0"/>
              <a:t>Structuring technical systems</a:t>
            </a:r>
          </a:p>
          <a:p>
            <a:pPr lvl="1"/>
            <a:r>
              <a:rPr lang="en-US" sz="1800" smtClean="0"/>
              <a:t>Maintenance resource planning</a:t>
            </a:r>
          </a:p>
          <a:p>
            <a:pPr lvl="1"/>
            <a:r>
              <a:rPr lang="en-US" sz="1800" smtClean="0"/>
              <a:t>Maintenance planning</a:t>
            </a:r>
          </a:p>
          <a:p>
            <a:pPr lvl="1"/>
            <a:r>
              <a:rPr lang="en-US" sz="1800" smtClean="0"/>
              <a:t>System for technical and cost accounting data</a:t>
            </a:r>
          </a:p>
          <a:p>
            <a:pPr lvl="1"/>
            <a:r>
              <a:rPr lang="en-US" sz="1800" smtClean="0"/>
              <a:t>Maintenance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30121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SAP Logistics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Service management</a:t>
            </a:r>
          </a:p>
          <a:p>
            <a:pPr lvl="1"/>
            <a:r>
              <a:rPr lang="en-US" sz="1800" smtClean="0"/>
              <a:t>Customer installed base administration</a:t>
            </a:r>
          </a:p>
          <a:p>
            <a:pPr lvl="1"/>
            <a:r>
              <a:rPr lang="en-US" sz="1800" smtClean="0"/>
              <a:t>Service contract management</a:t>
            </a:r>
          </a:p>
          <a:p>
            <a:pPr lvl="1"/>
            <a:r>
              <a:rPr lang="en-US" sz="1800" smtClean="0"/>
              <a:t>Call management</a:t>
            </a:r>
          </a:p>
          <a:p>
            <a:pPr lvl="1"/>
            <a:r>
              <a:rPr lang="en-US" sz="1800" smtClean="0"/>
              <a:t>Billing</a:t>
            </a:r>
          </a:p>
          <a:p>
            <a:pPr lvl="1"/>
            <a:r>
              <a:rPr lang="en-US" sz="1800" smtClean="0"/>
              <a:t>Service information system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Integration</a:t>
            </a:r>
          </a:p>
          <a:p>
            <a:pPr lvl="1"/>
            <a:r>
              <a:rPr lang="en-US" sz="1800" smtClean="0"/>
              <a:t>When the clerk enters a sale, bills are generated automatically (mail, fax, or EDI).</a:t>
            </a:r>
          </a:p>
          <a:p>
            <a:pPr lvl="1"/>
            <a:r>
              <a:rPr lang="en-US" sz="1800" smtClean="0"/>
              <a:t>Sales and revenue are instantly updated in financial and control modules.</a:t>
            </a:r>
          </a:p>
          <a:p>
            <a:pPr lvl="1"/>
            <a:r>
              <a:rPr lang="en-US" sz="1800" smtClean="0"/>
              <a:t>The sales information system and EIS provide various up-to-date views and reports.</a:t>
            </a:r>
          </a:p>
        </p:txBody>
      </p:sp>
    </p:spTree>
    <p:extLst>
      <p:ext uri="{BB962C8B-B14F-4D97-AF65-F5344CB8AC3E}">
        <p14:creationId xmlns:p14="http://schemas.microsoft.com/office/powerpoint/2010/main" val="26780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SAP HRM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smtClean="0"/>
              <a:t>Personnel management</a:t>
            </a:r>
          </a:p>
          <a:p>
            <a:pPr lvl="1"/>
            <a:r>
              <a:rPr lang="en-US" sz="1800" smtClean="0"/>
              <a:t>HR master data</a:t>
            </a:r>
          </a:p>
          <a:p>
            <a:pPr lvl="1"/>
            <a:r>
              <a:rPr lang="en-US" sz="1800" smtClean="0"/>
              <a:t>Personnel administration</a:t>
            </a:r>
          </a:p>
          <a:p>
            <a:pPr lvl="1"/>
            <a:r>
              <a:rPr lang="en-US" sz="1800" smtClean="0"/>
              <a:t>Information systems</a:t>
            </a:r>
          </a:p>
          <a:p>
            <a:pPr lvl="1"/>
            <a:r>
              <a:rPr lang="en-US" sz="1800" smtClean="0"/>
              <a:t>Recruitment</a:t>
            </a:r>
          </a:p>
          <a:p>
            <a:pPr lvl="1"/>
            <a:r>
              <a:rPr lang="en-US" sz="1800" smtClean="0"/>
              <a:t>Travel management</a:t>
            </a:r>
          </a:p>
          <a:p>
            <a:pPr lvl="1"/>
            <a:r>
              <a:rPr lang="en-US" sz="1800" smtClean="0"/>
              <a:t>Benefits administration</a:t>
            </a:r>
          </a:p>
          <a:p>
            <a:pPr lvl="1"/>
            <a:r>
              <a:rPr lang="en-US" sz="1800" smtClean="0"/>
              <a:t>Salary administration</a:t>
            </a:r>
          </a:p>
          <a:p>
            <a:r>
              <a:rPr lang="en-US" sz="2000" smtClean="0"/>
              <a:t>Organizational management</a:t>
            </a:r>
          </a:p>
          <a:p>
            <a:pPr lvl="1"/>
            <a:r>
              <a:rPr lang="en-US" sz="1800" smtClean="0"/>
              <a:t>Organization structure</a:t>
            </a:r>
          </a:p>
          <a:p>
            <a:pPr lvl="1"/>
            <a:r>
              <a:rPr lang="en-US" sz="1800" smtClean="0"/>
              <a:t>Staffing schedules</a:t>
            </a:r>
          </a:p>
          <a:p>
            <a:pPr lvl="1"/>
            <a:r>
              <a:rPr lang="en-US" sz="1800" smtClean="0"/>
              <a:t>Job descriptions</a:t>
            </a:r>
          </a:p>
          <a:p>
            <a:pPr lvl="1"/>
            <a:r>
              <a:rPr lang="en-US" sz="1800" smtClean="0"/>
              <a:t>Planning scenarios</a:t>
            </a:r>
          </a:p>
          <a:p>
            <a:pPr lvl="1"/>
            <a:r>
              <a:rPr lang="en-US" sz="1800" smtClean="0"/>
              <a:t>Personnel cost planning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Payroll accounting</a:t>
            </a:r>
          </a:p>
          <a:p>
            <a:pPr lvl="1"/>
            <a:r>
              <a:rPr lang="en-US" sz="1800" smtClean="0"/>
              <a:t>Gross/net accounting</a:t>
            </a:r>
          </a:p>
          <a:p>
            <a:pPr lvl="1"/>
            <a:r>
              <a:rPr lang="en-US" sz="1800" smtClean="0"/>
              <a:t>History function</a:t>
            </a:r>
          </a:p>
          <a:p>
            <a:pPr lvl="1"/>
            <a:r>
              <a:rPr lang="en-US" sz="1800" smtClean="0"/>
              <a:t>Dialog capability</a:t>
            </a:r>
          </a:p>
          <a:p>
            <a:pPr lvl="1"/>
            <a:r>
              <a:rPr lang="en-US" sz="1800" smtClean="0"/>
              <a:t>Multi-currency capability</a:t>
            </a:r>
          </a:p>
          <a:p>
            <a:pPr lvl="1"/>
            <a:r>
              <a:rPr lang="en-US" sz="1800" smtClean="0"/>
              <a:t>International solutions</a:t>
            </a:r>
          </a:p>
          <a:p>
            <a:r>
              <a:rPr lang="en-US" sz="2000" smtClean="0"/>
              <a:t>Time management</a:t>
            </a:r>
          </a:p>
          <a:p>
            <a:pPr lvl="1"/>
            <a:r>
              <a:rPr lang="en-US" sz="1800" smtClean="0"/>
              <a:t>Shift planning</a:t>
            </a:r>
          </a:p>
          <a:p>
            <a:pPr lvl="1"/>
            <a:r>
              <a:rPr lang="en-US" sz="1800" smtClean="0"/>
              <a:t>Work schedules</a:t>
            </a:r>
          </a:p>
          <a:p>
            <a:pPr lvl="1"/>
            <a:r>
              <a:rPr lang="en-US" sz="1800" smtClean="0"/>
              <a:t>Time recording</a:t>
            </a:r>
          </a:p>
          <a:p>
            <a:pPr lvl="1"/>
            <a:r>
              <a:rPr lang="en-US" sz="1800" smtClean="0"/>
              <a:t>Absence determination</a:t>
            </a:r>
          </a:p>
          <a:p>
            <a:pPr lvl="1"/>
            <a:r>
              <a:rPr lang="en-US" sz="1800" smtClean="0"/>
              <a:t>Error handling</a:t>
            </a:r>
          </a:p>
        </p:txBody>
      </p:sp>
    </p:spTree>
    <p:extLst>
      <p:ext uri="{BB962C8B-B14F-4D97-AF65-F5344CB8AC3E}">
        <p14:creationId xmlns:p14="http://schemas.microsoft.com/office/powerpoint/2010/main" val="1306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SAP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Personnel development</a:t>
            </a:r>
          </a:p>
          <a:p>
            <a:pPr lvl="1"/>
            <a:r>
              <a:rPr lang="en-US" sz="1800" smtClean="0"/>
              <a:t>Career and succession planning</a:t>
            </a:r>
          </a:p>
          <a:p>
            <a:pPr lvl="1"/>
            <a:r>
              <a:rPr lang="en-US" sz="1800" smtClean="0"/>
              <a:t>Profile comparisons</a:t>
            </a:r>
          </a:p>
          <a:p>
            <a:pPr lvl="1"/>
            <a:r>
              <a:rPr lang="en-US" sz="1800" smtClean="0"/>
              <a:t>Qualifications assessments</a:t>
            </a:r>
          </a:p>
          <a:p>
            <a:pPr lvl="1"/>
            <a:r>
              <a:rPr lang="en-US" sz="1800" smtClean="0"/>
              <a:t>Additional training determination</a:t>
            </a:r>
          </a:p>
          <a:p>
            <a:pPr lvl="1"/>
            <a:r>
              <a:rPr lang="en-US" sz="1800" smtClean="0"/>
              <a:t>Training and event management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Other features</a:t>
            </a:r>
          </a:p>
          <a:p>
            <a:pPr lvl="1"/>
            <a:r>
              <a:rPr lang="en-US" sz="1800" smtClean="0"/>
              <a:t>SAP Business workflow</a:t>
            </a:r>
          </a:p>
          <a:p>
            <a:pPr lvl="1"/>
            <a:r>
              <a:rPr lang="en-US" sz="1800" smtClean="0"/>
              <a:t>Internet scenarios</a:t>
            </a:r>
          </a:p>
          <a:p>
            <a:pPr lvl="1"/>
            <a:r>
              <a:rPr lang="en-US" sz="1800" smtClean="0"/>
              <a:t>Employee self-service</a:t>
            </a:r>
          </a:p>
        </p:txBody>
      </p:sp>
    </p:spTree>
    <p:extLst>
      <p:ext uri="{BB962C8B-B14F-4D97-AF65-F5344CB8AC3E}">
        <p14:creationId xmlns:p14="http://schemas.microsoft.com/office/powerpoint/2010/main" val="6487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SAP Integration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Financial general ledger holds all base totals.</a:t>
            </a:r>
          </a:p>
          <a:p>
            <a:r>
              <a:rPr lang="en-US" sz="2000" smtClean="0"/>
              <a:t>Sub-ledgers are defined for important accounts</a:t>
            </a:r>
          </a:p>
          <a:p>
            <a:pPr lvl="1"/>
            <a:r>
              <a:rPr lang="en-US" sz="1800" smtClean="0"/>
              <a:t>Accounts payable</a:t>
            </a:r>
          </a:p>
          <a:p>
            <a:pPr lvl="1"/>
            <a:r>
              <a:rPr lang="en-US" sz="1800" smtClean="0"/>
              <a:t>Manufacturing</a:t>
            </a:r>
          </a:p>
          <a:p>
            <a:pPr lvl="1"/>
            <a:r>
              <a:rPr lang="en-US" sz="1800" smtClean="0"/>
              <a:t>User-defined</a:t>
            </a:r>
          </a:p>
          <a:p>
            <a:pPr lvl="1"/>
            <a:r>
              <a:rPr lang="en-US" sz="1800" smtClean="0"/>
              <a:t>etc.</a:t>
            </a:r>
          </a:p>
          <a:p>
            <a:r>
              <a:rPr lang="en-US" sz="2000" smtClean="0"/>
              <a:t>All transactions automatically flow through</a:t>
            </a:r>
          </a:p>
          <a:p>
            <a:pPr lvl="1"/>
            <a:r>
              <a:rPr lang="en-US" sz="1800" smtClean="0"/>
              <a:t>Including currency conversions</a:t>
            </a:r>
          </a:p>
          <a:p>
            <a:pPr lvl="1"/>
            <a:r>
              <a:rPr lang="en-US" sz="1800" smtClean="0"/>
              <a:t>Special rules can be defined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Simple example</a:t>
            </a:r>
          </a:p>
          <a:p>
            <a:pPr lvl="1"/>
            <a:r>
              <a:rPr lang="en-US" sz="1800" smtClean="0"/>
              <a:t>Manufacturing uses an item from inventory</a:t>
            </a:r>
          </a:p>
          <a:p>
            <a:pPr lvl="1"/>
            <a:r>
              <a:rPr lang="en-US" sz="1800" smtClean="0"/>
              <a:t>The quantity on hand is updated</a:t>
            </a:r>
          </a:p>
          <a:p>
            <a:pPr lvl="1"/>
            <a:r>
              <a:rPr lang="en-US" sz="1800" smtClean="0"/>
              <a:t>The inventory value is automatically changed</a:t>
            </a:r>
          </a:p>
          <a:p>
            <a:pPr lvl="2"/>
            <a:r>
              <a:rPr lang="en-US" sz="1600" smtClean="0"/>
              <a:t>On any sub-ledgers</a:t>
            </a:r>
          </a:p>
          <a:p>
            <a:pPr lvl="2"/>
            <a:r>
              <a:rPr lang="en-US" sz="1600" smtClean="0"/>
              <a:t>On the general ledger</a:t>
            </a:r>
          </a:p>
          <a:p>
            <a:pPr lvl="1"/>
            <a:r>
              <a:rPr lang="en-US" sz="1800" smtClean="0"/>
              <a:t>Reports are generated in any currency</a:t>
            </a:r>
          </a:p>
          <a:p>
            <a:pPr lvl="1"/>
            <a:r>
              <a:rPr lang="en-US" sz="1800" smtClean="0"/>
              <a:t>New orders and payments can be generated through EFT.</a:t>
            </a:r>
          </a:p>
        </p:txBody>
      </p:sp>
    </p:spTree>
    <p:extLst>
      <p:ext uri="{BB962C8B-B14F-4D97-AF65-F5344CB8AC3E}">
        <p14:creationId xmlns:p14="http://schemas.microsoft.com/office/powerpoint/2010/main" val="9648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Supply Chain Management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149350" y="2901950"/>
            <a:ext cx="901700" cy="6731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Vendors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8083550" y="2901950"/>
            <a:ext cx="901700" cy="6731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Customers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978150" y="1682750"/>
            <a:ext cx="1130300" cy="596900"/>
          </a:xfrm>
          <a:prstGeom prst="roundRect">
            <a:avLst>
              <a:gd name="adj" fmla="val 29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Design &amp;</a:t>
            </a:r>
          </a:p>
          <a:p>
            <a:pPr algn="ctr"/>
            <a:r>
              <a:rPr lang="en-US" sz="1500"/>
              <a:t>Engineering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6102350" y="1987550"/>
            <a:ext cx="1130300" cy="596900"/>
          </a:xfrm>
          <a:prstGeom prst="roundRect">
            <a:avLst>
              <a:gd name="adj" fmla="val 29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Marketing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6102350" y="3206750"/>
            <a:ext cx="1130300" cy="596900"/>
          </a:xfrm>
          <a:prstGeom prst="roundRect">
            <a:avLst>
              <a:gd name="adj" fmla="val 29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Distribution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4197350" y="2597150"/>
            <a:ext cx="1130300" cy="596900"/>
          </a:xfrm>
          <a:prstGeom prst="roundRect">
            <a:avLst>
              <a:gd name="adj" fmla="val 29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Manufacturing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49550" y="3282950"/>
            <a:ext cx="1130300" cy="596900"/>
          </a:xfrm>
          <a:prstGeom prst="roundRect">
            <a:avLst>
              <a:gd name="adj" fmla="val 2916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Purchasing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435350" y="4349750"/>
            <a:ext cx="35687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Administration &amp; Management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435350" y="4883150"/>
            <a:ext cx="673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HRM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121150" y="4883150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Accounting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187950" y="4883150"/>
            <a:ext cx="9017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Finance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6102350" y="4883150"/>
            <a:ext cx="9017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500"/>
              <a:t>MIS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057400" y="3276600"/>
            <a:ext cx="68580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V="1">
            <a:off x="3733800" y="2971800"/>
            <a:ext cx="5334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5334000" y="3048000"/>
            <a:ext cx="7620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V="1">
            <a:off x="7239000" y="3276600"/>
            <a:ext cx="83820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1676400" y="2209800"/>
            <a:ext cx="1295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 flipV="1">
            <a:off x="4114800" y="23622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 flipV="1">
            <a:off x="5334000" y="24384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 flipV="1">
            <a:off x="7086600" y="2667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1812925" y="3744913"/>
            <a:ext cx="1231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Just-in-Time</a:t>
            </a:r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 flipH="1" flipV="1">
            <a:off x="4114800" y="2209800"/>
            <a:ext cx="1828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7299325" y="2220913"/>
            <a:ext cx="1612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Quality control </a:t>
            </a:r>
          </a:p>
          <a:p>
            <a:r>
              <a:rPr lang="en-US" sz="1500"/>
              <a:t>&amp; Custom orders</a:t>
            </a: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7451725" y="3592513"/>
            <a:ext cx="104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Quick</a:t>
            </a:r>
          </a:p>
          <a:p>
            <a:r>
              <a:rPr lang="en-US" sz="1500"/>
              <a:t>Response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4251325" y="1839913"/>
            <a:ext cx="1889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Designs and Quality</a:t>
            </a:r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 flipH="1">
            <a:off x="7239000" y="3505200"/>
            <a:ext cx="838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 flipH="1" flipV="1">
            <a:off x="5257800" y="3200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 flipH="1">
            <a:off x="3886200" y="3200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 flipH="1" flipV="1">
            <a:off x="2057400" y="34290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5089525" y="3363913"/>
            <a:ext cx="1390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Mass</a:t>
            </a:r>
          </a:p>
          <a:p>
            <a:r>
              <a:rPr lang="en-US" sz="1500"/>
              <a:t>Customization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3870325" y="3363913"/>
            <a:ext cx="1263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Demand-pull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1050925" y="1763713"/>
            <a:ext cx="1751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Design feasibility</a:t>
            </a:r>
          </a:p>
          <a:p>
            <a:r>
              <a:rPr lang="en-US" sz="1500"/>
              <a:t>&amp; production costs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403725" y="2297113"/>
            <a:ext cx="1592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product planning</a:t>
            </a:r>
          </a:p>
        </p:txBody>
      </p:sp>
      <p:sp>
        <p:nvSpPr>
          <p:cNvPr id="46116" name="Arc 36"/>
          <p:cNvSpPr>
            <a:spLocks/>
          </p:cNvSpPr>
          <p:nvPr/>
        </p:nvSpPr>
        <p:spPr bwMode="auto">
          <a:xfrm>
            <a:off x="1525588" y="3581400"/>
            <a:ext cx="1905000" cy="1066800"/>
          </a:xfrm>
          <a:custGeom>
            <a:avLst/>
            <a:gdLst>
              <a:gd name="T0" fmla="*/ 1905000 w 21600"/>
              <a:gd name="T1" fmla="*/ 1066800 h 21600"/>
              <a:gd name="T2" fmla="*/ 0 w 21600"/>
              <a:gd name="T3" fmla="*/ 0 h 21600"/>
              <a:gd name="T4" fmla="*/ 19050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Arc 37"/>
          <p:cNvSpPr>
            <a:spLocks/>
          </p:cNvSpPr>
          <p:nvPr/>
        </p:nvSpPr>
        <p:spPr bwMode="auto">
          <a:xfrm>
            <a:off x="7086600" y="3581400"/>
            <a:ext cx="1447800" cy="1066800"/>
          </a:xfrm>
          <a:custGeom>
            <a:avLst/>
            <a:gdLst>
              <a:gd name="T0" fmla="*/ 1447800 w 21600"/>
              <a:gd name="T1" fmla="*/ 0 h 21600"/>
              <a:gd name="T2" fmla="*/ 0 w 21600"/>
              <a:gd name="T3" fmla="*/ 10668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1584325" y="4430713"/>
            <a:ext cx="127476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partnerships</a:t>
            </a:r>
          </a:p>
          <a:p>
            <a:r>
              <a:rPr lang="en-US" sz="1500"/>
              <a:t>&amp; joint</a:t>
            </a:r>
          </a:p>
          <a:p>
            <a:r>
              <a:rPr lang="en-US" sz="1500"/>
              <a:t>development</a:t>
            </a: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7832725" y="4354513"/>
            <a:ext cx="127476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partnerships</a:t>
            </a:r>
          </a:p>
          <a:p>
            <a:r>
              <a:rPr lang="en-US" sz="1500"/>
              <a:t>&amp; joint</a:t>
            </a:r>
          </a:p>
          <a:p>
            <a:r>
              <a:rPr lang="en-US" sz="1500"/>
              <a:t>development</a:t>
            </a:r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 flipH="1" flipV="1">
            <a:off x="4800600" y="3200400"/>
            <a:ext cx="2286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 flipV="1">
            <a:off x="5029200" y="3810000"/>
            <a:ext cx="12192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 flipV="1">
            <a:off x="5029200" y="2667000"/>
            <a:ext cx="114300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 flipH="1" flipV="1">
            <a:off x="3429000" y="2590800"/>
            <a:ext cx="1600200" cy="1676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H="1" flipV="1">
            <a:off x="3733800" y="3886200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>
            <a:off x="6553200" y="2667000"/>
            <a:ext cx="76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 flipH="1">
            <a:off x="3124200" y="2590800"/>
            <a:ext cx="152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6613525" y="2754313"/>
            <a:ext cx="12541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planning</a:t>
            </a:r>
          </a:p>
          <a:p>
            <a:r>
              <a:rPr lang="en-US" sz="1500"/>
              <a:t>&amp; monitoring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2270125" y="2601913"/>
            <a:ext cx="12541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500"/>
              <a:t>planning</a:t>
            </a:r>
          </a:p>
          <a:p>
            <a:r>
              <a:rPr lang="en-US" sz="1500"/>
              <a:t>&amp; monitoring</a:t>
            </a:r>
          </a:p>
        </p:txBody>
      </p:sp>
    </p:spTree>
    <p:extLst>
      <p:ext uri="{BB962C8B-B14F-4D97-AF65-F5344CB8AC3E}">
        <p14:creationId xmlns:p14="http://schemas.microsoft.com/office/powerpoint/2010/main" val="3181138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Purchasing/Logistics</a:t>
            </a:r>
          </a:p>
        </p:txBody>
      </p:sp>
      <p:graphicFrame>
        <p:nvGraphicFramePr>
          <p:cNvPr id="173095" name="Group 3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1034407"/>
              </p:ext>
            </p:extLst>
          </p:nvPr>
        </p:nvGraphicFramePr>
        <p:xfrm>
          <a:off x="1287463" y="2632075"/>
          <a:ext cx="7499350" cy="4054475"/>
        </p:xfrm>
        <a:graphic>
          <a:graphicData uri="http://schemas.openxmlformats.org/drawingml/2006/table">
            <a:tbl>
              <a:tblPr/>
              <a:tblGrid>
                <a:gridCol w="3764698"/>
                <a:gridCol w="3734652"/>
              </a:tblGrid>
              <a:tr h="405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Identify product features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Request for Proposal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Evaluate suppliers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Negotiate contract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Identify exact items and costs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Correct errors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Receive products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Match receipts against order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Return items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Pay supplier</a:t>
                      </a:r>
                    </a:p>
                  </a:txBody>
                  <a:tcPr marL="86531" marR="865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product details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Negotiate  contracts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Verify orders and times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Correct errors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Schedule delivery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Monitor shipments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Handle returns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Monitor payments</a:t>
                      </a:r>
                    </a:p>
                  </a:txBody>
                  <a:tcPr marL="86531" marR="865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07" name="Picture 4" descr="ph01644j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504269"/>
            <a:ext cx="611289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5" descr="j02849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16468"/>
            <a:ext cx="1490663" cy="97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751263" y="1852613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Buyer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830888" y="2252663"/>
            <a:ext cx="124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Suppliers</a:t>
            </a:r>
          </a:p>
        </p:txBody>
      </p:sp>
      <p:sp>
        <p:nvSpPr>
          <p:cNvPr id="47121" name="Line 40"/>
          <p:cNvSpPr>
            <a:spLocks noChangeShapeType="1"/>
          </p:cNvSpPr>
          <p:nvPr/>
        </p:nvSpPr>
        <p:spPr bwMode="auto">
          <a:xfrm>
            <a:off x="4106863" y="2941638"/>
            <a:ext cx="993775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41"/>
          <p:cNvSpPr>
            <a:spLocks noChangeShapeType="1"/>
          </p:cNvSpPr>
          <p:nvPr/>
        </p:nvSpPr>
        <p:spPr bwMode="auto">
          <a:xfrm flipH="1">
            <a:off x="3786188" y="3279775"/>
            <a:ext cx="1458912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42"/>
          <p:cNvSpPr>
            <a:spLocks noChangeShapeType="1"/>
          </p:cNvSpPr>
          <p:nvPr/>
        </p:nvSpPr>
        <p:spPr bwMode="auto">
          <a:xfrm>
            <a:off x="3994150" y="4129088"/>
            <a:ext cx="1155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43"/>
          <p:cNvSpPr>
            <a:spLocks noChangeShapeType="1"/>
          </p:cNvSpPr>
          <p:nvPr/>
        </p:nvSpPr>
        <p:spPr bwMode="auto">
          <a:xfrm>
            <a:off x="4652963" y="4402138"/>
            <a:ext cx="447675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44"/>
          <p:cNvSpPr>
            <a:spLocks noChangeShapeType="1"/>
          </p:cNvSpPr>
          <p:nvPr/>
        </p:nvSpPr>
        <p:spPr bwMode="auto">
          <a:xfrm flipH="1">
            <a:off x="3224213" y="4787900"/>
            <a:ext cx="1893887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45"/>
          <p:cNvSpPr>
            <a:spLocks noChangeShapeType="1"/>
          </p:cNvSpPr>
          <p:nvPr/>
        </p:nvSpPr>
        <p:spPr bwMode="auto">
          <a:xfrm>
            <a:off x="3271838" y="5075238"/>
            <a:ext cx="1717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46"/>
          <p:cNvSpPr>
            <a:spLocks noChangeShapeType="1"/>
          </p:cNvSpPr>
          <p:nvPr/>
        </p:nvSpPr>
        <p:spPr bwMode="auto">
          <a:xfrm flipH="1">
            <a:off x="3416300" y="5300663"/>
            <a:ext cx="1717675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47"/>
          <p:cNvSpPr>
            <a:spLocks noChangeShapeType="1"/>
          </p:cNvSpPr>
          <p:nvPr/>
        </p:nvSpPr>
        <p:spPr bwMode="auto">
          <a:xfrm>
            <a:off x="3465513" y="5668963"/>
            <a:ext cx="157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48"/>
          <p:cNvSpPr>
            <a:spLocks noChangeShapeType="1"/>
          </p:cNvSpPr>
          <p:nvPr/>
        </p:nvSpPr>
        <p:spPr bwMode="auto">
          <a:xfrm>
            <a:off x="2903538" y="6246813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Line 49"/>
          <p:cNvSpPr>
            <a:spLocks noChangeShapeType="1"/>
          </p:cNvSpPr>
          <p:nvPr/>
        </p:nvSpPr>
        <p:spPr bwMode="auto">
          <a:xfrm>
            <a:off x="2790825" y="6551613"/>
            <a:ext cx="2246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86" y="1469427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86" y="1662475"/>
            <a:ext cx="834404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PeopleSoft SCM: Buyer/Planner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1295400"/>
            <a:ext cx="74771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21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Supply Chain: Purchasing</a:t>
            </a:r>
          </a:p>
        </p:txBody>
      </p:sp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1295400"/>
            <a:ext cx="73533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3"/>
          <p:cNvSpPr>
            <a:spLocks noChangeArrowheads="1"/>
          </p:cNvSpPr>
          <p:nvPr/>
        </p:nvSpPr>
        <p:spPr bwMode="auto">
          <a:xfrm>
            <a:off x="3290888" y="3733800"/>
            <a:ext cx="3429000" cy="2057400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 Frequency Identification (RFID)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3214688" y="6445250"/>
            <a:ext cx="350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Scanner from: http://www.rfidinc.com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419600"/>
            <a:ext cx="1828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Freeform 18"/>
          <p:cNvSpPr>
            <a:spLocks/>
          </p:cNvSpPr>
          <p:nvPr/>
        </p:nvSpPr>
        <p:spPr bwMode="auto">
          <a:xfrm>
            <a:off x="1462088" y="4114800"/>
            <a:ext cx="1066800" cy="1219200"/>
          </a:xfrm>
          <a:custGeom>
            <a:avLst/>
            <a:gdLst>
              <a:gd name="T0" fmla="*/ 0 w 672"/>
              <a:gd name="T1" fmla="*/ 0 h 768"/>
              <a:gd name="T2" fmla="*/ 838200 w 672"/>
              <a:gd name="T3" fmla="*/ 304800 h 768"/>
              <a:gd name="T4" fmla="*/ 1066800 w 672"/>
              <a:gd name="T5" fmla="*/ 1219200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768">
                <a:moveTo>
                  <a:pt x="0" y="0"/>
                </a:moveTo>
                <a:cubicBezTo>
                  <a:pt x="208" y="32"/>
                  <a:pt x="416" y="64"/>
                  <a:pt x="528" y="192"/>
                </a:cubicBezTo>
                <a:cubicBezTo>
                  <a:pt x="640" y="320"/>
                  <a:pt x="656" y="664"/>
                  <a:pt x="672" y="7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19"/>
          <p:cNvSpPr>
            <a:spLocks/>
          </p:cNvSpPr>
          <p:nvPr/>
        </p:nvSpPr>
        <p:spPr bwMode="auto">
          <a:xfrm>
            <a:off x="1614488" y="3886200"/>
            <a:ext cx="1066800" cy="1219200"/>
          </a:xfrm>
          <a:custGeom>
            <a:avLst/>
            <a:gdLst>
              <a:gd name="T0" fmla="*/ 0 w 672"/>
              <a:gd name="T1" fmla="*/ 0 h 768"/>
              <a:gd name="T2" fmla="*/ 838200 w 672"/>
              <a:gd name="T3" fmla="*/ 304800 h 768"/>
              <a:gd name="T4" fmla="*/ 1066800 w 672"/>
              <a:gd name="T5" fmla="*/ 1219200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768">
                <a:moveTo>
                  <a:pt x="0" y="0"/>
                </a:moveTo>
                <a:cubicBezTo>
                  <a:pt x="208" y="32"/>
                  <a:pt x="416" y="64"/>
                  <a:pt x="528" y="192"/>
                </a:cubicBezTo>
                <a:cubicBezTo>
                  <a:pt x="640" y="320"/>
                  <a:pt x="656" y="664"/>
                  <a:pt x="672" y="7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20"/>
          <p:cNvSpPr>
            <a:spLocks/>
          </p:cNvSpPr>
          <p:nvPr/>
        </p:nvSpPr>
        <p:spPr bwMode="auto">
          <a:xfrm>
            <a:off x="2147888" y="3657600"/>
            <a:ext cx="1066800" cy="1219200"/>
          </a:xfrm>
          <a:custGeom>
            <a:avLst/>
            <a:gdLst>
              <a:gd name="T0" fmla="*/ 0 w 672"/>
              <a:gd name="T1" fmla="*/ 0 h 768"/>
              <a:gd name="T2" fmla="*/ 838200 w 672"/>
              <a:gd name="T3" fmla="*/ 304800 h 768"/>
              <a:gd name="T4" fmla="*/ 1066800 w 672"/>
              <a:gd name="T5" fmla="*/ 1219200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768">
                <a:moveTo>
                  <a:pt x="0" y="0"/>
                </a:moveTo>
                <a:cubicBezTo>
                  <a:pt x="208" y="32"/>
                  <a:pt x="416" y="64"/>
                  <a:pt x="528" y="192"/>
                </a:cubicBezTo>
                <a:cubicBezTo>
                  <a:pt x="640" y="320"/>
                  <a:pt x="656" y="664"/>
                  <a:pt x="672" y="7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21"/>
          <p:cNvSpPr>
            <a:spLocks/>
          </p:cNvSpPr>
          <p:nvPr/>
        </p:nvSpPr>
        <p:spPr bwMode="auto">
          <a:xfrm>
            <a:off x="1843088" y="3733800"/>
            <a:ext cx="1066800" cy="1219200"/>
          </a:xfrm>
          <a:custGeom>
            <a:avLst/>
            <a:gdLst>
              <a:gd name="T0" fmla="*/ 0 w 672"/>
              <a:gd name="T1" fmla="*/ 0 h 768"/>
              <a:gd name="T2" fmla="*/ 838200 w 672"/>
              <a:gd name="T3" fmla="*/ 304800 h 768"/>
              <a:gd name="T4" fmla="*/ 1066800 w 672"/>
              <a:gd name="T5" fmla="*/ 1219200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768">
                <a:moveTo>
                  <a:pt x="0" y="0"/>
                </a:moveTo>
                <a:cubicBezTo>
                  <a:pt x="208" y="32"/>
                  <a:pt x="416" y="64"/>
                  <a:pt x="528" y="192"/>
                </a:cubicBezTo>
                <a:cubicBezTo>
                  <a:pt x="640" y="320"/>
                  <a:pt x="656" y="664"/>
                  <a:pt x="672" y="7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AutoShape 22"/>
          <p:cNvSpPr>
            <a:spLocks noChangeArrowheads="1"/>
          </p:cNvSpPr>
          <p:nvPr/>
        </p:nvSpPr>
        <p:spPr bwMode="auto">
          <a:xfrm>
            <a:off x="4522788" y="4305300"/>
            <a:ext cx="152400" cy="381000"/>
          </a:xfrm>
          <a:prstGeom prst="can">
            <a:avLst>
              <a:gd name="adj" fmla="val 625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Freeform 23"/>
          <p:cNvSpPr>
            <a:spLocks/>
          </p:cNvSpPr>
          <p:nvPr/>
        </p:nvSpPr>
        <p:spPr bwMode="auto">
          <a:xfrm>
            <a:off x="3367088" y="4191000"/>
            <a:ext cx="1155700" cy="1003300"/>
          </a:xfrm>
          <a:custGeom>
            <a:avLst/>
            <a:gdLst>
              <a:gd name="T0" fmla="*/ 546100 w 728"/>
              <a:gd name="T1" fmla="*/ 419100 h 632"/>
              <a:gd name="T2" fmla="*/ 774700 w 728"/>
              <a:gd name="T3" fmla="*/ 647700 h 632"/>
              <a:gd name="T4" fmla="*/ 622300 w 728"/>
              <a:gd name="T5" fmla="*/ 723900 h 632"/>
              <a:gd name="T6" fmla="*/ 241300 w 728"/>
              <a:gd name="T7" fmla="*/ 571500 h 632"/>
              <a:gd name="T8" fmla="*/ 241300 w 728"/>
              <a:gd name="T9" fmla="*/ 342900 h 632"/>
              <a:gd name="T10" fmla="*/ 469900 w 728"/>
              <a:gd name="T11" fmla="*/ 190500 h 632"/>
              <a:gd name="T12" fmla="*/ 774700 w 728"/>
              <a:gd name="T13" fmla="*/ 342900 h 632"/>
              <a:gd name="T14" fmla="*/ 1003300 w 728"/>
              <a:gd name="T15" fmla="*/ 571500 h 632"/>
              <a:gd name="T16" fmla="*/ 622300 w 728"/>
              <a:gd name="T17" fmla="*/ 952500 h 632"/>
              <a:gd name="T18" fmla="*/ 317500 w 728"/>
              <a:gd name="T19" fmla="*/ 876300 h 632"/>
              <a:gd name="T20" fmla="*/ 12700 w 728"/>
              <a:gd name="T21" fmla="*/ 495300 h 632"/>
              <a:gd name="T22" fmla="*/ 241300 w 728"/>
              <a:gd name="T23" fmla="*/ 114300 h 632"/>
              <a:gd name="T24" fmla="*/ 774700 w 728"/>
              <a:gd name="T25" fmla="*/ 38100 h 632"/>
              <a:gd name="T26" fmla="*/ 1155700 w 728"/>
              <a:gd name="T27" fmla="*/ 342900 h 6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8" h="632">
                <a:moveTo>
                  <a:pt x="344" y="264"/>
                </a:moveTo>
                <a:cubicBezTo>
                  <a:pt x="412" y="320"/>
                  <a:pt x="480" y="376"/>
                  <a:pt x="488" y="408"/>
                </a:cubicBezTo>
                <a:cubicBezTo>
                  <a:pt x="496" y="440"/>
                  <a:pt x="448" y="464"/>
                  <a:pt x="392" y="456"/>
                </a:cubicBezTo>
                <a:cubicBezTo>
                  <a:pt x="336" y="448"/>
                  <a:pt x="192" y="400"/>
                  <a:pt x="152" y="360"/>
                </a:cubicBezTo>
                <a:cubicBezTo>
                  <a:pt x="112" y="320"/>
                  <a:pt x="128" y="256"/>
                  <a:pt x="152" y="216"/>
                </a:cubicBezTo>
                <a:cubicBezTo>
                  <a:pt x="176" y="176"/>
                  <a:pt x="240" y="120"/>
                  <a:pt x="296" y="120"/>
                </a:cubicBezTo>
                <a:cubicBezTo>
                  <a:pt x="352" y="120"/>
                  <a:pt x="432" y="176"/>
                  <a:pt x="488" y="216"/>
                </a:cubicBezTo>
                <a:cubicBezTo>
                  <a:pt x="544" y="256"/>
                  <a:pt x="648" y="296"/>
                  <a:pt x="632" y="360"/>
                </a:cubicBezTo>
                <a:cubicBezTo>
                  <a:pt x="616" y="424"/>
                  <a:pt x="464" y="568"/>
                  <a:pt x="392" y="600"/>
                </a:cubicBezTo>
                <a:cubicBezTo>
                  <a:pt x="320" y="632"/>
                  <a:pt x="264" y="600"/>
                  <a:pt x="200" y="552"/>
                </a:cubicBezTo>
                <a:cubicBezTo>
                  <a:pt x="136" y="504"/>
                  <a:pt x="16" y="392"/>
                  <a:pt x="8" y="312"/>
                </a:cubicBezTo>
                <a:cubicBezTo>
                  <a:pt x="0" y="232"/>
                  <a:pt x="72" y="120"/>
                  <a:pt x="152" y="72"/>
                </a:cubicBezTo>
                <a:cubicBezTo>
                  <a:pt x="232" y="24"/>
                  <a:pt x="392" y="0"/>
                  <a:pt x="488" y="24"/>
                </a:cubicBezTo>
                <a:cubicBezTo>
                  <a:pt x="584" y="48"/>
                  <a:pt x="656" y="132"/>
                  <a:pt x="728" y="2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44"/>
          <p:cNvSpPr txBox="1">
            <a:spLocks noChangeArrowheads="1"/>
          </p:cNvSpPr>
          <p:nvPr/>
        </p:nvSpPr>
        <p:spPr bwMode="auto">
          <a:xfrm>
            <a:off x="5284788" y="4076700"/>
            <a:ext cx="3032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1400"/>
          </a:p>
          <a:p>
            <a:r>
              <a:rPr lang="en-US" sz="1400"/>
              <a:t>C</a:t>
            </a:r>
          </a:p>
        </p:txBody>
      </p:sp>
      <p:grpSp>
        <p:nvGrpSpPr>
          <p:cNvPr id="7181" name="Group 46"/>
          <p:cNvGrpSpPr>
            <a:grpSpLocks/>
          </p:cNvGrpSpPr>
          <p:nvPr/>
        </p:nvGrpSpPr>
        <p:grpSpPr bwMode="auto">
          <a:xfrm>
            <a:off x="4903788" y="4229100"/>
            <a:ext cx="684212" cy="669925"/>
            <a:chOff x="3312" y="2592"/>
            <a:chExt cx="431" cy="422"/>
          </a:xfrm>
        </p:grpSpPr>
        <p:grpSp>
          <p:nvGrpSpPr>
            <p:cNvPr id="7193" name="Group 36"/>
            <p:cNvGrpSpPr>
              <a:grpSpLocks/>
            </p:cNvGrpSpPr>
            <p:nvPr/>
          </p:nvGrpSpPr>
          <p:grpSpPr bwMode="auto">
            <a:xfrm>
              <a:off x="3456" y="2688"/>
              <a:ext cx="120" cy="240"/>
              <a:chOff x="3312" y="2544"/>
              <a:chExt cx="240" cy="480"/>
            </a:xfrm>
          </p:grpSpPr>
          <p:sp>
            <p:nvSpPr>
              <p:cNvPr id="7196" name="Line 37"/>
              <p:cNvSpPr>
                <a:spLocks noChangeShapeType="1"/>
              </p:cNvSpPr>
              <p:nvPr/>
            </p:nvSpPr>
            <p:spPr bwMode="auto">
              <a:xfrm>
                <a:off x="3456" y="268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38"/>
              <p:cNvSpPr>
                <a:spLocks noChangeShapeType="1"/>
              </p:cNvSpPr>
              <p:nvPr/>
            </p:nvSpPr>
            <p:spPr bwMode="auto">
              <a:xfrm flipH="1">
                <a:off x="3312" y="27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Line 39"/>
              <p:cNvSpPr>
                <a:spLocks noChangeShapeType="1"/>
              </p:cNvSpPr>
              <p:nvPr/>
            </p:nvSpPr>
            <p:spPr bwMode="auto">
              <a:xfrm flipV="1">
                <a:off x="3456" y="2640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Line 40"/>
              <p:cNvSpPr>
                <a:spLocks noChangeShapeType="1"/>
              </p:cNvSpPr>
              <p:nvPr/>
            </p:nvSpPr>
            <p:spPr bwMode="auto">
              <a:xfrm>
                <a:off x="3456" y="2832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Line 41"/>
              <p:cNvSpPr>
                <a:spLocks noChangeShapeType="1"/>
              </p:cNvSpPr>
              <p:nvPr/>
            </p:nvSpPr>
            <p:spPr bwMode="auto">
              <a:xfrm flipV="1">
                <a:off x="355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42"/>
              <p:cNvSpPr>
                <a:spLocks noChangeShapeType="1"/>
              </p:cNvSpPr>
              <p:nvPr/>
            </p:nvSpPr>
            <p:spPr bwMode="auto">
              <a:xfrm>
                <a:off x="3552" y="292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4" name="Text Box 43"/>
            <p:cNvSpPr txBox="1">
              <a:spLocks noChangeArrowheads="1"/>
            </p:cNvSpPr>
            <p:nvPr/>
          </p:nvSpPr>
          <p:spPr bwMode="auto">
            <a:xfrm>
              <a:off x="3312" y="2592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sz="1400"/>
            </a:p>
            <a:p>
              <a:r>
                <a:rPr lang="en-US" sz="1400"/>
                <a:t>B</a:t>
              </a:r>
            </a:p>
          </p:txBody>
        </p:sp>
        <p:sp>
          <p:nvSpPr>
            <p:cNvPr id="7195" name="Text Box 45"/>
            <p:cNvSpPr txBox="1">
              <a:spLocks noChangeArrowheads="1"/>
            </p:cNvSpPr>
            <p:nvPr/>
          </p:nvSpPr>
          <p:spPr bwMode="auto">
            <a:xfrm>
              <a:off x="3552" y="2688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sz="1400"/>
            </a:p>
            <a:p>
              <a:r>
                <a:rPr lang="en-US" sz="1400"/>
                <a:t>E</a:t>
              </a:r>
            </a:p>
          </p:txBody>
        </p:sp>
      </p:grpSp>
      <p:sp>
        <p:nvSpPr>
          <p:cNvPr id="7182" name="Freeform 47"/>
          <p:cNvSpPr>
            <a:spLocks/>
          </p:cNvSpPr>
          <p:nvPr/>
        </p:nvSpPr>
        <p:spPr bwMode="auto">
          <a:xfrm>
            <a:off x="4675188" y="4452938"/>
            <a:ext cx="457200" cy="157162"/>
          </a:xfrm>
          <a:custGeom>
            <a:avLst/>
            <a:gdLst>
              <a:gd name="T0" fmla="*/ 0 w 288"/>
              <a:gd name="T1" fmla="*/ 157162 h 99"/>
              <a:gd name="T2" fmla="*/ 304800 w 288"/>
              <a:gd name="T3" fmla="*/ 4762 h 99"/>
              <a:gd name="T4" fmla="*/ 457200 w 288"/>
              <a:gd name="T5" fmla="*/ 128587 h 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99">
                <a:moveTo>
                  <a:pt x="0" y="99"/>
                </a:moveTo>
                <a:cubicBezTo>
                  <a:pt x="72" y="55"/>
                  <a:pt x="144" y="6"/>
                  <a:pt x="192" y="3"/>
                </a:cubicBezTo>
                <a:cubicBezTo>
                  <a:pt x="240" y="0"/>
                  <a:pt x="268" y="65"/>
                  <a:pt x="288" y="8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48"/>
          <p:cNvSpPr>
            <a:spLocks/>
          </p:cNvSpPr>
          <p:nvPr/>
        </p:nvSpPr>
        <p:spPr bwMode="auto">
          <a:xfrm>
            <a:off x="3519488" y="4267200"/>
            <a:ext cx="2374900" cy="825500"/>
          </a:xfrm>
          <a:custGeom>
            <a:avLst/>
            <a:gdLst>
              <a:gd name="T0" fmla="*/ 1765300 w 1496"/>
              <a:gd name="T1" fmla="*/ 495300 h 520"/>
              <a:gd name="T2" fmla="*/ 1841500 w 1496"/>
              <a:gd name="T3" fmla="*/ 495300 h 520"/>
              <a:gd name="T4" fmla="*/ 1765300 w 1496"/>
              <a:gd name="T5" fmla="*/ 723900 h 520"/>
              <a:gd name="T6" fmla="*/ 2070100 w 1496"/>
              <a:gd name="T7" fmla="*/ 647700 h 520"/>
              <a:gd name="T8" fmla="*/ 2146300 w 1496"/>
              <a:gd name="T9" fmla="*/ 419100 h 520"/>
              <a:gd name="T10" fmla="*/ 2374900 w 1496"/>
              <a:gd name="T11" fmla="*/ 571500 h 520"/>
              <a:gd name="T12" fmla="*/ 2146300 w 1496"/>
              <a:gd name="T13" fmla="*/ 800100 h 520"/>
              <a:gd name="T14" fmla="*/ 1536700 w 1496"/>
              <a:gd name="T15" fmla="*/ 723900 h 520"/>
              <a:gd name="T16" fmla="*/ 1155700 w 1496"/>
              <a:gd name="T17" fmla="*/ 647700 h 520"/>
              <a:gd name="T18" fmla="*/ 927100 w 1496"/>
              <a:gd name="T19" fmla="*/ 495300 h 520"/>
              <a:gd name="T20" fmla="*/ 622300 w 1496"/>
              <a:gd name="T21" fmla="*/ 114300 h 520"/>
              <a:gd name="T22" fmla="*/ 165100 w 1496"/>
              <a:gd name="T23" fmla="*/ 38100 h 520"/>
              <a:gd name="T24" fmla="*/ 12700 w 1496"/>
              <a:gd name="T25" fmla="*/ 342900 h 520"/>
              <a:gd name="T26" fmla="*/ 88900 w 1496"/>
              <a:gd name="T27" fmla="*/ 571500 h 520"/>
              <a:gd name="T28" fmla="*/ 546100 w 1496"/>
              <a:gd name="T29" fmla="*/ 723900 h 520"/>
              <a:gd name="T30" fmla="*/ 698500 w 1496"/>
              <a:gd name="T31" fmla="*/ 495300 h 520"/>
              <a:gd name="T32" fmla="*/ 546100 w 1496"/>
              <a:gd name="T33" fmla="*/ 342900 h 520"/>
              <a:gd name="T34" fmla="*/ 393700 w 1496"/>
              <a:gd name="T35" fmla="*/ 342900 h 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96" h="520">
                <a:moveTo>
                  <a:pt x="1112" y="312"/>
                </a:moveTo>
                <a:cubicBezTo>
                  <a:pt x="1136" y="300"/>
                  <a:pt x="1160" y="288"/>
                  <a:pt x="1160" y="312"/>
                </a:cubicBezTo>
                <a:cubicBezTo>
                  <a:pt x="1160" y="336"/>
                  <a:pt x="1088" y="440"/>
                  <a:pt x="1112" y="456"/>
                </a:cubicBezTo>
                <a:cubicBezTo>
                  <a:pt x="1136" y="472"/>
                  <a:pt x="1264" y="440"/>
                  <a:pt x="1304" y="408"/>
                </a:cubicBezTo>
                <a:cubicBezTo>
                  <a:pt x="1344" y="376"/>
                  <a:pt x="1320" y="272"/>
                  <a:pt x="1352" y="264"/>
                </a:cubicBezTo>
                <a:cubicBezTo>
                  <a:pt x="1384" y="256"/>
                  <a:pt x="1496" y="320"/>
                  <a:pt x="1496" y="360"/>
                </a:cubicBezTo>
                <a:cubicBezTo>
                  <a:pt x="1496" y="400"/>
                  <a:pt x="1440" y="488"/>
                  <a:pt x="1352" y="504"/>
                </a:cubicBezTo>
                <a:cubicBezTo>
                  <a:pt x="1264" y="520"/>
                  <a:pt x="1072" y="472"/>
                  <a:pt x="968" y="456"/>
                </a:cubicBezTo>
                <a:cubicBezTo>
                  <a:pt x="864" y="440"/>
                  <a:pt x="792" y="432"/>
                  <a:pt x="728" y="408"/>
                </a:cubicBezTo>
                <a:cubicBezTo>
                  <a:pt x="664" y="384"/>
                  <a:pt x="640" y="368"/>
                  <a:pt x="584" y="312"/>
                </a:cubicBezTo>
                <a:cubicBezTo>
                  <a:pt x="528" y="256"/>
                  <a:pt x="472" y="120"/>
                  <a:pt x="392" y="72"/>
                </a:cubicBezTo>
                <a:cubicBezTo>
                  <a:pt x="312" y="24"/>
                  <a:pt x="168" y="0"/>
                  <a:pt x="104" y="24"/>
                </a:cubicBezTo>
                <a:cubicBezTo>
                  <a:pt x="40" y="48"/>
                  <a:pt x="16" y="160"/>
                  <a:pt x="8" y="216"/>
                </a:cubicBezTo>
                <a:cubicBezTo>
                  <a:pt x="0" y="272"/>
                  <a:pt x="0" y="320"/>
                  <a:pt x="56" y="360"/>
                </a:cubicBezTo>
                <a:cubicBezTo>
                  <a:pt x="112" y="400"/>
                  <a:pt x="280" y="464"/>
                  <a:pt x="344" y="456"/>
                </a:cubicBezTo>
                <a:cubicBezTo>
                  <a:pt x="408" y="448"/>
                  <a:pt x="440" y="352"/>
                  <a:pt x="440" y="312"/>
                </a:cubicBezTo>
                <a:cubicBezTo>
                  <a:pt x="440" y="272"/>
                  <a:pt x="376" y="232"/>
                  <a:pt x="344" y="216"/>
                </a:cubicBezTo>
                <a:cubicBezTo>
                  <a:pt x="312" y="200"/>
                  <a:pt x="280" y="208"/>
                  <a:pt x="248" y="2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49"/>
          <p:cNvSpPr txBox="1">
            <a:spLocks noChangeArrowheads="1"/>
          </p:cNvSpPr>
          <p:nvPr/>
        </p:nvSpPr>
        <p:spPr bwMode="auto">
          <a:xfrm>
            <a:off x="3427413" y="514191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antenna</a:t>
            </a:r>
          </a:p>
        </p:txBody>
      </p:sp>
      <p:sp>
        <p:nvSpPr>
          <p:cNvPr id="7185" name="Text Box 50"/>
          <p:cNvSpPr txBox="1">
            <a:spLocks noChangeArrowheads="1"/>
          </p:cNvSpPr>
          <p:nvPr/>
        </p:nvSpPr>
        <p:spPr bwMode="auto">
          <a:xfrm>
            <a:off x="4052888" y="36576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Capacitor: collected energy</a:t>
            </a:r>
          </a:p>
        </p:txBody>
      </p:sp>
      <p:sp>
        <p:nvSpPr>
          <p:cNvPr id="7186" name="Text Box 51"/>
          <p:cNvSpPr txBox="1">
            <a:spLocks noChangeArrowheads="1"/>
          </p:cNvSpPr>
          <p:nvPr/>
        </p:nvSpPr>
        <p:spPr bwMode="auto">
          <a:xfrm>
            <a:off x="5119688" y="5105400"/>
            <a:ext cx="138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Transistors: data</a:t>
            </a:r>
          </a:p>
        </p:txBody>
      </p:sp>
      <p:sp>
        <p:nvSpPr>
          <p:cNvPr id="7187" name="Text Box 52"/>
          <p:cNvSpPr txBox="1">
            <a:spLocks noChangeArrowheads="1"/>
          </p:cNvSpPr>
          <p:nvPr/>
        </p:nvSpPr>
        <p:spPr bwMode="auto">
          <a:xfrm>
            <a:off x="6477000" y="3048000"/>
            <a:ext cx="21339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/>
              <a:t>RFID </a:t>
            </a:r>
            <a:r>
              <a:rPr lang="en-US" sz="1800" dirty="0" smtClean="0"/>
              <a:t>tag</a:t>
            </a:r>
          </a:p>
          <a:p>
            <a:r>
              <a:rPr lang="en-US" sz="1800" dirty="0" smtClean="0"/>
              <a:t>Simple security tag</a:t>
            </a:r>
            <a:endParaRPr lang="en-US" sz="1800" dirty="0"/>
          </a:p>
        </p:txBody>
      </p:sp>
      <p:sp>
        <p:nvSpPr>
          <p:cNvPr id="7188" name="Text Box 55"/>
          <p:cNvSpPr txBox="1">
            <a:spLocks noChangeArrowheads="1"/>
          </p:cNvSpPr>
          <p:nvPr/>
        </p:nvSpPr>
        <p:spPr bwMode="auto">
          <a:xfrm>
            <a:off x="395288" y="54864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RFID reader</a:t>
            </a:r>
          </a:p>
        </p:txBody>
      </p:sp>
      <p:sp>
        <p:nvSpPr>
          <p:cNvPr id="7189" name="Text Box 56"/>
          <p:cNvSpPr txBox="1">
            <a:spLocks noChangeArrowheads="1"/>
          </p:cNvSpPr>
          <p:nvPr/>
        </p:nvSpPr>
        <p:spPr bwMode="auto">
          <a:xfrm>
            <a:off x="1004888" y="312420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Radio/microwaves</a:t>
            </a:r>
          </a:p>
        </p:txBody>
      </p:sp>
      <p:sp>
        <p:nvSpPr>
          <p:cNvPr id="7190" name="Freeform 57"/>
          <p:cNvSpPr>
            <a:spLocks/>
          </p:cNvSpPr>
          <p:nvPr/>
        </p:nvSpPr>
        <p:spPr bwMode="auto">
          <a:xfrm>
            <a:off x="2071688" y="5181600"/>
            <a:ext cx="1676400" cy="685800"/>
          </a:xfrm>
          <a:custGeom>
            <a:avLst/>
            <a:gdLst>
              <a:gd name="T0" fmla="*/ 1676400 w 1056"/>
              <a:gd name="T1" fmla="*/ 304800 h 432"/>
              <a:gd name="T2" fmla="*/ 1447800 w 1056"/>
              <a:gd name="T3" fmla="*/ 685800 h 432"/>
              <a:gd name="T4" fmla="*/ 304800 w 1056"/>
              <a:gd name="T5" fmla="*/ 304800 h 432"/>
              <a:gd name="T6" fmla="*/ 0 w 1056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432">
                <a:moveTo>
                  <a:pt x="1056" y="192"/>
                </a:moveTo>
                <a:cubicBezTo>
                  <a:pt x="1056" y="312"/>
                  <a:pt x="1056" y="432"/>
                  <a:pt x="912" y="432"/>
                </a:cubicBezTo>
                <a:cubicBezTo>
                  <a:pt x="768" y="432"/>
                  <a:pt x="344" y="264"/>
                  <a:pt x="192" y="192"/>
                </a:cubicBezTo>
                <a:cubicBezTo>
                  <a:pt x="40" y="120"/>
                  <a:pt x="20" y="60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Text Box 58"/>
          <p:cNvSpPr txBox="1">
            <a:spLocks noChangeArrowheads="1"/>
          </p:cNvSpPr>
          <p:nvPr/>
        </p:nvSpPr>
        <p:spPr bwMode="auto">
          <a:xfrm>
            <a:off x="2300288" y="5638800"/>
            <a:ext cx="174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Data:</a:t>
            </a:r>
          </a:p>
          <a:p>
            <a:r>
              <a:rPr lang="en-US" sz="1800"/>
              <a:t>Alter the waves</a:t>
            </a:r>
          </a:p>
        </p:txBody>
      </p:sp>
      <p:pic>
        <p:nvPicPr>
          <p:cNvPr id="7192" name="Picture 59" descr="RFID20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2403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9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XML</a:t>
            </a:r>
          </a:p>
        </p:txBody>
      </p:sp>
      <p:pic>
        <p:nvPicPr>
          <p:cNvPr id="50179" name="Picture 3" descr="ph02982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1625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1279525" y="1125538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Buyer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934200" y="1724025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Supplier</a:t>
            </a: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1203325" y="4630738"/>
            <a:ext cx="159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ERP: Oracle</a:t>
            </a:r>
          </a:p>
        </p:txBody>
      </p:sp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5486400" y="4630738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ERP: SAP</a:t>
            </a:r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3581400" y="4010025"/>
            <a:ext cx="18288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3810000" y="3019425"/>
            <a:ext cx="1692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Messages and data</a:t>
            </a:r>
          </a:p>
        </p:txBody>
      </p:sp>
      <p:sp>
        <p:nvSpPr>
          <p:cNvPr id="50187" name="Text Box 13"/>
          <p:cNvSpPr txBox="1">
            <a:spLocks noChangeArrowheads="1"/>
          </p:cNvSpPr>
          <p:nvPr/>
        </p:nvSpPr>
        <p:spPr bwMode="auto">
          <a:xfrm>
            <a:off x="3810000" y="4391025"/>
            <a:ext cx="1295400" cy="16287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&lt;xml&gt;</a:t>
            </a:r>
          </a:p>
          <a:p>
            <a:r>
              <a:rPr lang="en-US" sz="2000"/>
              <a:t>&lt;order&gt;</a:t>
            </a:r>
          </a:p>
          <a:p>
            <a:r>
              <a:rPr lang="en-US" sz="2000"/>
              <a:t>…</a:t>
            </a:r>
          </a:p>
          <a:p>
            <a:r>
              <a:rPr lang="en-US" sz="2000"/>
              <a:t>&lt;/order&gt;</a:t>
            </a:r>
          </a:p>
          <a:p>
            <a:r>
              <a:rPr lang="en-US" sz="2000"/>
              <a:t>&lt;/xml&gt;</a:t>
            </a:r>
          </a:p>
        </p:txBody>
      </p:sp>
      <p:pic>
        <p:nvPicPr>
          <p:cNvPr id="50189" name="Picture 39" descr="Computer Box (Office Clip Art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6072188" y="3659188"/>
            <a:ext cx="4238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40" descr="Computer Box (Office Clip Art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6521450" y="3659188"/>
            <a:ext cx="4238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41" descr="Computer Box (Office Clip Art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6216650" y="3963988"/>
            <a:ext cx="4238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2516361" y="3340679"/>
            <a:ext cx="1065039" cy="792949"/>
            <a:chOff x="939760" y="666908"/>
            <a:chExt cx="5623170" cy="4186592"/>
          </a:xfrm>
        </p:grpSpPr>
        <p:sp>
          <p:nvSpPr>
            <p:cNvPr id="41" name="Freeform 40"/>
            <p:cNvSpPr/>
            <p:nvPr/>
          </p:nvSpPr>
          <p:spPr>
            <a:xfrm>
              <a:off x="4991070" y="3515905"/>
              <a:ext cx="1571860" cy="1330037"/>
            </a:xfrm>
            <a:custGeom>
              <a:avLst/>
              <a:gdLst>
                <a:gd name="connsiteX0" fmla="*/ 7557 w 1602089"/>
                <a:gd name="connsiteY0" fmla="*/ 468536 h 1352708"/>
                <a:gd name="connsiteX1" fmla="*/ 0 w 1602089"/>
                <a:gd name="connsiteY1" fmla="*/ 1352708 h 1352708"/>
                <a:gd name="connsiteX2" fmla="*/ 1602089 w 1602089"/>
                <a:gd name="connsiteY2" fmla="*/ 665019 h 1352708"/>
                <a:gd name="connsiteX3" fmla="*/ 1602089 w 1602089"/>
                <a:gd name="connsiteY3" fmla="*/ 0 h 1352708"/>
                <a:gd name="connsiteX4" fmla="*/ 7557 w 1602089"/>
                <a:gd name="connsiteY4" fmla="*/ 468536 h 1352708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94532 w 1594532"/>
                <a:gd name="connsiteY2" fmla="*/ 665019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86975"/>
                <a:gd name="connsiteY0" fmla="*/ 453422 h 1314923"/>
                <a:gd name="connsiteX1" fmla="*/ 7557 w 1586975"/>
                <a:gd name="connsiteY1" fmla="*/ 1314923 h 1314923"/>
                <a:gd name="connsiteX2" fmla="*/ 1586975 w 1586975"/>
                <a:gd name="connsiteY2" fmla="*/ 672577 h 1314923"/>
                <a:gd name="connsiteX3" fmla="*/ 1564304 w 1586975"/>
                <a:gd name="connsiteY3" fmla="*/ 0 h 1314923"/>
                <a:gd name="connsiteX4" fmla="*/ 0 w 1586975"/>
                <a:gd name="connsiteY4" fmla="*/ 453422 h 1314923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86975 w 1594532"/>
                <a:gd name="connsiteY2" fmla="*/ 687691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  <a:gd name="connsiteX0" fmla="*/ 0 w 1594532"/>
                <a:gd name="connsiteY0" fmla="*/ 468536 h 1330037"/>
                <a:gd name="connsiteX1" fmla="*/ 7557 w 1594532"/>
                <a:gd name="connsiteY1" fmla="*/ 1330037 h 1330037"/>
                <a:gd name="connsiteX2" fmla="*/ 1579310 w 1594532"/>
                <a:gd name="connsiteY2" fmla="*/ 808603 h 1330037"/>
                <a:gd name="connsiteX3" fmla="*/ 1594532 w 1594532"/>
                <a:gd name="connsiteY3" fmla="*/ 0 h 1330037"/>
                <a:gd name="connsiteX4" fmla="*/ 0 w 1594532"/>
                <a:gd name="connsiteY4" fmla="*/ 468536 h 13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532" h="1330037">
                  <a:moveTo>
                    <a:pt x="0" y="468536"/>
                  </a:moveTo>
                  <a:lnTo>
                    <a:pt x="7557" y="1330037"/>
                  </a:lnTo>
                  <a:lnTo>
                    <a:pt x="1579310" y="808603"/>
                  </a:lnTo>
                  <a:lnTo>
                    <a:pt x="1594532" y="0"/>
                  </a:lnTo>
                  <a:lnTo>
                    <a:pt x="0" y="46853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991069" y="666908"/>
              <a:ext cx="1571861" cy="3317533"/>
            </a:xfrm>
            <a:custGeom>
              <a:avLst/>
              <a:gdLst>
                <a:gd name="connsiteX0" fmla="*/ 7557 w 1579418"/>
                <a:gd name="connsiteY0" fmla="*/ 0 h 3325091"/>
                <a:gd name="connsiteX1" fmla="*/ 1579418 w 1579418"/>
                <a:gd name="connsiteY1" fmla="*/ 249382 h 3325091"/>
                <a:gd name="connsiteX2" fmla="*/ 1579418 w 1579418"/>
                <a:gd name="connsiteY2" fmla="*/ 2871669 h 3325091"/>
                <a:gd name="connsiteX3" fmla="*/ 0 w 1579418"/>
                <a:gd name="connsiteY3" fmla="*/ 3325091 h 3325091"/>
                <a:gd name="connsiteX4" fmla="*/ 7557 w 1579418"/>
                <a:gd name="connsiteY4" fmla="*/ 0 h 3325091"/>
                <a:gd name="connsiteX0" fmla="*/ 0 w 1571861"/>
                <a:gd name="connsiteY0" fmla="*/ 0 h 3317533"/>
                <a:gd name="connsiteX1" fmla="*/ 1571861 w 1571861"/>
                <a:gd name="connsiteY1" fmla="*/ 249382 h 3317533"/>
                <a:gd name="connsiteX2" fmla="*/ 1571861 w 1571861"/>
                <a:gd name="connsiteY2" fmla="*/ 2871669 h 3317533"/>
                <a:gd name="connsiteX3" fmla="*/ 0 w 1571861"/>
                <a:gd name="connsiteY3" fmla="*/ 3317533 h 3317533"/>
                <a:gd name="connsiteX4" fmla="*/ 0 w 1571861"/>
                <a:gd name="connsiteY4" fmla="*/ 0 h 33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861" h="3317533">
                  <a:moveTo>
                    <a:pt x="0" y="0"/>
                  </a:moveTo>
                  <a:lnTo>
                    <a:pt x="1571861" y="249382"/>
                  </a:lnTo>
                  <a:lnTo>
                    <a:pt x="1571861" y="2871669"/>
                  </a:lnTo>
                  <a:lnTo>
                    <a:pt x="0" y="331753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48061" y="675648"/>
              <a:ext cx="4058122" cy="3603518"/>
            </a:xfrm>
            <a:custGeom>
              <a:avLst/>
              <a:gdLst>
                <a:gd name="connsiteX0" fmla="*/ 0 w 4058122"/>
                <a:gd name="connsiteY0" fmla="*/ 143583 h 3627372"/>
                <a:gd name="connsiteX1" fmla="*/ 0 w 4058122"/>
                <a:gd name="connsiteY1" fmla="*/ 3385547 h 3627372"/>
                <a:gd name="connsiteX2" fmla="*/ 4058122 w 4058122"/>
                <a:gd name="connsiteY2" fmla="*/ 3627372 h 3627372"/>
                <a:gd name="connsiteX3" fmla="*/ 4058122 w 4058122"/>
                <a:gd name="connsiteY3" fmla="*/ 0 h 3627372"/>
                <a:gd name="connsiteX4" fmla="*/ 0 w 4058122"/>
                <a:gd name="connsiteY4" fmla="*/ 143583 h 3627372"/>
                <a:gd name="connsiteX0" fmla="*/ 0 w 4058122"/>
                <a:gd name="connsiteY0" fmla="*/ 111778 h 3595567"/>
                <a:gd name="connsiteX1" fmla="*/ 0 w 4058122"/>
                <a:gd name="connsiteY1" fmla="*/ 3353742 h 3595567"/>
                <a:gd name="connsiteX2" fmla="*/ 4058122 w 4058122"/>
                <a:gd name="connsiteY2" fmla="*/ 3595567 h 3595567"/>
                <a:gd name="connsiteX3" fmla="*/ 4058122 w 4058122"/>
                <a:gd name="connsiteY3" fmla="*/ 0 h 3595567"/>
                <a:gd name="connsiteX4" fmla="*/ 0 w 4058122"/>
                <a:gd name="connsiteY4" fmla="*/ 111778 h 3595567"/>
                <a:gd name="connsiteX0" fmla="*/ 0 w 4058122"/>
                <a:gd name="connsiteY0" fmla="*/ 119729 h 3603518"/>
                <a:gd name="connsiteX1" fmla="*/ 0 w 4058122"/>
                <a:gd name="connsiteY1" fmla="*/ 3361693 h 3603518"/>
                <a:gd name="connsiteX2" fmla="*/ 4058122 w 4058122"/>
                <a:gd name="connsiteY2" fmla="*/ 3603518 h 3603518"/>
                <a:gd name="connsiteX3" fmla="*/ 4058122 w 4058122"/>
                <a:gd name="connsiteY3" fmla="*/ 0 h 3603518"/>
                <a:gd name="connsiteX4" fmla="*/ 0 w 4058122"/>
                <a:gd name="connsiteY4" fmla="*/ 119729 h 360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122" h="3603518">
                  <a:moveTo>
                    <a:pt x="0" y="119729"/>
                  </a:moveTo>
                  <a:lnTo>
                    <a:pt x="0" y="3361693"/>
                  </a:lnTo>
                  <a:lnTo>
                    <a:pt x="4058122" y="3603518"/>
                  </a:lnTo>
                  <a:lnTo>
                    <a:pt x="4058122" y="0"/>
                  </a:lnTo>
                  <a:lnTo>
                    <a:pt x="0" y="1197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39760" y="4042627"/>
              <a:ext cx="4058865" cy="810873"/>
            </a:xfrm>
            <a:custGeom>
              <a:avLst/>
              <a:gdLst>
                <a:gd name="connsiteX0" fmla="*/ 0 w 4043008"/>
                <a:gd name="connsiteY0" fmla="*/ 0 h 831273"/>
                <a:gd name="connsiteX1" fmla="*/ 4043008 w 4043008"/>
                <a:gd name="connsiteY1" fmla="*/ 234268 h 831273"/>
                <a:gd name="connsiteX2" fmla="*/ 4043008 w 4043008"/>
                <a:gd name="connsiteY2" fmla="*/ 831273 h 831273"/>
                <a:gd name="connsiteX3" fmla="*/ 30228 w 4043008"/>
                <a:gd name="connsiteY3" fmla="*/ 536549 h 831273"/>
                <a:gd name="connsiteX4" fmla="*/ 0 w 4043008"/>
                <a:gd name="connsiteY4" fmla="*/ 0 h 831273"/>
                <a:gd name="connsiteX0" fmla="*/ 22672 w 4065680"/>
                <a:gd name="connsiteY0" fmla="*/ 0 h 831273"/>
                <a:gd name="connsiteX1" fmla="*/ 4065680 w 4065680"/>
                <a:gd name="connsiteY1" fmla="*/ 234268 h 831273"/>
                <a:gd name="connsiteX2" fmla="*/ 4065680 w 4065680"/>
                <a:gd name="connsiteY2" fmla="*/ 831273 h 831273"/>
                <a:gd name="connsiteX3" fmla="*/ 0 w 4065680"/>
                <a:gd name="connsiteY3" fmla="*/ 521435 h 831273"/>
                <a:gd name="connsiteX4" fmla="*/ 22672 w 4065680"/>
                <a:gd name="connsiteY4" fmla="*/ 0 h 831273"/>
                <a:gd name="connsiteX0" fmla="*/ 7558 w 4050566"/>
                <a:gd name="connsiteY0" fmla="*/ 0 h 831273"/>
                <a:gd name="connsiteX1" fmla="*/ 4050566 w 4050566"/>
                <a:gd name="connsiteY1" fmla="*/ 234268 h 831273"/>
                <a:gd name="connsiteX2" fmla="*/ 4050566 w 4050566"/>
                <a:gd name="connsiteY2" fmla="*/ 831273 h 831273"/>
                <a:gd name="connsiteX3" fmla="*/ 0 w 4050566"/>
                <a:gd name="connsiteY3" fmla="*/ 521435 h 831273"/>
                <a:gd name="connsiteX4" fmla="*/ 7558 w 4050566"/>
                <a:gd name="connsiteY4" fmla="*/ 0 h 831273"/>
                <a:gd name="connsiteX0" fmla="*/ 7558 w 4050566"/>
                <a:gd name="connsiteY0" fmla="*/ 0 h 793488"/>
                <a:gd name="connsiteX1" fmla="*/ 4050566 w 4050566"/>
                <a:gd name="connsiteY1" fmla="*/ 234268 h 793488"/>
                <a:gd name="connsiteX2" fmla="*/ 4050566 w 4050566"/>
                <a:gd name="connsiteY2" fmla="*/ 793488 h 793488"/>
                <a:gd name="connsiteX3" fmla="*/ 0 w 4050566"/>
                <a:gd name="connsiteY3" fmla="*/ 521435 h 793488"/>
                <a:gd name="connsiteX4" fmla="*/ 7558 w 4050566"/>
                <a:gd name="connsiteY4" fmla="*/ 0 h 793488"/>
                <a:gd name="connsiteX0" fmla="*/ 7558 w 4050566"/>
                <a:gd name="connsiteY0" fmla="*/ 0 h 816159"/>
                <a:gd name="connsiteX1" fmla="*/ 4050566 w 4050566"/>
                <a:gd name="connsiteY1" fmla="*/ 234268 h 816159"/>
                <a:gd name="connsiteX2" fmla="*/ 4050566 w 4050566"/>
                <a:gd name="connsiteY2" fmla="*/ 816159 h 816159"/>
                <a:gd name="connsiteX3" fmla="*/ 0 w 4050566"/>
                <a:gd name="connsiteY3" fmla="*/ 521435 h 816159"/>
                <a:gd name="connsiteX4" fmla="*/ 7558 w 4050566"/>
                <a:gd name="connsiteY4" fmla="*/ 0 h 816159"/>
                <a:gd name="connsiteX0" fmla="*/ 0 w 4058865"/>
                <a:gd name="connsiteY0" fmla="*/ 0 h 810873"/>
                <a:gd name="connsiteX1" fmla="*/ 4058865 w 4058865"/>
                <a:gd name="connsiteY1" fmla="*/ 228982 h 810873"/>
                <a:gd name="connsiteX2" fmla="*/ 4058865 w 4058865"/>
                <a:gd name="connsiteY2" fmla="*/ 810873 h 810873"/>
                <a:gd name="connsiteX3" fmla="*/ 8299 w 4058865"/>
                <a:gd name="connsiteY3" fmla="*/ 516149 h 810873"/>
                <a:gd name="connsiteX4" fmla="*/ 0 w 4058865"/>
                <a:gd name="connsiteY4" fmla="*/ 0 h 8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865" h="810873">
                  <a:moveTo>
                    <a:pt x="0" y="0"/>
                  </a:moveTo>
                  <a:lnTo>
                    <a:pt x="4058865" y="228982"/>
                  </a:lnTo>
                  <a:lnTo>
                    <a:pt x="4058865" y="810873"/>
                  </a:lnTo>
                  <a:lnTo>
                    <a:pt x="8299" y="516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12296" y="810492"/>
              <a:ext cx="468535" cy="3181508"/>
              <a:chOff x="3264635" y="937071"/>
              <a:chExt cx="468535" cy="3181508"/>
            </a:xfrm>
          </p:grpSpPr>
          <p:sp>
            <p:nvSpPr>
              <p:cNvPr id="131" name="Freeform 130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710061" y="810492"/>
              <a:ext cx="468535" cy="3181508"/>
              <a:chOff x="3264635" y="937071"/>
              <a:chExt cx="468535" cy="3181508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319661" y="810492"/>
              <a:ext cx="468535" cy="3181508"/>
              <a:chOff x="3264635" y="937071"/>
              <a:chExt cx="468535" cy="3181508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973343" y="810492"/>
              <a:ext cx="468535" cy="3181508"/>
              <a:chOff x="3264635" y="937071"/>
              <a:chExt cx="468535" cy="3181508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615061" y="810492"/>
              <a:ext cx="468535" cy="3181508"/>
              <a:chOff x="3264635" y="937071"/>
              <a:chExt cx="468535" cy="3181508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300861" y="810492"/>
              <a:ext cx="468535" cy="3181508"/>
              <a:chOff x="3264635" y="937071"/>
              <a:chExt cx="468535" cy="3181508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3264635" y="937071"/>
                <a:ext cx="468535" cy="3181508"/>
              </a:xfrm>
              <a:custGeom>
                <a:avLst/>
                <a:gdLst>
                  <a:gd name="connsiteX0" fmla="*/ 0 w 468535"/>
                  <a:gd name="connsiteY0" fmla="*/ 15114 h 3181508"/>
                  <a:gd name="connsiteX1" fmla="*/ 0 w 468535"/>
                  <a:gd name="connsiteY1" fmla="*/ 3166393 h 3181508"/>
                  <a:gd name="connsiteX2" fmla="*/ 468535 w 468535"/>
                  <a:gd name="connsiteY2" fmla="*/ 3181508 h 3181508"/>
                  <a:gd name="connsiteX3" fmla="*/ 468535 w 468535"/>
                  <a:gd name="connsiteY3" fmla="*/ 0 h 3181508"/>
                  <a:gd name="connsiteX4" fmla="*/ 0 w 468535"/>
                  <a:gd name="connsiteY4" fmla="*/ 15114 h 31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5" h="3181508">
                    <a:moveTo>
                      <a:pt x="0" y="15114"/>
                    </a:moveTo>
                    <a:lnTo>
                      <a:pt x="0" y="3166393"/>
                    </a:lnTo>
                    <a:lnTo>
                      <a:pt x="468535" y="3181508"/>
                    </a:lnTo>
                    <a:lnTo>
                      <a:pt x="468535" y="0"/>
                    </a:lnTo>
                    <a:lnTo>
                      <a:pt x="0" y="151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extrusionH="44450">
                <a:bevelT prst="relaxedIns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3309977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3445689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581400" y="989970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309977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445689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581400" y="187225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320682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456394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592105" y="2594578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310291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46003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581714" y="3415773"/>
                <a:ext cx="52899" cy="453422"/>
              </a:xfrm>
              <a:custGeom>
                <a:avLst/>
                <a:gdLst>
                  <a:gd name="connsiteX0" fmla="*/ 0 w 52899"/>
                  <a:gd name="connsiteY0" fmla="*/ 0 h 453422"/>
                  <a:gd name="connsiteX1" fmla="*/ 0 w 52899"/>
                  <a:gd name="connsiteY1" fmla="*/ 453422 h 453422"/>
                  <a:gd name="connsiteX2" fmla="*/ 52899 w 52899"/>
                  <a:gd name="connsiteY2" fmla="*/ 453422 h 453422"/>
                  <a:gd name="connsiteX3" fmla="*/ 52899 w 52899"/>
                  <a:gd name="connsiteY3" fmla="*/ 0 h 453422"/>
                  <a:gd name="connsiteX4" fmla="*/ 0 w 52899"/>
                  <a:gd name="connsiteY4" fmla="*/ 0 h 45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99" h="453422">
                    <a:moveTo>
                      <a:pt x="0" y="0"/>
                    </a:moveTo>
                    <a:lnTo>
                      <a:pt x="0" y="453422"/>
                    </a:lnTo>
                    <a:lnTo>
                      <a:pt x="52899" y="453422"/>
                    </a:lnTo>
                    <a:lnTo>
                      <a:pt x="52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594623" y="2097074"/>
                <a:ext cx="68013" cy="989970"/>
              </a:xfrm>
              <a:custGeom>
                <a:avLst/>
                <a:gdLst>
                  <a:gd name="connsiteX0" fmla="*/ 68013 w 68013"/>
                  <a:gd name="connsiteY0" fmla="*/ 0 h 989970"/>
                  <a:gd name="connsiteX1" fmla="*/ 0 w 68013"/>
                  <a:gd name="connsiteY1" fmla="*/ 476093 h 989970"/>
                  <a:gd name="connsiteX2" fmla="*/ 68013 w 68013"/>
                  <a:gd name="connsiteY2" fmla="*/ 98997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13" h="989970">
                    <a:moveTo>
                      <a:pt x="68013" y="0"/>
                    </a:moveTo>
                    <a:cubicBezTo>
                      <a:pt x="34006" y="155549"/>
                      <a:pt x="0" y="311098"/>
                      <a:pt x="0" y="476093"/>
                    </a:cubicBezTo>
                    <a:cubicBezTo>
                      <a:pt x="0" y="641088"/>
                      <a:pt x="34006" y="815529"/>
                      <a:pt x="68013" y="989970"/>
                    </a:cubicBezTo>
                  </a:path>
                </a:pathLst>
              </a:custGeom>
              <a:ln w="53975"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Freeform 50"/>
            <p:cNvSpPr/>
            <p:nvPr/>
          </p:nvSpPr>
          <p:spPr>
            <a:xfrm>
              <a:off x="2244945" y="4203596"/>
              <a:ext cx="754848" cy="408080"/>
            </a:xfrm>
            <a:custGeom>
              <a:avLst/>
              <a:gdLst>
                <a:gd name="connsiteX0" fmla="*/ 0 w 710360"/>
                <a:gd name="connsiteY0" fmla="*/ 15114 h 423194"/>
                <a:gd name="connsiteX1" fmla="*/ 0 w 710360"/>
                <a:gd name="connsiteY1" fmla="*/ 370294 h 423194"/>
                <a:gd name="connsiteX2" fmla="*/ 710360 w 710360"/>
                <a:gd name="connsiteY2" fmla="*/ 423194 h 423194"/>
                <a:gd name="connsiteX3" fmla="*/ 710360 w 710360"/>
                <a:gd name="connsiteY3" fmla="*/ 37785 h 423194"/>
                <a:gd name="connsiteX4" fmla="*/ 90684 w 710360"/>
                <a:gd name="connsiteY4" fmla="*/ 0 h 423194"/>
                <a:gd name="connsiteX0" fmla="*/ 44488 w 754848"/>
                <a:gd name="connsiteY0" fmla="*/ 0 h 408080"/>
                <a:gd name="connsiteX1" fmla="*/ 44488 w 754848"/>
                <a:gd name="connsiteY1" fmla="*/ 355180 h 408080"/>
                <a:gd name="connsiteX2" fmla="*/ 754848 w 754848"/>
                <a:gd name="connsiteY2" fmla="*/ 408080 h 408080"/>
                <a:gd name="connsiteX3" fmla="*/ 754848 w 754848"/>
                <a:gd name="connsiteY3" fmla="*/ 22671 h 408080"/>
                <a:gd name="connsiteX4" fmla="*/ 0 w 754848"/>
                <a:gd name="connsiteY4" fmla="*/ 789 h 40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848" h="408080">
                  <a:moveTo>
                    <a:pt x="44488" y="0"/>
                  </a:moveTo>
                  <a:lnTo>
                    <a:pt x="44488" y="355180"/>
                  </a:lnTo>
                  <a:lnTo>
                    <a:pt x="754848" y="408080"/>
                  </a:lnTo>
                  <a:lnTo>
                    <a:pt x="754848" y="22671"/>
                  </a:lnTo>
                  <a:lnTo>
                    <a:pt x="0" y="789"/>
                  </a:lnTo>
                </a:path>
              </a:pathLst>
            </a:custGeom>
            <a:gradFill>
              <a:gsLst>
                <a:gs pos="0">
                  <a:srgbClr val="EDF2E2"/>
                </a:gs>
                <a:gs pos="50000">
                  <a:srgbClr val="92D050"/>
                </a:gs>
                <a:gs pos="100000">
                  <a:srgbClr val="E3ECD0"/>
                </a:gs>
              </a:gsLst>
              <a:lin ang="0" scaled="1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095423" y="4143140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405261" y="4196039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694001" y="4180923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003839" y="4233822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133575" y="4279166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443413" y="4332065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945049" y="4316952"/>
              <a:ext cx="468536" cy="385408"/>
            </a:xfrm>
            <a:custGeom>
              <a:avLst/>
              <a:gdLst>
                <a:gd name="connsiteX0" fmla="*/ 0 w 468536"/>
                <a:gd name="connsiteY0" fmla="*/ 0 h 385408"/>
                <a:gd name="connsiteX1" fmla="*/ 0 w 468536"/>
                <a:gd name="connsiteY1" fmla="*/ 340066 h 385408"/>
                <a:gd name="connsiteX2" fmla="*/ 468536 w 468536"/>
                <a:gd name="connsiteY2" fmla="*/ 385408 h 385408"/>
                <a:gd name="connsiteX3" fmla="*/ 468536 w 468536"/>
                <a:gd name="connsiteY3" fmla="*/ 15114 h 385408"/>
                <a:gd name="connsiteX4" fmla="*/ 68013 w 468536"/>
                <a:gd name="connsiteY4" fmla="*/ 7557 h 38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6" h="385408">
                  <a:moveTo>
                    <a:pt x="0" y="0"/>
                  </a:moveTo>
                  <a:lnTo>
                    <a:pt x="0" y="340066"/>
                  </a:lnTo>
                  <a:lnTo>
                    <a:pt x="468536" y="385408"/>
                  </a:lnTo>
                  <a:lnTo>
                    <a:pt x="468536" y="15114"/>
                  </a:lnTo>
                  <a:lnTo>
                    <a:pt x="68013" y="7557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254887" y="4369851"/>
              <a:ext cx="111408" cy="120913"/>
            </a:xfrm>
            <a:custGeom>
              <a:avLst/>
              <a:gdLst>
                <a:gd name="connsiteX0" fmla="*/ 0 w 105798"/>
                <a:gd name="connsiteY0" fmla="*/ 0 h 120913"/>
                <a:gd name="connsiteX1" fmla="*/ 0 w 105798"/>
                <a:gd name="connsiteY1" fmla="*/ 105799 h 120913"/>
                <a:gd name="connsiteX2" fmla="*/ 105798 w 105798"/>
                <a:gd name="connsiteY2" fmla="*/ 120913 h 120913"/>
                <a:gd name="connsiteX3" fmla="*/ 105798 w 105798"/>
                <a:gd name="connsiteY3" fmla="*/ 22671 h 120913"/>
                <a:gd name="connsiteX4" fmla="*/ 0 w 105798"/>
                <a:gd name="connsiteY4" fmla="*/ 0 h 120913"/>
                <a:gd name="connsiteX0" fmla="*/ 0 w 111408"/>
                <a:gd name="connsiteY0" fmla="*/ 0 h 120913"/>
                <a:gd name="connsiteX1" fmla="*/ 0 w 111408"/>
                <a:gd name="connsiteY1" fmla="*/ 105799 h 120913"/>
                <a:gd name="connsiteX2" fmla="*/ 105798 w 111408"/>
                <a:gd name="connsiteY2" fmla="*/ 120913 h 120913"/>
                <a:gd name="connsiteX3" fmla="*/ 111408 w 111408"/>
                <a:gd name="connsiteY3" fmla="*/ 232 h 120913"/>
                <a:gd name="connsiteX4" fmla="*/ 0 w 111408"/>
                <a:gd name="connsiteY4" fmla="*/ 0 h 12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08" h="120913">
                  <a:moveTo>
                    <a:pt x="0" y="0"/>
                  </a:moveTo>
                  <a:lnTo>
                    <a:pt x="0" y="105799"/>
                  </a:lnTo>
                  <a:lnTo>
                    <a:pt x="105798" y="120913"/>
                  </a:lnTo>
                  <a:lnTo>
                    <a:pt x="111408" y="23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73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562600" y="1268322"/>
              <a:ext cx="634790" cy="581891"/>
            </a:xfrm>
            <a:custGeom>
              <a:avLst/>
              <a:gdLst>
                <a:gd name="connsiteX0" fmla="*/ 0 w 619676"/>
                <a:gd name="connsiteY0" fmla="*/ 7557 h 559220"/>
                <a:gd name="connsiteX1" fmla="*/ 0 w 619676"/>
                <a:gd name="connsiteY1" fmla="*/ 506321 h 559220"/>
                <a:gd name="connsiteX2" fmla="*/ 619676 w 619676"/>
                <a:gd name="connsiteY2" fmla="*/ 559220 h 559220"/>
                <a:gd name="connsiteX3" fmla="*/ 619676 w 619676"/>
                <a:gd name="connsiteY3" fmla="*/ 0 h 559220"/>
                <a:gd name="connsiteX4" fmla="*/ 0 w 619676"/>
                <a:gd name="connsiteY4" fmla="*/ 7557 h 559220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68014 h 551663"/>
                <a:gd name="connsiteX4" fmla="*/ 0 w 634790"/>
                <a:gd name="connsiteY4" fmla="*/ 0 h 551663"/>
                <a:gd name="connsiteX0" fmla="*/ 0 w 634790"/>
                <a:gd name="connsiteY0" fmla="*/ 0 h 551663"/>
                <a:gd name="connsiteX1" fmla="*/ 0 w 634790"/>
                <a:gd name="connsiteY1" fmla="*/ 498764 h 551663"/>
                <a:gd name="connsiteX2" fmla="*/ 619676 w 634790"/>
                <a:gd name="connsiteY2" fmla="*/ 551663 h 551663"/>
                <a:gd name="connsiteX3" fmla="*/ 634790 w 634790"/>
                <a:gd name="connsiteY3" fmla="*/ 90685 h 551663"/>
                <a:gd name="connsiteX4" fmla="*/ 0 w 634790"/>
                <a:gd name="connsiteY4" fmla="*/ 0 h 551663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19676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  <a:gd name="connsiteX0" fmla="*/ 0 w 634790"/>
                <a:gd name="connsiteY0" fmla="*/ 0 h 612119"/>
                <a:gd name="connsiteX1" fmla="*/ 0 w 634790"/>
                <a:gd name="connsiteY1" fmla="*/ 498764 h 612119"/>
                <a:gd name="connsiteX2" fmla="*/ 619676 w 634790"/>
                <a:gd name="connsiteY2" fmla="*/ 612119 h 612119"/>
                <a:gd name="connsiteX3" fmla="*/ 634790 w 634790"/>
                <a:gd name="connsiteY3" fmla="*/ 90685 h 612119"/>
                <a:gd name="connsiteX4" fmla="*/ 0 w 634790"/>
                <a:gd name="connsiteY4" fmla="*/ 0 h 612119"/>
                <a:gd name="connsiteX0" fmla="*/ 0 w 634790"/>
                <a:gd name="connsiteY0" fmla="*/ 0 h 581891"/>
                <a:gd name="connsiteX1" fmla="*/ 0 w 634790"/>
                <a:gd name="connsiteY1" fmla="*/ 498764 h 581891"/>
                <a:gd name="connsiteX2" fmla="*/ 627233 w 634790"/>
                <a:gd name="connsiteY2" fmla="*/ 581891 h 581891"/>
                <a:gd name="connsiteX3" fmla="*/ 634790 w 634790"/>
                <a:gd name="connsiteY3" fmla="*/ 90685 h 581891"/>
                <a:gd name="connsiteX4" fmla="*/ 0 w 634790"/>
                <a:gd name="connsiteY4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90" h="581891">
                  <a:moveTo>
                    <a:pt x="0" y="0"/>
                  </a:moveTo>
                  <a:lnTo>
                    <a:pt x="0" y="498764"/>
                  </a:lnTo>
                  <a:lnTo>
                    <a:pt x="627233" y="581891"/>
                  </a:lnTo>
                  <a:lnTo>
                    <a:pt x="634790" y="90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5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70700"/>
            <a:ext cx="1457015" cy="11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Relationship Management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Contact Points</a:t>
            </a:r>
          </a:p>
          <a:p>
            <a:pPr lvl="1"/>
            <a:r>
              <a:rPr lang="en-US" dirty="0" smtClean="0"/>
              <a:t>The goal is to provide a single, integrated view of all customer activity, available to all employees who interact with the customer.</a:t>
            </a:r>
          </a:p>
          <a:p>
            <a:r>
              <a:rPr lang="en-US" dirty="0" smtClean="0"/>
              <a:t>Feedback, Individual Needs, and Cross Selling</a:t>
            </a:r>
          </a:p>
          <a:p>
            <a:pPr lvl="1"/>
            <a:r>
              <a:rPr lang="en-US" dirty="0" smtClean="0"/>
              <a:t>Having better information enables workers to provide better service, meet the individual needs of each customer.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86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CRM: Sales Management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7219950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6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PeopleSoft CRM: Salesperson Perspective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5943600" cy="43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35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PeopleSoft CRM: Customer Perspective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76350"/>
            <a:ext cx="6738938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5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ERP: Summarizing Data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ERP database can be gigantic.</a:t>
            </a:r>
          </a:p>
          <a:p>
            <a:r>
              <a:rPr lang="en-US" smtClean="0"/>
              <a:t>It would take time to evaluate every single transaction.</a:t>
            </a:r>
          </a:p>
          <a:p>
            <a:r>
              <a:rPr lang="en-US" smtClean="0"/>
              <a:t>Managers, particularly executives, need to begin with a summary of some basic conditions.</a:t>
            </a:r>
          </a:p>
          <a:p>
            <a:pPr lvl="1"/>
            <a:r>
              <a:rPr lang="en-US" smtClean="0"/>
              <a:t>The summary is usually graphical.</a:t>
            </a:r>
          </a:p>
          <a:p>
            <a:pPr lvl="1"/>
            <a:r>
              <a:rPr lang="en-US" smtClean="0"/>
              <a:t>Managers can then drill down and look at the detail.</a:t>
            </a:r>
          </a:p>
        </p:txBody>
      </p:sp>
    </p:spTree>
    <p:extLst>
      <p:ext uri="{BB962C8B-B14F-4D97-AF65-F5344CB8AC3E}">
        <p14:creationId xmlns:p14="http://schemas.microsoft.com/office/powerpoint/2010/main" val="42591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6754" r="8255" b="7460"/>
          <a:stretch>
            <a:fillRect/>
          </a:stretch>
        </p:blipFill>
        <p:spPr bwMode="auto">
          <a:xfrm>
            <a:off x="1014413" y="1143000"/>
            <a:ext cx="4710112" cy="568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Dashboard Example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6248400" y="4724400"/>
            <a:ext cx="25677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http://www.corda.com/examples/go/ddash/front.cfm</a:t>
            </a:r>
            <a:endParaRPr lang="en-US" sz="1600" dirty="0"/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6389688" y="1814513"/>
            <a:ext cx="18954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Charts</a:t>
            </a:r>
          </a:p>
          <a:p>
            <a:r>
              <a:rPr lang="en-US" sz="2000"/>
              <a:t>Gauges</a:t>
            </a:r>
          </a:p>
          <a:p>
            <a:r>
              <a:rPr lang="en-US" sz="2000"/>
              <a:t>Icons</a:t>
            </a:r>
          </a:p>
          <a:p>
            <a:r>
              <a:rPr lang="en-US" sz="2000"/>
              <a:t>Tickers</a:t>
            </a:r>
          </a:p>
          <a:p>
            <a:r>
              <a:rPr lang="en-US" sz="2000"/>
              <a:t>Exceptions</a:t>
            </a:r>
          </a:p>
          <a:p>
            <a:endParaRPr lang="en-US" sz="2000"/>
          </a:p>
          <a:p>
            <a:r>
              <a:rPr lang="en-US" sz="2000"/>
              <a:t>Drill-down links</a:t>
            </a:r>
          </a:p>
        </p:txBody>
      </p:sp>
    </p:spTree>
    <p:extLst>
      <p:ext uri="{BB962C8B-B14F-4D97-AF65-F5344CB8AC3E}">
        <p14:creationId xmlns:p14="http://schemas.microsoft.com/office/powerpoint/2010/main" val="3322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Dashboard Examples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1371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http://www.dundas.com/dashboard/start/samples/?</a:t>
            </a:r>
            <a:r>
              <a:rPr lang="en-US" sz="1800" dirty="0" smtClean="0">
                <a:hlinkClick r:id="rId2"/>
              </a:rPr>
              <a:t>Campaign=GoogleDashboardExamples&amp;gclid=CKme4q6du6cCFQE2gwodCAz8Bg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818872" cy="408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486" y="6260568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Active, Silverlight examples from </a:t>
            </a:r>
            <a:r>
              <a:rPr lang="en-US" sz="1800" dirty="0" err="1" smtClean="0"/>
              <a:t>Dundas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42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Executive IS: Drill-Down</a:t>
            </a:r>
          </a:p>
        </p:txBody>
      </p:sp>
      <p:graphicFrame>
        <p:nvGraphicFramePr>
          <p:cNvPr id="5939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66630"/>
              </p:ext>
            </p:extLst>
          </p:nvPr>
        </p:nvGraphicFramePr>
        <p:xfrm>
          <a:off x="1320800" y="2551113"/>
          <a:ext cx="1270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ClipArt" r:id="rId4" imgW="5362679" imgH="2609985" progId="MS_ClipArt_Gallery.2">
                  <p:embed/>
                </p:oleObj>
              </mc:Choice>
              <mc:Fallback>
                <p:oleObj name="ClipArt" r:id="rId4" imgW="5362679" imgH="260998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551113"/>
                        <a:ext cx="12700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966088"/>
              </p:ext>
            </p:extLst>
          </p:nvPr>
        </p:nvGraphicFramePr>
        <p:xfrm>
          <a:off x="5943600" y="5868988"/>
          <a:ext cx="8096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ClipArt" r:id="rId6" imgW="5905500" imgH="3697288" progId="MS_ClipArt_Gallery.2">
                  <p:embed/>
                </p:oleObj>
              </mc:Choice>
              <mc:Fallback>
                <p:oleObj name="ClipArt" r:id="rId6" imgW="5905500" imgH="369728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868988"/>
                        <a:ext cx="8096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050041"/>
              </p:ext>
            </p:extLst>
          </p:nvPr>
        </p:nvGraphicFramePr>
        <p:xfrm>
          <a:off x="4038600" y="5654675"/>
          <a:ext cx="118268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ClipArt" r:id="rId8" imgW="5281613" imgH="2430463" progId="MS_ClipArt_Gallery.2">
                  <p:embed/>
                </p:oleObj>
              </mc:Choice>
              <mc:Fallback>
                <p:oleObj name="ClipArt" r:id="rId8" imgW="5281613" imgH="2430463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54675"/>
                        <a:ext cx="1182688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291797"/>
              </p:ext>
            </p:extLst>
          </p:nvPr>
        </p:nvGraphicFramePr>
        <p:xfrm>
          <a:off x="1219200" y="4144963"/>
          <a:ext cx="24876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ClipArt" r:id="rId10" imgW="5895922" imgH="1857443" progId="MS_ClipArt_Gallery.2">
                  <p:embed/>
                </p:oleObj>
              </mc:Choice>
              <mc:Fallback>
                <p:oleObj name="ClipArt" r:id="rId10" imgW="5895922" imgH="1857443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44963"/>
                        <a:ext cx="248761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830208"/>
              </p:ext>
            </p:extLst>
          </p:nvPr>
        </p:nvGraphicFramePr>
        <p:xfrm>
          <a:off x="1054100" y="5219700"/>
          <a:ext cx="482600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ClipArt" r:id="rId12" imgW="7048579" imgH="2828857" progId="MS_ClipArt_Gallery.2">
                  <p:embed/>
                </p:oleObj>
              </mc:Choice>
              <mc:Fallback>
                <p:oleObj name="ClipArt" r:id="rId12" imgW="7048579" imgH="2828857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5219700"/>
                        <a:ext cx="482600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712830"/>
              </p:ext>
            </p:extLst>
          </p:nvPr>
        </p:nvGraphicFramePr>
        <p:xfrm>
          <a:off x="1600200" y="5864225"/>
          <a:ext cx="774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ClipArt" r:id="rId14" imgW="7048579" imgH="2828857" progId="MS_ClipArt_Gallery.2">
                  <p:embed/>
                </p:oleObj>
              </mc:Choice>
              <mc:Fallback>
                <p:oleObj name="ClipArt" r:id="rId14" imgW="7048579" imgH="2828857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64225"/>
                        <a:ext cx="774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901711"/>
              </p:ext>
            </p:extLst>
          </p:nvPr>
        </p:nvGraphicFramePr>
        <p:xfrm>
          <a:off x="2590800" y="5683250"/>
          <a:ext cx="469900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ClipArt" r:id="rId16" imgW="7048579" imgH="2828857" progId="MS_ClipArt_Gallery.2">
                  <p:embed/>
                </p:oleObj>
              </mc:Choice>
              <mc:Fallback>
                <p:oleObj name="ClipArt" r:id="rId16" imgW="7048579" imgH="2828857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83250"/>
                        <a:ext cx="469900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5257800" y="60579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 flipV="1">
            <a:off x="1828800" y="5372100"/>
            <a:ext cx="1981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 flipV="1">
            <a:off x="3124200" y="5753100"/>
            <a:ext cx="8382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H="1">
            <a:off x="2590800" y="5829300"/>
            <a:ext cx="1371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6765925" y="595788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Production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3108325" y="61102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Distribution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98525" y="550068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Sales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974725" y="3824288"/>
            <a:ext cx="210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Central Management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1203325" y="199548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Executives</a:t>
            </a: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V="1">
            <a:off x="1600200" y="47625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V="1">
            <a:off x="1981200" y="4991100"/>
            <a:ext cx="76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 flipV="1">
            <a:off x="2209800" y="5067300"/>
            <a:ext cx="381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 flipV="1">
            <a:off x="3429000" y="4914900"/>
            <a:ext cx="1295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 flipV="1">
            <a:off x="3657600" y="4838700"/>
            <a:ext cx="2209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2422525" y="48910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Data</a:t>
            </a: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4098925" y="46624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Data</a:t>
            </a:r>
          </a:p>
        </p:txBody>
      </p:sp>
      <p:sp>
        <p:nvSpPr>
          <p:cNvPr id="59418" name="AutoShape 26"/>
          <p:cNvSpPr>
            <a:spLocks noChangeArrowheads="1"/>
          </p:cNvSpPr>
          <p:nvPr/>
        </p:nvSpPr>
        <p:spPr bwMode="auto">
          <a:xfrm>
            <a:off x="2978150" y="1263650"/>
            <a:ext cx="2044700" cy="1282700"/>
          </a:xfrm>
          <a:prstGeom prst="roundRect">
            <a:avLst>
              <a:gd name="adj" fmla="val 12495"/>
            </a:avLst>
          </a:prstGeom>
          <a:solidFill>
            <a:srgbClr val="C1CE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Sales</a:t>
            </a:r>
          </a:p>
          <a:p>
            <a:pPr algn="ctr"/>
            <a:r>
              <a:rPr lang="en-US" sz="1800" b="1">
                <a:latin typeface="Times New Roman" pitchFamily="18" charset="0"/>
              </a:rPr>
              <a:t>Production Costs</a:t>
            </a:r>
          </a:p>
          <a:p>
            <a:pPr algn="ctr"/>
            <a:r>
              <a:rPr lang="en-US" sz="1800" b="1">
                <a:latin typeface="Times New Roman" pitchFamily="18" charset="0"/>
              </a:rPr>
              <a:t>Distribution Costs</a:t>
            </a:r>
          </a:p>
          <a:p>
            <a:pPr algn="ctr"/>
            <a:r>
              <a:rPr lang="en-US" sz="1800" b="1">
                <a:latin typeface="Times New Roman" pitchFamily="18" charset="0"/>
              </a:rPr>
              <a:t>Fixed Costs</a:t>
            </a:r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 flipV="1">
            <a:off x="2286000" y="25527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AutoShape 28"/>
          <p:cNvSpPr>
            <a:spLocks noChangeArrowheads="1"/>
          </p:cNvSpPr>
          <p:nvPr/>
        </p:nvSpPr>
        <p:spPr bwMode="auto">
          <a:xfrm>
            <a:off x="5645150" y="1644650"/>
            <a:ext cx="1816100" cy="1282700"/>
          </a:xfrm>
          <a:prstGeom prst="roundRect">
            <a:avLst>
              <a:gd name="adj" fmla="val 12495"/>
            </a:avLst>
          </a:prstGeom>
          <a:solidFill>
            <a:srgbClr val="C1CE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Production Costs</a:t>
            </a:r>
          </a:p>
          <a:p>
            <a:pPr algn="ctr"/>
            <a:r>
              <a:rPr lang="en-US" sz="1800">
                <a:latin typeface="Times New Roman" pitchFamily="18" charset="0"/>
              </a:rPr>
              <a:t>South</a:t>
            </a:r>
          </a:p>
          <a:p>
            <a:pPr algn="ctr"/>
            <a:r>
              <a:rPr lang="en-US" sz="1800">
                <a:latin typeface="Times New Roman" pitchFamily="18" charset="0"/>
              </a:rPr>
              <a:t>North</a:t>
            </a:r>
          </a:p>
          <a:p>
            <a:pPr algn="ctr"/>
            <a:r>
              <a:rPr lang="en-US" sz="1800">
                <a:latin typeface="Times New Roman" pitchFamily="18" charset="0"/>
              </a:rPr>
              <a:t>Overseas</a:t>
            </a:r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4800600" y="13335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22" name="Objec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585874"/>
              </p:ext>
            </p:extLst>
          </p:nvPr>
        </p:nvGraphicFramePr>
        <p:xfrm>
          <a:off x="6248400" y="3162300"/>
          <a:ext cx="22098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Chart" r:id="rId18" imgW="6096090" imgH="4067243" progId="MSGraph.Chart.8">
                  <p:embed followColorScheme="full"/>
                </p:oleObj>
              </mc:Choice>
              <mc:Fallback>
                <p:oleObj name="Chart" r:id="rId18" imgW="6096090" imgH="4067243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162300"/>
                        <a:ext cx="22098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3" name="AutoShape 31"/>
          <p:cNvSpPr>
            <a:spLocks noChangeArrowheads="1"/>
          </p:cNvSpPr>
          <p:nvPr/>
        </p:nvSpPr>
        <p:spPr bwMode="auto">
          <a:xfrm>
            <a:off x="6102350" y="4464050"/>
            <a:ext cx="2578100" cy="1282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800" b="1">
                <a:latin typeface="Times New Roman" pitchFamily="18" charset="0"/>
              </a:rPr>
              <a:t>Production: North</a:t>
            </a:r>
          </a:p>
          <a:p>
            <a:r>
              <a:rPr lang="en-US" sz="1400" u="sng">
                <a:latin typeface="Times New Roman" pitchFamily="18" charset="0"/>
              </a:rPr>
              <a:t>Item#	1995	1994</a:t>
            </a:r>
            <a:endParaRPr lang="en-US" sz="1400">
              <a:latin typeface="Times New Roman" pitchFamily="18" charset="0"/>
            </a:endParaRPr>
          </a:p>
          <a:p>
            <a:r>
              <a:rPr lang="en-US" sz="1800">
                <a:latin typeface="Times New Roman" pitchFamily="18" charset="0"/>
              </a:rPr>
              <a:t>1234	542.1	442.3</a:t>
            </a:r>
          </a:p>
          <a:p>
            <a:r>
              <a:rPr lang="en-US" sz="1800">
                <a:latin typeface="Times New Roman" pitchFamily="18" charset="0"/>
              </a:rPr>
              <a:t>2938	631.3	</a:t>
            </a:r>
            <a:r>
              <a:rPr lang="en-US" sz="1800" b="1">
                <a:solidFill>
                  <a:srgbClr val="114FFB"/>
                </a:solidFill>
                <a:latin typeface="Times New Roman" pitchFamily="18" charset="0"/>
              </a:rPr>
              <a:t>153.5</a:t>
            </a:r>
            <a:endParaRPr lang="en-US" sz="1800">
              <a:latin typeface="Times New Roman" pitchFamily="18" charset="0"/>
            </a:endParaRPr>
          </a:p>
          <a:p>
            <a:r>
              <a:rPr lang="en-US" sz="1800">
                <a:latin typeface="Times New Roman" pitchFamily="18" charset="0"/>
              </a:rPr>
              <a:t>7319	753.1	623.8</a:t>
            </a:r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6324600" y="4076700"/>
            <a:ext cx="1905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 flipV="1">
            <a:off x="2514600" y="3771900"/>
            <a:ext cx="3657600" cy="533400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 rot="-840000">
            <a:off x="3565525" y="3595688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Data for EIS</a:t>
            </a:r>
          </a:p>
        </p:txBody>
      </p:sp>
      <p:sp>
        <p:nvSpPr>
          <p:cNvPr id="59427" name="Arc 35"/>
          <p:cNvSpPr>
            <a:spLocks/>
          </p:cNvSpPr>
          <p:nvPr/>
        </p:nvSpPr>
        <p:spPr bwMode="auto">
          <a:xfrm>
            <a:off x="7467600" y="2249488"/>
            <a:ext cx="685800" cy="838200"/>
          </a:xfrm>
          <a:custGeom>
            <a:avLst/>
            <a:gdLst>
              <a:gd name="T0" fmla="*/ 0 w 21600"/>
              <a:gd name="T1" fmla="*/ 0 h 21600"/>
              <a:gd name="T2" fmla="*/ 6858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5165725" y="61102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Data</a:t>
            </a:r>
          </a:p>
        </p:txBody>
      </p:sp>
      <p:sp>
        <p:nvSpPr>
          <p:cNvPr id="59429" name="Rectangle 37"/>
          <p:cNvSpPr>
            <a:spLocks noChangeArrowheads="1"/>
          </p:cNvSpPr>
          <p:nvPr/>
        </p:nvSpPr>
        <p:spPr bwMode="auto">
          <a:xfrm>
            <a:off x="3489325" y="55006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89588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Audits and Sarbanes-Oxley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751262" y="1690687"/>
            <a:ext cx="1447800" cy="1905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000"/>
              <a:t>Financial</a:t>
            </a:r>
          </a:p>
          <a:p>
            <a:pPr algn="ctr"/>
            <a:r>
              <a:rPr lang="en-US" sz="2000"/>
              <a:t>Statements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1389062" y="5576887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Bank</a:t>
            </a: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3903662" y="2528887"/>
            <a:ext cx="1123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i="1"/>
              <a:t>Cash</a:t>
            </a:r>
          </a:p>
          <a:p>
            <a:r>
              <a:rPr lang="en-US" sz="1800" i="1"/>
              <a:t>Inventory</a:t>
            </a:r>
          </a:p>
          <a:p>
            <a:r>
              <a:rPr lang="en-US" sz="1800" i="1"/>
              <a:t>Sales</a:t>
            </a:r>
          </a:p>
        </p:txBody>
      </p:sp>
      <p:sp>
        <p:nvSpPr>
          <p:cNvPr id="60422" name="Line 9"/>
          <p:cNvSpPr>
            <a:spLocks noChangeShapeType="1"/>
          </p:cNvSpPr>
          <p:nvPr/>
        </p:nvSpPr>
        <p:spPr bwMode="auto">
          <a:xfrm flipH="1">
            <a:off x="2684462" y="2757487"/>
            <a:ext cx="12954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6875462" y="5653087"/>
            <a:ext cx="128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Customer</a:t>
            </a:r>
          </a:p>
        </p:txBody>
      </p:sp>
      <p:sp>
        <p:nvSpPr>
          <p:cNvPr id="60424" name="Text Box 11"/>
          <p:cNvSpPr txBox="1">
            <a:spLocks noChangeArrowheads="1"/>
          </p:cNvSpPr>
          <p:nvPr/>
        </p:nvSpPr>
        <p:spPr bwMode="auto">
          <a:xfrm>
            <a:off x="6967537" y="3421062"/>
            <a:ext cx="1227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/>
              <a:t>Inventory</a:t>
            </a:r>
          </a:p>
        </p:txBody>
      </p:sp>
      <p:sp>
        <p:nvSpPr>
          <p:cNvPr id="60425" name="Line 12"/>
          <p:cNvSpPr>
            <a:spLocks noChangeShapeType="1"/>
          </p:cNvSpPr>
          <p:nvPr/>
        </p:nvSpPr>
        <p:spPr bwMode="auto">
          <a:xfrm flipV="1">
            <a:off x="5046662" y="2757487"/>
            <a:ext cx="1905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3"/>
          <p:cNvSpPr>
            <a:spLocks noChangeShapeType="1"/>
          </p:cNvSpPr>
          <p:nvPr/>
        </p:nvSpPr>
        <p:spPr bwMode="auto">
          <a:xfrm>
            <a:off x="4665662" y="3214687"/>
            <a:ext cx="2438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Text Box 14"/>
          <p:cNvSpPr txBox="1">
            <a:spLocks noChangeArrowheads="1"/>
          </p:cNvSpPr>
          <p:nvPr/>
        </p:nvSpPr>
        <p:spPr bwMode="auto">
          <a:xfrm>
            <a:off x="3370262" y="4205287"/>
            <a:ext cx="2667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/>
              <a:t>Some financial numbers are tied to the outside world.</a:t>
            </a:r>
          </a:p>
          <a:p>
            <a:pPr>
              <a:spcBef>
                <a:spcPct val="50000"/>
              </a:spcBef>
            </a:pPr>
            <a:r>
              <a:rPr lang="en-US" sz="1800" i="1"/>
              <a:t>Validate these to anchor the statements.</a:t>
            </a:r>
          </a:p>
        </p:txBody>
      </p:sp>
      <p:pic>
        <p:nvPicPr>
          <p:cNvPr id="60428" name="Picture 17" descr="MPj043123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183062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8" descr="WellsFargoB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987800"/>
            <a:ext cx="16097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9" descr="j04116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219200"/>
            <a:ext cx="16891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Codes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5181600"/>
            <a:ext cx="3100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3"/>
              </a:rPr>
              <a:t>http://qrcode.kaywa.com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752600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Two-dimensional code.</a:t>
            </a:r>
          </a:p>
          <a:p>
            <a:r>
              <a:rPr lang="en-US" sz="2000" dirty="0" smtClean="0"/>
              <a:t>Can hold thousands of characters or digits.</a:t>
            </a:r>
          </a:p>
          <a:p>
            <a:r>
              <a:rPr lang="en-US" sz="2000" dirty="0" smtClean="0"/>
              <a:t>Can be read by cell phone cameras.</a:t>
            </a:r>
          </a:p>
          <a:p>
            <a:endParaRPr lang="en-US" sz="2000" dirty="0" smtClean="0"/>
          </a:p>
          <a:p>
            <a:r>
              <a:rPr lang="en-US" sz="2000" dirty="0" smtClean="0"/>
              <a:t>Initially used for packages.</a:t>
            </a:r>
          </a:p>
          <a:p>
            <a:r>
              <a:rPr lang="en-US" sz="2000" dirty="0" smtClean="0"/>
              <a:t>Now, often used for marketing, even billboards, museum and art pieces, and bus schedules.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682734"/>
            <a:ext cx="533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One of several Web sites to create free QR codes.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9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and ERP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Several companies provide online services</a:t>
            </a:r>
          </a:p>
          <a:p>
            <a:pPr lvl="1"/>
            <a:r>
              <a:rPr lang="en-US" dirty="0" smtClean="0"/>
              <a:t>NetSuite.com</a:t>
            </a:r>
          </a:p>
          <a:p>
            <a:pPr lvl="1"/>
            <a:r>
              <a:rPr lang="en-US" dirty="0" smtClean="0"/>
              <a:t>Lawson, Oracle, and SAP provide some hosting options</a:t>
            </a:r>
          </a:p>
          <a:p>
            <a:pPr lvl="1"/>
            <a:r>
              <a:rPr lang="en-US" dirty="0" smtClean="0"/>
              <a:t>Many others</a:t>
            </a:r>
          </a:p>
          <a:p>
            <a:r>
              <a:rPr lang="en-US" dirty="0" smtClean="0"/>
              <a:t>Few companies use accounting systems in the cloud.</a:t>
            </a:r>
          </a:p>
          <a:p>
            <a:pPr lvl="1"/>
            <a:r>
              <a:rPr lang="en-US" dirty="0" smtClean="0"/>
              <a:t>Security, privacy, and reliability concerns</a:t>
            </a:r>
          </a:p>
          <a:p>
            <a:pPr lvl="1"/>
            <a:r>
              <a:rPr lang="en-US" dirty="0" smtClean="0"/>
              <a:t>Customization is needed in both cases and it can be expensive</a:t>
            </a:r>
          </a:p>
          <a:p>
            <a:pPr lvl="1"/>
            <a:r>
              <a:rPr lang="en-US" dirty="0" smtClean="0"/>
              <a:t>Variable costs can be expensive over time</a:t>
            </a:r>
          </a:p>
          <a:p>
            <a:pPr lvl="1"/>
            <a:r>
              <a:rPr lang="en-US" dirty="0" smtClean="0"/>
              <a:t>Browser-based approach is relatively new and mobile networking has been expensive </a:t>
            </a:r>
            <a:r>
              <a:rPr lang="en-US" smtClean="0"/>
              <a:t>and slow</a:t>
            </a:r>
            <a:endParaRPr lang="en-US" dirty="0" smtClean="0"/>
          </a:p>
          <a:p>
            <a:r>
              <a:rPr lang="en-US" dirty="0" smtClean="0"/>
              <a:t>CRM is popular online</a:t>
            </a:r>
          </a:p>
          <a:p>
            <a:pPr lvl="1"/>
            <a:r>
              <a:rPr lang="en-US" dirty="0" smtClean="0"/>
              <a:t>Largely Salesforce.com</a:t>
            </a:r>
          </a:p>
          <a:p>
            <a:pPr lvl="1"/>
            <a:r>
              <a:rPr lang="en-US" dirty="0" smtClean="0"/>
              <a:t>But if it is not integrated with the ERP it is largely contact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Toolbox: Selecting an ERP System</a:t>
            </a:r>
          </a:p>
        </p:txBody>
      </p:sp>
      <p:graphicFrame>
        <p:nvGraphicFramePr>
          <p:cNvPr id="18534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6500861"/>
              </p:ext>
            </p:extLst>
          </p:nvPr>
        </p:nvGraphicFramePr>
        <p:xfrm>
          <a:off x="1371600" y="1447800"/>
          <a:ext cx="7499350" cy="5056506"/>
        </p:xfrm>
        <a:graphic>
          <a:graphicData uri="http://schemas.openxmlformats.org/drawingml/2006/table">
            <a:tbl>
              <a:tblPr/>
              <a:tblGrid>
                <a:gridCol w="2244397"/>
                <a:gridCol w="525495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Planning Stage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marR="0" lvl="0" indent="-476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Goals and Outputs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Initiation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Estimate costs, establish objectives, select team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00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Initial Planning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Initial vendor list and basic features (hardware platform, fees, internationalization, vendor size and stability, industry-specific support and so on.)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Requirements Gathering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Identify business requirements. Detailed list of specifications, unit goals, and critical features. Evaluation criteria.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Demos and Selection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Product demonstrations, ratings, and site visits.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Implementation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Customize applications, convert data, restructure company operations, define new processes and train employees.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531" marR="865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0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Quiz: Selecting an ERP System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219200" y="1295400"/>
            <a:ext cx="7543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8313" indent="-468313">
              <a:spcBef>
                <a:spcPct val="50000"/>
              </a:spcBef>
              <a:tabLst>
                <a:tab pos="468313" algn="l"/>
              </a:tabLst>
            </a:pPr>
            <a:r>
              <a:rPr lang="en-US" sz="2000"/>
              <a:t>1.	Assume you work for a mid-size construction firm that does about 30 percent of its work internationally. Find at least three ERP vendors and outline the features they provide.</a:t>
            </a:r>
          </a:p>
          <a:p>
            <a:pPr marL="468313" indent="-468313">
              <a:spcBef>
                <a:spcPct val="50000"/>
              </a:spcBef>
              <a:tabLst>
                <a:tab pos="468313" algn="l"/>
              </a:tabLst>
            </a:pPr>
            <a:r>
              <a:rPr lang="en-US" sz="2000"/>
              <a:t>2.	Assume you work for a large retail clothing firm with stores in most U.S. states. Identify the specific accounting and financial features you would want in an ERP system.</a:t>
            </a:r>
          </a:p>
          <a:p>
            <a:pPr marL="468313" indent="-468313">
              <a:spcBef>
                <a:spcPct val="50000"/>
              </a:spcBef>
              <a:tabLst>
                <a:tab pos="468313" algn="l"/>
              </a:tabLst>
            </a:pPr>
            <a:r>
              <a:rPr lang="en-US" sz="2000"/>
              <a:t>3.	Assume you work for a regional manufacturer that makes parts for cars. Explain how you would select and evaluate an ERP system. Find an example of a system that would work. </a:t>
            </a:r>
          </a:p>
        </p:txBody>
      </p:sp>
    </p:spTree>
    <p:extLst>
      <p:ext uri="{BB962C8B-B14F-4D97-AF65-F5344CB8AC3E}">
        <p14:creationId xmlns:p14="http://schemas.microsoft.com/office/powerpoint/2010/main" val="18843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Toolbox: Designing an EIS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31925"/>
            <a:ext cx="65532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76600" y="5851525"/>
            <a:ext cx="338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hlinkClick r:id="rId3"/>
              </a:rPr>
              <a:t>http://www.visualmining.com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967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Quiz: Designing an EIS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143000" y="1524000"/>
            <a:ext cx="7696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68313" indent="-468313">
              <a:spcBef>
                <a:spcPct val="50000"/>
              </a:spcBef>
              <a:tabLst>
                <a:tab pos="468313" algn="l"/>
              </a:tabLst>
            </a:pPr>
            <a:r>
              <a:rPr lang="en-US" sz="2000"/>
              <a:t>1.	Assume you have been hired to help a regional law firm. What key elements might go on the main EIS screen?</a:t>
            </a:r>
          </a:p>
          <a:p>
            <a:pPr marL="468313" indent="-468313">
              <a:spcBef>
                <a:spcPct val="50000"/>
              </a:spcBef>
              <a:tabLst>
                <a:tab pos="468313" algn="l"/>
              </a:tabLst>
            </a:pPr>
            <a:r>
              <a:rPr lang="en-US" sz="2000"/>
              <a:t>2.	Assume you have bee hired to help an airplane manufacturer, design the main EIS screen.</a:t>
            </a:r>
          </a:p>
          <a:p>
            <a:pPr marL="468313" indent="-468313">
              <a:spcBef>
                <a:spcPct val="50000"/>
              </a:spcBef>
              <a:tabLst>
                <a:tab pos="468313" algn="l"/>
              </a:tabLst>
            </a:pPr>
            <a:r>
              <a:rPr lang="en-US" sz="2000"/>
              <a:t>3.	To help design an EIS for a retail video store chain, briefly describe the screens and steps needed to identify stores that are performing below par and find possible causes of the problems.</a:t>
            </a:r>
          </a:p>
        </p:txBody>
      </p:sp>
    </p:spTree>
    <p:extLst>
      <p:ext uri="{BB962C8B-B14F-4D97-AF65-F5344CB8AC3E}">
        <p14:creationId xmlns:p14="http://schemas.microsoft.com/office/powerpoint/2010/main" val="30745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Cases: Autos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150251"/>
              </p:ext>
            </p:extLst>
          </p:nvPr>
        </p:nvGraphicFramePr>
        <p:xfrm>
          <a:off x="1371600" y="1219200"/>
          <a:ext cx="7391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897703"/>
              </p:ext>
            </p:extLst>
          </p:nvPr>
        </p:nvGraphicFramePr>
        <p:xfrm>
          <a:off x="1295400" y="3962400"/>
          <a:ext cx="746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0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smtClean="0"/>
              <a:t>Process Control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743200" y="3854450"/>
            <a:ext cx="503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Various Production machines:  lathe, press, dryer, . ..</a:t>
            </a:r>
          </a:p>
        </p:txBody>
      </p:sp>
      <p:sp>
        <p:nvSpPr>
          <p:cNvPr id="8196" name="Rectangle 15"/>
          <p:cNvSpPr>
            <a:spLocks noChangeArrowheads="1"/>
          </p:cNvSpPr>
          <p:nvPr/>
        </p:nvSpPr>
        <p:spPr bwMode="auto">
          <a:xfrm>
            <a:off x="5638800" y="5759450"/>
            <a:ext cx="177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Control Terminal</a:t>
            </a:r>
          </a:p>
        </p:txBody>
      </p:sp>
      <p:sp>
        <p:nvSpPr>
          <p:cNvPr id="8197" name="Rectangle 17"/>
          <p:cNvSpPr>
            <a:spLocks noChangeArrowheads="1"/>
          </p:cNvSpPr>
          <p:nvPr/>
        </p:nvSpPr>
        <p:spPr bwMode="auto">
          <a:xfrm>
            <a:off x="1066800" y="4997450"/>
            <a:ext cx="16891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Production data:</a:t>
            </a:r>
          </a:p>
          <a:p>
            <a:r>
              <a:rPr lang="en-US" sz="1800">
                <a:latin typeface="Times New Roman" pitchFamily="18" charset="0"/>
              </a:rPr>
              <a:t>  Quantity</a:t>
            </a:r>
          </a:p>
          <a:p>
            <a:r>
              <a:rPr lang="en-US" sz="1800">
                <a:latin typeface="Times New Roman" pitchFamily="18" charset="0"/>
              </a:rPr>
              <a:t>  Quality</a:t>
            </a:r>
          </a:p>
          <a:p>
            <a:r>
              <a:rPr lang="en-US" sz="1800">
                <a:latin typeface="Times New Roman" pitchFamily="18" charset="0"/>
              </a:rPr>
              <a:t>  Time</a:t>
            </a:r>
          </a:p>
          <a:p>
            <a:r>
              <a:rPr lang="en-US" sz="1800">
                <a:latin typeface="Times New Roman" pitchFamily="18" charset="0"/>
              </a:rPr>
              <a:t>  Machine status</a:t>
            </a: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3657600" y="5988050"/>
            <a:ext cx="1638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Control settings</a:t>
            </a:r>
          </a:p>
          <a:p>
            <a:r>
              <a:rPr lang="en-US" sz="1800">
                <a:latin typeface="Times New Roman" pitchFamily="18" charset="0"/>
              </a:rPr>
              <a:t>and commands</a:t>
            </a:r>
          </a:p>
        </p:txBody>
      </p:sp>
      <p:pic>
        <p:nvPicPr>
          <p:cNvPr id="8199" name="Picture 20" descr="in0021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018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1" descr="bd0516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92338"/>
            <a:ext cx="1295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2" descr="j00823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3650"/>
            <a:ext cx="1368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3" descr="j02095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49450"/>
            <a:ext cx="1412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4" descr="CiscoSwit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40250"/>
            <a:ext cx="1600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5" descr="Computer Screen (Office Clip Art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40250"/>
            <a:ext cx="12112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Freeform 28"/>
          <p:cNvSpPr>
            <a:spLocks/>
          </p:cNvSpPr>
          <p:nvPr/>
        </p:nvSpPr>
        <p:spPr bwMode="auto">
          <a:xfrm>
            <a:off x="4191000" y="5149850"/>
            <a:ext cx="1143000" cy="965200"/>
          </a:xfrm>
          <a:custGeom>
            <a:avLst/>
            <a:gdLst>
              <a:gd name="T0" fmla="*/ 1143000 w 720"/>
              <a:gd name="T1" fmla="*/ 304800 h 608"/>
              <a:gd name="T2" fmla="*/ 838200 w 720"/>
              <a:gd name="T3" fmla="*/ 533400 h 608"/>
              <a:gd name="T4" fmla="*/ 990600 w 720"/>
              <a:gd name="T5" fmla="*/ 762000 h 608"/>
              <a:gd name="T6" fmla="*/ 228600 w 720"/>
              <a:gd name="T7" fmla="*/ 838200 h 608"/>
              <a:gd name="T8" fmla="*/ 0 w 720"/>
              <a:gd name="T9" fmla="*/ 0 h 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0" h="608">
                <a:moveTo>
                  <a:pt x="720" y="192"/>
                </a:moveTo>
                <a:cubicBezTo>
                  <a:pt x="632" y="240"/>
                  <a:pt x="544" y="288"/>
                  <a:pt x="528" y="336"/>
                </a:cubicBezTo>
                <a:cubicBezTo>
                  <a:pt x="512" y="384"/>
                  <a:pt x="688" y="448"/>
                  <a:pt x="624" y="480"/>
                </a:cubicBezTo>
                <a:cubicBezTo>
                  <a:pt x="560" y="512"/>
                  <a:pt x="248" y="608"/>
                  <a:pt x="144" y="528"/>
                </a:cubicBezTo>
                <a:cubicBezTo>
                  <a:pt x="40" y="448"/>
                  <a:pt x="20" y="224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Freeform 29"/>
          <p:cNvSpPr>
            <a:spLocks/>
          </p:cNvSpPr>
          <p:nvPr/>
        </p:nvSpPr>
        <p:spPr bwMode="auto">
          <a:xfrm>
            <a:off x="1371600" y="2635250"/>
            <a:ext cx="1905000" cy="2565400"/>
          </a:xfrm>
          <a:custGeom>
            <a:avLst/>
            <a:gdLst>
              <a:gd name="T0" fmla="*/ 1905000 w 1200"/>
              <a:gd name="T1" fmla="*/ 2438400 h 1616"/>
              <a:gd name="T2" fmla="*/ 1676400 w 1200"/>
              <a:gd name="T3" fmla="*/ 2514600 h 1616"/>
              <a:gd name="T4" fmla="*/ 1066800 w 1200"/>
              <a:gd name="T5" fmla="*/ 2133600 h 1616"/>
              <a:gd name="T6" fmla="*/ 1143000 w 1200"/>
              <a:gd name="T7" fmla="*/ 1752600 h 1616"/>
              <a:gd name="T8" fmla="*/ 533400 w 1200"/>
              <a:gd name="T9" fmla="*/ 1447800 h 1616"/>
              <a:gd name="T10" fmla="*/ 990600 w 1200"/>
              <a:gd name="T11" fmla="*/ 1143000 h 1616"/>
              <a:gd name="T12" fmla="*/ 0 w 1200"/>
              <a:gd name="T13" fmla="*/ 0 h 1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0" h="1616">
                <a:moveTo>
                  <a:pt x="1200" y="1536"/>
                </a:moveTo>
                <a:cubicBezTo>
                  <a:pt x="1172" y="1576"/>
                  <a:pt x="1144" y="1616"/>
                  <a:pt x="1056" y="1584"/>
                </a:cubicBezTo>
                <a:cubicBezTo>
                  <a:pt x="968" y="1552"/>
                  <a:pt x="728" y="1424"/>
                  <a:pt x="672" y="1344"/>
                </a:cubicBezTo>
                <a:cubicBezTo>
                  <a:pt x="616" y="1264"/>
                  <a:pt x="776" y="1176"/>
                  <a:pt x="720" y="1104"/>
                </a:cubicBezTo>
                <a:cubicBezTo>
                  <a:pt x="664" y="1032"/>
                  <a:pt x="352" y="976"/>
                  <a:pt x="336" y="912"/>
                </a:cubicBezTo>
                <a:cubicBezTo>
                  <a:pt x="320" y="848"/>
                  <a:pt x="680" y="872"/>
                  <a:pt x="624" y="720"/>
                </a:cubicBezTo>
                <a:cubicBezTo>
                  <a:pt x="568" y="568"/>
                  <a:pt x="284" y="284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Freeform 30"/>
          <p:cNvSpPr>
            <a:spLocks/>
          </p:cNvSpPr>
          <p:nvPr/>
        </p:nvSpPr>
        <p:spPr bwMode="auto">
          <a:xfrm>
            <a:off x="2159000" y="2940050"/>
            <a:ext cx="1117600" cy="2273300"/>
          </a:xfrm>
          <a:custGeom>
            <a:avLst/>
            <a:gdLst>
              <a:gd name="T0" fmla="*/ 1117600 w 704"/>
              <a:gd name="T1" fmla="*/ 2133600 h 1432"/>
              <a:gd name="T2" fmla="*/ 965200 w 704"/>
              <a:gd name="T3" fmla="*/ 2209800 h 1432"/>
              <a:gd name="T4" fmla="*/ 431800 w 704"/>
              <a:gd name="T5" fmla="*/ 1752600 h 1432"/>
              <a:gd name="T6" fmla="*/ 584200 w 704"/>
              <a:gd name="T7" fmla="*/ 1371600 h 1432"/>
              <a:gd name="T8" fmla="*/ 50800 w 704"/>
              <a:gd name="T9" fmla="*/ 1143000 h 1432"/>
              <a:gd name="T10" fmla="*/ 889000 w 704"/>
              <a:gd name="T11" fmla="*/ 381000 h 1432"/>
              <a:gd name="T12" fmla="*/ 584200 w 704"/>
              <a:gd name="T13" fmla="*/ 76200 h 1432"/>
              <a:gd name="T14" fmla="*/ 660400 w 704"/>
              <a:gd name="T15" fmla="*/ 0 h 1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4" h="1432">
                <a:moveTo>
                  <a:pt x="704" y="1344"/>
                </a:moveTo>
                <a:cubicBezTo>
                  <a:pt x="692" y="1388"/>
                  <a:pt x="680" y="1432"/>
                  <a:pt x="608" y="1392"/>
                </a:cubicBezTo>
                <a:cubicBezTo>
                  <a:pt x="536" y="1352"/>
                  <a:pt x="312" y="1192"/>
                  <a:pt x="272" y="1104"/>
                </a:cubicBezTo>
                <a:cubicBezTo>
                  <a:pt x="232" y="1016"/>
                  <a:pt x="408" y="928"/>
                  <a:pt x="368" y="864"/>
                </a:cubicBezTo>
                <a:cubicBezTo>
                  <a:pt x="328" y="800"/>
                  <a:pt x="0" y="824"/>
                  <a:pt x="32" y="720"/>
                </a:cubicBezTo>
                <a:cubicBezTo>
                  <a:pt x="64" y="616"/>
                  <a:pt x="504" y="352"/>
                  <a:pt x="560" y="240"/>
                </a:cubicBezTo>
                <a:cubicBezTo>
                  <a:pt x="616" y="128"/>
                  <a:pt x="392" y="88"/>
                  <a:pt x="368" y="48"/>
                </a:cubicBezTo>
                <a:cubicBezTo>
                  <a:pt x="344" y="8"/>
                  <a:pt x="380" y="4"/>
                  <a:pt x="41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Freeform 31"/>
          <p:cNvSpPr>
            <a:spLocks/>
          </p:cNvSpPr>
          <p:nvPr/>
        </p:nvSpPr>
        <p:spPr bwMode="auto">
          <a:xfrm>
            <a:off x="1790700" y="3092450"/>
            <a:ext cx="2857500" cy="2120900"/>
          </a:xfrm>
          <a:custGeom>
            <a:avLst/>
            <a:gdLst>
              <a:gd name="T0" fmla="*/ 1485900 w 1800"/>
              <a:gd name="T1" fmla="*/ 1981200 h 1336"/>
              <a:gd name="T2" fmla="*/ 1333500 w 1800"/>
              <a:gd name="T3" fmla="*/ 2057400 h 1336"/>
              <a:gd name="T4" fmla="*/ 647700 w 1800"/>
              <a:gd name="T5" fmla="*/ 1600200 h 1336"/>
              <a:gd name="T6" fmla="*/ 800100 w 1800"/>
              <a:gd name="T7" fmla="*/ 1219200 h 1336"/>
              <a:gd name="T8" fmla="*/ 342900 w 1800"/>
              <a:gd name="T9" fmla="*/ 990600 h 1336"/>
              <a:gd name="T10" fmla="*/ 2857500 w 1800"/>
              <a:gd name="T11" fmla="*/ 0 h 1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00" h="1336">
                <a:moveTo>
                  <a:pt x="936" y="1248"/>
                </a:moveTo>
                <a:cubicBezTo>
                  <a:pt x="932" y="1292"/>
                  <a:pt x="928" y="1336"/>
                  <a:pt x="840" y="1296"/>
                </a:cubicBezTo>
                <a:cubicBezTo>
                  <a:pt x="752" y="1256"/>
                  <a:pt x="464" y="1096"/>
                  <a:pt x="408" y="1008"/>
                </a:cubicBezTo>
                <a:cubicBezTo>
                  <a:pt x="352" y="920"/>
                  <a:pt x="536" y="832"/>
                  <a:pt x="504" y="768"/>
                </a:cubicBezTo>
                <a:cubicBezTo>
                  <a:pt x="472" y="704"/>
                  <a:pt x="0" y="752"/>
                  <a:pt x="216" y="624"/>
                </a:cubicBezTo>
                <a:cubicBezTo>
                  <a:pt x="432" y="496"/>
                  <a:pt x="1116" y="248"/>
                  <a:pt x="180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Freeform 32"/>
          <p:cNvSpPr>
            <a:spLocks/>
          </p:cNvSpPr>
          <p:nvPr/>
        </p:nvSpPr>
        <p:spPr bwMode="auto">
          <a:xfrm>
            <a:off x="1638300" y="3397250"/>
            <a:ext cx="5067300" cy="1816100"/>
          </a:xfrm>
          <a:custGeom>
            <a:avLst/>
            <a:gdLst>
              <a:gd name="T0" fmla="*/ 1638300 w 3192"/>
              <a:gd name="T1" fmla="*/ 1676400 h 1144"/>
              <a:gd name="T2" fmla="*/ 1485900 w 3192"/>
              <a:gd name="T3" fmla="*/ 1752600 h 1144"/>
              <a:gd name="T4" fmla="*/ 876300 w 3192"/>
              <a:gd name="T5" fmla="*/ 1295400 h 1144"/>
              <a:gd name="T6" fmla="*/ 1181100 w 3192"/>
              <a:gd name="T7" fmla="*/ 914400 h 1144"/>
              <a:gd name="T8" fmla="*/ 647700 w 3192"/>
              <a:gd name="T9" fmla="*/ 609600 h 1144"/>
              <a:gd name="T10" fmla="*/ 5067300 w 3192"/>
              <a:gd name="T11" fmla="*/ 0 h 1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92" h="1144">
                <a:moveTo>
                  <a:pt x="1032" y="1056"/>
                </a:moveTo>
                <a:cubicBezTo>
                  <a:pt x="1024" y="1100"/>
                  <a:pt x="1016" y="1144"/>
                  <a:pt x="936" y="1104"/>
                </a:cubicBezTo>
                <a:cubicBezTo>
                  <a:pt x="856" y="1064"/>
                  <a:pt x="584" y="904"/>
                  <a:pt x="552" y="816"/>
                </a:cubicBezTo>
                <a:cubicBezTo>
                  <a:pt x="520" y="728"/>
                  <a:pt x="768" y="648"/>
                  <a:pt x="744" y="576"/>
                </a:cubicBezTo>
                <a:cubicBezTo>
                  <a:pt x="720" y="504"/>
                  <a:pt x="0" y="480"/>
                  <a:pt x="408" y="384"/>
                </a:cubicBezTo>
                <a:cubicBezTo>
                  <a:pt x="816" y="288"/>
                  <a:pt x="2004" y="144"/>
                  <a:pt x="3192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Freeform 33"/>
          <p:cNvSpPr>
            <a:spLocks/>
          </p:cNvSpPr>
          <p:nvPr/>
        </p:nvSpPr>
        <p:spPr bwMode="auto">
          <a:xfrm>
            <a:off x="2971800" y="5302250"/>
            <a:ext cx="1292225" cy="725488"/>
          </a:xfrm>
          <a:custGeom>
            <a:avLst/>
            <a:gdLst>
              <a:gd name="T0" fmla="*/ 1292225 w 814"/>
              <a:gd name="T1" fmla="*/ 725488 h 457"/>
              <a:gd name="T2" fmla="*/ 369888 w 814"/>
              <a:gd name="T3" fmla="*/ 544513 h 457"/>
              <a:gd name="T4" fmla="*/ 0 w 814"/>
              <a:gd name="T5" fmla="*/ 0 h 4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4" h="457">
                <a:moveTo>
                  <a:pt x="814" y="457"/>
                </a:moveTo>
                <a:cubicBezTo>
                  <a:pt x="717" y="438"/>
                  <a:pt x="369" y="419"/>
                  <a:pt x="233" y="343"/>
                </a:cubicBezTo>
                <a:cubicBezTo>
                  <a:pt x="97" y="267"/>
                  <a:pt x="49" y="71"/>
                  <a:pt x="0" y="0"/>
                </a:cubicBez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Freeform 34"/>
          <p:cNvSpPr>
            <a:spLocks/>
          </p:cNvSpPr>
          <p:nvPr/>
        </p:nvSpPr>
        <p:spPr bwMode="auto">
          <a:xfrm>
            <a:off x="1308100" y="3930650"/>
            <a:ext cx="825500" cy="1066800"/>
          </a:xfrm>
          <a:custGeom>
            <a:avLst/>
            <a:gdLst>
              <a:gd name="T0" fmla="*/ 444500 w 520"/>
              <a:gd name="T1" fmla="*/ 0 h 672"/>
              <a:gd name="T2" fmla="*/ 63500 w 520"/>
              <a:gd name="T3" fmla="*/ 762000 h 672"/>
              <a:gd name="T4" fmla="*/ 825500 w 520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672">
                <a:moveTo>
                  <a:pt x="280" y="0"/>
                </a:moveTo>
                <a:cubicBezTo>
                  <a:pt x="140" y="184"/>
                  <a:pt x="0" y="368"/>
                  <a:pt x="40" y="480"/>
                </a:cubicBezTo>
                <a:cubicBezTo>
                  <a:pt x="80" y="592"/>
                  <a:pt x="440" y="632"/>
                  <a:pt x="520" y="672"/>
                </a:cubicBez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0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Electronic Data Interchange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mtClean="0"/>
              <a:t>The price of paper</a:t>
            </a:r>
          </a:p>
          <a:p>
            <a:pPr lvl="1"/>
            <a:r>
              <a:rPr lang="en-US" smtClean="0"/>
              <a:t>$30 to $40 for each purchase order</a:t>
            </a:r>
          </a:p>
          <a:p>
            <a:pPr lvl="1"/>
            <a:r>
              <a:rPr lang="en-US" smtClean="0"/>
              <a:t>$24 to $28 for suppliers to handle</a:t>
            </a:r>
          </a:p>
          <a:p>
            <a:r>
              <a:rPr lang="en-US" smtClean="0"/>
              <a:t>EDI</a:t>
            </a:r>
          </a:p>
          <a:p>
            <a:pPr lvl="1"/>
            <a:r>
              <a:rPr lang="en-US" smtClean="0"/>
              <a:t>$12 for orders</a:t>
            </a:r>
          </a:p>
          <a:p>
            <a:pPr lvl="1"/>
            <a:r>
              <a:rPr lang="en-US" smtClean="0"/>
              <a:t>0.32 for suppliers</a:t>
            </a:r>
          </a:p>
          <a:p>
            <a:r>
              <a:rPr lang="en-US" smtClean="0"/>
              <a:t>Proprietary EDI</a:t>
            </a:r>
          </a:p>
          <a:p>
            <a:r>
              <a:rPr lang="en-US" smtClean="0"/>
              <a:t>Commercial providers and standards</a:t>
            </a:r>
          </a:p>
        </p:txBody>
      </p:sp>
    </p:spTree>
    <p:extLst>
      <p:ext uri="{BB962C8B-B14F-4D97-AF65-F5344CB8AC3E}">
        <p14:creationId xmlns:p14="http://schemas.microsoft.com/office/powerpoint/2010/main" val="1234166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EDI:  Proprietary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0200" y="2438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Supplier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7315200" y="32004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Customer 1</a:t>
            </a: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3886200" y="2895600"/>
            <a:ext cx="2438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4114800" y="259080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Queries &amp;</a:t>
            </a:r>
          </a:p>
          <a:p>
            <a:r>
              <a:rPr lang="en-US" sz="1800">
                <a:latin typeface="Arial Unicode MS" pitchFamily="34" charset="-128"/>
              </a:rPr>
              <a:t>Orders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4724400" y="3733800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Invoices &amp;</a:t>
            </a:r>
          </a:p>
          <a:p>
            <a:r>
              <a:rPr lang="en-US" sz="1800">
                <a:latin typeface="Arial Unicode MS" pitchFamily="34" charset="-128"/>
              </a:rPr>
              <a:t>confirmation</a:t>
            </a:r>
          </a:p>
        </p:txBody>
      </p:sp>
      <p:sp>
        <p:nvSpPr>
          <p:cNvPr id="10249" name="Oval 12"/>
          <p:cNvSpPr>
            <a:spLocks noChangeArrowheads="1"/>
          </p:cNvSpPr>
          <p:nvPr/>
        </p:nvSpPr>
        <p:spPr bwMode="auto">
          <a:xfrm>
            <a:off x="5410200" y="1447800"/>
            <a:ext cx="1587500" cy="1066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latin typeface="Arial Unicode MS" pitchFamily="34" charset="-128"/>
              </a:rPr>
              <a:t>Order</a:t>
            </a:r>
          </a:p>
          <a:p>
            <a:pPr algn="ctr"/>
            <a:r>
              <a:rPr lang="en-US" sz="1800">
                <a:latin typeface="Arial Unicode MS" pitchFamily="34" charset="-128"/>
              </a:rPr>
              <a:t>Database</a:t>
            </a:r>
          </a:p>
          <a:p>
            <a:pPr algn="ctr"/>
            <a:r>
              <a:rPr lang="en-US" sz="1800">
                <a:latin typeface="Arial Unicode MS" pitchFamily="34" charset="-128"/>
              </a:rPr>
              <a:t>&amp; Accounts</a:t>
            </a:r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>
            <a:off x="3657600" y="5105400"/>
            <a:ext cx="2667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8"/>
          <p:cNvSpPr>
            <a:spLocks noChangeArrowheads="1"/>
          </p:cNvSpPr>
          <p:nvPr/>
        </p:nvSpPr>
        <p:spPr bwMode="auto">
          <a:xfrm>
            <a:off x="7239000" y="64008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Customer 2</a:t>
            </a:r>
          </a:p>
        </p:txBody>
      </p:sp>
      <p:sp>
        <p:nvSpPr>
          <p:cNvPr id="10252" name="Text Box 24"/>
          <p:cNvSpPr txBox="1">
            <a:spLocks noChangeArrowheads="1"/>
          </p:cNvSpPr>
          <p:nvPr/>
        </p:nvSpPr>
        <p:spPr bwMode="auto">
          <a:xfrm>
            <a:off x="1098550" y="1236096"/>
            <a:ext cx="3733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Firms must support multiple data formats and sometimes different computers for each contact.</a:t>
            </a:r>
          </a:p>
        </p:txBody>
      </p:sp>
      <p:pic>
        <p:nvPicPr>
          <p:cNvPr id="10253" name="Picture 27" descr="j0402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3192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0"/>
            <a:ext cx="1485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31" descr="Computer Box (Office Clip Art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3276600" y="3276600"/>
            <a:ext cx="590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2" descr="Computer Box (Office Clip Art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2590800" y="4572000"/>
            <a:ext cx="688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3" descr="Computer Box (Office Clip Art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6553200" y="2590800"/>
            <a:ext cx="4429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Oval 34"/>
          <p:cNvSpPr>
            <a:spLocks noChangeArrowheads="1"/>
          </p:cNvSpPr>
          <p:nvPr/>
        </p:nvSpPr>
        <p:spPr bwMode="auto">
          <a:xfrm>
            <a:off x="304800" y="3657600"/>
            <a:ext cx="1587500" cy="1066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latin typeface="Arial Unicode MS" pitchFamily="34" charset="-128"/>
              </a:rPr>
              <a:t>Production</a:t>
            </a:r>
          </a:p>
          <a:p>
            <a:pPr algn="ctr"/>
            <a:r>
              <a:rPr lang="en-US" sz="1800">
                <a:latin typeface="Arial Unicode MS" pitchFamily="34" charset="-128"/>
              </a:rPr>
              <a:t>Database</a:t>
            </a:r>
          </a:p>
          <a:p>
            <a:pPr algn="ctr"/>
            <a:r>
              <a:rPr lang="en-US" sz="1800">
                <a:latin typeface="Arial Unicode MS" pitchFamily="34" charset="-128"/>
              </a:rPr>
              <a:t>&amp; Accounts</a:t>
            </a:r>
          </a:p>
        </p:txBody>
      </p:sp>
      <p:sp>
        <p:nvSpPr>
          <p:cNvPr id="10259" name="Line 35"/>
          <p:cNvSpPr>
            <a:spLocks noChangeShapeType="1"/>
          </p:cNvSpPr>
          <p:nvPr/>
        </p:nvSpPr>
        <p:spPr bwMode="auto">
          <a:xfrm flipH="1">
            <a:off x="3886200" y="3200400"/>
            <a:ext cx="2438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Text Box 36"/>
          <p:cNvSpPr txBox="1">
            <a:spLocks noChangeArrowheads="1"/>
          </p:cNvSpPr>
          <p:nvPr/>
        </p:nvSpPr>
        <p:spPr bwMode="auto">
          <a:xfrm>
            <a:off x="2133600" y="38100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>
                <a:solidFill>
                  <a:schemeClr val="hlink"/>
                </a:solidFill>
                <a:latin typeface="Arial Unicode MS" pitchFamily="34" charset="-128"/>
              </a:rPr>
              <a:t>Convert</a:t>
            </a:r>
          </a:p>
        </p:txBody>
      </p:sp>
      <p:sp>
        <p:nvSpPr>
          <p:cNvPr id="10261" name="Line 37"/>
          <p:cNvSpPr>
            <a:spLocks noChangeShapeType="1"/>
          </p:cNvSpPr>
          <p:nvPr/>
        </p:nvSpPr>
        <p:spPr bwMode="auto">
          <a:xfrm flipV="1">
            <a:off x="1905000" y="4114800"/>
            <a:ext cx="13716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Text Box 39"/>
          <p:cNvSpPr txBox="1">
            <a:spLocks noChangeArrowheads="1"/>
          </p:cNvSpPr>
          <p:nvPr/>
        </p:nvSpPr>
        <p:spPr bwMode="auto">
          <a:xfrm>
            <a:off x="1295400" y="48768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>
                <a:solidFill>
                  <a:schemeClr val="hlink"/>
                </a:solidFill>
                <a:latin typeface="Arial Unicode MS" pitchFamily="34" charset="-128"/>
              </a:rPr>
              <a:t>Convert</a:t>
            </a:r>
          </a:p>
        </p:txBody>
      </p:sp>
      <p:sp>
        <p:nvSpPr>
          <p:cNvPr id="10263" name="Line 40"/>
          <p:cNvSpPr>
            <a:spLocks noChangeShapeType="1"/>
          </p:cNvSpPr>
          <p:nvPr/>
        </p:nvSpPr>
        <p:spPr bwMode="auto">
          <a:xfrm flipH="1" flipV="1">
            <a:off x="1828800" y="4572000"/>
            <a:ext cx="609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4" name="Picture 41" descr="Computer Box (Office Clip Art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27">
            <a:off x="6477000" y="5181600"/>
            <a:ext cx="4429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Line 42"/>
          <p:cNvSpPr>
            <a:spLocks noChangeShapeType="1"/>
          </p:cNvSpPr>
          <p:nvPr/>
        </p:nvSpPr>
        <p:spPr bwMode="auto">
          <a:xfrm>
            <a:off x="3657600" y="5334000"/>
            <a:ext cx="2667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6" descr="C:\Users\JPost\AppData\Local\Microsoft\Windows\Temporary Internet Files\Content.IE5\HR2VBBDV\MP90044291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66" y="2895600"/>
            <a:ext cx="1133534" cy="8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8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">
      <a:dk1>
        <a:sysClr val="windowText" lastClr="000000"/>
      </a:dk1>
      <a:lt1>
        <a:sysClr val="window" lastClr="FFFFFF"/>
      </a:lt1>
      <a:dk2>
        <a:srgbClr val="7F3F2D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2060"/>
      </a:hlink>
      <a:folHlink>
        <a:srgbClr val="00206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92650115</TotalTime>
  <Pages>25</Pages>
  <Words>2986</Words>
  <Application>Microsoft Office PowerPoint</Application>
  <PresentationFormat>On-screen Show (4:3)</PresentationFormat>
  <Paragraphs>1005</Paragraphs>
  <Slides>65</Slides>
  <Notes>17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Solstice</vt:lpstr>
      <vt:lpstr>ClipArt</vt:lpstr>
      <vt:lpstr>Worksheet</vt:lpstr>
      <vt:lpstr>Chart</vt:lpstr>
      <vt:lpstr>Introduction to MIS</vt:lpstr>
      <vt:lpstr>Outline</vt:lpstr>
      <vt:lpstr>Transactions and Integration</vt:lpstr>
      <vt:lpstr>Data Capture</vt:lpstr>
      <vt:lpstr>Radio Frequency Identification (RFID)</vt:lpstr>
      <vt:lpstr>QR Codes</vt:lpstr>
      <vt:lpstr>Process Control</vt:lpstr>
      <vt:lpstr>Electronic Data Interchange</vt:lpstr>
      <vt:lpstr>EDI:  Proprietary</vt:lpstr>
      <vt:lpstr>EDI:  Standards</vt:lpstr>
      <vt:lpstr>EDI Standards</vt:lpstr>
      <vt:lpstr>ANSI X12 Segments</vt:lpstr>
      <vt:lpstr>EDI On The Internet</vt:lpstr>
      <vt:lpstr>Extensible Markup Language (XML)</vt:lpstr>
      <vt:lpstr>XML: eXtensible Markup Language</vt:lpstr>
      <vt:lpstr>Extensible Business Reporting Language: XBRL</vt:lpstr>
      <vt:lpstr>XBRL Sample tag: Revenue</vt:lpstr>
      <vt:lpstr>Transaction Objects</vt:lpstr>
      <vt:lpstr>Transaction Risks</vt:lpstr>
      <vt:lpstr>Security and Trust</vt:lpstr>
      <vt:lpstr>International Transaction Issues</vt:lpstr>
      <vt:lpstr>Accounting</vt:lpstr>
      <vt:lpstr>Accounting</vt:lpstr>
      <vt:lpstr>Accounting Software</vt:lpstr>
      <vt:lpstr>The Role of Accounting</vt:lpstr>
      <vt:lpstr>Human Resources Management</vt:lpstr>
      <vt:lpstr>Production Management</vt:lpstr>
      <vt:lpstr>Production Management Issues</vt:lpstr>
      <vt:lpstr>Distribution Center</vt:lpstr>
      <vt:lpstr>Integrated Report Example</vt:lpstr>
      <vt:lpstr>1960s &amp; 1970s MIS Pieces</vt:lpstr>
      <vt:lpstr>Changes</vt:lpstr>
      <vt:lpstr>Integration in 2000s</vt:lpstr>
      <vt:lpstr>ERP Integration</vt:lpstr>
      <vt:lpstr>ERP Primary Functions</vt:lpstr>
      <vt:lpstr>Enterprise Resource Planning</vt:lpstr>
      <vt:lpstr>SAP</vt:lpstr>
      <vt:lpstr>SAP Financials</vt:lpstr>
      <vt:lpstr>SAP Logistics</vt:lpstr>
      <vt:lpstr>SAP Logistics</vt:lpstr>
      <vt:lpstr>SAP Logistics</vt:lpstr>
      <vt:lpstr>SAP Logistics</vt:lpstr>
      <vt:lpstr>SAP HRM</vt:lpstr>
      <vt:lpstr>SAP HRM</vt:lpstr>
      <vt:lpstr>SAP Integration</vt:lpstr>
      <vt:lpstr>Supply Chain Management</vt:lpstr>
      <vt:lpstr>Purchasing/Logistics</vt:lpstr>
      <vt:lpstr>PeopleSoft SCM: Buyer/Planner</vt:lpstr>
      <vt:lpstr>Supply Chain: Purchasing</vt:lpstr>
      <vt:lpstr>The Role of XML</vt:lpstr>
      <vt:lpstr>Customer Relationship Management</vt:lpstr>
      <vt:lpstr>CRM: Sales Management</vt:lpstr>
      <vt:lpstr>PeopleSoft CRM: Salesperson Perspective</vt:lpstr>
      <vt:lpstr>PeopleSoft CRM: Customer Perspective</vt:lpstr>
      <vt:lpstr>ERP: Summarizing Data</vt:lpstr>
      <vt:lpstr>Digital Dashboard Example</vt:lpstr>
      <vt:lpstr>Digital Dashboard Examples</vt:lpstr>
      <vt:lpstr>Executive IS: Drill-Down</vt:lpstr>
      <vt:lpstr>Audits and Sarbanes-Oxley</vt:lpstr>
      <vt:lpstr>Cloud Computing and ERP</vt:lpstr>
      <vt:lpstr>Technology Toolbox: Selecting an ERP System</vt:lpstr>
      <vt:lpstr>Quick Quiz: Selecting an ERP System</vt:lpstr>
      <vt:lpstr>Technology Toolbox: Designing an EIS</vt:lpstr>
      <vt:lpstr>Quick Quiz: Designing an EIS</vt:lpstr>
      <vt:lpstr>Cases: Autos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MIS  Chapter 1</dc:title>
  <dc:subject>Management Information Systems Introduction</dc:subject>
  <dc:creator>Jerry Post</dc:creator>
  <cp:keywords>Overheads</cp:keywords>
  <cp:lastModifiedBy>JPost</cp:lastModifiedBy>
  <cp:revision>145</cp:revision>
  <cp:lastPrinted>1996-08-02T15:11:44Z</cp:lastPrinted>
  <dcterms:created xsi:type="dcterms:W3CDTF">1994-08-11T09:03:52Z</dcterms:created>
  <dcterms:modified xsi:type="dcterms:W3CDTF">2011-05-23T22:32:32Z</dcterms:modified>
</cp:coreProperties>
</file>