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3" r:id="rId37"/>
    <p:sldId id="304" r:id="rId38"/>
    <p:sldId id="291" r:id="rId39"/>
    <p:sldId id="292" r:id="rId40"/>
    <p:sldId id="293" r:id="rId41"/>
    <p:sldId id="294" r:id="rId42"/>
    <p:sldId id="300" r:id="rId43"/>
    <p:sldId id="302" r:id="rId44"/>
    <p:sldId id="301" r:id="rId45"/>
    <p:sldId id="295" r:id="rId46"/>
    <p:sldId id="296" r:id="rId47"/>
    <p:sldId id="297" r:id="rId48"/>
    <p:sldId id="298" r:id="rId49"/>
    <p:sldId id="299" r:id="rId50"/>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FFB8"/>
    <a:srgbClr val="E6FFE6"/>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66" d="100"/>
          <a:sy n="66" d="100"/>
        </p:scale>
        <p:origin x="-1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Annual Revenue</a:t>
            </a:r>
          </a:p>
        </c:rich>
      </c:tx>
      <c:layout/>
      <c:overlay val="0"/>
    </c:title>
    <c:autoTitleDeleted val="0"/>
    <c:plotArea>
      <c:layout/>
      <c:lineChart>
        <c:grouping val="standard"/>
        <c:varyColors val="0"/>
        <c:ser>
          <c:idx val="0"/>
          <c:order val="0"/>
          <c:tx>
            <c:strRef>
              <c:f>'C08Delivery'!$B$3</c:f>
              <c:strCache>
                <c:ptCount val="1"/>
                <c:pt idx="0">
                  <c:v>USPS</c:v>
                </c:pt>
              </c:strCache>
            </c:strRef>
          </c:tx>
          <c:marker>
            <c:symbol val="none"/>
          </c:marker>
          <c:cat>
            <c:strRef>
              <c:f>'C08Delivery'!$A$4:$A$20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'C08Delivery'!$B$4:$B$20</c:f>
              <c:numCache>
                <c:formatCode>General</c:formatCode>
                <c:ptCount val="17"/>
                <c:pt idx="0">
                  <c:v>49.6</c:v>
                </c:pt>
                <c:pt idx="1">
                  <c:v>54.5</c:v>
                </c:pt>
                <c:pt idx="2">
                  <c:v>56.6</c:v>
                </c:pt>
                <c:pt idx="3">
                  <c:v>58.3</c:v>
                </c:pt>
                <c:pt idx="4">
                  <c:v>60.1</c:v>
                </c:pt>
                <c:pt idx="5">
                  <c:v>62.7</c:v>
                </c:pt>
                <c:pt idx="6">
                  <c:v>64.599999999999994</c:v>
                </c:pt>
                <c:pt idx="7">
                  <c:v>65.900000000000006</c:v>
                </c:pt>
                <c:pt idx="8">
                  <c:v>66.688000000000002</c:v>
                </c:pt>
                <c:pt idx="9">
                  <c:v>68.763999999999996</c:v>
                </c:pt>
                <c:pt idx="10">
                  <c:v>69.028999999999996</c:v>
                </c:pt>
                <c:pt idx="11">
                  <c:v>69.992999999999995</c:v>
                </c:pt>
                <c:pt idx="12">
                  <c:v>72.650000000000006</c:v>
                </c:pt>
                <c:pt idx="13">
                  <c:v>74.778000000000006</c:v>
                </c:pt>
                <c:pt idx="14">
                  <c:v>74.932000000000002</c:v>
                </c:pt>
                <c:pt idx="15">
                  <c:v>68.09</c:v>
                </c:pt>
                <c:pt idx="16">
                  <c:v>67.052000000000007</c:v>
                </c:pt>
              </c:numCache>
            </c:numRef>
          </c:val>
          <c:smooth val="0"/>
        </c:ser>
        <c:ser>
          <c:idx val="1"/>
          <c:order val="1"/>
          <c:tx>
            <c:strRef>
              <c:f>'C08Delivery'!$C$3</c:f>
              <c:strCache>
                <c:ptCount val="1"/>
                <c:pt idx="0">
                  <c:v>Deutsche Post</c:v>
                </c:pt>
              </c:strCache>
            </c:strRef>
          </c:tx>
          <c:marker>
            <c:symbol val="none"/>
          </c:marker>
          <c:cat>
            <c:strRef>
              <c:f>'C08Delivery'!$A$4:$A$20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'C08Delivery'!$C$4:$C$20</c:f>
              <c:numCache>
                <c:formatCode>General</c:formatCode>
                <c:ptCount val="17"/>
                <c:pt idx="3">
                  <c:v>14.132</c:v>
                </c:pt>
                <c:pt idx="4">
                  <c:v>17.117549480000001</c:v>
                </c:pt>
                <c:pt idx="5">
                  <c:v>22.454241040000003</c:v>
                </c:pt>
                <c:pt idx="6">
                  <c:v>30.797852799999998</c:v>
                </c:pt>
                <c:pt idx="7">
                  <c:v>29.567118199999999</c:v>
                </c:pt>
                <c:pt idx="8">
                  <c:v>41.143165500000002</c:v>
                </c:pt>
                <c:pt idx="9">
                  <c:v>50.22933840000001</c:v>
                </c:pt>
                <c:pt idx="10">
                  <c:v>58.881152</c:v>
                </c:pt>
                <c:pt idx="11">
                  <c:v>52.810890440000009</c:v>
                </c:pt>
                <c:pt idx="12">
                  <c:v>79.877018499999991</c:v>
                </c:pt>
                <c:pt idx="13">
                  <c:v>82.991734100000016</c:v>
                </c:pt>
                <c:pt idx="14">
                  <c:v>80.639211299999999</c:v>
                </c:pt>
                <c:pt idx="15">
                  <c:v>66.216197219999998</c:v>
                </c:pt>
                <c:pt idx="16">
                  <c:v>68.220047149999999</c:v>
                </c:pt>
              </c:numCache>
            </c:numRef>
          </c:val>
          <c:smooth val="0"/>
        </c:ser>
        <c:ser>
          <c:idx val="2"/>
          <c:order val="2"/>
          <c:tx>
            <c:strRef>
              <c:f>'C08Delivery'!$D$3</c:f>
              <c:strCache>
                <c:ptCount val="1"/>
                <c:pt idx="0">
                  <c:v>UPS</c:v>
                </c:pt>
              </c:strCache>
            </c:strRef>
          </c:tx>
          <c:marker>
            <c:symbol val="none"/>
          </c:marker>
          <c:cat>
            <c:strRef>
              <c:f>'C08Delivery'!$A$4:$A$20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'C08Delivery'!$D$4:$D$20</c:f>
              <c:numCache>
                <c:formatCode>General</c:formatCode>
                <c:ptCount val="17"/>
                <c:pt idx="0">
                  <c:v>19.575689999999998</c:v>
                </c:pt>
                <c:pt idx="1">
                  <c:v>21.045000000000002</c:v>
                </c:pt>
                <c:pt idx="2">
                  <c:v>22.367999999999999</c:v>
                </c:pt>
                <c:pt idx="3">
                  <c:v>22.457999999999998</c:v>
                </c:pt>
                <c:pt idx="4">
                  <c:v>24.788</c:v>
                </c:pt>
                <c:pt idx="5">
                  <c:v>27.052</c:v>
                </c:pt>
                <c:pt idx="6">
                  <c:v>29.771000000000001</c:v>
                </c:pt>
                <c:pt idx="7">
                  <c:v>30.646000000000001</c:v>
                </c:pt>
                <c:pt idx="8">
                  <c:v>31.271999999999998</c:v>
                </c:pt>
                <c:pt idx="9">
                  <c:v>33.484999999999999</c:v>
                </c:pt>
                <c:pt idx="10">
                  <c:v>36.582000000000001</c:v>
                </c:pt>
                <c:pt idx="11">
                  <c:v>42.581000000000003</c:v>
                </c:pt>
                <c:pt idx="12">
                  <c:v>47.546999999999997</c:v>
                </c:pt>
                <c:pt idx="13">
                  <c:v>49.692</c:v>
                </c:pt>
                <c:pt idx="14">
                  <c:v>51.485999999999997</c:v>
                </c:pt>
                <c:pt idx="15">
                  <c:v>45.296999999999997</c:v>
                </c:pt>
                <c:pt idx="16">
                  <c:v>49.545000000000002</c:v>
                </c:pt>
              </c:numCache>
            </c:numRef>
          </c:val>
          <c:smooth val="0"/>
        </c:ser>
        <c:ser>
          <c:idx val="3"/>
          <c:order val="3"/>
          <c:tx>
            <c:strRef>
              <c:f>'C08Delivery'!$E$3</c:f>
              <c:strCache>
                <c:ptCount val="1"/>
                <c:pt idx="0">
                  <c:v>FedEx</c:v>
                </c:pt>
              </c:strCache>
            </c:strRef>
          </c:tx>
          <c:marker>
            <c:symbol val="none"/>
          </c:marker>
          <c:cat>
            <c:strRef>
              <c:f>'C08Delivery'!$A$4:$A$20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'C08Delivery'!$E$4:$E$20</c:f>
              <c:numCache>
                <c:formatCode>General</c:formatCode>
                <c:ptCount val="17"/>
                <c:pt idx="0">
                  <c:v>10.301945999999999</c:v>
                </c:pt>
                <c:pt idx="1">
                  <c:v>11.719598</c:v>
                </c:pt>
                <c:pt idx="2">
                  <c:v>12.721791</c:v>
                </c:pt>
                <c:pt idx="3">
                  <c:v>14.237892</c:v>
                </c:pt>
                <c:pt idx="4">
                  <c:v>15.872999999999999</c:v>
                </c:pt>
                <c:pt idx="5">
                  <c:v>16.773</c:v>
                </c:pt>
                <c:pt idx="6">
                  <c:v>18.257000000000001</c:v>
                </c:pt>
                <c:pt idx="7">
                  <c:v>19.629000000000001</c:v>
                </c:pt>
                <c:pt idx="8">
                  <c:v>20.606999999999999</c:v>
                </c:pt>
                <c:pt idx="9">
                  <c:v>22.847000000000001</c:v>
                </c:pt>
                <c:pt idx="10">
                  <c:v>24.71</c:v>
                </c:pt>
                <c:pt idx="11">
                  <c:v>29.363</c:v>
                </c:pt>
                <c:pt idx="12">
                  <c:v>32.293999999999997</c:v>
                </c:pt>
                <c:pt idx="13">
                  <c:v>35.213999999999999</c:v>
                </c:pt>
                <c:pt idx="14">
                  <c:v>37.953000000000003</c:v>
                </c:pt>
                <c:pt idx="15">
                  <c:v>35.497</c:v>
                </c:pt>
                <c:pt idx="16">
                  <c:v>34.734000000000002</c:v>
                </c:pt>
              </c:numCache>
            </c:numRef>
          </c:val>
          <c:smooth val="0"/>
        </c:ser>
        <c:dLbls>
          <c:showLegendKey val="0"/>
          <c:showVal val="0"/>
          <c:showCatName val="0"/>
          <c:showSerName val="0"/>
          <c:showPercent val="0"/>
          <c:showBubbleSize val="0"/>
        </c:dLbls>
        <c:marker val="1"/>
        <c:smooth val="0"/>
        <c:axId val="54572544"/>
        <c:axId val="54574080"/>
      </c:lineChart>
      <c:catAx>
        <c:axId val="54572544"/>
        <c:scaling>
          <c:orientation val="minMax"/>
        </c:scaling>
        <c:delete val="0"/>
        <c:axPos val="b"/>
        <c:majorTickMark val="out"/>
        <c:minorTickMark val="none"/>
        <c:tickLblPos val="nextTo"/>
        <c:txPr>
          <a:bodyPr/>
          <a:lstStyle/>
          <a:p>
            <a:pPr>
              <a:defRPr sz="900"/>
            </a:pPr>
            <a:endParaRPr lang="en-US"/>
          </a:p>
        </c:txPr>
        <c:crossAx val="54574080"/>
        <c:crosses val="autoZero"/>
        <c:auto val="1"/>
        <c:lblAlgn val="ctr"/>
        <c:lblOffset val="100"/>
        <c:noMultiLvlLbl val="0"/>
      </c:catAx>
      <c:valAx>
        <c:axId val="54574080"/>
        <c:scaling>
          <c:orientation val="minMax"/>
        </c:scaling>
        <c:delete val="0"/>
        <c:axPos val="l"/>
        <c:majorGridlines/>
        <c:title>
          <c:tx>
            <c:rich>
              <a:bodyPr rot="-5400000" vert="horz"/>
              <a:lstStyle/>
              <a:p>
                <a:pPr>
                  <a:defRPr/>
                </a:pPr>
                <a:r>
                  <a:rPr lang="en-US"/>
                  <a:t>Billion $</a:t>
                </a:r>
              </a:p>
            </c:rich>
          </c:tx>
          <c:layout/>
          <c:overlay val="0"/>
        </c:title>
        <c:numFmt formatCode="General" sourceLinked="1"/>
        <c:majorTickMark val="out"/>
        <c:minorTickMark val="none"/>
        <c:tickLblPos val="nextTo"/>
        <c:crossAx val="545725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Net Income / Revenue</a:t>
            </a:r>
          </a:p>
        </c:rich>
      </c:tx>
      <c:layout/>
      <c:overlay val="0"/>
    </c:title>
    <c:autoTitleDeleted val="0"/>
    <c:plotArea>
      <c:layout/>
      <c:lineChart>
        <c:grouping val="standard"/>
        <c:varyColors val="0"/>
        <c:ser>
          <c:idx val="0"/>
          <c:order val="0"/>
          <c:tx>
            <c:strRef>
              <c:f>'C08Delivery'!$Q$3</c:f>
              <c:strCache>
                <c:ptCount val="1"/>
                <c:pt idx="0">
                  <c:v>USPS</c:v>
                </c:pt>
              </c:strCache>
            </c:strRef>
          </c:tx>
          <c:marker>
            <c:symbol val="none"/>
          </c:marker>
          <c:cat>
            <c:strRef>
              <c:f>'C08Delivery'!$P$4:$P$20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'C08Delivery'!$Q$4:$Q$20</c:f>
              <c:numCache>
                <c:formatCode>General</c:formatCode>
                <c:ptCount val="17"/>
                <c:pt idx="0">
                  <c:v>-1.8145161290322582E-2</c:v>
                </c:pt>
                <c:pt idx="1">
                  <c:v>3.3027522935779818E-2</c:v>
                </c:pt>
                <c:pt idx="2">
                  <c:v>2.8268551236749116E-2</c:v>
                </c:pt>
                <c:pt idx="3">
                  <c:v>2.2298456260720415E-2</c:v>
                </c:pt>
                <c:pt idx="4">
                  <c:v>9.9833610648918467E-3</c:v>
                </c:pt>
                <c:pt idx="5">
                  <c:v>6.379585326953748E-3</c:v>
                </c:pt>
                <c:pt idx="6">
                  <c:v>-3.095975232198143E-3</c:v>
                </c:pt>
                <c:pt idx="7">
                  <c:v>-2.5796661608497719E-2</c:v>
                </c:pt>
                <c:pt idx="8">
                  <c:v>-1.0136756238003839E-2</c:v>
                </c:pt>
                <c:pt idx="9">
                  <c:v>5.6250363562329125E-2</c:v>
                </c:pt>
                <c:pt idx="10">
                  <c:v>4.4401628301148792E-2</c:v>
                </c:pt>
                <c:pt idx="11">
                  <c:v>2.0644921635020647E-2</c:v>
                </c:pt>
                <c:pt idx="12">
                  <c:v>1.2388162422573984E-2</c:v>
                </c:pt>
                <c:pt idx="13">
                  <c:v>-6.8763540078632751E-2</c:v>
                </c:pt>
                <c:pt idx="14">
                  <c:v>-3.744728553888859E-2</c:v>
                </c:pt>
                <c:pt idx="15">
                  <c:v>-5.492730210016155E-2</c:v>
                </c:pt>
                <c:pt idx="16">
                  <c:v>-0.12488814651315397</c:v>
                </c:pt>
              </c:numCache>
            </c:numRef>
          </c:val>
          <c:smooth val="0"/>
        </c:ser>
        <c:ser>
          <c:idx val="1"/>
          <c:order val="1"/>
          <c:tx>
            <c:strRef>
              <c:f>'C08Delivery'!$R$3</c:f>
              <c:strCache>
                <c:ptCount val="1"/>
                <c:pt idx="0">
                  <c:v>Deutsche Post</c:v>
                </c:pt>
              </c:strCache>
            </c:strRef>
          </c:tx>
          <c:marker>
            <c:symbol val="none"/>
          </c:marker>
          <c:cat>
            <c:strRef>
              <c:f>'C08Delivery'!$P$4:$P$20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'C08Delivery'!$R$4:$R$20</c:f>
              <c:numCache>
                <c:formatCode>General</c:formatCode>
                <c:ptCount val="17"/>
                <c:pt idx="3">
                  <c:v>5.3141805830738749E-2</c:v>
                </c:pt>
                <c:pt idx="4">
                  <c:v>6.3058149839798211E-2</c:v>
                </c:pt>
                <c:pt idx="5">
                  <c:v>4.601350444931359E-2</c:v>
                </c:pt>
                <c:pt idx="6">
                  <c:v>4.6685826097590803E-2</c:v>
                </c:pt>
                <c:pt idx="7">
                  <c:v>4.7568830701938354E-2</c:v>
                </c:pt>
                <c:pt idx="8">
                  <c:v>4.0504394344669466E-2</c:v>
                </c:pt>
                <c:pt idx="9">
                  <c:v>3.3535747307394351E-2</c:v>
                </c:pt>
                <c:pt idx="10">
                  <c:v>3.9960155670867317E-2</c:v>
                </c:pt>
                <c:pt idx="11">
                  <c:v>5.0118850069516066E-2</c:v>
                </c:pt>
                <c:pt idx="12">
                  <c:v>3.1645883227351554E-2</c:v>
                </c:pt>
                <c:pt idx="13">
                  <c:v>3.3217465328272973E-2</c:v>
                </c:pt>
                <c:pt idx="14">
                  <c:v>-3.4591854570879217E-2</c:v>
                </c:pt>
                <c:pt idx="15">
                  <c:v>1.4999675331702775E-2</c:v>
                </c:pt>
                <c:pt idx="16">
                  <c:v>5.1086808725549236E-2</c:v>
                </c:pt>
              </c:numCache>
            </c:numRef>
          </c:val>
          <c:smooth val="0"/>
        </c:ser>
        <c:ser>
          <c:idx val="2"/>
          <c:order val="2"/>
          <c:tx>
            <c:strRef>
              <c:f>'C08Delivery'!$S$3</c:f>
              <c:strCache>
                <c:ptCount val="1"/>
                <c:pt idx="0">
                  <c:v>UPS</c:v>
                </c:pt>
              </c:strCache>
            </c:strRef>
          </c:tx>
          <c:marker>
            <c:symbol val="none"/>
          </c:marker>
          <c:cat>
            <c:strRef>
              <c:f>'C08Delivery'!$P$4:$P$20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'C08Delivery'!$S$4:$S$20</c:f>
              <c:numCache>
                <c:formatCode>General</c:formatCode>
                <c:ptCount val="17"/>
                <c:pt idx="1">
                  <c:v>4.9560465668804933E-2</c:v>
                </c:pt>
                <c:pt idx="2">
                  <c:v>5.1233905579399143E-2</c:v>
                </c:pt>
                <c:pt idx="3">
                  <c:v>4.0475554368153893E-2</c:v>
                </c:pt>
                <c:pt idx="4">
                  <c:v>7.0235597869937064E-2</c:v>
                </c:pt>
                <c:pt idx="5">
                  <c:v>3.2640839863965695E-2</c:v>
                </c:pt>
                <c:pt idx="6">
                  <c:v>9.8552282422491685E-2</c:v>
                </c:pt>
                <c:pt idx="7">
                  <c:v>7.8281015466945117E-2</c:v>
                </c:pt>
                <c:pt idx="8">
                  <c:v>0.1017523663341008</c:v>
                </c:pt>
                <c:pt idx="9">
                  <c:v>8.6546214723010315E-2</c:v>
                </c:pt>
                <c:pt idx="10">
                  <c:v>9.1110382155158279E-2</c:v>
                </c:pt>
                <c:pt idx="11">
                  <c:v>9.0885606256311494E-2</c:v>
                </c:pt>
                <c:pt idx="12">
                  <c:v>8.8375712452941305E-2</c:v>
                </c:pt>
                <c:pt idx="13">
                  <c:v>7.6873541012637851E-3</c:v>
                </c:pt>
                <c:pt idx="14">
                  <c:v>5.8326535368838139E-2</c:v>
                </c:pt>
                <c:pt idx="15">
                  <c:v>4.7508665033004396E-2</c:v>
                </c:pt>
                <c:pt idx="16">
                  <c:v>7.040064587748511E-2</c:v>
                </c:pt>
              </c:numCache>
            </c:numRef>
          </c:val>
          <c:smooth val="0"/>
        </c:ser>
        <c:ser>
          <c:idx val="3"/>
          <c:order val="3"/>
          <c:tx>
            <c:strRef>
              <c:f>'C08Delivery'!$T$3</c:f>
              <c:strCache>
                <c:ptCount val="1"/>
                <c:pt idx="0">
                  <c:v>FedEx</c:v>
                </c:pt>
              </c:strCache>
            </c:strRef>
          </c:tx>
          <c:marker>
            <c:symbol val="none"/>
          </c:marker>
          <c:cat>
            <c:strRef>
              <c:f>'C08Delivery'!$P$4:$P$20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'C08Delivery'!$T$4:$T$20</c:f>
              <c:numCache>
                <c:formatCode>General</c:formatCode>
                <c:ptCount val="17"/>
                <c:pt idx="0">
                  <c:v>2.9661774581229608E-2</c:v>
                </c:pt>
                <c:pt idx="1">
                  <c:v>2.7061337769435437E-2</c:v>
                </c:pt>
                <c:pt idx="2">
                  <c:v>2.2054441862784886E-2</c:v>
                </c:pt>
                <c:pt idx="3">
                  <c:v>1.3773387240189769E-2</c:v>
                </c:pt>
                <c:pt idx="4">
                  <c:v>3.1689031689031692E-2</c:v>
                </c:pt>
                <c:pt idx="5">
                  <c:v>3.7619984498897037E-2</c:v>
                </c:pt>
                <c:pt idx="6">
                  <c:v>3.7684175932519028E-2</c:v>
                </c:pt>
                <c:pt idx="7">
                  <c:v>2.975189770237913E-2</c:v>
                </c:pt>
                <c:pt idx="8">
                  <c:v>3.4454311641675159E-2</c:v>
                </c:pt>
                <c:pt idx="9">
                  <c:v>3.6328620825491306E-2</c:v>
                </c:pt>
                <c:pt idx="10">
                  <c:v>3.3913395386483206E-2</c:v>
                </c:pt>
                <c:pt idx="11">
                  <c:v>4.9347818683377044E-2</c:v>
                </c:pt>
                <c:pt idx="12">
                  <c:v>5.5923700997089251E-2</c:v>
                </c:pt>
                <c:pt idx="13">
                  <c:v>5.7249957403305504E-2</c:v>
                </c:pt>
                <c:pt idx="14">
                  <c:v>2.9641925539483041E-2</c:v>
                </c:pt>
                <c:pt idx="15">
                  <c:v>2.7607966870439758E-3</c:v>
                </c:pt>
                <c:pt idx="16">
                  <c:v>3.4087637473369028E-2</c:v>
                </c:pt>
              </c:numCache>
            </c:numRef>
          </c:val>
          <c:smooth val="0"/>
        </c:ser>
        <c:dLbls>
          <c:showLegendKey val="0"/>
          <c:showVal val="0"/>
          <c:showCatName val="0"/>
          <c:showSerName val="0"/>
          <c:showPercent val="0"/>
          <c:showBubbleSize val="0"/>
        </c:dLbls>
        <c:marker val="1"/>
        <c:smooth val="0"/>
        <c:axId val="55207808"/>
        <c:axId val="55209344"/>
      </c:lineChart>
      <c:catAx>
        <c:axId val="55207808"/>
        <c:scaling>
          <c:orientation val="minMax"/>
        </c:scaling>
        <c:delete val="0"/>
        <c:axPos val="b"/>
        <c:majorTickMark val="out"/>
        <c:minorTickMark val="none"/>
        <c:tickLblPos val="nextTo"/>
        <c:txPr>
          <a:bodyPr/>
          <a:lstStyle/>
          <a:p>
            <a:pPr>
              <a:defRPr sz="900"/>
            </a:pPr>
            <a:endParaRPr lang="en-US"/>
          </a:p>
        </c:txPr>
        <c:crossAx val="55209344"/>
        <c:crosses val="autoZero"/>
        <c:auto val="1"/>
        <c:lblAlgn val="ctr"/>
        <c:lblOffset val="100"/>
        <c:noMultiLvlLbl val="0"/>
      </c:catAx>
      <c:valAx>
        <c:axId val="55209344"/>
        <c:scaling>
          <c:orientation val="minMax"/>
        </c:scaling>
        <c:delete val="0"/>
        <c:axPos val="l"/>
        <c:majorGridlines/>
        <c:title>
          <c:tx>
            <c:rich>
              <a:bodyPr rot="-5400000" vert="horz"/>
              <a:lstStyle/>
              <a:p>
                <a:pPr>
                  <a:defRPr/>
                </a:pPr>
                <a:r>
                  <a:rPr lang="en-US"/>
                  <a:t>Ratio</a:t>
                </a:r>
              </a:p>
            </c:rich>
          </c:tx>
          <c:layout/>
          <c:overlay val="0"/>
        </c:title>
        <c:numFmt formatCode="#,##0.00" sourceLinked="0"/>
        <c:majorTickMark val="out"/>
        <c:minorTickMark val="none"/>
        <c:tickLblPos val="nextTo"/>
        <c:crossAx val="5520780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10B51AE-26AF-453C-8BDD-FD8DD33643E5}" type="slidenum">
              <a:rPr lang="en-US" sz="1200" smtClean="0"/>
              <a:pPr/>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F338E2A-A300-48C6-94E2-49E77C3DD875}" type="slidenum">
              <a:rPr lang="en-US" sz="1200" smtClean="0"/>
              <a:pPr/>
              <a:t>17</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66E1BB9-645F-4444-8D7B-BC24A35291B5}" type="slidenum">
              <a:rPr lang="en-US" sz="1200" smtClean="0"/>
              <a:pPr/>
              <a:t>41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14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914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3581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1"/>
          <p:cNvSpPr>
            <a:spLocks noGrp="1" noChangeArrowheads="1"/>
          </p:cNvSpPr>
          <p:nvPr>
            <p:ph type="dt" sz="half" idx="10"/>
          </p:nvPr>
        </p:nvSpPr>
        <p:spPr>
          <a:ln/>
        </p:spPr>
        <p:txBody>
          <a:bodyPr/>
          <a:lstStyle>
            <a:lvl1pPr>
              <a:defRPr/>
            </a:lvl1pPr>
          </a:lstStyle>
          <a:p>
            <a:pPr>
              <a:defRPr/>
            </a:pPr>
            <a:endParaRPr lang="en-US"/>
          </a:p>
        </p:txBody>
      </p:sp>
      <p:sp>
        <p:nvSpPr>
          <p:cNvPr id="7" name="Rectangle 2052"/>
          <p:cNvSpPr>
            <a:spLocks noGrp="1" noChangeArrowheads="1"/>
          </p:cNvSpPr>
          <p:nvPr>
            <p:ph type="ftr" sz="quarter" idx="11"/>
          </p:nvPr>
        </p:nvSpPr>
        <p:spPr>
          <a:ln/>
        </p:spPr>
        <p:txBody>
          <a:bodyPr/>
          <a:lstStyle>
            <a:lvl1pPr>
              <a:defRPr/>
            </a:lvl1pPr>
          </a:lstStyle>
          <a:p>
            <a:pPr>
              <a:defRPr/>
            </a:pPr>
            <a:endParaRPr lang="en-US"/>
          </a:p>
        </p:txBody>
      </p:sp>
      <p:sp>
        <p:nvSpPr>
          <p:cNvPr id="8" name="Rectangle 2053"/>
          <p:cNvSpPr>
            <a:spLocks noGrp="1" noChangeArrowheads="1"/>
          </p:cNvSpPr>
          <p:nvPr>
            <p:ph type="sldNum" sz="quarter" idx="12"/>
          </p:nvPr>
        </p:nvSpPr>
        <p:spPr>
          <a:ln/>
        </p:spPr>
        <p:txBody>
          <a:bodyPr/>
          <a:lstStyle>
            <a:lvl1pPr>
              <a:defRPr/>
            </a:lvl1pPr>
          </a:lstStyle>
          <a:p>
            <a:pPr>
              <a:defRPr/>
            </a:pPr>
            <a:fld id="{25930A9E-D554-4598-AE18-3479F24978D3}" type="slidenum">
              <a:rPr lang="en-US"/>
              <a:pPr>
                <a:defRPr/>
              </a:pPr>
              <a:t>‹#›</a:t>
            </a:fld>
            <a:endParaRPr lang="en-US"/>
          </a:p>
        </p:txBody>
      </p:sp>
    </p:spTree>
    <p:extLst>
      <p:ext uri="{BB962C8B-B14F-4D97-AF65-F5344CB8AC3E}">
        <p14:creationId xmlns:p14="http://schemas.microsoft.com/office/powerpoint/2010/main" val="223038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81000"/>
            <a:ext cx="77724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914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914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3581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3581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1"/>
          <p:cNvSpPr>
            <a:spLocks noGrp="1" noChangeArrowheads="1"/>
          </p:cNvSpPr>
          <p:nvPr>
            <p:ph type="dt" sz="half" idx="10"/>
          </p:nvPr>
        </p:nvSpPr>
        <p:spPr>
          <a:ln/>
        </p:spPr>
        <p:txBody>
          <a:bodyPr/>
          <a:lstStyle>
            <a:lvl1pPr>
              <a:defRPr/>
            </a:lvl1pPr>
          </a:lstStyle>
          <a:p>
            <a:pPr>
              <a:defRPr/>
            </a:pPr>
            <a:endParaRPr lang="en-US"/>
          </a:p>
        </p:txBody>
      </p:sp>
      <p:sp>
        <p:nvSpPr>
          <p:cNvPr id="8" name="Rectangle 2052"/>
          <p:cNvSpPr>
            <a:spLocks noGrp="1" noChangeArrowheads="1"/>
          </p:cNvSpPr>
          <p:nvPr>
            <p:ph type="ftr" sz="quarter" idx="11"/>
          </p:nvPr>
        </p:nvSpPr>
        <p:spPr>
          <a:ln/>
        </p:spPr>
        <p:txBody>
          <a:bodyPr/>
          <a:lstStyle>
            <a:lvl1pPr>
              <a:defRPr/>
            </a:lvl1pPr>
          </a:lstStyle>
          <a:p>
            <a:pPr>
              <a:defRPr/>
            </a:pPr>
            <a:endParaRPr lang="en-US"/>
          </a:p>
        </p:txBody>
      </p:sp>
      <p:sp>
        <p:nvSpPr>
          <p:cNvPr id="9" name="Rectangle 2053"/>
          <p:cNvSpPr>
            <a:spLocks noGrp="1" noChangeArrowheads="1"/>
          </p:cNvSpPr>
          <p:nvPr>
            <p:ph type="sldNum" sz="quarter" idx="12"/>
          </p:nvPr>
        </p:nvSpPr>
        <p:spPr>
          <a:ln/>
        </p:spPr>
        <p:txBody>
          <a:bodyPr/>
          <a:lstStyle>
            <a:lvl1pPr>
              <a:defRPr/>
            </a:lvl1pPr>
          </a:lstStyle>
          <a:p>
            <a:pPr>
              <a:defRPr/>
            </a:pPr>
            <a:fld id="{A92CED37-A525-412C-8B25-6B5CCE3E63BB}" type="slidenum">
              <a:rPr lang="en-US"/>
              <a:pPr>
                <a:defRPr/>
              </a:pPr>
              <a:t>‹#›</a:t>
            </a:fld>
            <a:endParaRPr lang="en-US"/>
          </a:p>
        </p:txBody>
      </p:sp>
    </p:spTree>
    <p:extLst>
      <p:ext uri="{BB962C8B-B14F-4D97-AF65-F5344CB8AC3E}">
        <p14:creationId xmlns:p14="http://schemas.microsoft.com/office/powerpoint/2010/main" val="281321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49.xml"/><Relationship Id="rId4" Type="http://schemas.openxmlformats.org/officeDocument/2006/relationships/slide" Target="slide4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embeddings/oleObject3.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6.bin"/><Relationship Id="rId7"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9.jpeg"/><Relationship Id="rId5" Type="http://schemas.openxmlformats.org/officeDocument/2006/relationships/image" Target="../media/image25.jpeg"/><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www.writeboard.com/" TargetMode="External"/><Relationship Id="rId13" Type="http://schemas.openxmlformats.org/officeDocument/2006/relationships/hyperlink" Target="http://www.wikispaces.com/" TargetMode="External"/><Relationship Id="rId3" Type="http://schemas.openxmlformats.org/officeDocument/2006/relationships/hyperlink" Target="http://www.bubbl.us/" TargetMode="External"/><Relationship Id="rId7" Type="http://schemas.openxmlformats.org/officeDocument/2006/relationships/hyperlink" Target="http://www.twiddla.com/" TargetMode="External"/><Relationship Id="rId12" Type="http://schemas.openxmlformats.org/officeDocument/2006/relationships/hyperlink" Target="http://www.wikidot.com/" TargetMode="External"/><Relationship Id="rId2" Type="http://schemas.openxmlformats.org/officeDocument/2006/relationships/hyperlink" Target="http://www.mindmapping.com/" TargetMode="External"/><Relationship Id="rId1" Type="http://schemas.openxmlformats.org/officeDocument/2006/relationships/slideLayout" Target="../slideLayouts/slideLayout6.xml"/><Relationship Id="rId6" Type="http://schemas.openxmlformats.org/officeDocument/2006/relationships/hyperlink" Target="http://www.showdocument.com/" TargetMode="External"/><Relationship Id="rId11" Type="http://schemas.openxmlformats.org/officeDocument/2006/relationships/hyperlink" Target="http://www.microsoft.com/live" TargetMode="External"/><Relationship Id="rId5" Type="http://schemas.openxmlformats.org/officeDocument/2006/relationships/hyperlink" Target="http://www.spinscape/" TargetMode="External"/><Relationship Id="rId10" Type="http://schemas.openxmlformats.org/officeDocument/2006/relationships/hyperlink" Target="http://www.zoho.com/" TargetMode="External"/><Relationship Id="rId4" Type="http://schemas.openxmlformats.org/officeDocument/2006/relationships/hyperlink" Target="http://www.mindmeister.com/" TargetMode="External"/><Relationship Id="rId9" Type="http://schemas.openxmlformats.org/officeDocument/2006/relationships/hyperlink" Target="http://docs.google.co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gotomeeeting.com/" TargetMode="External"/><Relationship Id="rId3" Type="http://schemas.openxmlformats.org/officeDocument/2006/relationships/hyperlink" Target="http://www.wizehive.com/" TargetMode="External"/><Relationship Id="rId7" Type="http://schemas.openxmlformats.org/officeDocument/2006/relationships/hyperlink" Target="http://www.webex.com/" TargetMode="External"/><Relationship Id="rId2" Type="http://schemas.openxmlformats.org/officeDocument/2006/relationships/hyperlink" Target="http://www.wrike.com/" TargetMode="External"/><Relationship Id="rId1" Type="http://schemas.openxmlformats.org/officeDocument/2006/relationships/slideLayout" Target="../slideLayouts/slideLayout6.xml"/><Relationship Id="rId6" Type="http://schemas.openxmlformats.org/officeDocument/2006/relationships/hyperlink" Target="http://www.livemeetingplace.com/" TargetMode="External"/><Relationship Id="rId5" Type="http://schemas.openxmlformats.org/officeDocument/2006/relationships/hyperlink" Target="https://acrobat.com/welcome.html" TargetMode="External"/><Relationship Id="rId10" Type="http://schemas.openxmlformats.org/officeDocument/2006/relationships/hyperlink" Target="http://www.mikogo.com/" TargetMode="External"/><Relationship Id="rId4" Type="http://schemas.openxmlformats.org/officeDocument/2006/relationships/hyperlink" Target="http://www.basecamp.com/" TargetMode="External"/><Relationship Id="rId9" Type="http://schemas.openxmlformats.org/officeDocument/2006/relationships/hyperlink" Target="http://www.logmein.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microsoft.com/surface/" TargetMode="External"/><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hyperlink" Target="http://multi-touch-scree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youtube.com/watch?v=QKh1Rv0PlOQ"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sourceforge.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docs" TargetMode="External"/><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office.live.com/" TargetMode="Externa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9.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188536"/>
          </a:xfrm>
          <a:noFill/>
        </p:spPr>
        <p:txBody>
          <a:bodyPr>
            <a:normAutofit lnSpcReduction="10000"/>
          </a:bodyPr>
          <a:lstStyle/>
          <a:p>
            <a:pPr marL="342900" indent="-342900"/>
            <a:endParaRPr lang="en-US" dirty="0" smtClean="0"/>
          </a:p>
          <a:p>
            <a:pPr marL="342900" indent="-342900"/>
            <a:r>
              <a:rPr lang="en-US" dirty="0" smtClean="0"/>
              <a:t>Chapter 8</a:t>
            </a:r>
          </a:p>
          <a:p>
            <a:pPr marL="342900" indent="-342900"/>
            <a:r>
              <a:rPr lang="en-US" dirty="0" smtClean="0"/>
              <a:t>Teamwork</a:t>
            </a:r>
          </a:p>
          <a:p>
            <a:pPr marL="342900" indent="-342900"/>
            <a:endParaRPr lang="en-US" dirty="0"/>
          </a:p>
          <a:p>
            <a:pPr marL="342900" indent="-342900"/>
            <a:r>
              <a:rPr lang="en-US" dirty="0" smtClean="0"/>
              <a:t>Jerry Post</a:t>
            </a:r>
          </a:p>
        </p:txBody>
      </p:sp>
      <p:sp>
        <p:nvSpPr>
          <p:cNvPr id="14340" name="Text Box 4"/>
          <p:cNvSpPr txBox="1">
            <a:spLocks noChangeArrowheads="1"/>
          </p:cNvSpPr>
          <p:nvPr/>
        </p:nvSpPr>
        <p:spPr bwMode="auto">
          <a:xfrm>
            <a:off x="1066800" y="4800600"/>
            <a:ext cx="3574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a:t>
            </a:r>
            <a:r>
              <a:rPr lang="en-US" sz="1800" dirty="0" smtClean="0">
                <a:hlinkClick r:id="rId3" action="ppaction://hlinksldjump"/>
              </a:rPr>
              <a:t>SharePoint</a:t>
            </a:r>
            <a:endParaRPr lang="en-US" sz="1800" dirty="0"/>
          </a:p>
          <a:p>
            <a:r>
              <a:rPr lang="en-US" sz="1800" dirty="0">
                <a:hlinkClick r:id="rId4" action="ppaction://hlinksldjump"/>
              </a:rPr>
              <a:t>Technology Toolbox: </a:t>
            </a:r>
            <a:r>
              <a:rPr lang="en-US" sz="1800" dirty="0" err="1" smtClean="0">
                <a:hlinkClick r:id="rId4" action="ppaction://hlinksldjump"/>
              </a:rPr>
              <a:t>SharedView</a:t>
            </a:r>
            <a:endParaRPr lang="en-US" sz="1800" dirty="0"/>
          </a:p>
          <a:p>
            <a:r>
              <a:rPr lang="en-US" sz="1800" dirty="0">
                <a:hlinkClick r:id="rId5" action="ppaction://hlinksldjump"/>
              </a:rPr>
              <a:t>Cases: </a:t>
            </a:r>
            <a:r>
              <a:rPr lang="en-US" sz="1800" dirty="0" smtClean="0">
                <a:hlinkClick r:id="rId5" action="ppaction://hlinksldjump"/>
              </a:rPr>
              <a:t>Package Delivery</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11"/>
          <p:cNvSpPr>
            <a:spLocks/>
          </p:cNvSpPr>
          <p:nvPr/>
        </p:nvSpPr>
        <p:spPr bwMode="auto">
          <a:xfrm>
            <a:off x="5715000" y="1504950"/>
            <a:ext cx="3262313" cy="3259138"/>
          </a:xfrm>
          <a:custGeom>
            <a:avLst/>
            <a:gdLst>
              <a:gd name="T0" fmla="*/ 1054100 w 2055"/>
              <a:gd name="T1" fmla="*/ 106363 h 2053"/>
              <a:gd name="T2" fmla="*/ 74613 w 2055"/>
              <a:gd name="T3" fmla="*/ 681037 h 2053"/>
              <a:gd name="T4" fmla="*/ 608012 w 2055"/>
              <a:gd name="T5" fmla="*/ 2890837 h 2053"/>
              <a:gd name="T6" fmla="*/ 2894012 w 2055"/>
              <a:gd name="T7" fmla="*/ 2890837 h 2053"/>
              <a:gd name="T8" fmla="*/ 2817812 w 2055"/>
              <a:gd name="T9" fmla="*/ 1138238 h 2053"/>
              <a:gd name="T10" fmla="*/ 2400300 w 2055"/>
              <a:gd name="T11" fmla="*/ 171450 h 2053"/>
              <a:gd name="T12" fmla="*/ 1054100 w 2055"/>
              <a:gd name="T13" fmla="*/ 106363 h 2053"/>
              <a:gd name="T14" fmla="*/ 0 60000 65536"/>
              <a:gd name="T15" fmla="*/ 0 60000 65536"/>
              <a:gd name="T16" fmla="*/ 0 60000 65536"/>
              <a:gd name="T17" fmla="*/ 0 60000 65536"/>
              <a:gd name="T18" fmla="*/ 0 60000 65536"/>
              <a:gd name="T19" fmla="*/ 0 60000 65536"/>
              <a:gd name="T20" fmla="*/ 0 60000 65536"/>
              <a:gd name="T21" fmla="*/ 0 w 2055"/>
              <a:gd name="T22" fmla="*/ 0 h 2053"/>
              <a:gd name="T23" fmla="*/ 2055 w 2055"/>
              <a:gd name="T24" fmla="*/ 2053 h 2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5" h="2053">
                <a:moveTo>
                  <a:pt x="664" y="67"/>
                </a:moveTo>
                <a:cubicBezTo>
                  <a:pt x="420" y="120"/>
                  <a:pt x="94" y="137"/>
                  <a:pt x="47" y="429"/>
                </a:cubicBezTo>
                <a:cubicBezTo>
                  <a:pt x="0" y="721"/>
                  <a:pt x="87" y="1589"/>
                  <a:pt x="383" y="1821"/>
                </a:cubicBezTo>
                <a:cubicBezTo>
                  <a:pt x="679" y="2053"/>
                  <a:pt x="1591" y="2005"/>
                  <a:pt x="1823" y="1821"/>
                </a:cubicBezTo>
                <a:cubicBezTo>
                  <a:pt x="2055" y="1637"/>
                  <a:pt x="1827" y="1002"/>
                  <a:pt x="1775" y="717"/>
                </a:cubicBezTo>
                <a:cubicBezTo>
                  <a:pt x="1723" y="432"/>
                  <a:pt x="1697" y="216"/>
                  <a:pt x="1512" y="108"/>
                </a:cubicBezTo>
                <a:cubicBezTo>
                  <a:pt x="1327" y="0"/>
                  <a:pt x="908" y="14"/>
                  <a:pt x="664" y="67"/>
                </a:cubicBezTo>
                <a:close/>
              </a:path>
            </a:pathLst>
          </a:custGeom>
          <a:solidFill>
            <a:srgbClr val="FFFFCC"/>
          </a:solidFill>
          <a:ln w="12700">
            <a:solidFill>
              <a:schemeClr val="tx1"/>
            </a:solidFill>
            <a:round/>
            <a:headEnd type="none" w="sm" len="sm"/>
            <a:tailEnd type="none" w="sm" len="sm"/>
          </a:ln>
        </p:spPr>
        <p:txBody>
          <a:bodyPr/>
          <a:lstStyle/>
          <a:p>
            <a:endParaRPr lang="en-US"/>
          </a:p>
        </p:txBody>
      </p:sp>
      <p:sp>
        <p:nvSpPr>
          <p:cNvPr id="16387" name="Freeform 9"/>
          <p:cNvSpPr>
            <a:spLocks/>
          </p:cNvSpPr>
          <p:nvPr/>
        </p:nvSpPr>
        <p:spPr bwMode="auto">
          <a:xfrm>
            <a:off x="1054100" y="1001713"/>
            <a:ext cx="3113088" cy="3700462"/>
          </a:xfrm>
          <a:custGeom>
            <a:avLst/>
            <a:gdLst>
              <a:gd name="T0" fmla="*/ 2292351 w 1961"/>
              <a:gd name="T1" fmla="*/ 254000 h 2331"/>
              <a:gd name="T2" fmla="*/ 315913 w 1961"/>
              <a:gd name="T3" fmla="*/ 422275 h 2331"/>
              <a:gd name="T4" fmla="*/ 392113 w 1961"/>
              <a:gd name="T5" fmla="*/ 2784474 h 2331"/>
              <a:gd name="T6" fmla="*/ 2068513 w 1961"/>
              <a:gd name="T7" fmla="*/ 3546475 h 2331"/>
              <a:gd name="T8" fmla="*/ 3076576 w 1961"/>
              <a:gd name="T9" fmla="*/ 1862137 h 2331"/>
              <a:gd name="T10" fmla="*/ 2292351 w 1961"/>
              <a:gd name="T11" fmla="*/ 254000 h 2331"/>
              <a:gd name="T12" fmla="*/ 0 60000 65536"/>
              <a:gd name="T13" fmla="*/ 0 60000 65536"/>
              <a:gd name="T14" fmla="*/ 0 60000 65536"/>
              <a:gd name="T15" fmla="*/ 0 60000 65536"/>
              <a:gd name="T16" fmla="*/ 0 60000 65536"/>
              <a:gd name="T17" fmla="*/ 0 60000 65536"/>
              <a:gd name="T18" fmla="*/ 0 w 1961"/>
              <a:gd name="T19" fmla="*/ 0 h 2331"/>
              <a:gd name="T20" fmla="*/ 1961 w 1961"/>
              <a:gd name="T21" fmla="*/ 2331 h 2331"/>
            </a:gdLst>
            <a:ahLst/>
            <a:cxnLst>
              <a:cxn ang="T12">
                <a:pos x="T0" y="T1"/>
              </a:cxn>
              <a:cxn ang="T13">
                <a:pos x="T2" y="T3"/>
              </a:cxn>
              <a:cxn ang="T14">
                <a:pos x="T4" y="T5"/>
              </a:cxn>
              <a:cxn ang="T15">
                <a:pos x="T6" y="T7"/>
              </a:cxn>
              <a:cxn ang="T16">
                <a:pos x="T8" y="T9"/>
              </a:cxn>
              <a:cxn ang="T17">
                <a:pos x="T10" y="T11"/>
              </a:cxn>
            </a:cxnLst>
            <a:rect l="T18" t="T19" r="T20" b="T21"/>
            <a:pathLst>
              <a:path w="1961" h="2331">
                <a:moveTo>
                  <a:pt x="1444" y="160"/>
                </a:moveTo>
                <a:cubicBezTo>
                  <a:pt x="1154" y="9"/>
                  <a:pt x="398" y="0"/>
                  <a:pt x="199" y="266"/>
                </a:cubicBezTo>
                <a:cubicBezTo>
                  <a:pt x="0" y="532"/>
                  <a:pt x="63" y="1426"/>
                  <a:pt x="247" y="1754"/>
                </a:cubicBezTo>
                <a:cubicBezTo>
                  <a:pt x="431" y="2082"/>
                  <a:pt x="1021" y="2331"/>
                  <a:pt x="1303" y="2234"/>
                </a:cubicBezTo>
                <a:cubicBezTo>
                  <a:pt x="1585" y="2137"/>
                  <a:pt x="1915" y="1519"/>
                  <a:pt x="1938" y="1173"/>
                </a:cubicBezTo>
                <a:cubicBezTo>
                  <a:pt x="1961" y="827"/>
                  <a:pt x="1734" y="311"/>
                  <a:pt x="1444" y="160"/>
                </a:cubicBezTo>
                <a:close/>
              </a:path>
            </a:pathLst>
          </a:custGeom>
          <a:solidFill>
            <a:srgbClr val="FFFFCC"/>
          </a:solidFill>
          <a:ln w="12700">
            <a:solidFill>
              <a:schemeClr val="tx1"/>
            </a:solidFill>
            <a:round/>
            <a:headEnd type="none" w="sm" len="sm"/>
            <a:tailEnd type="none" w="sm" len="sm"/>
          </a:ln>
        </p:spPr>
        <p:txBody>
          <a:bodyPr/>
          <a:lstStyle/>
          <a:p>
            <a:endParaRPr lang="en-US"/>
          </a:p>
        </p:txBody>
      </p:sp>
      <p:sp>
        <p:nvSpPr>
          <p:cNvPr id="16388" name="Rectangle 4"/>
          <p:cNvSpPr>
            <a:spLocks noGrp="1" noChangeArrowheads="1"/>
          </p:cNvSpPr>
          <p:nvPr>
            <p:ph type="title"/>
          </p:nvPr>
        </p:nvSpPr>
        <p:spPr/>
        <p:txBody>
          <a:bodyPr/>
          <a:lstStyle/>
          <a:p>
            <a:r>
              <a:rPr lang="en-US" smtClean="0"/>
              <a:t>Peer-to-Peer Complications: NAT</a:t>
            </a:r>
          </a:p>
        </p:txBody>
      </p:sp>
      <p:pic>
        <p:nvPicPr>
          <p:cNvPr id="16389" name="Picture 5" descr="Computer Box (Off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9627">
            <a:off x="3351213" y="1957388"/>
            <a:ext cx="5222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MPj04096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256698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MPj040949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2109788"/>
            <a:ext cx="10668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10"/>
          <p:cNvSpPr txBox="1">
            <a:spLocks noChangeArrowheads="1"/>
          </p:cNvSpPr>
          <p:nvPr/>
        </p:nvSpPr>
        <p:spPr bwMode="auto">
          <a:xfrm>
            <a:off x="1446213" y="1347788"/>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Company 1</a:t>
            </a:r>
          </a:p>
        </p:txBody>
      </p:sp>
      <p:sp>
        <p:nvSpPr>
          <p:cNvPr id="16393" name="Text Box 12"/>
          <p:cNvSpPr txBox="1">
            <a:spLocks noChangeArrowheads="1"/>
          </p:cNvSpPr>
          <p:nvPr/>
        </p:nvSpPr>
        <p:spPr bwMode="auto">
          <a:xfrm>
            <a:off x="6615113" y="1839913"/>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Company 2</a:t>
            </a:r>
          </a:p>
        </p:txBody>
      </p:sp>
      <p:sp>
        <p:nvSpPr>
          <p:cNvPr id="16394" name="Line 13"/>
          <p:cNvSpPr>
            <a:spLocks noChangeShapeType="1"/>
          </p:cNvSpPr>
          <p:nvPr/>
        </p:nvSpPr>
        <p:spPr bwMode="auto">
          <a:xfrm>
            <a:off x="2741613" y="3405188"/>
            <a:ext cx="3200400" cy="381000"/>
          </a:xfrm>
          <a:prstGeom prst="line">
            <a:avLst/>
          </a:prstGeom>
          <a:noFill/>
          <a:ln w="12700">
            <a:solidFill>
              <a:schemeClr val="tx1"/>
            </a:solidFill>
            <a:prstDash val="dash"/>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6395" name="Text Box 14"/>
          <p:cNvSpPr txBox="1">
            <a:spLocks noChangeArrowheads="1"/>
          </p:cNvSpPr>
          <p:nvPr/>
        </p:nvSpPr>
        <p:spPr bwMode="auto">
          <a:xfrm>
            <a:off x="3732213" y="36306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NAT</a:t>
            </a:r>
          </a:p>
        </p:txBody>
      </p:sp>
      <p:sp>
        <p:nvSpPr>
          <p:cNvPr id="16396" name="Text Box 15"/>
          <p:cNvSpPr txBox="1">
            <a:spLocks noChangeArrowheads="1"/>
          </p:cNvSpPr>
          <p:nvPr/>
        </p:nvSpPr>
        <p:spPr bwMode="auto">
          <a:xfrm>
            <a:off x="5332413" y="37861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NAT</a:t>
            </a:r>
          </a:p>
        </p:txBody>
      </p:sp>
      <p:sp>
        <p:nvSpPr>
          <p:cNvPr id="16397" name="Line 16"/>
          <p:cNvSpPr>
            <a:spLocks noChangeShapeType="1"/>
          </p:cNvSpPr>
          <p:nvPr/>
        </p:nvSpPr>
        <p:spPr bwMode="auto">
          <a:xfrm flipH="1">
            <a:off x="5865813" y="3633788"/>
            <a:ext cx="228600" cy="381000"/>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8" name="Line 17"/>
          <p:cNvSpPr>
            <a:spLocks noChangeShapeType="1"/>
          </p:cNvSpPr>
          <p:nvPr/>
        </p:nvSpPr>
        <p:spPr bwMode="auto">
          <a:xfrm>
            <a:off x="5865813" y="3633788"/>
            <a:ext cx="304800" cy="381000"/>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9" name="Text Box 18"/>
          <p:cNvSpPr txBox="1">
            <a:spLocks noChangeArrowheads="1"/>
          </p:cNvSpPr>
          <p:nvPr/>
        </p:nvSpPr>
        <p:spPr bwMode="auto">
          <a:xfrm>
            <a:off x="3048000" y="1352550"/>
            <a:ext cx="1920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Communication Server (fixed IP)</a:t>
            </a:r>
          </a:p>
        </p:txBody>
      </p:sp>
      <p:sp>
        <p:nvSpPr>
          <p:cNvPr id="16400" name="Line 20"/>
          <p:cNvSpPr>
            <a:spLocks noChangeShapeType="1"/>
          </p:cNvSpPr>
          <p:nvPr/>
        </p:nvSpPr>
        <p:spPr bwMode="auto">
          <a:xfrm flipV="1">
            <a:off x="2741613" y="2414588"/>
            <a:ext cx="6096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01" name="Line 21"/>
          <p:cNvSpPr>
            <a:spLocks noChangeShapeType="1"/>
          </p:cNvSpPr>
          <p:nvPr/>
        </p:nvSpPr>
        <p:spPr bwMode="auto">
          <a:xfrm>
            <a:off x="3808413" y="2338388"/>
            <a:ext cx="2743200" cy="1295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02" name="Text Box 22"/>
          <p:cNvSpPr txBox="1">
            <a:spLocks noChangeArrowheads="1"/>
          </p:cNvSpPr>
          <p:nvPr/>
        </p:nvSpPr>
        <p:spPr bwMode="auto">
          <a:xfrm>
            <a:off x="990600" y="4887913"/>
            <a:ext cx="81534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Network Address Translation (NAT) prevents direct peer-to-peer connections.</a:t>
            </a:r>
          </a:p>
          <a:p>
            <a:pPr>
              <a:spcBef>
                <a:spcPct val="50000"/>
              </a:spcBef>
            </a:pPr>
            <a:r>
              <a:rPr lang="en-US" sz="1800"/>
              <a:t>A communication server with a fixed IP address serves as a bridge to allow users to connect to each other. Example: Microsoft Communicator.</a:t>
            </a:r>
          </a:p>
          <a:p>
            <a:pPr>
              <a:spcBef>
                <a:spcPct val="50000"/>
              </a:spcBef>
            </a:pPr>
            <a:r>
              <a:rPr lang="en-US" sz="1800"/>
              <a:t>Third-party companies like Skype, WebEx, and Microsoft run servers for a fee if your company lacks the expertise.</a:t>
            </a:r>
          </a:p>
        </p:txBody>
      </p:sp>
    </p:spTree>
    <p:extLst>
      <p:ext uri="{BB962C8B-B14F-4D97-AF65-F5344CB8AC3E}">
        <p14:creationId xmlns:p14="http://schemas.microsoft.com/office/powerpoint/2010/main" val="393605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229" y="1676400"/>
            <a:ext cx="4143375" cy="309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4"/>
          <p:cNvSpPr>
            <a:spLocks noGrp="1" noChangeArrowheads="1"/>
          </p:cNvSpPr>
          <p:nvPr>
            <p:ph type="title"/>
          </p:nvPr>
        </p:nvSpPr>
        <p:spPr/>
        <p:txBody>
          <a:bodyPr/>
          <a:lstStyle/>
          <a:p>
            <a:r>
              <a:rPr lang="en-US" smtClean="0"/>
              <a:t>Collaboration Document</a:t>
            </a:r>
          </a:p>
        </p:txBody>
      </p:sp>
      <p:pic>
        <p:nvPicPr>
          <p:cNvPr id="17412" name="Picture 5" descr="v2jphym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1752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mogjehaq[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495800"/>
            <a:ext cx="21336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j02021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4724400"/>
            <a:ext cx="1208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Line 9"/>
          <p:cNvSpPr>
            <a:spLocks noChangeShapeType="1"/>
          </p:cNvSpPr>
          <p:nvPr/>
        </p:nvSpPr>
        <p:spPr bwMode="auto">
          <a:xfrm flipV="1">
            <a:off x="3657600" y="3810000"/>
            <a:ext cx="1371600" cy="1752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416" name="Line 10"/>
          <p:cNvSpPr>
            <a:spLocks noChangeShapeType="1"/>
          </p:cNvSpPr>
          <p:nvPr/>
        </p:nvSpPr>
        <p:spPr bwMode="auto">
          <a:xfrm>
            <a:off x="2667000" y="2438400"/>
            <a:ext cx="1295400" cy="762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417" name="Line 11"/>
          <p:cNvSpPr>
            <a:spLocks noChangeShapeType="1"/>
          </p:cNvSpPr>
          <p:nvPr/>
        </p:nvSpPr>
        <p:spPr bwMode="auto">
          <a:xfrm flipH="1" flipV="1">
            <a:off x="6781800" y="3962400"/>
            <a:ext cx="609600" cy="1524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10614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normAutofit/>
          </a:bodyPr>
          <a:lstStyle/>
          <a:p>
            <a:r>
              <a:rPr lang="en-US" smtClean="0"/>
              <a:t>Version Control</a:t>
            </a:r>
          </a:p>
        </p:txBody>
      </p:sp>
      <p:graphicFrame>
        <p:nvGraphicFramePr>
          <p:cNvPr id="2050" name="Object 4"/>
          <p:cNvGraphicFramePr>
            <a:graphicFrameLocks noGrp="1" noChangeAspect="1"/>
          </p:cNvGraphicFramePr>
          <p:nvPr>
            <p:ph sz="quarter" idx="4294967295"/>
            <p:extLst>
              <p:ext uri="{D42A27DB-BD31-4B8C-83A1-F6EECF244321}">
                <p14:modId xmlns:p14="http://schemas.microsoft.com/office/powerpoint/2010/main" val="1731187928"/>
              </p:ext>
            </p:extLst>
          </p:nvPr>
        </p:nvGraphicFramePr>
        <p:xfrm>
          <a:off x="1574800" y="1321027"/>
          <a:ext cx="2433638" cy="1189037"/>
        </p:xfrm>
        <a:graphic>
          <a:graphicData uri="http://schemas.openxmlformats.org/presentationml/2006/ole">
            <mc:AlternateContent xmlns:mc="http://schemas.openxmlformats.org/markup-compatibility/2006">
              <mc:Choice xmlns:v="urn:schemas-microsoft-com:vml" Requires="v">
                <p:oleObj spid="_x0000_s2122" name="Worksheet" r:id="rId3" imgW="1676400" imgH="819273" progId="Excel.Sheet.8">
                  <p:embed/>
                </p:oleObj>
              </mc:Choice>
              <mc:Fallback>
                <p:oleObj name="Worksheet" r:id="rId3" imgW="1676400" imgH="81927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1321027"/>
                        <a:ext cx="2433638" cy="1189037"/>
                      </a:xfrm>
                      <a:prstGeom prst="rect">
                        <a:avLst/>
                      </a:prstGeom>
                      <a:noFill/>
                      <a:ln w="12700" cap="flat" cmpd="sng">
                        <a:solidFill>
                          <a:schemeClr val="tx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Grp="1" noChangeAspect="1"/>
          </p:cNvGraphicFramePr>
          <p:nvPr>
            <p:ph sz="quarter" idx="4294967295"/>
            <p:extLst>
              <p:ext uri="{D42A27DB-BD31-4B8C-83A1-F6EECF244321}">
                <p14:modId xmlns:p14="http://schemas.microsoft.com/office/powerpoint/2010/main" val="797725331"/>
              </p:ext>
            </p:extLst>
          </p:nvPr>
        </p:nvGraphicFramePr>
        <p:xfrm>
          <a:off x="1574800" y="2627539"/>
          <a:ext cx="2419350" cy="1189038"/>
        </p:xfrm>
        <a:graphic>
          <a:graphicData uri="http://schemas.openxmlformats.org/presentationml/2006/ole">
            <mc:AlternateContent xmlns:mc="http://schemas.openxmlformats.org/markup-compatibility/2006">
              <mc:Choice xmlns:v="urn:schemas-microsoft-com:vml" Requires="v">
                <p:oleObj spid="_x0000_s2123" name="Worksheet" r:id="rId5" imgW="1666736" imgH="819273" progId="Excel.Sheet.8">
                  <p:embed/>
                </p:oleObj>
              </mc:Choice>
              <mc:Fallback>
                <p:oleObj name="Worksheet" r:id="rId5" imgW="1666736" imgH="81927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800" y="2627539"/>
                        <a:ext cx="2419350" cy="1189038"/>
                      </a:xfrm>
                      <a:prstGeom prst="rect">
                        <a:avLst/>
                      </a:prstGeom>
                      <a:noFill/>
                      <a:ln w="12700" cap="flat" cmpd="sng">
                        <a:solidFill>
                          <a:schemeClr val="tx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4"/>
          <p:cNvGraphicFramePr>
            <a:graphicFrameLocks noGrp="1" noChangeAspect="1"/>
          </p:cNvGraphicFramePr>
          <p:nvPr>
            <p:ph sz="quarter" idx="4294967295"/>
            <p:extLst>
              <p:ext uri="{D42A27DB-BD31-4B8C-83A1-F6EECF244321}">
                <p14:modId xmlns:p14="http://schemas.microsoft.com/office/powerpoint/2010/main" val="704806218"/>
              </p:ext>
            </p:extLst>
          </p:nvPr>
        </p:nvGraphicFramePr>
        <p:xfrm>
          <a:off x="1574800" y="3921352"/>
          <a:ext cx="2433638" cy="1189037"/>
        </p:xfrm>
        <a:graphic>
          <a:graphicData uri="http://schemas.openxmlformats.org/presentationml/2006/ole">
            <mc:AlternateContent xmlns:mc="http://schemas.openxmlformats.org/markup-compatibility/2006">
              <mc:Choice xmlns:v="urn:schemas-microsoft-com:vml" Requires="v">
                <p:oleObj spid="_x0000_s2124" name="Worksheet" r:id="rId7" imgW="1676400" imgH="819273" progId="Excel.Sheet.8">
                  <p:embed/>
                </p:oleObj>
              </mc:Choice>
              <mc:Fallback>
                <p:oleObj name="Worksheet" r:id="rId7" imgW="1676400" imgH="819273"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800" y="3921352"/>
                        <a:ext cx="2433638" cy="1189037"/>
                      </a:xfrm>
                      <a:prstGeom prst="rect">
                        <a:avLst/>
                      </a:prstGeom>
                      <a:noFill/>
                      <a:ln w="12700" cap="flat" cmpd="sng">
                        <a:solidFill>
                          <a:schemeClr val="tx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6"/>
          <p:cNvGraphicFramePr>
            <a:graphicFrameLocks noGrp="1" noChangeAspect="1"/>
          </p:cNvGraphicFramePr>
          <p:nvPr>
            <p:ph sz="quarter" idx="4294967295"/>
            <p:extLst>
              <p:ext uri="{D42A27DB-BD31-4B8C-83A1-F6EECF244321}">
                <p14:modId xmlns:p14="http://schemas.microsoft.com/office/powerpoint/2010/main" val="4214671590"/>
              </p:ext>
            </p:extLst>
          </p:nvPr>
        </p:nvGraphicFramePr>
        <p:xfrm>
          <a:off x="1574800" y="5240564"/>
          <a:ext cx="2433638" cy="1189038"/>
        </p:xfrm>
        <a:graphic>
          <a:graphicData uri="http://schemas.openxmlformats.org/presentationml/2006/ole">
            <mc:AlternateContent xmlns:mc="http://schemas.openxmlformats.org/markup-compatibility/2006">
              <mc:Choice xmlns:v="urn:schemas-microsoft-com:vml" Requires="v">
                <p:oleObj spid="_x0000_s2125" name="Worksheet" r:id="rId9" imgW="1676400" imgH="819273" progId="Excel.Sheet.8">
                  <p:embed/>
                </p:oleObj>
              </mc:Choice>
              <mc:Fallback>
                <p:oleObj name="Worksheet" r:id="rId9" imgW="1676400" imgH="819273"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4800" y="5240564"/>
                        <a:ext cx="2433638" cy="1189038"/>
                      </a:xfrm>
                      <a:prstGeom prst="rect">
                        <a:avLst/>
                      </a:prstGeom>
                      <a:noFill/>
                      <a:ln w="12700" cap="flat" cmpd="sng">
                        <a:solidFill>
                          <a:schemeClr val="tx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10"/>
          <p:cNvSpPr txBox="1">
            <a:spLocks noChangeArrowheads="1"/>
          </p:cNvSpPr>
          <p:nvPr/>
        </p:nvSpPr>
        <p:spPr bwMode="auto">
          <a:xfrm>
            <a:off x="4419600" y="1568450"/>
            <a:ext cx="387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Monday, initial version, Bob Jackson</a:t>
            </a:r>
          </a:p>
        </p:txBody>
      </p:sp>
      <p:sp>
        <p:nvSpPr>
          <p:cNvPr id="2056" name="Text Box 11"/>
          <p:cNvSpPr txBox="1">
            <a:spLocks noChangeArrowheads="1"/>
          </p:cNvSpPr>
          <p:nvPr/>
        </p:nvSpPr>
        <p:spPr bwMode="auto">
          <a:xfrm>
            <a:off x="4419600" y="2940050"/>
            <a:ext cx="459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Tuesday, new East forecast from marketing</a:t>
            </a:r>
          </a:p>
        </p:txBody>
      </p:sp>
      <p:sp>
        <p:nvSpPr>
          <p:cNvPr id="2057" name="Text Box 12"/>
          <p:cNvSpPr txBox="1">
            <a:spLocks noChangeArrowheads="1"/>
          </p:cNvSpPr>
          <p:nvPr/>
        </p:nvSpPr>
        <p:spPr bwMode="auto">
          <a:xfrm>
            <a:off x="4419600" y="415925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Thursday, marketing implements a new forecasting formula</a:t>
            </a:r>
          </a:p>
        </p:txBody>
      </p:sp>
      <p:sp>
        <p:nvSpPr>
          <p:cNvPr id="2058" name="Text Box 18"/>
          <p:cNvSpPr txBox="1">
            <a:spLocks noChangeArrowheads="1"/>
          </p:cNvSpPr>
          <p:nvPr/>
        </p:nvSpPr>
        <p:spPr bwMode="auto">
          <a:xfrm>
            <a:off x="4419600" y="537845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Monday, CEO throws out marketing formula, reverts to old and modifies West</a:t>
            </a:r>
          </a:p>
        </p:txBody>
      </p:sp>
      <p:sp>
        <p:nvSpPr>
          <p:cNvPr id="2059" name="Freeform 19"/>
          <p:cNvSpPr>
            <a:spLocks/>
          </p:cNvSpPr>
          <p:nvPr/>
        </p:nvSpPr>
        <p:spPr bwMode="auto">
          <a:xfrm>
            <a:off x="540657" y="2863850"/>
            <a:ext cx="1003300" cy="2514600"/>
          </a:xfrm>
          <a:custGeom>
            <a:avLst/>
            <a:gdLst>
              <a:gd name="T0" fmla="*/ 1003300 w 632"/>
              <a:gd name="T1" fmla="*/ 0 h 1584"/>
              <a:gd name="T2" fmla="*/ 12700 w 632"/>
              <a:gd name="T3" fmla="*/ 1676400 h 1584"/>
              <a:gd name="T4" fmla="*/ 927100 w 632"/>
              <a:gd name="T5" fmla="*/ 2514600 h 1584"/>
              <a:gd name="T6" fmla="*/ 0 60000 65536"/>
              <a:gd name="T7" fmla="*/ 0 60000 65536"/>
              <a:gd name="T8" fmla="*/ 0 60000 65536"/>
              <a:gd name="T9" fmla="*/ 0 w 632"/>
              <a:gd name="T10" fmla="*/ 0 h 1584"/>
              <a:gd name="T11" fmla="*/ 632 w 632"/>
              <a:gd name="T12" fmla="*/ 1584 h 1584"/>
            </a:gdLst>
            <a:ahLst/>
            <a:cxnLst>
              <a:cxn ang="T6">
                <a:pos x="T0" y="T1"/>
              </a:cxn>
              <a:cxn ang="T7">
                <a:pos x="T2" y="T3"/>
              </a:cxn>
              <a:cxn ang="T8">
                <a:pos x="T4" y="T5"/>
              </a:cxn>
            </a:cxnLst>
            <a:rect l="T9" t="T10" r="T11" b="T12"/>
            <a:pathLst>
              <a:path w="632" h="1584">
                <a:moveTo>
                  <a:pt x="632" y="0"/>
                </a:moveTo>
                <a:cubicBezTo>
                  <a:pt x="324" y="396"/>
                  <a:pt x="16" y="792"/>
                  <a:pt x="8" y="1056"/>
                </a:cubicBezTo>
                <a:cubicBezTo>
                  <a:pt x="0" y="1320"/>
                  <a:pt x="292" y="1452"/>
                  <a:pt x="584" y="1584"/>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 name="Straight Connector 2"/>
          <p:cNvCxnSpPr/>
          <p:nvPr/>
        </p:nvCxnSpPr>
        <p:spPr>
          <a:xfrm>
            <a:off x="1042307" y="4121150"/>
            <a:ext cx="3377293" cy="83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143000" y="3962400"/>
            <a:ext cx="327660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813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Wikis and Web-based Applications</a:t>
            </a:r>
          </a:p>
        </p:txBody>
      </p:sp>
      <p:pic>
        <p:nvPicPr>
          <p:cNvPr id="18436" name="Picture 30" descr="MPj040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948237"/>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1" descr="j0284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66837"/>
            <a:ext cx="19812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7" descr="MPj040968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946" y="440213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59"/>
          <p:cNvSpPr txBox="1">
            <a:spLocks noChangeArrowheads="1"/>
          </p:cNvSpPr>
          <p:nvPr/>
        </p:nvSpPr>
        <p:spPr bwMode="auto">
          <a:xfrm>
            <a:off x="3429000" y="2890837"/>
            <a:ext cx="2230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In-house Wiki</a:t>
            </a:r>
          </a:p>
          <a:p>
            <a:r>
              <a:rPr lang="en-US" sz="2000"/>
              <a:t>(Job Descriptions)</a:t>
            </a:r>
          </a:p>
        </p:txBody>
      </p:sp>
      <p:sp>
        <p:nvSpPr>
          <p:cNvPr id="18441" name="Text Box 60"/>
          <p:cNvSpPr txBox="1">
            <a:spLocks noChangeArrowheads="1"/>
          </p:cNvSpPr>
          <p:nvPr/>
        </p:nvSpPr>
        <p:spPr bwMode="auto">
          <a:xfrm>
            <a:off x="5943600" y="1443037"/>
            <a:ext cx="2895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Web-based applications</a:t>
            </a:r>
          </a:p>
          <a:p>
            <a:r>
              <a:rPr lang="en-US" sz="2000"/>
              <a:t>Documents and Spreadsheets</a:t>
            </a:r>
          </a:p>
        </p:txBody>
      </p:sp>
      <p:pic>
        <p:nvPicPr>
          <p:cNvPr id="18442" name="Picture 61" descr="j02160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3119437"/>
            <a:ext cx="106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Freeform 63"/>
          <p:cNvSpPr>
            <a:spLocks/>
          </p:cNvSpPr>
          <p:nvPr/>
        </p:nvSpPr>
        <p:spPr bwMode="auto">
          <a:xfrm>
            <a:off x="3048000" y="2363787"/>
            <a:ext cx="1371600" cy="230188"/>
          </a:xfrm>
          <a:custGeom>
            <a:avLst/>
            <a:gdLst>
              <a:gd name="T0" fmla="*/ 1371600 w 864"/>
              <a:gd name="T1" fmla="*/ 69850 h 145"/>
              <a:gd name="T2" fmla="*/ 914400 w 864"/>
              <a:gd name="T3" fmla="*/ 222250 h 145"/>
              <a:gd name="T4" fmla="*/ 720725 w 864"/>
              <a:gd name="T5" fmla="*/ 25400 h 145"/>
              <a:gd name="T6" fmla="*/ 0 w 864"/>
              <a:gd name="T7" fmla="*/ 69850 h 145"/>
              <a:gd name="T8" fmla="*/ 0 60000 65536"/>
              <a:gd name="T9" fmla="*/ 0 60000 65536"/>
              <a:gd name="T10" fmla="*/ 0 60000 65536"/>
              <a:gd name="T11" fmla="*/ 0 60000 65536"/>
              <a:gd name="T12" fmla="*/ 0 w 864"/>
              <a:gd name="T13" fmla="*/ 0 h 145"/>
              <a:gd name="T14" fmla="*/ 864 w 864"/>
              <a:gd name="T15" fmla="*/ 145 h 145"/>
            </a:gdLst>
            <a:ahLst/>
            <a:cxnLst>
              <a:cxn ang="T8">
                <a:pos x="T0" y="T1"/>
              </a:cxn>
              <a:cxn ang="T9">
                <a:pos x="T2" y="T3"/>
              </a:cxn>
              <a:cxn ang="T10">
                <a:pos x="T4" y="T5"/>
              </a:cxn>
              <a:cxn ang="T11">
                <a:pos x="T6" y="T7"/>
              </a:cxn>
            </a:cxnLst>
            <a:rect l="T12" t="T13" r="T14" b="T15"/>
            <a:pathLst>
              <a:path w="864" h="145">
                <a:moveTo>
                  <a:pt x="864" y="44"/>
                </a:moveTo>
                <a:cubicBezTo>
                  <a:pt x="756" y="104"/>
                  <a:pt x="644" y="145"/>
                  <a:pt x="576" y="140"/>
                </a:cubicBezTo>
                <a:cubicBezTo>
                  <a:pt x="508" y="135"/>
                  <a:pt x="550" y="32"/>
                  <a:pt x="454" y="16"/>
                </a:cubicBezTo>
                <a:cubicBezTo>
                  <a:pt x="358" y="0"/>
                  <a:pt x="95" y="38"/>
                  <a:pt x="0" y="44"/>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 name="Freeform 64"/>
          <p:cNvSpPr>
            <a:spLocks/>
          </p:cNvSpPr>
          <p:nvPr/>
        </p:nvSpPr>
        <p:spPr bwMode="auto">
          <a:xfrm>
            <a:off x="2286000" y="2433637"/>
            <a:ext cx="2209800" cy="1968500"/>
          </a:xfrm>
          <a:custGeom>
            <a:avLst/>
            <a:gdLst>
              <a:gd name="T0" fmla="*/ 0 w 1392"/>
              <a:gd name="T1" fmla="*/ 1905000 h 1240"/>
              <a:gd name="T2" fmla="*/ 457200 w 1392"/>
              <a:gd name="T3" fmla="*/ 1905000 h 1240"/>
              <a:gd name="T4" fmla="*/ 457200 w 1392"/>
              <a:gd name="T5" fmla="*/ 1524000 h 1240"/>
              <a:gd name="T6" fmla="*/ 1066800 w 1392"/>
              <a:gd name="T7" fmla="*/ 1295400 h 1240"/>
              <a:gd name="T8" fmla="*/ 1143000 w 1392"/>
              <a:gd name="T9" fmla="*/ 304800 h 1240"/>
              <a:gd name="T10" fmla="*/ 2209800 w 1392"/>
              <a:gd name="T11" fmla="*/ 0 h 1240"/>
              <a:gd name="T12" fmla="*/ 0 60000 65536"/>
              <a:gd name="T13" fmla="*/ 0 60000 65536"/>
              <a:gd name="T14" fmla="*/ 0 60000 65536"/>
              <a:gd name="T15" fmla="*/ 0 60000 65536"/>
              <a:gd name="T16" fmla="*/ 0 60000 65536"/>
              <a:gd name="T17" fmla="*/ 0 60000 65536"/>
              <a:gd name="T18" fmla="*/ 0 w 1392"/>
              <a:gd name="T19" fmla="*/ 0 h 1240"/>
              <a:gd name="T20" fmla="*/ 1392 w 1392"/>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1392" h="1240">
                <a:moveTo>
                  <a:pt x="0" y="1200"/>
                </a:moveTo>
                <a:cubicBezTo>
                  <a:pt x="120" y="1220"/>
                  <a:pt x="240" y="1240"/>
                  <a:pt x="288" y="1200"/>
                </a:cubicBezTo>
                <a:cubicBezTo>
                  <a:pt x="336" y="1160"/>
                  <a:pt x="224" y="1024"/>
                  <a:pt x="288" y="960"/>
                </a:cubicBezTo>
                <a:cubicBezTo>
                  <a:pt x="352" y="896"/>
                  <a:pt x="600" y="944"/>
                  <a:pt x="672" y="816"/>
                </a:cubicBezTo>
                <a:cubicBezTo>
                  <a:pt x="744" y="688"/>
                  <a:pt x="600" y="328"/>
                  <a:pt x="720" y="192"/>
                </a:cubicBezTo>
                <a:cubicBezTo>
                  <a:pt x="840" y="56"/>
                  <a:pt x="1116" y="28"/>
                  <a:pt x="1392"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5" name="Freeform 65"/>
          <p:cNvSpPr>
            <a:spLocks/>
          </p:cNvSpPr>
          <p:nvPr/>
        </p:nvSpPr>
        <p:spPr bwMode="auto">
          <a:xfrm>
            <a:off x="5715000" y="3805237"/>
            <a:ext cx="1219200" cy="2209800"/>
          </a:xfrm>
          <a:custGeom>
            <a:avLst/>
            <a:gdLst>
              <a:gd name="T0" fmla="*/ 0 w 768"/>
              <a:gd name="T1" fmla="*/ 2209800 h 1392"/>
              <a:gd name="T2" fmla="*/ 685800 w 768"/>
              <a:gd name="T3" fmla="*/ 1828800 h 1392"/>
              <a:gd name="T4" fmla="*/ 228600 w 768"/>
              <a:gd name="T5" fmla="*/ 1219200 h 1392"/>
              <a:gd name="T6" fmla="*/ 1219200 w 768"/>
              <a:gd name="T7" fmla="*/ 0 h 1392"/>
              <a:gd name="T8" fmla="*/ 0 60000 65536"/>
              <a:gd name="T9" fmla="*/ 0 60000 65536"/>
              <a:gd name="T10" fmla="*/ 0 60000 65536"/>
              <a:gd name="T11" fmla="*/ 0 60000 65536"/>
              <a:gd name="T12" fmla="*/ 0 w 768"/>
              <a:gd name="T13" fmla="*/ 0 h 1392"/>
              <a:gd name="T14" fmla="*/ 768 w 768"/>
              <a:gd name="T15" fmla="*/ 1392 h 1392"/>
            </a:gdLst>
            <a:ahLst/>
            <a:cxnLst>
              <a:cxn ang="T8">
                <a:pos x="T0" y="T1"/>
              </a:cxn>
              <a:cxn ang="T9">
                <a:pos x="T2" y="T3"/>
              </a:cxn>
              <a:cxn ang="T10">
                <a:pos x="T4" y="T5"/>
              </a:cxn>
              <a:cxn ang="T11">
                <a:pos x="T6" y="T7"/>
              </a:cxn>
            </a:cxnLst>
            <a:rect l="T12" t="T13" r="T14" b="T15"/>
            <a:pathLst>
              <a:path w="768" h="1392">
                <a:moveTo>
                  <a:pt x="0" y="1392"/>
                </a:moveTo>
                <a:cubicBezTo>
                  <a:pt x="204" y="1324"/>
                  <a:pt x="408" y="1256"/>
                  <a:pt x="432" y="1152"/>
                </a:cubicBezTo>
                <a:cubicBezTo>
                  <a:pt x="456" y="1048"/>
                  <a:pt x="88" y="960"/>
                  <a:pt x="144" y="768"/>
                </a:cubicBezTo>
                <a:cubicBezTo>
                  <a:pt x="200" y="576"/>
                  <a:pt x="484" y="288"/>
                  <a:pt x="768"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66"/>
          <p:cNvSpPr>
            <a:spLocks/>
          </p:cNvSpPr>
          <p:nvPr/>
        </p:nvSpPr>
        <p:spPr bwMode="auto">
          <a:xfrm>
            <a:off x="6438900" y="3805237"/>
            <a:ext cx="647700" cy="2209800"/>
          </a:xfrm>
          <a:custGeom>
            <a:avLst/>
            <a:gdLst>
              <a:gd name="T0" fmla="*/ 647700 w 408"/>
              <a:gd name="T1" fmla="*/ 2209800 h 1392"/>
              <a:gd name="T2" fmla="*/ 190500 w 408"/>
              <a:gd name="T3" fmla="*/ 2057400 h 1392"/>
              <a:gd name="T4" fmla="*/ 419100 w 408"/>
              <a:gd name="T5" fmla="*/ 1600200 h 1392"/>
              <a:gd name="T6" fmla="*/ 38100 w 408"/>
              <a:gd name="T7" fmla="*/ 1219200 h 1392"/>
              <a:gd name="T8" fmla="*/ 647700 w 408"/>
              <a:gd name="T9" fmla="*/ 0 h 1392"/>
              <a:gd name="T10" fmla="*/ 0 60000 65536"/>
              <a:gd name="T11" fmla="*/ 0 60000 65536"/>
              <a:gd name="T12" fmla="*/ 0 60000 65536"/>
              <a:gd name="T13" fmla="*/ 0 60000 65536"/>
              <a:gd name="T14" fmla="*/ 0 60000 65536"/>
              <a:gd name="T15" fmla="*/ 0 w 408"/>
              <a:gd name="T16" fmla="*/ 0 h 1392"/>
              <a:gd name="T17" fmla="*/ 408 w 408"/>
              <a:gd name="T18" fmla="*/ 1392 h 1392"/>
            </a:gdLst>
            <a:ahLst/>
            <a:cxnLst>
              <a:cxn ang="T10">
                <a:pos x="T0" y="T1"/>
              </a:cxn>
              <a:cxn ang="T11">
                <a:pos x="T2" y="T3"/>
              </a:cxn>
              <a:cxn ang="T12">
                <a:pos x="T4" y="T5"/>
              </a:cxn>
              <a:cxn ang="T13">
                <a:pos x="T6" y="T7"/>
              </a:cxn>
              <a:cxn ang="T14">
                <a:pos x="T8" y="T9"/>
              </a:cxn>
            </a:cxnLst>
            <a:rect l="T15" t="T16" r="T17" b="T18"/>
            <a:pathLst>
              <a:path w="408" h="1392">
                <a:moveTo>
                  <a:pt x="408" y="1392"/>
                </a:moveTo>
                <a:cubicBezTo>
                  <a:pt x="276" y="1376"/>
                  <a:pt x="144" y="1360"/>
                  <a:pt x="120" y="1296"/>
                </a:cubicBezTo>
                <a:cubicBezTo>
                  <a:pt x="96" y="1232"/>
                  <a:pt x="280" y="1096"/>
                  <a:pt x="264" y="1008"/>
                </a:cubicBezTo>
                <a:cubicBezTo>
                  <a:pt x="248" y="920"/>
                  <a:pt x="0" y="936"/>
                  <a:pt x="24" y="768"/>
                </a:cubicBezTo>
                <a:cubicBezTo>
                  <a:pt x="48" y="600"/>
                  <a:pt x="228" y="300"/>
                  <a:pt x="408"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7" name="Freeform 67"/>
          <p:cNvSpPr>
            <a:spLocks/>
          </p:cNvSpPr>
          <p:nvPr/>
        </p:nvSpPr>
        <p:spPr bwMode="auto">
          <a:xfrm>
            <a:off x="5029200" y="2586037"/>
            <a:ext cx="1092200" cy="3429000"/>
          </a:xfrm>
          <a:custGeom>
            <a:avLst/>
            <a:gdLst>
              <a:gd name="T0" fmla="*/ 685800 w 688"/>
              <a:gd name="T1" fmla="*/ 3429000 h 2160"/>
              <a:gd name="T2" fmla="*/ 1066800 w 688"/>
              <a:gd name="T3" fmla="*/ 2895599 h 2160"/>
              <a:gd name="T4" fmla="*/ 533400 w 688"/>
              <a:gd name="T5" fmla="*/ 2133600 h 2160"/>
              <a:gd name="T6" fmla="*/ 990600 w 688"/>
              <a:gd name="T7" fmla="*/ 1447800 h 2160"/>
              <a:gd name="T8" fmla="*/ 0 w 688"/>
              <a:gd name="T9" fmla="*/ 0 h 2160"/>
              <a:gd name="T10" fmla="*/ 0 60000 65536"/>
              <a:gd name="T11" fmla="*/ 0 60000 65536"/>
              <a:gd name="T12" fmla="*/ 0 60000 65536"/>
              <a:gd name="T13" fmla="*/ 0 60000 65536"/>
              <a:gd name="T14" fmla="*/ 0 60000 65536"/>
              <a:gd name="T15" fmla="*/ 0 w 688"/>
              <a:gd name="T16" fmla="*/ 0 h 2160"/>
              <a:gd name="T17" fmla="*/ 688 w 688"/>
              <a:gd name="T18" fmla="*/ 2160 h 2160"/>
            </a:gdLst>
            <a:ahLst/>
            <a:cxnLst>
              <a:cxn ang="T10">
                <a:pos x="T0" y="T1"/>
              </a:cxn>
              <a:cxn ang="T11">
                <a:pos x="T2" y="T3"/>
              </a:cxn>
              <a:cxn ang="T12">
                <a:pos x="T4" y="T5"/>
              </a:cxn>
              <a:cxn ang="T13">
                <a:pos x="T6" y="T7"/>
              </a:cxn>
              <a:cxn ang="T14">
                <a:pos x="T8" y="T9"/>
              </a:cxn>
            </a:cxnLst>
            <a:rect l="T15" t="T16" r="T17" b="T18"/>
            <a:pathLst>
              <a:path w="688" h="2160">
                <a:moveTo>
                  <a:pt x="432" y="2160"/>
                </a:moveTo>
                <a:cubicBezTo>
                  <a:pt x="560" y="2060"/>
                  <a:pt x="688" y="1960"/>
                  <a:pt x="672" y="1824"/>
                </a:cubicBezTo>
                <a:cubicBezTo>
                  <a:pt x="656" y="1688"/>
                  <a:pt x="344" y="1496"/>
                  <a:pt x="336" y="1344"/>
                </a:cubicBezTo>
                <a:cubicBezTo>
                  <a:pt x="328" y="1192"/>
                  <a:pt x="680" y="1136"/>
                  <a:pt x="624" y="912"/>
                </a:cubicBezTo>
                <a:cubicBezTo>
                  <a:pt x="568" y="688"/>
                  <a:pt x="284" y="344"/>
                  <a:pt x="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8" name="Text Box 68"/>
          <p:cNvSpPr txBox="1">
            <a:spLocks noChangeArrowheads="1"/>
          </p:cNvSpPr>
          <p:nvPr/>
        </p:nvSpPr>
        <p:spPr bwMode="auto">
          <a:xfrm>
            <a:off x="990600" y="5481637"/>
            <a:ext cx="3368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solidFill>
                  <a:schemeClr val="hlink"/>
                </a:solidFill>
              </a:rPr>
              <a:t>Data and documents are shared on a Web server.</a:t>
            </a:r>
          </a:p>
        </p:txBody>
      </p:sp>
      <p:grpSp>
        <p:nvGrpSpPr>
          <p:cNvPr id="65" name="Group 64"/>
          <p:cNvGrpSpPr/>
          <p:nvPr/>
        </p:nvGrpSpPr>
        <p:grpSpPr>
          <a:xfrm>
            <a:off x="4495800" y="1970387"/>
            <a:ext cx="833300" cy="620413"/>
            <a:chOff x="939760" y="666908"/>
            <a:chExt cx="5623170" cy="4186592"/>
          </a:xfrm>
        </p:grpSpPr>
        <p:sp>
          <p:nvSpPr>
            <p:cNvPr id="66" name="Freeform 65"/>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Freeform 68"/>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0" name="Group 69"/>
            <p:cNvGrpSpPr/>
            <p:nvPr/>
          </p:nvGrpSpPr>
          <p:grpSpPr>
            <a:xfrm>
              <a:off x="1012296" y="810492"/>
              <a:ext cx="468535" cy="3181508"/>
              <a:chOff x="3264635" y="937071"/>
              <a:chExt cx="468535" cy="3181508"/>
            </a:xfrm>
          </p:grpSpPr>
          <p:sp>
            <p:nvSpPr>
              <p:cNvPr id="156" name="Freeform 15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Freeform 15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a:off x="1710061" y="810492"/>
              <a:ext cx="468535" cy="3181508"/>
              <a:chOff x="3264635" y="937071"/>
              <a:chExt cx="468535" cy="3181508"/>
            </a:xfrm>
          </p:grpSpPr>
          <p:sp>
            <p:nvSpPr>
              <p:cNvPr id="142" name="Freeform 14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 name="Freeform 14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2319661" y="810492"/>
              <a:ext cx="468535" cy="3181508"/>
              <a:chOff x="3264635" y="937071"/>
              <a:chExt cx="468535" cy="3181508"/>
            </a:xfrm>
          </p:grpSpPr>
          <p:sp>
            <p:nvSpPr>
              <p:cNvPr id="128" name="Freeform 12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Freeform 12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2973343" y="810492"/>
              <a:ext cx="468535" cy="3181508"/>
              <a:chOff x="3264635" y="937071"/>
              <a:chExt cx="468535" cy="3181508"/>
            </a:xfrm>
          </p:grpSpPr>
          <p:sp>
            <p:nvSpPr>
              <p:cNvPr id="114" name="Freeform 11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5" name="Freeform 11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a:off x="3615061" y="810492"/>
              <a:ext cx="468535" cy="3181508"/>
              <a:chOff x="3264635" y="937071"/>
              <a:chExt cx="468535" cy="3181508"/>
            </a:xfrm>
          </p:grpSpPr>
          <p:sp>
            <p:nvSpPr>
              <p:cNvPr id="100" name="Freeform 9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1" name="Freeform 10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4300861" y="810492"/>
              <a:ext cx="468535" cy="3181508"/>
              <a:chOff x="3264635" y="937071"/>
              <a:chExt cx="468535" cy="3181508"/>
            </a:xfrm>
          </p:grpSpPr>
          <p:sp>
            <p:nvSpPr>
              <p:cNvPr id="86" name="Freeform 8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Freeform 8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6" name="Freeform 75"/>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6532797" y="2980596"/>
            <a:ext cx="1107606" cy="824641"/>
            <a:chOff x="939760" y="666908"/>
            <a:chExt cx="5623170" cy="4186592"/>
          </a:xfrm>
        </p:grpSpPr>
        <p:sp>
          <p:nvSpPr>
            <p:cNvPr id="171" name="Freeform 170"/>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Freeform 173"/>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75" name="Group 174"/>
            <p:cNvGrpSpPr/>
            <p:nvPr/>
          </p:nvGrpSpPr>
          <p:grpSpPr>
            <a:xfrm>
              <a:off x="1012296" y="810492"/>
              <a:ext cx="468535" cy="3181508"/>
              <a:chOff x="3264635" y="937071"/>
              <a:chExt cx="468535" cy="3181508"/>
            </a:xfrm>
          </p:grpSpPr>
          <p:sp>
            <p:nvSpPr>
              <p:cNvPr id="261" name="Freeform 26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2" name="Freeform 26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6" name="Group 175"/>
            <p:cNvGrpSpPr/>
            <p:nvPr/>
          </p:nvGrpSpPr>
          <p:grpSpPr>
            <a:xfrm>
              <a:off x="1710061" y="810492"/>
              <a:ext cx="468535" cy="3181508"/>
              <a:chOff x="3264635" y="937071"/>
              <a:chExt cx="468535" cy="3181508"/>
            </a:xfrm>
          </p:grpSpPr>
          <p:sp>
            <p:nvSpPr>
              <p:cNvPr id="247" name="Freeform 24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8" name="Freeform 24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Group 176"/>
            <p:cNvGrpSpPr/>
            <p:nvPr/>
          </p:nvGrpSpPr>
          <p:grpSpPr>
            <a:xfrm>
              <a:off x="2319661" y="810492"/>
              <a:ext cx="468535" cy="3181508"/>
              <a:chOff x="3264635" y="937071"/>
              <a:chExt cx="468535" cy="3181508"/>
            </a:xfrm>
          </p:grpSpPr>
          <p:sp>
            <p:nvSpPr>
              <p:cNvPr id="233" name="Freeform 23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4" name="Freeform 23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 name="Group 177"/>
            <p:cNvGrpSpPr/>
            <p:nvPr/>
          </p:nvGrpSpPr>
          <p:grpSpPr>
            <a:xfrm>
              <a:off x="2973343" y="810492"/>
              <a:ext cx="468535" cy="3181508"/>
              <a:chOff x="3264635" y="937071"/>
              <a:chExt cx="468535" cy="3181508"/>
            </a:xfrm>
          </p:grpSpPr>
          <p:sp>
            <p:nvSpPr>
              <p:cNvPr id="219" name="Freeform 21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0" name="Freeform 21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Group 178"/>
            <p:cNvGrpSpPr/>
            <p:nvPr/>
          </p:nvGrpSpPr>
          <p:grpSpPr>
            <a:xfrm>
              <a:off x="3615061" y="810492"/>
              <a:ext cx="468535" cy="3181508"/>
              <a:chOff x="3264635" y="937071"/>
              <a:chExt cx="468535" cy="3181508"/>
            </a:xfrm>
          </p:grpSpPr>
          <p:sp>
            <p:nvSpPr>
              <p:cNvPr id="205" name="Freeform 20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Freeform 20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0" name="Group 179"/>
            <p:cNvGrpSpPr/>
            <p:nvPr/>
          </p:nvGrpSpPr>
          <p:grpSpPr>
            <a:xfrm>
              <a:off x="4300861" y="810492"/>
              <a:ext cx="468535" cy="3181508"/>
              <a:chOff x="3264635" y="937071"/>
              <a:chExt cx="468535" cy="3181508"/>
            </a:xfrm>
          </p:grpSpPr>
          <p:sp>
            <p:nvSpPr>
              <p:cNvPr id="191" name="Freeform 19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Freeform 19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1" name="Freeform 180"/>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092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smtClean="0"/>
              <a:t>Information Rights Management</a:t>
            </a:r>
          </a:p>
        </p:txBody>
      </p:sp>
      <p:sp>
        <p:nvSpPr>
          <p:cNvPr id="19460" name="Rectangle 9"/>
          <p:cNvSpPr>
            <a:spLocks noChangeArrowheads="1"/>
          </p:cNvSpPr>
          <p:nvPr/>
        </p:nvSpPr>
        <p:spPr bwMode="auto">
          <a:xfrm>
            <a:off x="2362200" y="1828800"/>
            <a:ext cx="1143000" cy="12954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a:r>
              <a:rPr lang="en-US" sz="1600"/>
              <a:t>Protected</a:t>
            </a:r>
          </a:p>
          <a:p>
            <a:pPr algn="ctr"/>
            <a:r>
              <a:rPr lang="en-US" sz="1600"/>
              <a:t>Document</a:t>
            </a:r>
          </a:p>
          <a:p>
            <a:pPr algn="ctr"/>
            <a:r>
              <a:rPr lang="en-US" sz="1600"/>
              <a:t>(Encrypted)</a:t>
            </a:r>
          </a:p>
        </p:txBody>
      </p:sp>
      <p:sp>
        <p:nvSpPr>
          <p:cNvPr id="19461" name="Line 10"/>
          <p:cNvSpPr>
            <a:spLocks noChangeShapeType="1"/>
          </p:cNvSpPr>
          <p:nvPr/>
        </p:nvSpPr>
        <p:spPr bwMode="auto">
          <a:xfrm flipV="1">
            <a:off x="1752600" y="3200400"/>
            <a:ext cx="1066800" cy="2362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62" name="Line 11"/>
          <p:cNvSpPr>
            <a:spLocks noChangeShapeType="1"/>
          </p:cNvSpPr>
          <p:nvPr/>
        </p:nvSpPr>
        <p:spPr bwMode="auto">
          <a:xfrm flipV="1">
            <a:off x="1828800" y="4419600"/>
            <a:ext cx="3048000" cy="1295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63" name="Text Box 12"/>
          <p:cNvSpPr txBox="1">
            <a:spLocks noChangeArrowheads="1"/>
          </p:cNvSpPr>
          <p:nvPr/>
        </p:nvSpPr>
        <p:spPr bwMode="auto">
          <a:xfrm>
            <a:off x="3032125" y="3316288"/>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Workgroup server</a:t>
            </a:r>
          </a:p>
        </p:txBody>
      </p:sp>
      <p:sp>
        <p:nvSpPr>
          <p:cNvPr id="19464" name="Text Box 13"/>
          <p:cNvSpPr txBox="1">
            <a:spLocks noChangeArrowheads="1"/>
          </p:cNvSpPr>
          <p:nvPr/>
        </p:nvSpPr>
        <p:spPr bwMode="auto">
          <a:xfrm>
            <a:off x="4191000" y="4648200"/>
            <a:ext cx="1387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Information rights server</a:t>
            </a:r>
          </a:p>
        </p:txBody>
      </p:sp>
      <p:sp>
        <p:nvSpPr>
          <p:cNvPr id="19465" name="Text Box 14"/>
          <p:cNvSpPr txBox="1">
            <a:spLocks noChangeArrowheads="1"/>
          </p:cNvSpPr>
          <p:nvPr/>
        </p:nvSpPr>
        <p:spPr bwMode="auto">
          <a:xfrm>
            <a:off x="2743200" y="4419600"/>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Permission list</a:t>
            </a:r>
          </a:p>
        </p:txBody>
      </p:sp>
      <p:pic>
        <p:nvPicPr>
          <p:cNvPr id="19466" name="Picture 15" descr="j02021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813" y="1524000"/>
            <a:ext cx="1308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Line 16"/>
          <p:cNvSpPr>
            <a:spLocks noChangeShapeType="1"/>
          </p:cNvSpPr>
          <p:nvPr/>
        </p:nvSpPr>
        <p:spPr bwMode="auto">
          <a:xfrm>
            <a:off x="4495800" y="2209800"/>
            <a:ext cx="25908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68" name="Line 17"/>
          <p:cNvSpPr>
            <a:spLocks noChangeShapeType="1"/>
          </p:cNvSpPr>
          <p:nvPr/>
        </p:nvSpPr>
        <p:spPr bwMode="auto">
          <a:xfrm flipV="1">
            <a:off x="5715000" y="2743200"/>
            <a:ext cx="1447800" cy="1066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69" name="Line 18"/>
          <p:cNvSpPr>
            <a:spLocks noChangeShapeType="1"/>
          </p:cNvSpPr>
          <p:nvPr/>
        </p:nvSpPr>
        <p:spPr bwMode="auto">
          <a:xfrm flipH="1">
            <a:off x="5715000" y="3657600"/>
            <a:ext cx="16002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0" name="Text Box 19"/>
          <p:cNvSpPr txBox="1">
            <a:spLocks noChangeArrowheads="1"/>
          </p:cNvSpPr>
          <p:nvPr/>
        </p:nvSpPr>
        <p:spPr bwMode="auto">
          <a:xfrm>
            <a:off x="6172200" y="373380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User ID</a:t>
            </a:r>
          </a:p>
          <a:p>
            <a:r>
              <a:rPr lang="en-US" sz="1800"/>
              <a:t>authentication</a:t>
            </a:r>
          </a:p>
        </p:txBody>
      </p:sp>
      <p:sp>
        <p:nvSpPr>
          <p:cNvPr id="19471" name="Text Box 20"/>
          <p:cNvSpPr txBox="1">
            <a:spLocks noChangeArrowheads="1"/>
          </p:cNvSpPr>
          <p:nvPr/>
        </p:nvSpPr>
        <p:spPr bwMode="auto">
          <a:xfrm>
            <a:off x="4419600" y="1524000"/>
            <a:ext cx="138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Document</a:t>
            </a:r>
          </a:p>
        </p:txBody>
      </p:sp>
      <p:sp>
        <p:nvSpPr>
          <p:cNvPr id="19472" name="Text Box 21"/>
          <p:cNvSpPr txBox="1">
            <a:spLocks noChangeArrowheads="1"/>
          </p:cNvSpPr>
          <p:nvPr/>
        </p:nvSpPr>
        <p:spPr bwMode="auto">
          <a:xfrm>
            <a:off x="5715000" y="2743200"/>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Decryption key</a:t>
            </a:r>
          </a:p>
        </p:txBody>
      </p:sp>
      <p:pic>
        <p:nvPicPr>
          <p:cNvPr id="19473" name="Picture 23"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3810000" y="1981200"/>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4"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5029200" y="3657600"/>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5"/>
          <p:cNvSpPr>
            <a:spLocks noChangeArrowheads="1"/>
          </p:cNvSpPr>
          <p:nvPr/>
        </p:nvSpPr>
        <p:spPr bwMode="auto">
          <a:xfrm>
            <a:off x="838200" y="4876800"/>
            <a:ext cx="1143000" cy="1295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600"/>
              <a:t>Document</a:t>
            </a:r>
          </a:p>
        </p:txBody>
      </p:sp>
    </p:spTree>
    <p:extLst>
      <p:ext uri="{BB962C8B-B14F-4D97-AF65-F5344CB8AC3E}">
        <p14:creationId xmlns:p14="http://schemas.microsoft.com/office/powerpoint/2010/main" val="327923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normAutofit fontScale="90000"/>
          </a:bodyPr>
          <a:lstStyle/>
          <a:p>
            <a:r>
              <a:rPr lang="en-US" dirty="0" smtClean="0"/>
              <a:t>Business Process Management: Workflow</a:t>
            </a:r>
          </a:p>
        </p:txBody>
      </p:sp>
      <p:graphicFrame>
        <p:nvGraphicFramePr>
          <p:cNvPr id="3074" name="Object 48"/>
          <p:cNvGraphicFramePr>
            <a:graphicFrameLocks noGrp="1" noChangeAspect="1"/>
          </p:cNvGraphicFramePr>
          <p:nvPr>
            <p:ph sz="half" idx="4294967295"/>
            <p:extLst>
              <p:ext uri="{D42A27DB-BD31-4B8C-83A1-F6EECF244321}">
                <p14:modId xmlns:p14="http://schemas.microsoft.com/office/powerpoint/2010/main" val="3815308176"/>
              </p:ext>
            </p:extLst>
          </p:nvPr>
        </p:nvGraphicFramePr>
        <p:xfrm>
          <a:off x="1443899" y="1757764"/>
          <a:ext cx="1292225" cy="804863"/>
        </p:xfrm>
        <a:graphic>
          <a:graphicData uri="http://schemas.openxmlformats.org/presentationml/2006/ole">
            <mc:AlternateContent xmlns:mc="http://schemas.openxmlformats.org/markup-compatibility/2006">
              <mc:Choice xmlns:v="urn:schemas-microsoft-com:vml" Requires="v">
                <p:oleObj spid="_x0000_s3095" name="Worksheet" r:id="rId3" imgW="1292521" imgH="804672" progId="Excel.Sheet.8">
                  <p:embed/>
                </p:oleObj>
              </mc:Choice>
              <mc:Fallback>
                <p:oleObj name="Worksheet" r:id="rId3" imgW="1292521" imgH="80467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899" y="1757764"/>
                        <a:ext cx="1292225" cy="804863"/>
                      </a:xfrm>
                      <a:prstGeom prst="rect">
                        <a:avLst/>
                      </a:prstGeom>
                      <a:solidFill>
                        <a:srgbClr val="FFFFFF"/>
                      </a:solidFill>
                      <a:ln w="12700" cap="flat" cmpd="sng">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1260475" y="3466465"/>
            <a:ext cx="1295400" cy="1165860"/>
            <a:chOff x="1793875" y="3260725"/>
            <a:chExt cx="1524000" cy="1371600"/>
          </a:xfrm>
        </p:grpSpPr>
        <p:sp>
          <p:nvSpPr>
            <p:cNvPr id="3077" name="Rectangle 9"/>
            <p:cNvSpPr>
              <a:spLocks noChangeArrowheads="1"/>
            </p:cNvSpPr>
            <p:nvPr/>
          </p:nvSpPr>
          <p:spPr bwMode="auto">
            <a:xfrm>
              <a:off x="1793875" y="3260725"/>
              <a:ext cx="1524000" cy="1371600"/>
            </a:xfrm>
            <a:prstGeom prst="rect">
              <a:avLst/>
            </a:prstGeom>
            <a:solidFill>
              <a:srgbClr val="FFFFCC"/>
            </a:solidFill>
            <a:ln w="12700">
              <a:solidFill>
                <a:schemeClr val="tx1"/>
              </a:solidFill>
              <a:miter lim="800000"/>
              <a:headEnd type="none" w="sm" len="sm"/>
              <a:tailEnd type="none" w="sm" len="sm"/>
            </a:ln>
          </p:spPr>
          <p:txBody>
            <a:bodyPr wrap="none"/>
            <a:lstStyle/>
            <a:p>
              <a:pPr algn="ctr"/>
              <a:r>
                <a:rPr lang="en-US" sz="1800"/>
                <a:t>Purchase</a:t>
              </a:r>
            </a:p>
          </p:txBody>
        </p:sp>
        <p:sp>
          <p:nvSpPr>
            <p:cNvPr id="3078" name="Rectangle 10"/>
            <p:cNvSpPr>
              <a:spLocks noChangeArrowheads="1"/>
            </p:cNvSpPr>
            <p:nvPr/>
          </p:nvSpPr>
          <p:spPr bwMode="auto">
            <a:xfrm>
              <a:off x="2022475" y="3641725"/>
              <a:ext cx="1066800" cy="152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3079" name="Rectangle 11"/>
            <p:cNvSpPr>
              <a:spLocks noChangeArrowheads="1"/>
            </p:cNvSpPr>
            <p:nvPr/>
          </p:nvSpPr>
          <p:spPr bwMode="auto">
            <a:xfrm>
              <a:off x="2022475" y="3946525"/>
              <a:ext cx="1066800" cy="152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3080" name="Rectangle 12"/>
            <p:cNvSpPr>
              <a:spLocks noChangeArrowheads="1"/>
            </p:cNvSpPr>
            <p:nvPr/>
          </p:nvSpPr>
          <p:spPr bwMode="auto">
            <a:xfrm>
              <a:off x="2022475" y="4251325"/>
              <a:ext cx="1066800" cy="152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grpSp>
      <p:sp>
        <p:nvSpPr>
          <p:cNvPr id="3081" name="Text Box 13"/>
          <p:cNvSpPr txBox="1">
            <a:spLocks noChangeArrowheads="1"/>
          </p:cNvSpPr>
          <p:nvPr/>
        </p:nvSpPr>
        <p:spPr bwMode="auto">
          <a:xfrm>
            <a:off x="990600" y="6110287"/>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Purchase Request</a:t>
            </a:r>
          </a:p>
        </p:txBody>
      </p:sp>
      <p:pic>
        <p:nvPicPr>
          <p:cNvPr id="3083" name="Picture 15" descr="j0202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636" y="4178935"/>
            <a:ext cx="100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16"/>
          <p:cNvSpPr txBox="1">
            <a:spLocks noChangeArrowheads="1"/>
          </p:cNvSpPr>
          <p:nvPr/>
        </p:nvSpPr>
        <p:spPr bwMode="auto">
          <a:xfrm>
            <a:off x="3428885" y="5808664"/>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Manager review</a:t>
            </a:r>
            <a:endParaRPr lang="en-US" sz="1800" dirty="0"/>
          </a:p>
        </p:txBody>
      </p:sp>
      <p:sp>
        <p:nvSpPr>
          <p:cNvPr id="3088" name="Text Box 53"/>
          <p:cNvSpPr txBox="1">
            <a:spLocks noChangeArrowheads="1"/>
          </p:cNvSpPr>
          <p:nvPr/>
        </p:nvSpPr>
        <p:spPr bwMode="auto">
          <a:xfrm>
            <a:off x="2891599" y="1179825"/>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Cost analysis</a:t>
            </a:r>
          </a:p>
        </p:txBody>
      </p:sp>
      <p:sp>
        <p:nvSpPr>
          <p:cNvPr id="3093" name="Text Box 70"/>
          <p:cNvSpPr txBox="1">
            <a:spLocks noChangeArrowheads="1"/>
          </p:cNvSpPr>
          <p:nvPr/>
        </p:nvSpPr>
        <p:spPr bwMode="auto">
          <a:xfrm>
            <a:off x="6019800" y="3353607"/>
            <a:ext cx="2133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t>Multiple groups are involved in a major purchase. Costs and schedules are updated based on approvals. As events are completed other tasks are triggered automatically.</a:t>
            </a:r>
          </a:p>
        </p:txBody>
      </p:sp>
      <p:pic>
        <p:nvPicPr>
          <p:cNvPr id="2" name="Picture 8" descr="C:\Users\JPost\AppData\Local\Microsoft\Windows\Temporary Internet Files\Content.IE5\HR2VBBDV\MP9004386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800" y="4686301"/>
            <a:ext cx="918472" cy="14096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2" idx="3"/>
            <a:endCxn id="3083" idx="1"/>
          </p:cNvCxnSpPr>
          <p:nvPr/>
        </p:nvCxnSpPr>
        <p:spPr>
          <a:xfrm flipV="1">
            <a:off x="2322272" y="4940935"/>
            <a:ext cx="1687364" cy="450216"/>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pic>
        <p:nvPicPr>
          <p:cNvPr id="8" name="Picture 9" descr="C:\Users\JPost\AppData\Local\Microsoft\Windows\Temporary Internet Files\Content.IE5\HR2VBBDV\MP90044415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5087" y="1546538"/>
            <a:ext cx="1832523" cy="12273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a:stCxn id="3083" idx="0"/>
            <a:endCxn id="8" idx="2"/>
          </p:cNvCxnSpPr>
          <p:nvPr/>
        </p:nvCxnSpPr>
        <p:spPr>
          <a:xfrm flipH="1" flipV="1">
            <a:off x="3741349" y="2773855"/>
            <a:ext cx="771525" cy="1405080"/>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1599" y="4597400"/>
            <a:ext cx="312906" cy="369332"/>
          </a:xfrm>
          <a:prstGeom prst="rect">
            <a:avLst/>
          </a:prstGeom>
          <a:noFill/>
        </p:spPr>
        <p:txBody>
          <a:bodyPr wrap="none" rtlCol="0">
            <a:spAutoFit/>
          </a:bodyPr>
          <a:lstStyle/>
          <a:p>
            <a:r>
              <a:rPr lang="en-US" sz="1800" dirty="0" smtClean="0"/>
              <a:t>1</a:t>
            </a:r>
            <a:endParaRPr lang="en-US" sz="1800" dirty="0"/>
          </a:p>
        </p:txBody>
      </p:sp>
      <p:sp>
        <p:nvSpPr>
          <p:cNvPr id="42" name="TextBox 41"/>
          <p:cNvSpPr txBox="1"/>
          <p:nvPr/>
        </p:nvSpPr>
        <p:spPr>
          <a:xfrm>
            <a:off x="4278196" y="3420983"/>
            <a:ext cx="312906" cy="369332"/>
          </a:xfrm>
          <a:prstGeom prst="rect">
            <a:avLst/>
          </a:prstGeom>
          <a:noFill/>
        </p:spPr>
        <p:txBody>
          <a:bodyPr wrap="none" rtlCol="0">
            <a:spAutoFit/>
          </a:bodyPr>
          <a:lstStyle/>
          <a:p>
            <a:r>
              <a:rPr lang="en-US" sz="1800" dirty="0" smtClean="0"/>
              <a:t>2</a:t>
            </a:r>
            <a:endParaRPr lang="en-US" sz="1800" dirty="0"/>
          </a:p>
        </p:txBody>
      </p:sp>
      <p:pic>
        <p:nvPicPr>
          <p:cNvPr id="46" name="Picture 30" descr="MPj040949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357714"/>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stCxn id="8" idx="3"/>
            <a:endCxn id="46" idx="1"/>
          </p:cNvCxnSpPr>
          <p:nvPr/>
        </p:nvCxnSpPr>
        <p:spPr>
          <a:xfrm flipV="1">
            <a:off x="4657610" y="2160196"/>
            <a:ext cx="1209790" cy="1"/>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sp>
        <p:nvSpPr>
          <p:cNvPr id="49" name="Text Box 16"/>
          <p:cNvSpPr txBox="1">
            <a:spLocks noChangeArrowheads="1"/>
          </p:cNvSpPr>
          <p:nvPr/>
        </p:nvSpPr>
        <p:spPr bwMode="auto">
          <a:xfrm>
            <a:off x="6934200" y="1223372"/>
            <a:ext cx="1662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Management approval</a:t>
            </a:r>
            <a:endParaRPr lang="en-US" sz="1800" dirty="0"/>
          </a:p>
        </p:txBody>
      </p:sp>
      <p:sp>
        <p:nvSpPr>
          <p:cNvPr id="50" name="TextBox 49"/>
          <p:cNvSpPr txBox="1"/>
          <p:nvPr/>
        </p:nvSpPr>
        <p:spPr>
          <a:xfrm>
            <a:off x="4946850" y="2305156"/>
            <a:ext cx="312906" cy="369332"/>
          </a:xfrm>
          <a:prstGeom prst="rect">
            <a:avLst/>
          </a:prstGeom>
          <a:noFill/>
        </p:spPr>
        <p:txBody>
          <a:bodyPr wrap="none" rtlCol="0">
            <a:spAutoFit/>
          </a:bodyPr>
          <a:lstStyle/>
          <a:p>
            <a:r>
              <a:rPr lang="en-US" sz="1800" dirty="0" smtClean="0"/>
              <a:t>3</a:t>
            </a:r>
            <a:endParaRPr lang="en-US" sz="1800" dirty="0"/>
          </a:p>
        </p:txBody>
      </p:sp>
    </p:spTree>
    <p:extLst>
      <p:ext uri="{BB962C8B-B14F-4D97-AF65-F5344CB8AC3E}">
        <p14:creationId xmlns:p14="http://schemas.microsoft.com/office/powerpoint/2010/main" val="78609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r>
              <a:rPr lang="en-US" smtClean="0"/>
              <a:t>GDSS Room</a:t>
            </a:r>
          </a:p>
        </p:txBody>
      </p:sp>
      <p:pic>
        <p:nvPicPr>
          <p:cNvPr id="20483" name="Picture 3"/>
          <p:cNvPicPr>
            <a:picLocks noChangeArrowheads="1"/>
          </p:cNvPicPr>
          <p:nvPr/>
        </p:nvPicPr>
        <p:blipFill>
          <a:blip r:embed="rId2">
            <a:extLst>
              <a:ext uri="{28A0092B-C50C-407E-A947-70E740481C1C}">
                <a14:useLocalDpi xmlns:a14="http://schemas.microsoft.com/office/drawing/2010/main" val="0"/>
              </a:ext>
            </a:extLst>
          </a:blip>
          <a:srcRect l="9770" t="11920" r="11530" b="3630"/>
          <a:stretch>
            <a:fillRect/>
          </a:stretch>
        </p:blipFill>
        <p:spPr bwMode="auto">
          <a:xfrm>
            <a:off x="2819400" y="1912938"/>
            <a:ext cx="330041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1293813" y="4724400"/>
            <a:ext cx="7543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800"/>
              <a:t>Group decision support systems can be used to coordinate meetings, record notes, take votes, and encourage participation.  As shown in this system by Ventana corporation, each participant enters data in a PC, with summary results displayed on the central screen.</a:t>
            </a:r>
          </a:p>
        </p:txBody>
      </p:sp>
    </p:spTree>
    <p:extLst>
      <p:ext uri="{BB962C8B-B14F-4D97-AF65-F5344CB8AC3E}">
        <p14:creationId xmlns:p14="http://schemas.microsoft.com/office/powerpoint/2010/main" val="3214819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smtClean="0"/>
              <a:t>GDSS</a:t>
            </a:r>
          </a:p>
        </p:txBody>
      </p:sp>
      <p:sp>
        <p:nvSpPr>
          <p:cNvPr id="21507" name="Rectangle 5"/>
          <p:cNvSpPr>
            <a:spLocks noGrp="1" noChangeArrowheads="1"/>
          </p:cNvSpPr>
          <p:nvPr>
            <p:ph idx="1"/>
          </p:nvPr>
        </p:nvSpPr>
        <p:spPr/>
        <p:txBody>
          <a:bodyPr>
            <a:normAutofit lnSpcReduction="10000"/>
          </a:bodyPr>
          <a:lstStyle/>
          <a:p>
            <a:r>
              <a:rPr lang="en-US" smtClean="0"/>
              <a:t>Group Decision Support Systems</a:t>
            </a:r>
          </a:p>
          <a:p>
            <a:pPr lvl="1"/>
            <a:r>
              <a:rPr lang="en-US" smtClean="0"/>
              <a:t>Brainstorming</a:t>
            </a:r>
          </a:p>
          <a:p>
            <a:pPr lvl="1"/>
            <a:r>
              <a:rPr lang="en-US" smtClean="0"/>
              <a:t>Shared access</a:t>
            </a:r>
          </a:p>
          <a:p>
            <a:pPr lvl="1"/>
            <a:r>
              <a:rPr lang="en-US" smtClean="0"/>
              <a:t>Voting</a:t>
            </a:r>
          </a:p>
          <a:p>
            <a:pPr lvl="1"/>
            <a:r>
              <a:rPr lang="en-US" smtClean="0"/>
              <a:t>Record of comments</a:t>
            </a:r>
          </a:p>
          <a:p>
            <a:pPr lvl="1"/>
            <a:r>
              <a:rPr lang="en-US" smtClean="0"/>
              <a:t>Anonymity?</a:t>
            </a:r>
          </a:p>
          <a:p>
            <a:r>
              <a:rPr lang="en-US" smtClean="0"/>
              <a:t>Drawbacks</a:t>
            </a:r>
          </a:p>
          <a:p>
            <a:pPr lvl="1"/>
            <a:r>
              <a:rPr lang="en-US" smtClean="0"/>
              <a:t>Typing</a:t>
            </a:r>
          </a:p>
          <a:p>
            <a:pPr lvl="1"/>
            <a:r>
              <a:rPr lang="en-US" smtClean="0"/>
              <a:t>Facilitator</a:t>
            </a:r>
          </a:p>
          <a:p>
            <a:pPr lvl="1"/>
            <a:r>
              <a:rPr lang="en-US" smtClean="0"/>
              <a:t>Costs</a:t>
            </a:r>
          </a:p>
        </p:txBody>
      </p:sp>
    </p:spTree>
    <p:extLst>
      <p:ext uri="{BB962C8B-B14F-4D97-AF65-F5344CB8AC3E}">
        <p14:creationId xmlns:p14="http://schemas.microsoft.com/office/powerpoint/2010/main" val="34477769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Knowledge Management</a:t>
            </a:r>
          </a:p>
        </p:txBody>
      </p:sp>
      <p:sp>
        <p:nvSpPr>
          <p:cNvPr id="22531" name="Rectangle 3"/>
          <p:cNvSpPr>
            <a:spLocks noGrp="1" noChangeArrowheads="1"/>
          </p:cNvSpPr>
          <p:nvPr>
            <p:ph idx="1"/>
          </p:nvPr>
        </p:nvSpPr>
        <p:spPr/>
        <p:txBody>
          <a:bodyPr>
            <a:normAutofit lnSpcReduction="10000"/>
          </a:bodyPr>
          <a:lstStyle/>
          <a:p>
            <a:r>
              <a:rPr lang="en-US" smtClean="0"/>
              <a:t>Storing the organization’s documents is an important function.</a:t>
            </a:r>
          </a:p>
          <a:p>
            <a:r>
              <a:rPr lang="en-US" smtClean="0"/>
              <a:t>SharePoint Portal also provides detailed indexes, cross-reference links, and searches.</a:t>
            </a:r>
          </a:p>
          <a:p>
            <a:r>
              <a:rPr lang="en-US" smtClean="0"/>
              <a:t>You might still need additional software</a:t>
            </a:r>
          </a:p>
          <a:p>
            <a:r>
              <a:rPr lang="en-US" smtClean="0"/>
              <a:t>You will likely need a company librarian to help organize the documents and provide better categorization and cross-references</a:t>
            </a:r>
          </a:p>
        </p:txBody>
      </p:sp>
    </p:spTree>
    <p:extLst>
      <p:ext uri="{BB962C8B-B14F-4D97-AF65-F5344CB8AC3E}">
        <p14:creationId xmlns:p14="http://schemas.microsoft.com/office/powerpoint/2010/main" val="80822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r>
              <a:rPr lang="en-US" smtClean="0"/>
              <a:t>Service Processes and Quality</a:t>
            </a:r>
          </a:p>
        </p:txBody>
      </p:sp>
      <p:graphicFrame>
        <p:nvGraphicFramePr>
          <p:cNvPr id="4098" name="Object 12"/>
          <p:cNvGraphicFramePr>
            <a:graphicFrameLocks noGrp="1" noChangeAspect="1"/>
          </p:cNvGraphicFramePr>
          <p:nvPr>
            <p:ph idx="4294967295"/>
            <p:extLst>
              <p:ext uri="{D42A27DB-BD31-4B8C-83A1-F6EECF244321}">
                <p14:modId xmlns:p14="http://schemas.microsoft.com/office/powerpoint/2010/main" val="3324727386"/>
              </p:ext>
            </p:extLst>
          </p:nvPr>
        </p:nvGraphicFramePr>
        <p:xfrm>
          <a:off x="5177971" y="1974055"/>
          <a:ext cx="1931987" cy="804863"/>
        </p:xfrm>
        <a:graphic>
          <a:graphicData uri="http://schemas.openxmlformats.org/presentationml/2006/ole">
            <mc:AlternateContent xmlns:mc="http://schemas.openxmlformats.org/markup-compatibility/2006">
              <mc:Choice xmlns:v="urn:schemas-microsoft-com:vml" Requires="v">
                <p:oleObj spid="_x0000_s4115" name="Worksheet" r:id="rId3" imgW="1932305" imgH="804672" progId="Excel.Sheet.8">
                  <p:embed/>
                </p:oleObj>
              </mc:Choice>
              <mc:Fallback>
                <p:oleObj name="Worksheet" r:id="rId3" imgW="1932305" imgH="80467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971" y="1974055"/>
                        <a:ext cx="1931987" cy="804863"/>
                      </a:xfrm>
                      <a:prstGeom prst="rect">
                        <a:avLst/>
                      </a:prstGeom>
                      <a:solidFill>
                        <a:srgbClr val="FFFFFF"/>
                      </a:solidFill>
                      <a:ln w="12700" cap="flat" cmpd="sng">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0" name="Picture 5" descr="v2jphyml[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119312"/>
            <a:ext cx="1752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ph02982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385887"/>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7"/>
          <p:cNvSpPr txBox="1">
            <a:spLocks noChangeArrowheads="1"/>
          </p:cNvSpPr>
          <p:nvPr/>
        </p:nvSpPr>
        <p:spPr bwMode="auto">
          <a:xfrm>
            <a:off x="1127125" y="3403600"/>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Employee</a:t>
            </a:r>
          </a:p>
        </p:txBody>
      </p:sp>
      <p:sp>
        <p:nvSpPr>
          <p:cNvPr id="4103" name="Text Box 8"/>
          <p:cNvSpPr txBox="1">
            <a:spLocks noChangeArrowheads="1"/>
          </p:cNvSpPr>
          <p:nvPr/>
        </p:nvSpPr>
        <p:spPr bwMode="auto">
          <a:xfrm>
            <a:off x="7467600" y="3403600"/>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Client</a:t>
            </a:r>
          </a:p>
        </p:txBody>
      </p:sp>
      <p:sp>
        <p:nvSpPr>
          <p:cNvPr id="4104" name="Rectangle 9"/>
          <p:cNvSpPr>
            <a:spLocks noChangeArrowheads="1"/>
          </p:cNvSpPr>
          <p:nvPr/>
        </p:nvSpPr>
        <p:spPr bwMode="auto">
          <a:xfrm>
            <a:off x="3886200" y="1690687"/>
            <a:ext cx="533400"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4105" name="Rectangle 10"/>
          <p:cNvSpPr>
            <a:spLocks noChangeArrowheads="1"/>
          </p:cNvSpPr>
          <p:nvPr/>
        </p:nvSpPr>
        <p:spPr bwMode="auto">
          <a:xfrm>
            <a:off x="4038600" y="1766887"/>
            <a:ext cx="533400"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4106" name="Rectangle 11"/>
          <p:cNvSpPr>
            <a:spLocks noChangeArrowheads="1"/>
          </p:cNvSpPr>
          <p:nvPr/>
        </p:nvSpPr>
        <p:spPr bwMode="auto">
          <a:xfrm>
            <a:off x="4191000" y="1919287"/>
            <a:ext cx="533400" cy="914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4107" name="Text Box 14"/>
          <p:cNvSpPr txBox="1">
            <a:spLocks noChangeArrowheads="1"/>
          </p:cNvSpPr>
          <p:nvPr/>
        </p:nvSpPr>
        <p:spPr bwMode="auto">
          <a:xfrm>
            <a:off x="5257800" y="3062287"/>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Processes and workflow</a:t>
            </a:r>
          </a:p>
        </p:txBody>
      </p:sp>
      <p:sp>
        <p:nvSpPr>
          <p:cNvPr id="4108" name="Text Box 15"/>
          <p:cNvSpPr txBox="1">
            <a:spLocks noChangeArrowheads="1"/>
          </p:cNvSpPr>
          <p:nvPr/>
        </p:nvSpPr>
        <p:spPr bwMode="auto">
          <a:xfrm>
            <a:off x="2895600" y="3976687"/>
            <a:ext cx="22860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Steps:</a:t>
            </a:r>
          </a:p>
          <a:p>
            <a:pPr>
              <a:spcBef>
                <a:spcPct val="50000"/>
              </a:spcBef>
              <a:buFontTx/>
              <a:buChar char="•"/>
            </a:pPr>
            <a:r>
              <a:rPr lang="en-US" sz="1800"/>
              <a:t>Client Interview</a:t>
            </a:r>
          </a:p>
          <a:p>
            <a:pPr>
              <a:spcBef>
                <a:spcPct val="50000"/>
              </a:spcBef>
              <a:buFontTx/>
              <a:buChar char="•"/>
            </a:pPr>
            <a:r>
              <a:rPr lang="en-US" sz="1800"/>
              <a:t>Project definition</a:t>
            </a:r>
          </a:p>
          <a:p>
            <a:pPr>
              <a:spcBef>
                <a:spcPct val="50000"/>
              </a:spcBef>
              <a:buFontTx/>
              <a:buChar char="•"/>
            </a:pPr>
            <a:r>
              <a:rPr lang="en-US" sz="1800"/>
              <a:t>Data collection</a:t>
            </a:r>
          </a:p>
          <a:p>
            <a:pPr>
              <a:spcBef>
                <a:spcPct val="50000"/>
              </a:spcBef>
              <a:buFontTx/>
              <a:buChar char="•"/>
            </a:pPr>
            <a:r>
              <a:rPr lang="en-US" sz="1800"/>
              <a:t>Forecasts</a:t>
            </a:r>
          </a:p>
        </p:txBody>
      </p:sp>
      <p:sp>
        <p:nvSpPr>
          <p:cNvPr id="4109" name="Text Box 16"/>
          <p:cNvSpPr txBox="1">
            <a:spLocks noChangeArrowheads="1"/>
          </p:cNvSpPr>
          <p:nvPr/>
        </p:nvSpPr>
        <p:spPr bwMode="auto">
          <a:xfrm>
            <a:off x="5943600" y="4205287"/>
            <a:ext cx="2667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Assessment Measures</a:t>
            </a:r>
          </a:p>
          <a:p>
            <a:pPr>
              <a:spcBef>
                <a:spcPct val="50000"/>
              </a:spcBef>
              <a:buFontTx/>
              <a:buChar char="•"/>
            </a:pPr>
            <a:r>
              <a:rPr lang="en-US" sz="1800"/>
              <a:t>Quality</a:t>
            </a:r>
          </a:p>
          <a:p>
            <a:pPr>
              <a:spcBef>
                <a:spcPct val="50000"/>
              </a:spcBef>
              <a:buFontTx/>
              <a:buChar char="•"/>
            </a:pPr>
            <a:r>
              <a:rPr lang="en-US" sz="1800"/>
              <a:t>Productivity</a:t>
            </a:r>
          </a:p>
        </p:txBody>
      </p:sp>
      <p:sp>
        <p:nvSpPr>
          <p:cNvPr id="4110" name="Line 17"/>
          <p:cNvSpPr>
            <a:spLocks noChangeShapeType="1"/>
          </p:cNvSpPr>
          <p:nvPr/>
        </p:nvSpPr>
        <p:spPr bwMode="auto">
          <a:xfrm flipH="1">
            <a:off x="3733800" y="3138487"/>
            <a:ext cx="228600" cy="762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111" name="Line 18"/>
          <p:cNvSpPr>
            <a:spLocks noChangeShapeType="1"/>
          </p:cNvSpPr>
          <p:nvPr/>
        </p:nvSpPr>
        <p:spPr bwMode="auto">
          <a:xfrm>
            <a:off x="5181600" y="4433887"/>
            <a:ext cx="6858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112" name="Line 19"/>
          <p:cNvSpPr>
            <a:spLocks noChangeShapeType="1"/>
          </p:cNvSpPr>
          <p:nvPr/>
        </p:nvSpPr>
        <p:spPr bwMode="auto">
          <a:xfrm flipH="1">
            <a:off x="3886200" y="2909887"/>
            <a:ext cx="1447800" cy="990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113" name="Text Box 20"/>
          <p:cNvSpPr txBox="1">
            <a:spLocks noChangeArrowheads="1"/>
          </p:cNvSpPr>
          <p:nvPr/>
        </p:nvSpPr>
        <p:spPr bwMode="auto">
          <a:xfrm>
            <a:off x="2895600" y="6262687"/>
            <a:ext cx="492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Process evaluation and continual improvement</a:t>
            </a:r>
          </a:p>
        </p:txBody>
      </p:sp>
      <p:sp>
        <p:nvSpPr>
          <p:cNvPr id="4114" name="Line 22"/>
          <p:cNvSpPr>
            <a:spLocks noChangeShapeType="1"/>
          </p:cNvSpPr>
          <p:nvPr/>
        </p:nvSpPr>
        <p:spPr bwMode="auto">
          <a:xfrm flipH="1">
            <a:off x="5410200" y="4967287"/>
            <a:ext cx="533400" cy="1143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5036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r>
              <a:rPr lang="en-US" smtClean="0"/>
              <a:t>Outline</a:t>
            </a:r>
          </a:p>
        </p:txBody>
      </p:sp>
      <p:sp>
        <p:nvSpPr>
          <p:cNvPr id="9219" name="Rectangle 8"/>
          <p:cNvSpPr>
            <a:spLocks noGrp="1" noChangeArrowheads="1"/>
          </p:cNvSpPr>
          <p:nvPr>
            <p:ph idx="1"/>
          </p:nvPr>
        </p:nvSpPr>
        <p:spPr/>
        <p:txBody>
          <a:bodyPr/>
          <a:lstStyle/>
          <a:p>
            <a:r>
              <a:rPr lang="en-US" sz="2000" dirty="0" smtClean="0"/>
              <a:t>How can information systems be used to support teams of workers?</a:t>
            </a:r>
          </a:p>
          <a:p>
            <a:r>
              <a:rPr lang="en-US" sz="2000" dirty="0" smtClean="0"/>
              <a:t>How many different ways are there to communicate with team members? Which method is best for each type of message?</a:t>
            </a:r>
          </a:p>
          <a:p>
            <a:r>
              <a:rPr lang="en-US" sz="2000" dirty="0" smtClean="0"/>
              <a:t>How can several people work on the same documents?</a:t>
            </a:r>
          </a:p>
          <a:p>
            <a:r>
              <a:rPr lang="en-US" sz="2000" dirty="0" smtClean="0"/>
              <a:t>How does an organization remember past events?</a:t>
            </a:r>
          </a:p>
          <a:p>
            <a:r>
              <a:rPr lang="en-US" sz="2000" dirty="0" smtClean="0"/>
              <a:t>Where can you find a system that provides these groupware capabilities?</a:t>
            </a:r>
          </a:p>
          <a:p>
            <a:r>
              <a:rPr lang="en-US" sz="2000" dirty="0" smtClean="0"/>
              <a:t>What if you do not have </a:t>
            </a:r>
            <a:r>
              <a:rPr lang="en-US" sz="2000" smtClean="0"/>
              <a:t>a server </a:t>
            </a:r>
            <a:r>
              <a:rPr lang="en-US" sz="2000" dirty="0" smtClean="0"/>
              <a:t>and want to collaborate?</a:t>
            </a:r>
          </a:p>
          <a:p>
            <a:r>
              <a:rPr lang="en-US" sz="2000" dirty="0" smtClean="0"/>
              <a:t>What could you accomplish if five people can work on the same screen at the same time? </a:t>
            </a:r>
          </a:p>
          <a:p>
            <a:r>
              <a:rPr lang="en-US" sz="2000" dirty="0" smtClean="0"/>
              <a:t>How do you collaborate and share data if everyone uses different software?</a:t>
            </a:r>
          </a:p>
        </p:txBody>
      </p:sp>
    </p:spTree>
    <p:extLst>
      <p:ext uri="{BB962C8B-B14F-4D97-AF65-F5344CB8AC3E}">
        <p14:creationId xmlns:p14="http://schemas.microsoft.com/office/powerpoint/2010/main" val="35379871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US" smtClean="0"/>
              <a:t>SharePoint Overview</a:t>
            </a:r>
          </a:p>
        </p:txBody>
      </p:sp>
      <p:sp>
        <p:nvSpPr>
          <p:cNvPr id="23555" name="Rectangle 5"/>
          <p:cNvSpPr>
            <a:spLocks noGrp="1" noChangeArrowheads="1"/>
          </p:cNvSpPr>
          <p:nvPr>
            <p:ph sz="half" idx="1"/>
          </p:nvPr>
        </p:nvSpPr>
        <p:spPr/>
        <p:txBody>
          <a:bodyPr/>
          <a:lstStyle/>
          <a:p>
            <a:r>
              <a:rPr lang="en-US" sz="2000" b="1" dirty="0" smtClean="0"/>
              <a:t>Communication</a:t>
            </a:r>
          </a:p>
          <a:p>
            <a:pPr lvl="1"/>
            <a:r>
              <a:rPr lang="en-US" sz="1800" dirty="0" smtClean="0"/>
              <a:t>Contacts</a:t>
            </a:r>
          </a:p>
          <a:p>
            <a:pPr lvl="1"/>
            <a:r>
              <a:rPr lang="en-US" sz="1800" dirty="0" smtClean="0"/>
              <a:t>E-mail</a:t>
            </a:r>
          </a:p>
          <a:p>
            <a:pPr lvl="1"/>
            <a:r>
              <a:rPr lang="en-US" sz="1800" dirty="0" smtClean="0"/>
              <a:t>Chat</a:t>
            </a:r>
          </a:p>
          <a:p>
            <a:pPr lvl="1"/>
            <a:r>
              <a:rPr lang="en-US" sz="1800" dirty="0" smtClean="0"/>
              <a:t>Discussion</a:t>
            </a:r>
          </a:p>
          <a:p>
            <a:pPr lvl="1"/>
            <a:r>
              <a:rPr lang="en-US" sz="1800" dirty="0" smtClean="0"/>
              <a:t>Survey</a:t>
            </a:r>
          </a:p>
          <a:p>
            <a:pPr lvl="1"/>
            <a:r>
              <a:rPr lang="en-US" sz="1800" dirty="0" smtClean="0"/>
              <a:t>Lists</a:t>
            </a:r>
          </a:p>
          <a:p>
            <a:r>
              <a:rPr lang="en-US" sz="2000" dirty="0" smtClean="0"/>
              <a:t>Project management</a:t>
            </a:r>
          </a:p>
          <a:p>
            <a:pPr lvl="1"/>
            <a:r>
              <a:rPr lang="en-US" sz="1800" dirty="0" smtClean="0"/>
              <a:t>Tasks</a:t>
            </a:r>
          </a:p>
          <a:p>
            <a:pPr lvl="1"/>
            <a:r>
              <a:rPr lang="en-US" sz="1800" dirty="0" smtClean="0"/>
              <a:t>Schedule</a:t>
            </a:r>
          </a:p>
          <a:p>
            <a:pPr lvl="1"/>
            <a:r>
              <a:rPr lang="en-US" sz="1800" dirty="0" smtClean="0"/>
              <a:t>Calendar</a:t>
            </a:r>
          </a:p>
        </p:txBody>
      </p:sp>
      <p:sp>
        <p:nvSpPr>
          <p:cNvPr id="23556" name="Rectangle 6"/>
          <p:cNvSpPr>
            <a:spLocks noGrp="1" noChangeArrowheads="1"/>
          </p:cNvSpPr>
          <p:nvPr>
            <p:ph sz="half" idx="2"/>
          </p:nvPr>
        </p:nvSpPr>
        <p:spPr/>
        <p:txBody>
          <a:bodyPr/>
          <a:lstStyle/>
          <a:p>
            <a:r>
              <a:rPr lang="en-US" sz="2000" b="1" dirty="0" smtClean="0"/>
              <a:t>Collaboration</a:t>
            </a:r>
          </a:p>
          <a:p>
            <a:pPr lvl="1"/>
            <a:r>
              <a:rPr lang="en-US" sz="1600" dirty="0" smtClean="0"/>
              <a:t>Libraries</a:t>
            </a:r>
          </a:p>
          <a:p>
            <a:pPr lvl="1"/>
            <a:r>
              <a:rPr lang="en-US" sz="1600" dirty="0" smtClean="0"/>
              <a:t>Shared documents</a:t>
            </a:r>
          </a:p>
          <a:p>
            <a:pPr lvl="1"/>
            <a:r>
              <a:rPr lang="en-US" sz="1600" dirty="0" smtClean="0"/>
              <a:t>Tracking changes</a:t>
            </a:r>
          </a:p>
          <a:p>
            <a:pPr lvl="1"/>
            <a:r>
              <a:rPr lang="en-US" sz="1600" dirty="0" smtClean="0"/>
              <a:t>Version control</a:t>
            </a:r>
          </a:p>
          <a:p>
            <a:pPr lvl="1"/>
            <a:r>
              <a:rPr lang="en-US" sz="1600" dirty="0" smtClean="0"/>
              <a:t>Wiki</a:t>
            </a:r>
          </a:p>
          <a:p>
            <a:r>
              <a:rPr lang="en-US" sz="2000" dirty="0" smtClean="0"/>
              <a:t>Workflow</a:t>
            </a:r>
          </a:p>
          <a:p>
            <a:pPr lvl="1"/>
            <a:r>
              <a:rPr lang="en-US" sz="1800" dirty="0" smtClean="0"/>
              <a:t>Routing</a:t>
            </a:r>
          </a:p>
          <a:p>
            <a:pPr lvl="1"/>
            <a:r>
              <a:rPr lang="en-US" sz="1800" dirty="0" smtClean="0"/>
              <a:t>Alerts</a:t>
            </a:r>
          </a:p>
          <a:p>
            <a:pPr lvl="1"/>
            <a:r>
              <a:rPr lang="en-US" sz="1800" dirty="0" smtClean="0"/>
              <a:t>Programmable</a:t>
            </a:r>
          </a:p>
        </p:txBody>
      </p:sp>
    </p:spTree>
    <p:extLst>
      <p:ext uri="{BB962C8B-B14F-4D97-AF65-F5344CB8AC3E}">
        <p14:creationId xmlns:p14="http://schemas.microsoft.com/office/powerpoint/2010/main" val="2419721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SharePoint: Discussion</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4765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04755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smtClean="0"/>
              <a:t>SharePoint: Project Events</a:t>
            </a:r>
          </a:p>
        </p:txBody>
      </p:sp>
      <p:sp>
        <p:nvSpPr>
          <p:cNvPr id="25603" name="Text Box 7"/>
          <p:cNvSpPr txBox="1">
            <a:spLocks noChangeArrowheads="1"/>
          </p:cNvSpPr>
          <p:nvPr/>
        </p:nvSpPr>
        <p:spPr bwMode="auto">
          <a:xfrm>
            <a:off x="1279525" y="5500688"/>
            <a:ext cx="175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Event Calendar</a:t>
            </a:r>
          </a:p>
        </p:txBody>
      </p:sp>
      <p:pic>
        <p:nvPicPr>
          <p:cNvPr id="2560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5575"/>
            <a:ext cx="44196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5605" name="Picture 10"/>
          <p:cNvPicPr>
            <a:picLocks noChangeAspect="1" noChangeArrowheads="1"/>
          </p:cNvPicPr>
          <p:nvPr/>
        </p:nvPicPr>
        <p:blipFill>
          <a:blip r:embed="rId3">
            <a:extLst>
              <a:ext uri="{28A0092B-C50C-407E-A947-70E740481C1C}">
                <a14:useLocalDpi xmlns:a14="http://schemas.microsoft.com/office/drawing/2010/main" val="0"/>
              </a:ext>
            </a:extLst>
          </a:blip>
          <a:srcRect l="16472" t="11711" r="8035" b="13000"/>
          <a:stretch>
            <a:fillRect/>
          </a:stretch>
        </p:blipFill>
        <p:spPr bwMode="auto">
          <a:xfrm>
            <a:off x="4876800" y="1958975"/>
            <a:ext cx="419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5606" name="Text Box 11"/>
          <p:cNvSpPr txBox="1">
            <a:spLocks noChangeArrowheads="1"/>
          </p:cNvSpPr>
          <p:nvPr/>
        </p:nvSpPr>
        <p:spPr bwMode="auto">
          <a:xfrm>
            <a:off x="5791200" y="5500688"/>
            <a:ext cx="182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Recurring Event</a:t>
            </a:r>
          </a:p>
        </p:txBody>
      </p:sp>
    </p:spTree>
    <p:extLst>
      <p:ext uri="{BB962C8B-B14F-4D97-AF65-F5344CB8AC3E}">
        <p14:creationId xmlns:p14="http://schemas.microsoft.com/office/powerpoint/2010/main" val="238553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smtClean="0"/>
              <a:t>SharePoint: Project Tasks</a:t>
            </a:r>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b="40158"/>
          <a:stretch>
            <a:fillRect/>
          </a:stretch>
        </p:blipFill>
        <p:spPr bwMode="auto">
          <a:xfrm>
            <a:off x="1295400" y="1676400"/>
            <a:ext cx="7543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223766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mtClean="0"/>
              <a:t>SharePoint: Survey</a:t>
            </a:r>
          </a:p>
        </p:txBody>
      </p:sp>
      <p:pic>
        <p:nvPicPr>
          <p:cNvPr id="27651" name="Picture 6"/>
          <p:cNvPicPr>
            <a:picLocks noChangeAspect="1" noChangeArrowheads="1"/>
          </p:cNvPicPr>
          <p:nvPr/>
        </p:nvPicPr>
        <p:blipFill>
          <a:blip r:embed="rId2">
            <a:extLst>
              <a:ext uri="{28A0092B-C50C-407E-A947-70E740481C1C}">
                <a14:useLocalDpi xmlns:a14="http://schemas.microsoft.com/office/drawing/2010/main" val="0"/>
              </a:ext>
            </a:extLst>
          </a:blip>
          <a:srcRect l="18817" t="17763" r="4346" b="4355"/>
          <a:stretch>
            <a:fillRect/>
          </a:stretch>
        </p:blipFill>
        <p:spPr bwMode="auto">
          <a:xfrm>
            <a:off x="2819400" y="1447800"/>
            <a:ext cx="4454525" cy="5181600"/>
          </a:xfrm>
          <a:prstGeom prst="rect">
            <a:avLst/>
          </a:prstGeom>
          <a:noFill/>
          <a:ln w="63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40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smtClean="0"/>
              <a:t>SharePoint: Shared Documents</a:t>
            </a:r>
          </a:p>
        </p:txBody>
      </p:sp>
      <p:pic>
        <p:nvPicPr>
          <p:cNvPr id="286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6553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26434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smtClean="0"/>
              <a:t>SharePoint: Configure Version Control</a:t>
            </a:r>
          </a:p>
        </p:txBody>
      </p:sp>
      <p:pic>
        <p:nvPicPr>
          <p:cNvPr id="296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219200"/>
            <a:ext cx="4849813"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9700" name="Rectangle 7"/>
          <p:cNvSpPr>
            <a:spLocks noChangeArrowheads="1"/>
          </p:cNvSpPr>
          <p:nvPr/>
        </p:nvSpPr>
        <p:spPr bwMode="auto">
          <a:xfrm>
            <a:off x="6096000" y="3733800"/>
            <a:ext cx="2819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600"/>
              <a:t>From document library </a:t>
            </a:r>
          </a:p>
          <a:p>
            <a:r>
              <a:rPr lang="en-US" sz="1600"/>
              <a:t>Settings/ </a:t>
            </a:r>
          </a:p>
          <a:p>
            <a:r>
              <a:rPr lang="en-US" sz="1600"/>
              <a:t>Document Library Settings/ General Settings/ </a:t>
            </a:r>
          </a:p>
          <a:p>
            <a:r>
              <a:rPr lang="en-US" sz="1600"/>
              <a:t>Versioning Settings</a:t>
            </a:r>
          </a:p>
        </p:txBody>
      </p:sp>
    </p:spTree>
    <p:extLst>
      <p:ext uri="{BB962C8B-B14F-4D97-AF65-F5344CB8AC3E}">
        <p14:creationId xmlns:p14="http://schemas.microsoft.com/office/powerpoint/2010/main" val="2978556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smtClean="0"/>
              <a:t>SharePoint: Version Control</a:t>
            </a:r>
          </a:p>
        </p:txBody>
      </p:sp>
      <p:pic>
        <p:nvPicPr>
          <p:cNvPr id="30723" name="Picture 6"/>
          <p:cNvPicPr>
            <a:picLocks noChangeAspect="1" noChangeArrowheads="1"/>
          </p:cNvPicPr>
          <p:nvPr/>
        </p:nvPicPr>
        <p:blipFill>
          <a:blip r:embed="rId2">
            <a:extLst>
              <a:ext uri="{28A0092B-C50C-407E-A947-70E740481C1C}">
                <a14:useLocalDpi xmlns:a14="http://schemas.microsoft.com/office/drawing/2010/main" val="0"/>
              </a:ext>
            </a:extLst>
          </a:blip>
          <a:srcRect l="33994" t="14655" r="20502" b="27338"/>
          <a:stretch>
            <a:fillRect/>
          </a:stretch>
        </p:blipFill>
        <p:spPr bwMode="auto">
          <a:xfrm>
            <a:off x="2590800" y="1447800"/>
            <a:ext cx="51054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92979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smtClean="0"/>
              <a:t>SharePoint: Workflow</a:t>
            </a:r>
          </a:p>
        </p:txBody>
      </p:sp>
      <p:pic>
        <p:nvPicPr>
          <p:cNvPr id="31747" name="Picture 7"/>
          <p:cNvPicPr>
            <a:picLocks noChangeAspect="1" noChangeArrowheads="1"/>
          </p:cNvPicPr>
          <p:nvPr/>
        </p:nvPicPr>
        <p:blipFill>
          <a:blip r:embed="rId2">
            <a:extLst>
              <a:ext uri="{28A0092B-C50C-407E-A947-70E740481C1C}">
                <a14:useLocalDpi xmlns:a14="http://schemas.microsoft.com/office/drawing/2010/main" val="0"/>
              </a:ext>
            </a:extLst>
          </a:blip>
          <a:srcRect l="17653" t="20386" r="4518" b="36697"/>
          <a:stretch>
            <a:fillRect/>
          </a:stretch>
        </p:blipFill>
        <p:spPr bwMode="auto">
          <a:xfrm>
            <a:off x="1752600" y="1295400"/>
            <a:ext cx="64008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1748" name="Text Box 8"/>
          <p:cNvSpPr txBox="1">
            <a:spLocks noChangeArrowheads="1"/>
          </p:cNvSpPr>
          <p:nvPr/>
        </p:nvSpPr>
        <p:spPr bwMode="auto">
          <a:xfrm>
            <a:off x="1295400" y="4648200"/>
            <a:ext cx="7639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A workflow schedule sequentially e-mails the document to selected users.</a:t>
            </a:r>
          </a:p>
          <a:p>
            <a:r>
              <a:rPr lang="en-US" sz="1800"/>
              <a:t>Workflow types:</a:t>
            </a:r>
          </a:p>
          <a:p>
            <a:pPr>
              <a:buFontTx/>
              <a:buChar char="•"/>
            </a:pPr>
            <a:r>
              <a:rPr lang="en-US" sz="1800"/>
              <a:t> Approval – approve, reject, forward to someone else, request changes</a:t>
            </a:r>
          </a:p>
          <a:p>
            <a:pPr>
              <a:buFontTx/>
              <a:buChar char="•"/>
            </a:pPr>
            <a:r>
              <a:rPr lang="en-US" sz="1800"/>
              <a:t> Collect Feedback – sent to originator when process is completed</a:t>
            </a:r>
          </a:p>
          <a:p>
            <a:pPr>
              <a:buFontTx/>
              <a:buChar char="•"/>
            </a:pPr>
            <a:r>
              <a:rPr lang="en-US" sz="1800"/>
              <a:t> Collect Signature (digital)</a:t>
            </a:r>
          </a:p>
          <a:p>
            <a:pPr>
              <a:buFontTx/>
              <a:buChar char="•"/>
            </a:pPr>
            <a:r>
              <a:rPr lang="en-US" sz="1800"/>
              <a:t> Disposition Approval – agree to remove expired data</a:t>
            </a:r>
          </a:p>
        </p:txBody>
      </p:sp>
    </p:spTree>
    <p:extLst>
      <p:ext uri="{BB962C8B-B14F-4D97-AF65-F5344CB8AC3E}">
        <p14:creationId xmlns:p14="http://schemas.microsoft.com/office/powerpoint/2010/main" val="3563784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smtClean="0"/>
              <a:t>SharePoint: Alerts</a:t>
            </a:r>
          </a:p>
        </p:txBody>
      </p:sp>
      <p:pic>
        <p:nvPicPr>
          <p:cNvPr id="32771" name="Picture 6"/>
          <p:cNvPicPr>
            <a:picLocks noChangeAspect="1" noChangeArrowheads="1"/>
          </p:cNvPicPr>
          <p:nvPr/>
        </p:nvPicPr>
        <p:blipFill>
          <a:blip r:embed="rId2">
            <a:extLst>
              <a:ext uri="{28A0092B-C50C-407E-A947-70E740481C1C}">
                <a14:useLocalDpi xmlns:a14="http://schemas.microsoft.com/office/drawing/2010/main" val="0"/>
              </a:ext>
            </a:extLst>
          </a:blip>
          <a:srcRect l="18587" t="21130" r="5518" b="4097"/>
          <a:stretch>
            <a:fillRect/>
          </a:stretch>
        </p:blipFill>
        <p:spPr bwMode="auto">
          <a:xfrm>
            <a:off x="2362200" y="1447800"/>
            <a:ext cx="5029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32889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Rectangle 4"/>
          <p:cNvSpPr>
            <a:spLocks noGrp="1" noChangeArrowheads="1"/>
          </p:cNvSpPr>
          <p:nvPr>
            <p:ph type="title"/>
          </p:nvPr>
        </p:nvSpPr>
        <p:spPr/>
        <p:txBody>
          <a:bodyPr>
            <a:normAutofit/>
          </a:bodyPr>
          <a:lstStyle/>
          <a:p>
            <a:r>
              <a:rPr lang="en-US" smtClean="0"/>
              <a:t>Teamwork</a:t>
            </a:r>
          </a:p>
        </p:txBody>
      </p:sp>
      <p:graphicFrame>
        <p:nvGraphicFramePr>
          <p:cNvPr id="115040" name="Group 352"/>
          <p:cNvGraphicFramePr>
            <a:graphicFrameLocks noGrp="1"/>
          </p:cNvGraphicFramePr>
          <p:nvPr>
            <p:ph sz="half" idx="4294967295"/>
            <p:extLst>
              <p:ext uri="{D42A27DB-BD31-4B8C-83A1-F6EECF244321}">
                <p14:modId xmlns:p14="http://schemas.microsoft.com/office/powerpoint/2010/main" val="4159598895"/>
              </p:ext>
            </p:extLst>
          </p:nvPr>
        </p:nvGraphicFramePr>
        <p:xfrm>
          <a:off x="5486400" y="914400"/>
          <a:ext cx="3124200" cy="1676400"/>
        </p:xfrm>
        <a:graphic>
          <a:graphicData uri="http://schemas.openxmlformats.org/drawingml/2006/table">
            <a:tbl>
              <a:tblPr/>
              <a:tblGrid>
                <a:gridCol w="446088"/>
                <a:gridCol w="446087"/>
                <a:gridCol w="446088"/>
                <a:gridCol w="447675"/>
                <a:gridCol w="446087"/>
                <a:gridCol w="446088"/>
                <a:gridCol w="446087"/>
              </a:tblGrid>
              <a:tr h="30638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7621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778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15</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16</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17</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18</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19</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7621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22</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24</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25</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26</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27</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3063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28</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29</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graphicFrame>
        <p:nvGraphicFramePr>
          <p:cNvPr id="114797" name="Group 109"/>
          <p:cNvGraphicFramePr>
            <a:graphicFrameLocks noGrp="1"/>
          </p:cNvGraphicFramePr>
          <p:nvPr>
            <p:ph sz="quarter" idx="4294967295"/>
            <p:extLst>
              <p:ext uri="{D42A27DB-BD31-4B8C-83A1-F6EECF244321}">
                <p14:modId xmlns:p14="http://schemas.microsoft.com/office/powerpoint/2010/main" val="862543664"/>
              </p:ext>
            </p:extLst>
          </p:nvPr>
        </p:nvGraphicFramePr>
        <p:xfrm>
          <a:off x="5707627" y="1438275"/>
          <a:ext cx="2895600" cy="1371600"/>
        </p:xfrm>
        <a:graphic>
          <a:graphicData uri="http://schemas.openxmlformats.org/drawingml/2006/table">
            <a:tbl>
              <a:tblPr/>
              <a:tblGrid>
                <a:gridCol w="633413"/>
                <a:gridCol w="681037"/>
                <a:gridCol w="682625"/>
                <a:gridCol w="449263"/>
                <a:gridCol w="449262"/>
              </a:tblGrid>
              <a:tr h="2079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Dept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Costs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Labor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3495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Mrkt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445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079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Prod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227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079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HRM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554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079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graphicFrame>
        <p:nvGraphicFramePr>
          <p:cNvPr id="1026" name="Object 105"/>
          <p:cNvGraphicFramePr>
            <a:graphicFrameLocks noGrp="1" noChangeAspect="1"/>
          </p:cNvGraphicFramePr>
          <p:nvPr>
            <p:ph sz="quarter" idx="4294967295"/>
            <p:extLst>
              <p:ext uri="{D42A27DB-BD31-4B8C-83A1-F6EECF244321}">
                <p14:modId xmlns:p14="http://schemas.microsoft.com/office/powerpoint/2010/main" val="477640149"/>
              </p:ext>
            </p:extLst>
          </p:nvPr>
        </p:nvGraphicFramePr>
        <p:xfrm>
          <a:off x="6088627" y="2124075"/>
          <a:ext cx="2514600" cy="1374775"/>
        </p:xfrm>
        <a:graphic>
          <a:graphicData uri="http://schemas.openxmlformats.org/presentationml/2006/ole">
            <mc:AlternateContent xmlns:mc="http://schemas.openxmlformats.org/markup-compatibility/2006">
              <mc:Choice xmlns:v="urn:schemas-microsoft-com:vml" Requires="v">
                <p:oleObj spid="_x0000_s1043" name="Chart" r:id="rId3" imgW="3467100" imgH="1895544" progId="Excel.Chart.8">
                  <p:embed/>
                </p:oleObj>
              </mc:Choice>
              <mc:Fallback>
                <p:oleObj name="Chart" r:id="rId3" imgW="3467100" imgH="189554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627" y="2124075"/>
                        <a:ext cx="25146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 name="Text Box 26"/>
          <p:cNvSpPr txBox="1">
            <a:spLocks noChangeArrowheads="1"/>
          </p:cNvSpPr>
          <p:nvPr/>
        </p:nvSpPr>
        <p:spPr bwMode="auto">
          <a:xfrm>
            <a:off x="3200400" y="1444625"/>
            <a:ext cx="1828800" cy="1816100"/>
          </a:xfrm>
          <a:prstGeom prst="rect">
            <a:avLst/>
          </a:prstGeom>
          <a:solidFill>
            <a:srgbClr val="FFFFCC"/>
          </a:solidFill>
          <a:ln w="12700">
            <a:solidFill>
              <a:schemeClr val="tx1"/>
            </a:solidFill>
            <a:miter lim="800000"/>
            <a:headEnd type="none" w="sm" len="sm"/>
            <a:tailEnd type="none" w="sm" len="sm"/>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a:t>Alpha Project</a:t>
            </a:r>
          </a:p>
          <a:p>
            <a:pPr>
              <a:spcBef>
                <a:spcPct val="50000"/>
              </a:spcBef>
            </a:pPr>
            <a:r>
              <a:rPr lang="en-US" sz="1600"/>
              <a:t>Goals:</a:t>
            </a:r>
          </a:p>
          <a:p>
            <a:pPr>
              <a:spcBef>
                <a:spcPct val="50000"/>
              </a:spcBef>
            </a:pPr>
            <a:r>
              <a:rPr lang="en-US" sz="1600"/>
              <a:t>Problems:</a:t>
            </a:r>
          </a:p>
          <a:p>
            <a:pPr>
              <a:spcBef>
                <a:spcPct val="50000"/>
              </a:spcBef>
            </a:pPr>
            <a:r>
              <a:rPr lang="en-US" sz="1600"/>
              <a:t>Departments:</a:t>
            </a:r>
          </a:p>
          <a:p>
            <a:pPr>
              <a:spcBef>
                <a:spcPct val="50000"/>
              </a:spcBef>
            </a:pPr>
            <a:endParaRPr lang="en-US" sz="1600"/>
          </a:p>
        </p:txBody>
      </p:sp>
      <p:pic>
        <p:nvPicPr>
          <p:cNvPr id="1117" name="Picture 113" descr="j02021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6600" y="3594326"/>
            <a:ext cx="14589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 name="Picture 115" descr="j02021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572000"/>
            <a:ext cx="2057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9" name="Picture 116" descr="j02895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752600"/>
            <a:ext cx="232727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0" name="Line 119"/>
          <p:cNvSpPr>
            <a:spLocks noChangeShapeType="1"/>
          </p:cNvSpPr>
          <p:nvPr/>
        </p:nvSpPr>
        <p:spPr bwMode="auto">
          <a:xfrm flipV="1">
            <a:off x="2667000" y="2286000"/>
            <a:ext cx="53340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1" name="Line 120"/>
          <p:cNvSpPr>
            <a:spLocks noChangeShapeType="1"/>
          </p:cNvSpPr>
          <p:nvPr/>
        </p:nvSpPr>
        <p:spPr bwMode="auto">
          <a:xfrm flipV="1">
            <a:off x="2590800" y="3276600"/>
            <a:ext cx="1600200" cy="2362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2" name="Line 121"/>
          <p:cNvSpPr>
            <a:spLocks noChangeShapeType="1"/>
          </p:cNvSpPr>
          <p:nvPr/>
        </p:nvSpPr>
        <p:spPr bwMode="auto">
          <a:xfrm flipH="1" flipV="1">
            <a:off x="4357800" y="3289526"/>
            <a:ext cx="1828800" cy="1828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64681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smtClean="0"/>
              <a:t>SharePoint: Document Actions</a:t>
            </a:r>
          </a:p>
        </p:txBody>
      </p:sp>
      <p:pic>
        <p:nvPicPr>
          <p:cNvPr id="33795" name="Picture 5"/>
          <p:cNvPicPr>
            <a:picLocks noChangeAspect="1" noChangeArrowheads="1"/>
          </p:cNvPicPr>
          <p:nvPr/>
        </p:nvPicPr>
        <p:blipFill>
          <a:blip r:embed="rId2">
            <a:extLst>
              <a:ext uri="{28A0092B-C50C-407E-A947-70E740481C1C}">
                <a14:useLocalDpi xmlns:a14="http://schemas.microsoft.com/office/drawing/2010/main" val="0"/>
              </a:ext>
            </a:extLst>
          </a:blip>
          <a:srcRect l="34492" t="28629" r="13501" b="35367"/>
          <a:stretch>
            <a:fillRect/>
          </a:stretch>
        </p:blipFill>
        <p:spPr bwMode="auto">
          <a:xfrm>
            <a:off x="1161143" y="13716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85570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smtClean="0"/>
              <a:t>SharePoint: Configuration</a:t>
            </a:r>
          </a:p>
        </p:txBody>
      </p:sp>
      <p:sp>
        <p:nvSpPr>
          <p:cNvPr id="34819" name="Rectangle 5"/>
          <p:cNvSpPr>
            <a:spLocks noGrp="1" noChangeArrowheads="1"/>
          </p:cNvSpPr>
          <p:nvPr>
            <p:ph idx="1"/>
          </p:nvPr>
        </p:nvSpPr>
        <p:spPr/>
        <p:txBody>
          <a:bodyPr>
            <a:normAutofit fontScale="85000" lnSpcReduction="20000"/>
          </a:bodyPr>
          <a:lstStyle/>
          <a:p>
            <a:r>
              <a:rPr lang="en-US" dirty="0" smtClean="0"/>
              <a:t>Templates are used to quickly define standard types of sites.</a:t>
            </a:r>
          </a:p>
          <a:p>
            <a:r>
              <a:rPr lang="en-US" dirty="0" smtClean="0"/>
              <a:t>Color schemes are easy to change and add.</a:t>
            </a:r>
          </a:p>
          <a:p>
            <a:r>
              <a:rPr lang="en-US" dirty="0" smtClean="0"/>
              <a:t>SharePoint Designer adds flexibility to create new templates and integrate with other software.</a:t>
            </a:r>
          </a:p>
          <a:p>
            <a:r>
              <a:rPr lang="en-US" dirty="0" smtClean="0"/>
              <a:t>SharePoint is built on top of Microsoft ASP .NET 2.0, which is a comprehensive Web server programming language. Programmers can develop and integrate complex tools into SharePoint.</a:t>
            </a:r>
          </a:p>
          <a:p>
            <a:r>
              <a:rPr lang="en-US" dirty="0" smtClean="0"/>
              <a:t>Web Parts are pre-built modules to handle specific complex tasks. For example, the Excel Web Part enables you to generate new worksheets from code.</a:t>
            </a:r>
          </a:p>
        </p:txBody>
      </p:sp>
    </p:spTree>
    <p:extLst>
      <p:ext uri="{BB962C8B-B14F-4D97-AF65-F5344CB8AC3E}">
        <p14:creationId xmlns:p14="http://schemas.microsoft.com/office/powerpoint/2010/main" val="487451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Peer-to-Peer Interaction</a:t>
            </a:r>
          </a:p>
        </p:txBody>
      </p:sp>
      <p:sp>
        <p:nvSpPr>
          <p:cNvPr id="35843" name="Rectangle 3"/>
          <p:cNvSpPr>
            <a:spLocks noGrp="1" noChangeArrowheads="1"/>
          </p:cNvSpPr>
          <p:nvPr>
            <p:ph idx="1"/>
          </p:nvPr>
        </p:nvSpPr>
        <p:spPr/>
        <p:txBody>
          <a:bodyPr>
            <a:normAutofit fontScale="77500" lnSpcReduction="20000"/>
          </a:bodyPr>
          <a:lstStyle/>
          <a:p>
            <a:pPr>
              <a:lnSpc>
                <a:spcPct val="90000"/>
              </a:lnSpc>
            </a:pPr>
            <a:r>
              <a:rPr lang="en-US" smtClean="0"/>
              <a:t>Communication: Voice, Video, Chat/IM</a:t>
            </a:r>
          </a:p>
          <a:p>
            <a:pPr lvl="1">
              <a:lnSpc>
                <a:spcPct val="90000"/>
              </a:lnSpc>
            </a:pPr>
            <a:r>
              <a:rPr lang="en-US" smtClean="0"/>
              <a:t>Microsoft Communicator</a:t>
            </a:r>
          </a:p>
          <a:p>
            <a:pPr lvl="1">
              <a:lnSpc>
                <a:spcPct val="90000"/>
              </a:lnSpc>
            </a:pPr>
            <a:r>
              <a:rPr lang="en-US" smtClean="0"/>
              <a:t>Third-party servers (Skype, WebEx, LiveMeeting)</a:t>
            </a:r>
          </a:p>
          <a:p>
            <a:pPr>
              <a:lnSpc>
                <a:spcPct val="90000"/>
              </a:lnSpc>
            </a:pPr>
            <a:r>
              <a:rPr lang="en-US" smtClean="0"/>
              <a:t>Shared Applications</a:t>
            </a:r>
          </a:p>
          <a:p>
            <a:pPr lvl="1">
              <a:lnSpc>
                <a:spcPct val="90000"/>
              </a:lnSpc>
            </a:pPr>
            <a:r>
              <a:rPr lang="en-US" smtClean="0"/>
              <a:t>Meeting Space (old: NetMeeting)</a:t>
            </a:r>
          </a:p>
          <a:p>
            <a:pPr lvl="1">
              <a:lnSpc>
                <a:spcPct val="90000"/>
              </a:lnSpc>
            </a:pPr>
            <a:r>
              <a:rPr lang="en-US" smtClean="0"/>
              <a:t>Third-party servers (WebEx, LiveMeeting)</a:t>
            </a:r>
          </a:p>
          <a:p>
            <a:pPr lvl="1">
              <a:lnSpc>
                <a:spcPct val="90000"/>
              </a:lnSpc>
            </a:pPr>
            <a:r>
              <a:rPr lang="en-US" smtClean="0"/>
              <a:t>One Note/Live Sharing</a:t>
            </a:r>
          </a:p>
          <a:p>
            <a:pPr lvl="1">
              <a:lnSpc>
                <a:spcPct val="90000"/>
              </a:lnSpc>
            </a:pPr>
            <a:r>
              <a:rPr lang="en-US" smtClean="0"/>
              <a:t>Google applications</a:t>
            </a:r>
          </a:p>
          <a:p>
            <a:pPr>
              <a:lnSpc>
                <a:spcPct val="90000"/>
              </a:lnSpc>
            </a:pPr>
            <a:r>
              <a:rPr lang="en-US" smtClean="0"/>
              <a:t>Replication and Synchronization</a:t>
            </a:r>
          </a:p>
          <a:p>
            <a:pPr lvl="1">
              <a:lnSpc>
                <a:spcPct val="90000"/>
              </a:lnSpc>
            </a:pPr>
            <a:r>
              <a:rPr lang="en-US" smtClean="0"/>
              <a:t>Groove</a:t>
            </a:r>
          </a:p>
          <a:p>
            <a:pPr lvl="1">
              <a:lnSpc>
                <a:spcPct val="90000"/>
              </a:lnSpc>
            </a:pPr>
            <a:r>
              <a:rPr lang="en-US" smtClean="0"/>
              <a:t>One Note/Shared Folders</a:t>
            </a:r>
          </a:p>
          <a:p>
            <a:pPr>
              <a:lnSpc>
                <a:spcPct val="90000"/>
              </a:lnSpc>
            </a:pPr>
            <a:r>
              <a:rPr lang="en-US" smtClean="0"/>
              <a:t>Network Address Translation is a big problem</a:t>
            </a:r>
          </a:p>
          <a:p>
            <a:pPr lvl="1">
              <a:lnSpc>
                <a:spcPct val="90000"/>
              </a:lnSpc>
            </a:pPr>
            <a:r>
              <a:rPr lang="en-US" smtClean="0"/>
              <a:t>Need a server (internal or third-party) with fixed IP address.</a:t>
            </a:r>
          </a:p>
          <a:p>
            <a:pPr lvl="1">
              <a:lnSpc>
                <a:spcPct val="90000"/>
              </a:lnSpc>
            </a:pPr>
            <a:r>
              <a:rPr lang="en-US" smtClean="0"/>
              <a:t>Possible resolution with IPv6, but will take time (years).</a:t>
            </a:r>
          </a:p>
        </p:txBody>
      </p:sp>
    </p:spTree>
    <p:extLst>
      <p:ext uri="{BB962C8B-B14F-4D97-AF65-F5344CB8AC3E}">
        <p14:creationId xmlns:p14="http://schemas.microsoft.com/office/powerpoint/2010/main" val="4076252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12"/>
          <p:cNvSpPr>
            <a:spLocks/>
          </p:cNvSpPr>
          <p:nvPr/>
        </p:nvSpPr>
        <p:spPr bwMode="auto">
          <a:xfrm>
            <a:off x="4267200" y="2740818"/>
            <a:ext cx="2590800" cy="1536700"/>
          </a:xfrm>
          <a:custGeom>
            <a:avLst/>
            <a:gdLst>
              <a:gd name="T0" fmla="*/ 2590800 w 1632"/>
              <a:gd name="T1" fmla="*/ 1524000 h 968"/>
              <a:gd name="T2" fmla="*/ 1600200 w 1632"/>
              <a:gd name="T3" fmla="*/ 1371600 h 968"/>
              <a:gd name="T4" fmla="*/ 1981200 w 1632"/>
              <a:gd name="T5" fmla="*/ 533400 h 968"/>
              <a:gd name="T6" fmla="*/ 0 w 1632"/>
              <a:gd name="T7" fmla="*/ 0 h 968"/>
              <a:gd name="T8" fmla="*/ 0 60000 65536"/>
              <a:gd name="T9" fmla="*/ 0 60000 65536"/>
              <a:gd name="T10" fmla="*/ 0 60000 65536"/>
              <a:gd name="T11" fmla="*/ 0 60000 65536"/>
              <a:gd name="T12" fmla="*/ 0 w 1632"/>
              <a:gd name="T13" fmla="*/ 0 h 968"/>
              <a:gd name="T14" fmla="*/ 1632 w 1632"/>
              <a:gd name="T15" fmla="*/ 968 h 968"/>
            </a:gdLst>
            <a:ahLst/>
            <a:cxnLst>
              <a:cxn ang="T8">
                <a:pos x="T0" y="T1"/>
              </a:cxn>
              <a:cxn ang="T9">
                <a:pos x="T2" y="T3"/>
              </a:cxn>
              <a:cxn ang="T10">
                <a:pos x="T4" y="T5"/>
              </a:cxn>
              <a:cxn ang="T11">
                <a:pos x="T6" y="T7"/>
              </a:cxn>
            </a:cxnLst>
            <a:rect l="T12" t="T13" r="T14" b="T15"/>
            <a:pathLst>
              <a:path w="1632" h="968">
                <a:moveTo>
                  <a:pt x="1632" y="960"/>
                </a:moveTo>
                <a:cubicBezTo>
                  <a:pt x="1352" y="964"/>
                  <a:pt x="1072" y="968"/>
                  <a:pt x="1008" y="864"/>
                </a:cubicBezTo>
                <a:cubicBezTo>
                  <a:pt x="944" y="760"/>
                  <a:pt x="1416" y="480"/>
                  <a:pt x="1248" y="336"/>
                </a:cubicBezTo>
                <a:cubicBezTo>
                  <a:pt x="1080" y="192"/>
                  <a:pt x="540" y="96"/>
                  <a:pt x="0" y="0"/>
                </a:cubicBezTo>
              </a:path>
            </a:pathLst>
          </a:custGeom>
          <a:noFill/>
          <a:ln w="12700">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7" name="Rectangle 2"/>
          <p:cNvSpPr>
            <a:spLocks noGrp="1" noChangeArrowheads="1"/>
          </p:cNvSpPr>
          <p:nvPr>
            <p:ph type="title"/>
          </p:nvPr>
        </p:nvSpPr>
        <p:spPr/>
        <p:txBody>
          <a:bodyPr/>
          <a:lstStyle/>
          <a:p>
            <a:r>
              <a:rPr lang="en-US" dirty="0" smtClean="0"/>
              <a:t>Groove (SharePoint Workspace)</a:t>
            </a:r>
          </a:p>
        </p:txBody>
      </p:sp>
      <p:pic>
        <p:nvPicPr>
          <p:cNvPr id="36868" name="Picture 5" descr="j02849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97818"/>
            <a:ext cx="20955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Computer Laptop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731418"/>
            <a:ext cx="12192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MPj040968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0761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8"/>
          <p:cNvSpPr txBox="1">
            <a:spLocks noChangeArrowheads="1"/>
          </p:cNvSpPr>
          <p:nvPr/>
        </p:nvSpPr>
        <p:spPr bwMode="auto">
          <a:xfrm>
            <a:off x="5943600" y="4645818"/>
            <a:ext cx="1847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231775" algn="l"/>
              </a:tabLst>
              <a:defRPr sz="2400">
                <a:solidFill>
                  <a:schemeClr val="tx1"/>
                </a:solidFill>
                <a:latin typeface="Arial" charset="0"/>
              </a:defRPr>
            </a:lvl1pPr>
            <a:lvl2pPr marL="742950" indent="-285750">
              <a:tabLst>
                <a:tab pos="231775" algn="l"/>
              </a:tabLst>
              <a:defRPr sz="2400">
                <a:solidFill>
                  <a:schemeClr val="tx1"/>
                </a:solidFill>
                <a:latin typeface="Arial" charset="0"/>
              </a:defRPr>
            </a:lvl2pPr>
            <a:lvl3pPr marL="1143000" indent="-228600">
              <a:tabLst>
                <a:tab pos="231775" algn="l"/>
              </a:tabLst>
              <a:defRPr sz="2400">
                <a:solidFill>
                  <a:schemeClr val="tx1"/>
                </a:solidFill>
                <a:latin typeface="Arial" charset="0"/>
              </a:defRPr>
            </a:lvl3pPr>
            <a:lvl4pPr marL="1600200" indent="-228600">
              <a:tabLst>
                <a:tab pos="231775" algn="l"/>
              </a:tabLst>
              <a:defRPr sz="2400">
                <a:solidFill>
                  <a:schemeClr val="tx1"/>
                </a:solidFill>
                <a:latin typeface="Arial" charset="0"/>
              </a:defRPr>
            </a:lvl4pPr>
            <a:lvl5pPr marL="2057400" indent="-228600">
              <a:tabLst>
                <a:tab pos="231775" algn="l"/>
              </a:tabLst>
              <a:defRPr sz="2400">
                <a:solidFill>
                  <a:schemeClr val="tx1"/>
                </a:solidFill>
                <a:latin typeface="Arial" charset="0"/>
              </a:defRPr>
            </a:lvl5pPr>
            <a:lvl6pPr marL="2514600" indent="-228600" eaLnBrk="0" fontAlgn="base" hangingPunct="0">
              <a:spcBef>
                <a:spcPct val="0"/>
              </a:spcBef>
              <a:spcAft>
                <a:spcPct val="0"/>
              </a:spcAft>
              <a:tabLst>
                <a:tab pos="231775" algn="l"/>
              </a:tabLst>
              <a:defRPr sz="2400">
                <a:solidFill>
                  <a:schemeClr val="tx1"/>
                </a:solidFill>
                <a:latin typeface="Arial" charset="0"/>
              </a:defRPr>
            </a:lvl6pPr>
            <a:lvl7pPr marL="2971800" indent="-228600" eaLnBrk="0" fontAlgn="base" hangingPunct="0">
              <a:spcBef>
                <a:spcPct val="0"/>
              </a:spcBef>
              <a:spcAft>
                <a:spcPct val="0"/>
              </a:spcAft>
              <a:tabLst>
                <a:tab pos="231775" algn="l"/>
              </a:tabLst>
              <a:defRPr sz="2400">
                <a:solidFill>
                  <a:schemeClr val="tx1"/>
                </a:solidFill>
                <a:latin typeface="Arial" charset="0"/>
              </a:defRPr>
            </a:lvl7pPr>
            <a:lvl8pPr marL="3429000" indent="-228600" eaLnBrk="0" fontAlgn="base" hangingPunct="0">
              <a:spcBef>
                <a:spcPct val="0"/>
              </a:spcBef>
              <a:spcAft>
                <a:spcPct val="0"/>
              </a:spcAft>
              <a:tabLst>
                <a:tab pos="231775" algn="l"/>
              </a:tabLst>
              <a:defRPr sz="2400">
                <a:solidFill>
                  <a:schemeClr val="tx1"/>
                </a:solidFill>
                <a:latin typeface="Arial" charset="0"/>
              </a:defRPr>
            </a:lvl8pPr>
            <a:lvl9pPr marL="3886200" indent="-228600" eaLnBrk="0" fontAlgn="base" hangingPunct="0">
              <a:spcBef>
                <a:spcPct val="0"/>
              </a:spcBef>
              <a:spcAft>
                <a:spcPct val="0"/>
              </a:spcAft>
              <a:tabLst>
                <a:tab pos="231775" algn="l"/>
              </a:tabLst>
              <a:defRPr sz="2400">
                <a:solidFill>
                  <a:schemeClr val="tx1"/>
                </a:solidFill>
                <a:latin typeface="Arial" charset="0"/>
              </a:defRPr>
            </a:lvl9pPr>
          </a:lstStyle>
          <a:p>
            <a:r>
              <a:rPr lang="en-US" sz="1800"/>
              <a:t>Workspace</a:t>
            </a:r>
          </a:p>
          <a:p>
            <a:r>
              <a:rPr lang="en-US" sz="1800"/>
              <a:t>	Replica</a:t>
            </a:r>
          </a:p>
          <a:p>
            <a:r>
              <a:rPr lang="en-US" sz="1800"/>
              <a:t>Synchronized</a:t>
            </a:r>
          </a:p>
          <a:p>
            <a:r>
              <a:rPr lang="en-US" sz="1800"/>
              <a:t>when connected</a:t>
            </a:r>
          </a:p>
        </p:txBody>
      </p:sp>
      <p:sp>
        <p:nvSpPr>
          <p:cNvPr id="36872" name="Text Box 9"/>
          <p:cNvSpPr txBox="1">
            <a:spLocks noChangeArrowheads="1"/>
          </p:cNvSpPr>
          <p:nvPr/>
        </p:nvSpPr>
        <p:spPr bwMode="auto">
          <a:xfrm>
            <a:off x="2362200" y="3045618"/>
            <a:ext cx="1847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231775" algn="l"/>
              </a:tabLst>
              <a:defRPr sz="2400">
                <a:solidFill>
                  <a:schemeClr val="tx1"/>
                </a:solidFill>
                <a:latin typeface="Arial" charset="0"/>
              </a:defRPr>
            </a:lvl1pPr>
            <a:lvl2pPr marL="742950" indent="-285750">
              <a:tabLst>
                <a:tab pos="231775" algn="l"/>
              </a:tabLst>
              <a:defRPr sz="2400">
                <a:solidFill>
                  <a:schemeClr val="tx1"/>
                </a:solidFill>
                <a:latin typeface="Arial" charset="0"/>
              </a:defRPr>
            </a:lvl2pPr>
            <a:lvl3pPr marL="1143000" indent="-228600">
              <a:tabLst>
                <a:tab pos="231775" algn="l"/>
              </a:tabLst>
              <a:defRPr sz="2400">
                <a:solidFill>
                  <a:schemeClr val="tx1"/>
                </a:solidFill>
                <a:latin typeface="Arial" charset="0"/>
              </a:defRPr>
            </a:lvl3pPr>
            <a:lvl4pPr marL="1600200" indent="-228600">
              <a:tabLst>
                <a:tab pos="231775" algn="l"/>
              </a:tabLst>
              <a:defRPr sz="2400">
                <a:solidFill>
                  <a:schemeClr val="tx1"/>
                </a:solidFill>
                <a:latin typeface="Arial" charset="0"/>
              </a:defRPr>
            </a:lvl4pPr>
            <a:lvl5pPr marL="2057400" indent="-228600">
              <a:tabLst>
                <a:tab pos="231775" algn="l"/>
              </a:tabLst>
              <a:defRPr sz="2400">
                <a:solidFill>
                  <a:schemeClr val="tx1"/>
                </a:solidFill>
                <a:latin typeface="Arial" charset="0"/>
              </a:defRPr>
            </a:lvl5pPr>
            <a:lvl6pPr marL="2514600" indent="-228600" eaLnBrk="0" fontAlgn="base" hangingPunct="0">
              <a:spcBef>
                <a:spcPct val="0"/>
              </a:spcBef>
              <a:spcAft>
                <a:spcPct val="0"/>
              </a:spcAft>
              <a:tabLst>
                <a:tab pos="231775" algn="l"/>
              </a:tabLst>
              <a:defRPr sz="2400">
                <a:solidFill>
                  <a:schemeClr val="tx1"/>
                </a:solidFill>
                <a:latin typeface="Arial" charset="0"/>
              </a:defRPr>
            </a:lvl6pPr>
            <a:lvl7pPr marL="2971800" indent="-228600" eaLnBrk="0" fontAlgn="base" hangingPunct="0">
              <a:spcBef>
                <a:spcPct val="0"/>
              </a:spcBef>
              <a:spcAft>
                <a:spcPct val="0"/>
              </a:spcAft>
              <a:tabLst>
                <a:tab pos="231775" algn="l"/>
              </a:tabLst>
              <a:defRPr sz="2400">
                <a:solidFill>
                  <a:schemeClr val="tx1"/>
                </a:solidFill>
                <a:latin typeface="Arial" charset="0"/>
              </a:defRPr>
            </a:lvl7pPr>
            <a:lvl8pPr marL="3429000" indent="-228600" eaLnBrk="0" fontAlgn="base" hangingPunct="0">
              <a:spcBef>
                <a:spcPct val="0"/>
              </a:spcBef>
              <a:spcAft>
                <a:spcPct val="0"/>
              </a:spcAft>
              <a:tabLst>
                <a:tab pos="231775" algn="l"/>
              </a:tabLst>
              <a:defRPr sz="2400">
                <a:solidFill>
                  <a:schemeClr val="tx1"/>
                </a:solidFill>
                <a:latin typeface="Arial" charset="0"/>
              </a:defRPr>
            </a:lvl8pPr>
            <a:lvl9pPr marL="3886200" indent="-228600" eaLnBrk="0" fontAlgn="base" hangingPunct="0">
              <a:spcBef>
                <a:spcPct val="0"/>
              </a:spcBef>
              <a:spcAft>
                <a:spcPct val="0"/>
              </a:spcAft>
              <a:tabLst>
                <a:tab pos="231775" algn="l"/>
              </a:tabLst>
              <a:defRPr sz="2400">
                <a:solidFill>
                  <a:schemeClr val="tx1"/>
                </a:solidFill>
                <a:latin typeface="Arial" charset="0"/>
              </a:defRPr>
            </a:lvl9pPr>
          </a:lstStyle>
          <a:p>
            <a:r>
              <a:rPr lang="en-US" sz="1800"/>
              <a:t>New Workspace</a:t>
            </a:r>
          </a:p>
          <a:p>
            <a:r>
              <a:rPr lang="en-US" sz="1800"/>
              <a:t>	Files</a:t>
            </a:r>
          </a:p>
          <a:p>
            <a:r>
              <a:rPr lang="en-US" sz="1800"/>
              <a:t>	Discussion</a:t>
            </a:r>
          </a:p>
          <a:p>
            <a:r>
              <a:rPr lang="en-US" sz="1800"/>
              <a:t>	Calendar</a:t>
            </a:r>
          </a:p>
        </p:txBody>
      </p:sp>
      <p:sp>
        <p:nvSpPr>
          <p:cNvPr id="36873" name="Text Box 10"/>
          <p:cNvSpPr txBox="1">
            <a:spLocks noChangeArrowheads="1"/>
          </p:cNvSpPr>
          <p:nvPr/>
        </p:nvSpPr>
        <p:spPr bwMode="auto">
          <a:xfrm>
            <a:off x="3048000" y="5712618"/>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231775" algn="l"/>
              </a:tabLst>
              <a:defRPr sz="2400">
                <a:solidFill>
                  <a:schemeClr val="tx1"/>
                </a:solidFill>
                <a:latin typeface="Arial" charset="0"/>
              </a:defRPr>
            </a:lvl1pPr>
            <a:lvl2pPr marL="742950" indent="-285750">
              <a:tabLst>
                <a:tab pos="231775" algn="l"/>
              </a:tabLst>
              <a:defRPr sz="2400">
                <a:solidFill>
                  <a:schemeClr val="tx1"/>
                </a:solidFill>
                <a:latin typeface="Arial" charset="0"/>
              </a:defRPr>
            </a:lvl2pPr>
            <a:lvl3pPr marL="1143000" indent="-228600">
              <a:tabLst>
                <a:tab pos="231775" algn="l"/>
              </a:tabLst>
              <a:defRPr sz="2400">
                <a:solidFill>
                  <a:schemeClr val="tx1"/>
                </a:solidFill>
                <a:latin typeface="Arial" charset="0"/>
              </a:defRPr>
            </a:lvl3pPr>
            <a:lvl4pPr marL="1600200" indent="-228600">
              <a:tabLst>
                <a:tab pos="231775" algn="l"/>
              </a:tabLst>
              <a:defRPr sz="2400">
                <a:solidFill>
                  <a:schemeClr val="tx1"/>
                </a:solidFill>
                <a:latin typeface="Arial" charset="0"/>
              </a:defRPr>
            </a:lvl4pPr>
            <a:lvl5pPr marL="2057400" indent="-228600">
              <a:tabLst>
                <a:tab pos="231775" algn="l"/>
              </a:tabLst>
              <a:defRPr sz="2400">
                <a:solidFill>
                  <a:schemeClr val="tx1"/>
                </a:solidFill>
                <a:latin typeface="Arial" charset="0"/>
              </a:defRPr>
            </a:lvl5pPr>
            <a:lvl6pPr marL="2514600" indent="-228600" eaLnBrk="0" fontAlgn="base" hangingPunct="0">
              <a:spcBef>
                <a:spcPct val="0"/>
              </a:spcBef>
              <a:spcAft>
                <a:spcPct val="0"/>
              </a:spcAft>
              <a:tabLst>
                <a:tab pos="231775" algn="l"/>
              </a:tabLst>
              <a:defRPr sz="2400">
                <a:solidFill>
                  <a:schemeClr val="tx1"/>
                </a:solidFill>
                <a:latin typeface="Arial" charset="0"/>
              </a:defRPr>
            </a:lvl6pPr>
            <a:lvl7pPr marL="2971800" indent="-228600" eaLnBrk="0" fontAlgn="base" hangingPunct="0">
              <a:spcBef>
                <a:spcPct val="0"/>
              </a:spcBef>
              <a:spcAft>
                <a:spcPct val="0"/>
              </a:spcAft>
              <a:tabLst>
                <a:tab pos="231775" algn="l"/>
              </a:tabLst>
              <a:defRPr sz="2400">
                <a:solidFill>
                  <a:schemeClr val="tx1"/>
                </a:solidFill>
                <a:latin typeface="Arial" charset="0"/>
              </a:defRPr>
            </a:lvl7pPr>
            <a:lvl8pPr marL="3429000" indent="-228600" eaLnBrk="0" fontAlgn="base" hangingPunct="0">
              <a:spcBef>
                <a:spcPct val="0"/>
              </a:spcBef>
              <a:spcAft>
                <a:spcPct val="0"/>
              </a:spcAft>
              <a:tabLst>
                <a:tab pos="231775" algn="l"/>
              </a:tabLst>
              <a:defRPr sz="2400">
                <a:solidFill>
                  <a:schemeClr val="tx1"/>
                </a:solidFill>
                <a:latin typeface="Arial" charset="0"/>
              </a:defRPr>
            </a:lvl8pPr>
            <a:lvl9pPr marL="3886200" indent="-228600" eaLnBrk="0" fontAlgn="base" hangingPunct="0">
              <a:spcBef>
                <a:spcPct val="0"/>
              </a:spcBef>
              <a:spcAft>
                <a:spcPct val="0"/>
              </a:spcAft>
              <a:tabLst>
                <a:tab pos="231775" algn="l"/>
              </a:tabLst>
              <a:defRPr sz="2400">
                <a:solidFill>
                  <a:schemeClr val="tx1"/>
                </a:solidFill>
                <a:latin typeface="Arial" charset="0"/>
              </a:defRPr>
            </a:lvl9pPr>
          </a:lstStyle>
          <a:p>
            <a:r>
              <a:rPr lang="en-US" sz="1800"/>
              <a:t>Workspace</a:t>
            </a:r>
          </a:p>
          <a:p>
            <a:r>
              <a:rPr lang="en-US" sz="1800"/>
              <a:t>	Replica</a:t>
            </a:r>
          </a:p>
        </p:txBody>
      </p:sp>
      <p:sp>
        <p:nvSpPr>
          <p:cNvPr id="36874" name="Freeform 11"/>
          <p:cNvSpPr>
            <a:spLocks/>
          </p:cNvSpPr>
          <p:nvPr/>
        </p:nvSpPr>
        <p:spPr bwMode="auto">
          <a:xfrm>
            <a:off x="1841500" y="2969418"/>
            <a:ext cx="1358900" cy="2514600"/>
          </a:xfrm>
          <a:custGeom>
            <a:avLst/>
            <a:gdLst>
              <a:gd name="T0" fmla="*/ 1358900 w 856"/>
              <a:gd name="T1" fmla="*/ 2438400 h 1584"/>
              <a:gd name="T2" fmla="*/ 749300 w 856"/>
              <a:gd name="T3" fmla="*/ 2438400 h 1584"/>
              <a:gd name="T4" fmla="*/ 1206500 w 856"/>
              <a:gd name="T5" fmla="*/ 1981200 h 1584"/>
              <a:gd name="T6" fmla="*/ 673100 w 856"/>
              <a:gd name="T7" fmla="*/ 1905000 h 1584"/>
              <a:gd name="T8" fmla="*/ 901700 w 856"/>
              <a:gd name="T9" fmla="*/ 1676400 h 1584"/>
              <a:gd name="T10" fmla="*/ 63500 w 856"/>
              <a:gd name="T11" fmla="*/ 1143000 h 1584"/>
              <a:gd name="T12" fmla="*/ 520700 w 856"/>
              <a:gd name="T13" fmla="*/ 0 h 1584"/>
              <a:gd name="T14" fmla="*/ 0 60000 65536"/>
              <a:gd name="T15" fmla="*/ 0 60000 65536"/>
              <a:gd name="T16" fmla="*/ 0 60000 65536"/>
              <a:gd name="T17" fmla="*/ 0 60000 65536"/>
              <a:gd name="T18" fmla="*/ 0 60000 65536"/>
              <a:gd name="T19" fmla="*/ 0 60000 65536"/>
              <a:gd name="T20" fmla="*/ 0 60000 65536"/>
              <a:gd name="T21" fmla="*/ 0 w 856"/>
              <a:gd name="T22" fmla="*/ 0 h 1584"/>
              <a:gd name="T23" fmla="*/ 856 w 856"/>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6" h="1584">
                <a:moveTo>
                  <a:pt x="856" y="1536"/>
                </a:moveTo>
                <a:cubicBezTo>
                  <a:pt x="672" y="1560"/>
                  <a:pt x="488" y="1584"/>
                  <a:pt x="472" y="1536"/>
                </a:cubicBezTo>
                <a:cubicBezTo>
                  <a:pt x="456" y="1488"/>
                  <a:pt x="768" y="1304"/>
                  <a:pt x="760" y="1248"/>
                </a:cubicBezTo>
                <a:cubicBezTo>
                  <a:pt x="752" y="1192"/>
                  <a:pt x="456" y="1232"/>
                  <a:pt x="424" y="1200"/>
                </a:cubicBezTo>
                <a:cubicBezTo>
                  <a:pt x="392" y="1168"/>
                  <a:pt x="632" y="1136"/>
                  <a:pt x="568" y="1056"/>
                </a:cubicBezTo>
                <a:cubicBezTo>
                  <a:pt x="504" y="976"/>
                  <a:pt x="80" y="896"/>
                  <a:pt x="40" y="720"/>
                </a:cubicBezTo>
                <a:cubicBezTo>
                  <a:pt x="0" y="544"/>
                  <a:pt x="164" y="272"/>
                  <a:pt x="328"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752239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smtClean="0"/>
              <a:t>Interaction: Meeting Space</a:t>
            </a:r>
          </a:p>
        </p:txBody>
      </p:sp>
      <p:pic>
        <p:nvPicPr>
          <p:cNvPr id="37891" name="Picture 5" descr="MPj04096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733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j0284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00200"/>
            <a:ext cx="20955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MPj040949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38600"/>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8"/>
          <p:cNvSpPr>
            <a:spLocks noChangeArrowheads="1"/>
          </p:cNvSpPr>
          <p:nvPr/>
        </p:nvSpPr>
        <p:spPr bwMode="auto">
          <a:xfrm>
            <a:off x="4114800" y="1676400"/>
            <a:ext cx="3048000" cy="2819400"/>
          </a:xfrm>
          <a:prstGeom prst="rect">
            <a:avLst/>
          </a:prstGeom>
          <a:solidFill>
            <a:srgbClr val="FFFFEB"/>
          </a:solidFill>
          <a:ln w="12700">
            <a:solidFill>
              <a:schemeClr val="tx1"/>
            </a:solidFill>
            <a:miter lim="800000"/>
            <a:headEnd type="none" w="sm" len="sm"/>
            <a:tailEnd type="none" w="sm" len="sm"/>
          </a:ln>
        </p:spPr>
        <p:txBody>
          <a:bodyPr/>
          <a:lstStyle/>
          <a:p>
            <a:r>
              <a:rPr lang="en-US" sz="1800"/>
              <a:t>Shared Document</a:t>
            </a:r>
          </a:p>
          <a:p>
            <a:endParaRPr lang="en-US" sz="1800"/>
          </a:p>
          <a:p>
            <a:r>
              <a:rPr lang="en-US" sz="1800"/>
              <a:t>Each person sees the same document or application. Even if they do not have the software installed on their machines. Any person can be given control to type text or control the application.</a:t>
            </a:r>
          </a:p>
        </p:txBody>
      </p:sp>
      <p:sp>
        <p:nvSpPr>
          <p:cNvPr id="37895" name="Line 9"/>
          <p:cNvSpPr>
            <a:spLocks noChangeShapeType="1"/>
          </p:cNvSpPr>
          <p:nvPr/>
        </p:nvSpPr>
        <p:spPr bwMode="auto">
          <a:xfrm>
            <a:off x="3200400" y="2819400"/>
            <a:ext cx="9906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6" name="Line 10"/>
          <p:cNvSpPr>
            <a:spLocks noChangeShapeType="1"/>
          </p:cNvSpPr>
          <p:nvPr/>
        </p:nvSpPr>
        <p:spPr bwMode="auto">
          <a:xfrm flipV="1">
            <a:off x="2590800" y="3886200"/>
            <a:ext cx="1600200" cy="1295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7" name="Line 11"/>
          <p:cNvSpPr>
            <a:spLocks noChangeShapeType="1"/>
          </p:cNvSpPr>
          <p:nvPr/>
        </p:nvSpPr>
        <p:spPr bwMode="auto">
          <a:xfrm flipH="1" flipV="1">
            <a:off x="5410200" y="4191000"/>
            <a:ext cx="762000" cy="1066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2514600" y="5943600"/>
            <a:ext cx="4447051" cy="461665"/>
          </a:xfrm>
          <a:prstGeom prst="rect">
            <a:avLst/>
          </a:prstGeom>
          <a:noFill/>
        </p:spPr>
        <p:txBody>
          <a:bodyPr wrap="none" rtlCol="0">
            <a:spAutoFit/>
          </a:bodyPr>
          <a:lstStyle/>
          <a:p>
            <a:r>
              <a:rPr lang="en-US" dirty="0" smtClean="0">
                <a:solidFill>
                  <a:srgbClr val="FF0000"/>
                </a:solidFill>
              </a:rPr>
              <a:t>Discontinued Microsoft Product</a:t>
            </a:r>
            <a:endParaRPr lang="en-US" dirty="0">
              <a:solidFill>
                <a:srgbClr val="FF0000"/>
              </a:solidFill>
            </a:endParaRPr>
          </a:p>
        </p:txBody>
      </p:sp>
    </p:spTree>
    <p:extLst>
      <p:ext uri="{BB962C8B-B14F-4D97-AF65-F5344CB8AC3E}">
        <p14:creationId xmlns:p14="http://schemas.microsoft.com/office/powerpoint/2010/main" val="661747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smtClean="0"/>
              <a:t>Microsoft SharedView</a:t>
            </a:r>
          </a:p>
        </p:txBody>
      </p:sp>
      <p:pic>
        <p:nvPicPr>
          <p:cNvPr id="38915" name="Picture 5"/>
          <p:cNvPicPr>
            <a:picLocks noChangeAspect="1" noChangeArrowheads="1"/>
          </p:cNvPicPr>
          <p:nvPr/>
        </p:nvPicPr>
        <p:blipFill>
          <a:blip r:embed="rId2">
            <a:extLst>
              <a:ext uri="{28A0092B-C50C-407E-A947-70E740481C1C}">
                <a14:useLocalDpi xmlns:a14="http://schemas.microsoft.com/office/drawing/2010/main" val="0"/>
              </a:ext>
            </a:extLst>
          </a:blip>
          <a:srcRect r="50500" b="48721"/>
          <a:stretch>
            <a:fillRect/>
          </a:stretch>
        </p:blipFill>
        <p:spPr bwMode="auto">
          <a:xfrm>
            <a:off x="228600" y="1879600"/>
            <a:ext cx="51054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8916" name="Text Box 6"/>
          <p:cNvSpPr txBox="1">
            <a:spLocks noChangeArrowheads="1"/>
          </p:cNvSpPr>
          <p:nvPr/>
        </p:nvSpPr>
        <p:spPr bwMode="auto">
          <a:xfrm>
            <a:off x="5562600" y="20320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Download from Microsoft</a:t>
            </a:r>
          </a:p>
          <a:p>
            <a:pPr>
              <a:spcBef>
                <a:spcPct val="50000"/>
              </a:spcBef>
            </a:pPr>
            <a:r>
              <a:rPr lang="en-US" sz="2000"/>
              <a:t>Join Microsoft Live.</a:t>
            </a:r>
          </a:p>
          <a:p>
            <a:pPr>
              <a:spcBef>
                <a:spcPct val="50000"/>
              </a:spcBef>
            </a:pPr>
            <a:r>
              <a:rPr lang="en-US" sz="2000"/>
              <a:t>Share screen, keyboard, and mouse. One person has control at a time.</a:t>
            </a:r>
          </a:p>
          <a:p>
            <a:pPr>
              <a:spcBef>
                <a:spcPct val="50000"/>
              </a:spcBef>
            </a:pPr>
            <a:r>
              <a:rPr lang="en-US" sz="2000"/>
              <a:t>Microsoft embeds advertising into Live Messenger and SharedView.</a:t>
            </a:r>
          </a:p>
        </p:txBody>
      </p:sp>
      <p:sp>
        <p:nvSpPr>
          <p:cNvPr id="5" name="TextBox 4"/>
          <p:cNvSpPr txBox="1"/>
          <p:nvPr/>
        </p:nvSpPr>
        <p:spPr>
          <a:xfrm>
            <a:off x="2438400" y="5943600"/>
            <a:ext cx="4447051" cy="830997"/>
          </a:xfrm>
          <a:prstGeom prst="rect">
            <a:avLst/>
          </a:prstGeom>
          <a:noFill/>
        </p:spPr>
        <p:txBody>
          <a:bodyPr wrap="none" rtlCol="0">
            <a:spAutoFit/>
          </a:bodyPr>
          <a:lstStyle/>
          <a:p>
            <a:r>
              <a:rPr lang="en-US" dirty="0" smtClean="0">
                <a:solidFill>
                  <a:srgbClr val="FF0000"/>
                </a:solidFill>
              </a:rPr>
              <a:t>Discontinued Microsoft Product</a:t>
            </a:r>
          </a:p>
          <a:p>
            <a:r>
              <a:rPr lang="en-US" dirty="0" smtClean="0">
                <a:solidFill>
                  <a:srgbClr val="FF0000"/>
                </a:solidFill>
              </a:rPr>
              <a:t>Died after Windows 7 + IE 9</a:t>
            </a:r>
            <a:endParaRPr lang="en-US" dirty="0">
              <a:solidFill>
                <a:srgbClr val="FF0000"/>
              </a:solidFill>
            </a:endParaRPr>
          </a:p>
        </p:txBody>
      </p:sp>
    </p:spTree>
    <p:extLst>
      <p:ext uri="{BB962C8B-B14F-4D97-AF65-F5344CB8AC3E}">
        <p14:creationId xmlns:p14="http://schemas.microsoft.com/office/powerpoint/2010/main" val="1448063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Tools (Sample List)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24150866"/>
              </p:ext>
            </p:extLst>
          </p:nvPr>
        </p:nvGraphicFramePr>
        <p:xfrm>
          <a:off x="1371600" y="1137651"/>
          <a:ext cx="7315200" cy="5491587"/>
        </p:xfrm>
        <a:graphic>
          <a:graphicData uri="http://schemas.openxmlformats.org/drawingml/2006/table">
            <a:tbl>
              <a:tblPr firstRow="1" bandRow="1">
                <a:tableStyleId>{5940675A-B579-460E-94D1-54222C63F5DA}</a:tableStyleId>
              </a:tblPr>
              <a:tblGrid>
                <a:gridCol w="2362200"/>
                <a:gridCol w="4953000"/>
              </a:tblGrid>
              <a:tr h="370863">
                <a:tc>
                  <a:txBody>
                    <a:bodyPr/>
                    <a:lstStyle/>
                    <a:p>
                      <a:r>
                        <a:rPr lang="en-US" sz="1800" b="1" dirty="0" smtClean="0"/>
                        <a:t>Tool</a:t>
                      </a:r>
                      <a:endParaRPr lang="en-US" sz="1800" b="1" dirty="0"/>
                    </a:p>
                  </a:txBody>
                  <a:tcPr marT="45723" marB="45723">
                    <a:solidFill>
                      <a:srgbClr val="FFFFCC"/>
                    </a:solidFill>
                  </a:tcPr>
                </a:tc>
                <a:tc>
                  <a:txBody>
                    <a:bodyPr/>
                    <a:lstStyle/>
                    <a:p>
                      <a:r>
                        <a:rPr lang="en-US" sz="1800" b="1" dirty="0" smtClean="0"/>
                        <a:t>Site</a:t>
                      </a:r>
                      <a:endParaRPr lang="en-US" sz="1800" b="1" dirty="0"/>
                    </a:p>
                  </a:txBody>
                  <a:tcPr marT="45723" marB="45723">
                    <a:solidFill>
                      <a:srgbClr val="FFFFCC"/>
                    </a:solidFill>
                  </a:tcPr>
                </a:tc>
              </a:tr>
              <a:tr h="0">
                <a:tc gridSpan="2">
                  <a:txBody>
                    <a:bodyPr/>
                    <a:lstStyle/>
                    <a:p>
                      <a:pPr algn="ctr"/>
                      <a:r>
                        <a:rPr lang="en-US" sz="1800" dirty="0" smtClean="0"/>
                        <a:t>Brainstorming/Associations</a:t>
                      </a:r>
                      <a:endParaRPr lang="en-US" sz="1800" dirty="0"/>
                    </a:p>
                  </a:txBody>
                  <a:tcPr marT="45723" marB="45723"/>
                </a:tc>
                <a:tc hMerge="1">
                  <a:txBody>
                    <a:bodyPr/>
                    <a:lstStyle/>
                    <a:p>
                      <a:endParaRPr lang="en-US" sz="1800" dirty="0"/>
                    </a:p>
                  </a:txBody>
                  <a:tcPr marT="45723" marB="45723"/>
                </a:tc>
              </a:tr>
              <a:tr h="0">
                <a:tc>
                  <a:txBody>
                    <a:bodyPr/>
                    <a:lstStyle/>
                    <a:p>
                      <a:r>
                        <a:rPr lang="en-US" sz="1800" dirty="0" smtClean="0"/>
                        <a:t>Mind</a:t>
                      </a:r>
                      <a:r>
                        <a:rPr lang="en-US" sz="1800" baseline="0" dirty="0" smtClean="0"/>
                        <a:t> Maps</a:t>
                      </a:r>
                      <a:endParaRPr lang="en-US" sz="1800" dirty="0"/>
                    </a:p>
                  </a:txBody>
                  <a:tcPr marT="45723" marB="45723"/>
                </a:tc>
                <a:tc>
                  <a:txBody>
                    <a:bodyPr/>
                    <a:lstStyle/>
                    <a:p>
                      <a:r>
                        <a:rPr lang="en-US" sz="1800" dirty="0" smtClean="0">
                          <a:hlinkClick r:id="rId2"/>
                        </a:rPr>
                        <a:t>www.mindmapping.com</a:t>
                      </a:r>
                      <a:endParaRPr lang="en-US" sz="1800" dirty="0"/>
                    </a:p>
                  </a:txBody>
                  <a:tcPr marT="45723" marB="45723"/>
                </a:tc>
              </a:tr>
              <a:tr h="137366">
                <a:tc>
                  <a:txBody>
                    <a:bodyPr/>
                    <a:lstStyle/>
                    <a:p>
                      <a:r>
                        <a:rPr lang="en-US" sz="1800" dirty="0" err="1" smtClean="0"/>
                        <a:t>Bubbl</a:t>
                      </a:r>
                      <a:endParaRPr lang="en-US" sz="1800" dirty="0"/>
                    </a:p>
                  </a:txBody>
                  <a:tcPr marT="45723" marB="45723"/>
                </a:tc>
                <a:tc>
                  <a:txBody>
                    <a:bodyPr/>
                    <a:lstStyle/>
                    <a:p>
                      <a:r>
                        <a:rPr lang="en-US" sz="1800" dirty="0" smtClean="0">
                          <a:hlinkClick r:id="rId3"/>
                        </a:rPr>
                        <a:t>www.bubbl.us</a:t>
                      </a:r>
                      <a:endParaRPr lang="en-US" sz="1800" dirty="0"/>
                    </a:p>
                  </a:txBody>
                  <a:tcPr marT="45723" marB="45723"/>
                </a:tc>
              </a:tr>
              <a:tr h="0">
                <a:tc>
                  <a:txBody>
                    <a:bodyPr/>
                    <a:lstStyle/>
                    <a:p>
                      <a:r>
                        <a:rPr lang="en-US" sz="1800" dirty="0" smtClean="0"/>
                        <a:t>Mind Meister</a:t>
                      </a:r>
                      <a:endParaRPr lang="en-US" sz="1800" dirty="0"/>
                    </a:p>
                  </a:txBody>
                  <a:tcPr marT="45723" marB="45723"/>
                </a:tc>
                <a:tc>
                  <a:txBody>
                    <a:bodyPr/>
                    <a:lstStyle/>
                    <a:p>
                      <a:r>
                        <a:rPr lang="en-US" sz="1800" dirty="0" smtClean="0">
                          <a:hlinkClick r:id="rId4"/>
                        </a:rPr>
                        <a:t>www.mindmeister.com</a:t>
                      </a:r>
                      <a:endParaRPr lang="en-US" sz="1800" dirty="0"/>
                    </a:p>
                  </a:txBody>
                  <a:tcPr marT="45723" marB="45723"/>
                </a:tc>
              </a:tr>
              <a:tr h="152526">
                <a:tc>
                  <a:txBody>
                    <a:bodyPr/>
                    <a:lstStyle/>
                    <a:p>
                      <a:r>
                        <a:rPr lang="en-US" sz="1800" dirty="0" err="1" smtClean="0"/>
                        <a:t>Spinscape</a:t>
                      </a:r>
                      <a:endParaRPr lang="en-US" sz="1800" dirty="0"/>
                    </a:p>
                  </a:txBody>
                  <a:tcPr marT="45723" marB="45723"/>
                </a:tc>
                <a:tc>
                  <a:txBody>
                    <a:bodyPr/>
                    <a:lstStyle/>
                    <a:p>
                      <a:r>
                        <a:rPr lang="en-US" sz="1800" dirty="0" smtClean="0">
                          <a:hlinkClick r:id="rId5"/>
                        </a:rPr>
                        <a:t>www.spinscape</a:t>
                      </a:r>
                      <a:endParaRPr lang="en-US" sz="1800" dirty="0"/>
                    </a:p>
                  </a:txBody>
                  <a:tcPr marT="45723" marB="45723"/>
                </a:tc>
              </a:tr>
              <a:tr h="122006">
                <a:tc gridSpan="2">
                  <a:txBody>
                    <a:bodyPr/>
                    <a:lstStyle/>
                    <a:p>
                      <a:pPr algn="ctr"/>
                      <a:r>
                        <a:rPr lang="en-US" sz="1800" dirty="0" smtClean="0"/>
                        <a:t>Documents and Drawing</a:t>
                      </a:r>
                      <a:endParaRPr lang="en-US" sz="1800" dirty="0"/>
                    </a:p>
                  </a:txBody>
                  <a:tcPr marT="45723" marB="45723"/>
                </a:tc>
                <a:tc hMerge="1">
                  <a:txBody>
                    <a:bodyPr/>
                    <a:lstStyle/>
                    <a:p>
                      <a:endParaRPr lang="en-US" sz="1800" dirty="0"/>
                    </a:p>
                  </a:txBody>
                  <a:tcPr marT="45723" marB="45723"/>
                </a:tc>
              </a:tr>
              <a:tr h="122006">
                <a:tc>
                  <a:txBody>
                    <a:bodyPr/>
                    <a:lstStyle/>
                    <a:p>
                      <a:r>
                        <a:rPr lang="en-US" sz="1800" dirty="0" smtClean="0"/>
                        <a:t>Show Document</a:t>
                      </a:r>
                      <a:endParaRPr lang="en-US" sz="1800" dirty="0"/>
                    </a:p>
                  </a:txBody>
                  <a:tcPr marT="45723" marB="45723"/>
                </a:tc>
                <a:tc>
                  <a:txBody>
                    <a:bodyPr/>
                    <a:lstStyle/>
                    <a:p>
                      <a:r>
                        <a:rPr lang="en-US" sz="1800" dirty="0" smtClean="0">
                          <a:hlinkClick r:id="rId6"/>
                        </a:rPr>
                        <a:t>www.showdocument.com</a:t>
                      </a:r>
                      <a:endParaRPr lang="en-US" sz="1800" dirty="0"/>
                    </a:p>
                  </a:txBody>
                  <a:tcPr marT="45723" marB="45723"/>
                </a:tc>
              </a:tr>
              <a:tr h="0">
                <a:tc>
                  <a:txBody>
                    <a:bodyPr/>
                    <a:lstStyle/>
                    <a:p>
                      <a:r>
                        <a:rPr lang="en-US" sz="1800" dirty="0" err="1" smtClean="0"/>
                        <a:t>Twiddla</a:t>
                      </a:r>
                      <a:endParaRPr lang="en-US" sz="1800" dirty="0"/>
                    </a:p>
                  </a:txBody>
                  <a:tcPr marT="45723" marB="45723"/>
                </a:tc>
                <a:tc>
                  <a:txBody>
                    <a:bodyPr/>
                    <a:lstStyle/>
                    <a:p>
                      <a:r>
                        <a:rPr lang="en-US" sz="1800" dirty="0" smtClean="0">
                          <a:hlinkClick r:id="rId7"/>
                        </a:rPr>
                        <a:t>www.twiddla.com</a:t>
                      </a:r>
                      <a:endParaRPr lang="en-US" sz="1800" dirty="0"/>
                    </a:p>
                  </a:txBody>
                  <a:tcPr marT="45723" marB="45723"/>
                </a:tc>
              </a:tr>
              <a:tr h="131817">
                <a:tc>
                  <a:txBody>
                    <a:bodyPr/>
                    <a:lstStyle/>
                    <a:p>
                      <a:r>
                        <a:rPr lang="en-US" sz="1800" dirty="0" err="1" smtClean="0"/>
                        <a:t>Writeboard</a:t>
                      </a:r>
                      <a:endParaRPr lang="en-US" sz="1800" dirty="0"/>
                    </a:p>
                  </a:txBody>
                  <a:tcPr marT="45723" marB="45723"/>
                </a:tc>
                <a:tc>
                  <a:txBody>
                    <a:bodyPr/>
                    <a:lstStyle/>
                    <a:p>
                      <a:r>
                        <a:rPr lang="en-US" sz="1800" dirty="0" smtClean="0">
                          <a:hlinkClick r:id="rId8"/>
                        </a:rPr>
                        <a:t>www.writeboard.com</a:t>
                      </a:r>
                      <a:r>
                        <a:rPr lang="en-US" sz="1800" dirty="0" smtClean="0"/>
                        <a:t> </a:t>
                      </a:r>
                      <a:endParaRPr lang="en-US" sz="1800" dirty="0"/>
                    </a:p>
                  </a:txBody>
                  <a:tcPr marT="45723" marB="45723"/>
                </a:tc>
              </a:tr>
              <a:tr h="131817">
                <a:tc>
                  <a:txBody>
                    <a:bodyPr/>
                    <a:lstStyle/>
                    <a:p>
                      <a:r>
                        <a:rPr lang="en-US" sz="1800" dirty="0" smtClean="0"/>
                        <a:t>Google</a:t>
                      </a:r>
                      <a:r>
                        <a:rPr lang="en-US" sz="1800" baseline="0" dirty="0" smtClean="0"/>
                        <a:t> Docs</a:t>
                      </a:r>
                      <a:endParaRPr lang="en-US" sz="1800" dirty="0"/>
                    </a:p>
                  </a:txBody>
                  <a:tcPr marT="45723" marB="45723"/>
                </a:tc>
                <a:tc>
                  <a:txBody>
                    <a:bodyPr/>
                    <a:lstStyle/>
                    <a:p>
                      <a:r>
                        <a:rPr lang="en-US" sz="1800" dirty="0" smtClean="0">
                          <a:hlinkClick r:id="rId9"/>
                        </a:rPr>
                        <a:t>docs.google.com </a:t>
                      </a:r>
                      <a:endParaRPr lang="en-US" sz="1800" dirty="0"/>
                    </a:p>
                  </a:txBody>
                  <a:tcPr marT="45723" marB="45723"/>
                </a:tc>
              </a:tr>
              <a:tr h="131817">
                <a:tc>
                  <a:txBody>
                    <a:bodyPr/>
                    <a:lstStyle/>
                    <a:p>
                      <a:r>
                        <a:rPr lang="en-US" sz="1800" dirty="0" err="1" smtClean="0"/>
                        <a:t>Zoho</a:t>
                      </a:r>
                      <a:endParaRPr lang="en-US" sz="1800" dirty="0"/>
                    </a:p>
                  </a:txBody>
                  <a:tcPr marT="45723" marB="45723"/>
                </a:tc>
                <a:tc>
                  <a:txBody>
                    <a:bodyPr/>
                    <a:lstStyle/>
                    <a:p>
                      <a:r>
                        <a:rPr lang="en-US" sz="1800" dirty="0" smtClean="0">
                          <a:hlinkClick r:id="rId10"/>
                        </a:rPr>
                        <a:t>www.zoho.com</a:t>
                      </a:r>
                      <a:endParaRPr lang="en-US" sz="1800" dirty="0"/>
                    </a:p>
                  </a:txBody>
                  <a:tcPr marT="45723" marB="45723"/>
                </a:tc>
              </a:tr>
              <a:tr h="131817">
                <a:tc>
                  <a:txBody>
                    <a:bodyPr/>
                    <a:lstStyle/>
                    <a:p>
                      <a:r>
                        <a:rPr lang="en-US" sz="1800" dirty="0" smtClean="0"/>
                        <a:t>Microsoft Live or 365</a:t>
                      </a:r>
                      <a:endParaRPr lang="en-US" sz="1800" dirty="0"/>
                    </a:p>
                  </a:txBody>
                  <a:tcPr marT="45723" marB="45723"/>
                </a:tc>
                <a:tc>
                  <a:txBody>
                    <a:bodyPr/>
                    <a:lstStyle/>
                    <a:p>
                      <a:r>
                        <a:rPr lang="en-US" sz="1800" dirty="0" smtClean="0">
                          <a:hlinkClick r:id="rId11"/>
                        </a:rPr>
                        <a:t>www.microsoft.com/live</a:t>
                      </a:r>
                      <a:endParaRPr lang="en-US" sz="1800" dirty="0"/>
                    </a:p>
                  </a:txBody>
                  <a:tcPr marT="45723" marB="45723"/>
                </a:tc>
              </a:tr>
              <a:tr h="131817">
                <a:tc>
                  <a:txBody>
                    <a:bodyPr/>
                    <a:lstStyle/>
                    <a:p>
                      <a:r>
                        <a:rPr lang="en-US" sz="1800" dirty="0" err="1" smtClean="0"/>
                        <a:t>Wikidot</a:t>
                      </a:r>
                      <a:endParaRPr lang="en-US" sz="1800" dirty="0"/>
                    </a:p>
                  </a:txBody>
                  <a:tcPr marT="45723" marB="45723"/>
                </a:tc>
                <a:tc>
                  <a:txBody>
                    <a:bodyPr/>
                    <a:lstStyle/>
                    <a:p>
                      <a:r>
                        <a:rPr lang="en-US" sz="1800" dirty="0" smtClean="0">
                          <a:hlinkClick r:id="rId12"/>
                        </a:rPr>
                        <a:t>www.wikidot.com</a:t>
                      </a:r>
                      <a:endParaRPr lang="en-US" sz="1800" dirty="0"/>
                    </a:p>
                  </a:txBody>
                  <a:tcPr marT="45723" marB="45723"/>
                </a:tc>
              </a:tr>
              <a:tr h="131817">
                <a:tc>
                  <a:txBody>
                    <a:bodyPr/>
                    <a:lstStyle/>
                    <a:p>
                      <a:r>
                        <a:rPr lang="en-US" sz="1800" dirty="0" err="1" smtClean="0"/>
                        <a:t>Wikispaces</a:t>
                      </a:r>
                      <a:endParaRPr lang="en-US" sz="1800" dirty="0"/>
                    </a:p>
                  </a:txBody>
                  <a:tcPr marT="45723" marB="45723"/>
                </a:tc>
                <a:tc>
                  <a:txBody>
                    <a:bodyPr/>
                    <a:lstStyle/>
                    <a:p>
                      <a:r>
                        <a:rPr lang="en-US" sz="1800" dirty="0" smtClean="0">
                          <a:hlinkClick r:id="rId13"/>
                        </a:rPr>
                        <a:t>www.wikispaces.com</a:t>
                      </a:r>
                      <a:endParaRPr lang="en-US" sz="1800" dirty="0"/>
                    </a:p>
                  </a:txBody>
                  <a:tcPr marT="45723" marB="45723"/>
                </a:tc>
              </a:tr>
            </a:tbl>
          </a:graphicData>
        </a:graphic>
      </p:graphicFrame>
    </p:spTree>
    <p:extLst>
      <p:ext uri="{BB962C8B-B14F-4D97-AF65-F5344CB8AC3E}">
        <p14:creationId xmlns:p14="http://schemas.microsoft.com/office/powerpoint/2010/main" val="273924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Sharing (Projects and Meetings)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14774299"/>
              </p:ext>
            </p:extLst>
          </p:nvPr>
        </p:nvGraphicFramePr>
        <p:xfrm>
          <a:off x="1371600" y="1524000"/>
          <a:ext cx="7315200" cy="4394289"/>
        </p:xfrm>
        <a:graphic>
          <a:graphicData uri="http://schemas.openxmlformats.org/drawingml/2006/table">
            <a:tbl>
              <a:tblPr firstRow="1" bandRow="1">
                <a:tableStyleId>{5940675A-B579-460E-94D1-54222C63F5DA}</a:tableStyleId>
              </a:tblPr>
              <a:tblGrid>
                <a:gridCol w="2362200"/>
                <a:gridCol w="4953000"/>
              </a:tblGrid>
              <a:tr h="370863">
                <a:tc>
                  <a:txBody>
                    <a:bodyPr/>
                    <a:lstStyle/>
                    <a:p>
                      <a:r>
                        <a:rPr lang="en-US" sz="1800" b="1" dirty="0" smtClean="0"/>
                        <a:t>Tool</a:t>
                      </a:r>
                      <a:endParaRPr lang="en-US" sz="1800" b="1" dirty="0"/>
                    </a:p>
                  </a:txBody>
                  <a:tcPr marT="45723" marB="45723">
                    <a:solidFill>
                      <a:srgbClr val="FFFFCC"/>
                    </a:solidFill>
                  </a:tcPr>
                </a:tc>
                <a:tc>
                  <a:txBody>
                    <a:bodyPr/>
                    <a:lstStyle/>
                    <a:p>
                      <a:r>
                        <a:rPr lang="en-US" sz="1800" b="1" dirty="0" smtClean="0"/>
                        <a:t>Site</a:t>
                      </a:r>
                      <a:endParaRPr lang="en-US" sz="1800" b="1" dirty="0"/>
                    </a:p>
                  </a:txBody>
                  <a:tcPr marT="45723" marB="45723">
                    <a:solidFill>
                      <a:srgbClr val="FFFFCC"/>
                    </a:solidFill>
                  </a:tcPr>
                </a:tc>
              </a:tr>
              <a:tr h="0">
                <a:tc gridSpan="2">
                  <a:txBody>
                    <a:bodyPr/>
                    <a:lstStyle/>
                    <a:p>
                      <a:pPr algn="ctr"/>
                      <a:r>
                        <a:rPr lang="en-US" sz="1800" dirty="0" smtClean="0"/>
                        <a:t>Project Planning</a:t>
                      </a:r>
                      <a:endParaRPr lang="en-US" sz="1800" dirty="0"/>
                    </a:p>
                  </a:txBody>
                  <a:tcPr marT="45723" marB="45723"/>
                </a:tc>
                <a:tc hMerge="1">
                  <a:txBody>
                    <a:bodyPr/>
                    <a:lstStyle/>
                    <a:p>
                      <a:endParaRPr lang="en-US" sz="1800" dirty="0"/>
                    </a:p>
                  </a:txBody>
                  <a:tcPr marT="45723" marB="45723"/>
                </a:tc>
              </a:tr>
              <a:tr h="0">
                <a:tc>
                  <a:txBody>
                    <a:bodyPr/>
                    <a:lstStyle/>
                    <a:p>
                      <a:r>
                        <a:rPr lang="en-US" sz="1800" dirty="0" err="1" smtClean="0"/>
                        <a:t>Wrike</a:t>
                      </a:r>
                      <a:endParaRPr lang="en-US" sz="1800" dirty="0"/>
                    </a:p>
                  </a:txBody>
                  <a:tcPr marT="45723" marB="45723"/>
                </a:tc>
                <a:tc>
                  <a:txBody>
                    <a:bodyPr/>
                    <a:lstStyle/>
                    <a:p>
                      <a:r>
                        <a:rPr lang="en-US" sz="1800" dirty="0" smtClean="0">
                          <a:hlinkClick r:id="rId2"/>
                        </a:rPr>
                        <a:t>www.wrike.com</a:t>
                      </a:r>
                      <a:endParaRPr lang="en-US" sz="1800" dirty="0"/>
                    </a:p>
                  </a:txBody>
                  <a:tcPr marT="45723" marB="45723"/>
                </a:tc>
              </a:tr>
              <a:tr h="137366">
                <a:tc>
                  <a:txBody>
                    <a:bodyPr/>
                    <a:lstStyle/>
                    <a:p>
                      <a:r>
                        <a:rPr lang="en-US" sz="1800" dirty="0" err="1" smtClean="0"/>
                        <a:t>WizeHive</a:t>
                      </a:r>
                      <a:endParaRPr lang="en-US" sz="1800" dirty="0"/>
                    </a:p>
                  </a:txBody>
                  <a:tcPr marT="45723" marB="45723"/>
                </a:tc>
                <a:tc>
                  <a:txBody>
                    <a:bodyPr/>
                    <a:lstStyle/>
                    <a:p>
                      <a:r>
                        <a:rPr lang="en-US" sz="1800" dirty="0" smtClean="0">
                          <a:hlinkClick r:id="rId3"/>
                        </a:rPr>
                        <a:t>www.wizehive.com</a:t>
                      </a:r>
                      <a:endParaRPr lang="en-US" sz="1800" dirty="0"/>
                    </a:p>
                  </a:txBody>
                  <a:tcPr marT="45723" marB="45723"/>
                </a:tc>
              </a:tr>
              <a:tr h="0">
                <a:tc>
                  <a:txBody>
                    <a:bodyPr/>
                    <a:lstStyle/>
                    <a:p>
                      <a:r>
                        <a:rPr lang="en-US" sz="1800" dirty="0" smtClean="0"/>
                        <a:t>Basecamp</a:t>
                      </a:r>
                      <a:endParaRPr lang="en-US" sz="1800" dirty="0"/>
                    </a:p>
                  </a:txBody>
                  <a:tcPr marT="45723" marB="45723"/>
                </a:tc>
                <a:tc>
                  <a:txBody>
                    <a:bodyPr/>
                    <a:lstStyle/>
                    <a:p>
                      <a:r>
                        <a:rPr lang="en-US" sz="1800" dirty="0" smtClean="0">
                          <a:hlinkClick r:id="rId4"/>
                        </a:rPr>
                        <a:t>www.basecamp.com</a:t>
                      </a:r>
                      <a:endParaRPr lang="en-US" sz="1800" dirty="0"/>
                    </a:p>
                  </a:txBody>
                  <a:tcPr marT="45723" marB="45723"/>
                </a:tc>
              </a:tr>
              <a:tr h="122006">
                <a:tc gridSpan="2">
                  <a:txBody>
                    <a:bodyPr/>
                    <a:lstStyle/>
                    <a:p>
                      <a:pPr algn="ctr"/>
                      <a:r>
                        <a:rPr lang="en-US" sz="1800" dirty="0" smtClean="0"/>
                        <a:t>Meetings</a:t>
                      </a:r>
                      <a:r>
                        <a:rPr lang="en-US" sz="1800" baseline="0" dirty="0" smtClean="0"/>
                        <a:t> and Sharing</a:t>
                      </a:r>
                      <a:endParaRPr lang="en-US" sz="1800" dirty="0"/>
                    </a:p>
                  </a:txBody>
                  <a:tcPr marT="45723" marB="45723"/>
                </a:tc>
                <a:tc hMerge="1">
                  <a:txBody>
                    <a:bodyPr/>
                    <a:lstStyle/>
                    <a:p>
                      <a:endParaRPr lang="en-US" sz="1800" dirty="0"/>
                    </a:p>
                  </a:txBody>
                  <a:tcPr marT="45723" marB="45723"/>
                </a:tc>
              </a:tr>
              <a:tr h="122006">
                <a:tc>
                  <a:txBody>
                    <a:bodyPr/>
                    <a:lstStyle/>
                    <a:p>
                      <a:r>
                        <a:rPr lang="en-US" sz="1800" dirty="0" smtClean="0"/>
                        <a:t>Adobe</a:t>
                      </a:r>
                      <a:endParaRPr lang="en-US" sz="1800" dirty="0"/>
                    </a:p>
                  </a:txBody>
                  <a:tcPr marT="45723" marB="45723"/>
                </a:tc>
                <a:tc>
                  <a:txBody>
                    <a:bodyPr/>
                    <a:lstStyle/>
                    <a:p>
                      <a:r>
                        <a:rPr lang="en-US" sz="1800" dirty="0" smtClean="0">
                          <a:hlinkClick r:id="rId5"/>
                        </a:rPr>
                        <a:t>https://acrobat.com/welcome.html</a:t>
                      </a:r>
                      <a:endParaRPr lang="en-US" sz="1800" dirty="0"/>
                    </a:p>
                  </a:txBody>
                  <a:tcPr marT="45723" marB="45723"/>
                </a:tc>
              </a:tr>
              <a:tr h="0">
                <a:tc>
                  <a:txBody>
                    <a:bodyPr/>
                    <a:lstStyle/>
                    <a:p>
                      <a:r>
                        <a:rPr lang="en-US" sz="1800" dirty="0" smtClean="0"/>
                        <a:t>Microsoft Live Meeting</a:t>
                      </a:r>
                      <a:endParaRPr lang="en-US" sz="1800" dirty="0"/>
                    </a:p>
                  </a:txBody>
                  <a:tcPr marT="45723" marB="45723"/>
                </a:tc>
                <a:tc>
                  <a:txBody>
                    <a:bodyPr/>
                    <a:lstStyle/>
                    <a:p>
                      <a:r>
                        <a:rPr lang="en-US" sz="1800" dirty="0" smtClean="0">
                          <a:hlinkClick r:id="rId6"/>
                        </a:rPr>
                        <a:t>www.livemeetingplace.com</a:t>
                      </a:r>
                      <a:r>
                        <a:rPr lang="en-US" sz="1800" dirty="0" smtClean="0"/>
                        <a:t> </a:t>
                      </a:r>
                      <a:endParaRPr lang="en-US" sz="1800" dirty="0"/>
                    </a:p>
                  </a:txBody>
                  <a:tcPr marT="45723" marB="45723"/>
                </a:tc>
              </a:tr>
              <a:tr h="131817">
                <a:tc>
                  <a:txBody>
                    <a:bodyPr/>
                    <a:lstStyle/>
                    <a:p>
                      <a:r>
                        <a:rPr lang="en-US" sz="1800" dirty="0" smtClean="0"/>
                        <a:t>Cisco </a:t>
                      </a:r>
                      <a:r>
                        <a:rPr lang="en-US" sz="1800" dirty="0" err="1" smtClean="0"/>
                        <a:t>Webex</a:t>
                      </a:r>
                      <a:endParaRPr lang="en-US" sz="1800" dirty="0"/>
                    </a:p>
                  </a:txBody>
                  <a:tcPr marT="45723" marB="45723"/>
                </a:tc>
                <a:tc>
                  <a:txBody>
                    <a:bodyPr/>
                    <a:lstStyle/>
                    <a:p>
                      <a:r>
                        <a:rPr lang="en-US" sz="1800" dirty="0" smtClean="0">
                          <a:hlinkClick r:id="rId7"/>
                        </a:rPr>
                        <a:t>www.webex.com</a:t>
                      </a:r>
                      <a:r>
                        <a:rPr lang="en-US" sz="1800" dirty="0" smtClean="0"/>
                        <a:t> </a:t>
                      </a:r>
                      <a:endParaRPr lang="en-US" sz="1800" dirty="0"/>
                    </a:p>
                  </a:txBody>
                  <a:tcPr marT="45723" marB="45723"/>
                </a:tc>
              </a:tr>
              <a:tr h="131817">
                <a:tc>
                  <a:txBody>
                    <a:bodyPr/>
                    <a:lstStyle/>
                    <a:p>
                      <a:r>
                        <a:rPr lang="en-US" sz="1800" dirty="0" smtClean="0"/>
                        <a:t>Go to  Meeting</a:t>
                      </a:r>
                      <a:endParaRPr lang="en-US" sz="1800" dirty="0"/>
                    </a:p>
                  </a:txBody>
                  <a:tcPr marT="45723" marB="45723"/>
                </a:tc>
                <a:tc>
                  <a:txBody>
                    <a:bodyPr/>
                    <a:lstStyle/>
                    <a:p>
                      <a:r>
                        <a:rPr lang="en-US" sz="1800" dirty="0" smtClean="0">
                          <a:hlinkClick r:id="rId8"/>
                        </a:rPr>
                        <a:t>www.gotomeeeting.com</a:t>
                      </a:r>
                      <a:r>
                        <a:rPr lang="en-US" sz="1800" dirty="0" smtClean="0"/>
                        <a:t> </a:t>
                      </a:r>
                      <a:endParaRPr lang="en-US" sz="1800" dirty="0"/>
                    </a:p>
                  </a:txBody>
                  <a:tcPr marT="45723" marB="45723"/>
                </a:tc>
              </a:tr>
              <a:tr h="131817">
                <a:tc>
                  <a:txBody>
                    <a:bodyPr/>
                    <a:lstStyle/>
                    <a:p>
                      <a:r>
                        <a:rPr lang="en-US" sz="1800" dirty="0" smtClean="0"/>
                        <a:t>Log Me In</a:t>
                      </a:r>
                      <a:endParaRPr lang="en-US" sz="1800" dirty="0"/>
                    </a:p>
                  </a:txBody>
                  <a:tcPr marT="45723" marB="45723"/>
                </a:tc>
                <a:tc>
                  <a:txBody>
                    <a:bodyPr/>
                    <a:lstStyle/>
                    <a:p>
                      <a:r>
                        <a:rPr lang="en-US" sz="1800" dirty="0" smtClean="0">
                          <a:hlinkClick r:id="rId9"/>
                        </a:rPr>
                        <a:t>www.logmein.com</a:t>
                      </a:r>
                      <a:endParaRPr lang="en-US" sz="1800" dirty="0"/>
                    </a:p>
                  </a:txBody>
                  <a:tcPr marT="45723" marB="45723"/>
                </a:tc>
              </a:tr>
              <a:tr h="131817">
                <a:tc>
                  <a:txBody>
                    <a:bodyPr/>
                    <a:lstStyle/>
                    <a:p>
                      <a:r>
                        <a:rPr lang="en-US" sz="1800" dirty="0" err="1" smtClean="0"/>
                        <a:t>Mikogo</a:t>
                      </a:r>
                      <a:endParaRPr lang="en-US" sz="1800" dirty="0"/>
                    </a:p>
                  </a:txBody>
                  <a:tcPr marT="45723" marB="45723"/>
                </a:tc>
                <a:tc>
                  <a:txBody>
                    <a:bodyPr/>
                    <a:lstStyle/>
                    <a:p>
                      <a:r>
                        <a:rPr lang="en-US" sz="1800" dirty="0" smtClean="0">
                          <a:hlinkClick r:id="rId10"/>
                        </a:rPr>
                        <a:t>www.mikogo.com</a:t>
                      </a:r>
                      <a:r>
                        <a:rPr lang="en-US" sz="1800" dirty="0" smtClean="0"/>
                        <a:t> </a:t>
                      </a:r>
                      <a:endParaRPr lang="en-US" sz="1800" dirty="0"/>
                    </a:p>
                  </a:txBody>
                  <a:tcPr marT="45723" marB="45723"/>
                </a:tc>
              </a:tr>
            </a:tbl>
          </a:graphicData>
        </a:graphic>
      </p:graphicFrame>
    </p:spTree>
    <p:extLst>
      <p:ext uri="{BB962C8B-B14F-4D97-AF65-F5344CB8AC3E}">
        <p14:creationId xmlns:p14="http://schemas.microsoft.com/office/powerpoint/2010/main" val="3461799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Collaboration Tool Summary</a:t>
            </a:r>
          </a:p>
        </p:txBody>
      </p:sp>
      <p:graphicFrame>
        <p:nvGraphicFramePr>
          <p:cNvPr id="3" name="Table 2"/>
          <p:cNvGraphicFramePr>
            <a:graphicFrameLocks noGrp="1"/>
          </p:cNvGraphicFramePr>
          <p:nvPr>
            <p:extLst>
              <p:ext uri="{D42A27DB-BD31-4B8C-83A1-F6EECF244321}">
                <p14:modId xmlns:p14="http://schemas.microsoft.com/office/powerpoint/2010/main" val="252241210"/>
              </p:ext>
            </p:extLst>
          </p:nvPr>
        </p:nvGraphicFramePr>
        <p:xfrm>
          <a:off x="1371600" y="1371600"/>
          <a:ext cx="7315200" cy="5126040"/>
        </p:xfrm>
        <a:graphic>
          <a:graphicData uri="http://schemas.openxmlformats.org/drawingml/2006/table">
            <a:tbl>
              <a:tblPr firstRow="1" bandRow="1">
                <a:tableStyleId>{5940675A-B579-460E-94D1-54222C63F5DA}</a:tableStyleId>
              </a:tblPr>
              <a:tblGrid>
                <a:gridCol w="3002280"/>
                <a:gridCol w="4312920"/>
              </a:tblGrid>
              <a:tr h="370863">
                <a:tc>
                  <a:txBody>
                    <a:bodyPr/>
                    <a:lstStyle/>
                    <a:p>
                      <a:r>
                        <a:rPr lang="en-US" sz="1800" b="1" dirty="0" smtClean="0"/>
                        <a:t>Tool</a:t>
                      </a:r>
                      <a:endParaRPr lang="en-US" sz="1800" b="1" dirty="0"/>
                    </a:p>
                  </a:txBody>
                  <a:tcPr marT="45723" marB="45723">
                    <a:solidFill>
                      <a:srgbClr val="FFFFCC"/>
                    </a:solidFill>
                  </a:tcPr>
                </a:tc>
                <a:tc>
                  <a:txBody>
                    <a:bodyPr/>
                    <a:lstStyle/>
                    <a:p>
                      <a:r>
                        <a:rPr lang="en-US" sz="1800" b="1" dirty="0" smtClean="0"/>
                        <a:t>Notes</a:t>
                      </a:r>
                      <a:endParaRPr lang="en-US" sz="1800" b="1" dirty="0"/>
                    </a:p>
                  </a:txBody>
                  <a:tcPr marT="45723" marB="45723">
                    <a:solidFill>
                      <a:srgbClr val="FFFFCC"/>
                    </a:solidFill>
                  </a:tcPr>
                </a:tc>
              </a:tr>
              <a:tr h="640120">
                <a:tc>
                  <a:txBody>
                    <a:bodyPr/>
                    <a:lstStyle/>
                    <a:p>
                      <a:r>
                        <a:rPr lang="en-US" sz="1800" dirty="0" smtClean="0"/>
                        <a:t>SharePoint (Microsoft)</a:t>
                      </a:r>
                      <a:endParaRPr lang="en-US" sz="1800" dirty="0"/>
                    </a:p>
                  </a:txBody>
                  <a:tcPr marT="45723" marB="45723"/>
                </a:tc>
                <a:tc>
                  <a:txBody>
                    <a:bodyPr/>
                    <a:lstStyle/>
                    <a:p>
                      <a:r>
                        <a:rPr lang="en-US" sz="1800" dirty="0" smtClean="0"/>
                        <a:t>Server-based,</a:t>
                      </a:r>
                      <a:r>
                        <a:rPr lang="en-US" sz="1800" baseline="0" dirty="0" smtClean="0"/>
                        <a:t> central, many users, configurable, version control, workflow</a:t>
                      </a:r>
                      <a:endParaRPr lang="en-US" sz="1800" dirty="0"/>
                    </a:p>
                  </a:txBody>
                  <a:tcPr marT="45723" marB="45723"/>
                </a:tc>
              </a:tr>
              <a:tr h="640120">
                <a:tc>
                  <a:txBody>
                    <a:bodyPr/>
                    <a:lstStyle/>
                    <a:p>
                      <a:r>
                        <a:rPr lang="en-US" sz="1800" dirty="0" smtClean="0"/>
                        <a:t>Groove (Microsoft)</a:t>
                      </a:r>
                      <a:endParaRPr lang="en-US" sz="1800" dirty="0"/>
                    </a:p>
                  </a:txBody>
                  <a:tcPr marT="45723" marB="45723"/>
                </a:tc>
                <a:tc>
                  <a:txBody>
                    <a:bodyPr/>
                    <a:lstStyle/>
                    <a:p>
                      <a:r>
                        <a:rPr lang="en-US" sz="1800" dirty="0" smtClean="0"/>
                        <a:t>Peer-to-peer, File sharing, limited number of users, easy to</a:t>
                      </a:r>
                      <a:r>
                        <a:rPr lang="en-US" sz="1800" baseline="0" dirty="0" smtClean="0"/>
                        <a:t> set up</a:t>
                      </a:r>
                      <a:endParaRPr lang="en-US" sz="1800" dirty="0"/>
                    </a:p>
                  </a:txBody>
                  <a:tcPr marT="45723" marB="45723"/>
                </a:tc>
              </a:tr>
              <a:tr h="640120">
                <a:tc>
                  <a:txBody>
                    <a:bodyPr/>
                    <a:lstStyle/>
                    <a:p>
                      <a:r>
                        <a:rPr lang="en-US" sz="1800" dirty="0" smtClean="0"/>
                        <a:t>Online</a:t>
                      </a:r>
                      <a:endParaRPr lang="en-US" sz="1800" dirty="0"/>
                    </a:p>
                  </a:txBody>
                  <a:tcPr marT="45723" marB="45723"/>
                </a:tc>
                <a:tc>
                  <a:txBody>
                    <a:bodyPr/>
                    <a:lstStyle/>
                    <a:p>
                      <a:r>
                        <a:rPr lang="en-US" sz="1800" dirty="0" smtClean="0"/>
                        <a:t>Many, including</a:t>
                      </a:r>
                      <a:r>
                        <a:rPr lang="en-US" sz="1800" baseline="0" dirty="0" smtClean="0"/>
                        <a:t> LogmeIn.com</a:t>
                      </a:r>
                      <a:endParaRPr lang="en-US" sz="1800" dirty="0"/>
                    </a:p>
                  </a:txBody>
                  <a:tcPr marT="45723" marB="45723"/>
                </a:tc>
              </a:tr>
              <a:tr h="640120">
                <a:tc>
                  <a:txBody>
                    <a:bodyPr/>
                    <a:lstStyle/>
                    <a:p>
                      <a:r>
                        <a:rPr lang="en-US" sz="1800" dirty="0" smtClean="0"/>
                        <a:t>Live Messenger (Microsoft)</a:t>
                      </a:r>
                    </a:p>
                    <a:p>
                      <a:r>
                        <a:rPr lang="en-US" sz="1800" dirty="0" smtClean="0"/>
                        <a:t>Skype/AIM/Yahoo/more</a:t>
                      </a:r>
                      <a:endParaRPr lang="en-US" sz="1800" dirty="0"/>
                    </a:p>
                  </a:txBody>
                  <a:tcPr marT="45723" marB="45723"/>
                </a:tc>
                <a:tc>
                  <a:txBody>
                    <a:bodyPr/>
                    <a:lstStyle/>
                    <a:p>
                      <a:r>
                        <a:rPr lang="en-US" sz="1800" dirty="0" smtClean="0"/>
                        <a:t>Communication,</a:t>
                      </a:r>
                      <a:r>
                        <a:rPr lang="en-US" sz="1800" baseline="0" dirty="0" smtClean="0"/>
                        <a:t> chat, voice, video</a:t>
                      </a:r>
                      <a:endParaRPr lang="en-US" sz="1800" dirty="0"/>
                    </a:p>
                  </a:txBody>
                  <a:tcPr marT="45723" marB="45723"/>
                </a:tc>
              </a:tr>
              <a:tr h="640120">
                <a:tc>
                  <a:txBody>
                    <a:bodyPr/>
                    <a:lstStyle/>
                    <a:p>
                      <a:r>
                        <a:rPr lang="en-US" sz="1800" dirty="0" smtClean="0"/>
                        <a:t>Google Docs</a:t>
                      </a:r>
                    </a:p>
                    <a:p>
                      <a:r>
                        <a:rPr lang="en-US" sz="1800" dirty="0" smtClean="0"/>
                        <a:t>Microsoft Live</a:t>
                      </a:r>
                      <a:endParaRPr lang="en-US" sz="1800" dirty="0"/>
                    </a:p>
                  </a:txBody>
                  <a:tcPr marT="45723" marB="45723"/>
                </a:tc>
                <a:tc>
                  <a:txBody>
                    <a:bodyPr/>
                    <a:lstStyle/>
                    <a:p>
                      <a:r>
                        <a:rPr lang="en-US" sz="1800" dirty="0" smtClean="0"/>
                        <a:t>Server-based, external, simple documents</a:t>
                      </a:r>
                      <a:endParaRPr lang="en-US" sz="1800" dirty="0"/>
                    </a:p>
                  </a:txBody>
                  <a:tcPr marT="45723" marB="45723"/>
                </a:tc>
              </a:tr>
              <a:tr h="640120">
                <a:tc>
                  <a:txBody>
                    <a:bodyPr/>
                    <a:lstStyle/>
                    <a:p>
                      <a:r>
                        <a:rPr lang="en-US" sz="1800" dirty="0" smtClean="0"/>
                        <a:t>Exchange (Microsoft)</a:t>
                      </a:r>
                    </a:p>
                    <a:p>
                      <a:r>
                        <a:rPr lang="en-US" sz="1800" dirty="0" smtClean="0"/>
                        <a:t>Notes</a:t>
                      </a:r>
                      <a:r>
                        <a:rPr lang="en-US" sz="1800" baseline="0" dirty="0" smtClean="0"/>
                        <a:t> (Lotus/IBM)</a:t>
                      </a:r>
                      <a:endParaRPr lang="en-US" sz="1800" dirty="0"/>
                    </a:p>
                  </a:txBody>
                  <a:tcPr marT="45723" marB="45723"/>
                </a:tc>
                <a:tc>
                  <a:txBody>
                    <a:bodyPr/>
                    <a:lstStyle/>
                    <a:p>
                      <a:r>
                        <a:rPr lang="en-US" sz="1800" dirty="0" smtClean="0"/>
                        <a:t>E-mail system, store</a:t>
                      </a:r>
                      <a:r>
                        <a:rPr lang="en-US" sz="1800" baseline="0" dirty="0" smtClean="0"/>
                        <a:t> documents and history, shared calendars, workflow</a:t>
                      </a:r>
                      <a:endParaRPr lang="en-US" sz="1800" dirty="0"/>
                    </a:p>
                  </a:txBody>
                  <a:tcPr marT="45723" marB="45723"/>
                </a:tc>
              </a:tr>
              <a:tr h="914457">
                <a:tc>
                  <a:txBody>
                    <a:bodyPr/>
                    <a:lstStyle/>
                    <a:p>
                      <a:r>
                        <a:rPr lang="en-US" sz="1800" dirty="0" smtClean="0"/>
                        <a:t>WebEx (Cisco)</a:t>
                      </a:r>
                    </a:p>
                    <a:p>
                      <a:r>
                        <a:rPr lang="en-US" sz="1800" dirty="0" smtClean="0"/>
                        <a:t>Live Meeting (Microsoft)</a:t>
                      </a:r>
                    </a:p>
                    <a:p>
                      <a:r>
                        <a:rPr lang="en-US" sz="1800" dirty="0" err="1" smtClean="0"/>
                        <a:t>GoToMeeting</a:t>
                      </a:r>
                      <a:endParaRPr lang="en-US" sz="1800" dirty="0"/>
                    </a:p>
                  </a:txBody>
                  <a:tcPr marT="45723" marB="45723"/>
                </a:tc>
                <a:tc>
                  <a:txBody>
                    <a:bodyPr/>
                    <a:lstStyle/>
                    <a:p>
                      <a:r>
                        <a:rPr lang="en-US" sz="1800" dirty="0" smtClean="0"/>
                        <a:t>Web meeting to share</a:t>
                      </a:r>
                      <a:r>
                        <a:rPr lang="en-US" sz="1800" baseline="0" dirty="0" smtClean="0"/>
                        <a:t> slides and broadcast</a:t>
                      </a:r>
                      <a:r>
                        <a:rPr lang="en-US" sz="1800" dirty="0" smtClean="0"/>
                        <a:t>, typically requires telephone audio</a:t>
                      </a:r>
                      <a:endParaRPr lang="en-US" sz="1800" dirty="0"/>
                    </a:p>
                  </a:txBody>
                  <a:tcPr marT="45723" marB="45723"/>
                </a:tc>
              </a:tr>
            </a:tbl>
          </a:graphicData>
        </a:graphic>
      </p:graphicFrame>
    </p:spTree>
    <p:extLst>
      <p:ext uri="{BB962C8B-B14F-4D97-AF65-F5344CB8AC3E}">
        <p14:creationId xmlns:p14="http://schemas.microsoft.com/office/powerpoint/2010/main" val="3401946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dirty="0" smtClean="0"/>
              <a:t>Multi-Touch, Multi-User</a:t>
            </a:r>
          </a:p>
        </p:txBody>
      </p:sp>
      <p:pic>
        <p:nvPicPr>
          <p:cNvPr id="40963" name="Picture 5" descr="Microsoft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45720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9"/>
          <p:cNvSpPr>
            <a:spLocks noChangeArrowheads="1"/>
          </p:cNvSpPr>
          <p:nvPr/>
        </p:nvSpPr>
        <p:spPr bwMode="auto">
          <a:xfrm>
            <a:off x="2743200" y="5105400"/>
            <a:ext cx="4878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a:hlinkClick r:id="rId3"/>
              </a:rPr>
              <a:t>http://www.microsoft.com/surface</a:t>
            </a:r>
            <a:r>
              <a:rPr lang="en-US" sz="1800" dirty="0" smtClean="0">
                <a:hlinkClick r:id="rId3"/>
              </a:rPr>
              <a:t>/</a:t>
            </a:r>
            <a:r>
              <a:rPr lang="en-US" sz="1800" dirty="0" smtClean="0"/>
              <a:t>	Microsoft</a:t>
            </a:r>
            <a:endParaRPr lang="en-US" sz="1800" dirty="0"/>
          </a:p>
        </p:txBody>
      </p:sp>
      <p:sp>
        <p:nvSpPr>
          <p:cNvPr id="2" name="Rectangle 1"/>
          <p:cNvSpPr/>
          <p:nvPr/>
        </p:nvSpPr>
        <p:spPr>
          <a:xfrm>
            <a:off x="2764971" y="5791200"/>
            <a:ext cx="4775666" cy="369332"/>
          </a:xfrm>
          <a:prstGeom prst="rect">
            <a:avLst/>
          </a:prstGeom>
        </p:spPr>
        <p:txBody>
          <a:bodyPr wrap="none">
            <a:spAutoFit/>
          </a:bodyPr>
          <a:lstStyle/>
          <a:p>
            <a:r>
              <a:rPr lang="en-US" sz="1800" dirty="0">
                <a:hlinkClick r:id="rId4"/>
              </a:rPr>
              <a:t>http://multi-touch-screen.com</a:t>
            </a:r>
            <a:r>
              <a:rPr lang="en-US" sz="1800" dirty="0" smtClean="0">
                <a:hlinkClick r:id="rId4"/>
              </a:rPr>
              <a:t>/</a:t>
            </a:r>
            <a:r>
              <a:rPr lang="en-US" sz="1800" dirty="0" smtClean="0"/>
              <a:t>	PQ Labs</a:t>
            </a:r>
            <a:endParaRPr lang="en-US" sz="1800" dirty="0"/>
          </a:p>
        </p:txBody>
      </p:sp>
    </p:spTree>
    <p:extLst>
      <p:ext uri="{BB962C8B-B14F-4D97-AF65-F5344CB8AC3E}">
        <p14:creationId xmlns:p14="http://schemas.microsoft.com/office/powerpoint/2010/main" val="28775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r>
              <a:rPr lang="en-US" smtClean="0"/>
              <a:t>Workgroups</a:t>
            </a:r>
          </a:p>
        </p:txBody>
      </p:sp>
      <p:pic>
        <p:nvPicPr>
          <p:cNvPr id="10243" name="Picture 3"/>
          <p:cNvPicPr>
            <a:picLocks noChangeArrowheads="1"/>
          </p:cNvPicPr>
          <p:nvPr/>
        </p:nvPicPr>
        <p:blipFill>
          <a:blip r:embed="rId2">
            <a:extLst>
              <a:ext uri="{28A0092B-C50C-407E-A947-70E740481C1C}">
                <a14:useLocalDpi xmlns:a14="http://schemas.microsoft.com/office/drawing/2010/main" val="0"/>
              </a:ext>
            </a:extLst>
          </a:blip>
          <a:srcRect l="1970" t="1460" r="600" b="1959"/>
          <a:stretch>
            <a:fillRect/>
          </a:stretch>
        </p:blipFill>
        <p:spPr bwMode="auto">
          <a:xfrm>
            <a:off x="1295400" y="1524000"/>
            <a:ext cx="620236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1273175" y="5502275"/>
            <a:ext cx="7620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800"/>
              <a:t>Computers are increasingly used to support teamwork and workgroups.  Data, comments, and analysis are created and shared through networks of computers.</a:t>
            </a:r>
          </a:p>
        </p:txBody>
      </p:sp>
    </p:spTree>
    <p:extLst>
      <p:ext uri="{BB962C8B-B14F-4D97-AF65-F5344CB8AC3E}">
        <p14:creationId xmlns:p14="http://schemas.microsoft.com/office/powerpoint/2010/main" val="2637474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r>
              <a:rPr lang="en-US" smtClean="0"/>
              <a:t>Multi-Touch: Jeff Han</a:t>
            </a:r>
          </a:p>
        </p:txBody>
      </p:sp>
      <p:sp>
        <p:nvSpPr>
          <p:cNvPr id="41987" name="Rectangle 5"/>
          <p:cNvSpPr>
            <a:spLocks noChangeArrowheads="1"/>
          </p:cNvSpPr>
          <p:nvPr/>
        </p:nvSpPr>
        <p:spPr bwMode="auto">
          <a:xfrm>
            <a:off x="2209800" y="5881687"/>
            <a:ext cx="5270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r>
              <a:rPr lang="en-US" sz="1800">
                <a:hlinkClick r:id="rId2"/>
              </a:rPr>
              <a:t>http://www.youtube.com/watch?v=QKh1Rv0PlOQ </a:t>
            </a:r>
            <a:endParaRPr lang="en-US" sz="1800"/>
          </a:p>
        </p:txBody>
      </p:sp>
      <p:sp>
        <p:nvSpPr>
          <p:cNvPr id="41988" name="Text Box 6"/>
          <p:cNvSpPr txBox="1">
            <a:spLocks noChangeArrowheads="1"/>
          </p:cNvSpPr>
          <p:nvPr/>
        </p:nvSpPr>
        <p:spPr bwMode="auto">
          <a:xfrm>
            <a:off x="1524000" y="1538287"/>
            <a:ext cx="669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Jeff Han Presentation February 2006  time: 9:31</a:t>
            </a:r>
          </a:p>
        </p:txBody>
      </p:sp>
      <p:pic>
        <p:nvPicPr>
          <p:cNvPr id="41989" name="Picture 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796" t="21609" r="45364" b="31749"/>
          <a:stretch>
            <a:fillRect/>
          </a:stretch>
        </p:blipFill>
        <p:spPr bwMode="auto">
          <a:xfrm>
            <a:off x="2667000" y="2147887"/>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227147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Problems with Sharing</a:t>
            </a:r>
          </a:p>
        </p:txBody>
      </p:sp>
      <p:sp>
        <p:nvSpPr>
          <p:cNvPr id="43011" name="Rectangle 5"/>
          <p:cNvSpPr>
            <a:spLocks noGrp="1" noChangeArrowheads="1"/>
          </p:cNvSpPr>
          <p:nvPr>
            <p:ph idx="1"/>
          </p:nvPr>
        </p:nvSpPr>
        <p:spPr/>
        <p:txBody>
          <a:bodyPr>
            <a:normAutofit fontScale="92500" lnSpcReduction="10000"/>
          </a:bodyPr>
          <a:lstStyle/>
          <a:p>
            <a:r>
              <a:rPr lang="en-US" sz="2000" smtClean="0"/>
              <a:t>Same software</a:t>
            </a:r>
          </a:p>
          <a:p>
            <a:pPr lvl="1"/>
            <a:r>
              <a:rPr lang="en-US" sz="1800" smtClean="0"/>
              <a:t>Data conversion tools weak.</a:t>
            </a:r>
          </a:p>
          <a:p>
            <a:pPr lvl="1"/>
            <a:r>
              <a:rPr lang="en-US" sz="1800" smtClean="0"/>
              <a:t>Exact layouts require same versions.</a:t>
            </a:r>
          </a:p>
          <a:p>
            <a:pPr lvl="1"/>
            <a:r>
              <a:rPr lang="en-US" sz="1800" smtClean="0"/>
              <a:t>Open Document Format (ODF)</a:t>
            </a:r>
          </a:p>
          <a:p>
            <a:pPr lvl="2"/>
            <a:r>
              <a:rPr lang="en-US" sz="1600" smtClean="0"/>
              <a:t>Download Office converter from </a:t>
            </a:r>
            <a:r>
              <a:rPr lang="en-US" sz="1600" smtClean="0">
                <a:hlinkClick r:id="rId3"/>
              </a:rPr>
              <a:t>www.sourceforge.net</a:t>
            </a:r>
            <a:endParaRPr lang="en-US" sz="1600" smtClean="0"/>
          </a:p>
          <a:p>
            <a:pPr lvl="2"/>
            <a:r>
              <a:rPr lang="en-US" sz="1600" smtClean="0"/>
              <a:t>Might someday make it easier for competitors to interoperate</a:t>
            </a:r>
          </a:p>
          <a:p>
            <a:r>
              <a:rPr lang="en-US" sz="2000" smtClean="0"/>
              <a:t>Same environment, fonts, devices, drivers</a:t>
            </a:r>
          </a:p>
          <a:p>
            <a:pPr lvl="1"/>
            <a:r>
              <a:rPr lang="en-US" sz="1800" smtClean="0"/>
              <a:t>Hardware conversions not exact.</a:t>
            </a:r>
          </a:p>
          <a:p>
            <a:pPr lvl="1"/>
            <a:r>
              <a:rPr lang="en-US" sz="1800" smtClean="0"/>
              <a:t>Missing devices might cause crashes.</a:t>
            </a:r>
          </a:p>
          <a:p>
            <a:r>
              <a:rPr lang="en-US" sz="2000" smtClean="0"/>
              <a:t>Need access and network paths.</a:t>
            </a:r>
          </a:p>
          <a:p>
            <a:r>
              <a:rPr lang="en-US" sz="2000" smtClean="0"/>
              <a:t>Transmission time.</a:t>
            </a:r>
          </a:p>
          <a:p>
            <a:r>
              <a:rPr lang="en-US" sz="2000" smtClean="0"/>
              <a:t>Concurrency</a:t>
            </a:r>
          </a:p>
          <a:p>
            <a:pPr lvl="1"/>
            <a:r>
              <a:rPr lang="en-US" sz="1800" smtClean="0"/>
              <a:t>Tracking.</a:t>
            </a:r>
          </a:p>
          <a:p>
            <a:pPr lvl="1"/>
            <a:r>
              <a:rPr lang="en-US" sz="1800" smtClean="0"/>
              <a:t>Locking.</a:t>
            </a:r>
          </a:p>
          <a:p>
            <a:pPr lvl="1"/>
            <a:r>
              <a:rPr lang="en-US" sz="1800" smtClean="0"/>
              <a:t>Replication.</a:t>
            </a:r>
          </a:p>
        </p:txBody>
      </p:sp>
    </p:spTree>
    <p:extLst>
      <p:ext uri="{BB962C8B-B14F-4D97-AF65-F5344CB8AC3E}">
        <p14:creationId xmlns:p14="http://schemas.microsoft.com/office/powerpoint/2010/main" val="33255499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Cloud-Based Collaboration</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Google Docs—can buy business account.</a:t>
            </a:r>
          </a:p>
          <a:p>
            <a:r>
              <a:rPr lang="en-US" dirty="0" smtClean="0"/>
              <a:t>Office Live—integrates better with PC.</a:t>
            </a:r>
          </a:p>
          <a:p>
            <a:r>
              <a:rPr lang="en-US" dirty="0" smtClean="0"/>
              <a:t>Both have similar features and limitations.</a:t>
            </a:r>
          </a:p>
          <a:p>
            <a:pPr lvl="1"/>
            <a:r>
              <a:rPr lang="en-US" dirty="0" smtClean="0"/>
              <a:t>Store documents on server.</a:t>
            </a:r>
          </a:p>
          <a:p>
            <a:pPr lvl="1"/>
            <a:r>
              <a:rPr lang="en-US" dirty="0" smtClean="0"/>
              <a:t>Provide backups.</a:t>
            </a:r>
          </a:p>
          <a:p>
            <a:pPr lvl="1"/>
            <a:r>
              <a:rPr lang="en-US" dirty="0" smtClean="0"/>
              <a:t>Edit within browser—useful for tablets.</a:t>
            </a:r>
          </a:p>
          <a:p>
            <a:pPr lvl="1"/>
            <a:r>
              <a:rPr lang="en-US" dirty="0" smtClean="0"/>
              <a:t>Hard to copy-and-paste among tools.</a:t>
            </a:r>
          </a:p>
          <a:p>
            <a:r>
              <a:rPr lang="en-US" dirty="0" smtClean="0"/>
              <a:t>Both allow sharing</a:t>
            </a:r>
          </a:p>
          <a:p>
            <a:pPr lvl="1"/>
            <a:r>
              <a:rPr lang="en-US" dirty="0" smtClean="0"/>
              <a:t>Control who sees and edits files.</a:t>
            </a:r>
          </a:p>
          <a:p>
            <a:pPr lvl="1"/>
            <a:r>
              <a:rPr lang="en-US" dirty="0" smtClean="0"/>
              <a:t>Simultaneous changes pushed to multiple people.</a:t>
            </a:r>
            <a:endParaRPr lang="en-US" dirty="0"/>
          </a:p>
        </p:txBody>
      </p:sp>
    </p:spTree>
    <p:extLst>
      <p:ext uri="{BB962C8B-B14F-4D97-AF65-F5344CB8AC3E}">
        <p14:creationId xmlns:p14="http://schemas.microsoft.com/office/powerpoint/2010/main" val="427921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6043612" cy="461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13690" y="6172200"/>
            <a:ext cx="3121432" cy="369332"/>
          </a:xfrm>
          <a:prstGeom prst="rect">
            <a:avLst/>
          </a:prstGeom>
          <a:noFill/>
        </p:spPr>
        <p:txBody>
          <a:bodyPr wrap="none" rtlCol="0">
            <a:spAutoFit/>
          </a:bodyPr>
          <a:lstStyle/>
          <a:p>
            <a:r>
              <a:rPr lang="en-US" sz="1800" dirty="0" smtClean="0">
                <a:hlinkClick r:id="rId3"/>
              </a:rPr>
              <a:t>http://www.google.com/docs</a:t>
            </a:r>
            <a:r>
              <a:rPr lang="en-US" sz="1800" dirty="0" smtClean="0"/>
              <a:t> </a:t>
            </a:r>
            <a:endParaRPr lang="en-US" sz="1800" dirty="0"/>
          </a:p>
        </p:txBody>
      </p:sp>
    </p:spTree>
    <p:extLst>
      <p:ext uri="{BB962C8B-B14F-4D97-AF65-F5344CB8AC3E}">
        <p14:creationId xmlns:p14="http://schemas.microsoft.com/office/powerpoint/2010/main" val="563414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Live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772150" cy="478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6172200"/>
            <a:ext cx="2283638" cy="369332"/>
          </a:xfrm>
          <a:prstGeom prst="rect">
            <a:avLst/>
          </a:prstGeom>
          <a:noFill/>
        </p:spPr>
        <p:txBody>
          <a:bodyPr wrap="none" rtlCol="0">
            <a:spAutoFit/>
          </a:bodyPr>
          <a:lstStyle/>
          <a:p>
            <a:r>
              <a:rPr lang="en-US" sz="1800" dirty="0" smtClean="0">
                <a:hlinkClick r:id="rId3"/>
              </a:rPr>
              <a:t>http://office.live.com</a:t>
            </a:r>
            <a:r>
              <a:rPr lang="en-US" sz="1800" dirty="0" smtClean="0"/>
              <a:t> </a:t>
            </a:r>
            <a:endParaRPr lang="en-US" sz="1800" dirty="0"/>
          </a:p>
        </p:txBody>
      </p:sp>
    </p:spTree>
    <p:extLst>
      <p:ext uri="{BB962C8B-B14F-4D97-AF65-F5344CB8AC3E}">
        <p14:creationId xmlns:p14="http://schemas.microsoft.com/office/powerpoint/2010/main" val="4020551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US" smtClean="0"/>
              <a:t>Technology Toolbox: SharePoint</a:t>
            </a:r>
          </a:p>
        </p:txBody>
      </p:sp>
      <p:pic>
        <p:nvPicPr>
          <p:cNvPr id="44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2578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6"/>
          <p:cNvSpPr txBox="1">
            <a:spLocks noChangeArrowheads="1"/>
          </p:cNvSpPr>
          <p:nvPr/>
        </p:nvSpPr>
        <p:spPr bwMode="auto">
          <a:xfrm>
            <a:off x="1524000" y="5257800"/>
            <a:ext cx="685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Need a Windows </a:t>
            </a:r>
            <a:r>
              <a:rPr lang="en-US" sz="2000" dirty="0" smtClean="0"/>
              <a:t>2008 </a:t>
            </a:r>
            <a:r>
              <a:rPr lang="en-US" sz="2000" dirty="0"/>
              <a:t>Server</a:t>
            </a:r>
          </a:p>
          <a:p>
            <a:r>
              <a:rPr lang="en-US" sz="2000" dirty="0"/>
              <a:t>Follow configuration instructions</a:t>
            </a:r>
          </a:p>
          <a:p>
            <a:r>
              <a:rPr lang="en-US" sz="2000" dirty="0"/>
              <a:t>Create subfolders and assign members and permissions</a:t>
            </a:r>
          </a:p>
        </p:txBody>
      </p:sp>
    </p:spTree>
    <p:extLst>
      <p:ext uri="{BB962C8B-B14F-4D97-AF65-F5344CB8AC3E}">
        <p14:creationId xmlns:p14="http://schemas.microsoft.com/office/powerpoint/2010/main" val="3548610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smtClean="0"/>
              <a:t>Quick Quiz: SharePoint</a:t>
            </a:r>
          </a:p>
        </p:txBody>
      </p:sp>
      <p:sp>
        <p:nvSpPr>
          <p:cNvPr id="45059" name="Rectangle 5"/>
          <p:cNvSpPr>
            <a:spLocks noChangeArrowheads="1"/>
          </p:cNvSpPr>
          <p:nvPr/>
        </p:nvSpPr>
        <p:spPr bwMode="auto">
          <a:xfrm>
            <a:off x="1371600" y="1295400"/>
            <a:ext cx="7315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69900" indent="-469900">
              <a:spcBef>
                <a:spcPct val="50000"/>
              </a:spcBef>
              <a:tabLst>
                <a:tab pos="469900" algn="l"/>
              </a:tabLst>
            </a:pPr>
            <a:r>
              <a:rPr lang="en-US" sz="2000"/>
              <a:t>1.	Why would you want to configure the home page differently for different projects?</a:t>
            </a:r>
          </a:p>
          <a:p>
            <a:pPr marL="469900" indent="-469900">
              <a:spcBef>
                <a:spcPct val="50000"/>
              </a:spcBef>
              <a:tabLst>
                <a:tab pos="469900" algn="l"/>
              </a:tabLst>
            </a:pPr>
            <a:r>
              <a:rPr lang="en-US" sz="2000"/>
              <a:t>2.	Is there a limit to the number of people you would want to place on a SharePoint team?</a:t>
            </a:r>
          </a:p>
          <a:p>
            <a:pPr marL="469900" indent="-469900">
              <a:spcBef>
                <a:spcPct val="50000"/>
              </a:spcBef>
              <a:tabLst>
                <a:tab pos="469900" algn="l"/>
              </a:tabLst>
            </a:pPr>
            <a:r>
              <a:rPr lang="en-US" sz="2000"/>
              <a:t>3.	Research the two products and list the additional features provided by SharePoint Portal.</a:t>
            </a:r>
          </a:p>
        </p:txBody>
      </p:sp>
    </p:spTree>
    <p:extLst>
      <p:ext uri="{BB962C8B-B14F-4D97-AF65-F5344CB8AC3E}">
        <p14:creationId xmlns:p14="http://schemas.microsoft.com/office/powerpoint/2010/main" val="16590661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31937"/>
            <a:ext cx="475297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6083" name="Rectangle 2"/>
          <p:cNvSpPr>
            <a:spLocks noGrp="1" noChangeArrowheads="1"/>
          </p:cNvSpPr>
          <p:nvPr>
            <p:ph type="title"/>
          </p:nvPr>
        </p:nvSpPr>
        <p:spPr/>
        <p:txBody>
          <a:bodyPr>
            <a:normAutofit/>
          </a:bodyPr>
          <a:lstStyle/>
          <a:p>
            <a:r>
              <a:rPr lang="en-US" dirty="0" smtClean="0"/>
              <a:t>Technology Toolbox: </a:t>
            </a:r>
            <a:r>
              <a:rPr lang="en-US" dirty="0" err="1" smtClean="0"/>
              <a:t>SharedView</a:t>
            </a:r>
            <a:r>
              <a:rPr lang="en-US" dirty="0" smtClean="0"/>
              <a:t>+ IM</a:t>
            </a:r>
          </a:p>
        </p:txBody>
      </p:sp>
      <p:pic>
        <p:nvPicPr>
          <p:cNvPr id="460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06537"/>
            <a:ext cx="27432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608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93937"/>
            <a:ext cx="308133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6086" name="Text Box 9"/>
          <p:cNvSpPr txBox="1">
            <a:spLocks noChangeArrowheads="1"/>
          </p:cNvSpPr>
          <p:nvPr/>
        </p:nvSpPr>
        <p:spPr bwMode="auto">
          <a:xfrm>
            <a:off x="4175125" y="5988050"/>
            <a:ext cx="3517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Instant Messenger: Chat + Video</a:t>
            </a:r>
          </a:p>
          <a:p>
            <a:r>
              <a:rPr lang="en-US" sz="1800"/>
              <a:t>Send Invitation</a:t>
            </a:r>
          </a:p>
        </p:txBody>
      </p:sp>
      <p:sp>
        <p:nvSpPr>
          <p:cNvPr id="46087" name="Text Box 10"/>
          <p:cNvSpPr txBox="1">
            <a:spLocks noChangeArrowheads="1"/>
          </p:cNvSpPr>
          <p:nvPr/>
        </p:nvSpPr>
        <p:spPr bwMode="auto">
          <a:xfrm>
            <a:off x="1219200" y="5418137"/>
            <a:ext cx="1936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228600" algn="l"/>
              </a:tabLst>
              <a:defRPr sz="2400">
                <a:solidFill>
                  <a:schemeClr val="tx1"/>
                </a:solidFill>
                <a:latin typeface="Arial" charset="0"/>
              </a:defRPr>
            </a:lvl1pPr>
            <a:lvl2pPr marL="742950" indent="-285750">
              <a:tabLst>
                <a:tab pos="228600" algn="l"/>
              </a:tabLst>
              <a:defRPr sz="2400">
                <a:solidFill>
                  <a:schemeClr val="tx1"/>
                </a:solidFill>
                <a:latin typeface="Arial" charset="0"/>
              </a:defRPr>
            </a:lvl2pPr>
            <a:lvl3pPr marL="1143000" indent="-228600">
              <a:tabLst>
                <a:tab pos="228600" algn="l"/>
              </a:tabLst>
              <a:defRPr sz="2400">
                <a:solidFill>
                  <a:schemeClr val="tx1"/>
                </a:solidFill>
                <a:latin typeface="Arial" charset="0"/>
              </a:defRPr>
            </a:lvl3pPr>
            <a:lvl4pPr marL="1600200" indent="-228600">
              <a:tabLst>
                <a:tab pos="228600" algn="l"/>
              </a:tabLst>
              <a:defRPr sz="2400">
                <a:solidFill>
                  <a:schemeClr val="tx1"/>
                </a:solidFill>
                <a:latin typeface="Arial" charset="0"/>
              </a:defRPr>
            </a:lvl4pPr>
            <a:lvl5pPr marL="2057400" indent="-228600">
              <a:tabLst>
                <a:tab pos="228600" algn="l"/>
              </a:tabLst>
              <a:defRPr sz="2400">
                <a:solidFill>
                  <a:schemeClr val="tx1"/>
                </a:solidFill>
                <a:latin typeface="Arial" charset="0"/>
              </a:defRPr>
            </a:lvl5pPr>
            <a:lvl6pPr marL="2514600" indent="-228600" eaLnBrk="0" fontAlgn="base" hangingPunct="0">
              <a:spcBef>
                <a:spcPct val="0"/>
              </a:spcBef>
              <a:spcAft>
                <a:spcPct val="0"/>
              </a:spcAft>
              <a:tabLst>
                <a:tab pos="228600" algn="l"/>
              </a:tabLst>
              <a:defRPr sz="2400">
                <a:solidFill>
                  <a:schemeClr val="tx1"/>
                </a:solidFill>
                <a:latin typeface="Arial" charset="0"/>
              </a:defRPr>
            </a:lvl6pPr>
            <a:lvl7pPr marL="2971800" indent="-228600" eaLnBrk="0" fontAlgn="base" hangingPunct="0">
              <a:spcBef>
                <a:spcPct val="0"/>
              </a:spcBef>
              <a:spcAft>
                <a:spcPct val="0"/>
              </a:spcAft>
              <a:tabLst>
                <a:tab pos="228600" algn="l"/>
              </a:tabLst>
              <a:defRPr sz="2400">
                <a:solidFill>
                  <a:schemeClr val="tx1"/>
                </a:solidFill>
                <a:latin typeface="Arial" charset="0"/>
              </a:defRPr>
            </a:lvl7pPr>
            <a:lvl8pPr marL="3429000" indent="-228600" eaLnBrk="0" fontAlgn="base" hangingPunct="0">
              <a:spcBef>
                <a:spcPct val="0"/>
              </a:spcBef>
              <a:spcAft>
                <a:spcPct val="0"/>
              </a:spcAft>
              <a:tabLst>
                <a:tab pos="228600" algn="l"/>
              </a:tabLst>
              <a:defRPr sz="2400">
                <a:solidFill>
                  <a:schemeClr val="tx1"/>
                </a:solidFill>
                <a:latin typeface="Arial" charset="0"/>
              </a:defRPr>
            </a:lvl8pPr>
            <a:lvl9pPr marL="3886200" indent="-228600" eaLnBrk="0" fontAlgn="base" hangingPunct="0">
              <a:spcBef>
                <a:spcPct val="0"/>
              </a:spcBef>
              <a:spcAft>
                <a:spcPct val="0"/>
              </a:spcAft>
              <a:tabLst>
                <a:tab pos="228600" algn="l"/>
              </a:tabLst>
              <a:defRPr sz="2400">
                <a:solidFill>
                  <a:schemeClr val="tx1"/>
                </a:solidFill>
                <a:latin typeface="Arial" charset="0"/>
              </a:defRPr>
            </a:lvl9pPr>
          </a:lstStyle>
          <a:p>
            <a:r>
              <a:rPr lang="en-US" sz="1800" dirty="0" err="1" smtClean="0"/>
              <a:t>SharedView</a:t>
            </a:r>
            <a:endParaRPr lang="en-US" sz="1800" dirty="0"/>
          </a:p>
          <a:p>
            <a:r>
              <a:rPr lang="en-US" sz="1800" dirty="0"/>
              <a:t>	Handouts</a:t>
            </a:r>
          </a:p>
          <a:p>
            <a:r>
              <a:rPr lang="en-US" sz="1800" dirty="0"/>
              <a:t>	Share program</a:t>
            </a:r>
          </a:p>
        </p:txBody>
      </p:sp>
      <p:sp>
        <p:nvSpPr>
          <p:cNvPr id="46088" name="Text Box 11"/>
          <p:cNvSpPr txBox="1">
            <a:spLocks noChangeArrowheads="1"/>
          </p:cNvSpPr>
          <p:nvPr/>
        </p:nvSpPr>
        <p:spPr bwMode="auto">
          <a:xfrm>
            <a:off x="1066800" y="1303337"/>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Share program (Paint) or Desktop</a:t>
            </a:r>
          </a:p>
        </p:txBody>
      </p:sp>
    </p:spTree>
    <p:extLst>
      <p:ext uri="{BB962C8B-B14F-4D97-AF65-F5344CB8AC3E}">
        <p14:creationId xmlns:p14="http://schemas.microsoft.com/office/powerpoint/2010/main" val="2960549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dirty="0" smtClean="0"/>
              <a:t>Quick Quiz: Shared View</a:t>
            </a:r>
          </a:p>
        </p:txBody>
      </p:sp>
      <p:sp>
        <p:nvSpPr>
          <p:cNvPr id="47107" name="Rectangle 5"/>
          <p:cNvSpPr>
            <a:spLocks noChangeArrowheads="1"/>
          </p:cNvSpPr>
          <p:nvPr/>
        </p:nvSpPr>
        <p:spPr bwMode="auto">
          <a:xfrm>
            <a:off x="1295400" y="1676400"/>
            <a:ext cx="7467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buFontTx/>
              <a:buAutoNum type="arabicPeriod"/>
            </a:pPr>
            <a:r>
              <a:rPr lang="en-US" sz="2000" dirty="0"/>
              <a:t>What problems are you likely to encounter if more than four or five participants try to use online meeting software?</a:t>
            </a:r>
          </a:p>
          <a:p>
            <a:pPr marL="457200" indent="-457200">
              <a:spcBef>
                <a:spcPct val="50000"/>
              </a:spcBef>
              <a:buFontTx/>
              <a:buAutoNum type="arabicPeriod"/>
            </a:pPr>
            <a:r>
              <a:rPr lang="en-US" sz="2000" dirty="0"/>
              <a:t>Why is voice communication important in an online meeting?</a:t>
            </a:r>
          </a:p>
          <a:p>
            <a:pPr marL="457200" indent="-457200">
              <a:spcBef>
                <a:spcPct val="50000"/>
              </a:spcBef>
            </a:pPr>
            <a:r>
              <a:rPr lang="en-US" sz="2000" dirty="0"/>
              <a:t>3.	Is a video connection critical to online meetings?</a:t>
            </a:r>
          </a:p>
        </p:txBody>
      </p:sp>
    </p:spTree>
    <p:extLst>
      <p:ext uri="{BB962C8B-B14F-4D97-AF65-F5344CB8AC3E}">
        <p14:creationId xmlns:p14="http://schemas.microsoft.com/office/powerpoint/2010/main" val="417164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0" y="3807767"/>
            <a:ext cx="2667000" cy="523220"/>
          </a:xfrm>
          <a:prstGeom prst="rect">
            <a:avLst/>
          </a:prstGeom>
          <a:noFill/>
        </p:spPr>
        <p:txBody>
          <a:bodyPr wrap="square" rtlCol="0">
            <a:spAutoFit/>
          </a:bodyPr>
          <a:lstStyle/>
          <a:p>
            <a:r>
              <a:rPr lang="en-US" sz="1400" i="1" dirty="0" smtClean="0">
                <a:solidFill>
                  <a:schemeClr val="accent1"/>
                </a:solidFill>
              </a:rPr>
              <a:t>The Deutsche Post revenue is affected by exchange rates </a:t>
            </a:r>
            <a:endParaRPr lang="en-US" sz="1400" i="1" dirty="0">
              <a:solidFill>
                <a:schemeClr val="accent1"/>
              </a:solidFill>
            </a:endParaRPr>
          </a:p>
        </p:txBody>
      </p:sp>
      <p:sp>
        <p:nvSpPr>
          <p:cNvPr id="5124" name="Rectangle 2"/>
          <p:cNvSpPr>
            <a:spLocks noGrp="1" noChangeArrowheads="1"/>
          </p:cNvSpPr>
          <p:nvPr>
            <p:ph type="title"/>
          </p:nvPr>
        </p:nvSpPr>
        <p:spPr>
          <a:noFill/>
        </p:spPr>
        <p:txBody>
          <a:bodyPr/>
          <a:lstStyle/>
          <a:p>
            <a:r>
              <a:rPr lang="en-US" smtClean="0"/>
              <a:t>Cases: Package Delivery</a:t>
            </a:r>
          </a:p>
        </p:txBody>
      </p:sp>
      <p:graphicFrame>
        <p:nvGraphicFramePr>
          <p:cNvPr id="8" name="Chart 7"/>
          <p:cNvGraphicFramePr>
            <a:graphicFrameLocks/>
          </p:cNvGraphicFramePr>
          <p:nvPr>
            <p:extLst>
              <p:ext uri="{D42A27DB-BD31-4B8C-83A1-F6EECF244321}">
                <p14:modId xmlns:p14="http://schemas.microsoft.com/office/powerpoint/2010/main" val="4223301091"/>
              </p:ext>
            </p:extLst>
          </p:nvPr>
        </p:nvGraphicFramePr>
        <p:xfrm>
          <a:off x="1219200" y="1219200"/>
          <a:ext cx="7505700" cy="26241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95854439"/>
              </p:ext>
            </p:extLst>
          </p:nvPr>
        </p:nvGraphicFramePr>
        <p:xfrm>
          <a:off x="1066800" y="3962400"/>
          <a:ext cx="7620000" cy="2690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8180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normAutofit fontScale="90000"/>
          </a:bodyPr>
          <a:lstStyle/>
          <a:p>
            <a:r>
              <a:rPr lang="en-US" smtClean="0"/>
              <a:t>Communication Channels and Interruptions</a:t>
            </a:r>
          </a:p>
        </p:txBody>
      </p:sp>
      <p:pic>
        <p:nvPicPr>
          <p:cNvPr id="11268" name="Picture 8" descr="gazqzqb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171950"/>
            <a:ext cx="119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j02021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800350"/>
            <a:ext cx="14589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12"/>
          <p:cNvSpPr>
            <a:spLocks noChangeShapeType="1"/>
          </p:cNvSpPr>
          <p:nvPr/>
        </p:nvSpPr>
        <p:spPr bwMode="auto">
          <a:xfrm flipV="1">
            <a:off x="2743200" y="4629150"/>
            <a:ext cx="144780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1" name="Line 13"/>
          <p:cNvSpPr>
            <a:spLocks noChangeShapeType="1"/>
          </p:cNvSpPr>
          <p:nvPr/>
        </p:nvSpPr>
        <p:spPr bwMode="auto">
          <a:xfrm>
            <a:off x="3352800" y="2800350"/>
            <a:ext cx="83820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2" name="Line 14"/>
          <p:cNvSpPr>
            <a:spLocks noChangeShapeType="1"/>
          </p:cNvSpPr>
          <p:nvPr/>
        </p:nvSpPr>
        <p:spPr bwMode="auto">
          <a:xfrm flipH="1">
            <a:off x="5638800" y="3333750"/>
            <a:ext cx="2057400" cy="1600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73" name="Text Box 15"/>
          <p:cNvSpPr txBox="1">
            <a:spLocks noChangeArrowheads="1"/>
          </p:cNvSpPr>
          <p:nvPr/>
        </p:nvSpPr>
        <p:spPr bwMode="auto">
          <a:xfrm>
            <a:off x="1524000" y="1428750"/>
            <a:ext cx="2672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Instant </a:t>
            </a:r>
            <a:r>
              <a:rPr lang="en-US" sz="1800" dirty="0" smtClean="0"/>
              <a:t>Message/Texting</a:t>
            </a:r>
            <a:endParaRPr lang="en-US" sz="1800" dirty="0"/>
          </a:p>
        </p:txBody>
      </p:sp>
      <p:sp>
        <p:nvSpPr>
          <p:cNvPr id="11274" name="Text Box 16"/>
          <p:cNvSpPr txBox="1">
            <a:spLocks noChangeArrowheads="1"/>
          </p:cNvSpPr>
          <p:nvPr/>
        </p:nvSpPr>
        <p:spPr bwMode="auto">
          <a:xfrm>
            <a:off x="6934200" y="142875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E-Mail</a:t>
            </a:r>
          </a:p>
        </p:txBody>
      </p:sp>
      <p:sp>
        <p:nvSpPr>
          <p:cNvPr id="11275" name="Text Box 17"/>
          <p:cNvSpPr txBox="1">
            <a:spLocks noChangeArrowheads="1"/>
          </p:cNvSpPr>
          <p:nvPr/>
        </p:nvSpPr>
        <p:spPr bwMode="auto">
          <a:xfrm>
            <a:off x="1371600" y="379095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Phone Call</a:t>
            </a:r>
          </a:p>
        </p:txBody>
      </p:sp>
      <p:sp>
        <p:nvSpPr>
          <p:cNvPr id="11276" name="Text Box 18"/>
          <p:cNvSpPr txBox="1">
            <a:spLocks noChangeArrowheads="1"/>
          </p:cNvSpPr>
          <p:nvPr/>
        </p:nvSpPr>
        <p:spPr bwMode="auto">
          <a:xfrm>
            <a:off x="4114800" y="234315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Physical Visit</a:t>
            </a:r>
          </a:p>
        </p:txBody>
      </p:sp>
      <p:sp>
        <p:nvSpPr>
          <p:cNvPr id="11277" name="Text Box 19"/>
          <p:cNvSpPr txBox="1">
            <a:spLocks noChangeArrowheads="1"/>
          </p:cNvSpPr>
          <p:nvPr/>
        </p:nvSpPr>
        <p:spPr bwMode="auto">
          <a:xfrm>
            <a:off x="3505200" y="5010150"/>
            <a:ext cx="3048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t>Which type of interruption is the least disruptive for you?</a:t>
            </a:r>
          </a:p>
          <a:p>
            <a:pPr>
              <a:spcBef>
                <a:spcPct val="50000"/>
              </a:spcBef>
            </a:pPr>
            <a:r>
              <a:rPr lang="en-US" sz="1800" dirty="0"/>
              <a:t>Need to finish your work.</a:t>
            </a:r>
          </a:p>
          <a:p>
            <a:pPr>
              <a:spcBef>
                <a:spcPct val="50000"/>
              </a:spcBef>
            </a:pPr>
            <a:r>
              <a:rPr lang="en-US" sz="1800" dirty="0"/>
              <a:t>Need to help the team.</a:t>
            </a:r>
          </a:p>
        </p:txBody>
      </p:sp>
      <p:pic>
        <p:nvPicPr>
          <p:cNvPr id="11278" name="Picture 20" descr="MPj040949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733550"/>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21" descr="j04118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476750"/>
            <a:ext cx="19923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Line 22"/>
          <p:cNvSpPr>
            <a:spLocks noChangeShapeType="1"/>
          </p:cNvSpPr>
          <p:nvPr/>
        </p:nvSpPr>
        <p:spPr bwMode="auto">
          <a:xfrm>
            <a:off x="5638800" y="4933950"/>
            <a:ext cx="114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81" name="Text Box 23"/>
          <p:cNvSpPr txBox="1">
            <a:spLocks noChangeArrowheads="1"/>
          </p:cNvSpPr>
          <p:nvPr/>
        </p:nvSpPr>
        <p:spPr bwMode="auto">
          <a:xfrm>
            <a:off x="6705600" y="5848350"/>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Video conference</a:t>
            </a:r>
          </a:p>
        </p:txBody>
      </p:sp>
      <p:pic>
        <p:nvPicPr>
          <p:cNvPr id="6146" name="Picture 2" descr="C:\Users\JPost\AppData\Local\Microsoft\Windows\Temporary Internet Files\Content.IE5\4ZLW0ZQK\MP90044337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1687" y="2134791"/>
            <a:ext cx="1735413" cy="115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7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JPost\AppData\Local\Microsoft\Windows\Temporary Internet Files\Content.IE5\4ZLW0ZQK\MP9003057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288" y="5141878"/>
            <a:ext cx="994974" cy="872330"/>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2"/>
          <p:cNvSpPr>
            <a:spLocks noGrp="1" noChangeArrowheads="1"/>
          </p:cNvSpPr>
          <p:nvPr>
            <p:ph type="title"/>
          </p:nvPr>
        </p:nvSpPr>
        <p:spPr>
          <a:noFill/>
        </p:spPr>
        <p:txBody>
          <a:bodyPr/>
          <a:lstStyle/>
          <a:p>
            <a:r>
              <a:rPr lang="en-US" dirty="0" smtClean="0"/>
              <a:t>Problems with E-Mail as Groupware</a:t>
            </a:r>
          </a:p>
        </p:txBody>
      </p:sp>
      <p:sp>
        <p:nvSpPr>
          <p:cNvPr id="12302" name="Rectangle 10"/>
          <p:cNvSpPr>
            <a:spLocks noChangeArrowheads="1"/>
          </p:cNvSpPr>
          <p:nvPr/>
        </p:nvSpPr>
        <p:spPr bwMode="auto">
          <a:xfrm>
            <a:off x="7162800" y="5259387"/>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t>Design Team</a:t>
            </a:r>
          </a:p>
        </p:txBody>
      </p:sp>
      <p:sp>
        <p:nvSpPr>
          <p:cNvPr id="12303" name="Rectangle 11"/>
          <p:cNvSpPr>
            <a:spLocks noChangeArrowheads="1"/>
          </p:cNvSpPr>
          <p:nvPr/>
        </p:nvSpPr>
        <p:spPr bwMode="auto">
          <a:xfrm>
            <a:off x="4973637" y="1399325"/>
            <a:ext cx="96340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a:t>Client HQ</a:t>
            </a:r>
          </a:p>
          <a:p>
            <a:r>
              <a:rPr lang="en-US" sz="1400" dirty="0" smtClean="0"/>
              <a:t>New York</a:t>
            </a:r>
            <a:endParaRPr lang="en-US" sz="1400" dirty="0"/>
          </a:p>
        </p:txBody>
      </p:sp>
      <p:sp>
        <p:nvSpPr>
          <p:cNvPr id="12304" name="Rectangle 12"/>
          <p:cNvSpPr>
            <a:spLocks noChangeArrowheads="1"/>
          </p:cNvSpPr>
          <p:nvPr/>
        </p:nvSpPr>
        <p:spPr bwMode="auto">
          <a:xfrm>
            <a:off x="1127125" y="3048000"/>
            <a:ext cx="3041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dirty="0"/>
              <a:t>Finance &amp; Management Team</a:t>
            </a:r>
          </a:p>
        </p:txBody>
      </p:sp>
      <p:sp>
        <p:nvSpPr>
          <p:cNvPr id="12305" name="Rectangle 13"/>
          <p:cNvSpPr>
            <a:spLocks noChangeArrowheads="1"/>
          </p:cNvSpPr>
          <p:nvPr/>
        </p:nvSpPr>
        <p:spPr bwMode="auto">
          <a:xfrm>
            <a:off x="1981200" y="1068387"/>
            <a:ext cx="1339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a:t>Consulting HQ</a:t>
            </a:r>
          </a:p>
          <a:p>
            <a:r>
              <a:rPr lang="en-US" sz="1400" dirty="0"/>
              <a:t>California</a:t>
            </a:r>
          </a:p>
        </p:txBody>
      </p:sp>
      <p:sp>
        <p:nvSpPr>
          <p:cNvPr id="12306" name="Rectangle 14"/>
          <p:cNvSpPr>
            <a:spLocks noChangeArrowheads="1"/>
          </p:cNvSpPr>
          <p:nvPr/>
        </p:nvSpPr>
        <p:spPr bwMode="auto">
          <a:xfrm>
            <a:off x="949325" y="6200775"/>
            <a:ext cx="1622239"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dirty="0"/>
              <a:t>Design </a:t>
            </a:r>
            <a:r>
              <a:rPr lang="en-US" sz="1600" b="1" dirty="0" smtClean="0"/>
              <a:t>Project</a:t>
            </a:r>
            <a:endParaRPr lang="en-US" sz="1600" b="1" dirty="0"/>
          </a:p>
        </p:txBody>
      </p:sp>
      <p:sp>
        <p:nvSpPr>
          <p:cNvPr id="12307" name="Rectangle 15"/>
          <p:cNvSpPr>
            <a:spLocks noChangeArrowheads="1"/>
          </p:cNvSpPr>
          <p:nvPr/>
        </p:nvSpPr>
        <p:spPr bwMode="auto">
          <a:xfrm>
            <a:off x="949325" y="4683394"/>
            <a:ext cx="992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a:t>Singapore</a:t>
            </a:r>
          </a:p>
        </p:txBody>
      </p:sp>
      <p:pic>
        <p:nvPicPr>
          <p:cNvPr id="12308" name="Picture 48" descr="MPj040949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60671"/>
            <a:ext cx="9604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51" descr="j0406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95" y="5008563"/>
            <a:ext cx="1790469"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57" descr="MPj040960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1658088"/>
            <a:ext cx="1981200" cy="132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3" name="Text Box 87"/>
          <p:cNvSpPr txBox="1">
            <a:spLocks noChangeArrowheads="1"/>
          </p:cNvSpPr>
          <p:nvPr/>
        </p:nvSpPr>
        <p:spPr bwMode="auto">
          <a:xfrm>
            <a:off x="4906729" y="5561549"/>
            <a:ext cx="24846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ts val="0"/>
              </a:spcBef>
            </a:pPr>
            <a:r>
              <a:rPr lang="en-US" sz="1600" dirty="0">
                <a:solidFill>
                  <a:schemeClr val="tx2"/>
                </a:solidFill>
              </a:rPr>
              <a:t>Multiple copies</a:t>
            </a:r>
          </a:p>
          <a:p>
            <a:pPr>
              <a:spcBef>
                <a:spcPts val="0"/>
              </a:spcBef>
            </a:pPr>
            <a:r>
              <a:rPr lang="en-US" sz="1600" dirty="0">
                <a:solidFill>
                  <a:schemeClr val="tx2"/>
                </a:solidFill>
              </a:rPr>
              <a:t>Different messages</a:t>
            </a:r>
          </a:p>
          <a:p>
            <a:pPr>
              <a:spcBef>
                <a:spcPts val="0"/>
              </a:spcBef>
            </a:pPr>
            <a:r>
              <a:rPr lang="en-US" sz="1600" dirty="0">
                <a:solidFill>
                  <a:schemeClr val="tx2"/>
                </a:solidFill>
              </a:rPr>
              <a:t>Old </a:t>
            </a:r>
            <a:r>
              <a:rPr lang="en-US" sz="1600" dirty="0" smtClean="0">
                <a:solidFill>
                  <a:schemeClr val="tx2"/>
                </a:solidFill>
              </a:rPr>
              <a:t>versions</a:t>
            </a:r>
          </a:p>
          <a:p>
            <a:pPr>
              <a:spcBef>
                <a:spcPts val="0"/>
              </a:spcBef>
            </a:pPr>
            <a:r>
              <a:rPr lang="en-US" sz="1600" dirty="0" smtClean="0">
                <a:solidFill>
                  <a:schemeClr val="tx2"/>
                </a:solidFill>
              </a:rPr>
              <a:t>Which version is current?</a:t>
            </a:r>
            <a:endParaRPr lang="en-US" sz="1600" dirty="0">
              <a:solidFill>
                <a:schemeClr val="tx2"/>
              </a:solidFill>
            </a:endParaRPr>
          </a:p>
        </p:txBody>
      </p:sp>
      <p:pic>
        <p:nvPicPr>
          <p:cNvPr id="7170" name="Picture 2" descr="C:\Users\JPost\AppData\Local\Microsoft\Windows\Temporary Internet Files\Content.IE5\HR2VBBDV\MP90044415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934200" y="3886200"/>
            <a:ext cx="1554474" cy="104298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7170" idx="3"/>
            <a:endCxn id="12310" idx="3"/>
          </p:cNvCxnSpPr>
          <p:nvPr/>
        </p:nvCxnSpPr>
        <p:spPr>
          <a:xfrm flipH="1">
            <a:off x="2571564" y="4407694"/>
            <a:ext cx="4362636" cy="1196975"/>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pic>
        <p:nvPicPr>
          <p:cNvPr id="7171" name="Picture 3" descr="C:\Users\JPost\AppData\Local\Microsoft\Windows\Temporary Internet Files\Content.IE5\MLBU7S1O\MP90030578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4407694"/>
            <a:ext cx="660958" cy="9263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27865" y="5640387"/>
            <a:ext cx="1854722" cy="584775"/>
          </a:xfrm>
          <a:prstGeom prst="rect">
            <a:avLst/>
          </a:prstGeom>
          <a:noFill/>
        </p:spPr>
        <p:txBody>
          <a:bodyPr wrap="square" rtlCol="0">
            <a:spAutoFit/>
          </a:bodyPr>
          <a:lstStyle/>
          <a:p>
            <a:r>
              <a:rPr lang="en-US" sz="1600" i="1" dirty="0" smtClean="0"/>
              <a:t>Design documents</a:t>
            </a:r>
            <a:endParaRPr lang="en-US" sz="1600" i="1" dirty="0"/>
          </a:p>
        </p:txBody>
      </p:sp>
      <p:sp>
        <p:nvSpPr>
          <p:cNvPr id="7" name="TextBox 6"/>
          <p:cNvSpPr txBox="1"/>
          <p:nvPr/>
        </p:nvSpPr>
        <p:spPr>
          <a:xfrm>
            <a:off x="2712371" y="4038600"/>
            <a:ext cx="958917" cy="338554"/>
          </a:xfrm>
          <a:prstGeom prst="rect">
            <a:avLst/>
          </a:prstGeom>
          <a:noFill/>
        </p:spPr>
        <p:txBody>
          <a:bodyPr wrap="none" rtlCol="0">
            <a:spAutoFit/>
          </a:bodyPr>
          <a:lstStyle/>
          <a:p>
            <a:r>
              <a:rPr lang="en-US" sz="1600" i="1" dirty="0" smtClean="0"/>
              <a:t>changes</a:t>
            </a:r>
            <a:endParaRPr lang="en-US" sz="1600" i="1" dirty="0"/>
          </a:p>
        </p:txBody>
      </p:sp>
      <p:cxnSp>
        <p:nvCxnSpPr>
          <p:cNvPr id="9" name="Straight Arrow Connector 8"/>
          <p:cNvCxnSpPr>
            <a:stCxn id="7171" idx="3"/>
            <a:endCxn id="7170" idx="3"/>
          </p:cNvCxnSpPr>
          <p:nvPr/>
        </p:nvCxnSpPr>
        <p:spPr>
          <a:xfrm flipV="1">
            <a:off x="3404158" y="4407694"/>
            <a:ext cx="3530042" cy="463153"/>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170" idx="3"/>
            <a:endCxn id="12311" idx="3"/>
          </p:cNvCxnSpPr>
          <p:nvPr/>
        </p:nvCxnSpPr>
        <p:spPr>
          <a:xfrm flipH="1" flipV="1">
            <a:off x="3733800" y="2319176"/>
            <a:ext cx="3200400" cy="2088518"/>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170" idx="0"/>
            <a:endCxn id="12308" idx="2"/>
          </p:cNvCxnSpPr>
          <p:nvPr/>
        </p:nvCxnSpPr>
        <p:spPr>
          <a:xfrm flipH="1" flipV="1">
            <a:off x="6576219" y="3108471"/>
            <a:ext cx="1135218" cy="777729"/>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35815" y="2857500"/>
            <a:ext cx="749579" cy="717550"/>
          </a:xfrm>
          <a:prstGeom prst="rect">
            <a:avLst/>
          </a:prstGeom>
          <a:solidFill>
            <a:schemeClr val="accent1">
              <a:lumMod val="20000"/>
              <a:lumOff val="8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design</a:t>
            </a:r>
          </a:p>
          <a:p>
            <a:pPr algn="ctr"/>
            <a:r>
              <a:rPr lang="en-US" sz="1200" dirty="0" smtClean="0">
                <a:solidFill>
                  <a:schemeClr val="tx1"/>
                </a:solidFill>
              </a:rPr>
              <a:t>changes</a:t>
            </a:r>
            <a:endParaRPr lang="en-US" sz="1200" dirty="0">
              <a:solidFill>
                <a:schemeClr val="tx1"/>
              </a:solidFill>
            </a:endParaRPr>
          </a:p>
        </p:txBody>
      </p:sp>
      <p:cxnSp>
        <p:nvCxnSpPr>
          <p:cNvPr id="16" name="Straight Arrow Connector 15"/>
          <p:cNvCxnSpPr>
            <a:stCxn id="12311" idx="3"/>
            <a:endCxn id="12308" idx="1"/>
          </p:cNvCxnSpPr>
          <p:nvPr/>
        </p:nvCxnSpPr>
        <p:spPr>
          <a:xfrm>
            <a:off x="3733800" y="2319176"/>
            <a:ext cx="2362200" cy="65395"/>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224058" y="1896780"/>
            <a:ext cx="749579" cy="717550"/>
          </a:xfrm>
          <a:prstGeom prst="rect">
            <a:avLst/>
          </a:prstGeom>
          <a:solidFill>
            <a:schemeClr val="accent1">
              <a:lumMod val="20000"/>
              <a:lumOff val="8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contract</a:t>
            </a:r>
          </a:p>
          <a:p>
            <a:pPr algn="ctr"/>
            <a:r>
              <a:rPr lang="en-US" sz="1200" dirty="0" smtClean="0">
                <a:solidFill>
                  <a:schemeClr val="tx1"/>
                </a:solidFill>
              </a:rPr>
              <a:t>changes</a:t>
            </a:r>
            <a:endParaRPr lang="en-US" sz="1200" dirty="0">
              <a:solidFill>
                <a:schemeClr val="tx1"/>
              </a:solidFill>
            </a:endParaRPr>
          </a:p>
        </p:txBody>
      </p:sp>
      <p:cxnSp>
        <p:nvCxnSpPr>
          <p:cNvPr id="18" name="Straight Arrow Connector 17"/>
          <p:cNvCxnSpPr>
            <a:stCxn id="12308" idx="2"/>
            <a:endCxn id="12310" idx="0"/>
          </p:cNvCxnSpPr>
          <p:nvPr/>
        </p:nvCxnSpPr>
        <p:spPr>
          <a:xfrm flipH="1">
            <a:off x="1676330" y="3108471"/>
            <a:ext cx="4899889" cy="1900092"/>
          </a:xfrm>
          <a:prstGeom prst="straightConnector1">
            <a:avLst/>
          </a:prstGeom>
          <a:ln>
            <a:tailEnd type="stealth" w="lg"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769037" y="3216275"/>
            <a:ext cx="850961" cy="579510"/>
          </a:xfrm>
          <a:prstGeom prst="rect">
            <a:avLst/>
          </a:prstGeom>
          <a:solidFill>
            <a:schemeClr val="accent1">
              <a:lumMod val="20000"/>
              <a:lumOff val="8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modified designs</a:t>
            </a:r>
            <a:endParaRPr lang="en-US" sz="1200" dirty="0">
              <a:solidFill>
                <a:schemeClr val="tx1"/>
              </a:solidFill>
            </a:endParaRPr>
          </a:p>
        </p:txBody>
      </p:sp>
    </p:spTree>
    <p:extLst>
      <p:ext uri="{BB962C8B-B14F-4D97-AF65-F5344CB8AC3E}">
        <p14:creationId xmlns:p14="http://schemas.microsoft.com/office/powerpoint/2010/main" val="28223653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Web Sites and Blogs for Sharing</a:t>
            </a:r>
          </a:p>
        </p:txBody>
      </p:sp>
      <p:pic>
        <p:nvPicPr>
          <p:cNvPr id="13315" name="Picture 4" descr="MPj040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881187"/>
            <a:ext cx="9604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j04067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4624387"/>
            <a:ext cx="19812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32"/>
          <p:cNvSpPr txBox="1">
            <a:spLocks noChangeArrowheads="1"/>
          </p:cNvSpPr>
          <p:nvPr/>
        </p:nvSpPr>
        <p:spPr bwMode="auto">
          <a:xfrm>
            <a:off x="5032375" y="1500187"/>
            <a:ext cx="148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Web server</a:t>
            </a:r>
          </a:p>
        </p:txBody>
      </p:sp>
      <p:sp>
        <p:nvSpPr>
          <p:cNvPr id="13319" name="Text Box 33"/>
          <p:cNvSpPr txBox="1">
            <a:spLocks noChangeArrowheads="1"/>
          </p:cNvSpPr>
          <p:nvPr/>
        </p:nvSpPr>
        <p:spPr bwMode="auto">
          <a:xfrm>
            <a:off x="1984375" y="3481387"/>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Author</a:t>
            </a:r>
          </a:p>
        </p:txBody>
      </p:sp>
      <p:sp>
        <p:nvSpPr>
          <p:cNvPr id="13320" name="Text Box 34"/>
          <p:cNvSpPr txBox="1">
            <a:spLocks noChangeArrowheads="1"/>
          </p:cNvSpPr>
          <p:nvPr/>
        </p:nvSpPr>
        <p:spPr bwMode="auto">
          <a:xfrm>
            <a:off x="7165975" y="4852987"/>
            <a:ext cx="1398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Coworkers</a:t>
            </a:r>
          </a:p>
        </p:txBody>
      </p:sp>
      <p:pic>
        <p:nvPicPr>
          <p:cNvPr id="13321" name="Picture 35" descr="j02160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0775" y="2643187"/>
            <a:ext cx="1216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6"/>
          <p:cNvSpPr>
            <a:spLocks noChangeShapeType="1"/>
          </p:cNvSpPr>
          <p:nvPr/>
        </p:nvSpPr>
        <p:spPr bwMode="auto">
          <a:xfrm flipV="1">
            <a:off x="3051175" y="2338387"/>
            <a:ext cx="1981200" cy="762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3" name="Line 37"/>
          <p:cNvSpPr>
            <a:spLocks noChangeShapeType="1"/>
          </p:cNvSpPr>
          <p:nvPr/>
        </p:nvSpPr>
        <p:spPr bwMode="auto">
          <a:xfrm flipV="1">
            <a:off x="3051175" y="2795587"/>
            <a:ext cx="19050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4" name="Text Box 38"/>
          <p:cNvSpPr txBox="1">
            <a:spLocks noChangeArrowheads="1"/>
          </p:cNvSpPr>
          <p:nvPr/>
        </p:nvSpPr>
        <p:spPr bwMode="auto">
          <a:xfrm>
            <a:off x="3584575" y="1878012"/>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Web site</a:t>
            </a:r>
          </a:p>
        </p:txBody>
      </p:sp>
      <p:sp>
        <p:nvSpPr>
          <p:cNvPr id="13325" name="Text Box 39"/>
          <p:cNvSpPr txBox="1">
            <a:spLocks noChangeArrowheads="1"/>
          </p:cNvSpPr>
          <p:nvPr/>
        </p:nvSpPr>
        <p:spPr bwMode="auto">
          <a:xfrm>
            <a:off x="3432175" y="3024187"/>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Blog</a:t>
            </a:r>
          </a:p>
        </p:txBody>
      </p:sp>
      <p:sp>
        <p:nvSpPr>
          <p:cNvPr id="13326" name="Line 40"/>
          <p:cNvSpPr>
            <a:spLocks noChangeShapeType="1"/>
          </p:cNvSpPr>
          <p:nvPr/>
        </p:nvSpPr>
        <p:spPr bwMode="auto">
          <a:xfrm>
            <a:off x="5337175" y="3024187"/>
            <a:ext cx="0" cy="1447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7" name="Line 41"/>
          <p:cNvSpPr>
            <a:spLocks noChangeShapeType="1"/>
          </p:cNvSpPr>
          <p:nvPr/>
        </p:nvSpPr>
        <p:spPr bwMode="auto">
          <a:xfrm>
            <a:off x="5718175" y="2947987"/>
            <a:ext cx="1524000" cy="914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28" name="Text Box 42"/>
          <p:cNvSpPr txBox="1">
            <a:spLocks noChangeArrowheads="1"/>
          </p:cNvSpPr>
          <p:nvPr/>
        </p:nvSpPr>
        <p:spPr bwMode="auto">
          <a:xfrm>
            <a:off x="1069975" y="4243387"/>
            <a:ext cx="304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One-way communication.</a:t>
            </a:r>
          </a:p>
          <a:p>
            <a:r>
              <a:rPr lang="en-US" sz="2000"/>
              <a:t>Easiest with one author.</a:t>
            </a:r>
          </a:p>
          <a:p>
            <a:r>
              <a:rPr lang="en-US" sz="2000"/>
              <a:t>Users search for data.</a:t>
            </a:r>
          </a:p>
        </p:txBody>
      </p:sp>
      <p:grpSp>
        <p:nvGrpSpPr>
          <p:cNvPr id="41" name="Group 40"/>
          <p:cNvGrpSpPr/>
          <p:nvPr/>
        </p:nvGrpSpPr>
        <p:grpSpPr>
          <a:xfrm>
            <a:off x="5032942" y="1969623"/>
            <a:ext cx="1107606" cy="824641"/>
            <a:chOff x="939760" y="666908"/>
            <a:chExt cx="5623170" cy="4186592"/>
          </a:xfrm>
        </p:grpSpPr>
        <p:sp>
          <p:nvSpPr>
            <p:cNvPr id="42" name="Freeform 41"/>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Freeform 44"/>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6" name="Group 45"/>
            <p:cNvGrpSpPr/>
            <p:nvPr/>
          </p:nvGrpSpPr>
          <p:grpSpPr>
            <a:xfrm>
              <a:off x="1012296" y="810492"/>
              <a:ext cx="468535" cy="3181508"/>
              <a:chOff x="3264635" y="937071"/>
              <a:chExt cx="468535" cy="3181508"/>
            </a:xfrm>
          </p:grpSpPr>
          <p:sp>
            <p:nvSpPr>
              <p:cNvPr id="132" name="Freeform 13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3" name="Freeform 13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1710061" y="810492"/>
              <a:ext cx="468535" cy="3181508"/>
              <a:chOff x="3264635" y="937071"/>
              <a:chExt cx="468535" cy="3181508"/>
            </a:xfrm>
          </p:grpSpPr>
          <p:sp>
            <p:nvSpPr>
              <p:cNvPr id="118" name="Freeform 11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9" name="Freeform 11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2319661" y="810492"/>
              <a:ext cx="468535" cy="3181508"/>
              <a:chOff x="3264635" y="937071"/>
              <a:chExt cx="468535" cy="3181508"/>
            </a:xfrm>
          </p:grpSpPr>
          <p:sp>
            <p:nvSpPr>
              <p:cNvPr id="104" name="Freeform 10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Freeform 10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2973343" y="810492"/>
              <a:ext cx="468535" cy="3181508"/>
              <a:chOff x="3264635" y="937071"/>
              <a:chExt cx="468535" cy="3181508"/>
            </a:xfrm>
          </p:grpSpPr>
          <p:sp>
            <p:nvSpPr>
              <p:cNvPr id="90" name="Freeform 8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Freeform 9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3615061" y="810492"/>
              <a:ext cx="468535" cy="3181508"/>
              <a:chOff x="3264635" y="937071"/>
              <a:chExt cx="468535" cy="3181508"/>
            </a:xfrm>
          </p:grpSpPr>
          <p:sp>
            <p:nvSpPr>
              <p:cNvPr id="76" name="Freeform 7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Freeform 7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300861" y="810492"/>
              <a:ext cx="468535" cy="3181508"/>
              <a:chOff x="3264635" y="937071"/>
              <a:chExt cx="468535" cy="3181508"/>
            </a:xfrm>
          </p:grpSpPr>
          <p:sp>
            <p:nvSpPr>
              <p:cNvPr id="62" name="Freeform 6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Freeform 6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Freeform 51"/>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175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Scheduling: Shared Calendars</a:t>
            </a:r>
          </a:p>
        </p:txBody>
      </p:sp>
      <p:pic>
        <p:nvPicPr>
          <p:cNvPr id="14339" name="Picture 4" descr="MPj040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84300"/>
            <a:ext cx="9604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gazqzqb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356100"/>
            <a:ext cx="119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MPj040968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227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32"/>
          <p:cNvSpPr txBox="1">
            <a:spLocks noChangeArrowheads="1"/>
          </p:cNvSpPr>
          <p:nvPr/>
        </p:nvSpPr>
        <p:spPr bwMode="auto">
          <a:xfrm>
            <a:off x="5257800" y="1536700"/>
            <a:ext cx="234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Calendar Server</a:t>
            </a:r>
          </a:p>
          <a:p>
            <a:r>
              <a:rPr lang="en-US" sz="1800"/>
              <a:t>(Microsoft Exchange)</a:t>
            </a:r>
          </a:p>
        </p:txBody>
      </p:sp>
      <p:sp>
        <p:nvSpPr>
          <p:cNvPr id="14344" name="Text Box 33"/>
          <p:cNvSpPr txBox="1">
            <a:spLocks noChangeArrowheads="1"/>
          </p:cNvSpPr>
          <p:nvPr/>
        </p:nvSpPr>
        <p:spPr bwMode="auto">
          <a:xfrm>
            <a:off x="2667000" y="1460500"/>
            <a:ext cx="1828800" cy="18161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627063" algn="l"/>
              </a:tabLst>
              <a:defRPr sz="2400">
                <a:solidFill>
                  <a:schemeClr val="tx1"/>
                </a:solidFill>
                <a:latin typeface="Arial" charset="0"/>
              </a:defRPr>
            </a:lvl1pPr>
            <a:lvl2pPr marL="742950" indent="-285750">
              <a:tabLst>
                <a:tab pos="627063" algn="l"/>
              </a:tabLst>
              <a:defRPr sz="2400">
                <a:solidFill>
                  <a:schemeClr val="tx1"/>
                </a:solidFill>
                <a:latin typeface="Arial" charset="0"/>
              </a:defRPr>
            </a:lvl2pPr>
            <a:lvl3pPr marL="1143000" indent="-228600">
              <a:tabLst>
                <a:tab pos="627063" algn="l"/>
              </a:tabLst>
              <a:defRPr sz="2400">
                <a:solidFill>
                  <a:schemeClr val="tx1"/>
                </a:solidFill>
                <a:latin typeface="Arial" charset="0"/>
              </a:defRPr>
            </a:lvl3pPr>
            <a:lvl4pPr marL="1600200" indent="-228600">
              <a:tabLst>
                <a:tab pos="627063" algn="l"/>
              </a:tabLst>
              <a:defRPr sz="2400">
                <a:solidFill>
                  <a:schemeClr val="tx1"/>
                </a:solidFill>
                <a:latin typeface="Arial" charset="0"/>
              </a:defRPr>
            </a:lvl4pPr>
            <a:lvl5pPr marL="2057400" indent="-228600">
              <a:tabLst>
                <a:tab pos="627063" algn="l"/>
              </a:tabLst>
              <a:defRPr sz="2400">
                <a:solidFill>
                  <a:schemeClr val="tx1"/>
                </a:solidFill>
                <a:latin typeface="Arial" charset="0"/>
              </a:defRPr>
            </a:lvl5pPr>
            <a:lvl6pPr marL="2514600" indent="-228600" eaLnBrk="0" fontAlgn="base" hangingPunct="0">
              <a:spcBef>
                <a:spcPct val="0"/>
              </a:spcBef>
              <a:spcAft>
                <a:spcPct val="0"/>
              </a:spcAft>
              <a:tabLst>
                <a:tab pos="627063" algn="l"/>
              </a:tabLst>
              <a:defRPr sz="2400">
                <a:solidFill>
                  <a:schemeClr val="tx1"/>
                </a:solidFill>
                <a:latin typeface="Arial" charset="0"/>
              </a:defRPr>
            </a:lvl6pPr>
            <a:lvl7pPr marL="2971800" indent="-228600" eaLnBrk="0" fontAlgn="base" hangingPunct="0">
              <a:spcBef>
                <a:spcPct val="0"/>
              </a:spcBef>
              <a:spcAft>
                <a:spcPct val="0"/>
              </a:spcAft>
              <a:tabLst>
                <a:tab pos="627063" algn="l"/>
              </a:tabLst>
              <a:defRPr sz="2400">
                <a:solidFill>
                  <a:schemeClr val="tx1"/>
                </a:solidFill>
                <a:latin typeface="Arial" charset="0"/>
              </a:defRPr>
            </a:lvl7pPr>
            <a:lvl8pPr marL="3429000" indent="-228600" eaLnBrk="0" fontAlgn="base" hangingPunct="0">
              <a:spcBef>
                <a:spcPct val="0"/>
              </a:spcBef>
              <a:spcAft>
                <a:spcPct val="0"/>
              </a:spcAft>
              <a:tabLst>
                <a:tab pos="627063" algn="l"/>
              </a:tabLst>
              <a:defRPr sz="2400">
                <a:solidFill>
                  <a:schemeClr val="tx1"/>
                </a:solidFill>
                <a:latin typeface="Arial" charset="0"/>
              </a:defRPr>
            </a:lvl8pPr>
            <a:lvl9pPr marL="3886200" indent="-228600" eaLnBrk="0" fontAlgn="base" hangingPunct="0">
              <a:spcBef>
                <a:spcPct val="0"/>
              </a:spcBef>
              <a:spcAft>
                <a:spcPct val="0"/>
              </a:spcAft>
              <a:tabLst>
                <a:tab pos="627063" algn="l"/>
              </a:tabLst>
              <a:defRPr sz="2400">
                <a:solidFill>
                  <a:schemeClr val="tx1"/>
                </a:solidFill>
                <a:latin typeface="Arial" charset="0"/>
              </a:defRPr>
            </a:lvl9pPr>
          </a:lstStyle>
          <a:p>
            <a:r>
              <a:rPr lang="en-US" sz="1600"/>
              <a:t>08:00	Meeting</a:t>
            </a:r>
          </a:p>
          <a:p>
            <a:r>
              <a:rPr lang="en-US" sz="1600"/>
              <a:t>08:30</a:t>
            </a:r>
          </a:p>
          <a:p>
            <a:r>
              <a:rPr lang="en-US" sz="1600"/>
              <a:t>09:00	Project A</a:t>
            </a:r>
          </a:p>
          <a:p>
            <a:r>
              <a:rPr lang="en-US" sz="1600"/>
              <a:t>09:30</a:t>
            </a:r>
          </a:p>
          <a:p>
            <a:r>
              <a:rPr lang="en-US" sz="1600"/>
              <a:t>10:00	</a:t>
            </a:r>
            <a:r>
              <a:rPr lang="en-US" sz="1600" i="1">
                <a:solidFill>
                  <a:schemeClr val="tx2"/>
                </a:solidFill>
              </a:rPr>
              <a:t>Meeting?</a:t>
            </a:r>
          </a:p>
          <a:p>
            <a:r>
              <a:rPr lang="en-US" sz="1600"/>
              <a:t>10:30</a:t>
            </a:r>
          </a:p>
          <a:p>
            <a:r>
              <a:rPr lang="en-US" sz="1600"/>
              <a:t>11:00	</a:t>
            </a:r>
            <a:r>
              <a:rPr lang="en-US" sz="1600">
                <a:solidFill>
                  <a:schemeClr val="hlink"/>
                </a:solidFill>
              </a:rPr>
              <a:t>Dentist</a:t>
            </a:r>
          </a:p>
        </p:txBody>
      </p:sp>
      <p:sp>
        <p:nvSpPr>
          <p:cNvPr id="14345" name="Text Box 34"/>
          <p:cNvSpPr txBox="1">
            <a:spLocks noChangeArrowheads="1"/>
          </p:cNvSpPr>
          <p:nvPr/>
        </p:nvSpPr>
        <p:spPr bwMode="auto">
          <a:xfrm>
            <a:off x="2667000" y="4432300"/>
            <a:ext cx="1828800" cy="18161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627063" algn="l"/>
              </a:tabLst>
              <a:defRPr sz="2400">
                <a:solidFill>
                  <a:schemeClr val="tx1"/>
                </a:solidFill>
                <a:latin typeface="Arial" charset="0"/>
              </a:defRPr>
            </a:lvl1pPr>
            <a:lvl2pPr marL="742950" indent="-285750">
              <a:tabLst>
                <a:tab pos="627063" algn="l"/>
              </a:tabLst>
              <a:defRPr sz="2400">
                <a:solidFill>
                  <a:schemeClr val="tx1"/>
                </a:solidFill>
                <a:latin typeface="Arial" charset="0"/>
              </a:defRPr>
            </a:lvl2pPr>
            <a:lvl3pPr marL="1143000" indent="-228600">
              <a:tabLst>
                <a:tab pos="627063" algn="l"/>
              </a:tabLst>
              <a:defRPr sz="2400">
                <a:solidFill>
                  <a:schemeClr val="tx1"/>
                </a:solidFill>
                <a:latin typeface="Arial" charset="0"/>
              </a:defRPr>
            </a:lvl3pPr>
            <a:lvl4pPr marL="1600200" indent="-228600">
              <a:tabLst>
                <a:tab pos="627063" algn="l"/>
              </a:tabLst>
              <a:defRPr sz="2400">
                <a:solidFill>
                  <a:schemeClr val="tx1"/>
                </a:solidFill>
                <a:latin typeface="Arial" charset="0"/>
              </a:defRPr>
            </a:lvl4pPr>
            <a:lvl5pPr marL="2057400" indent="-228600">
              <a:tabLst>
                <a:tab pos="627063" algn="l"/>
              </a:tabLst>
              <a:defRPr sz="2400">
                <a:solidFill>
                  <a:schemeClr val="tx1"/>
                </a:solidFill>
                <a:latin typeface="Arial" charset="0"/>
              </a:defRPr>
            </a:lvl5pPr>
            <a:lvl6pPr marL="2514600" indent="-228600" eaLnBrk="0" fontAlgn="base" hangingPunct="0">
              <a:spcBef>
                <a:spcPct val="0"/>
              </a:spcBef>
              <a:spcAft>
                <a:spcPct val="0"/>
              </a:spcAft>
              <a:tabLst>
                <a:tab pos="627063" algn="l"/>
              </a:tabLst>
              <a:defRPr sz="2400">
                <a:solidFill>
                  <a:schemeClr val="tx1"/>
                </a:solidFill>
                <a:latin typeface="Arial" charset="0"/>
              </a:defRPr>
            </a:lvl6pPr>
            <a:lvl7pPr marL="2971800" indent="-228600" eaLnBrk="0" fontAlgn="base" hangingPunct="0">
              <a:spcBef>
                <a:spcPct val="0"/>
              </a:spcBef>
              <a:spcAft>
                <a:spcPct val="0"/>
              </a:spcAft>
              <a:tabLst>
                <a:tab pos="627063" algn="l"/>
              </a:tabLst>
              <a:defRPr sz="2400">
                <a:solidFill>
                  <a:schemeClr val="tx1"/>
                </a:solidFill>
                <a:latin typeface="Arial" charset="0"/>
              </a:defRPr>
            </a:lvl7pPr>
            <a:lvl8pPr marL="3429000" indent="-228600" eaLnBrk="0" fontAlgn="base" hangingPunct="0">
              <a:spcBef>
                <a:spcPct val="0"/>
              </a:spcBef>
              <a:spcAft>
                <a:spcPct val="0"/>
              </a:spcAft>
              <a:tabLst>
                <a:tab pos="627063" algn="l"/>
              </a:tabLst>
              <a:defRPr sz="2400">
                <a:solidFill>
                  <a:schemeClr val="tx1"/>
                </a:solidFill>
                <a:latin typeface="Arial" charset="0"/>
              </a:defRPr>
            </a:lvl8pPr>
            <a:lvl9pPr marL="3886200" indent="-228600" eaLnBrk="0" fontAlgn="base" hangingPunct="0">
              <a:spcBef>
                <a:spcPct val="0"/>
              </a:spcBef>
              <a:spcAft>
                <a:spcPct val="0"/>
              </a:spcAft>
              <a:tabLst>
                <a:tab pos="627063" algn="l"/>
              </a:tabLst>
              <a:defRPr sz="2400">
                <a:solidFill>
                  <a:schemeClr val="tx1"/>
                </a:solidFill>
                <a:latin typeface="Arial" charset="0"/>
              </a:defRPr>
            </a:lvl9pPr>
          </a:lstStyle>
          <a:p>
            <a:r>
              <a:rPr lang="en-US" sz="1600"/>
              <a:t>08:00	Project B</a:t>
            </a:r>
          </a:p>
          <a:p>
            <a:r>
              <a:rPr lang="en-US" sz="1600"/>
              <a:t>08:30</a:t>
            </a:r>
          </a:p>
          <a:p>
            <a:r>
              <a:rPr lang="en-US" sz="1600"/>
              <a:t>09:00	Project A</a:t>
            </a:r>
          </a:p>
          <a:p>
            <a:r>
              <a:rPr lang="en-US" sz="1600"/>
              <a:t>09:30</a:t>
            </a:r>
          </a:p>
          <a:p>
            <a:r>
              <a:rPr lang="en-US" sz="1600"/>
              <a:t>10:00	</a:t>
            </a:r>
            <a:r>
              <a:rPr lang="en-US" sz="1600" i="1">
                <a:solidFill>
                  <a:schemeClr val="tx2"/>
                </a:solidFill>
              </a:rPr>
              <a:t>Meeting?</a:t>
            </a:r>
          </a:p>
          <a:p>
            <a:r>
              <a:rPr lang="en-US" sz="1600"/>
              <a:t>10:30</a:t>
            </a:r>
          </a:p>
          <a:p>
            <a:r>
              <a:rPr lang="en-US" sz="1600"/>
              <a:t>11:00	Project C</a:t>
            </a:r>
          </a:p>
        </p:txBody>
      </p:sp>
      <p:sp>
        <p:nvSpPr>
          <p:cNvPr id="14346" name="Text Box 35"/>
          <p:cNvSpPr txBox="1">
            <a:spLocks noChangeArrowheads="1"/>
          </p:cNvSpPr>
          <p:nvPr/>
        </p:nvSpPr>
        <p:spPr bwMode="auto">
          <a:xfrm>
            <a:off x="5029200" y="4203700"/>
            <a:ext cx="1828800" cy="18161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627063" algn="l"/>
              </a:tabLst>
              <a:defRPr sz="2400">
                <a:solidFill>
                  <a:schemeClr val="tx1"/>
                </a:solidFill>
                <a:latin typeface="Arial" charset="0"/>
              </a:defRPr>
            </a:lvl1pPr>
            <a:lvl2pPr marL="742950" indent="-285750">
              <a:tabLst>
                <a:tab pos="627063" algn="l"/>
              </a:tabLst>
              <a:defRPr sz="2400">
                <a:solidFill>
                  <a:schemeClr val="tx1"/>
                </a:solidFill>
                <a:latin typeface="Arial" charset="0"/>
              </a:defRPr>
            </a:lvl2pPr>
            <a:lvl3pPr marL="1143000" indent="-228600">
              <a:tabLst>
                <a:tab pos="627063" algn="l"/>
              </a:tabLst>
              <a:defRPr sz="2400">
                <a:solidFill>
                  <a:schemeClr val="tx1"/>
                </a:solidFill>
                <a:latin typeface="Arial" charset="0"/>
              </a:defRPr>
            </a:lvl3pPr>
            <a:lvl4pPr marL="1600200" indent="-228600">
              <a:tabLst>
                <a:tab pos="627063" algn="l"/>
              </a:tabLst>
              <a:defRPr sz="2400">
                <a:solidFill>
                  <a:schemeClr val="tx1"/>
                </a:solidFill>
                <a:latin typeface="Arial" charset="0"/>
              </a:defRPr>
            </a:lvl4pPr>
            <a:lvl5pPr marL="2057400" indent="-228600">
              <a:tabLst>
                <a:tab pos="627063" algn="l"/>
              </a:tabLst>
              <a:defRPr sz="2400">
                <a:solidFill>
                  <a:schemeClr val="tx1"/>
                </a:solidFill>
                <a:latin typeface="Arial" charset="0"/>
              </a:defRPr>
            </a:lvl5pPr>
            <a:lvl6pPr marL="2514600" indent="-228600" eaLnBrk="0" fontAlgn="base" hangingPunct="0">
              <a:spcBef>
                <a:spcPct val="0"/>
              </a:spcBef>
              <a:spcAft>
                <a:spcPct val="0"/>
              </a:spcAft>
              <a:tabLst>
                <a:tab pos="627063" algn="l"/>
              </a:tabLst>
              <a:defRPr sz="2400">
                <a:solidFill>
                  <a:schemeClr val="tx1"/>
                </a:solidFill>
                <a:latin typeface="Arial" charset="0"/>
              </a:defRPr>
            </a:lvl6pPr>
            <a:lvl7pPr marL="2971800" indent="-228600" eaLnBrk="0" fontAlgn="base" hangingPunct="0">
              <a:spcBef>
                <a:spcPct val="0"/>
              </a:spcBef>
              <a:spcAft>
                <a:spcPct val="0"/>
              </a:spcAft>
              <a:tabLst>
                <a:tab pos="627063" algn="l"/>
              </a:tabLst>
              <a:defRPr sz="2400">
                <a:solidFill>
                  <a:schemeClr val="tx1"/>
                </a:solidFill>
                <a:latin typeface="Arial" charset="0"/>
              </a:defRPr>
            </a:lvl7pPr>
            <a:lvl8pPr marL="3429000" indent="-228600" eaLnBrk="0" fontAlgn="base" hangingPunct="0">
              <a:spcBef>
                <a:spcPct val="0"/>
              </a:spcBef>
              <a:spcAft>
                <a:spcPct val="0"/>
              </a:spcAft>
              <a:tabLst>
                <a:tab pos="627063" algn="l"/>
              </a:tabLst>
              <a:defRPr sz="2400">
                <a:solidFill>
                  <a:schemeClr val="tx1"/>
                </a:solidFill>
                <a:latin typeface="Arial" charset="0"/>
              </a:defRPr>
            </a:lvl8pPr>
            <a:lvl9pPr marL="3886200" indent="-228600" eaLnBrk="0" fontAlgn="base" hangingPunct="0">
              <a:spcBef>
                <a:spcPct val="0"/>
              </a:spcBef>
              <a:spcAft>
                <a:spcPct val="0"/>
              </a:spcAft>
              <a:tabLst>
                <a:tab pos="627063" algn="l"/>
              </a:tabLst>
              <a:defRPr sz="2400">
                <a:solidFill>
                  <a:schemeClr val="tx1"/>
                </a:solidFill>
                <a:latin typeface="Arial" charset="0"/>
              </a:defRPr>
            </a:lvl9pPr>
          </a:lstStyle>
          <a:p>
            <a:r>
              <a:rPr lang="en-US" sz="1600"/>
              <a:t>08:00	Project B</a:t>
            </a:r>
          </a:p>
          <a:p>
            <a:r>
              <a:rPr lang="en-US" sz="1600"/>
              <a:t>08:30</a:t>
            </a:r>
          </a:p>
          <a:p>
            <a:r>
              <a:rPr lang="en-US" sz="1600"/>
              <a:t>09:00	</a:t>
            </a:r>
          </a:p>
          <a:p>
            <a:r>
              <a:rPr lang="en-US" sz="1600"/>
              <a:t>09:30</a:t>
            </a:r>
          </a:p>
          <a:p>
            <a:r>
              <a:rPr lang="en-US" sz="1600"/>
              <a:t>10:00	</a:t>
            </a:r>
            <a:r>
              <a:rPr lang="en-US" sz="1600" i="1">
                <a:solidFill>
                  <a:schemeClr val="tx2"/>
                </a:solidFill>
              </a:rPr>
              <a:t>Meeting?</a:t>
            </a:r>
          </a:p>
          <a:p>
            <a:r>
              <a:rPr lang="en-US" sz="1600"/>
              <a:t>10:30</a:t>
            </a:r>
          </a:p>
          <a:p>
            <a:r>
              <a:rPr lang="en-US" sz="1600"/>
              <a:t>11:00	Meeting</a:t>
            </a:r>
          </a:p>
        </p:txBody>
      </p:sp>
      <p:sp>
        <p:nvSpPr>
          <p:cNvPr id="14347" name="Line 36"/>
          <p:cNvSpPr>
            <a:spLocks noChangeShapeType="1"/>
          </p:cNvSpPr>
          <p:nvPr/>
        </p:nvSpPr>
        <p:spPr bwMode="auto">
          <a:xfrm flipV="1">
            <a:off x="4648200" y="2451100"/>
            <a:ext cx="1219200" cy="152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8" name="Line 37"/>
          <p:cNvSpPr>
            <a:spLocks noChangeShapeType="1"/>
          </p:cNvSpPr>
          <p:nvPr/>
        </p:nvSpPr>
        <p:spPr bwMode="auto">
          <a:xfrm flipV="1">
            <a:off x="4648200" y="2908300"/>
            <a:ext cx="1143000" cy="1752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49" name="Line 38"/>
          <p:cNvSpPr>
            <a:spLocks noChangeShapeType="1"/>
          </p:cNvSpPr>
          <p:nvPr/>
        </p:nvSpPr>
        <p:spPr bwMode="auto">
          <a:xfrm flipH="1" flipV="1">
            <a:off x="6172200" y="2984500"/>
            <a:ext cx="304800" cy="1143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nvGrpSpPr>
          <p:cNvPr id="38" name="Group 37"/>
          <p:cNvGrpSpPr/>
          <p:nvPr/>
        </p:nvGrpSpPr>
        <p:grpSpPr>
          <a:xfrm>
            <a:off x="5943600" y="2320600"/>
            <a:ext cx="800971" cy="596343"/>
            <a:chOff x="939760" y="666908"/>
            <a:chExt cx="5623170" cy="4186592"/>
          </a:xfrm>
        </p:grpSpPr>
        <p:sp>
          <p:nvSpPr>
            <p:cNvPr id="39" name="Freeform 3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reeform 4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3" name="Group 42"/>
            <p:cNvGrpSpPr/>
            <p:nvPr/>
          </p:nvGrpSpPr>
          <p:grpSpPr>
            <a:xfrm>
              <a:off x="1012296" y="810492"/>
              <a:ext cx="468535" cy="3181508"/>
              <a:chOff x="3264635" y="937071"/>
              <a:chExt cx="468535" cy="3181508"/>
            </a:xfrm>
          </p:grpSpPr>
          <p:sp>
            <p:nvSpPr>
              <p:cNvPr id="129" name="Freeform 1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Freeform 1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1710061" y="810492"/>
              <a:ext cx="468535" cy="3181508"/>
              <a:chOff x="3264635" y="937071"/>
              <a:chExt cx="468535" cy="3181508"/>
            </a:xfrm>
          </p:grpSpPr>
          <p:sp>
            <p:nvSpPr>
              <p:cNvPr id="115" name="Freeform 11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Freeform 11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2319661" y="810492"/>
              <a:ext cx="468535" cy="3181508"/>
              <a:chOff x="3264635" y="937071"/>
              <a:chExt cx="468535" cy="3181508"/>
            </a:xfrm>
          </p:grpSpPr>
          <p:sp>
            <p:nvSpPr>
              <p:cNvPr id="101" name="Freeform 10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Freeform 10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2973343" y="810492"/>
              <a:ext cx="468535" cy="3181508"/>
              <a:chOff x="3264635" y="937071"/>
              <a:chExt cx="468535" cy="3181508"/>
            </a:xfrm>
          </p:grpSpPr>
          <p:sp>
            <p:nvSpPr>
              <p:cNvPr id="87" name="Freeform 8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Freeform 8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3615061" y="810492"/>
              <a:ext cx="468535" cy="3181508"/>
              <a:chOff x="3264635" y="937071"/>
              <a:chExt cx="468535" cy="3181508"/>
            </a:xfrm>
          </p:grpSpPr>
          <p:sp>
            <p:nvSpPr>
              <p:cNvPr id="73" name="Freeform 7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Freeform 7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4300861" y="810492"/>
              <a:ext cx="468535" cy="3181508"/>
              <a:chOff x="3264635" y="937071"/>
              <a:chExt cx="468535" cy="3181508"/>
            </a:xfrm>
          </p:grpSpPr>
          <p:sp>
            <p:nvSpPr>
              <p:cNvPr id="59" name="Freeform 5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Freeform 5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Freeform 4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609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40"/>
          <p:cNvSpPr>
            <a:spLocks/>
          </p:cNvSpPr>
          <p:nvPr/>
        </p:nvSpPr>
        <p:spPr bwMode="auto">
          <a:xfrm>
            <a:off x="2905991" y="2057400"/>
            <a:ext cx="5715000" cy="1816100"/>
          </a:xfrm>
          <a:custGeom>
            <a:avLst/>
            <a:gdLst>
              <a:gd name="T0" fmla="*/ 2336800 w 3600"/>
              <a:gd name="T1" fmla="*/ 228600 h 1144"/>
              <a:gd name="T2" fmla="*/ 2260600 w 3600"/>
              <a:gd name="T3" fmla="*/ 381000 h 1144"/>
              <a:gd name="T4" fmla="*/ 584200 w 3600"/>
              <a:gd name="T5" fmla="*/ 1066800 h 1144"/>
              <a:gd name="T6" fmla="*/ 127000 w 3600"/>
              <a:gd name="T7" fmla="*/ 1752600 h 1144"/>
              <a:gd name="T8" fmla="*/ 1346200 w 3600"/>
              <a:gd name="T9" fmla="*/ 1447800 h 1144"/>
              <a:gd name="T10" fmla="*/ 3708401 w 3600"/>
              <a:gd name="T11" fmla="*/ 1600200 h 1144"/>
              <a:gd name="T12" fmla="*/ 5689600 w 3600"/>
              <a:gd name="T13" fmla="*/ 609600 h 1144"/>
              <a:gd name="T14" fmla="*/ 3860801 w 3600"/>
              <a:gd name="T15" fmla="*/ 76200 h 1144"/>
              <a:gd name="T16" fmla="*/ 2565400 w 3600"/>
              <a:gd name="T17" fmla="*/ 152400 h 1144"/>
              <a:gd name="T18" fmla="*/ 2336800 w 3600"/>
              <a:gd name="T19" fmla="*/ 228600 h 1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0"/>
              <a:gd name="T31" fmla="*/ 0 h 1144"/>
              <a:gd name="T32" fmla="*/ 3600 w 3600"/>
              <a:gd name="T33" fmla="*/ 1144 h 1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0" h="1144">
                <a:moveTo>
                  <a:pt x="1472" y="144"/>
                </a:moveTo>
                <a:cubicBezTo>
                  <a:pt x="1440" y="168"/>
                  <a:pt x="1608" y="152"/>
                  <a:pt x="1424" y="240"/>
                </a:cubicBezTo>
                <a:cubicBezTo>
                  <a:pt x="1240" y="328"/>
                  <a:pt x="592" y="528"/>
                  <a:pt x="368" y="672"/>
                </a:cubicBezTo>
                <a:cubicBezTo>
                  <a:pt x="144" y="816"/>
                  <a:pt x="0" y="1064"/>
                  <a:pt x="80" y="1104"/>
                </a:cubicBezTo>
                <a:cubicBezTo>
                  <a:pt x="160" y="1144"/>
                  <a:pt x="472" y="928"/>
                  <a:pt x="848" y="912"/>
                </a:cubicBezTo>
                <a:cubicBezTo>
                  <a:pt x="1224" y="896"/>
                  <a:pt x="1880" y="1096"/>
                  <a:pt x="2336" y="1008"/>
                </a:cubicBezTo>
                <a:cubicBezTo>
                  <a:pt x="2792" y="920"/>
                  <a:pt x="3568" y="544"/>
                  <a:pt x="3584" y="384"/>
                </a:cubicBezTo>
                <a:cubicBezTo>
                  <a:pt x="3600" y="224"/>
                  <a:pt x="2760" y="96"/>
                  <a:pt x="2432" y="48"/>
                </a:cubicBezTo>
                <a:cubicBezTo>
                  <a:pt x="2104" y="0"/>
                  <a:pt x="1776" y="80"/>
                  <a:pt x="1616" y="96"/>
                </a:cubicBezTo>
                <a:cubicBezTo>
                  <a:pt x="1456" y="112"/>
                  <a:pt x="1504" y="120"/>
                  <a:pt x="1472" y="144"/>
                </a:cubicBezTo>
                <a:close/>
              </a:path>
            </a:pathLst>
          </a:custGeom>
          <a:solidFill>
            <a:srgbClr val="FFFFCC"/>
          </a:solidFill>
          <a:ln w="12700">
            <a:solidFill>
              <a:schemeClr val="tx1"/>
            </a:solidFill>
            <a:round/>
            <a:headEnd type="none" w="sm" len="sm"/>
            <a:tailEnd type="none" w="sm" len="sm"/>
          </a:ln>
        </p:spPr>
        <p:txBody>
          <a:bodyPr/>
          <a:lstStyle/>
          <a:p>
            <a:endParaRPr lang="en-US"/>
          </a:p>
        </p:txBody>
      </p:sp>
      <p:sp>
        <p:nvSpPr>
          <p:cNvPr id="15363" name="Rectangle 4"/>
          <p:cNvSpPr>
            <a:spLocks noGrp="1" noChangeArrowheads="1"/>
          </p:cNvSpPr>
          <p:nvPr>
            <p:ph type="title"/>
          </p:nvPr>
        </p:nvSpPr>
        <p:spPr/>
        <p:txBody>
          <a:bodyPr/>
          <a:lstStyle/>
          <a:p>
            <a:r>
              <a:rPr lang="en-US" smtClean="0"/>
              <a:t>Online Conferences</a:t>
            </a:r>
          </a:p>
        </p:txBody>
      </p:sp>
      <p:pic>
        <p:nvPicPr>
          <p:cNvPr id="15365" name="Picture 31" descr="Computer Box (Off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9627">
            <a:off x="3947391" y="1905000"/>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2" descr="j00786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191" y="4265613"/>
            <a:ext cx="2209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3" descr="j04116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371600"/>
            <a:ext cx="147565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6" descr="MPj040968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591" y="4038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Freeform 37"/>
          <p:cNvSpPr>
            <a:spLocks/>
          </p:cNvSpPr>
          <p:nvPr/>
        </p:nvSpPr>
        <p:spPr bwMode="auto">
          <a:xfrm>
            <a:off x="2651991" y="2133600"/>
            <a:ext cx="1295400" cy="406400"/>
          </a:xfrm>
          <a:custGeom>
            <a:avLst/>
            <a:gdLst>
              <a:gd name="T0" fmla="*/ 0 w 816"/>
              <a:gd name="T1" fmla="*/ 0 h 256"/>
              <a:gd name="T2" fmla="*/ 533400 w 816"/>
              <a:gd name="T3" fmla="*/ 381000 h 256"/>
              <a:gd name="T4" fmla="*/ 914400 w 816"/>
              <a:gd name="T5" fmla="*/ 152400 h 256"/>
              <a:gd name="T6" fmla="*/ 1295400 w 816"/>
              <a:gd name="T7" fmla="*/ 228600 h 256"/>
              <a:gd name="T8" fmla="*/ 0 60000 65536"/>
              <a:gd name="T9" fmla="*/ 0 60000 65536"/>
              <a:gd name="T10" fmla="*/ 0 60000 65536"/>
              <a:gd name="T11" fmla="*/ 0 60000 65536"/>
              <a:gd name="T12" fmla="*/ 0 w 816"/>
              <a:gd name="T13" fmla="*/ 0 h 256"/>
              <a:gd name="T14" fmla="*/ 816 w 816"/>
              <a:gd name="T15" fmla="*/ 256 h 256"/>
            </a:gdLst>
            <a:ahLst/>
            <a:cxnLst>
              <a:cxn ang="T8">
                <a:pos x="T0" y="T1"/>
              </a:cxn>
              <a:cxn ang="T9">
                <a:pos x="T2" y="T3"/>
              </a:cxn>
              <a:cxn ang="T10">
                <a:pos x="T4" y="T5"/>
              </a:cxn>
              <a:cxn ang="T11">
                <a:pos x="T6" y="T7"/>
              </a:cxn>
            </a:cxnLst>
            <a:rect l="T12" t="T13" r="T14" b="T15"/>
            <a:pathLst>
              <a:path w="816" h="256">
                <a:moveTo>
                  <a:pt x="0" y="0"/>
                </a:moveTo>
                <a:cubicBezTo>
                  <a:pt x="120" y="112"/>
                  <a:pt x="240" y="224"/>
                  <a:pt x="336" y="240"/>
                </a:cubicBezTo>
                <a:cubicBezTo>
                  <a:pt x="432" y="256"/>
                  <a:pt x="496" y="112"/>
                  <a:pt x="576" y="96"/>
                </a:cubicBezTo>
                <a:cubicBezTo>
                  <a:pt x="656" y="80"/>
                  <a:pt x="736" y="112"/>
                  <a:pt x="816" y="144"/>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0" name="Freeform 38"/>
          <p:cNvSpPr>
            <a:spLocks/>
          </p:cNvSpPr>
          <p:nvPr/>
        </p:nvSpPr>
        <p:spPr bwMode="auto">
          <a:xfrm>
            <a:off x="4404591" y="2362200"/>
            <a:ext cx="1905000" cy="406400"/>
          </a:xfrm>
          <a:custGeom>
            <a:avLst/>
            <a:gdLst>
              <a:gd name="T0" fmla="*/ 0 w 1200"/>
              <a:gd name="T1" fmla="*/ 0 h 256"/>
              <a:gd name="T2" fmla="*/ 685800 w 1200"/>
              <a:gd name="T3" fmla="*/ 381000 h 256"/>
              <a:gd name="T4" fmla="*/ 1371600 w 1200"/>
              <a:gd name="T5" fmla="*/ 152400 h 256"/>
              <a:gd name="T6" fmla="*/ 1905000 w 1200"/>
              <a:gd name="T7" fmla="*/ 228600 h 256"/>
              <a:gd name="T8" fmla="*/ 0 60000 65536"/>
              <a:gd name="T9" fmla="*/ 0 60000 65536"/>
              <a:gd name="T10" fmla="*/ 0 60000 65536"/>
              <a:gd name="T11" fmla="*/ 0 60000 65536"/>
              <a:gd name="T12" fmla="*/ 0 w 1200"/>
              <a:gd name="T13" fmla="*/ 0 h 256"/>
              <a:gd name="T14" fmla="*/ 1200 w 1200"/>
              <a:gd name="T15" fmla="*/ 256 h 256"/>
            </a:gdLst>
            <a:ahLst/>
            <a:cxnLst>
              <a:cxn ang="T8">
                <a:pos x="T0" y="T1"/>
              </a:cxn>
              <a:cxn ang="T9">
                <a:pos x="T2" y="T3"/>
              </a:cxn>
              <a:cxn ang="T10">
                <a:pos x="T4" y="T5"/>
              </a:cxn>
              <a:cxn ang="T11">
                <a:pos x="T6" y="T7"/>
              </a:cxn>
            </a:cxnLst>
            <a:rect l="T12" t="T13" r="T14" b="T15"/>
            <a:pathLst>
              <a:path w="1200" h="256">
                <a:moveTo>
                  <a:pt x="0" y="0"/>
                </a:moveTo>
                <a:cubicBezTo>
                  <a:pt x="144" y="112"/>
                  <a:pt x="288" y="224"/>
                  <a:pt x="432" y="240"/>
                </a:cubicBezTo>
                <a:cubicBezTo>
                  <a:pt x="576" y="256"/>
                  <a:pt x="736" y="112"/>
                  <a:pt x="864" y="96"/>
                </a:cubicBezTo>
                <a:cubicBezTo>
                  <a:pt x="992" y="80"/>
                  <a:pt x="1096" y="112"/>
                  <a:pt x="1200" y="144"/>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1" name="Text Box 41"/>
          <p:cNvSpPr txBox="1">
            <a:spLocks noChangeArrowheads="1"/>
          </p:cNvSpPr>
          <p:nvPr/>
        </p:nvSpPr>
        <p:spPr bwMode="auto">
          <a:xfrm>
            <a:off x="5471391" y="1343025"/>
            <a:ext cx="231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Conference Server</a:t>
            </a:r>
          </a:p>
        </p:txBody>
      </p:sp>
      <p:sp>
        <p:nvSpPr>
          <p:cNvPr id="15372" name="Text Box 42"/>
          <p:cNvSpPr txBox="1">
            <a:spLocks noChangeArrowheads="1"/>
          </p:cNvSpPr>
          <p:nvPr/>
        </p:nvSpPr>
        <p:spPr bwMode="auto">
          <a:xfrm>
            <a:off x="3109191" y="1371600"/>
            <a:ext cx="206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Encoding Server</a:t>
            </a:r>
          </a:p>
        </p:txBody>
      </p:sp>
      <p:sp>
        <p:nvSpPr>
          <p:cNvPr id="15373" name="Freeform 43"/>
          <p:cNvSpPr>
            <a:spLocks/>
          </p:cNvSpPr>
          <p:nvPr/>
        </p:nvSpPr>
        <p:spPr bwMode="auto">
          <a:xfrm>
            <a:off x="2674216" y="3803650"/>
            <a:ext cx="1247775" cy="1454150"/>
          </a:xfrm>
          <a:custGeom>
            <a:avLst/>
            <a:gdLst>
              <a:gd name="T0" fmla="*/ 892175 w 786"/>
              <a:gd name="T1" fmla="*/ 1454150 h 916"/>
              <a:gd name="T2" fmla="*/ 1120775 w 786"/>
              <a:gd name="T3" fmla="*/ 920750 h 916"/>
              <a:gd name="T4" fmla="*/ 127000 w 786"/>
              <a:gd name="T5" fmla="*/ 182562 h 916"/>
              <a:gd name="T6" fmla="*/ 360362 w 786"/>
              <a:gd name="T7" fmla="*/ 0 h 916"/>
              <a:gd name="T8" fmla="*/ 0 60000 65536"/>
              <a:gd name="T9" fmla="*/ 0 60000 65536"/>
              <a:gd name="T10" fmla="*/ 0 60000 65536"/>
              <a:gd name="T11" fmla="*/ 0 60000 65536"/>
              <a:gd name="T12" fmla="*/ 0 w 786"/>
              <a:gd name="T13" fmla="*/ 0 h 916"/>
              <a:gd name="T14" fmla="*/ 786 w 786"/>
              <a:gd name="T15" fmla="*/ 916 h 916"/>
            </a:gdLst>
            <a:ahLst/>
            <a:cxnLst>
              <a:cxn ang="T8">
                <a:pos x="T0" y="T1"/>
              </a:cxn>
              <a:cxn ang="T9">
                <a:pos x="T2" y="T3"/>
              </a:cxn>
              <a:cxn ang="T10">
                <a:pos x="T4" y="T5"/>
              </a:cxn>
              <a:cxn ang="T11">
                <a:pos x="T6" y="T7"/>
              </a:cxn>
            </a:cxnLst>
            <a:rect l="T12" t="T13" r="T14" b="T15"/>
            <a:pathLst>
              <a:path w="786" h="916">
                <a:moveTo>
                  <a:pt x="562" y="916"/>
                </a:moveTo>
                <a:cubicBezTo>
                  <a:pt x="642" y="816"/>
                  <a:pt x="786" y="713"/>
                  <a:pt x="706" y="580"/>
                </a:cubicBezTo>
                <a:cubicBezTo>
                  <a:pt x="626" y="447"/>
                  <a:pt x="160" y="212"/>
                  <a:pt x="80" y="115"/>
                </a:cubicBezTo>
                <a:cubicBezTo>
                  <a:pt x="0" y="18"/>
                  <a:pt x="197" y="24"/>
                  <a:pt x="227"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4" name="Freeform 44"/>
          <p:cNvSpPr>
            <a:spLocks/>
          </p:cNvSpPr>
          <p:nvPr/>
        </p:nvSpPr>
        <p:spPr bwMode="auto">
          <a:xfrm>
            <a:off x="3540991" y="3581400"/>
            <a:ext cx="1549400" cy="2133600"/>
          </a:xfrm>
          <a:custGeom>
            <a:avLst/>
            <a:gdLst>
              <a:gd name="T0" fmla="*/ 482600 w 976"/>
              <a:gd name="T1" fmla="*/ 2133600 h 1344"/>
              <a:gd name="T2" fmla="*/ 101600 w 976"/>
              <a:gd name="T3" fmla="*/ 1752600 h 1344"/>
              <a:gd name="T4" fmla="*/ 482600 w 976"/>
              <a:gd name="T5" fmla="*/ 1066800 h 1344"/>
              <a:gd name="T6" fmla="*/ 177800 w 976"/>
              <a:gd name="T7" fmla="*/ 381000 h 1344"/>
              <a:gd name="T8" fmla="*/ 1549400 w 976"/>
              <a:gd name="T9" fmla="*/ 0 h 1344"/>
              <a:gd name="T10" fmla="*/ 0 60000 65536"/>
              <a:gd name="T11" fmla="*/ 0 60000 65536"/>
              <a:gd name="T12" fmla="*/ 0 60000 65536"/>
              <a:gd name="T13" fmla="*/ 0 60000 65536"/>
              <a:gd name="T14" fmla="*/ 0 60000 65536"/>
              <a:gd name="T15" fmla="*/ 0 w 976"/>
              <a:gd name="T16" fmla="*/ 0 h 1344"/>
              <a:gd name="T17" fmla="*/ 976 w 976"/>
              <a:gd name="T18" fmla="*/ 1344 h 1344"/>
            </a:gdLst>
            <a:ahLst/>
            <a:cxnLst>
              <a:cxn ang="T10">
                <a:pos x="T0" y="T1"/>
              </a:cxn>
              <a:cxn ang="T11">
                <a:pos x="T2" y="T3"/>
              </a:cxn>
              <a:cxn ang="T12">
                <a:pos x="T4" y="T5"/>
              </a:cxn>
              <a:cxn ang="T13">
                <a:pos x="T6" y="T7"/>
              </a:cxn>
              <a:cxn ang="T14">
                <a:pos x="T8" y="T9"/>
              </a:cxn>
            </a:cxnLst>
            <a:rect l="T15" t="T16" r="T17" b="T18"/>
            <a:pathLst>
              <a:path w="976" h="1344">
                <a:moveTo>
                  <a:pt x="304" y="1344"/>
                </a:moveTo>
                <a:cubicBezTo>
                  <a:pt x="184" y="1280"/>
                  <a:pt x="64" y="1216"/>
                  <a:pt x="64" y="1104"/>
                </a:cubicBezTo>
                <a:cubicBezTo>
                  <a:pt x="64" y="992"/>
                  <a:pt x="296" y="816"/>
                  <a:pt x="304" y="672"/>
                </a:cubicBezTo>
                <a:cubicBezTo>
                  <a:pt x="312" y="528"/>
                  <a:pt x="0" y="352"/>
                  <a:pt x="112" y="240"/>
                </a:cubicBezTo>
                <a:cubicBezTo>
                  <a:pt x="224" y="128"/>
                  <a:pt x="600" y="64"/>
                  <a:pt x="976"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5" name="Freeform 45"/>
          <p:cNvSpPr>
            <a:spLocks/>
          </p:cNvSpPr>
          <p:nvPr/>
        </p:nvSpPr>
        <p:spPr bwMode="auto">
          <a:xfrm>
            <a:off x="5979391" y="3657600"/>
            <a:ext cx="558800" cy="1689100"/>
          </a:xfrm>
          <a:custGeom>
            <a:avLst/>
            <a:gdLst>
              <a:gd name="T0" fmla="*/ 558800 w 352"/>
              <a:gd name="T1" fmla="*/ 1676400 h 1064"/>
              <a:gd name="T2" fmla="*/ 25400 w 352"/>
              <a:gd name="T3" fmla="*/ 1600200 h 1064"/>
              <a:gd name="T4" fmla="*/ 406400 w 352"/>
              <a:gd name="T5" fmla="*/ 1143000 h 1064"/>
              <a:gd name="T6" fmla="*/ 101600 w 352"/>
              <a:gd name="T7" fmla="*/ 609600 h 1064"/>
              <a:gd name="T8" fmla="*/ 482600 w 352"/>
              <a:gd name="T9" fmla="*/ 0 h 1064"/>
              <a:gd name="T10" fmla="*/ 0 60000 65536"/>
              <a:gd name="T11" fmla="*/ 0 60000 65536"/>
              <a:gd name="T12" fmla="*/ 0 60000 65536"/>
              <a:gd name="T13" fmla="*/ 0 60000 65536"/>
              <a:gd name="T14" fmla="*/ 0 60000 65536"/>
              <a:gd name="T15" fmla="*/ 0 w 352"/>
              <a:gd name="T16" fmla="*/ 0 h 1064"/>
              <a:gd name="T17" fmla="*/ 352 w 352"/>
              <a:gd name="T18" fmla="*/ 1064 h 1064"/>
            </a:gdLst>
            <a:ahLst/>
            <a:cxnLst>
              <a:cxn ang="T10">
                <a:pos x="T0" y="T1"/>
              </a:cxn>
              <a:cxn ang="T11">
                <a:pos x="T2" y="T3"/>
              </a:cxn>
              <a:cxn ang="T12">
                <a:pos x="T4" y="T5"/>
              </a:cxn>
              <a:cxn ang="T13">
                <a:pos x="T6" y="T7"/>
              </a:cxn>
              <a:cxn ang="T14">
                <a:pos x="T8" y="T9"/>
              </a:cxn>
            </a:cxnLst>
            <a:rect l="T15" t="T16" r="T17" b="T18"/>
            <a:pathLst>
              <a:path w="352" h="1064">
                <a:moveTo>
                  <a:pt x="352" y="1056"/>
                </a:moveTo>
                <a:cubicBezTo>
                  <a:pt x="192" y="1060"/>
                  <a:pt x="32" y="1064"/>
                  <a:pt x="16" y="1008"/>
                </a:cubicBezTo>
                <a:cubicBezTo>
                  <a:pt x="0" y="952"/>
                  <a:pt x="248" y="824"/>
                  <a:pt x="256" y="720"/>
                </a:cubicBezTo>
                <a:cubicBezTo>
                  <a:pt x="264" y="616"/>
                  <a:pt x="56" y="504"/>
                  <a:pt x="64" y="384"/>
                </a:cubicBezTo>
                <a:cubicBezTo>
                  <a:pt x="72" y="264"/>
                  <a:pt x="188" y="132"/>
                  <a:pt x="304"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6" name="Text Box 46"/>
          <p:cNvSpPr txBox="1">
            <a:spLocks noChangeArrowheads="1"/>
          </p:cNvSpPr>
          <p:nvPr/>
        </p:nvSpPr>
        <p:spPr bwMode="auto">
          <a:xfrm>
            <a:off x="4328391" y="2819400"/>
            <a:ext cx="1042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Internet</a:t>
            </a:r>
          </a:p>
        </p:txBody>
      </p:sp>
      <p:pic>
        <p:nvPicPr>
          <p:cNvPr id="15377" name="Picture 30" descr="j02895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591" y="4419600"/>
            <a:ext cx="2209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 Box 47"/>
          <p:cNvSpPr txBox="1">
            <a:spLocks noChangeArrowheads="1"/>
          </p:cNvSpPr>
          <p:nvPr/>
        </p:nvSpPr>
        <p:spPr bwMode="auto">
          <a:xfrm>
            <a:off x="2956791" y="5988050"/>
            <a:ext cx="396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Microsoft Live Meeting, Cisco WebEx</a:t>
            </a:r>
          </a:p>
          <a:p>
            <a:r>
              <a:rPr lang="en-US" sz="1800"/>
              <a:t>Microsoft Communicator</a:t>
            </a:r>
          </a:p>
        </p:txBody>
      </p:sp>
      <p:grpSp>
        <p:nvGrpSpPr>
          <p:cNvPr id="43" name="Group 42"/>
          <p:cNvGrpSpPr/>
          <p:nvPr/>
        </p:nvGrpSpPr>
        <p:grpSpPr>
          <a:xfrm>
            <a:off x="6371738" y="2098294"/>
            <a:ext cx="1107606" cy="824641"/>
            <a:chOff x="939760" y="666908"/>
            <a:chExt cx="5623170" cy="4186592"/>
          </a:xfrm>
        </p:grpSpPr>
        <p:sp>
          <p:nvSpPr>
            <p:cNvPr id="44" name="Freeform 4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Freeform 4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8" name="Group 47"/>
            <p:cNvGrpSpPr/>
            <p:nvPr/>
          </p:nvGrpSpPr>
          <p:grpSpPr>
            <a:xfrm>
              <a:off x="1012296" y="810492"/>
              <a:ext cx="468535" cy="3181508"/>
              <a:chOff x="3264635" y="937071"/>
              <a:chExt cx="468535" cy="3181508"/>
            </a:xfrm>
          </p:grpSpPr>
          <p:sp>
            <p:nvSpPr>
              <p:cNvPr id="134" name="Freeform 13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5" name="Freeform 13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1710061" y="810492"/>
              <a:ext cx="468535" cy="3181508"/>
              <a:chOff x="3264635" y="937071"/>
              <a:chExt cx="468535" cy="3181508"/>
            </a:xfrm>
          </p:grpSpPr>
          <p:sp>
            <p:nvSpPr>
              <p:cNvPr id="120" name="Freeform 11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Freeform 12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2319661" y="810492"/>
              <a:ext cx="468535" cy="3181508"/>
              <a:chOff x="3264635" y="937071"/>
              <a:chExt cx="468535" cy="3181508"/>
            </a:xfrm>
          </p:grpSpPr>
          <p:sp>
            <p:nvSpPr>
              <p:cNvPr id="106" name="Freeform 10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Freeform 10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2973343" y="810492"/>
              <a:ext cx="468535" cy="3181508"/>
              <a:chOff x="3264635" y="937071"/>
              <a:chExt cx="468535" cy="3181508"/>
            </a:xfrm>
          </p:grpSpPr>
          <p:sp>
            <p:nvSpPr>
              <p:cNvPr id="92" name="Freeform 9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Freeform 9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3615061" y="810492"/>
              <a:ext cx="468535" cy="3181508"/>
              <a:chOff x="3264635" y="937071"/>
              <a:chExt cx="468535" cy="3181508"/>
            </a:xfrm>
          </p:grpSpPr>
          <p:sp>
            <p:nvSpPr>
              <p:cNvPr id="78" name="Freeform 7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Freeform 7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4300861" y="810492"/>
              <a:ext cx="468535" cy="3181508"/>
              <a:chOff x="3264635" y="937071"/>
              <a:chExt cx="468535" cy="3181508"/>
            </a:xfrm>
          </p:grpSpPr>
          <p:sp>
            <p:nvSpPr>
              <p:cNvPr id="64" name="Freeform 6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Freeform 6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Freeform 5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9519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92650278</TotalTime>
  <Pages>25</Pages>
  <Words>1565</Words>
  <Application>Microsoft Office PowerPoint</Application>
  <PresentationFormat>On-screen Show (4:3)</PresentationFormat>
  <Paragraphs>438</Paragraphs>
  <Slides>49</Slides>
  <Notes>4</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Solstice</vt:lpstr>
      <vt:lpstr>Chart</vt:lpstr>
      <vt:lpstr>Worksheet</vt:lpstr>
      <vt:lpstr>Introduction to MIS</vt:lpstr>
      <vt:lpstr>Outline</vt:lpstr>
      <vt:lpstr>Teamwork</vt:lpstr>
      <vt:lpstr>Workgroups</vt:lpstr>
      <vt:lpstr>Communication Channels and Interruptions</vt:lpstr>
      <vt:lpstr>Problems with E-Mail as Groupware</vt:lpstr>
      <vt:lpstr>Web Sites and Blogs for Sharing</vt:lpstr>
      <vt:lpstr>Scheduling: Shared Calendars</vt:lpstr>
      <vt:lpstr>Online Conferences</vt:lpstr>
      <vt:lpstr>Peer-to-Peer Complications: NAT</vt:lpstr>
      <vt:lpstr>Collaboration Document</vt:lpstr>
      <vt:lpstr>Version Control</vt:lpstr>
      <vt:lpstr>Wikis and Web-based Applications</vt:lpstr>
      <vt:lpstr>Information Rights Management</vt:lpstr>
      <vt:lpstr>Business Process Management: Workflow</vt:lpstr>
      <vt:lpstr>GDSS Room</vt:lpstr>
      <vt:lpstr>GDSS</vt:lpstr>
      <vt:lpstr>Knowledge Management</vt:lpstr>
      <vt:lpstr>Service Processes and Quality</vt:lpstr>
      <vt:lpstr>SharePoint Overview</vt:lpstr>
      <vt:lpstr>SharePoint: Discussion</vt:lpstr>
      <vt:lpstr>SharePoint: Project Events</vt:lpstr>
      <vt:lpstr>SharePoint: Project Tasks</vt:lpstr>
      <vt:lpstr>SharePoint: Survey</vt:lpstr>
      <vt:lpstr>SharePoint: Shared Documents</vt:lpstr>
      <vt:lpstr>SharePoint: Configure Version Control</vt:lpstr>
      <vt:lpstr>SharePoint: Version Control</vt:lpstr>
      <vt:lpstr>SharePoint: Workflow</vt:lpstr>
      <vt:lpstr>SharePoint: Alerts</vt:lpstr>
      <vt:lpstr>SharePoint: Document Actions</vt:lpstr>
      <vt:lpstr>SharePoint: Configuration</vt:lpstr>
      <vt:lpstr>Peer-to-Peer Interaction</vt:lpstr>
      <vt:lpstr>Groove (SharePoint Workspace)</vt:lpstr>
      <vt:lpstr>Interaction: Meeting Space</vt:lpstr>
      <vt:lpstr>Microsoft SharedView</vt:lpstr>
      <vt:lpstr>Online Tools (Sample List)</vt:lpstr>
      <vt:lpstr>Online Sharing (Projects and Meetings)</vt:lpstr>
      <vt:lpstr>Collaboration Tool Summary</vt:lpstr>
      <vt:lpstr>Multi-Touch, Multi-User</vt:lpstr>
      <vt:lpstr>Multi-Touch: Jeff Han</vt:lpstr>
      <vt:lpstr>Problems with Sharing</vt:lpstr>
      <vt:lpstr>Cloud-Based Collaboration</vt:lpstr>
      <vt:lpstr>Google Docs</vt:lpstr>
      <vt:lpstr>Microsoft Live</vt:lpstr>
      <vt:lpstr>Technology Toolbox: SharePoint</vt:lpstr>
      <vt:lpstr>Quick Quiz: SharePoint</vt:lpstr>
      <vt:lpstr>Technology Toolbox: SharedView+ IM</vt:lpstr>
      <vt:lpstr>Quick Quiz: Shared View</vt:lpstr>
      <vt:lpstr>Cases: Package Delivery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148</cp:revision>
  <cp:lastPrinted>1996-08-02T15:11:44Z</cp:lastPrinted>
  <dcterms:created xsi:type="dcterms:W3CDTF">1994-08-11T09:03:52Z</dcterms:created>
  <dcterms:modified xsi:type="dcterms:W3CDTF">2011-10-21T17:22:14Z</dcterms:modified>
</cp:coreProperties>
</file>